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C705B-53F8-42C7-9444-8AE56625E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EDD2A2-611D-411C-BD94-4A57CA3C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0D861-D443-4997-B81E-822ADC02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7D24B-3620-436B-80F9-104F157C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06091-A96A-457E-9D66-F1A1FAA2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4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36C1-8667-4F94-BD7E-5783FA84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7A745B-AAAA-4BE2-BF21-FDD24836B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087BD-A73D-4DC5-B73C-BF1B144D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3F366-42CB-41D0-9B9A-907315B4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A457A-EDD3-4E44-A31D-41924AC0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3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B45D8-14F7-4671-AAC6-E3295B122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90D483-AE8C-4558-ACAB-17C91A7D9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D73416-A77C-4EE3-A2B9-3D4E0C4D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4FC84-DEF1-4577-8479-051A537D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C3C6A-D621-424B-8D14-10AEAA50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6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B02A6-54CC-4FC7-9EB5-F2B9C40F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E4DDD-11DE-45A0-BD4F-024D18FF3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963D43-C440-44EA-B0C3-80C503FB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108EA7-025C-47A5-81AF-1F5D3F67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8B95-2A97-4FC0-AE03-7B30FB9A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A4A77-9590-4A74-AEB4-0E42EA26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9BAD49-DE6D-4E5A-9BBC-46398F6A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CC547-0DD8-4B7E-9EC3-F09CF6D4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BA36AB-D480-43EF-8097-F739CE1F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1BC54-73D4-4907-A75F-59C59038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0AC23-F5B1-481D-B171-C9B417C2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FDF69-3B4C-49B2-9D2E-734DD4B6B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2BF9A6-FE37-459D-A512-99B0BE5F5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3BCA2-DD01-4A31-BDA8-FB4E8C42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8615D-F2EA-48CF-944F-E589DF25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B8AF0-0590-4D57-BAE4-E4A16782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3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3A6AA-A8E1-487C-9D14-8C170F9A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D714D5-C760-4918-9E0F-D6A2FB5B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F410F-75D7-4F91-987E-025B98A0F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91BAB7-B1FF-480A-B11F-EA8416804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7EE204-8E1E-4760-A636-169AF9534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07D042-5A84-4093-B733-6D195DE7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8F8F0-20C8-46B7-8726-00BEF51D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925263-8201-49B1-A838-0353F51C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7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9F8D-35AD-4175-886B-52A3B2FD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F09854-9B02-47C3-B2E2-757CF99D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28DD2C-380A-47C6-9B4A-51506DBC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84C245-D04D-49FC-A902-05BD45AB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3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A7A0DD-DA68-4C24-AC27-BC4DB97A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9F1B61-9311-404E-AB85-87A7B202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340066-40FA-4CB7-A312-67F623AF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8C7D7-50C9-468A-B9CA-6945486C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244BFD-B025-4EA6-8480-8D22F75C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BBDF80-F614-40CF-AA5A-6674A94E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AC3DE-C8CE-433A-BAB3-5D0301BE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8E2A01-B5B1-4630-8A94-270D7E06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FC846-6E57-4665-B663-DD8FEB9D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9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0F740-B29D-4959-80FB-FDBDAA65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356CD2-C07D-4CB4-8EB0-E59FA3B27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1F95DC-2CFE-42C9-A560-8E9FAD192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AF912-7238-450C-8502-81963DDD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5ECF9-59F6-4B3A-A295-0CC22C69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F74C6-A74D-49E1-A085-954FD925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46CA-B6CB-4683-AEEA-6B8C446D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8EFE8-4C40-4567-83C6-F1C54828B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9DB54-7C81-4C62-816B-394D09AF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C2CA-7AA0-43A6-A081-F9E4CE673E16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9E613-7578-4A38-A6AC-4297AD350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46939-E2E8-47BD-A9AD-EA9574D94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7249C-1505-46AF-99FC-FD54CBCB6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6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9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D64E3D-BA54-4DC0-B71E-B149DDC7428B}"/>
              </a:ext>
            </a:extLst>
          </p:cNvPr>
          <p:cNvSpPr txBox="1"/>
          <p:nvPr/>
        </p:nvSpPr>
        <p:spPr>
          <a:xfrm>
            <a:off x="252549" y="529105"/>
            <a:ext cx="118001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одной из кодировок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каждый символ кодируется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16 битами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Серёжа написал текст (в нём нет лишних пробелов):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«Меркурий, Венера, Земля, Марс, Юпитер, Сатурн— планеты солнечной системы».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Ученик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вычеркнул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из списка название одной планеты. Заодно он вычеркнул ставшие лишними запятые и пробелы — два пробела не должны идти подряд. При этом размер нового предложения в данной кодировке оказался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на 12 байт меньше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чем размер исходного предложения. Напишите в ответе вычеркнутое название планеты.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099D1-79BE-446C-84D9-9EA78C920FEC}"/>
                  </a:ext>
                </a:extLst>
              </p:cNvPr>
              <p:cNvSpPr txBox="1"/>
              <p:nvPr/>
            </p:nvSpPr>
            <p:spPr>
              <a:xfrm>
                <a:off x="335279" y="4675668"/>
                <a:ext cx="44861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:2=7−2=4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символа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F099D1-79BE-446C-84D9-9EA78C92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" y="4675668"/>
                <a:ext cx="4486100" cy="369332"/>
              </a:xfrm>
              <a:prstGeom prst="rect">
                <a:avLst/>
              </a:prstGeom>
              <a:blipFill>
                <a:blip r:embed="rId2"/>
                <a:stretch>
                  <a:fillRect l="-1223" r="-679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D35AEA4-A390-4C4B-B3C7-8E65802EDB43}"/>
              </a:ext>
            </a:extLst>
          </p:cNvPr>
          <p:cNvSpPr txBox="1"/>
          <p:nvPr/>
        </p:nvSpPr>
        <p:spPr>
          <a:xfrm>
            <a:off x="5111931" y="4629501"/>
            <a:ext cx="61656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Марс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17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">
            <a:extLst>
              <a:ext uri="{FF2B5EF4-FFF2-40B4-BE49-F238E27FC236}">
                <a16:creationId xmlns:a16="http://schemas.microsoft.com/office/drawing/2014/main" id="{0B18E7DE-DC30-44D2-98DD-C87A011195C6}"/>
              </a:ext>
            </a:extLst>
          </p:cNvPr>
          <p:cNvSpPr txBox="1">
            <a:spLocks noChangeArrowheads="1"/>
          </p:cNvSpPr>
          <p:nvPr/>
        </p:nvSpPr>
        <p:spPr>
          <a:xfrm>
            <a:off x="2175032" y="398781"/>
            <a:ext cx="7543800" cy="459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Справочная информация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2B801C-2AFC-4B29-9B80-A8D2FF66F65E}"/>
              </a:ext>
            </a:extLst>
          </p:cNvPr>
          <p:cNvSpPr/>
          <p:nvPr/>
        </p:nvSpPr>
        <p:spPr>
          <a:xfrm>
            <a:off x="107764" y="852594"/>
            <a:ext cx="120842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Единицы измерения информации: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 бит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– это количество информации, содержащееся в одном знаке двоичного кода (0 или 1).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 байт = 8 бит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 Кбайт (килобайт)  = 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байт    = 1024 байт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 Мбайт (мегабайт) = 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Кбайт  = 1024 Кбайт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 Гбайт (гигабайт)   = 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Мбайт = 1024 Мбайт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 Тбайт (терабайт)  = 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Гбайт  = 1024 Гбайт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67BF1D-93B6-4297-9442-023F7D10B18C}"/>
              </a:ext>
            </a:extLst>
          </p:cNvPr>
          <p:cNvSpPr/>
          <p:nvPr/>
        </p:nvSpPr>
        <p:spPr>
          <a:xfrm>
            <a:off x="588409" y="3608003"/>
            <a:ext cx="11015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  <a:r>
              <a:rPr kumimoji="0" lang="en-US" sz="2000" b="1" i="1" u="none" strike="noStrike" kern="0" cap="none" spc="0" normalizeH="0" baseline="5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kumimoji="0" lang="ru-RU" sz="2000" b="0" i="0" u="none" strike="noStrike" kern="0" cap="none" spc="0" normalizeH="0" baseline="5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– мощность алфавита (количество символов в нём);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– информационный вес одного символа (длина двоичного кода в битах).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2C6775-CED3-427D-B727-41EB67812A5A}"/>
              </a:ext>
            </a:extLst>
          </p:cNvPr>
          <p:cNvSpPr/>
          <p:nvPr/>
        </p:nvSpPr>
        <p:spPr>
          <a:xfrm>
            <a:off x="53883" y="4824530"/>
            <a:ext cx="120842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При кодировании текстовой информации каждому символу ставится в соответствие уникальный числовой код, задаваемый кодовой таблицей. Используются кодировки с информационным весом 8 бит (2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256 символов) и 16 бит (2</a:t>
            </a:r>
            <a:r>
              <a:rPr kumimoji="0" lang="ru-RU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65536 символов). 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Десятичный код символа в памяти компьютера представлен в виде двоичного кода. </a:t>
            </a:r>
          </a:p>
        </p:txBody>
      </p:sp>
    </p:spTree>
    <p:extLst>
      <p:ext uri="{BB962C8B-B14F-4D97-AF65-F5344CB8AC3E}">
        <p14:creationId xmlns:p14="http://schemas.microsoft.com/office/powerpoint/2010/main" val="108651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">
            <a:extLst>
              <a:ext uri="{FF2B5EF4-FFF2-40B4-BE49-F238E27FC236}">
                <a16:creationId xmlns:a16="http://schemas.microsoft.com/office/drawing/2014/main" id="{BEC2FDD1-A005-415A-B36D-29C56215B17E}"/>
              </a:ext>
            </a:extLst>
          </p:cNvPr>
          <p:cNvSpPr txBox="1">
            <a:spLocks noChangeArrowheads="1"/>
          </p:cNvSpPr>
          <p:nvPr/>
        </p:nvSpPr>
        <p:spPr>
          <a:xfrm>
            <a:off x="2175032" y="398781"/>
            <a:ext cx="7543800" cy="4590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Справочная информация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680B42-DA6E-4927-BB37-483735034123}"/>
              </a:ext>
            </a:extLst>
          </p:cNvPr>
          <p:cNvSpPr/>
          <p:nvPr/>
        </p:nvSpPr>
        <p:spPr>
          <a:xfrm>
            <a:off x="2328661" y="1199334"/>
            <a:ext cx="7906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∙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– информационный объём сообщения;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– количество символов в сообщении;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– информационный вес одного символа.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D404FE-0501-486F-85FF-2E1C8B6A48FB}"/>
              </a:ext>
            </a:extLst>
          </p:cNvPr>
          <p:cNvSpPr/>
          <p:nvPr/>
        </p:nvSpPr>
        <p:spPr>
          <a:xfrm>
            <a:off x="373626" y="3263761"/>
            <a:ext cx="116315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Правила ввода текста: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слова отделяются одним пробелом;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знаки препинания печатаются слитно с предшествующим словом и отделяются пробелом от следующего слова;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кавычки и скобки печатаются слитно с заключёнными в них словами;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тире отделяется пробелами с двух сторон;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дефис печатается без пробелов.</a:t>
            </a:r>
          </a:p>
        </p:txBody>
      </p:sp>
    </p:spTree>
    <p:extLst>
      <p:ext uri="{BB962C8B-B14F-4D97-AF65-F5344CB8AC3E}">
        <p14:creationId xmlns:p14="http://schemas.microsoft.com/office/powerpoint/2010/main" val="21763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20DE64-F8AB-4907-A0CF-715657B079BE}"/>
              </a:ext>
            </a:extLst>
          </p:cNvPr>
          <p:cNvSpPr/>
          <p:nvPr/>
        </p:nvSpPr>
        <p:spPr>
          <a:xfrm>
            <a:off x="132267" y="1067813"/>
            <a:ext cx="11927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В одной из кодировок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Unicode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каждый символ кодируется 16 битами. Определите размер в байтах следующего предложения в данной кодировке.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Я к вам пишу – чего же боле? Что я могу ещё сказать?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320C0-C8EE-403D-B337-1F3B8192773C}"/>
              </a:ext>
            </a:extLst>
          </p:cNvPr>
          <p:cNvSpPr/>
          <p:nvPr/>
        </p:nvSpPr>
        <p:spPr>
          <a:xfrm>
            <a:off x="116800" y="2598004"/>
            <a:ext cx="11927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Решение.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Посчитаем количество символов в предложении, учитывая, что между словами по одному пробелу, тире отделяется с двух сторон пробелами, а знаки препинания печатаются слитно с предыдущим словом.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E03CDE-3973-40EA-BA22-3A35E81738BD}"/>
              </a:ext>
            </a:extLst>
          </p:cNvPr>
          <p:cNvSpPr/>
          <p:nvPr/>
        </p:nvSpPr>
        <p:spPr>
          <a:xfrm>
            <a:off x="116800" y="5444906"/>
            <a:ext cx="246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104.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90344F-C7FE-4D6B-A91D-69D935243E04}"/>
              </a:ext>
            </a:extLst>
          </p:cNvPr>
          <p:cNvSpPr/>
          <p:nvPr/>
        </p:nvSpPr>
        <p:spPr>
          <a:xfrm>
            <a:off x="1287188" y="5820935"/>
            <a:ext cx="10772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Обращайте внимание на то, в каком виде должен быть записан ответ. Например, размер должен быть в битах. Тогда в ответе надо написать 104 ∙ 8 = 832.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8AE609-8982-457D-9E67-14A9E080A5B4}"/>
              </a:ext>
            </a:extLst>
          </p:cNvPr>
          <p:cNvSpPr/>
          <p:nvPr/>
        </p:nvSpPr>
        <p:spPr>
          <a:xfrm>
            <a:off x="116800" y="4128195"/>
            <a:ext cx="1192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Я к вам пишу – чего же боле? Что я могу ещё сказать?</a:t>
            </a:r>
            <a:endParaRPr lang="ru-RU" sz="2000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Рисунок 7" descr="D:\_Учитель-информатик\Desktop\Внимание!.png">
            <a:extLst>
              <a:ext uri="{FF2B5EF4-FFF2-40B4-BE49-F238E27FC236}">
                <a16:creationId xmlns:a16="http://schemas.microsoft.com/office/drawing/2014/main" id="{988B8EEB-AC98-44F1-989C-C5F5A535D0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3" y="5820935"/>
            <a:ext cx="772796" cy="4813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BF1513-9031-4B83-BFC1-53B001E670FC}"/>
              </a:ext>
            </a:extLst>
          </p:cNvPr>
          <p:cNvSpPr/>
          <p:nvPr/>
        </p:nvSpPr>
        <p:spPr>
          <a:xfrm>
            <a:off x="116800" y="5044796"/>
            <a:ext cx="1192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то информационный объем текста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= K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∙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52 ∙ 2 байта = 104 байта.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0AD8CD-A28B-4E25-84FF-FD9B076DD41B}"/>
              </a:ext>
            </a:extLst>
          </p:cNvPr>
          <p:cNvSpPr/>
          <p:nvPr/>
        </p:nvSpPr>
        <p:spPr>
          <a:xfrm>
            <a:off x="132267" y="4481489"/>
            <a:ext cx="2938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Всего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K =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52 символа. </a:t>
            </a:r>
          </a:p>
        </p:txBody>
      </p:sp>
    </p:spTree>
    <p:extLst>
      <p:ext uri="{BB962C8B-B14F-4D97-AF65-F5344CB8AC3E}">
        <p14:creationId xmlns:p14="http://schemas.microsoft.com/office/powerpoint/2010/main" val="7080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02E434-83C9-4C72-8A42-9E5EED6F2862}"/>
              </a:ext>
            </a:extLst>
          </p:cNvPr>
          <p:cNvSpPr txBox="1"/>
          <p:nvPr/>
        </p:nvSpPr>
        <p:spPr>
          <a:xfrm>
            <a:off x="0" y="403400"/>
            <a:ext cx="1200041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algn="just"/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 некоторой кодировке 1 символ кодируется 32 битами. На доске написан текст (в нём нет лишних пробелов):</a:t>
            </a:r>
          </a:p>
          <a:p>
            <a:pPr marL="182563"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«Борнео, Суматра, Хонсю, Виктория, Мадагаскар, Калимантан - острова».</a:t>
            </a:r>
          </a:p>
          <a:p>
            <a:pPr marL="182563" algn="just"/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Ученик вычеркнул из списка название одного из островов. Заодно он вычеркнул ставшие лишними запятые и пробелы — два пробела не должны идти подряд. При этом размер нового предложения в данной кодировке оказался на 32 байта меньше, чем размер исходного предложения. Напишите в ответе вычеркнутое название острова.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Для начала проверяем, в одинаковых ли единицах измерения у нас даны значения. В данном случае вес символа представлен в битах, а размер вычеркнутого слова - в байтах. Переведём количество бит в байты.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Далее нам необходимо определить количество символов, из которых состоит нужное слово вместе с пробелом и запятой.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Посчитаем из скольких букв состоит слово: 8 символов - «,» - «_» = 8 символов - 2 символа = 6 букв в слове. В данном случае нам подходит Борнео.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Ответ: Борнео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EE0ACC-4FF3-4420-B749-B1B3E939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75" y="3832784"/>
            <a:ext cx="2292295" cy="6279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16B98E-AFE9-4418-BCA5-267F016D4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75" y="4966079"/>
            <a:ext cx="1926503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FF8C61-947B-4111-AD57-3816F4E31DD4}"/>
              </a:ext>
            </a:extLst>
          </p:cNvPr>
          <p:cNvSpPr txBox="1"/>
          <p:nvPr/>
        </p:nvSpPr>
        <p:spPr>
          <a:xfrm>
            <a:off x="-330927" y="443684"/>
            <a:ext cx="12322629" cy="5033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 В одной из кодировок каждый символ кодируется </a:t>
            </a:r>
            <a:r>
              <a:rPr lang="ru-RU" sz="2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битами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Степан написал текст (в нем нет лишних пробелов, символы переноса слов не учитываются). Затем ученик </a:t>
            </a:r>
            <a:r>
              <a:rPr lang="ru-RU" sz="2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добавил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в список название одно из видов природных ресурсов. Заодно он добавил необходимые запятые и пробелы. После этого, он </a:t>
            </a:r>
            <a:r>
              <a:rPr lang="ru-RU" sz="2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преобразовал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в кодировку, где каждый символ кодируется </a:t>
            </a:r>
            <a:r>
              <a:rPr lang="ru-RU" sz="24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двумя байтами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Получилось предложение: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highlight>
                  <a:srgbClr val="00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Минеральные, климатические, водные, растительные, почвенные</a:t>
            </a:r>
            <a:r>
              <a:rPr lang="ru-RU" sz="24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– виды природных ресурсов</a:t>
            </a:r>
            <a:endParaRPr lang="ru-RU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нового предложения, в новой кодировке, оказался </a:t>
            </a:r>
            <a:r>
              <a:rPr lang="ru-RU" sz="2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на 99 байт больше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чем размер исходного предложения. Напишите в ответе добавленное название вида природных ресурсов.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A67B0B-7635-43A0-95AB-66C9500E007D}"/>
                  </a:ext>
                </a:extLst>
              </p:cNvPr>
              <p:cNvSpPr txBox="1"/>
              <p:nvPr/>
            </p:nvSpPr>
            <p:spPr>
              <a:xfrm>
                <a:off x="313507" y="5476857"/>
                <a:ext cx="32883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=85∗2=170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байт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A67B0B-7635-43A0-95AB-66C9500E0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7" y="5476857"/>
                <a:ext cx="3288336" cy="369332"/>
              </a:xfrm>
              <a:prstGeom prst="rect">
                <a:avLst/>
              </a:prstGeom>
              <a:blipFill>
                <a:blip r:embed="rId2"/>
                <a:stretch>
                  <a:fillRect l="-1667" r="-1296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A069AE-D116-4D63-AA2E-C5D8FBC51312}"/>
                  </a:ext>
                </a:extLst>
              </p:cNvPr>
              <p:cNvSpPr txBox="1"/>
              <p:nvPr/>
            </p:nvSpPr>
            <p:spPr>
              <a:xfrm>
                <a:off x="313507" y="5925349"/>
                <a:ext cx="3471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170−99=71 байт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A069AE-D116-4D63-AA2E-C5D8FBC51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7" y="5925349"/>
                <a:ext cx="3471078" cy="369332"/>
              </a:xfrm>
              <a:prstGeom prst="rect">
                <a:avLst/>
              </a:prstGeom>
              <a:blipFill>
                <a:blip r:embed="rId3"/>
                <a:stretch>
                  <a:fillRect l="-1579" r="-1228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F8F66A7-C437-4EC3-AEFB-767442257411}"/>
                  </a:ext>
                </a:extLst>
              </p:cNvPr>
              <p:cNvSpPr/>
              <p:nvPr/>
            </p:nvSpPr>
            <p:spPr>
              <a:xfrm>
                <a:off x="1314678" y="3090446"/>
                <a:ext cx="47801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F8F66A7-C437-4EC3-AEFB-767442257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78" y="3090446"/>
                <a:ext cx="47801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D5A3D031-15CE-402B-9D39-543650FD1075}"/>
                  </a:ext>
                </a:extLst>
              </p:cNvPr>
              <p:cNvSpPr/>
              <p:nvPr/>
            </p:nvSpPr>
            <p:spPr>
              <a:xfrm>
                <a:off x="4123192" y="3090446"/>
                <a:ext cx="47801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D5A3D031-15CE-402B-9D39-543650FD10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192" y="3090446"/>
                <a:ext cx="47801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AD0AC7B-FF70-4794-93D5-26D24310A4D7}"/>
                  </a:ext>
                </a:extLst>
              </p:cNvPr>
              <p:cNvSpPr/>
              <p:nvPr/>
            </p:nvSpPr>
            <p:spPr>
              <a:xfrm>
                <a:off x="5918708" y="3090446"/>
                <a:ext cx="354584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AD0AC7B-FF70-4794-93D5-26D24310A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08" y="3090446"/>
                <a:ext cx="35458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6E693F43-4F6D-4DF8-834B-4CC9F642B97B}"/>
                  </a:ext>
                </a:extLst>
              </p:cNvPr>
              <p:cNvSpPr/>
              <p:nvPr/>
            </p:nvSpPr>
            <p:spPr>
              <a:xfrm>
                <a:off x="8007036" y="3089200"/>
                <a:ext cx="478016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6E693F43-4F6D-4DF8-834B-4CC9F642B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36" y="3089200"/>
                <a:ext cx="47801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3007822-8075-407E-BC7E-C0B06D428AAC}"/>
                  </a:ext>
                </a:extLst>
              </p:cNvPr>
              <p:cNvSpPr/>
              <p:nvPr/>
            </p:nvSpPr>
            <p:spPr>
              <a:xfrm>
                <a:off x="10280512" y="3089200"/>
                <a:ext cx="354584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3007822-8075-407E-BC7E-C0B06D428A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512" y="3089200"/>
                <a:ext cx="35458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7C41839-85E1-4316-9063-6D5E73C629EA}"/>
                  </a:ext>
                </a:extLst>
              </p:cNvPr>
              <p:cNvSpPr/>
              <p:nvPr/>
            </p:nvSpPr>
            <p:spPr>
              <a:xfrm>
                <a:off x="4184908" y="3538938"/>
                <a:ext cx="354584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67C41839-85E1-4316-9063-6D5E73C62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908" y="3538938"/>
                <a:ext cx="354584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74846C6-E682-4C23-9F2D-317A3650C1F0}"/>
                  </a:ext>
                </a:extLst>
              </p:cNvPr>
              <p:cNvSpPr/>
              <p:nvPr/>
            </p:nvSpPr>
            <p:spPr>
              <a:xfrm>
                <a:off x="5653095" y="3542047"/>
                <a:ext cx="354584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374846C6-E682-4C23-9F2D-317A3650C1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95" y="3542047"/>
                <a:ext cx="354584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406A4A5-9107-4116-A24E-11F6633151A7}"/>
                  </a:ext>
                </a:extLst>
              </p:cNvPr>
              <p:cNvSpPr/>
              <p:nvPr/>
            </p:nvSpPr>
            <p:spPr>
              <a:xfrm>
                <a:off x="7354211" y="3545008"/>
                <a:ext cx="354584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cap="none" spc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16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2406A4A5-9107-4116-A24E-11F663315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211" y="3545008"/>
                <a:ext cx="35458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>
            <a:extLst>
              <a:ext uri="{FF2B5EF4-FFF2-40B4-BE49-F238E27FC236}">
                <a16:creationId xmlns:a16="http://schemas.microsoft.com/office/drawing/2014/main" id="{E9A72B72-4BBE-4650-A6C1-EBE5F4E680DF}"/>
              </a:ext>
            </a:extLst>
          </p:cNvPr>
          <p:cNvSpPr/>
          <p:nvPr/>
        </p:nvSpPr>
        <p:spPr>
          <a:xfrm>
            <a:off x="8813689" y="3653017"/>
            <a:ext cx="1601762" cy="532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59</a:t>
            </a:r>
            <a:r>
              <a:rPr lang="en-US" b="1" dirty="0">
                <a:solidFill>
                  <a:srgbClr val="FFFF00"/>
                </a:solidFill>
              </a:rPr>
              <a:t>+26=85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3CCBAD1-FC5B-44C1-A941-2FD41D54803B}"/>
              </a:ext>
            </a:extLst>
          </p:cNvPr>
          <p:cNvCxnSpPr/>
          <p:nvPr/>
        </p:nvCxnSpPr>
        <p:spPr>
          <a:xfrm flipH="1">
            <a:off x="8237335" y="3938452"/>
            <a:ext cx="576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646F11-1129-45C2-AFED-7DED1DF4E896}"/>
                  </a:ext>
                </a:extLst>
              </p:cNvPr>
              <p:cNvSpPr txBox="1"/>
              <p:nvPr/>
            </p:nvSpPr>
            <p:spPr>
              <a:xfrm>
                <a:off x="4835082" y="5707689"/>
                <a:ext cx="2472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85−71−2=12;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646F11-1129-45C2-AFED-7DED1DF4E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82" y="5707689"/>
                <a:ext cx="2472408" cy="369332"/>
              </a:xfrm>
              <a:prstGeom prst="rect">
                <a:avLst/>
              </a:prstGeom>
              <a:blipFill>
                <a:blip r:embed="rId12"/>
                <a:stretch>
                  <a:fillRect l="-2463" r="-1724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28EFA56-32C4-4E41-9757-0BA484FF20AD}"/>
              </a:ext>
            </a:extLst>
          </p:cNvPr>
          <p:cNvSpPr txBox="1"/>
          <p:nvPr/>
        </p:nvSpPr>
        <p:spPr>
          <a:xfrm>
            <a:off x="7531503" y="5661523"/>
            <a:ext cx="2472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растительные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7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C5230E-D402-4DD0-978D-AF85A10C1C49}"/>
              </a:ext>
            </a:extLst>
          </p:cNvPr>
          <p:cNvSpPr txBox="1"/>
          <p:nvPr/>
        </p:nvSpPr>
        <p:spPr>
          <a:xfrm>
            <a:off x="-200298" y="408849"/>
            <a:ext cx="12209417" cy="5033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одной из кодировок каждый символ кодируется </a:t>
            </a:r>
            <a:r>
              <a:rPr lang="ru-RU" sz="24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 битами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Степан написал текст (в нем нет лишних пробелов, символы переноса слов не учитываются). Затем ученик </a:t>
            </a:r>
            <a:r>
              <a:rPr lang="ru-RU" sz="24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добавил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в список название одно из видов природных ресурсов. Заодно он добавил необходимые запятые и пробелы. После этого, он </a:t>
            </a:r>
            <a:r>
              <a:rPr lang="ru-RU" sz="24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преобразовал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в кодировку, где каждый символ кодируется </a:t>
            </a:r>
            <a:r>
              <a:rPr lang="ru-RU" sz="24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двумя байтами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Получилось предложение: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Минеральные, климатические, водные, растительные, почвенные – виды природных ресурсов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нового предложения, в новой кодировке, оказался </a:t>
            </a:r>
            <a:r>
              <a:rPr lang="ru-RU" sz="24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на 98 байт больше</a:t>
            </a:r>
            <a:r>
              <a:rPr lang="ru-RU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чем размер исходного предложения. Напишите в ответе добавленное название вида природных ресурсов.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84FD92A-FD40-467F-A8D2-66C61830EC7F}"/>
              </a:ext>
            </a:extLst>
          </p:cNvPr>
          <p:cNvSpPr/>
          <p:nvPr/>
        </p:nvSpPr>
        <p:spPr>
          <a:xfrm>
            <a:off x="8813689" y="3653017"/>
            <a:ext cx="1601762" cy="532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59</a:t>
            </a:r>
            <a:r>
              <a:rPr lang="en-US" b="1" dirty="0">
                <a:solidFill>
                  <a:srgbClr val="FFFF00"/>
                </a:solidFill>
              </a:rPr>
              <a:t>+26=85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AFD33CE4-1FE8-40A7-9FA9-1DC1C4CEAEC2}"/>
              </a:ext>
            </a:extLst>
          </p:cNvPr>
          <p:cNvCxnSpPr/>
          <p:nvPr/>
        </p:nvCxnSpPr>
        <p:spPr>
          <a:xfrm flipH="1">
            <a:off x="8237335" y="3938452"/>
            <a:ext cx="576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A43A2-C6B1-4B12-B132-1DEB3B283C17}"/>
                  </a:ext>
                </a:extLst>
              </p:cNvPr>
              <p:cNvSpPr txBox="1"/>
              <p:nvPr/>
            </p:nvSpPr>
            <p:spPr>
              <a:xfrm>
                <a:off x="404948" y="5442022"/>
                <a:ext cx="31584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∙2=170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байт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2A43A2-C6B1-4B12-B132-1DEB3B28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" y="5442022"/>
                <a:ext cx="3158493" cy="369332"/>
              </a:xfrm>
              <a:prstGeom prst="rect">
                <a:avLst/>
              </a:prstGeom>
              <a:blipFill>
                <a:blip r:embed="rId2"/>
                <a:stretch>
                  <a:fillRect l="-1734" r="-1349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E23BBA-9310-47A4-8CC5-BA6F2B4B37D5}"/>
                  </a:ext>
                </a:extLst>
              </p:cNvPr>
              <p:cNvSpPr txBox="1"/>
              <p:nvPr/>
            </p:nvSpPr>
            <p:spPr>
              <a:xfrm>
                <a:off x="404947" y="5881805"/>
                <a:ext cx="3463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=170−98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=72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байт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E23BBA-9310-47A4-8CC5-BA6F2B4B3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7" y="5881805"/>
                <a:ext cx="3463962" cy="369332"/>
              </a:xfrm>
              <a:prstGeom prst="rect">
                <a:avLst/>
              </a:prstGeom>
              <a:blipFill>
                <a:blip r:embed="rId3"/>
                <a:stretch>
                  <a:fillRect l="-1582" r="-1230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EFF2F5-9188-42A5-9406-CD44DFA0FC43}"/>
                  </a:ext>
                </a:extLst>
              </p:cNvPr>
              <p:cNvSpPr txBox="1"/>
              <p:nvPr/>
            </p:nvSpPr>
            <p:spPr>
              <a:xfrm>
                <a:off x="3896670" y="5477247"/>
                <a:ext cx="3463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=170−98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=72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байт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EFF2F5-9188-42A5-9406-CD44DFA0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670" y="5477247"/>
                <a:ext cx="3463962" cy="369332"/>
              </a:xfrm>
              <a:prstGeom prst="rect">
                <a:avLst/>
              </a:prstGeom>
              <a:blipFill>
                <a:blip r:embed="rId4"/>
                <a:stretch>
                  <a:fillRect l="-1585" r="-1408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E247B-BFCA-41B6-8883-7BB92E999D03}"/>
                  </a:ext>
                </a:extLst>
              </p:cNvPr>
              <p:cNvSpPr txBox="1"/>
              <p:nvPr/>
            </p:nvSpPr>
            <p:spPr>
              <a:xfrm>
                <a:off x="5977899" y="5927971"/>
                <a:ext cx="23906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85−72−2=11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8E247B-BFCA-41B6-8883-7BB92E999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99" y="5927971"/>
                <a:ext cx="2390654" cy="369332"/>
              </a:xfrm>
              <a:prstGeom prst="rect">
                <a:avLst/>
              </a:prstGeom>
              <a:blipFill>
                <a:blip r:embed="rId5"/>
                <a:stretch>
                  <a:fillRect l="-3061" r="-2551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B2CCFE5-8EC3-4B3D-AC03-835DE8604EA3}"/>
              </a:ext>
            </a:extLst>
          </p:cNvPr>
          <p:cNvSpPr txBox="1"/>
          <p:nvPr/>
        </p:nvSpPr>
        <p:spPr>
          <a:xfrm>
            <a:off x="8525512" y="5881805"/>
            <a:ext cx="2586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effectLst/>
                <a:highlight>
                  <a:srgbClr val="00FFFF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Минеральные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28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23AAFA-53E8-4458-8430-EF4FE4034F7C}"/>
              </a:ext>
            </a:extLst>
          </p:cNvPr>
          <p:cNvSpPr txBox="1"/>
          <p:nvPr/>
        </p:nvSpPr>
        <p:spPr>
          <a:xfrm>
            <a:off x="252548" y="544848"/>
            <a:ext cx="116956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кодировке Windows-1251 каждый символ кодируется </a:t>
            </a:r>
            <a:r>
              <a:rPr lang="ru-RU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 битами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Вова хотел написать текст (в нем нет лишних пробелов):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«Скользя по утреннему снегу,</a:t>
            </a:r>
            <a:endParaRPr 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Друг милый, предадимся бегу</a:t>
            </a:r>
            <a:endParaRPr 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Нетерпеливого коня</a:t>
            </a:r>
            <a:endParaRPr 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И навестим поля пустые...»</a:t>
            </a:r>
            <a:endParaRPr 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Одно из слов ученик написал два раза подряд, поставив между одинаковыми словами один пробел. При этом размер написанного предложения в данной кодировке оказался на 8 байт больше, чем размер нужного предложения. Напишите в ответе лишнее слово.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531DA5-A54F-4709-8D7A-53CF3D6BC90A}"/>
                  </a:ext>
                </a:extLst>
              </p:cNvPr>
              <p:cNvSpPr txBox="1"/>
              <p:nvPr/>
            </p:nvSpPr>
            <p:spPr>
              <a:xfrm>
                <a:off x="335279" y="4675668"/>
                <a:ext cx="39192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:1−1=7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символов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531DA5-A54F-4709-8D7A-53CF3D6BC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" y="4675668"/>
                <a:ext cx="3919214" cy="369332"/>
              </a:xfrm>
              <a:prstGeom prst="rect">
                <a:avLst/>
              </a:prstGeom>
              <a:blipFill>
                <a:blip r:embed="rId2"/>
                <a:stretch>
                  <a:fillRect l="-1400" r="-933"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2CAD1EB-A10C-4A83-867F-37021F44E72C}"/>
              </a:ext>
            </a:extLst>
          </p:cNvPr>
          <p:cNvSpPr txBox="1"/>
          <p:nvPr/>
        </p:nvSpPr>
        <p:spPr>
          <a:xfrm>
            <a:off x="4737462" y="46295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Скользя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6138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FE4B74-FE21-4D63-890E-41F9900301B0}"/>
              </a:ext>
            </a:extLst>
          </p:cNvPr>
          <p:cNvSpPr txBox="1"/>
          <p:nvPr/>
        </p:nvSpPr>
        <p:spPr>
          <a:xfrm>
            <a:off x="104502" y="547581"/>
            <a:ext cx="118436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 В кодировке КОИ-8 каждый символ кодируется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 битами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 Петя написал текст (в нем нет лишних пробелов):</a:t>
            </a:r>
            <a:endParaRPr lang="ru-RU" sz="2400" b="0" i="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30200" algn="just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«Уж, эму, лиса, выдра, барсук, опоссум, дикобраз, орангутанг – дикие животные».</a:t>
            </a:r>
            <a:endParaRPr lang="ru-RU" sz="2400" b="0" i="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3020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Ученик решил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добавить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в список название еще одного животного – волк. При этом он добавил в текст необходимую запятую и пробел. На сколько байт при этом увеличился размер нового предложения в данной кодировке? В ответе укажите только одно число – количество байт.</a:t>
            </a:r>
            <a:endParaRPr lang="ru-RU" sz="2400" b="0" i="0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6CF3AC7-864D-441D-8468-48FDC97F3EB0}"/>
              </a:ext>
            </a:extLst>
          </p:cNvPr>
          <p:cNvSpPr/>
          <p:nvPr/>
        </p:nvSpPr>
        <p:spPr>
          <a:xfrm>
            <a:off x="3684340" y="1606503"/>
            <a:ext cx="687363" cy="532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74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48B6D25-EC37-4040-8988-573DE2D10415}"/>
              </a:ext>
            </a:extLst>
          </p:cNvPr>
          <p:cNvCxnSpPr/>
          <p:nvPr/>
        </p:nvCxnSpPr>
        <p:spPr>
          <a:xfrm flipH="1">
            <a:off x="3107986" y="1891938"/>
            <a:ext cx="576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8C1D34-A775-4723-8512-C86A9BA0B8EC}"/>
              </a:ext>
            </a:extLst>
          </p:cNvPr>
          <p:cNvSpPr txBox="1"/>
          <p:nvPr/>
        </p:nvSpPr>
        <p:spPr>
          <a:xfrm>
            <a:off x="104502" y="4249336"/>
            <a:ext cx="104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волк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6032DB2-8AF7-4B2F-B3D9-B0C3007FB6F0}"/>
              </a:ext>
            </a:extLst>
          </p:cNvPr>
          <p:cNvSpPr/>
          <p:nvPr/>
        </p:nvSpPr>
        <p:spPr>
          <a:xfrm>
            <a:off x="1650889" y="4207262"/>
            <a:ext cx="687363" cy="532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F97E1FC-1679-47E5-A459-2E50A42A9A74}"/>
              </a:ext>
            </a:extLst>
          </p:cNvPr>
          <p:cNvCxnSpPr/>
          <p:nvPr/>
        </p:nvCxnSpPr>
        <p:spPr>
          <a:xfrm flipH="1">
            <a:off x="1074535" y="4473692"/>
            <a:ext cx="576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F89B4-CBB6-490B-8265-332A7A732BA1}"/>
                  </a:ext>
                </a:extLst>
              </p:cNvPr>
              <p:cNvSpPr txBox="1"/>
              <p:nvPr/>
            </p:nvSpPr>
            <p:spPr>
              <a:xfrm>
                <a:off x="220378" y="5065246"/>
                <a:ext cx="32979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4+2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байт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7F89B4-CBB6-490B-8265-332A7A73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78" y="5065246"/>
                <a:ext cx="3297954" cy="369332"/>
              </a:xfrm>
              <a:prstGeom prst="rect">
                <a:avLst/>
              </a:prstGeom>
              <a:blipFill>
                <a:blip r:embed="rId2"/>
                <a:stretch>
                  <a:fillRect l="-1664" r="-1294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125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1113</Words>
  <Application>Microsoft Office PowerPoint</Application>
  <PresentationFormat>Широкоэкранный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Courier New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15</cp:revision>
  <dcterms:created xsi:type="dcterms:W3CDTF">2025-09-18T11:41:07Z</dcterms:created>
  <dcterms:modified xsi:type="dcterms:W3CDTF">2025-09-26T15:57:27Z</dcterms:modified>
</cp:coreProperties>
</file>