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56" r:id="rId4"/>
    <p:sldId id="266" r:id="rId5"/>
    <p:sldId id="258" r:id="rId6"/>
    <p:sldId id="276" r:id="rId7"/>
    <p:sldId id="278" r:id="rId8"/>
    <p:sldId id="260" r:id="rId9"/>
    <p:sldId id="269" r:id="rId10"/>
    <p:sldId id="259" r:id="rId11"/>
    <p:sldId id="270" r:id="rId12"/>
    <p:sldId id="261" r:id="rId13"/>
    <p:sldId id="271" r:id="rId14"/>
    <p:sldId id="272" r:id="rId15"/>
    <p:sldId id="273" r:id="rId16"/>
    <p:sldId id="274" r:id="rId17"/>
    <p:sldId id="275" r:id="rId18"/>
    <p:sldId id="263" r:id="rId19"/>
    <p:sldId id="264" r:id="rId20"/>
    <p:sldId id="267" r:id="rId21"/>
    <p:sldId id="265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043BB-7A97-465B-BC2E-94B23C0D5E44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F033-D614-4124-9E04-1460DC167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F40DC8-10F3-4036-9101-05EFF7FF0D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ABB1E-8D26-437C-917F-C8E71E6EAF3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9A122F-CB03-4C09-A275-0F3412BA7B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E331D8-149C-43AB-9F7B-D9DAD96BC0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C705B-53F8-42C7-9444-8AE56625E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EDD2A2-611D-411C-BD94-4A57CA3C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0D861-D443-4997-B81E-822ADC02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7D24B-3620-436B-80F9-104F157C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06091-A96A-457E-9D66-F1A1FAA2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4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36C1-8667-4F94-BD7E-5783FA84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7A745B-AAAA-4BE2-BF21-FDD24836B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087BD-A73D-4DC5-B73C-BF1B144D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3F366-42CB-41D0-9B9A-907315B4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A457A-EDD3-4E44-A31D-41924AC0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3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B45D8-14F7-4671-AAC6-E3295B122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90D483-AE8C-4558-ACAB-17C91A7D9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73416-A77C-4EE3-A2B9-3D4E0C4D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4FC84-DEF1-4577-8479-051A537D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C3C6A-D621-424B-8D14-10AEAA5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64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C8F90-4D64-47D0-9A83-762C1EA5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85DE84-6991-4688-B69C-E1B6D1C40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E46F40-CDE0-4290-8AE9-5DB0086D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8C244-F686-401D-BC52-D6591ED6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46386-F142-4801-95D1-16C91808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2CC2E6-8EED-4947-A414-52B3DB6F5A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6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8BAB7-ED03-488D-92CF-1A4DF23C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9F621-E7F6-4DFB-B73F-7FE2F6AE2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DBA02-1830-437E-B8B6-FFC3515F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E0FDC-9484-489D-8F43-E43B92E7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BA6E6-FE60-46C9-A861-F55B586F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81978B-2873-4438-B13D-FAA67171FE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7B685-AAFA-4208-B4B8-D2DAE534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C3D9DA-E997-416B-80F9-EFD755BD4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8CDDF-ABF4-481B-88DC-C1512D02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3A475-8C39-4FF2-AE3F-1EEE2357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D6EFE-9D96-4DCB-A6D8-5998387D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32F101-F42C-44D9-A027-0877253423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4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94404-F3CC-4674-8925-796A1648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70285-7A5E-4FA7-82E6-CCA5E8BF2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3279" cy="39776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986194-1349-40AF-B337-F22E36B89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241" y="1604329"/>
            <a:ext cx="5395200" cy="39776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3ACCF-FE4F-4C8E-BFA4-CE794CD8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322140-0BE8-44DF-AE4F-20D23306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421D18-6403-4AEE-9817-696A76EB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CC6F0F-117D-4B94-9D7C-1DB637DBFB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4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FDDFB-293F-4D9D-AD09-763FF910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BA644-C285-490F-81DD-31618CD5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0DA982-F5CE-4872-B10B-D22651EEA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F120FA-75FE-4414-86E5-77D16364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26E862-6305-4474-AA02-37F20A71D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83661-32E1-49E9-B0BE-9EEA66EF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117DBC-A430-4E0C-8B3B-3CEC528E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C7A4D-32D2-4D13-A27D-01D2AEA7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9697F6-15D8-436A-8A23-9190295C63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9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FF548-16D6-4F56-8BEF-DE674961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3ADBD-35DD-4E56-B297-43A7C293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D2D85-8D20-4837-9870-859B2A8F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4BBCF4-799B-4439-854D-57E95185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7F0B57-0A7B-4644-B70D-97749CA344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C1AF6A-1067-45D7-900F-F092F8C7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2405F-7594-4985-BC36-720BEF5F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0CA2CF-646D-4E21-B202-BEA58F01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B86018-2232-419C-8019-2DF12CED3D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0038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AAFBB-2DAA-4885-8453-810B3606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FC350-1D34-400A-B6CC-4AA7B4FDF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11146B-3CDB-4454-B6CF-CFE22E62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A3A273-F76E-4960-946B-0FEF766D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E4587B-EAA4-4FD0-997D-398F95C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50B45B-658E-4BA6-85A1-6FDDC92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E5F662-C62E-4EC7-8247-06B818FA6F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4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B02A6-54CC-4FC7-9EB5-F2B9C40F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E4DDD-11DE-45A0-BD4F-024D18FF3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963D43-C440-44EA-B0C3-80C503FB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08EA7-025C-47A5-81AF-1F5D3F67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8B95-2A97-4FC0-AE03-7B30FB9A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2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C4A14-813F-4898-95C1-747CBD86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45DB6C-E37E-497E-86C2-DB27DC7F8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856D0-F971-454D-B4E1-8A1C02E8C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75ABE-AAE6-4535-A34B-9469EE54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DC74B-1A0D-4350-BA4C-82406843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5577A1-2391-446A-BEC7-76BD4629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4F59BC-D5EB-47C8-97DC-14CB02232A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8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4C72D-C3D2-467A-B776-49031F5A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693AE1-4735-46A2-9CEB-A68DD8A7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42EE1-4F12-4930-AFC3-9387B4AC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66843-748A-4A18-98EA-81BBDD86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4254D-10EC-4049-8BD6-862EB77F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F8B175-3E5A-4884-ABB8-B12DE5B8408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4BB2FC-771F-4227-A12D-AAD4C23B8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3083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B9A3A-DF26-408E-9AE9-7A398F555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3083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A1EAE-2DD4-4E27-92D2-7C2D4381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9A766-064C-44FD-9CCE-39CE81CE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9822C4-6FAF-48FE-BDA1-51043CC9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6FBC51-3989-47AE-B4D7-00C417B085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4A77-9590-4A74-AEB4-0E42EA26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BAD49-DE6D-4E5A-9BBC-46398F6A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CC547-0DD8-4B7E-9EC3-F09CF6D4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A36AB-D480-43EF-8097-F739CE1F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1BC54-73D4-4907-A75F-59C59038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0AC23-F5B1-481D-B171-C9B417C2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FDF69-3B4C-49B2-9D2E-734DD4B6B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2BF9A6-FE37-459D-A512-99B0BE5F5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3BCA2-DD01-4A31-BDA8-FB4E8C42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8615D-F2EA-48CF-944F-E589DF25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B8AF0-0590-4D57-BAE4-E4A16782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3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3A6AA-A8E1-487C-9D14-8C170F9A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D714D5-C760-4918-9E0F-D6A2FB5B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F410F-75D7-4F91-987E-025B98A0F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91BAB7-B1FF-480A-B11F-EA8416804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7EE204-8E1E-4760-A636-169AF9534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07D042-5A84-4093-B733-6D195DE7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8F8F0-20C8-46B7-8726-00BEF51D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925263-8201-49B1-A838-0353F51C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7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9F8D-35AD-4175-886B-52A3B2FD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F09854-9B02-47C3-B2E2-757CF99D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28DD2C-380A-47C6-9B4A-51506DBC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84C245-D04D-49FC-A902-05BD45AB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A7A0DD-DA68-4C24-AC27-BC4DB97A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9F1B61-9311-404E-AB85-87A7B202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40066-40FA-4CB7-A312-67F623AF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8C7D7-50C9-468A-B9CA-6945486C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44BFD-B025-4EA6-8480-8D22F75C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BBDF80-F614-40CF-AA5A-6674A94E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AC3DE-C8CE-433A-BAB3-5D0301BE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8E2A01-B5B1-4630-8A94-270D7E06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FC846-6E57-4665-B663-DD8FEB9D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9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0F740-B29D-4959-80FB-FDBDAA65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356CD2-C07D-4CB4-8EB0-E59FA3B27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1F95DC-2CFE-42C9-A560-8E9FAD192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AF912-7238-450C-8502-81963DDD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5ECF9-59F6-4B3A-A295-0CC22C69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F74C6-A74D-49E1-A085-954FD925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46CA-B6CB-4683-AEEA-6B8C446D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8EFE8-4C40-4567-83C6-F1C54828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9DB54-7C81-4C62-816B-394D09AF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C2CA-7AA0-43A6-A081-F9E4CE673E16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9E613-7578-4A38-A6AC-4297AD350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46939-E2E8-47BD-A9AD-EA9574D9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721A0-715F-449D-A11C-148229E9E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84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CF9EBE-924B-4034-819D-C81FB28AA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604841"/>
            <a:ext cx="10971684" cy="3977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A26F64-F943-45FC-9979-59854F59306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61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27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D93CC3-BAB9-4A24-9F8B-639FC088EE0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405" y="6247906"/>
            <a:ext cx="38641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27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31569-C046-4ED7-9421-6F17228740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122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27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77189A1-1208-4A32-9759-C745CA6143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9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ru-RU" sz="3992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286"/>
        </a:spcAft>
        <a:tabLst/>
        <a:defRPr lang="ru-RU" sz="2903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9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B9CDEA-5EB8-4AE3-96CD-1DB90904F58F}"/>
              </a:ext>
            </a:extLst>
          </p:cNvPr>
          <p:cNvSpPr txBox="1"/>
          <p:nvPr/>
        </p:nvSpPr>
        <p:spPr>
          <a:xfrm>
            <a:off x="148044" y="478861"/>
            <a:ext cx="11800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4. Ваня шифрует русские слова, записывая вместо каждой буквы её номер в алфавите (без пробелов). Номера букв даны в таблице.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B5AA3D-BA87-48F3-9097-44AAEA22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89" y="1371559"/>
            <a:ext cx="6679473" cy="3031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5D208-8A3B-4E03-9AF3-FD4899781C98}"/>
              </a:ext>
            </a:extLst>
          </p:cNvPr>
          <p:cNvSpPr txBox="1"/>
          <p:nvPr/>
        </p:nvSpPr>
        <p:spPr>
          <a:xfrm>
            <a:off x="148044" y="1309858"/>
            <a:ext cx="4929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Некоторые шифровки можно расшифровать несколькими способами. Например, 22 12 может означать «БУБ», может — «ФК» и так далее. Ниже даны четыре шифровки: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46002-777C-4DAD-88C6-CE6BFA18EFCD}"/>
              </a:ext>
            </a:extLst>
          </p:cNvPr>
          <p:cNvSpPr txBox="1"/>
          <p:nvPr/>
        </p:nvSpPr>
        <p:spPr>
          <a:xfrm>
            <a:off x="148044" y="5217651"/>
            <a:ext cx="11800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одна из них расшифровывается единственным способом. Найдите её и расшифруйте. Получившееся слово запишите в качестве ответа.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0EB3A-867A-42F5-A818-23D76EF13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078" y="3284076"/>
            <a:ext cx="1057275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03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B83927-C966-4495-ADD4-87A37C2CA2A7}"/>
              </a:ext>
            </a:extLst>
          </p:cNvPr>
          <p:cNvSpPr txBox="1"/>
          <p:nvPr/>
        </p:nvSpPr>
        <p:spPr>
          <a:xfrm>
            <a:off x="174171" y="557238"/>
            <a:ext cx="11852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5. Маша передает сообщение в космос, используя марсианский язык. Фрагмент кодовой таблицы представлен ниже: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F62BA2-C914-46FA-B4DB-B2EE1589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36" y="1388235"/>
            <a:ext cx="8039100" cy="1038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8B7B2B-D03B-424B-B752-0CCF0728BF77}"/>
              </a:ext>
            </a:extLst>
          </p:cNvPr>
          <p:cNvSpPr txBox="1"/>
          <p:nvPr/>
        </p:nvSpPr>
        <p:spPr>
          <a:xfrm>
            <a:off x="174171" y="2505670"/>
            <a:ext cx="11852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Расшифруйте сообщение, если известно, что буквы в нём не повторяются. В ответе запишите расшифрованное сообщение.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163286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4AA65-904D-4527-9575-994C42B61842}"/>
              </a:ext>
            </a:extLst>
          </p:cNvPr>
          <p:cNvSpPr txBox="1"/>
          <p:nvPr/>
        </p:nvSpPr>
        <p:spPr>
          <a:xfrm>
            <a:off x="200296" y="502142"/>
            <a:ext cx="118349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6. Андрей решил зашифровать послание для своего друга Ивана, используя неравномерный двоичный код. Ниже представлены три зашифрованных сообщения:</a:t>
            </a:r>
          </a:p>
          <a:p>
            <a:pPr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Некоторые сообщения могут быть расшифрованы несколькими способами. Найдите среди трех сообщений то, которое может быть расшифровано однозначно. В ответе запишите расшифрованное сообщение.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06F19-BF4E-40F7-BA59-991F768D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1" y="1727563"/>
            <a:ext cx="19431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5EF5E8-CB26-48B3-98F6-C65FB5A2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90" y="4765629"/>
            <a:ext cx="93916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0E86E0-2D30-4C62-8EE4-12E9F884D788}"/>
              </a:ext>
            </a:extLst>
          </p:cNvPr>
          <p:cNvSpPr txBox="1"/>
          <p:nvPr/>
        </p:nvSpPr>
        <p:spPr>
          <a:xfrm>
            <a:off x="165463" y="557237"/>
            <a:ext cx="11948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7. От разведчика было получено три сообщения. Из-за помех в связи только одно сообщение осталось неизменным и декодируется однозначно: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B92DD-CEF2-4B7F-8AE0-647DC3C6AAAB}"/>
              </a:ext>
            </a:extLst>
          </p:cNvPr>
          <p:cNvSpPr txBox="1"/>
          <p:nvPr/>
        </p:nvSpPr>
        <p:spPr>
          <a:xfrm>
            <a:off x="165462" y="3032147"/>
            <a:ext cx="11948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Используя кодовую таблицу, запишите расшифрованное сообщение, которое имеет однозначное декодирование. В ответе запишите последовательность заглавных букв — расшифрованное сообщение.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B06410-C353-4AEF-8DB7-9666E547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5" y="1708172"/>
            <a:ext cx="181927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07317-A718-4033-86BD-CFAAA268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548" y="4436336"/>
            <a:ext cx="80581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9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3D93C-E803-496F-B355-0368784BCB9D}"/>
              </a:ext>
            </a:extLst>
          </p:cNvPr>
          <p:cNvSpPr txBox="1"/>
          <p:nvPr/>
        </p:nvSpPr>
        <p:spPr>
          <a:xfrm>
            <a:off x="217714" y="508338"/>
            <a:ext cx="117565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8. Находясь в обсерватории, учёные заметили, что звёзды сошлись в некую последовательность: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★☆☆★☆☆☆★☆★☆☆☆★★★☆☆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Научные сотрудники предположили, что в этом может быть какой-то смысл, и предположили, что последовательности звёзд могут обозначать следующие буквы: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46235-C8E4-41BF-8BA9-5FDA775DD0E1}"/>
              </a:ext>
            </a:extLst>
          </p:cNvPr>
          <p:cNvSpPr txBox="1"/>
          <p:nvPr/>
        </p:nvSpPr>
        <p:spPr>
          <a:xfrm>
            <a:off x="217714" y="4127752"/>
            <a:ext cx="11634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Расшифруйте звёздную последовательность. Запишите в ответе одно число — количество символов в получившемся сообщении.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9A7924-7D5B-484A-A5C2-896CFB7AF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2919412"/>
            <a:ext cx="67151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6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EDE419-C394-4E39-9E8A-95912DB02E27}"/>
              </a:ext>
            </a:extLst>
          </p:cNvPr>
          <p:cNvSpPr txBox="1"/>
          <p:nvPr/>
        </p:nvSpPr>
        <p:spPr>
          <a:xfrm>
            <a:off x="165462" y="456086"/>
            <a:ext cx="119394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9. Плывя на корабле по морю, вы увидели разноцветные буйки, которые ограничили некоторое место на воде: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○◉○○◉○○○◉○◉○○○◉◉◉○○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Капитан вам сказал, что в их последовательности зашифровано некоторое слово. Капитан дал вам расшифровку некоторых букв: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977B29-6512-4FB1-BD42-B51497234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40" y="2395078"/>
            <a:ext cx="6734175" cy="1057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33BBF8-C4FE-4668-8F4F-66C9CDEA2C60}"/>
              </a:ext>
            </a:extLst>
          </p:cNvPr>
          <p:cNvSpPr txBox="1"/>
          <p:nvPr/>
        </p:nvSpPr>
        <p:spPr>
          <a:xfrm>
            <a:off x="165462" y="3648781"/>
            <a:ext cx="11817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Расшифруйте последовательность из буйков. Запишите в ответе расшифрованную последовательность.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72531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69121-EEBA-4654-86F3-01738E71A08F}"/>
              </a:ext>
            </a:extLst>
          </p:cNvPr>
          <p:cNvSpPr txBox="1"/>
          <p:nvPr/>
        </p:nvSpPr>
        <p:spPr>
          <a:xfrm>
            <a:off x="217714" y="583364"/>
            <a:ext cx="11791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10. Джеймс шифрует слова, записывая вместо каждой буквы её номер в алфавите (без пробелов). Номера букв даны в таблице.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0B24A-CC9A-4956-AB29-B6AF2194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4361"/>
            <a:ext cx="6575243" cy="3013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B2C16-68F5-4CFE-938A-DCBFBE3EEA2F}"/>
              </a:ext>
            </a:extLst>
          </p:cNvPr>
          <p:cNvSpPr txBox="1"/>
          <p:nvPr/>
        </p:nvSpPr>
        <p:spPr>
          <a:xfrm>
            <a:off x="7034893" y="1513091"/>
            <a:ext cx="49742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Некоторые шифровки можно расшифровать несколькими способами. Например, 1223 может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означать «LW», может — «AVC» и так далее. Ниже даны четыре шифровки: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60D3FF-2409-44FE-835E-DA8BC669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4427662"/>
            <a:ext cx="13430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079E6B-FD7E-4778-8406-F693E44F8B88}"/>
              </a:ext>
            </a:extLst>
          </p:cNvPr>
          <p:cNvSpPr txBox="1"/>
          <p:nvPr/>
        </p:nvSpPr>
        <p:spPr>
          <a:xfrm>
            <a:off x="1802674" y="4289477"/>
            <a:ext cx="102064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одна из них расшифровывается единственным способом. Найдите код, который расшифровывается единственным способом и не имеет повторяю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щихся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букв. Расшифруйте подходящий код и запишите получившуюся комбинацию букв в качестве ответа (без 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разделителей).</a:t>
            </a:r>
          </a:p>
        </p:txBody>
      </p:sp>
    </p:spTree>
    <p:extLst>
      <p:ext uri="{BB962C8B-B14F-4D97-AF65-F5344CB8AC3E}">
        <p14:creationId xmlns:p14="http://schemas.microsoft.com/office/powerpoint/2010/main" val="70905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89B077-AF8D-413D-B46E-F0B550F7A140}"/>
              </a:ext>
            </a:extLst>
          </p:cNvPr>
          <p:cNvSpPr/>
          <p:nvPr/>
        </p:nvSpPr>
        <p:spPr>
          <a:xfrm>
            <a:off x="2251410" y="2592867"/>
            <a:ext cx="8142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Немного забегая вперед…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613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F32566-AECE-49F7-A8D8-A6769FF4C6E9}"/>
              </a:ext>
            </a:extLst>
          </p:cNvPr>
          <p:cNvSpPr txBox="1"/>
          <p:nvPr/>
        </p:nvSpPr>
        <p:spPr>
          <a:xfrm>
            <a:off x="165462" y="645161"/>
            <a:ext cx="118784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каналу связи передаются сообщения, содержащие только восемь букв: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А, Б, В, Г, Д, Е, Ж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Для передачи используется двоичный код, удовлетворяющий условию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Фано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Кодовые слова для некоторых букв известны.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7EE62C-A516-4F79-8D6F-94B15611ABE7}"/>
              </a:ext>
            </a:extLst>
          </p:cNvPr>
          <p:cNvSpPr txBox="1"/>
          <p:nvPr/>
        </p:nvSpPr>
        <p:spPr>
          <a:xfrm>
            <a:off x="156754" y="3489018"/>
            <a:ext cx="11878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Какое наименьшее количество двоичных знаков требуется для кодирования четырёх оставшихся букв? В ответе запишите суммарную длину кодовых слов для букв: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А, Б, В, Г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Примечание. Условие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Фано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означает, что никакое кодовое слово не является началом другого кодового слова. Это обеспечивает возможность однозначной расшифровки закодированных сообщений.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63E79F-B08C-4C2F-88C7-865BA631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387" y="2214821"/>
            <a:ext cx="2880146" cy="12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BEAE10-3C66-4FA5-8743-33598FD6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62" y="446647"/>
            <a:ext cx="2880146" cy="1214179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7B93CC0-F534-457B-8FA8-ACBAFE82AAA0}"/>
              </a:ext>
            </a:extLst>
          </p:cNvPr>
          <p:cNvCxnSpPr/>
          <p:nvPr/>
        </p:nvCxnSpPr>
        <p:spPr>
          <a:xfrm flipH="1">
            <a:off x="3622766" y="446647"/>
            <a:ext cx="809897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1B17F1-6620-49F9-B0B7-D279D95152F6}"/>
              </a:ext>
            </a:extLst>
          </p:cNvPr>
          <p:cNvCxnSpPr/>
          <p:nvPr/>
        </p:nvCxnSpPr>
        <p:spPr>
          <a:xfrm>
            <a:off x="4423954" y="446647"/>
            <a:ext cx="635726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516846-3922-4010-95F4-2A9CDBED4ED3}"/>
              </a:ext>
            </a:extLst>
          </p:cNvPr>
          <p:cNvSpPr/>
          <p:nvPr/>
        </p:nvSpPr>
        <p:spPr>
          <a:xfrm>
            <a:off x="3387373" y="943902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96D0DD-00E4-4D3C-9497-5DFF3549ADDB}"/>
              </a:ext>
            </a:extLst>
          </p:cNvPr>
          <p:cNvSpPr/>
          <p:nvPr/>
        </p:nvSpPr>
        <p:spPr>
          <a:xfrm>
            <a:off x="4993580" y="975526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DBBA312-9907-4E47-A51D-3CD2DED55E77}"/>
              </a:ext>
            </a:extLst>
          </p:cNvPr>
          <p:cNvCxnSpPr>
            <a:cxnSpLocks/>
          </p:cNvCxnSpPr>
          <p:nvPr/>
        </p:nvCxnSpPr>
        <p:spPr>
          <a:xfrm flipH="1">
            <a:off x="2764066" y="1295733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E9C5401-1998-4276-A06F-3767AE915AE3}"/>
              </a:ext>
            </a:extLst>
          </p:cNvPr>
          <p:cNvCxnSpPr>
            <a:cxnSpLocks/>
          </p:cNvCxnSpPr>
          <p:nvPr/>
        </p:nvCxnSpPr>
        <p:spPr>
          <a:xfrm>
            <a:off x="3461657" y="1295733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8CE9B9-8872-43C5-9DFF-35FBCCE599F9}"/>
              </a:ext>
            </a:extLst>
          </p:cNvPr>
          <p:cNvSpPr/>
          <p:nvPr/>
        </p:nvSpPr>
        <p:spPr>
          <a:xfrm>
            <a:off x="2490390" y="183957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15ECCE-F91C-4285-9935-5D08066187C0}"/>
              </a:ext>
            </a:extLst>
          </p:cNvPr>
          <p:cNvSpPr/>
          <p:nvPr/>
        </p:nvSpPr>
        <p:spPr>
          <a:xfrm>
            <a:off x="3607263" y="183957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BFEE42F-EFD3-4391-B59C-FD76DFD18ACE}"/>
              </a:ext>
            </a:extLst>
          </p:cNvPr>
          <p:cNvCxnSpPr>
            <a:cxnSpLocks/>
          </p:cNvCxnSpPr>
          <p:nvPr/>
        </p:nvCxnSpPr>
        <p:spPr>
          <a:xfrm flipH="1">
            <a:off x="4841180" y="1358980"/>
            <a:ext cx="453633" cy="71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E2D37A2-00DC-4F78-B406-A52F79CDFCDF}"/>
              </a:ext>
            </a:extLst>
          </p:cNvPr>
          <p:cNvCxnSpPr>
            <a:cxnSpLocks/>
          </p:cNvCxnSpPr>
          <p:nvPr/>
        </p:nvCxnSpPr>
        <p:spPr>
          <a:xfrm>
            <a:off x="5286103" y="1358980"/>
            <a:ext cx="569627" cy="60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6179CA4-6495-4C94-8772-E1A76201DD90}"/>
              </a:ext>
            </a:extLst>
          </p:cNvPr>
          <p:cNvSpPr/>
          <p:nvPr/>
        </p:nvSpPr>
        <p:spPr>
          <a:xfrm>
            <a:off x="4653422" y="201179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9A4088E-B21E-4B96-8CA4-C53317C07D6E}"/>
              </a:ext>
            </a:extLst>
          </p:cNvPr>
          <p:cNvSpPr/>
          <p:nvPr/>
        </p:nvSpPr>
        <p:spPr>
          <a:xfrm>
            <a:off x="5755842" y="1902822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837912C-2ED8-45E8-8E90-E3841659A5DF}"/>
              </a:ext>
            </a:extLst>
          </p:cNvPr>
          <p:cNvSpPr/>
          <p:nvPr/>
        </p:nvSpPr>
        <p:spPr>
          <a:xfrm>
            <a:off x="4839052" y="2011789"/>
            <a:ext cx="4299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82CFE5-E10B-4F3A-8C83-C7B4E73B8154}"/>
              </a:ext>
            </a:extLst>
          </p:cNvPr>
          <p:cNvSpPr/>
          <p:nvPr/>
        </p:nvSpPr>
        <p:spPr>
          <a:xfrm>
            <a:off x="5945557" y="1926881"/>
            <a:ext cx="486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-Д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CAED1D1-61C2-423A-B3BD-E400B27C3638}"/>
              </a:ext>
            </a:extLst>
          </p:cNvPr>
          <p:cNvCxnSpPr>
            <a:cxnSpLocks/>
          </p:cNvCxnSpPr>
          <p:nvPr/>
        </p:nvCxnSpPr>
        <p:spPr>
          <a:xfrm flipH="1">
            <a:off x="1792669" y="2179653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83A7877-00D5-49DA-89C2-81F54A121576}"/>
              </a:ext>
            </a:extLst>
          </p:cNvPr>
          <p:cNvCxnSpPr>
            <a:cxnSpLocks/>
          </p:cNvCxnSpPr>
          <p:nvPr/>
        </p:nvCxnSpPr>
        <p:spPr>
          <a:xfrm>
            <a:off x="2490260" y="2179653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A7A300-2453-49BA-B62B-84C67F926539}"/>
              </a:ext>
            </a:extLst>
          </p:cNvPr>
          <p:cNvSpPr/>
          <p:nvPr/>
        </p:nvSpPr>
        <p:spPr>
          <a:xfrm>
            <a:off x="1518993" y="272349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A28A38D-E994-4339-AAA6-46B2014461D1}"/>
              </a:ext>
            </a:extLst>
          </p:cNvPr>
          <p:cNvSpPr/>
          <p:nvPr/>
        </p:nvSpPr>
        <p:spPr>
          <a:xfrm>
            <a:off x="2635866" y="272349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5878F18-65A6-481D-A09E-2A4C334E684E}"/>
              </a:ext>
            </a:extLst>
          </p:cNvPr>
          <p:cNvCxnSpPr>
            <a:cxnSpLocks/>
          </p:cNvCxnSpPr>
          <p:nvPr/>
        </p:nvCxnSpPr>
        <p:spPr>
          <a:xfrm flipH="1">
            <a:off x="3347983" y="2151016"/>
            <a:ext cx="513073" cy="716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86DDE06-C5B2-42B8-A14B-7E0404E75FD0}"/>
              </a:ext>
            </a:extLst>
          </p:cNvPr>
          <p:cNvCxnSpPr>
            <a:cxnSpLocks/>
          </p:cNvCxnSpPr>
          <p:nvPr/>
        </p:nvCxnSpPr>
        <p:spPr>
          <a:xfrm>
            <a:off x="3879993" y="2151016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C282DB-4175-404D-9F02-47B29DB10EEB}"/>
              </a:ext>
            </a:extLst>
          </p:cNvPr>
          <p:cNvSpPr/>
          <p:nvPr/>
        </p:nvSpPr>
        <p:spPr>
          <a:xfrm>
            <a:off x="3140567" y="275810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5FF4825-40D1-4343-8B02-B7CD11BC5140}"/>
              </a:ext>
            </a:extLst>
          </p:cNvPr>
          <p:cNvSpPr/>
          <p:nvPr/>
        </p:nvSpPr>
        <p:spPr>
          <a:xfrm>
            <a:off x="4025599" y="269485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AD4B202-9582-45C2-9232-99EFB8159B0D}"/>
              </a:ext>
            </a:extLst>
          </p:cNvPr>
          <p:cNvSpPr/>
          <p:nvPr/>
        </p:nvSpPr>
        <p:spPr>
          <a:xfrm>
            <a:off x="3278452" y="2786742"/>
            <a:ext cx="535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-Ж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4D72473-C91C-448B-B10C-26FF29101113}"/>
              </a:ext>
            </a:extLst>
          </p:cNvPr>
          <p:cNvSpPr/>
          <p:nvPr/>
        </p:nvSpPr>
        <p:spPr>
          <a:xfrm>
            <a:off x="4237531" y="2723495"/>
            <a:ext cx="4283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-З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F14880E-7242-42D6-BB7E-858959039DA0}"/>
              </a:ext>
            </a:extLst>
          </p:cNvPr>
          <p:cNvCxnSpPr>
            <a:cxnSpLocks/>
          </p:cNvCxnSpPr>
          <p:nvPr/>
        </p:nvCxnSpPr>
        <p:spPr>
          <a:xfrm flipH="1">
            <a:off x="851324" y="3128999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A60A579-DFEA-4A98-A6BE-5DC77D81D870}"/>
              </a:ext>
            </a:extLst>
          </p:cNvPr>
          <p:cNvCxnSpPr>
            <a:cxnSpLocks/>
          </p:cNvCxnSpPr>
          <p:nvPr/>
        </p:nvCxnSpPr>
        <p:spPr>
          <a:xfrm>
            <a:off x="1548915" y="3128999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0AE1E93-C711-471B-9301-99125AF4715A}"/>
              </a:ext>
            </a:extLst>
          </p:cNvPr>
          <p:cNvSpPr/>
          <p:nvPr/>
        </p:nvSpPr>
        <p:spPr>
          <a:xfrm>
            <a:off x="577648" y="367284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27B7490-77CB-4E7E-BB51-4DB7A20A2B0F}"/>
              </a:ext>
            </a:extLst>
          </p:cNvPr>
          <p:cNvSpPr/>
          <p:nvPr/>
        </p:nvSpPr>
        <p:spPr>
          <a:xfrm>
            <a:off x="1694521" y="367284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49647D4-8DE9-4993-AC87-21593A8C9797}"/>
              </a:ext>
            </a:extLst>
          </p:cNvPr>
          <p:cNvCxnSpPr>
            <a:cxnSpLocks/>
          </p:cNvCxnSpPr>
          <p:nvPr/>
        </p:nvCxnSpPr>
        <p:spPr>
          <a:xfrm flipH="1">
            <a:off x="2258862" y="3124918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D46EC32-C395-4992-B36C-57454809C99D}"/>
              </a:ext>
            </a:extLst>
          </p:cNvPr>
          <p:cNvCxnSpPr>
            <a:cxnSpLocks/>
          </p:cNvCxnSpPr>
          <p:nvPr/>
        </p:nvCxnSpPr>
        <p:spPr>
          <a:xfrm>
            <a:off x="2956453" y="3124918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46978E3-048B-48D6-8F9D-5B45B2EC4CB6}"/>
              </a:ext>
            </a:extLst>
          </p:cNvPr>
          <p:cNvSpPr/>
          <p:nvPr/>
        </p:nvSpPr>
        <p:spPr>
          <a:xfrm>
            <a:off x="1985186" y="366876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55671DC-1294-43DD-800B-09D3C8C3F8B5}"/>
              </a:ext>
            </a:extLst>
          </p:cNvPr>
          <p:cNvSpPr/>
          <p:nvPr/>
        </p:nvSpPr>
        <p:spPr>
          <a:xfrm>
            <a:off x="3102059" y="366876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E269E0-1AD3-4043-A2C0-37EB4BBD6164}"/>
              </a:ext>
            </a:extLst>
          </p:cNvPr>
          <p:cNvSpPr txBox="1"/>
          <p:nvPr/>
        </p:nvSpPr>
        <p:spPr>
          <a:xfrm>
            <a:off x="9622971" y="1991923"/>
            <a:ext cx="2078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А, Б, В, Г</a:t>
            </a:r>
            <a:endParaRPr lang="ru-RU" sz="24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4D2094-0E6E-4D31-838A-47DE1F192ADB}"/>
              </a:ext>
            </a:extLst>
          </p:cNvPr>
          <p:cNvSpPr/>
          <p:nvPr/>
        </p:nvSpPr>
        <p:spPr>
          <a:xfrm>
            <a:off x="804848" y="3658373"/>
            <a:ext cx="4651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F374385-B44F-4706-852C-95167E98B351}"/>
              </a:ext>
            </a:extLst>
          </p:cNvPr>
          <p:cNvSpPr/>
          <p:nvPr/>
        </p:nvSpPr>
        <p:spPr>
          <a:xfrm>
            <a:off x="1583339" y="3992936"/>
            <a:ext cx="4651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-Б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4EBC57B-25CA-4B7C-8372-15BEE30FEEC3}"/>
              </a:ext>
            </a:extLst>
          </p:cNvPr>
          <p:cNvSpPr/>
          <p:nvPr/>
        </p:nvSpPr>
        <p:spPr>
          <a:xfrm>
            <a:off x="2175707" y="3668759"/>
            <a:ext cx="4651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127DFB-8D17-46F2-B633-A507D884FCC3}"/>
              </a:ext>
            </a:extLst>
          </p:cNvPr>
          <p:cNvSpPr/>
          <p:nvPr/>
        </p:nvSpPr>
        <p:spPr>
          <a:xfrm>
            <a:off x="3304901" y="3676229"/>
            <a:ext cx="412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-Г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12E4F2-6C38-484E-A2AF-4370F95E58E5}"/>
              </a:ext>
            </a:extLst>
          </p:cNvPr>
          <p:cNvSpPr txBox="1"/>
          <p:nvPr/>
        </p:nvSpPr>
        <p:spPr>
          <a:xfrm>
            <a:off x="8068491" y="5575500"/>
            <a:ext cx="2078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2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">
            <a:extLst>
              <a:ext uri="{FF2B5EF4-FFF2-40B4-BE49-F238E27FC236}">
                <a16:creationId xmlns:a16="http://schemas.microsoft.com/office/drawing/2014/main" id="{0B18E7DE-DC30-44D2-98DD-C87A011195C6}"/>
              </a:ext>
            </a:extLst>
          </p:cNvPr>
          <p:cNvSpPr txBox="1">
            <a:spLocks noChangeArrowheads="1"/>
          </p:cNvSpPr>
          <p:nvPr/>
        </p:nvSpPr>
        <p:spPr>
          <a:xfrm>
            <a:off x="2175032" y="398781"/>
            <a:ext cx="7543800" cy="459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Справочная информация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833AC-95DC-4FBC-80A9-E2A23E5EDA2D}"/>
              </a:ext>
            </a:extLst>
          </p:cNvPr>
          <p:cNvSpPr txBox="1"/>
          <p:nvPr/>
        </p:nvSpPr>
        <p:spPr>
          <a:xfrm>
            <a:off x="156755" y="958670"/>
            <a:ext cx="11930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Код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это система однозначного отображения элементов одного множества (алфавита сообщений) в последовательности символов другого множества (алфавита кодирования).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C259D-6BB7-4C22-BA0E-987F00173390}"/>
              </a:ext>
            </a:extLst>
          </p:cNvPr>
          <p:cNvSpPr txBox="1"/>
          <p:nvPr/>
        </p:nvSpPr>
        <p:spPr>
          <a:xfrm>
            <a:off x="130629" y="2465253"/>
            <a:ext cx="11930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задачах кодирования важно, чтобы любая закодированная последовательность могла быть однозначно восстановлена в исходное сообщение. Для этого код должен быть однозначно декодируемым.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28F1CB-3D03-4B64-84E2-F2973869AB3C}"/>
              </a:ext>
            </a:extLst>
          </p:cNvPr>
          <p:cNvSpPr txBox="1"/>
          <p:nvPr/>
        </p:nvSpPr>
        <p:spPr>
          <a:xfrm>
            <a:off x="156754" y="4146503"/>
            <a:ext cx="118262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Условие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Фано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– критерий однозначной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декодируемости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гласящий:</a:t>
            </a:r>
          </a:p>
          <a:p>
            <a:pPr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24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того чтобы блочный (фиксированного или переменного размера) код был однозначно декодируемым, ни одно кодовое слово не должно являться началом (префиксом) другого кодового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108651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C531AD-B7F9-44FE-9C18-212DAD9AF844}"/>
              </a:ext>
            </a:extLst>
          </p:cNvPr>
          <p:cNvSpPr txBox="1"/>
          <p:nvPr/>
        </p:nvSpPr>
        <p:spPr>
          <a:xfrm>
            <a:off x="287382" y="608320"/>
            <a:ext cx="116956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каналу связи передаются сообщения, содержащие только восемь букв: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А, В, Е, Л, Н, О, С, 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Для передачи используется двоичный код, удовлетворяющий условию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Фано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Кодовые слова для некоторых букв известны: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 - 10, Л - 01, С - 0001, Я - 111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Для четырёх оставшихся букв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А, Е, Н, и О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кодовые слова неизвестны. Какое наименьшее количество двоичных знаков требуется для кодирования слова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ВСЕЛЕННАЯ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Примечание. Условие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Фано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означает, что никакое кодовое слово не является началом другого кодового слова. Это обеспечивает возможность однозначной расшифровки закодированных сообщений.</a:t>
            </a:r>
          </a:p>
        </p:txBody>
      </p:sp>
    </p:spTree>
    <p:extLst>
      <p:ext uri="{BB962C8B-B14F-4D97-AF65-F5344CB8AC3E}">
        <p14:creationId xmlns:p14="http://schemas.microsoft.com/office/powerpoint/2010/main" val="1813174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E83E71-6692-4509-94AF-4A213EEB9176}"/>
              </a:ext>
            </a:extLst>
          </p:cNvPr>
          <p:cNvSpPr txBox="1"/>
          <p:nvPr/>
        </p:nvSpPr>
        <p:spPr>
          <a:xfrm>
            <a:off x="182879" y="699199"/>
            <a:ext cx="6783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 - 10, Л - 01, С - 0001, Я - 111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5A8F4-0BF6-4F04-B6B6-08BD90BA4E4F}"/>
              </a:ext>
            </a:extLst>
          </p:cNvPr>
          <p:cNvSpPr txBox="1"/>
          <p:nvPr/>
        </p:nvSpPr>
        <p:spPr>
          <a:xfrm>
            <a:off x="182879" y="13915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А, Е, Н, 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BC649-AD93-451F-A8CE-9AD9AF3426E9}"/>
              </a:ext>
            </a:extLst>
          </p:cNvPr>
          <p:cNvSpPr txBox="1"/>
          <p:nvPr/>
        </p:nvSpPr>
        <p:spPr>
          <a:xfrm>
            <a:off x="182879" y="1853250"/>
            <a:ext cx="14020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 - 2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 - 4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- 3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Л - 2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Е - 3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 - 3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 - 3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- 5</a:t>
            </a: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Я - 3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4127E85-5F53-40AF-A578-E567B9C796A1}"/>
              </a:ext>
            </a:extLst>
          </p:cNvPr>
          <p:cNvCxnSpPr/>
          <p:nvPr/>
        </p:nvCxnSpPr>
        <p:spPr>
          <a:xfrm flipH="1">
            <a:off x="7471954" y="637372"/>
            <a:ext cx="809897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F9DDC7A-6F07-4849-9323-8FBA7BD9FD4E}"/>
              </a:ext>
            </a:extLst>
          </p:cNvPr>
          <p:cNvCxnSpPr/>
          <p:nvPr/>
        </p:nvCxnSpPr>
        <p:spPr>
          <a:xfrm>
            <a:off x="8273142" y="637372"/>
            <a:ext cx="635726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E061BAC-4BBE-434D-9822-0F10A7E8D72A}"/>
              </a:ext>
            </a:extLst>
          </p:cNvPr>
          <p:cNvSpPr/>
          <p:nvPr/>
        </p:nvSpPr>
        <p:spPr>
          <a:xfrm>
            <a:off x="7236561" y="113462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9CC717-AB3D-4901-8929-ACD4436844BE}"/>
              </a:ext>
            </a:extLst>
          </p:cNvPr>
          <p:cNvSpPr/>
          <p:nvPr/>
        </p:nvSpPr>
        <p:spPr>
          <a:xfrm>
            <a:off x="8842768" y="116625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9A6A6A7-26C3-4E9A-9650-28E74DC4C0C9}"/>
              </a:ext>
            </a:extLst>
          </p:cNvPr>
          <p:cNvCxnSpPr>
            <a:cxnSpLocks/>
          </p:cNvCxnSpPr>
          <p:nvPr/>
        </p:nvCxnSpPr>
        <p:spPr>
          <a:xfrm flipH="1">
            <a:off x="6613254" y="1486458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214C499-51A9-4469-B9C8-EA81303758BC}"/>
              </a:ext>
            </a:extLst>
          </p:cNvPr>
          <p:cNvCxnSpPr>
            <a:cxnSpLocks/>
          </p:cNvCxnSpPr>
          <p:nvPr/>
        </p:nvCxnSpPr>
        <p:spPr>
          <a:xfrm>
            <a:off x="7310845" y="1486458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4DC7EA6-8889-46D4-86B7-5067C6E4DCE1}"/>
              </a:ext>
            </a:extLst>
          </p:cNvPr>
          <p:cNvSpPr/>
          <p:nvPr/>
        </p:nvSpPr>
        <p:spPr>
          <a:xfrm>
            <a:off x="6339578" y="203030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4C7F1D1-C053-4B04-B83A-77432391078A}"/>
              </a:ext>
            </a:extLst>
          </p:cNvPr>
          <p:cNvSpPr/>
          <p:nvPr/>
        </p:nvSpPr>
        <p:spPr>
          <a:xfrm>
            <a:off x="7456451" y="203030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B01036F-26FF-4609-9964-8E15174A6DC3}"/>
              </a:ext>
            </a:extLst>
          </p:cNvPr>
          <p:cNvCxnSpPr>
            <a:cxnSpLocks/>
          </p:cNvCxnSpPr>
          <p:nvPr/>
        </p:nvCxnSpPr>
        <p:spPr>
          <a:xfrm flipH="1">
            <a:off x="8690368" y="1549705"/>
            <a:ext cx="453633" cy="71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D874493-0B12-45EF-9D0A-2FE8E9285571}"/>
              </a:ext>
            </a:extLst>
          </p:cNvPr>
          <p:cNvCxnSpPr>
            <a:cxnSpLocks/>
          </p:cNvCxnSpPr>
          <p:nvPr/>
        </p:nvCxnSpPr>
        <p:spPr>
          <a:xfrm>
            <a:off x="9135291" y="1549705"/>
            <a:ext cx="569627" cy="607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36F2F6-07F7-4DA3-8607-89A4F6E45482}"/>
              </a:ext>
            </a:extLst>
          </p:cNvPr>
          <p:cNvSpPr/>
          <p:nvPr/>
        </p:nvSpPr>
        <p:spPr>
          <a:xfrm>
            <a:off x="8502610" y="220251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5F28FD-4531-4DC9-8B62-0569829C8433}"/>
              </a:ext>
            </a:extLst>
          </p:cNvPr>
          <p:cNvSpPr/>
          <p:nvPr/>
        </p:nvSpPr>
        <p:spPr>
          <a:xfrm>
            <a:off x="9605030" y="2093547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A7DCD8-C7DC-4887-8734-6A33DFBA3D86}"/>
              </a:ext>
            </a:extLst>
          </p:cNvPr>
          <p:cNvSpPr/>
          <p:nvPr/>
        </p:nvSpPr>
        <p:spPr>
          <a:xfrm>
            <a:off x="8677019" y="2202514"/>
            <a:ext cx="452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9D87AB-C6FB-4B08-8124-ADE3220ADD7F}"/>
              </a:ext>
            </a:extLst>
          </p:cNvPr>
          <p:cNvCxnSpPr>
            <a:cxnSpLocks/>
          </p:cNvCxnSpPr>
          <p:nvPr/>
        </p:nvCxnSpPr>
        <p:spPr>
          <a:xfrm flipH="1">
            <a:off x="5641857" y="2370378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B5CB942-85BF-4DC2-A8D6-DF91913B4DEB}"/>
              </a:ext>
            </a:extLst>
          </p:cNvPr>
          <p:cNvCxnSpPr>
            <a:cxnSpLocks/>
          </p:cNvCxnSpPr>
          <p:nvPr/>
        </p:nvCxnSpPr>
        <p:spPr>
          <a:xfrm>
            <a:off x="6339448" y="2370378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AED862F-6427-4B83-9221-E0FFDDFF4C69}"/>
              </a:ext>
            </a:extLst>
          </p:cNvPr>
          <p:cNvSpPr/>
          <p:nvPr/>
        </p:nvSpPr>
        <p:spPr>
          <a:xfrm>
            <a:off x="5368181" y="291422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B4E52D5-3BD0-4C3E-8A85-E1206A0F945E}"/>
              </a:ext>
            </a:extLst>
          </p:cNvPr>
          <p:cNvSpPr/>
          <p:nvPr/>
        </p:nvSpPr>
        <p:spPr>
          <a:xfrm>
            <a:off x="6485054" y="2914220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A064D49-0360-4907-BB2C-6F53028EBB63}"/>
              </a:ext>
            </a:extLst>
          </p:cNvPr>
          <p:cNvCxnSpPr>
            <a:cxnSpLocks/>
          </p:cNvCxnSpPr>
          <p:nvPr/>
        </p:nvCxnSpPr>
        <p:spPr>
          <a:xfrm flipH="1">
            <a:off x="4700512" y="3319724"/>
            <a:ext cx="678653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AC391E1-7C95-4E71-888A-A3C897D61D2A}"/>
              </a:ext>
            </a:extLst>
          </p:cNvPr>
          <p:cNvCxnSpPr>
            <a:cxnSpLocks/>
          </p:cNvCxnSpPr>
          <p:nvPr/>
        </p:nvCxnSpPr>
        <p:spPr>
          <a:xfrm>
            <a:off x="5398103" y="3319724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68F121-0F54-48CF-8CA8-3BA760B37FA2}"/>
              </a:ext>
            </a:extLst>
          </p:cNvPr>
          <p:cNvSpPr/>
          <p:nvPr/>
        </p:nvSpPr>
        <p:spPr>
          <a:xfrm>
            <a:off x="4426836" y="3863566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816F3A-8E64-4B49-A561-6BF606570F39}"/>
              </a:ext>
            </a:extLst>
          </p:cNvPr>
          <p:cNvSpPr/>
          <p:nvPr/>
        </p:nvSpPr>
        <p:spPr>
          <a:xfrm>
            <a:off x="5543709" y="3863566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BC05917-09F4-4609-9D8E-7497042E3759}"/>
              </a:ext>
            </a:extLst>
          </p:cNvPr>
          <p:cNvSpPr/>
          <p:nvPr/>
        </p:nvSpPr>
        <p:spPr>
          <a:xfrm>
            <a:off x="5670546" y="3859485"/>
            <a:ext cx="4427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792DE10-E850-4585-8E80-F8306EE2AA23}"/>
              </a:ext>
            </a:extLst>
          </p:cNvPr>
          <p:cNvSpPr/>
          <p:nvPr/>
        </p:nvSpPr>
        <p:spPr>
          <a:xfrm>
            <a:off x="7637837" y="2012884"/>
            <a:ext cx="473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D8275D6-5DB2-4501-96E6-9980930ACB43}"/>
              </a:ext>
            </a:extLst>
          </p:cNvPr>
          <p:cNvCxnSpPr>
            <a:cxnSpLocks/>
          </p:cNvCxnSpPr>
          <p:nvPr/>
        </p:nvCxnSpPr>
        <p:spPr>
          <a:xfrm flipH="1">
            <a:off x="9342770" y="2540249"/>
            <a:ext cx="447628" cy="704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14C8BBB-1668-4C30-9B7A-85235BFB2D48}"/>
              </a:ext>
            </a:extLst>
          </p:cNvPr>
          <p:cNvCxnSpPr>
            <a:cxnSpLocks/>
          </p:cNvCxnSpPr>
          <p:nvPr/>
        </p:nvCxnSpPr>
        <p:spPr>
          <a:xfrm>
            <a:off x="9809335" y="2540249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8E0210C-2766-4B8C-B243-55C68476B268}"/>
              </a:ext>
            </a:extLst>
          </p:cNvPr>
          <p:cNvSpPr/>
          <p:nvPr/>
        </p:nvSpPr>
        <p:spPr>
          <a:xfrm>
            <a:off x="9163223" y="3150885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16711D3-F2DD-4530-B843-D2F6ED5C30CD}"/>
              </a:ext>
            </a:extLst>
          </p:cNvPr>
          <p:cNvSpPr/>
          <p:nvPr/>
        </p:nvSpPr>
        <p:spPr>
          <a:xfrm>
            <a:off x="9954941" y="308409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4DF4BEB-0162-415E-95A4-89E07B66FCD0}"/>
              </a:ext>
            </a:extLst>
          </p:cNvPr>
          <p:cNvSpPr/>
          <p:nvPr/>
        </p:nvSpPr>
        <p:spPr>
          <a:xfrm>
            <a:off x="10123336" y="3082915"/>
            <a:ext cx="455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6D0DC6D-F243-4E67-B83C-52FB90C01402}"/>
              </a:ext>
            </a:extLst>
          </p:cNvPr>
          <p:cNvSpPr/>
          <p:nvPr/>
        </p:nvSpPr>
        <p:spPr>
          <a:xfrm>
            <a:off x="9392179" y="3123416"/>
            <a:ext cx="4299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77651F-B8BF-47E0-AF4E-C8AF4DA7A691}"/>
              </a:ext>
            </a:extLst>
          </p:cNvPr>
          <p:cNvSpPr txBox="1"/>
          <p:nvPr/>
        </p:nvSpPr>
        <p:spPr>
          <a:xfrm>
            <a:off x="9433152" y="5688711"/>
            <a:ext cx="2078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28</a:t>
            </a:r>
            <a:endParaRPr lang="ru-RU" sz="24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21717C7-3A59-48F8-A70E-E57236B5BB88}"/>
              </a:ext>
            </a:extLst>
          </p:cNvPr>
          <p:cNvSpPr/>
          <p:nvPr/>
        </p:nvSpPr>
        <p:spPr>
          <a:xfrm>
            <a:off x="4924095" y="4779111"/>
            <a:ext cx="4876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-О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42485141-85D7-4DF0-B010-CAB122C08656}"/>
              </a:ext>
            </a:extLst>
          </p:cNvPr>
          <p:cNvCxnSpPr>
            <a:cxnSpLocks/>
          </p:cNvCxnSpPr>
          <p:nvPr/>
        </p:nvCxnSpPr>
        <p:spPr>
          <a:xfrm flipH="1">
            <a:off x="4169353" y="4235270"/>
            <a:ext cx="414529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7BCFD0B4-BDEC-4641-8D6A-12E96770F725}"/>
              </a:ext>
            </a:extLst>
          </p:cNvPr>
          <p:cNvCxnSpPr>
            <a:cxnSpLocks/>
          </p:cNvCxnSpPr>
          <p:nvPr/>
        </p:nvCxnSpPr>
        <p:spPr>
          <a:xfrm>
            <a:off x="4602819" y="4235270"/>
            <a:ext cx="296222" cy="60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D281A01-1149-450D-A5ED-19D84A21E3F6}"/>
              </a:ext>
            </a:extLst>
          </p:cNvPr>
          <p:cNvSpPr/>
          <p:nvPr/>
        </p:nvSpPr>
        <p:spPr>
          <a:xfrm>
            <a:off x="4006448" y="4854631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D5B3FCD-BB7C-423E-91AF-ABAFD46F3DFF}"/>
              </a:ext>
            </a:extLst>
          </p:cNvPr>
          <p:cNvSpPr/>
          <p:nvPr/>
        </p:nvSpPr>
        <p:spPr>
          <a:xfrm>
            <a:off x="4748425" y="4779112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8D43A3E-E04F-4963-8EE6-8AD8CB4C4D4A}"/>
              </a:ext>
            </a:extLst>
          </p:cNvPr>
          <p:cNvSpPr/>
          <p:nvPr/>
        </p:nvSpPr>
        <p:spPr>
          <a:xfrm>
            <a:off x="4208976" y="4842359"/>
            <a:ext cx="4571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-А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00A4748-DFAD-4AA9-9D17-1BB72E629EDE}"/>
              </a:ext>
            </a:extLst>
          </p:cNvPr>
          <p:cNvSpPr/>
          <p:nvPr/>
        </p:nvSpPr>
        <p:spPr>
          <a:xfrm>
            <a:off x="6663439" y="2914219"/>
            <a:ext cx="473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41060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">
            <a:extLst>
              <a:ext uri="{FF2B5EF4-FFF2-40B4-BE49-F238E27FC236}">
                <a16:creationId xmlns:a16="http://schemas.microsoft.com/office/drawing/2014/main" id="{0B18E7DE-DC30-44D2-98DD-C87A011195C6}"/>
              </a:ext>
            </a:extLst>
          </p:cNvPr>
          <p:cNvSpPr txBox="1">
            <a:spLocks noChangeArrowheads="1"/>
          </p:cNvSpPr>
          <p:nvPr/>
        </p:nvSpPr>
        <p:spPr>
          <a:xfrm>
            <a:off x="2175032" y="398781"/>
            <a:ext cx="7543800" cy="459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Справочная 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EEFB4-9C63-48E4-9FF7-9A76F058DD25}"/>
              </a:ext>
            </a:extLst>
          </p:cNvPr>
          <p:cNvSpPr txBox="1"/>
          <p:nvPr/>
        </p:nvSpPr>
        <p:spPr>
          <a:xfrm>
            <a:off x="313508" y="857832"/>
            <a:ext cx="11634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Необходимые умения: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уметь декодировать кодовую последовательность. </a:t>
            </a:r>
          </a:p>
          <a:p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Особенности задания: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зависимости от типа задания может быть дана таблица или набор закодированных символов или букв с их расшифровками, а также набор символов для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декодирования сообщения. </a:t>
            </a:r>
          </a:p>
          <a:p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Типы заданий: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декодировать сообщение;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определить, какая кодовая цепочка имеет только одну расшифровку.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34F5C-8C9D-45BA-9389-6BDA68C6AEC8}"/>
              </a:ext>
            </a:extLst>
          </p:cNvPr>
          <p:cNvSpPr txBox="1"/>
          <p:nvPr/>
        </p:nvSpPr>
        <p:spPr>
          <a:xfrm>
            <a:off x="313508" y="4799839"/>
            <a:ext cx="116346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36688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Важно!  </a:t>
            </a:r>
          </a:p>
          <a:p>
            <a:pPr marL="14366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декодировании сообщения не обязательно должно получиться осмысленное слово.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B0F6E2-7335-40A5-BFA7-61C8098FB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4" y="4880955"/>
            <a:ext cx="1085714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567227-B04B-4D2C-8F4A-785FD85444B5}"/>
              </a:ext>
            </a:extLst>
          </p:cNvPr>
          <p:cNvSpPr txBox="1"/>
          <p:nvPr/>
        </p:nvSpPr>
        <p:spPr>
          <a:xfrm>
            <a:off x="191588" y="549367"/>
            <a:ext cx="117914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Пример задания: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 помощью азбуки Морзе в штаб поступило сообщение, где содержится последовательность букв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З, К, Л, Ш, Я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В таблице приведена кодировка каждой буквы.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0AE543-0BF8-47D5-86DB-2CA011DB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40" y="2038622"/>
            <a:ext cx="7200900" cy="742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D8A1D-44B8-479D-B43F-E6021C8CCD4A}"/>
              </a:ext>
            </a:extLst>
          </p:cNvPr>
          <p:cNvSpPr txBox="1"/>
          <p:nvPr/>
        </p:nvSpPr>
        <p:spPr>
          <a:xfrm>
            <a:off x="191588" y="2978165"/>
            <a:ext cx="117914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Известно, что разделителей между кодами букв нет, а каждая буква в сообщении встречается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один раз. Декодируйте переданное сообщение: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– – – – ⋅ – ⋅ – ⋅ – ⋅ – ⋅⋅ – – ⋅⋅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ответ запишите получившееся слово (набор букв).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порядку нашего сообщения декодируем символы в соответствии с таблицей: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– – – | – ⋅ – | ⋅ – ⋅ – | ⋅ – ⋅⋅ | – – ⋅⋅ = ШКЯЛЗ </a:t>
            </a:r>
          </a:p>
        </p:txBody>
      </p:sp>
    </p:spTree>
    <p:extLst>
      <p:ext uri="{BB962C8B-B14F-4D97-AF65-F5344CB8AC3E}">
        <p14:creationId xmlns:p14="http://schemas.microsoft.com/office/powerpoint/2010/main" val="70807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50082-AC3C-49C0-8620-36A42C229F21}"/>
              </a:ext>
            </a:extLst>
          </p:cNvPr>
          <p:cNvSpPr txBox="1"/>
          <p:nvPr/>
        </p:nvSpPr>
        <p:spPr>
          <a:xfrm>
            <a:off x="78659" y="4377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Пример задания: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78C4D-0741-4CB8-92A6-61089E7A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969341" y="437762"/>
            <a:ext cx="9144000" cy="3291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D8091-1A2A-4448-8C02-3BA2EABB584D}"/>
              </a:ext>
            </a:extLst>
          </p:cNvPr>
          <p:cNvSpPr txBox="1"/>
          <p:nvPr/>
        </p:nvSpPr>
        <p:spPr>
          <a:xfrm>
            <a:off x="4158737" y="4463593"/>
            <a:ext cx="5335284" cy="186040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Microsoft YaHei" pitchFamily="2"/>
                <a:cs typeface="Lucida Sans" pitchFamily="2"/>
              </a:rPr>
              <a:t>101</a:t>
            </a:r>
            <a:r>
              <a:rPr lang="ru-RU" sz="4000" b="0" i="0" u="none" strike="noStrike" kern="12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Microsoft YaHei" pitchFamily="2"/>
                <a:cs typeface="Lucida Sans" pitchFamily="2"/>
              </a:rPr>
              <a:t>011</a:t>
            </a:r>
            <a:r>
              <a:rPr lang="ru-RU" sz="40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Microsoft YaHei" pitchFamily="2"/>
                <a:cs typeface="Lucida Sans" pitchFamily="2"/>
              </a:rPr>
              <a:t>111</a:t>
            </a:r>
            <a:r>
              <a:rPr lang="ru-RU" sz="4000" b="0" i="0" u="none" strike="noStrike" kern="12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Microsoft YaHei" pitchFamily="2"/>
                <a:cs typeface="Lucida Sans" pitchFamily="2"/>
              </a:rPr>
              <a:t>00</a:t>
            </a:r>
            <a:r>
              <a:rPr lang="ru-RU" sz="40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Microsoft YaHei" pitchFamily="2"/>
                <a:cs typeface="Lucida Sans" pitchFamily="2"/>
              </a:rPr>
              <a:t>10</a:t>
            </a:r>
            <a:r>
              <a:rPr lang="ru-RU" sz="4000" b="0" i="0" u="none" strike="noStrike" kern="1200" dirty="0">
                <a:ln>
                  <a:noFill/>
                </a:ln>
                <a:solidFill>
                  <a:srgbClr val="000080"/>
                </a:solidFill>
                <a:latin typeface="Arial" pitchFamily="18"/>
                <a:ea typeface="Microsoft YaHei" pitchFamily="2"/>
                <a:cs typeface="Lucida Sans" pitchFamily="2"/>
              </a:rPr>
              <a:t>001</a:t>
            </a:r>
            <a:r>
              <a:rPr lang="ru-RU" sz="40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Microsoft YaHei" pitchFamily="2"/>
                <a:cs typeface="Lucida Sans" pitchFamily="2"/>
              </a:rPr>
              <a:t>111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4000" b="0" i="0" u="none" strike="noStrike" kern="1200" dirty="0">
              <a:ln>
                <a:noFill/>
              </a:ln>
              <a:solidFill>
                <a:srgbClr val="DC23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К    С    Б   0  А  Л   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EDA76-EF48-4813-8214-D5D9D72F8CC9}"/>
              </a:ext>
            </a:extLst>
          </p:cNvPr>
          <p:cNvSpPr txBox="1"/>
          <p:nvPr/>
        </p:nvSpPr>
        <p:spPr>
          <a:xfrm>
            <a:off x="78659" y="3675472"/>
            <a:ext cx="11946193" cy="788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Courier New" panose="02070309020205020404" pitchFamily="49" charset="0"/>
                <a:ea typeface="Microsoft YaHei" pitchFamily="2"/>
                <a:cs typeface="Courier New" panose="02070309020205020404" pitchFamily="49" charset="0"/>
              </a:rPr>
              <a:t>Отметим, что код </a:t>
            </a:r>
            <a:r>
              <a:rPr lang="ru-RU" sz="2400" b="1" i="0" u="none" strike="noStrike" kern="1200" dirty="0">
                <a:ln>
                  <a:noFill/>
                </a:ln>
                <a:solidFill>
                  <a:srgbClr val="DC2300"/>
                </a:solidFill>
                <a:latin typeface="Courier New" panose="02070309020205020404" pitchFamily="49" charset="0"/>
                <a:ea typeface="Microsoft YaHei" pitchFamily="2"/>
                <a:cs typeface="Courier New" panose="02070309020205020404" pitchFamily="49" charset="0"/>
              </a:rPr>
              <a:t>10 </a:t>
            </a:r>
            <a:r>
              <a:rPr lang="ru-RU" sz="2400" b="0" i="0" u="none" strike="noStrike" kern="1200" dirty="0">
                <a:ln>
                  <a:noFill/>
                </a:ln>
                <a:latin typeface="Courier New" panose="02070309020205020404" pitchFamily="49" charset="0"/>
                <a:ea typeface="Microsoft YaHei" pitchFamily="2"/>
                <a:cs typeface="Courier New" panose="02070309020205020404" pitchFamily="49" charset="0"/>
              </a:rPr>
              <a:t>буквы А является началом кода </a:t>
            </a:r>
            <a:r>
              <a:rPr lang="ru-RU" sz="2400" b="1" i="0" u="none" strike="noStrike" kern="1200" dirty="0">
                <a:ln>
                  <a:noFill/>
                </a:ln>
                <a:solidFill>
                  <a:srgbClr val="DC2300"/>
                </a:solidFill>
                <a:latin typeface="Courier New" panose="02070309020205020404" pitchFamily="49" charset="0"/>
                <a:ea typeface="Microsoft YaHei" pitchFamily="2"/>
                <a:cs typeface="Courier New" panose="02070309020205020404" pitchFamily="49" charset="0"/>
              </a:rPr>
              <a:t>10</a:t>
            </a:r>
            <a:r>
              <a:rPr lang="ru-RU" sz="2400" b="1" i="0" u="none" strike="noStrike" kern="1200" dirty="0">
                <a:ln>
                  <a:noFill/>
                </a:ln>
                <a:solidFill>
                  <a:srgbClr val="000080"/>
                </a:solidFill>
                <a:latin typeface="Courier New" panose="02070309020205020404" pitchFamily="49" charset="0"/>
                <a:ea typeface="Microsoft YaHei" pitchFamily="2"/>
                <a:cs typeface="Courier New" panose="02070309020205020404" pitchFamily="49" charset="0"/>
              </a:rPr>
              <a:t>1</a:t>
            </a:r>
            <a:r>
              <a:rPr lang="ru-RU" sz="2400" b="0" i="0" u="none" strike="noStrike" kern="1200" dirty="0">
                <a:ln>
                  <a:noFill/>
                </a:ln>
                <a:latin typeface="Courier New" panose="02070309020205020404" pitchFamily="49" charset="0"/>
                <a:ea typeface="Microsoft YaHei" pitchFamily="2"/>
                <a:cs typeface="Courier New" panose="02070309020205020404" pitchFamily="49" charset="0"/>
              </a:rPr>
              <a:t> буквы К, значит такой код нужно декодировать справа налево</a:t>
            </a:r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10E932A-9AF4-4F15-BA63-D16A779F05F8}"/>
              </a:ext>
            </a:extLst>
          </p:cNvPr>
          <p:cNvSpPr/>
          <p:nvPr/>
        </p:nvSpPr>
        <p:spPr>
          <a:xfrm flipH="1">
            <a:off x="4158737" y="5410296"/>
            <a:ext cx="5256001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941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0B9C0F7-B558-453E-B1AF-5BD7FC58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544"/>
            <a:fld id="{8F9F2E6D-B2A7-454E-B59D-A627CF60C0C0}" type="slidenum">
              <a:rPr lang="ru-RU">
                <a:solidFill>
                  <a:prstClr val="black"/>
                </a:solidFill>
              </a:rPr>
              <a:pPr defTabSz="829544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1F383-A0B7-4FBA-8279-789C1D7E30B7}"/>
              </a:ext>
            </a:extLst>
          </p:cNvPr>
          <p:cNvSpPr txBox="1"/>
          <p:nvPr/>
        </p:nvSpPr>
        <p:spPr>
          <a:xfrm>
            <a:off x="2046057" y="322667"/>
            <a:ext cx="8229954" cy="4613346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(№ 1105) От разведчика было получено сообщение:</a:t>
            </a: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    101001100111110001</a:t>
            </a: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В этом сообщении зашифрован пароль –</a:t>
            </a: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последовательность русских букв.</a:t>
            </a: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В пароле использовались только буквы А, Б, К, Л, О, С;</a:t>
            </a: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каждая буква кодировалась двоичным словом по таблице,</a:t>
            </a: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показанной на рисунке.</a:t>
            </a:r>
          </a:p>
          <a:p>
            <a:pPr defTabSz="829544" hangingPunct="0"/>
            <a:endParaRPr lang="ru-RU" sz="2359" dirty="0">
              <a:solidFill>
                <a:prstClr val="black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Расшифруйте сообщение. Запишите в ответе пароль.</a:t>
            </a:r>
          </a:p>
          <a:p>
            <a:pPr defTabSz="829544" hangingPunct="0"/>
            <a:endParaRPr lang="ru-RU" sz="2359" dirty="0">
              <a:solidFill>
                <a:prstClr val="black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defTabSz="829544" hangingPunct="0"/>
            <a:r>
              <a:rPr lang="ru-RU" sz="2359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Решение:</a:t>
            </a:r>
          </a:p>
          <a:p>
            <a:pPr defTabSz="829544" hangingPunct="0"/>
            <a:r>
              <a:rPr lang="ru-RU" sz="3629" dirty="0">
                <a:solidFill>
                  <a:srgbClr val="CC0000"/>
                </a:solidFill>
                <a:latin typeface="Arial" pitchFamily="18"/>
                <a:ea typeface="Microsoft YaHei" pitchFamily="2"/>
                <a:cs typeface="Lucida Sans" pitchFamily="2"/>
              </a:rPr>
              <a:t>101</a:t>
            </a:r>
            <a:r>
              <a:rPr lang="ru-RU" sz="3629" dirty="0">
                <a:solidFill>
                  <a:srgbClr val="0000FF"/>
                </a:solidFill>
                <a:latin typeface="Arial" pitchFamily="18"/>
                <a:ea typeface="Microsoft YaHei" pitchFamily="2"/>
                <a:cs typeface="Lucida Sans" pitchFamily="2"/>
              </a:rPr>
              <a:t>00</a:t>
            </a:r>
            <a:r>
              <a:rPr lang="ru-RU" sz="3629" dirty="0">
                <a:solidFill>
                  <a:srgbClr val="CC3300"/>
                </a:solidFill>
                <a:latin typeface="Arial" pitchFamily="18"/>
                <a:ea typeface="Microsoft YaHei" pitchFamily="2"/>
                <a:cs typeface="Lucida Sans" pitchFamily="2"/>
              </a:rPr>
              <a:t>110</a:t>
            </a:r>
            <a:r>
              <a:rPr lang="ru-RU" sz="3629" dirty="0">
                <a:solidFill>
                  <a:srgbClr val="0000CC"/>
                </a:solidFill>
                <a:latin typeface="Arial" pitchFamily="18"/>
                <a:ea typeface="Microsoft YaHei" pitchFamily="2"/>
                <a:cs typeface="Lucida Sans" pitchFamily="2"/>
              </a:rPr>
              <a:t>01</a:t>
            </a:r>
            <a:r>
              <a:rPr lang="ru-RU" sz="3629" dirty="0">
                <a:solidFill>
                  <a:srgbClr val="CC0000"/>
                </a:solidFill>
                <a:latin typeface="Arial" pitchFamily="18"/>
                <a:ea typeface="Microsoft YaHei" pitchFamily="2"/>
                <a:cs typeface="Lucida Sans" pitchFamily="2"/>
              </a:rPr>
              <a:t>111</a:t>
            </a:r>
            <a:r>
              <a:rPr lang="ru-RU" sz="3629" dirty="0">
                <a:solidFill>
                  <a:srgbClr val="0000CC"/>
                </a:solidFill>
                <a:latin typeface="Arial" pitchFamily="18"/>
                <a:ea typeface="Microsoft YaHei" pitchFamily="2"/>
                <a:cs typeface="Lucida Sans" pitchFamily="2"/>
              </a:rPr>
              <a:t>100</a:t>
            </a:r>
            <a:r>
              <a:rPr lang="ru-RU" sz="3629" dirty="0">
                <a:solidFill>
                  <a:srgbClr val="CC0000"/>
                </a:solidFill>
                <a:latin typeface="Arial" pitchFamily="18"/>
                <a:ea typeface="Microsoft YaHei" pitchFamily="2"/>
                <a:cs typeface="Lucida Sans" pitchFamily="2"/>
              </a:rPr>
              <a:t>01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0BAD3-1726-4A7A-A2C9-553021E3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42090" y="2521893"/>
            <a:ext cx="4437970" cy="8745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5E968-DB43-4320-891C-3B5C1DDB6FED}"/>
              </a:ext>
            </a:extLst>
          </p:cNvPr>
          <p:cNvSpPr txBox="1"/>
          <p:nvPr/>
        </p:nvSpPr>
        <p:spPr>
          <a:xfrm>
            <a:off x="1850106" y="5617271"/>
            <a:ext cx="1913058" cy="938575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defTabSz="829544" hangingPunct="0"/>
            <a:r>
              <a:rPr lang="ru-RU" sz="2903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Ответ:</a:t>
            </a:r>
            <a:br>
              <a:rPr lang="ru-RU" sz="2903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903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КОСАЛБА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FF8C61-947B-4111-AD57-3816F4E31DD4}"/>
              </a:ext>
            </a:extLst>
          </p:cNvPr>
          <p:cNvSpPr txBox="1"/>
          <p:nvPr/>
        </p:nvSpPr>
        <p:spPr>
          <a:xfrm>
            <a:off x="-330927" y="443684"/>
            <a:ext cx="12322629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1. Радиолюбитель передает сообщение, используя азбуку Морзе. Фрагмент кодовой таблицы представлен ниже: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E58845-D787-4C0F-B5A6-431E85AD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456372"/>
            <a:ext cx="8029575" cy="1019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2D3F8C-0316-495E-8EDF-F6442BB747BC}"/>
              </a:ext>
            </a:extLst>
          </p:cNvPr>
          <p:cNvSpPr txBox="1"/>
          <p:nvPr/>
        </p:nvSpPr>
        <p:spPr>
          <a:xfrm>
            <a:off x="126274" y="2811082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Было передано следующее сообщение: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BAB711-7D5A-4C3C-B78E-F0EFABD5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1" y="3585254"/>
            <a:ext cx="3919471" cy="3814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656B600-BD4F-4B59-A626-E85E63762742}"/>
              </a:ext>
            </a:extLst>
          </p:cNvPr>
          <p:cNvSpPr txBox="1"/>
          <p:nvPr/>
        </p:nvSpPr>
        <p:spPr>
          <a:xfrm>
            <a:off x="126274" y="4163714"/>
            <a:ext cx="11865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Однако, разделение на буквы потерялось. Необходимо узнать, какое сообщение передал радиолюбитель. В ответ запишите слово, переданное разведчиком.</a:t>
            </a:r>
          </a:p>
        </p:txBody>
      </p:sp>
    </p:spTree>
    <p:extLst>
      <p:ext uri="{BB962C8B-B14F-4D97-AF65-F5344CB8AC3E}">
        <p14:creationId xmlns:p14="http://schemas.microsoft.com/office/powerpoint/2010/main" val="381447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FF8C61-947B-4111-AD57-3816F4E31DD4}"/>
              </a:ext>
            </a:extLst>
          </p:cNvPr>
          <p:cNvSpPr txBox="1"/>
          <p:nvPr/>
        </p:nvSpPr>
        <p:spPr>
          <a:xfrm>
            <a:off x="-330927" y="443684"/>
            <a:ext cx="12322629" cy="87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 Сообщение было зашифровано кодом. Использовались только буквы, приведённые в таблице.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D3F8C-0316-495E-8EDF-F6442BB747BC}"/>
              </a:ext>
            </a:extLst>
          </p:cNvPr>
          <p:cNvSpPr txBox="1"/>
          <p:nvPr/>
        </p:nvSpPr>
        <p:spPr>
          <a:xfrm>
            <a:off x="126273" y="2811082"/>
            <a:ext cx="11769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Расшифруйте сообщение. Определите, какие буквы в сообщении повторяются более одного раза, и запишите их в ответе: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BF23F-E559-4B9D-93A8-F43E045C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1" y="1488925"/>
            <a:ext cx="8058150" cy="1009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F76F47-F708-4B82-B617-038A1442CBFE}"/>
              </a:ext>
            </a:extLst>
          </p:cNvPr>
          <p:cNvSpPr txBox="1"/>
          <p:nvPr/>
        </p:nvSpPr>
        <p:spPr>
          <a:xfrm>
            <a:off x="2081211" y="3954586"/>
            <a:ext cx="626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--- • -- • - •• - • -- • - • - •• - • -- •</a:t>
            </a:r>
          </a:p>
        </p:txBody>
      </p:sp>
    </p:spTree>
    <p:extLst>
      <p:ext uri="{BB962C8B-B14F-4D97-AF65-F5344CB8AC3E}">
        <p14:creationId xmlns:p14="http://schemas.microsoft.com/office/powerpoint/2010/main" val="402462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B9CDEA-5EB8-4AE3-96CD-1DB90904F58F}"/>
              </a:ext>
            </a:extLst>
          </p:cNvPr>
          <p:cNvSpPr txBox="1"/>
          <p:nvPr/>
        </p:nvSpPr>
        <p:spPr>
          <a:xfrm>
            <a:off x="148044" y="478861"/>
            <a:ext cx="11800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 Ваня шифрует русские слова, записывая вместо каждой буквы её номер в алфавите (без пробелов). Номера букв даны в таблице.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B5AA3D-BA87-48F3-9097-44AAEA22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89" y="1371559"/>
            <a:ext cx="6679473" cy="3031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75D208-8A3B-4E03-9AF3-FD4899781C98}"/>
              </a:ext>
            </a:extLst>
          </p:cNvPr>
          <p:cNvSpPr txBox="1"/>
          <p:nvPr/>
        </p:nvSpPr>
        <p:spPr>
          <a:xfrm>
            <a:off x="148044" y="1309858"/>
            <a:ext cx="4929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Некоторые шифровки можно расшифровать несколькими способами. Например, 22 12 может означать «БУБ», может — «ФК» и так далее. Ниже даны четыре шифровки: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CB6794-ACEE-4843-9D7F-041FF757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58" y="3274551"/>
            <a:ext cx="1352550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E46002-777C-4DAD-88C6-CE6BFA18EFCD}"/>
              </a:ext>
            </a:extLst>
          </p:cNvPr>
          <p:cNvSpPr txBox="1"/>
          <p:nvPr/>
        </p:nvSpPr>
        <p:spPr>
          <a:xfrm>
            <a:off x="148044" y="5217651"/>
            <a:ext cx="11800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Только одна из них расшифровывается единственным способом. Найдите её и расшифруйте. Получившееся слово запишите в качестве ответа.</a:t>
            </a:r>
          </a:p>
        </p:txBody>
      </p:sp>
    </p:spTree>
    <p:extLst>
      <p:ext uri="{BB962C8B-B14F-4D97-AF65-F5344CB8AC3E}">
        <p14:creationId xmlns:p14="http://schemas.microsoft.com/office/powerpoint/2010/main" val="2913940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1288</Words>
  <Application>Microsoft Office PowerPoint</Application>
  <PresentationFormat>Широкоэкранный</PresentationFormat>
  <Paragraphs>143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Тема Office</vt:lpstr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42</cp:revision>
  <dcterms:created xsi:type="dcterms:W3CDTF">2025-09-18T11:41:07Z</dcterms:created>
  <dcterms:modified xsi:type="dcterms:W3CDTF">2025-09-30T09:58:42Z</dcterms:modified>
</cp:coreProperties>
</file>