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0" r:id="rId5"/>
    <p:sldId id="261" r:id="rId6"/>
    <p:sldId id="262" r:id="rId7"/>
    <p:sldId id="263" r:id="rId8"/>
    <p:sldId id="267" r:id="rId9"/>
    <p:sldId id="270" r:id="rId10"/>
    <p:sldId id="269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64" r:id="rId19"/>
    <p:sldId id="265" r:id="rId20"/>
    <p:sldId id="266" r:id="rId21"/>
    <p:sldId id="257" r:id="rId22"/>
    <p:sldId id="258" r:id="rId23"/>
    <p:sldId id="259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6C50-B01C-4E54-A010-978E23172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CB864D-775D-4A2F-BA73-FB4829120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44A7F-F0C0-4BFF-8BB7-D8E7938E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F2EC-3A56-4710-B78B-82588909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8A867-E25A-4B25-83C2-1F26A841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C1DCD-E26B-4097-9E43-1B06397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A755B7-6992-415B-9FF9-F9DC7A672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3E0E9-7BE4-4D43-985B-C9EB2001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3BD3A-1428-4446-8495-DE25559B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78C6F-5AA1-48B6-9310-14E00FEA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2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941AB-AED7-40CF-B4C3-72D8479D0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E8762B-A204-44ED-B207-51D4BAAD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FB82D-40BC-4F2E-988F-F147BD8B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3E6F6-725E-424B-AA64-EE99FE21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80B63-34A7-466E-9CC4-3C3DB9BD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EF76-3203-4BBD-814D-E1A1913E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574F-72A3-4D49-A7EB-90B4C4F0E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D2D78A-FB4D-470D-8E92-A47FF257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78702-A06E-41AF-8E85-3738CF8A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5E40C-7EC2-4099-85AD-16FA1B3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7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14CEF-E665-43BD-85FB-3361DD0B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3EEA7-00A2-422E-BA2E-22935AC5B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BFB81-E337-4E9E-B9D4-D5113FC4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85230-401B-4021-9B1C-D7D7EB10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E7AB1-EB9A-4472-9605-B9226245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5375-323E-4D89-9666-C72C649B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75260-AA2F-4633-AFC4-3C414A17C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36A24-0609-4C2B-911E-D417DC10A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09CB47-1011-4AAF-A4A8-A4820E8F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8F4A2-3867-4747-98A4-9A814D60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B8751-BD43-4111-AF17-6BAA8FC3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9BA6C-FE31-4AEB-AF24-C984CBE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AC480-0061-4689-BD8C-5AC125AD7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253661-771C-43E7-B6EB-7A815237D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711E0-208D-4047-85D4-55B19B67E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F10BF8-076E-4B0D-9B75-97DE9DAD8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0DF80D-6116-4710-98E0-A2E65E97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B3FC3-62FF-4FC4-8F57-6FEAFB00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A0F756-7A97-475B-8B28-76455E5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F5071-CE7B-4C51-B764-0167F94F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BE4458-B079-4169-A640-FB0160EA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C382F4-A620-4953-B611-EDC603C3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1C697-7123-47CF-BF4A-3C35428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0FAD02-4D60-45B8-9C70-10B2339D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F7ADDE-84A7-4123-9B0E-A32D0429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39811-4DDF-4989-AB62-6D01A87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FC29E-C5E7-4DDE-9DFF-84A73611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5B1E8-65B2-431F-8B93-9CAEFEE1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CCD743-68AA-4260-86A3-FA9C05D6F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86EC64-429B-4320-B64F-7BD30F53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5329FC-1536-4F5C-ABA8-357E5FAB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FC56A-96BF-4AB3-913B-3D6D089F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3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4BBF8-2184-47F3-A91E-6D3C66FA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2C6D39-D2FD-4425-8830-64B969AD6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B2FB7-A314-4071-9F2F-CDC5ED6A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F7FCF-D0C1-428F-9479-1BBE93AE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003851-2B0D-43CB-94D6-048FE600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28A1D2-CFD1-4C06-A1BD-F46C5124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D9BBC-C5F2-4B5B-82D2-5CFF97AA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736305-8CC5-4406-8F95-977C0EAB6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3802C-1E4C-4E61-85ED-29DD980C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0FC3-47CC-4D0D-8246-EC1E958998EF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53CE1-8AF3-4B84-8EE0-731C9A38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055E0-8964-46DE-8B22-8575DF5A1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polyakov.spb.ru/school/oge/generate.htm" TargetMode="External"/><Relationship Id="rId2" Type="http://schemas.openxmlformats.org/officeDocument/2006/relationships/hyperlink" Target="https://oge.fipi.ru/bank/index.php?proj=74676951F093A0754D74F2D6E7955F0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3.shkolkovo.online/catalog?SubjectId=34" TargetMode="External"/><Relationship Id="rId4" Type="http://schemas.openxmlformats.org/officeDocument/2006/relationships/hyperlink" Target="https://inf-oge.sdamgi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60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17E8341-6736-4CEB-9D03-0A9E96DE7AAF}"/>
              </a:ext>
            </a:extLst>
          </p:cNvPr>
          <p:cNvSpPr/>
          <p:nvPr/>
        </p:nvSpPr>
        <p:spPr>
          <a:xfrm>
            <a:off x="1347019" y="5024285"/>
            <a:ext cx="5812532" cy="250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B9C0A-C883-4EFA-84B3-9D2906218713}"/>
              </a:ext>
            </a:extLst>
          </p:cNvPr>
          <p:cNvSpPr txBox="1"/>
          <p:nvPr/>
        </p:nvSpPr>
        <p:spPr>
          <a:xfrm>
            <a:off x="186814" y="521109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Решение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2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88DF3D-FB5F-4403-9B01-3A12BE9A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32" y="1159755"/>
            <a:ext cx="6119492" cy="4294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AACD1-FBC8-4B17-B495-1B16DFFB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11" y="678425"/>
            <a:ext cx="1085850" cy="409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95D55-099D-496B-9F76-2BFA3004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95" y="1814462"/>
            <a:ext cx="4238625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6B7AB-CE83-4FE5-B1A5-A54C5F944B6E}"/>
              </a:ext>
            </a:extLst>
          </p:cNvPr>
          <p:cNvSpPr txBox="1"/>
          <p:nvPr/>
        </p:nvSpPr>
        <p:spPr>
          <a:xfrm>
            <a:off x="7443020" y="173603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D9A333-2587-4060-836D-3846750A6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185" y="2348997"/>
            <a:ext cx="4238625" cy="3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C4596-74B6-4AA0-9FB4-8B9519541C0F}"/>
              </a:ext>
            </a:extLst>
          </p:cNvPr>
          <p:cNvSpPr txBox="1"/>
          <p:nvPr/>
        </p:nvSpPr>
        <p:spPr>
          <a:xfrm>
            <a:off x="2714932" y="227056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НЕ(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3E9CB-0E12-4803-8DA4-DDF123E7C9D4}"/>
              </a:ext>
            </a:extLst>
          </p:cNvPr>
          <p:cNvSpPr txBox="1"/>
          <p:nvPr/>
        </p:nvSpPr>
        <p:spPr>
          <a:xfrm>
            <a:off x="7557461" y="2268600"/>
            <a:ext cx="114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0CC3D2-9777-4847-8B8E-EFC11BA25B00}"/>
                  </a:ext>
                </a:extLst>
              </p:cNvPr>
              <p:cNvSpPr txBox="1"/>
              <p:nvPr/>
            </p:nvSpPr>
            <p:spPr>
              <a:xfrm>
                <a:off x="3279722" y="2794605"/>
                <a:ext cx="4826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≤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И</m:t>
                      </m:r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&lt;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И</m:t>
                      </m:r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0CC3D2-9777-4847-8B8E-EFC11BA25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22" y="2794605"/>
                <a:ext cx="482612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DB6200B-D943-4626-8A4C-5B9B344726F2}"/>
              </a:ext>
            </a:extLst>
          </p:cNvPr>
          <p:cNvCxnSpPr/>
          <p:nvPr/>
        </p:nvCxnSpPr>
        <p:spPr>
          <a:xfrm flipV="1">
            <a:off x="1347019" y="4837471"/>
            <a:ext cx="8790039" cy="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94027929-F8AB-4F2B-BCDC-0AE824B13C12}"/>
              </a:ext>
            </a:extLst>
          </p:cNvPr>
          <p:cNvSpPr/>
          <p:nvPr/>
        </p:nvSpPr>
        <p:spPr>
          <a:xfrm>
            <a:off x="3098741" y="4798143"/>
            <a:ext cx="195065" cy="18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8FF521-6B2F-4A72-AE05-45FBAD22A5D4}"/>
              </a:ext>
            </a:extLst>
          </p:cNvPr>
          <p:cNvSpPr/>
          <p:nvPr/>
        </p:nvSpPr>
        <p:spPr>
          <a:xfrm>
            <a:off x="5059311" y="4798142"/>
            <a:ext cx="195065" cy="186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63BF6B1-CBFF-46B6-AC8C-0667E48E1334}"/>
              </a:ext>
            </a:extLst>
          </p:cNvPr>
          <p:cNvSpPr/>
          <p:nvPr/>
        </p:nvSpPr>
        <p:spPr>
          <a:xfrm>
            <a:off x="7019881" y="4778477"/>
            <a:ext cx="195065" cy="18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36FE3-0797-4242-95E9-389809B17D9A}"/>
              </a:ext>
            </a:extLst>
          </p:cNvPr>
          <p:cNvSpPr txBox="1"/>
          <p:nvPr/>
        </p:nvSpPr>
        <p:spPr>
          <a:xfrm>
            <a:off x="3034316" y="5043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3D2C1-4F34-42A8-AB45-2733BF0132C7}"/>
              </a:ext>
            </a:extLst>
          </p:cNvPr>
          <p:cNvSpPr txBox="1"/>
          <p:nvPr/>
        </p:nvSpPr>
        <p:spPr>
          <a:xfrm>
            <a:off x="4986764" y="5043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7AE7D-6561-418A-95B0-28451D44A960}"/>
              </a:ext>
            </a:extLst>
          </p:cNvPr>
          <p:cNvSpPr txBox="1"/>
          <p:nvPr/>
        </p:nvSpPr>
        <p:spPr>
          <a:xfrm>
            <a:off x="7014513" y="50242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26AE5E-EAB1-4764-A87D-888B1611F914}"/>
              </a:ext>
            </a:extLst>
          </p:cNvPr>
          <p:cNvSpPr/>
          <p:nvPr/>
        </p:nvSpPr>
        <p:spPr>
          <a:xfrm>
            <a:off x="5156843" y="4527980"/>
            <a:ext cx="5197578" cy="2504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B42B066-304E-412E-B754-F5991DF5EE1C}"/>
              </a:ext>
            </a:extLst>
          </p:cNvPr>
          <p:cNvSpPr/>
          <p:nvPr/>
        </p:nvSpPr>
        <p:spPr>
          <a:xfrm>
            <a:off x="8980451" y="4744064"/>
            <a:ext cx="195065" cy="186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F59231-16AD-47AC-9288-8BB2F54B1D5F}"/>
              </a:ext>
            </a:extLst>
          </p:cNvPr>
          <p:cNvSpPr/>
          <p:nvPr/>
        </p:nvSpPr>
        <p:spPr>
          <a:xfrm>
            <a:off x="1347019" y="5410176"/>
            <a:ext cx="7810665" cy="2504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A06736-7343-42AB-9E22-D5F057C24397}"/>
              </a:ext>
            </a:extLst>
          </p:cNvPr>
          <p:cNvSpPr txBox="1"/>
          <p:nvPr/>
        </p:nvSpPr>
        <p:spPr>
          <a:xfrm>
            <a:off x="8907904" y="49554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774E78-6950-4C26-A845-3660B3192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707" y="5904224"/>
            <a:ext cx="6800850" cy="4381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FAAD38-B9CE-4AEE-93A9-E1FAE2BE21C8}"/>
              </a:ext>
            </a:extLst>
          </p:cNvPr>
          <p:cNvSpPr txBox="1"/>
          <p:nvPr/>
        </p:nvSpPr>
        <p:spPr>
          <a:xfrm>
            <a:off x="5597697" y="589859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A76F34-D009-4915-95A5-75A4625CB2E6}"/>
              </a:ext>
            </a:extLst>
          </p:cNvPr>
          <p:cNvSpPr txBox="1"/>
          <p:nvPr/>
        </p:nvSpPr>
        <p:spPr>
          <a:xfrm>
            <a:off x="4562168" y="37266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наименьшее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6C5A1-BA31-4DAF-B271-7675C744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0" y="538052"/>
            <a:ext cx="400000" cy="4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50BF2-1E72-4F54-B1A4-48C18E103963}"/>
              </a:ext>
            </a:extLst>
          </p:cNvPr>
          <p:cNvSpPr txBox="1"/>
          <p:nvPr/>
        </p:nvSpPr>
        <p:spPr>
          <a:xfrm>
            <a:off x="722810" y="429123"/>
            <a:ext cx="1130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Номер: 83F641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Напишите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наибольшее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натуральное число x, для которого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НЕ (x &lt; 5) И (x &lt; 6)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C9DF4-60F3-48E7-ABC5-4C8110AC28E5}"/>
              </a:ext>
            </a:extLst>
          </p:cNvPr>
          <p:cNvSpPr txBox="1"/>
          <p:nvPr/>
        </p:nvSpPr>
        <p:spPr>
          <a:xfrm>
            <a:off x="722809" y="2083752"/>
            <a:ext cx="11303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Избавимся от НЕ: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(x&gt;=5) И (x&lt;6)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Искомое число (х) должно быть больше либо равно (&gt;=) 5 и меньше (&lt;) 6.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7AF03-1838-4D71-9BE3-A4D17E30D841}"/>
              </a:ext>
            </a:extLst>
          </p:cNvPr>
          <p:cNvSpPr txBox="1"/>
          <p:nvPr/>
        </p:nvSpPr>
        <p:spPr>
          <a:xfrm>
            <a:off x="10232273" y="4387334"/>
            <a:ext cx="1793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5 </a:t>
            </a:r>
          </a:p>
        </p:txBody>
      </p:sp>
    </p:spTree>
    <p:extLst>
      <p:ext uri="{BB962C8B-B14F-4D97-AF65-F5344CB8AC3E}">
        <p14:creationId xmlns:p14="http://schemas.microsoft.com/office/powerpoint/2010/main" val="26729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6C5A1-BA31-4DAF-B271-7675C744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0" y="538052"/>
            <a:ext cx="400000" cy="4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50BF2-1E72-4F54-B1A4-48C18E103963}"/>
              </a:ext>
            </a:extLst>
          </p:cNvPr>
          <p:cNvSpPr txBox="1"/>
          <p:nvPr/>
        </p:nvSpPr>
        <p:spPr>
          <a:xfrm>
            <a:off x="722810" y="429123"/>
            <a:ext cx="1130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Номер: 0A6843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наименьшее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трёхзначное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число x, для которого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логическое выражение: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 оканчивается на 3) И НЕ (x &lt; 230)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C9DF4-60F3-48E7-ABC5-4C8110AC28E5}"/>
              </a:ext>
            </a:extLst>
          </p:cNvPr>
          <p:cNvSpPr txBox="1"/>
          <p:nvPr/>
        </p:nvSpPr>
        <p:spPr>
          <a:xfrm>
            <a:off x="722810" y="2144712"/>
            <a:ext cx="11303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Избавимся от НЕ: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(xх3) И 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&gt;=230)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Наименьшее трехзначное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число, оканчивающееся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3 (хх3) и больше либо равно (&gt;=) 230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0BE51-7A4C-4E97-932D-12CC2AB48A86}"/>
              </a:ext>
            </a:extLst>
          </p:cNvPr>
          <p:cNvSpPr txBox="1"/>
          <p:nvPr/>
        </p:nvSpPr>
        <p:spPr>
          <a:xfrm>
            <a:off x="9936480" y="5786173"/>
            <a:ext cx="2255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233 </a:t>
            </a:r>
          </a:p>
        </p:txBody>
      </p:sp>
    </p:spTree>
    <p:extLst>
      <p:ext uri="{BB962C8B-B14F-4D97-AF65-F5344CB8AC3E}">
        <p14:creationId xmlns:p14="http://schemas.microsoft.com/office/powerpoint/2010/main" val="26201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6C5A1-BA31-4DAF-B271-7675C744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0" y="538052"/>
            <a:ext cx="400000" cy="4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50BF2-1E72-4F54-B1A4-48C18E103963}"/>
              </a:ext>
            </a:extLst>
          </p:cNvPr>
          <p:cNvSpPr txBox="1"/>
          <p:nvPr/>
        </p:nvSpPr>
        <p:spPr>
          <a:xfrm>
            <a:off x="722810" y="429123"/>
            <a:ext cx="1130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Номер: 3B55E9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Напишите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количество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натуральных чисел, для которых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НЕ (Число нечётное) И НЕ (Число &gt; 12)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C9DF4-60F3-48E7-ABC5-4C8110AC28E5}"/>
              </a:ext>
            </a:extLst>
          </p:cNvPr>
          <p:cNvSpPr txBox="1"/>
          <p:nvPr/>
        </p:nvSpPr>
        <p:spPr>
          <a:xfrm>
            <a:off x="722810" y="2144712"/>
            <a:ext cx="11303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Избавимся от НЕ: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(число чётное) И (число &lt;= 12)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Количество чётных чисел меньше либо равно 12: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1, 2, 3,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4, 5, 6, 7, 8, 9, 10, 11, 12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0BE51-7A4C-4E97-932D-12CC2AB48A86}"/>
              </a:ext>
            </a:extLst>
          </p:cNvPr>
          <p:cNvSpPr txBox="1"/>
          <p:nvPr/>
        </p:nvSpPr>
        <p:spPr>
          <a:xfrm>
            <a:off x="9936480" y="5786173"/>
            <a:ext cx="2255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7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5F131-E620-4A89-BECE-84E37597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5" y="552594"/>
            <a:ext cx="385753" cy="385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3A7AF-18C0-4F03-BFA1-8A3A360B8C8C}"/>
              </a:ext>
            </a:extLst>
          </p:cNvPr>
          <p:cNvSpPr txBox="1"/>
          <p:nvPr/>
        </p:nvSpPr>
        <p:spPr>
          <a:xfrm>
            <a:off x="687977" y="447378"/>
            <a:ext cx="112714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№ 6659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Найдите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наибольшее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натуральное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двухзначное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число X, для которого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((X &lt; 25) ИЛИ НЕ (X &gt; 58)) И (X чётное)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BACAC-3F70-4CEC-90E1-778B08A828E2}"/>
              </a:ext>
            </a:extLst>
          </p:cNvPr>
          <p:cNvSpPr txBox="1"/>
          <p:nvPr/>
        </p:nvSpPr>
        <p:spPr>
          <a:xfrm>
            <a:off x="687977" y="2115740"/>
            <a:ext cx="112714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Избавимся от НЕ: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25) ИЛИ 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58)) И 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чётное)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Ищем числа в левой части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25) ИЛИ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&lt;= 58) - это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все числа от 10 до 58 включительно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 Подключаем условие правой части - И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чётное).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C8244-8B77-4016-BDFE-34F19F12B1AD}"/>
              </a:ext>
            </a:extLst>
          </p:cNvPr>
          <p:cNvSpPr txBox="1"/>
          <p:nvPr/>
        </p:nvSpPr>
        <p:spPr>
          <a:xfrm>
            <a:off x="10101943" y="5743248"/>
            <a:ext cx="2090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Ответ: 58 </a:t>
            </a:r>
          </a:p>
        </p:txBody>
      </p:sp>
    </p:spTree>
    <p:extLst>
      <p:ext uri="{BB962C8B-B14F-4D97-AF65-F5344CB8AC3E}">
        <p14:creationId xmlns:p14="http://schemas.microsoft.com/office/powerpoint/2010/main" val="31381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5F131-E620-4A89-BECE-84E37597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5" y="552594"/>
            <a:ext cx="385753" cy="385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3A7AF-18C0-4F03-BFA1-8A3A360B8C8C}"/>
              </a:ext>
            </a:extLst>
          </p:cNvPr>
          <p:cNvSpPr txBox="1"/>
          <p:nvPr/>
        </p:nvSpPr>
        <p:spPr>
          <a:xfrm>
            <a:off x="687977" y="447378"/>
            <a:ext cx="112714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№ 6656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Найдите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наименьшее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натуральное число Х, для которого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(НЕ (X &gt; 7) И (Х &lt;= 12)) ИЛИ (X &gt;= 4)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BACAC-3F70-4CEC-90E1-778B08A828E2}"/>
              </a:ext>
            </a:extLst>
          </p:cNvPr>
          <p:cNvSpPr txBox="1"/>
          <p:nvPr/>
        </p:nvSpPr>
        <p:spPr>
          <a:xfrm>
            <a:off x="687977" y="2115740"/>
            <a:ext cx="112714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Избавимся от НЕ: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((X &lt;= 7) И (Х &lt;= 12)) ИЛИ (X &gt;= 4)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Ищем числа в левой части (X &lt;= 7) И (Х &lt;= 12) - это все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числа от 1 до 7 включительно. Здесь наименьшее это 1.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 Подключаем условие правой части - ИЛИ (X &gt;= 4).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Значит, число должно быть или больше либо равно 4.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C8244-8B77-4016-BDFE-34F19F12B1AD}"/>
              </a:ext>
            </a:extLst>
          </p:cNvPr>
          <p:cNvSpPr txBox="1"/>
          <p:nvPr/>
        </p:nvSpPr>
        <p:spPr>
          <a:xfrm>
            <a:off x="10101943" y="5743248"/>
            <a:ext cx="2090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Ответ: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5F131-E620-4A89-BECE-84E37597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5" y="552594"/>
            <a:ext cx="385753" cy="385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3A7AF-18C0-4F03-BFA1-8A3A360B8C8C}"/>
              </a:ext>
            </a:extLst>
          </p:cNvPr>
          <p:cNvSpPr txBox="1"/>
          <p:nvPr/>
        </p:nvSpPr>
        <p:spPr>
          <a:xfrm>
            <a:off x="687977" y="447378"/>
            <a:ext cx="112714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№ 6664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Найдите количество трехзначных натуральных чисел X, для которых истинно 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 &gt;= 250) И (X кратно 30) И НЕ (Х &lt; 700)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BACAC-3F70-4CEC-90E1-778B08A828E2}"/>
              </a:ext>
            </a:extLst>
          </p:cNvPr>
          <p:cNvSpPr txBox="1"/>
          <p:nvPr/>
        </p:nvSpPr>
        <p:spPr>
          <a:xfrm>
            <a:off x="687977" y="1889317"/>
            <a:ext cx="112714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Избавимся от НЕ: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250) И 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/30) И (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700)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Ищем числа в левой части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250). Таких чисел от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250 до 999 = 999-250=749+1=750 +1 потому что от 250 включительно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Ищем числа в средней части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/30) – это все тридцатые числа: 30, 60, 90, 120, 150, 180, 210, 240, 270, 300, 330, 360, 390, 420, 450, 480, 510, 540, 570, 600, 630, 660, 690, 720, 750, 780, 810, 840, 870, 900, 930, 960, 990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(нас интересует диапазон от 250 и до 999)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Ищем числа в правой части -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ххх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&gt;= 700), а это: 720, 750, 780, 810, 840, 870, 900, 930, 960, 990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C8244-8B77-4016-BDFE-34F19F12B1AD}"/>
              </a:ext>
            </a:extLst>
          </p:cNvPr>
          <p:cNvSpPr txBox="1"/>
          <p:nvPr/>
        </p:nvSpPr>
        <p:spPr>
          <a:xfrm>
            <a:off x="10101943" y="5948957"/>
            <a:ext cx="2090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Ответ: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5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0FC7-2A42-4C09-8108-AEFD6FD9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9" y="485800"/>
            <a:ext cx="400000" cy="4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08D8-417B-4845-9E92-6DEAE5DBB629}"/>
              </a:ext>
            </a:extLst>
          </p:cNvPr>
          <p:cNvSpPr txBox="1"/>
          <p:nvPr/>
        </p:nvSpPr>
        <p:spPr>
          <a:xfrm>
            <a:off x="600891" y="394289"/>
            <a:ext cx="113646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Номер: D1CC0C.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Дано четыре числа: 638, 442, 357, 123. Для какого из приведённых чисел истинно 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НЕ (Первая цифра чётная) И НЕ (Сумма цифр чётная)?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ответе запишите это число.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D9579-5DEC-4752-B8EB-FCED2982DF7D}"/>
              </a:ext>
            </a:extLst>
          </p:cNvPr>
          <p:cNvSpPr txBox="1"/>
          <p:nvPr/>
        </p:nvSpPr>
        <p:spPr>
          <a:xfrm>
            <a:off x="600890" y="2333281"/>
            <a:ext cx="113646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Избавимся от НЕ: (Первая цифра не чётная) И (Сумма цифр не чётная)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Проверяем каждое число по двум условиям: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638 – первая цифра чётная, поэтому сразу не подходит;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442 – тоже первая цифра чётная, поэтому не подходит;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357 – первая цифра не чётная, тогда проверяем по второму условию: 3+5+7 = 15 – сумма цифр не чётная. Подходит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 – по первой цифре подходит, 1+2+3= 6 – сумма чётная, не подходит.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A26CF-DC59-4CBB-B66A-1679CA6E995A}"/>
              </a:ext>
            </a:extLst>
          </p:cNvPr>
          <p:cNvSpPr txBox="1"/>
          <p:nvPr/>
        </p:nvSpPr>
        <p:spPr>
          <a:xfrm>
            <a:off x="9945190" y="5934267"/>
            <a:ext cx="202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Ответ: 357 </a:t>
            </a:r>
          </a:p>
        </p:txBody>
      </p:sp>
    </p:spTree>
    <p:extLst>
      <p:ext uri="{BB962C8B-B14F-4D97-AF65-F5344CB8AC3E}">
        <p14:creationId xmlns:p14="http://schemas.microsoft.com/office/powerpoint/2010/main" val="38876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F3ECB8-C506-40BC-ABB9-3C30E05A5A09}"/>
              </a:ext>
            </a:extLst>
          </p:cNvPr>
          <p:cNvSpPr/>
          <p:nvPr/>
        </p:nvSpPr>
        <p:spPr>
          <a:xfrm>
            <a:off x="287574" y="412396"/>
            <a:ext cx="11695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63500" indent="-457200" fontAlgn="base">
              <a:spcBef>
                <a:spcPct val="0"/>
              </a:spcBef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Для какого числа </a:t>
            </a:r>
            <a:r>
              <a:rPr lang="en-US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истинно высказывание: </a:t>
            </a:r>
          </a:p>
          <a:p>
            <a:pPr marR="63500" algn="ctr" fontAlgn="base"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5)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 НЕ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4)?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8E6511-2EFC-4F12-8896-BF250D2C8597}"/>
              </a:ext>
            </a:extLst>
          </p:cNvPr>
          <p:cNvSpPr/>
          <p:nvPr/>
        </p:nvSpPr>
        <p:spPr>
          <a:xfrm>
            <a:off x="266694" y="1030569"/>
            <a:ext cx="116954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Решение.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Сначала избавимся от операции отрицания, заменив высказывание противоположным ему:</a:t>
            </a:r>
            <a:r>
              <a:rPr lang="ru-RU" sz="2400" kern="0" dirty="0">
                <a:solidFill>
                  <a:srgbClr val="000099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4)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  <a:sym typeface="Wingdings" pitchFamily="2" charset="2"/>
              </a:rPr>
              <a:t>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≥ 4)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НЕ меньше 4, значит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либо больше 4, либо равен 4).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Составное высказывание примет вид:(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5)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≥ 4). </a:t>
            </a: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Результат операции И (конъюнкции) будет истинным только тогда, когда истинны оба простых высказывания.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Этому соответствует число 4. На числовой оси это выглядит так: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353238-C2A1-421E-935C-B8F8E424D93A}"/>
              </a:ext>
            </a:extLst>
          </p:cNvPr>
          <p:cNvSpPr/>
          <p:nvPr/>
        </p:nvSpPr>
        <p:spPr>
          <a:xfrm>
            <a:off x="229886" y="5045373"/>
            <a:ext cx="240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4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grpSp>
        <p:nvGrpSpPr>
          <p:cNvPr id="5" name="Полотно 11">
            <a:extLst>
              <a:ext uri="{FF2B5EF4-FFF2-40B4-BE49-F238E27FC236}">
                <a16:creationId xmlns:a16="http://schemas.microsoft.com/office/drawing/2014/main" id="{BEB02748-ED4D-425E-8A95-C68127696311}"/>
              </a:ext>
            </a:extLst>
          </p:cNvPr>
          <p:cNvGrpSpPr/>
          <p:nvPr/>
        </p:nvGrpSpPr>
        <p:grpSpPr>
          <a:xfrm>
            <a:off x="4449083" y="3027362"/>
            <a:ext cx="3113155" cy="803275"/>
            <a:chOff x="0" y="0"/>
            <a:chExt cx="2280920" cy="8032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71F2BC3-2AD3-4D66-B6B9-54644C9EC73E}"/>
                </a:ext>
              </a:extLst>
            </p:cNvPr>
            <p:cNvSpPr/>
            <p:nvPr/>
          </p:nvSpPr>
          <p:spPr>
            <a:xfrm>
              <a:off x="0" y="0"/>
              <a:ext cx="2280920" cy="803275"/>
            </a:xfrm>
            <a:prstGeom prst="rect">
              <a:avLst/>
            </a:prstGeom>
          </p:spPr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54ED1BC-49E3-4C7B-8D7B-CDD153FEC51E}"/>
                </a:ext>
              </a:extLst>
            </p:cNvPr>
            <p:cNvGrpSpPr/>
            <p:nvPr/>
          </p:nvGrpSpPr>
          <p:grpSpPr>
            <a:xfrm>
              <a:off x="75363" y="190045"/>
              <a:ext cx="2085837" cy="528848"/>
              <a:chOff x="75363" y="190045"/>
              <a:chExt cx="2085837" cy="528848"/>
            </a:xfrm>
          </p:grpSpPr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9FB681B6-52EF-4AE5-A18F-A78532654C65}"/>
                  </a:ext>
                </a:extLst>
              </p:cNvPr>
              <p:cNvCxnSpPr/>
              <p:nvPr/>
            </p:nvCxnSpPr>
            <p:spPr>
              <a:xfrm>
                <a:off x="180000" y="401358"/>
                <a:ext cx="19812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05D3E0FD-B01D-47A4-ABFB-644876B23A34}"/>
                  </a:ext>
                </a:extLst>
              </p:cNvPr>
              <p:cNvCxnSpPr/>
              <p:nvPr/>
            </p:nvCxnSpPr>
            <p:spPr>
              <a:xfrm>
                <a:off x="465750" y="299826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3452CD4C-0ECB-4335-B481-DE9BE47B6569}"/>
                  </a:ext>
                </a:extLst>
              </p:cNvPr>
              <p:cNvCxnSpPr/>
              <p:nvPr/>
            </p:nvCxnSpPr>
            <p:spPr>
              <a:xfrm>
                <a:off x="808650" y="298941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00E78EC5-813C-4427-8005-8671B3B97D64}"/>
                  </a:ext>
                </a:extLst>
              </p:cNvPr>
              <p:cNvCxnSpPr/>
              <p:nvPr/>
            </p:nvCxnSpPr>
            <p:spPr>
              <a:xfrm>
                <a:off x="1176950" y="304878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1A9B3874-76CD-464D-9D04-230A4212088D}"/>
                  </a:ext>
                </a:extLst>
              </p:cNvPr>
              <p:cNvCxnSpPr/>
              <p:nvPr/>
            </p:nvCxnSpPr>
            <p:spPr>
              <a:xfrm>
                <a:off x="1532550" y="298520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" name="Поле 14">
                <a:extLst>
                  <a:ext uri="{FF2B5EF4-FFF2-40B4-BE49-F238E27FC236}">
                    <a16:creationId xmlns:a16="http://schemas.microsoft.com/office/drawing/2014/main" id="{62311A23-FF9E-4FB0-A965-D4F4BF379844}"/>
                  </a:ext>
                </a:extLst>
              </p:cNvPr>
              <p:cNvSpPr txBox="1"/>
              <p:nvPr/>
            </p:nvSpPr>
            <p:spPr>
              <a:xfrm>
                <a:off x="345100" y="521175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2400" kern="0">
                    <a:solidFill>
                      <a:sysClr val="windowText" lastClr="000000"/>
                    </a:solidFill>
                    <a:latin typeface="Courier New" panose="02070309020205020404" pitchFamily="49" charset="0"/>
                    <a:ea typeface="Calibri"/>
                    <a:cs typeface="Courier New" panose="02070309020205020404" pitchFamily="49" charset="0"/>
                  </a:rPr>
                  <a:t>4</a:t>
                </a:r>
                <a:endParaRPr lang="ru-RU" sz="2400" kern="0">
                  <a:solidFill>
                    <a:sysClr val="windowText" lastClr="000000"/>
                  </a:solidFill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Поле 15">
                <a:extLst>
                  <a:ext uri="{FF2B5EF4-FFF2-40B4-BE49-F238E27FC236}">
                    <a16:creationId xmlns:a16="http://schemas.microsoft.com/office/drawing/2014/main" id="{00D127E7-7763-46F6-A61A-EA1101ED033B}"/>
                  </a:ext>
                </a:extLst>
              </p:cNvPr>
              <p:cNvSpPr txBox="1"/>
              <p:nvPr/>
            </p:nvSpPr>
            <p:spPr>
              <a:xfrm>
                <a:off x="688000" y="516314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2400" kern="0">
                    <a:solidFill>
                      <a:sysClr val="windowText" lastClr="000000"/>
                    </a:solidFill>
                    <a:latin typeface="Courier New" panose="02070309020205020404" pitchFamily="49" charset="0"/>
                    <a:ea typeface="Calibri"/>
                    <a:cs typeface="Courier New" panose="02070309020205020404" pitchFamily="49" charset="0"/>
                  </a:rPr>
                  <a:t>5</a:t>
                </a:r>
                <a:endParaRPr lang="ru-RU" sz="2400" kern="0">
                  <a:solidFill>
                    <a:sysClr val="windowText" lastClr="000000"/>
                  </a:solidFill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</p:txBody>
          </p:sp>
          <p:sp>
            <p:nvSpPr>
              <p:cNvPr id="15" name="Поле 16">
                <a:extLst>
                  <a:ext uri="{FF2B5EF4-FFF2-40B4-BE49-F238E27FC236}">
                    <a16:creationId xmlns:a16="http://schemas.microsoft.com/office/drawing/2014/main" id="{50D33AE0-6A04-40C1-A2D7-11840CEAE50F}"/>
                  </a:ext>
                </a:extLst>
              </p:cNvPr>
              <p:cNvSpPr txBox="1"/>
              <p:nvPr/>
            </p:nvSpPr>
            <p:spPr>
              <a:xfrm>
                <a:off x="1059458" y="523438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2400" kern="0">
                    <a:solidFill>
                      <a:sysClr val="windowText" lastClr="000000"/>
                    </a:solidFill>
                    <a:latin typeface="Courier New" panose="02070309020205020404" pitchFamily="49" charset="0"/>
                    <a:ea typeface="Calibri"/>
                    <a:cs typeface="Courier New" panose="02070309020205020404" pitchFamily="49" charset="0"/>
                  </a:rPr>
                  <a:t>6</a:t>
                </a:r>
                <a:endParaRPr lang="ru-RU" sz="2400" kern="0">
                  <a:solidFill>
                    <a:sysClr val="windowText" lastClr="000000"/>
                  </a:solidFill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</p:txBody>
          </p:sp>
          <p:sp>
            <p:nvSpPr>
              <p:cNvPr id="16" name="Поле 17">
                <a:extLst>
                  <a:ext uri="{FF2B5EF4-FFF2-40B4-BE49-F238E27FC236}">
                    <a16:creationId xmlns:a16="http://schemas.microsoft.com/office/drawing/2014/main" id="{0713C137-704F-4C63-AB10-104D08B9D5BB}"/>
                  </a:ext>
                </a:extLst>
              </p:cNvPr>
              <p:cNvSpPr txBox="1"/>
              <p:nvPr/>
            </p:nvSpPr>
            <p:spPr>
              <a:xfrm>
                <a:off x="1419280" y="529337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2400" kern="0">
                    <a:solidFill>
                      <a:sysClr val="windowText" lastClr="000000"/>
                    </a:solidFill>
                    <a:latin typeface="Courier New" panose="02070309020205020404" pitchFamily="49" charset="0"/>
                    <a:ea typeface="Calibri"/>
                    <a:cs typeface="Courier New" panose="02070309020205020404" pitchFamily="49" charset="0"/>
                  </a:rPr>
                  <a:t>7</a:t>
                </a:r>
                <a:endParaRPr lang="ru-RU" sz="2400" kern="0">
                  <a:solidFill>
                    <a:sysClr val="windowText" lastClr="000000"/>
                  </a:solidFill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6E4AC2D1-CC51-498A-923C-748ECA261165}"/>
                  </a:ext>
                </a:extLst>
              </p:cNvPr>
              <p:cNvSpPr/>
              <p:nvPr/>
            </p:nvSpPr>
            <p:spPr>
              <a:xfrm>
                <a:off x="444277" y="377060"/>
                <a:ext cx="45719" cy="45695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2400" kern="0">
                    <a:solidFill>
                      <a:sysClr val="window" lastClr="FFFFFF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 </a:t>
                </a:r>
                <a:endParaRPr lang="ru-RU" sz="2400" kern="0">
                  <a:solidFill>
                    <a:sysClr val="window" lastClr="FFFFFF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F92F585F-64C2-4945-B09F-48BD91E75ACB}"/>
                  </a:ext>
                </a:extLst>
              </p:cNvPr>
              <p:cNvSpPr/>
              <p:nvPr/>
            </p:nvSpPr>
            <p:spPr>
              <a:xfrm>
                <a:off x="787838" y="377761"/>
                <a:ext cx="45719" cy="45695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2400" kern="0">
                    <a:solidFill>
                      <a:sysClr val="window" lastClr="FFFFFF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 </a:t>
                </a:r>
                <a:endParaRPr lang="ru-RU" sz="2400" kern="0">
                  <a:solidFill>
                    <a:sysClr val="window" lastClr="FFFFFF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Полилиния 40">
                <a:extLst>
                  <a:ext uri="{FF2B5EF4-FFF2-40B4-BE49-F238E27FC236}">
                    <a16:creationId xmlns:a16="http://schemas.microsoft.com/office/drawing/2014/main" id="{A3186630-6AAB-48DB-87A2-A9028F168A14}"/>
                  </a:ext>
                </a:extLst>
              </p:cNvPr>
              <p:cNvSpPr/>
              <p:nvPr/>
            </p:nvSpPr>
            <p:spPr>
              <a:xfrm flipH="1">
                <a:off x="464958" y="198312"/>
                <a:ext cx="1233213" cy="186690"/>
              </a:xfrm>
              <a:custGeom>
                <a:avLst/>
                <a:gdLst>
                  <a:gd name="connsiteX0" fmla="*/ 0 w 1154430"/>
                  <a:gd name="connsiteY0" fmla="*/ 0 h 186690"/>
                  <a:gd name="connsiteX1" fmla="*/ 842010 w 1154430"/>
                  <a:gd name="connsiteY1" fmla="*/ 19050 h 186690"/>
                  <a:gd name="connsiteX2" fmla="*/ 1154430 w 1154430"/>
                  <a:gd name="connsiteY2" fmla="*/ 186690 h 18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4430" h="186690">
                    <a:moveTo>
                      <a:pt x="0" y="0"/>
                    </a:moveTo>
                    <a:lnTo>
                      <a:pt x="842010" y="19050"/>
                    </a:lnTo>
                    <a:cubicBezTo>
                      <a:pt x="1034415" y="50165"/>
                      <a:pt x="1094422" y="118427"/>
                      <a:pt x="1154430" y="18669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2400" kern="0">
                    <a:solidFill>
                      <a:sysClr val="windowText" lastClr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 </a:t>
                </a:r>
                <a:endParaRPr lang="ru-RU" sz="2400" kern="0">
                  <a:solidFill>
                    <a:sysClr val="windowText" lastClr="000000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Полилиния 41">
                <a:extLst>
                  <a:ext uri="{FF2B5EF4-FFF2-40B4-BE49-F238E27FC236}">
                    <a16:creationId xmlns:a16="http://schemas.microsoft.com/office/drawing/2014/main" id="{40B6E8E4-2921-4676-97A4-473E0DE2A3CC}"/>
                  </a:ext>
                </a:extLst>
              </p:cNvPr>
              <p:cNvSpPr/>
              <p:nvPr/>
            </p:nvSpPr>
            <p:spPr>
              <a:xfrm>
                <a:off x="75363" y="190045"/>
                <a:ext cx="723113" cy="186690"/>
              </a:xfrm>
              <a:custGeom>
                <a:avLst/>
                <a:gdLst>
                  <a:gd name="connsiteX0" fmla="*/ 0 w 1154430"/>
                  <a:gd name="connsiteY0" fmla="*/ 0 h 186690"/>
                  <a:gd name="connsiteX1" fmla="*/ 842010 w 1154430"/>
                  <a:gd name="connsiteY1" fmla="*/ 19050 h 186690"/>
                  <a:gd name="connsiteX2" fmla="*/ 1154430 w 1154430"/>
                  <a:gd name="connsiteY2" fmla="*/ 186690 h 18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4430" h="186690">
                    <a:moveTo>
                      <a:pt x="0" y="0"/>
                    </a:moveTo>
                    <a:lnTo>
                      <a:pt x="842010" y="19050"/>
                    </a:lnTo>
                    <a:cubicBezTo>
                      <a:pt x="1034415" y="50165"/>
                      <a:pt x="1094422" y="118427"/>
                      <a:pt x="1154430" y="18669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2400" kern="0">
                    <a:solidFill>
                      <a:sysClr val="windowText" lastClr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 </a:t>
                </a:r>
                <a:endParaRPr lang="ru-RU" sz="2400" kern="0">
                  <a:solidFill>
                    <a:sysClr val="windowText" lastClr="000000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91856AC-6A1C-4061-9744-1B385C0C27BA}"/>
              </a:ext>
            </a:extLst>
          </p:cNvPr>
          <p:cNvSpPr/>
          <p:nvPr/>
        </p:nvSpPr>
        <p:spPr>
          <a:xfrm>
            <a:off x="1115404" y="5378371"/>
            <a:ext cx="10939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Обращайте внимание на дополнительные требования к ответу: это может быть наибольшее или наименьшее число, двузначное или трёхзначное, возможно потребуется записать количество подходящих чисел.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" name="Рисунок 21" descr="D:\_Учитель-информатик\Desktop\Внимание!.png">
            <a:extLst>
              <a:ext uri="{FF2B5EF4-FFF2-40B4-BE49-F238E27FC236}">
                <a16:creationId xmlns:a16="http://schemas.microsoft.com/office/drawing/2014/main" id="{72FC315D-849F-4422-927A-62E903150BA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4" y="5557281"/>
            <a:ext cx="756277" cy="65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7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501B7E-6349-49C8-8BBA-CBB244EC51CC}"/>
              </a:ext>
            </a:extLst>
          </p:cNvPr>
          <p:cNvSpPr/>
          <p:nvPr/>
        </p:nvSpPr>
        <p:spPr>
          <a:xfrm>
            <a:off x="287573" y="591530"/>
            <a:ext cx="117389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2. Напишите </a:t>
            </a:r>
            <a:r>
              <a:rPr lang="ru-RU" sz="24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наименьшее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число </a:t>
            </a:r>
            <a:r>
              <a:rPr lang="en-US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для которого </a:t>
            </a:r>
            <a:r>
              <a:rPr lang="ru-RU" sz="24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высказывание: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 </a:t>
            </a:r>
            <a:r>
              <a:rPr lang="ru-RU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16)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 НЕ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нечётное).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3A94CE-8AC6-4D2C-A9FF-771C270189EB}"/>
              </a:ext>
            </a:extLst>
          </p:cNvPr>
          <p:cNvSpPr/>
          <p:nvPr/>
        </p:nvSpPr>
        <p:spPr>
          <a:xfrm>
            <a:off x="319526" y="1418988"/>
            <a:ext cx="116750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Решение.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Сначала избавимся от операции отрицания, заменив высказывание противоположным ему: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нечётное)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  <a:sym typeface="Wingdings" pitchFamily="2" charset="2"/>
              </a:rPr>
              <a:t>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чётное).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Составное высказывание примет вид: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 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16)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чётное).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Результат операции И (конъюнкции) будет истинным только тогда, когда истинны оба простых высказывания.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Этому соответствует наименьшее чётное число, которое больше 16, то есть число 18.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385741-7812-4691-B39D-74E9D96A9E41}"/>
              </a:ext>
            </a:extLst>
          </p:cNvPr>
          <p:cNvSpPr/>
          <p:nvPr/>
        </p:nvSpPr>
        <p:spPr>
          <a:xfrm>
            <a:off x="319526" y="6009692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18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grpSp>
        <p:nvGrpSpPr>
          <p:cNvPr id="5" name="Полотно 22">
            <a:extLst>
              <a:ext uri="{FF2B5EF4-FFF2-40B4-BE49-F238E27FC236}">
                <a16:creationId xmlns:a16="http://schemas.microsoft.com/office/drawing/2014/main" id="{C8F50996-2712-4EAD-9A21-9BEFC5BEEA66}"/>
              </a:ext>
            </a:extLst>
          </p:cNvPr>
          <p:cNvGrpSpPr/>
          <p:nvPr/>
        </p:nvGrpSpPr>
        <p:grpSpPr>
          <a:xfrm>
            <a:off x="5076284" y="5255312"/>
            <a:ext cx="2161540" cy="754380"/>
            <a:chOff x="0" y="0"/>
            <a:chExt cx="2161540" cy="75438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C64377E-822D-446C-81DD-0B9FBD616A64}"/>
                </a:ext>
              </a:extLst>
            </p:cNvPr>
            <p:cNvSpPr/>
            <p:nvPr/>
          </p:nvSpPr>
          <p:spPr>
            <a:xfrm>
              <a:off x="0" y="0"/>
              <a:ext cx="2161540" cy="754380"/>
            </a:xfrm>
            <a:prstGeom prst="rect">
              <a:avLst/>
            </a:prstGeom>
          </p:spPr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132195A-641E-4E52-A256-8ECF36E90BF6}"/>
                </a:ext>
              </a:extLst>
            </p:cNvPr>
            <p:cNvGrpSpPr/>
            <p:nvPr/>
          </p:nvGrpSpPr>
          <p:grpSpPr>
            <a:xfrm>
              <a:off x="54227" y="136923"/>
              <a:ext cx="1981200" cy="527591"/>
              <a:chOff x="180000" y="201509"/>
              <a:chExt cx="1981200" cy="527591"/>
            </a:xfrm>
          </p:grpSpPr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F4C5D287-AC6F-493F-9876-7DBAC22C4DFB}"/>
                  </a:ext>
                </a:extLst>
              </p:cNvPr>
              <p:cNvCxnSpPr/>
              <p:nvPr/>
            </p:nvCxnSpPr>
            <p:spPr>
              <a:xfrm>
                <a:off x="180000" y="411566"/>
                <a:ext cx="19812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CEC75E39-6783-4F2C-857D-BFA02C3CB729}"/>
                  </a:ext>
                </a:extLst>
              </p:cNvPr>
              <p:cNvCxnSpPr/>
              <p:nvPr/>
            </p:nvCxnSpPr>
            <p:spPr>
              <a:xfrm>
                <a:off x="465750" y="310034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BA789C8C-FBB0-443C-8173-4E8B68014C03}"/>
                  </a:ext>
                </a:extLst>
              </p:cNvPr>
              <p:cNvCxnSpPr/>
              <p:nvPr/>
            </p:nvCxnSpPr>
            <p:spPr>
              <a:xfrm>
                <a:off x="808650" y="309149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7EC6EB64-D589-45B6-85E8-97905950B1EF}"/>
                  </a:ext>
                </a:extLst>
              </p:cNvPr>
              <p:cNvCxnSpPr/>
              <p:nvPr/>
            </p:nvCxnSpPr>
            <p:spPr>
              <a:xfrm>
                <a:off x="1176950" y="315086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D6F63EC8-F049-4B94-BAEC-57973BD1B918}"/>
                  </a:ext>
                </a:extLst>
              </p:cNvPr>
              <p:cNvCxnSpPr/>
              <p:nvPr/>
            </p:nvCxnSpPr>
            <p:spPr>
              <a:xfrm>
                <a:off x="1532550" y="308728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" name="Поле 69">
                <a:extLst>
                  <a:ext uri="{FF2B5EF4-FFF2-40B4-BE49-F238E27FC236}">
                    <a16:creationId xmlns:a16="http://schemas.microsoft.com/office/drawing/2014/main" id="{3B0A2A39-FA08-4678-B91C-EF56EE580E65}"/>
                  </a:ext>
                </a:extLst>
              </p:cNvPr>
              <p:cNvSpPr txBox="1"/>
              <p:nvPr/>
            </p:nvSpPr>
            <p:spPr>
              <a:xfrm>
                <a:off x="345100" y="531383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16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Поле 70">
                <a:extLst>
                  <a:ext uri="{FF2B5EF4-FFF2-40B4-BE49-F238E27FC236}">
                    <a16:creationId xmlns:a16="http://schemas.microsoft.com/office/drawing/2014/main" id="{7661F25C-7E2B-40BE-9F16-9E3920C610D1}"/>
                  </a:ext>
                </a:extLst>
              </p:cNvPr>
              <p:cNvSpPr txBox="1"/>
              <p:nvPr/>
            </p:nvSpPr>
            <p:spPr>
              <a:xfrm>
                <a:off x="688000" y="526521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17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Поле 71">
                <a:extLst>
                  <a:ext uri="{FF2B5EF4-FFF2-40B4-BE49-F238E27FC236}">
                    <a16:creationId xmlns:a16="http://schemas.microsoft.com/office/drawing/2014/main" id="{255CDFA6-66F7-4FD4-90EC-B39B336A91FA}"/>
                  </a:ext>
                </a:extLst>
              </p:cNvPr>
              <p:cNvSpPr txBox="1"/>
              <p:nvPr/>
            </p:nvSpPr>
            <p:spPr>
              <a:xfrm>
                <a:off x="1059458" y="533646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18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Поле 72">
                <a:extLst>
                  <a:ext uri="{FF2B5EF4-FFF2-40B4-BE49-F238E27FC236}">
                    <a16:creationId xmlns:a16="http://schemas.microsoft.com/office/drawing/2014/main" id="{82A6E2E7-6397-4462-B706-DEA36474DE73}"/>
                  </a:ext>
                </a:extLst>
              </p:cNvPr>
              <p:cNvSpPr txBox="1"/>
              <p:nvPr/>
            </p:nvSpPr>
            <p:spPr>
              <a:xfrm>
                <a:off x="1419280" y="539544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19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07A74DDE-1188-49ED-BB48-CCE260BF6567}"/>
                  </a:ext>
                </a:extLst>
              </p:cNvPr>
              <p:cNvSpPr/>
              <p:nvPr/>
            </p:nvSpPr>
            <p:spPr>
              <a:xfrm>
                <a:off x="442556" y="391768"/>
                <a:ext cx="45719" cy="45695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CF115F7-6CCA-4AA0-BBD8-19267C7814EB}"/>
                  </a:ext>
                </a:extLst>
              </p:cNvPr>
              <p:cNvSpPr/>
              <p:nvPr/>
            </p:nvSpPr>
            <p:spPr>
              <a:xfrm>
                <a:off x="1155138" y="391759"/>
                <a:ext cx="45085" cy="45085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19" name="Полилиния 53">
                <a:extLst>
                  <a:ext uri="{FF2B5EF4-FFF2-40B4-BE49-F238E27FC236}">
                    <a16:creationId xmlns:a16="http://schemas.microsoft.com/office/drawing/2014/main" id="{C6FACEE2-19F3-41AF-8593-97705EBF0AD2}"/>
                  </a:ext>
                </a:extLst>
              </p:cNvPr>
              <p:cNvSpPr/>
              <p:nvPr/>
            </p:nvSpPr>
            <p:spPr>
              <a:xfrm flipH="1">
                <a:off x="471574" y="201509"/>
                <a:ext cx="1154430" cy="186690"/>
              </a:xfrm>
              <a:custGeom>
                <a:avLst/>
                <a:gdLst>
                  <a:gd name="connsiteX0" fmla="*/ 0 w 1154430"/>
                  <a:gd name="connsiteY0" fmla="*/ 0 h 186690"/>
                  <a:gd name="connsiteX1" fmla="*/ 842010 w 1154430"/>
                  <a:gd name="connsiteY1" fmla="*/ 19050 h 186690"/>
                  <a:gd name="connsiteX2" fmla="*/ 1154430 w 1154430"/>
                  <a:gd name="connsiteY2" fmla="*/ 186690 h 18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4430" h="186690">
                    <a:moveTo>
                      <a:pt x="0" y="0"/>
                    </a:moveTo>
                    <a:lnTo>
                      <a:pt x="842010" y="19050"/>
                    </a:lnTo>
                    <a:cubicBezTo>
                      <a:pt x="1034415" y="50165"/>
                      <a:pt x="1094422" y="118427"/>
                      <a:pt x="1154430" y="18669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6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6195B-8FFD-4977-B043-2A2E4AC1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10" y="629330"/>
            <a:ext cx="11020425" cy="809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08A5A-0EC3-469D-B5A5-174877F7882A}"/>
              </a:ext>
            </a:extLst>
          </p:cNvPr>
          <p:cNvSpPr txBox="1"/>
          <p:nvPr/>
        </p:nvSpPr>
        <p:spPr>
          <a:xfrm>
            <a:off x="200297" y="1595710"/>
            <a:ext cx="117914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Определяем в условии, какое нужно найти число – просто натуральное число, наибольшее (максимальное), наименьшее (минимальное) или количество чисел.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Теперь определяем «значность» искомого числа – любое натуральное число, двузначное или трехзначное число.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 последнее – истинность выражения: истинно или ложно.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логическое выражение истинно, то только избавляемся от НЕ. Если логическое выражение ложно, то преобразовываем его в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тождественное истинное, и потом также избавляемся от НЕ.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простом  двусоставном высказывании ищем нужное число.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Если выражение трёхсоставное и сложное (в скобках скобки), то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раскрываем скобки и ищем нужное число. </a:t>
            </a:r>
          </a:p>
        </p:txBody>
      </p:sp>
    </p:spTree>
    <p:extLst>
      <p:ext uri="{BB962C8B-B14F-4D97-AF65-F5344CB8AC3E}">
        <p14:creationId xmlns:p14="http://schemas.microsoft.com/office/powerpoint/2010/main" val="346679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BDECEB-0CE8-4321-A0D4-5B8CB31768F3}"/>
              </a:ext>
            </a:extLst>
          </p:cNvPr>
          <p:cNvSpPr/>
          <p:nvPr/>
        </p:nvSpPr>
        <p:spPr>
          <a:xfrm>
            <a:off x="256998" y="426493"/>
            <a:ext cx="116780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0" fontAlgn="base"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3. Напишите </a:t>
            </a:r>
            <a:r>
              <a:rPr lang="ru-RU" sz="24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наименьшее натуральное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число </a:t>
            </a:r>
            <a:r>
              <a:rPr lang="en-US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для которого </a:t>
            </a:r>
            <a:r>
              <a:rPr lang="ru-RU" sz="24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ЛОЖНО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высказывание: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= 2)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ИЛИ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3).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1EB080-9B02-41FB-85BC-7D6161B98651}"/>
              </a:ext>
            </a:extLst>
          </p:cNvPr>
          <p:cNvSpPr/>
          <p:nvPr/>
        </p:nvSpPr>
        <p:spPr>
          <a:xfrm>
            <a:off x="383367" y="1315333"/>
            <a:ext cx="1180863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Решение.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Сначала избавимся от операции отрицания, заменив высказывание противоположным ему:</a:t>
            </a:r>
            <a:r>
              <a:rPr lang="ru-RU" sz="2400" kern="0" dirty="0">
                <a:solidFill>
                  <a:srgbClr val="000099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3)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  <a:sym typeface="Wingdings" pitchFamily="2" charset="2"/>
              </a:rPr>
              <a:t>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≥ 3).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Составное высказывание примет вид:</a:t>
            </a:r>
            <a:r>
              <a:rPr lang="ru-RU" sz="2400" kern="0" dirty="0">
                <a:solidFill>
                  <a:srgbClr val="000099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= 2)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ИЛИ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≥ 3)?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Результат операции ИЛИ (дизъюнкции) будет истинным тогда, когда истинно хотя бы одно из простых высказываний. Но нам нужно найти число, при котором составное высказывание будет ЛОЖНО.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Это будет только тогда, когда </a:t>
            </a:r>
            <a:r>
              <a:rPr kumimoji="0" lang="ru-RU" sz="2400" b="0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оба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простые высказывания будут </a:t>
            </a:r>
            <a:r>
              <a:rPr kumimoji="0" lang="ru-RU" sz="2400" b="0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ложными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то есть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≠ 2 и при этом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&lt; 3.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marR="6350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Этому соответствует наименьшее натуральное число, которое меньше 3 и не равно 2, то есть число 1.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0555EB-BFF1-4BA5-A1EB-FC8DC1E9B294}"/>
              </a:ext>
            </a:extLst>
          </p:cNvPr>
          <p:cNvSpPr/>
          <p:nvPr/>
        </p:nvSpPr>
        <p:spPr>
          <a:xfrm>
            <a:off x="383367" y="6086647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1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CBCB06-67B6-4802-B09E-FE43539142C3}"/>
              </a:ext>
            </a:extLst>
          </p:cNvPr>
          <p:cNvSpPr/>
          <p:nvPr/>
        </p:nvSpPr>
        <p:spPr>
          <a:xfrm>
            <a:off x="5091434" y="6147425"/>
            <a:ext cx="4877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Число 0 не относится к натуральным числам.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Полотно 177">
            <a:extLst>
              <a:ext uri="{FF2B5EF4-FFF2-40B4-BE49-F238E27FC236}">
                <a16:creationId xmlns:a16="http://schemas.microsoft.com/office/drawing/2014/main" id="{CF7EB908-7F4B-41FA-B463-C4FD49910E56}"/>
              </a:ext>
            </a:extLst>
          </p:cNvPr>
          <p:cNvGrpSpPr/>
          <p:nvPr/>
        </p:nvGrpSpPr>
        <p:grpSpPr>
          <a:xfrm>
            <a:off x="8079825" y="5300498"/>
            <a:ext cx="2305050" cy="848995"/>
            <a:chOff x="0" y="0"/>
            <a:chExt cx="2305050" cy="84899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45D1BB3-93CD-4495-8E20-A5C7A8DC0CEC}"/>
                </a:ext>
              </a:extLst>
            </p:cNvPr>
            <p:cNvSpPr/>
            <p:nvPr/>
          </p:nvSpPr>
          <p:spPr>
            <a:xfrm>
              <a:off x="0" y="0"/>
              <a:ext cx="2305050" cy="848995"/>
            </a:xfrm>
            <a:prstGeom prst="rect">
              <a:avLst/>
            </a:prstGeom>
          </p:spPr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83D6089-7E9E-4C7A-9948-7E24E196BFE7}"/>
                </a:ext>
              </a:extLst>
            </p:cNvPr>
            <p:cNvGrpSpPr/>
            <p:nvPr/>
          </p:nvGrpSpPr>
          <p:grpSpPr>
            <a:xfrm>
              <a:off x="173503" y="205084"/>
              <a:ext cx="1981200" cy="524022"/>
              <a:chOff x="173503" y="205084"/>
              <a:chExt cx="1981200" cy="524022"/>
            </a:xfrm>
          </p:grpSpPr>
          <p:cxnSp>
            <p:nvCxnSpPr>
              <p:cNvPr id="9" name="Прямая со стрелкой 8">
                <a:extLst>
                  <a:ext uri="{FF2B5EF4-FFF2-40B4-BE49-F238E27FC236}">
                    <a16:creationId xmlns:a16="http://schemas.microsoft.com/office/drawing/2014/main" id="{DE347D60-C341-41A7-91E0-4D39034FBE1C}"/>
                  </a:ext>
                </a:extLst>
              </p:cNvPr>
              <p:cNvCxnSpPr/>
              <p:nvPr/>
            </p:nvCxnSpPr>
            <p:spPr>
              <a:xfrm>
                <a:off x="173503" y="411572"/>
                <a:ext cx="19812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BC14CBD3-C0AE-41CC-845E-221421772C13}"/>
                  </a:ext>
                </a:extLst>
              </p:cNvPr>
              <p:cNvCxnSpPr/>
              <p:nvPr/>
            </p:nvCxnSpPr>
            <p:spPr>
              <a:xfrm>
                <a:off x="459253" y="310040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3A8A5143-617B-42B8-A421-6F7700DB2A11}"/>
                  </a:ext>
                </a:extLst>
              </p:cNvPr>
              <p:cNvCxnSpPr/>
              <p:nvPr/>
            </p:nvCxnSpPr>
            <p:spPr>
              <a:xfrm>
                <a:off x="802153" y="309155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D414E586-09F8-4942-AC2C-0EACFFE63329}"/>
                  </a:ext>
                </a:extLst>
              </p:cNvPr>
              <p:cNvCxnSpPr/>
              <p:nvPr/>
            </p:nvCxnSpPr>
            <p:spPr>
              <a:xfrm>
                <a:off x="1170453" y="315092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237AA945-39A3-408C-A286-255995FAD384}"/>
                  </a:ext>
                </a:extLst>
              </p:cNvPr>
              <p:cNvCxnSpPr/>
              <p:nvPr/>
            </p:nvCxnSpPr>
            <p:spPr>
              <a:xfrm>
                <a:off x="1526053" y="308734"/>
                <a:ext cx="0" cy="20228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" name="Поле 87">
                <a:extLst>
                  <a:ext uri="{FF2B5EF4-FFF2-40B4-BE49-F238E27FC236}">
                    <a16:creationId xmlns:a16="http://schemas.microsoft.com/office/drawing/2014/main" id="{BF309083-F049-48DB-AC3F-96772C1CE6D6}"/>
                  </a:ext>
                </a:extLst>
              </p:cNvPr>
              <p:cNvSpPr txBox="1"/>
              <p:nvPr/>
            </p:nvSpPr>
            <p:spPr>
              <a:xfrm>
                <a:off x="338603" y="531389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0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Поле 89">
                <a:extLst>
                  <a:ext uri="{FF2B5EF4-FFF2-40B4-BE49-F238E27FC236}">
                    <a16:creationId xmlns:a16="http://schemas.microsoft.com/office/drawing/2014/main" id="{3D67E6E6-6F70-49B4-BACF-DE8D32387663}"/>
                  </a:ext>
                </a:extLst>
              </p:cNvPr>
              <p:cNvSpPr txBox="1"/>
              <p:nvPr/>
            </p:nvSpPr>
            <p:spPr>
              <a:xfrm>
                <a:off x="681503" y="526527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1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Поле 90">
                <a:extLst>
                  <a:ext uri="{FF2B5EF4-FFF2-40B4-BE49-F238E27FC236}">
                    <a16:creationId xmlns:a16="http://schemas.microsoft.com/office/drawing/2014/main" id="{50434D28-1099-4FAF-931F-BEC50B255313}"/>
                  </a:ext>
                </a:extLst>
              </p:cNvPr>
              <p:cNvSpPr txBox="1"/>
              <p:nvPr/>
            </p:nvSpPr>
            <p:spPr>
              <a:xfrm>
                <a:off x="1052961" y="533652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>
                    <a:solidFill>
                      <a:srgbClr val="000000"/>
                    </a:solidFill>
                    <a:latin typeface="Arial"/>
                    <a:ea typeface="Calibri"/>
                  </a:rPr>
                  <a:t>2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Поле 91">
                <a:extLst>
                  <a:ext uri="{FF2B5EF4-FFF2-40B4-BE49-F238E27FC236}">
                    <a16:creationId xmlns:a16="http://schemas.microsoft.com/office/drawing/2014/main" id="{18038291-DA96-4F8D-AA30-33C32E6321D3}"/>
                  </a:ext>
                </a:extLst>
              </p:cNvPr>
              <p:cNvSpPr txBox="1"/>
              <p:nvPr/>
            </p:nvSpPr>
            <p:spPr>
              <a:xfrm>
                <a:off x="1412783" y="539550"/>
                <a:ext cx="228600" cy="1895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</a:pPr>
                <a:r>
                  <a:rPr lang="ru-RU" sz="1000" dirty="0">
                    <a:solidFill>
                      <a:srgbClr val="000000"/>
                    </a:solidFill>
                    <a:latin typeface="Arial"/>
                    <a:ea typeface="Calibri"/>
                  </a:rPr>
                  <a:t>3</a:t>
                </a:r>
                <a:endParaRPr lang="ru-RU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62A24C64-DC15-4081-B6E3-27E8A5E43246}"/>
                  </a:ext>
                </a:extLst>
              </p:cNvPr>
              <p:cNvSpPr/>
              <p:nvPr/>
            </p:nvSpPr>
            <p:spPr>
              <a:xfrm>
                <a:off x="1148529" y="391774"/>
                <a:ext cx="45719" cy="45695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890AF214-17F1-46E4-9374-93F1DCCDCE4F}"/>
                  </a:ext>
                </a:extLst>
              </p:cNvPr>
              <p:cNvSpPr/>
              <p:nvPr/>
            </p:nvSpPr>
            <p:spPr>
              <a:xfrm>
                <a:off x="1502859" y="391774"/>
                <a:ext cx="45719" cy="45695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8AD54705-382E-41D7-A6A3-24AB2C2E9751}"/>
                  </a:ext>
                </a:extLst>
              </p:cNvPr>
              <p:cNvSpPr/>
              <p:nvPr/>
            </p:nvSpPr>
            <p:spPr>
              <a:xfrm>
                <a:off x="777445" y="391774"/>
                <a:ext cx="45085" cy="45085"/>
              </a:xfrm>
              <a:prstGeom prst="ellipse">
                <a:avLst/>
              </a:prstGeom>
              <a:solidFill>
                <a:sysClr val="windowText" lastClr="000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21" name="Полилиния 40">
                <a:extLst>
                  <a:ext uri="{FF2B5EF4-FFF2-40B4-BE49-F238E27FC236}">
                    <a16:creationId xmlns:a16="http://schemas.microsoft.com/office/drawing/2014/main" id="{722A6EB5-57BD-4A13-82B3-6A315DB0388C}"/>
                  </a:ext>
                </a:extLst>
              </p:cNvPr>
              <p:cNvSpPr/>
              <p:nvPr/>
            </p:nvSpPr>
            <p:spPr>
              <a:xfrm>
                <a:off x="371623" y="205084"/>
                <a:ext cx="1154430" cy="186690"/>
              </a:xfrm>
              <a:custGeom>
                <a:avLst/>
                <a:gdLst>
                  <a:gd name="connsiteX0" fmla="*/ 0 w 1154430"/>
                  <a:gd name="connsiteY0" fmla="*/ 0 h 186690"/>
                  <a:gd name="connsiteX1" fmla="*/ 842010 w 1154430"/>
                  <a:gd name="connsiteY1" fmla="*/ 19050 h 186690"/>
                  <a:gd name="connsiteX2" fmla="*/ 1154430 w 1154430"/>
                  <a:gd name="connsiteY2" fmla="*/ 186690 h 18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4430" h="186690">
                    <a:moveTo>
                      <a:pt x="0" y="0"/>
                    </a:moveTo>
                    <a:lnTo>
                      <a:pt x="842010" y="19050"/>
                    </a:lnTo>
                    <a:cubicBezTo>
                      <a:pt x="1034415" y="50165"/>
                      <a:pt x="1094422" y="118427"/>
                      <a:pt x="1154430" y="18669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</a:pPr>
                <a:r>
                  <a:rPr lang="ru-RU" sz="120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 </a:t>
                </a:r>
                <a:endParaRPr lang="ru-RU" sz="120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</p:txBody>
          </p:sp>
        </p:grpSp>
      </p:grpSp>
      <p:pic>
        <p:nvPicPr>
          <p:cNvPr id="22" name="Рисунок 21" descr="D:\_Учитель-информатик\Desktop\Внимание!.png">
            <a:extLst>
              <a:ext uri="{FF2B5EF4-FFF2-40B4-BE49-F238E27FC236}">
                <a16:creationId xmlns:a16="http://schemas.microsoft.com/office/drawing/2014/main" id="{D6479A3E-1ECF-4E8E-B3CA-394D234C12F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31" y="6145728"/>
            <a:ext cx="325503" cy="307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31340-5D3D-414B-B397-7D82D0017648}"/>
              </a:ext>
            </a:extLst>
          </p:cNvPr>
          <p:cNvSpPr txBox="1"/>
          <p:nvPr/>
        </p:nvSpPr>
        <p:spPr>
          <a:xfrm>
            <a:off x="87086" y="527767"/>
            <a:ext cx="12104914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>
              <a:spcBef>
                <a:spcPts val="375"/>
              </a:spcBef>
              <a:spcAft>
                <a:spcPts val="375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4. Найдите </a:t>
            </a:r>
            <a:r>
              <a:rPr lang="ru-RU" sz="24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количество двухзначных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натуральных чисел X, для которых </a:t>
            </a:r>
            <a:r>
              <a:rPr lang="ru-RU" sz="24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ложно</a:t>
            </a:r>
            <a:r>
              <a:rPr lang="ru-RU" sz="2400" kern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высказывание</a:t>
            </a:r>
            <a:endParaRPr lang="en-US" sz="2400" kern="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7625" marR="47625"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(первая цифра X равна 2) </a:t>
            </a:r>
            <a:r>
              <a:rPr lang="ru-RU" sz="24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ИЛИ</a:t>
            </a:r>
            <a:r>
              <a:rPr lang="ru-RU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((X не кратно 5) </a:t>
            </a:r>
            <a:r>
              <a:rPr lang="ru-RU" sz="24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И</a:t>
            </a:r>
            <a:r>
              <a:rPr lang="ru-RU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(X не кратно 3))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619DCBD-ED2D-4627-95B2-5D8542A16FCC}"/>
              </a:ext>
            </a:extLst>
          </p:cNvPr>
          <p:cNvCxnSpPr/>
          <p:nvPr/>
        </p:nvCxnSpPr>
        <p:spPr>
          <a:xfrm>
            <a:off x="361405" y="2447109"/>
            <a:ext cx="113472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8455A852-54F7-43A4-BFF5-FEC68B886849}"/>
              </a:ext>
            </a:extLst>
          </p:cNvPr>
          <p:cNvSpPr/>
          <p:nvPr/>
        </p:nvSpPr>
        <p:spPr>
          <a:xfrm>
            <a:off x="1833154" y="2386149"/>
            <a:ext cx="148045" cy="139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20C42A8-A7F0-43A5-BF4E-62F8486F3164}"/>
              </a:ext>
            </a:extLst>
          </p:cNvPr>
          <p:cNvSpPr/>
          <p:nvPr/>
        </p:nvSpPr>
        <p:spPr>
          <a:xfrm>
            <a:off x="9622971" y="2377440"/>
            <a:ext cx="148045" cy="139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8F8ED8-F8A3-437E-A0C1-BB9B6470E24B}"/>
              </a:ext>
            </a:extLst>
          </p:cNvPr>
          <p:cNvSpPr/>
          <p:nvPr/>
        </p:nvSpPr>
        <p:spPr>
          <a:xfrm>
            <a:off x="1659351" y="2586446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CA5620-1B8D-4CE8-993B-8248D1179A4B}"/>
              </a:ext>
            </a:extLst>
          </p:cNvPr>
          <p:cNvSpPr/>
          <p:nvPr/>
        </p:nvSpPr>
        <p:spPr>
          <a:xfrm>
            <a:off x="9449167" y="2525486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99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F67D2F6-4025-4CCF-A42C-FE140458680F}"/>
              </a:ext>
            </a:extLst>
          </p:cNvPr>
          <p:cNvSpPr/>
          <p:nvPr/>
        </p:nvSpPr>
        <p:spPr>
          <a:xfrm>
            <a:off x="3452948" y="2377439"/>
            <a:ext cx="148045" cy="1393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1D046C6-B7B3-4268-B144-7898F059F6D7}"/>
              </a:ext>
            </a:extLst>
          </p:cNvPr>
          <p:cNvSpPr/>
          <p:nvPr/>
        </p:nvSpPr>
        <p:spPr>
          <a:xfrm>
            <a:off x="4495799" y="2386149"/>
            <a:ext cx="148045" cy="1393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E643E2-7BCB-469A-A555-4C44947538B6}"/>
              </a:ext>
            </a:extLst>
          </p:cNvPr>
          <p:cNvSpPr/>
          <p:nvPr/>
        </p:nvSpPr>
        <p:spPr>
          <a:xfrm>
            <a:off x="3279145" y="2523310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81D26B7-0C87-4393-921B-7614EAE6DB1F}"/>
              </a:ext>
            </a:extLst>
          </p:cNvPr>
          <p:cNvSpPr/>
          <p:nvPr/>
        </p:nvSpPr>
        <p:spPr>
          <a:xfrm>
            <a:off x="4321997" y="2508070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E5BECC-8468-476E-8D31-15B32F0AA930}"/>
              </a:ext>
            </a:extLst>
          </p:cNvPr>
          <p:cNvSpPr/>
          <p:nvPr/>
        </p:nvSpPr>
        <p:spPr>
          <a:xfrm>
            <a:off x="526021" y="5311920"/>
            <a:ext cx="114691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10;12;15;18;30;33;35;36;39;40;42;45;48;50;51;54;55;57;60;63;65;66;69;70;72;75;78;80;</a:t>
            </a:r>
          </a:p>
          <a:p>
            <a:pPr algn="ctr"/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81;84;85;87;90;93;95;96;99.</a:t>
            </a:r>
            <a:endParaRPr lang="ru-RU" sz="2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5C9B95-36AD-484F-9A24-67BC14F3269D}"/>
              </a:ext>
            </a:extLst>
          </p:cNvPr>
          <p:cNvSpPr/>
          <p:nvPr/>
        </p:nvSpPr>
        <p:spPr>
          <a:xfrm>
            <a:off x="87086" y="3007067"/>
            <a:ext cx="2117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способ: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C6DA74-3BF3-4ACE-9DBA-91B6FD26C478}"/>
              </a:ext>
            </a:extLst>
          </p:cNvPr>
          <p:cNvSpPr txBox="1"/>
          <p:nvPr/>
        </p:nvSpPr>
        <p:spPr>
          <a:xfrm>
            <a:off x="361405" y="3497476"/>
            <a:ext cx="1179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А) вспоминаем признак делимости на 3: «Сумма цифр делится на 3»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08C63-8B21-41B7-903F-4C524E0F3D4C}"/>
              </a:ext>
            </a:extLst>
          </p:cNvPr>
          <p:cNvSpPr txBox="1"/>
          <p:nvPr/>
        </p:nvSpPr>
        <p:spPr>
          <a:xfrm>
            <a:off x="361405" y="3859411"/>
            <a:ext cx="1173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Б) вспоминаем признак делимости на 5: «Цифра оканчивается на 0 или 5»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2ECD9-9FA2-4280-AE3B-41BAE0D6CB49}"/>
              </a:ext>
            </a:extLst>
          </p:cNvPr>
          <p:cNvSpPr txBox="1"/>
          <p:nvPr/>
        </p:nvSpPr>
        <p:spPr>
          <a:xfrm>
            <a:off x="361405" y="4511055"/>
            <a:ext cx="1173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В) Выписываем все числа удовлетворяющие данным условиям, исключая начинающиеся на 2 и считаем их количество: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3F9752-9D36-4F23-BB4F-6B4875E042D4}"/>
              </a:ext>
            </a:extLst>
          </p:cNvPr>
          <p:cNvSpPr/>
          <p:nvPr/>
        </p:nvSpPr>
        <p:spPr>
          <a:xfrm>
            <a:off x="9877323" y="5881307"/>
            <a:ext cx="2117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6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BFA793-B3EA-490F-8511-2D3F713FC0EE}"/>
              </a:ext>
            </a:extLst>
          </p:cNvPr>
          <p:cNvSpPr/>
          <p:nvPr/>
        </p:nvSpPr>
        <p:spPr>
          <a:xfrm>
            <a:off x="217714" y="629627"/>
            <a:ext cx="2117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способ: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94633-5526-41B8-901F-417901599086}"/>
              </a:ext>
            </a:extLst>
          </p:cNvPr>
          <p:cNvSpPr txBox="1"/>
          <p:nvPr/>
        </p:nvSpPr>
        <p:spPr>
          <a:xfrm>
            <a:off x="2335602" y="1056978"/>
            <a:ext cx="76618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k=0</a:t>
            </a: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(10,100):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x//10==2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(x%5!=0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x%3!=0):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k=k+0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k=k+1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(k)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3B6AA5-BA67-4039-83C4-E40F340E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692" y="4093030"/>
            <a:ext cx="1192473" cy="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E7110-F983-4E9C-9479-DBF43404ED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" y="523842"/>
            <a:ext cx="7299764" cy="5154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32B9D-7650-4906-8EFC-4117DF4FDDBB}"/>
              </a:ext>
            </a:extLst>
          </p:cNvPr>
          <p:cNvSpPr txBox="1"/>
          <p:nvPr/>
        </p:nvSpPr>
        <p:spPr>
          <a:xfrm>
            <a:off x="7517477" y="718346"/>
            <a:ext cx="4763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=ЕСЛИ(ЦЕЛОЕ(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A2/10)=2;1;0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CFB40-2BD2-46E9-8A00-233B7A60DC63}"/>
              </a:ext>
            </a:extLst>
          </p:cNvPr>
          <p:cNvSpPr txBox="1"/>
          <p:nvPr/>
        </p:nvSpPr>
        <p:spPr>
          <a:xfrm>
            <a:off x="7517477" y="1244535"/>
            <a:ext cx="2540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=ОСТАТ(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A2;5)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F72C7-F098-467D-B685-640D4B01DD1A}"/>
              </a:ext>
            </a:extLst>
          </p:cNvPr>
          <p:cNvSpPr txBox="1"/>
          <p:nvPr/>
        </p:nvSpPr>
        <p:spPr>
          <a:xfrm>
            <a:off x="7517477" y="1770724"/>
            <a:ext cx="2540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=ОСТАТ(</a:t>
            </a:r>
            <a:r>
              <a:rPr lang="en-US" sz="2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A2;3)</a:t>
            </a:r>
            <a:endParaRPr lang="ru-RU" sz="2400" b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598E7-53CC-41F6-9247-8AAA14C32F68}"/>
              </a:ext>
            </a:extLst>
          </p:cNvPr>
          <p:cNvSpPr txBox="1"/>
          <p:nvPr/>
        </p:nvSpPr>
        <p:spPr>
          <a:xfrm>
            <a:off x="7517477" y="2296913"/>
            <a:ext cx="3133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=И(C2&gt;=1;D2&gt;=1)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F13BD-79C6-4857-8317-8F2690B9812F}"/>
              </a:ext>
            </a:extLst>
          </p:cNvPr>
          <p:cNvSpPr txBox="1"/>
          <p:nvPr/>
        </p:nvSpPr>
        <p:spPr>
          <a:xfrm>
            <a:off x="7517477" y="2823102"/>
            <a:ext cx="4548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=ИЛИ(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B2=1;E2=</a:t>
            </a:r>
            <a:r>
              <a:rPr lang="ru-RU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ИСТИНА)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986A2C-A711-46BE-A9F0-F37D9A8EDB12}"/>
              </a:ext>
            </a:extLst>
          </p:cNvPr>
          <p:cNvSpPr txBox="1"/>
          <p:nvPr/>
        </p:nvSpPr>
        <p:spPr>
          <a:xfrm>
            <a:off x="7517477" y="3349291"/>
            <a:ext cx="4008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=ЕСЛИ(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F2=</a:t>
            </a:r>
            <a:r>
              <a:rPr lang="ru-RU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ЛОЖЬ;1;0)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BC75E-0E1A-42BF-823B-8B0D39674B2E}"/>
              </a:ext>
            </a:extLst>
          </p:cNvPr>
          <p:cNvSpPr txBox="1"/>
          <p:nvPr/>
        </p:nvSpPr>
        <p:spPr>
          <a:xfrm>
            <a:off x="7517477" y="3875479"/>
            <a:ext cx="2771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=СУММ(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G2:G91)</a:t>
            </a:r>
            <a:endParaRPr lang="ru-RU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6589DE0-6FA4-44AC-97F7-551271547F2D}"/>
              </a:ext>
            </a:extLst>
          </p:cNvPr>
          <p:cNvCxnSpPr>
            <a:stCxn id="4" idx="1"/>
          </p:cNvCxnSpPr>
          <p:nvPr/>
        </p:nvCxnSpPr>
        <p:spPr>
          <a:xfrm flipH="1">
            <a:off x="1645920" y="949179"/>
            <a:ext cx="5871557" cy="29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9571E1E-513D-437B-8F1D-E0EA6CAC761B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725785" y="1263166"/>
            <a:ext cx="4791692" cy="2122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E039D68-4F10-479C-9055-C4D8EC8397EC}"/>
              </a:ext>
            </a:extLst>
          </p:cNvPr>
          <p:cNvCxnSpPr>
            <a:cxnSpLocks/>
          </p:cNvCxnSpPr>
          <p:nvPr/>
        </p:nvCxnSpPr>
        <p:spPr>
          <a:xfrm flipH="1" flipV="1">
            <a:off x="3727270" y="1263166"/>
            <a:ext cx="3790206" cy="7452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CE0FA1D-37E0-4A72-A96E-3D80DB02E11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772297" y="1244534"/>
            <a:ext cx="2745180" cy="128321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788467D-C577-47FE-95A8-E0D36B33775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799909" y="1212208"/>
            <a:ext cx="1717568" cy="18417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A42E2D7-9FC2-4A88-BD22-B9FA69DAA471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278880" y="1212207"/>
            <a:ext cx="1238597" cy="23679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1E94B04-2BC1-43C2-90DD-C270FB5EDAE1}"/>
              </a:ext>
            </a:extLst>
          </p:cNvPr>
          <p:cNvCxnSpPr>
            <a:cxnSpLocks/>
          </p:cNvCxnSpPr>
          <p:nvPr/>
        </p:nvCxnSpPr>
        <p:spPr>
          <a:xfrm flipH="1" flipV="1">
            <a:off x="7323909" y="1272311"/>
            <a:ext cx="193568" cy="28340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7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7BE8B-6C05-4917-9D82-23C7B162381C}"/>
              </a:ext>
            </a:extLst>
          </p:cNvPr>
          <p:cNvSpPr txBox="1"/>
          <p:nvPr/>
        </p:nvSpPr>
        <p:spPr>
          <a:xfrm>
            <a:off x="174172" y="490921"/>
            <a:ext cx="118697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Напишите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количество целых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чисел X, для которых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ru-RU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-11x+30=0) ИЛИ (x</a:t>
            </a:r>
            <a:r>
              <a:rPr lang="ru-RU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+3x-40=0)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FF421-973B-4181-8FDE-7C695391223B}"/>
              </a:ext>
            </a:extLst>
          </p:cNvPr>
          <p:cNvSpPr txBox="1"/>
          <p:nvPr/>
        </p:nvSpPr>
        <p:spPr>
          <a:xfrm>
            <a:off x="243840" y="1859339"/>
            <a:ext cx="11704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Логическое «ИЛИ» истинно только тогда, когда истинно хотя бы одно высказывание.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Первое выражение задает нам квадратное уравнение с 2 корнями, 5 и 6, а второе дает квадратное уравнение с 2 корнями, -8 и 5.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Значит, нам подходит любой из этих четырех корней, но один из них общий.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46F5C-7C23-4D3B-B8F6-2290AB5F9893}"/>
              </a:ext>
            </a:extLst>
          </p:cNvPr>
          <p:cNvSpPr txBox="1"/>
          <p:nvPr/>
        </p:nvSpPr>
        <p:spPr>
          <a:xfrm>
            <a:off x="10254343" y="5905414"/>
            <a:ext cx="1937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Ответ: 3 </a:t>
            </a:r>
          </a:p>
        </p:txBody>
      </p:sp>
    </p:spTree>
    <p:extLst>
      <p:ext uri="{BB962C8B-B14F-4D97-AF65-F5344CB8AC3E}">
        <p14:creationId xmlns:p14="http://schemas.microsoft.com/office/powerpoint/2010/main" val="10922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BF5F11-D268-4061-AAA8-470E7191ECFB}"/>
              </a:ext>
            </a:extLst>
          </p:cNvPr>
          <p:cNvSpPr txBox="1"/>
          <p:nvPr/>
        </p:nvSpPr>
        <p:spPr>
          <a:xfrm>
            <a:off x="182880" y="513695"/>
            <a:ext cx="11800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Напишите количество целых чисел X, для которых истинно высказывание: </a:t>
            </a:r>
          </a:p>
          <a:p>
            <a:pPr algn="ctr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1&lt;X&lt;10 И 3&lt;X&lt;7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9C47-EE6B-479A-9BD5-1146CBC9B8A1}"/>
              </a:ext>
            </a:extLst>
          </p:cNvPr>
          <p:cNvSpPr txBox="1"/>
          <p:nvPr/>
        </p:nvSpPr>
        <p:spPr>
          <a:xfrm>
            <a:off x="182879" y="1859339"/>
            <a:ext cx="118001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Логическое «И» истинно только тогда, когда истинны оба высказывания.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Первое выражение задает нам отрезок чисел от 1 до 10, а второе отрезок от 3 до 7.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как второй отрезок входит в первый, то нам нужно посчитать количество чисел во втором отрезке.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 забываем, что границы у нас не включены.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1D1E3-55CF-4679-A7D3-0B4EA7BC5DAF}"/>
              </a:ext>
            </a:extLst>
          </p:cNvPr>
          <p:cNvSpPr txBox="1"/>
          <p:nvPr/>
        </p:nvSpPr>
        <p:spPr>
          <a:xfrm>
            <a:off x="10206446" y="5952254"/>
            <a:ext cx="1985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Ответ: 3 </a:t>
            </a:r>
          </a:p>
        </p:txBody>
      </p:sp>
    </p:spTree>
    <p:extLst>
      <p:ext uri="{BB962C8B-B14F-4D97-AF65-F5344CB8AC3E}">
        <p14:creationId xmlns:p14="http://schemas.microsoft.com/office/powerpoint/2010/main" val="42060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DBB30-7E46-421C-AA2B-00CCA790EA92}"/>
              </a:ext>
            </a:extLst>
          </p:cNvPr>
          <p:cNvSpPr txBox="1"/>
          <p:nvPr/>
        </p:nvSpPr>
        <p:spPr>
          <a:xfrm>
            <a:off x="209006" y="1106384"/>
            <a:ext cx="117739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Открытый банк заданий ОГЭ : Информатика // ФИПИ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Генератор вариантов ОГЭ // К. Поляков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Конструктор варианта по типам и по темам // СДАМ ГИА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Каталог заданий по ОГЭ – Информатика //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Школково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4F954FAB-445C-4319-95D2-7EBD11E1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890" y="388949"/>
            <a:ext cx="7543800" cy="4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33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4067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8DD31-29E9-4BCB-AC7B-C117180C3EA3}"/>
              </a:ext>
            </a:extLst>
          </p:cNvPr>
          <p:cNvSpPr txBox="1"/>
          <p:nvPr/>
        </p:nvSpPr>
        <p:spPr>
          <a:xfrm>
            <a:off x="191589" y="491758"/>
            <a:ext cx="1158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Обычно вызывают затруднения: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ложные высказывания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трёхсоставные высказывания, имеющие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ИЛИ + выражение 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скобках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нахождение количества чисел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9CCE3-E5E2-4829-94E1-1543D7D2F58B}"/>
              </a:ext>
            </a:extLst>
          </p:cNvPr>
          <p:cNvSpPr txBox="1"/>
          <p:nvPr/>
        </p:nvSpPr>
        <p:spPr>
          <a:xfrm>
            <a:off x="191589" y="2692513"/>
            <a:ext cx="1175657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Предупреждение: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без знаний основ математической логики (алгебры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логики), а именно таблиц истинности, приоритета логических операций, законов де Моргана, выполнение задания крайне сложно! </a:t>
            </a:r>
          </a:p>
        </p:txBody>
      </p:sp>
    </p:spTree>
    <p:extLst>
      <p:ext uri="{BB962C8B-B14F-4D97-AF65-F5344CB8AC3E}">
        <p14:creationId xmlns:p14="http://schemas.microsoft.com/office/powerpoint/2010/main" val="61468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">
            <a:extLst>
              <a:ext uri="{FF2B5EF4-FFF2-40B4-BE49-F238E27FC236}">
                <a16:creationId xmlns:a16="http://schemas.microsoft.com/office/drawing/2014/main" id="{8D787432-053B-40F1-8F32-7257CEDF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890" y="388949"/>
            <a:ext cx="7543800" cy="4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Справочная информация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89FFB3-7E70-4E47-8AB2-C1EFB8D9540E}"/>
              </a:ext>
            </a:extLst>
          </p:cNvPr>
          <p:cNvSpPr/>
          <p:nvPr/>
        </p:nvSpPr>
        <p:spPr>
          <a:xfrm>
            <a:off x="245805" y="774234"/>
            <a:ext cx="11847871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Алгебра логики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 – раздел математики, объектами которого являются высказывания.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Высказывание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это повествовательное предложение на любом языке, содержание которого можно </a:t>
            </a:r>
            <a:r>
              <a:rPr lang="ru-RU" sz="2400" u="sng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однозначно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определить как истинное или ложное. В русском языке высказывания выражаются повествовательными предложениями.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Простое высказывание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может быть либо 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истинно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либо 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ложно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Несколько простых высказываний, объединенных с помощью логических связок, называются 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составными высказываниями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Простые высказывания обозначаются именами 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логических переменных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которые могут принимать значения 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логических констант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: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 («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истина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»)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и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0 («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ложь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»)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= «2 × 2 = 4»	(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= 1)      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= «2 × 2 = 5»	(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= 0)</a:t>
            </a:r>
            <a:endParaRPr lang="ru-RU" sz="2400" dirty="0">
              <a:solidFill>
                <a:srgbClr val="FF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Основные логические операции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: конъюнкция, дизъюнкция, инверсия.</a:t>
            </a:r>
          </a:p>
        </p:txBody>
      </p:sp>
    </p:spTree>
    <p:extLst>
      <p:ext uri="{BB962C8B-B14F-4D97-AF65-F5344CB8AC3E}">
        <p14:creationId xmlns:p14="http://schemas.microsoft.com/office/powerpoint/2010/main" val="22018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954F57-6BB5-415F-B590-E6877223013E}"/>
              </a:ext>
            </a:extLst>
          </p:cNvPr>
          <p:cNvSpPr/>
          <p:nvPr/>
        </p:nvSpPr>
        <p:spPr>
          <a:xfrm>
            <a:off x="88489" y="494104"/>
            <a:ext cx="1188719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1. </a:t>
            </a:r>
            <a:r>
              <a:rPr lang="ru-RU" sz="2400" b="1" i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Конъюнкция (логическое умножение)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объединение двух высказываний в одно с помощью союза «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». Полученное составное высказывание будет истинным тогда и только тогда, когда истинны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оба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входящих в него простых высказывания.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«2 × 2 = 4»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«3 × 3 = 10»  – ложь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«2 × 2 = 4»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«3 × 3 = 9» – истина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На формальном языке алгебры логики 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конъюнкция обозначается знаком «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&amp;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Например: 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&amp; 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(читается «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и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»).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Значение логической операции определяется с помощью </a:t>
            </a: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таблицы истинности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которая показывает, какие значения принимает результат логической операции при всех возможных наборах значений исходных высказываний (в следующем порядке: 00, 01, 10, 11).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C92AD2F-3A65-491E-98FB-6A98FDD51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85467"/>
              </p:ext>
            </p:extLst>
          </p:nvPr>
        </p:nvGraphicFramePr>
        <p:xfrm>
          <a:off x="7787146" y="2320413"/>
          <a:ext cx="3677266" cy="18484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</a:t>
                      </a:r>
                      <a:endParaRPr lang="ru-RU" sz="2400" b="1" i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B</a:t>
                      </a:r>
                      <a:endParaRPr lang="ru-RU" sz="2400" b="1" i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ru-RU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&amp; </a:t>
                      </a: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B</a:t>
                      </a:r>
                      <a:endParaRPr lang="ru-RU" sz="2400" b="1" i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2F92B5-91B7-4048-9997-0C0DF27EFDA6}"/>
              </a:ext>
            </a:extLst>
          </p:cNvPr>
          <p:cNvSpPr/>
          <p:nvPr/>
        </p:nvSpPr>
        <p:spPr>
          <a:xfrm>
            <a:off x="7787147" y="1866970"/>
            <a:ext cx="367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70C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Таблица истинности:</a:t>
            </a:r>
          </a:p>
        </p:txBody>
      </p:sp>
    </p:spTree>
    <p:extLst>
      <p:ext uri="{BB962C8B-B14F-4D97-AF65-F5344CB8AC3E}">
        <p14:creationId xmlns:p14="http://schemas.microsoft.com/office/powerpoint/2010/main" val="39253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8B25A8-F5E8-4420-B8BB-CEDC95087120}"/>
              </a:ext>
            </a:extLst>
          </p:cNvPr>
          <p:cNvSpPr/>
          <p:nvPr/>
        </p:nvSpPr>
        <p:spPr>
          <a:xfrm>
            <a:off x="287524" y="627534"/>
            <a:ext cx="116685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2. Дизъюнкция (логическое сложение)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объединение нескольких высказываний с помощью союза «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ИЛИ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». Полученное составное высказывание будет истинным тогда, когда истинно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хотя бы одно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из входящих в него простых высказываний.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«2 × 2 = 5»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или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«3 × 3 = 10»  – ложь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«2 × 2 = 5»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или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«3 × 3 = 9»    – истина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На формальном языке алгебры логики дизъюнкция обозначается знаком «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Например: 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v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(читается «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или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»).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6FBF727-F721-4867-A124-2034AED7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50839"/>
              </p:ext>
            </p:extLst>
          </p:nvPr>
        </p:nvGraphicFramePr>
        <p:xfrm>
          <a:off x="7973961" y="3942735"/>
          <a:ext cx="3794252" cy="22877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</a:t>
                      </a:r>
                      <a:endParaRPr lang="ru-RU" sz="2400" b="1" i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B</a:t>
                      </a:r>
                      <a:endParaRPr lang="ru-RU" sz="2400" b="1" i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 </a:t>
                      </a:r>
                      <a:r>
                        <a:rPr lang="en-US" sz="2400" b="1" i="0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v</a:t>
                      </a:r>
                      <a:r>
                        <a:rPr lang="ru-RU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b="1" i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B</a:t>
                      </a:r>
                      <a:endParaRPr lang="ru-RU" sz="2400" b="1" i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0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1</a:t>
                      </a:r>
                      <a:endParaRPr lang="ru-RU" sz="2400" b="1" dirty="0"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83B871-4EB7-41F8-8409-8D4769D6F8B2}"/>
              </a:ext>
            </a:extLst>
          </p:cNvPr>
          <p:cNvSpPr/>
          <p:nvPr/>
        </p:nvSpPr>
        <p:spPr>
          <a:xfrm>
            <a:off x="8032454" y="3481070"/>
            <a:ext cx="367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70C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Таблица истинности:</a:t>
            </a:r>
          </a:p>
        </p:txBody>
      </p:sp>
    </p:spTree>
    <p:extLst>
      <p:ext uri="{BB962C8B-B14F-4D97-AF65-F5344CB8AC3E}">
        <p14:creationId xmlns:p14="http://schemas.microsoft.com/office/powerpoint/2010/main" val="3593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9335EA1-56D3-4FEE-9B0A-FA3D813F6EBB}"/>
                  </a:ext>
                </a:extLst>
              </p:cNvPr>
              <p:cNvSpPr/>
              <p:nvPr/>
            </p:nvSpPr>
            <p:spPr>
              <a:xfrm>
                <a:off x="287523" y="627534"/>
                <a:ext cx="11678053" cy="3441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3. Инверсия (логическое отрицание)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 – присоединение частицы «</a:t>
                </a:r>
                <a:r>
                  <a:rPr lang="ru-RU" sz="2400" b="1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НЕ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» к высказыванию. Инверсия делает истинное высказывание ложным, а ложное – истинным.</a:t>
                </a:r>
                <a:endParaRPr lang="ru-RU" sz="2400" dirty="0">
                  <a:solidFill>
                    <a:srgbClr val="000000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«2 × 2 = 4» – истина </a:t>
                </a:r>
              </a:p>
              <a:p>
                <a:pPr algn="just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«2 × 2 ≠ 4» – ложь.</a:t>
                </a:r>
                <a:endParaRPr lang="ru-RU" sz="2400" dirty="0">
                  <a:solidFill>
                    <a:srgbClr val="000000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На формальном языке алгебры логики инверсия обозначается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(иногда ¬</a:t>
                </a:r>
                <a:r>
                  <a:rPr lang="en-US" sz="2400" i="1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A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). </a:t>
                </a:r>
                <a:endParaRPr lang="ru-RU" sz="2400" dirty="0">
                  <a:solidFill>
                    <a:srgbClr val="000000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Например: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e>
                    </m:ba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(читается «не 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A</a:t>
                </a:r>
                <a:r>
                  <a:rPr lang="ru-RU" sz="240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»).</a:t>
                </a:r>
                <a:endParaRPr lang="ru-RU" sz="2400" dirty="0">
                  <a:solidFill>
                    <a:srgbClr val="000000"/>
                  </a:solidFill>
                  <a:latin typeface="Courier New" panose="02070309020205020404" pitchFamily="49" charset="0"/>
                  <a:ea typeface="Calibri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9335EA1-56D3-4FEE-9B0A-FA3D813F6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3" y="627534"/>
                <a:ext cx="11678053" cy="3441840"/>
              </a:xfrm>
              <a:prstGeom prst="rect">
                <a:avLst/>
              </a:prstGeom>
              <a:blipFill>
                <a:blip r:embed="rId2"/>
                <a:stretch>
                  <a:fillRect l="-783" t="-1416" r="-835" b="-3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7AC3DAA-54C3-4223-B889-700D106F2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416953"/>
                  </p:ext>
                </p:extLst>
              </p:nvPr>
            </p:nvGraphicFramePr>
            <p:xfrm>
              <a:off x="8595281" y="3942735"/>
              <a:ext cx="2551612" cy="1950719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24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91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939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i="1" dirty="0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A</a:t>
                          </a:r>
                          <a:endParaRPr lang="ru-RU" sz="2400" b="1" i="1" dirty="0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8DCF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kumimoji="0" lang="ru-RU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ar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sz="2400" b="1" i="1" dirty="0">
                            <a:effectLst/>
                            <a:latin typeface="Courier New" panose="02070309020205020404" pitchFamily="49" charset="0"/>
                            <a:ea typeface="Times New Roman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8DC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56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ru-RU" sz="2400" b="1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ru-RU" sz="2400" b="1" dirty="0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56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ru-RU" sz="2400" b="1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ru-RU" sz="2400" b="1" dirty="0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7AC3DAA-54C3-4223-B889-700D106F2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416953"/>
                  </p:ext>
                </p:extLst>
              </p:nvPr>
            </p:nvGraphicFramePr>
            <p:xfrm>
              <a:off x="8595281" y="3942735"/>
              <a:ext cx="2551612" cy="1950719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124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91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939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i="1" dirty="0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A</a:t>
                          </a:r>
                          <a:endParaRPr lang="ru-RU" sz="2400" b="1" i="1" dirty="0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8DC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5814" t="-870" r="-930" b="-18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56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ru-RU" sz="2400" b="1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ru-RU" sz="2400" b="1" dirty="0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56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ru-RU" sz="2400" b="1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Courier New" panose="02070309020205020404" pitchFamily="49" charset="0"/>
                              <a:ea typeface="Times New Roman"/>
                              <a:cs typeface="Courier New" panose="02070309020205020404" pitchFamily="49" charset="0"/>
                            </a:rPr>
                            <a:t>0</a:t>
                          </a:r>
                          <a:endParaRPr lang="ru-RU" sz="2400" b="1" dirty="0">
                            <a:effectLst/>
                            <a:latin typeface="Courier New" panose="02070309020205020404" pitchFamily="49" charset="0"/>
                            <a:ea typeface="Calibri"/>
                            <a:cs typeface="Courier New" panose="02070309020205020404" pitchFamily="49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8F022A-71E2-4C8C-B957-2751EE9D9025}"/>
              </a:ext>
            </a:extLst>
          </p:cNvPr>
          <p:cNvSpPr/>
          <p:nvPr/>
        </p:nvSpPr>
        <p:spPr>
          <a:xfrm>
            <a:off x="287523" y="4302653"/>
            <a:ext cx="786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Порядок выполнения логических операций: 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342900" indent="-342900" algn="just" fontAlgn="base">
              <a:spcBef>
                <a:spcPct val="0"/>
              </a:spcBef>
              <a:buFont typeface="+mj-lt"/>
              <a:buAutoNum type="arabicParenR"/>
              <a:tabLst>
                <a:tab pos="590550" algn="l"/>
              </a:tabLs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операции в скобках;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342900" indent="-342900" algn="just" fontAlgn="base">
              <a:spcBef>
                <a:spcPct val="0"/>
              </a:spcBef>
              <a:buFont typeface="+mj-lt"/>
              <a:buAutoNum type="arabicParenR"/>
              <a:tabLst>
                <a:tab pos="590550" algn="l"/>
              </a:tabLs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инверсия (НЕ);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342900" indent="-342900" algn="just" fontAlgn="base">
              <a:spcBef>
                <a:spcPct val="0"/>
              </a:spcBef>
              <a:buFont typeface="+mj-lt"/>
              <a:buAutoNum type="arabicParenR"/>
              <a:tabLst>
                <a:tab pos="590550" algn="l"/>
              </a:tabLs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конъюнкция (И);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342900" indent="-342900" algn="just" fontAlgn="base">
              <a:spcBef>
                <a:spcPct val="0"/>
              </a:spcBef>
              <a:buFont typeface="+mj-lt"/>
              <a:buAutoNum type="arabicParenR"/>
              <a:tabLst>
                <a:tab pos="590550" algn="l"/>
              </a:tabLst>
            </a:pP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дизъюнкция (ИЛИ).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22875D-F45A-4AC3-9DEE-DB2059D16B77}"/>
              </a:ext>
            </a:extLst>
          </p:cNvPr>
          <p:cNvSpPr/>
          <p:nvPr/>
        </p:nvSpPr>
        <p:spPr>
          <a:xfrm>
            <a:off x="8032454" y="3481070"/>
            <a:ext cx="367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70C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Таблица истинности:</a:t>
            </a:r>
          </a:p>
        </p:txBody>
      </p:sp>
    </p:spTree>
    <p:extLst>
      <p:ext uri="{BB962C8B-B14F-4D97-AF65-F5344CB8AC3E}">
        <p14:creationId xmlns:p14="http://schemas.microsoft.com/office/powerpoint/2010/main" val="8076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4DA0B-EBFD-418F-9E4B-3600C7E3F8E2}"/>
              </a:ext>
            </a:extLst>
          </p:cNvPr>
          <p:cNvSpPr txBox="1"/>
          <p:nvPr/>
        </p:nvSpPr>
        <p:spPr>
          <a:xfrm>
            <a:off x="251791" y="526851"/>
            <a:ext cx="11688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Демоверсия 2026. </a:t>
            </a:r>
          </a:p>
          <a:p>
            <a:pPr indent="717550" algn="just">
              <a:defRPr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Напишите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наименьшее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натуральное число x, для которого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ложно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высказывание: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AC05F-C82B-40C1-ADC6-AC724508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36" y="1727180"/>
            <a:ext cx="6119492" cy="4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7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17E8341-6736-4CEB-9D03-0A9E96DE7AAF}"/>
              </a:ext>
            </a:extLst>
          </p:cNvPr>
          <p:cNvSpPr/>
          <p:nvPr/>
        </p:nvSpPr>
        <p:spPr>
          <a:xfrm>
            <a:off x="1347019" y="5024285"/>
            <a:ext cx="5812532" cy="250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B9C0A-C883-4EFA-84B3-9D2906218713}"/>
              </a:ext>
            </a:extLst>
          </p:cNvPr>
          <p:cNvSpPr txBox="1"/>
          <p:nvPr/>
        </p:nvSpPr>
        <p:spPr>
          <a:xfrm>
            <a:off x="186814" y="521109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Решение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88DF3D-FB5F-4403-9B01-3A12BE9A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32" y="1159755"/>
            <a:ext cx="6119492" cy="4294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AACD1-FBC8-4B17-B495-1B16DFFB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11" y="678425"/>
            <a:ext cx="1085850" cy="409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95D55-099D-496B-9F76-2BFA3004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395" y="1814462"/>
            <a:ext cx="4238625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6B7AB-CE83-4FE5-B1A5-A54C5F944B6E}"/>
              </a:ext>
            </a:extLst>
          </p:cNvPr>
          <p:cNvSpPr txBox="1"/>
          <p:nvPr/>
        </p:nvSpPr>
        <p:spPr>
          <a:xfrm>
            <a:off x="7443020" y="173603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0CC3D2-9777-4847-8B8E-EFC11BA25B00}"/>
                  </a:ext>
                </a:extLst>
              </p:cNvPr>
              <p:cNvSpPr txBox="1"/>
              <p:nvPr/>
            </p:nvSpPr>
            <p:spPr>
              <a:xfrm>
                <a:off x="421212" y="2306812"/>
                <a:ext cx="194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0CC3D2-9777-4847-8B8E-EFC11BA25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2" y="2306812"/>
                <a:ext cx="19474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DB6200B-D943-4626-8A4C-5B9B344726F2}"/>
              </a:ext>
            </a:extLst>
          </p:cNvPr>
          <p:cNvCxnSpPr/>
          <p:nvPr/>
        </p:nvCxnSpPr>
        <p:spPr>
          <a:xfrm flipV="1">
            <a:off x="1347019" y="4837471"/>
            <a:ext cx="8790039" cy="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94027929-F8AB-4F2B-BCDC-0AE824B13C12}"/>
              </a:ext>
            </a:extLst>
          </p:cNvPr>
          <p:cNvSpPr/>
          <p:nvPr/>
        </p:nvSpPr>
        <p:spPr>
          <a:xfrm>
            <a:off x="3098741" y="4798143"/>
            <a:ext cx="195065" cy="18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28FF521-6B2F-4A72-AE05-45FBAD22A5D4}"/>
              </a:ext>
            </a:extLst>
          </p:cNvPr>
          <p:cNvSpPr/>
          <p:nvPr/>
        </p:nvSpPr>
        <p:spPr>
          <a:xfrm>
            <a:off x="5059311" y="4798142"/>
            <a:ext cx="195065" cy="186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63BF6B1-CBFF-46B6-AC8C-0667E48E1334}"/>
              </a:ext>
            </a:extLst>
          </p:cNvPr>
          <p:cNvSpPr/>
          <p:nvPr/>
        </p:nvSpPr>
        <p:spPr>
          <a:xfrm>
            <a:off x="7019881" y="4778477"/>
            <a:ext cx="195065" cy="186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36FE3-0797-4242-95E9-389809B17D9A}"/>
              </a:ext>
            </a:extLst>
          </p:cNvPr>
          <p:cNvSpPr txBox="1"/>
          <p:nvPr/>
        </p:nvSpPr>
        <p:spPr>
          <a:xfrm>
            <a:off x="3034316" y="5043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3D2C1-4F34-42A8-AB45-2733BF0132C7}"/>
              </a:ext>
            </a:extLst>
          </p:cNvPr>
          <p:cNvSpPr txBox="1"/>
          <p:nvPr/>
        </p:nvSpPr>
        <p:spPr>
          <a:xfrm>
            <a:off x="4986764" y="5043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7AE7D-6561-418A-95B0-28451D44A960}"/>
              </a:ext>
            </a:extLst>
          </p:cNvPr>
          <p:cNvSpPr txBox="1"/>
          <p:nvPr/>
        </p:nvSpPr>
        <p:spPr>
          <a:xfrm>
            <a:off x="7014513" y="50242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26AE5E-EAB1-4764-A87D-888B1611F914}"/>
              </a:ext>
            </a:extLst>
          </p:cNvPr>
          <p:cNvSpPr/>
          <p:nvPr/>
        </p:nvSpPr>
        <p:spPr>
          <a:xfrm>
            <a:off x="5156843" y="4527980"/>
            <a:ext cx="5197578" cy="2504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B42B066-304E-412E-B754-F5991DF5EE1C}"/>
              </a:ext>
            </a:extLst>
          </p:cNvPr>
          <p:cNvSpPr/>
          <p:nvPr/>
        </p:nvSpPr>
        <p:spPr>
          <a:xfrm>
            <a:off x="8980451" y="4744064"/>
            <a:ext cx="195065" cy="186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F59231-16AD-47AC-9288-8BB2F54B1D5F}"/>
              </a:ext>
            </a:extLst>
          </p:cNvPr>
          <p:cNvSpPr/>
          <p:nvPr/>
        </p:nvSpPr>
        <p:spPr>
          <a:xfrm flipH="1">
            <a:off x="1347019" y="5401836"/>
            <a:ext cx="7768990" cy="2715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A06736-7343-42AB-9E22-D5F057C24397}"/>
              </a:ext>
            </a:extLst>
          </p:cNvPr>
          <p:cNvSpPr txBox="1"/>
          <p:nvPr/>
        </p:nvSpPr>
        <p:spPr>
          <a:xfrm>
            <a:off x="8907904" y="49554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774E78-6950-4C26-A845-3660B3192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707" y="5904224"/>
            <a:ext cx="6800850" cy="4381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FAAD38-B9CE-4AEE-93A9-E1FAE2BE21C8}"/>
              </a:ext>
            </a:extLst>
          </p:cNvPr>
          <p:cNvSpPr txBox="1"/>
          <p:nvPr/>
        </p:nvSpPr>
        <p:spPr>
          <a:xfrm>
            <a:off x="5597697" y="589859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A76F34-D009-4915-95A5-75A4625CB2E6}"/>
              </a:ext>
            </a:extLst>
          </p:cNvPr>
          <p:cNvSpPr txBox="1"/>
          <p:nvPr/>
        </p:nvSpPr>
        <p:spPr>
          <a:xfrm>
            <a:off x="4562168" y="37266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наименьшее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64CEDF-4D73-480E-B8FE-F1EE3427F05D}"/>
                  </a:ext>
                </a:extLst>
              </p:cNvPr>
              <p:cNvSpPr txBox="1"/>
              <p:nvPr/>
            </p:nvSpPr>
            <p:spPr>
              <a:xfrm>
                <a:off x="394426" y="2745681"/>
                <a:ext cx="43950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НЕ(</m:t>
                      </m:r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&lt;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И </m:t>
                      </m:r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64CEDF-4D73-480E-B8FE-F1EE3427F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6" y="2745681"/>
                <a:ext cx="439502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02EB79E3-32A6-4AF3-9CDB-AEFC1C0B3630}"/>
              </a:ext>
            </a:extLst>
          </p:cNvPr>
          <p:cNvSpPr/>
          <p:nvPr/>
        </p:nvSpPr>
        <p:spPr>
          <a:xfrm>
            <a:off x="156528" y="2142700"/>
            <a:ext cx="475795" cy="12059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0CAB25-2BE1-4403-BD65-7B6200A1F1C8}"/>
                  </a:ext>
                </a:extLst>
              </p:cNvPr>
              <p:cNvSpPr txBox="1"/>
              <p:nvPr/>
            </p:nvSpPr>
            <p:spPr>
              <a:xfrm>
                <a:off x="5251448" y="2365987"/>
                <a:ext cx="194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0CAB25-2BE1-4403-BD65-7B6200A1F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48" y="2365987"/>
                <a:ext cx="194745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239EDC-0803-4ED1-9FDE-0F9029215761}"/>
                  </a:ext>
                </a:extLst>
              </p:cNvPr>
              <p:cNvSpPr txBox="1"/>
              <p:nvPr/>
            </p:nvSpPr>
            <p:spPr>
              <a:xfrm>
                <a:off x="5224662" y="2804856"/>
                <a:ext cx="43950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&lt;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И </m:t>
                      </m:r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239EDC-0803-4ED1-9FDE-0F9029215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662" y="2804856"/>
                <a:ext cx="43950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4BE4928A-6D05-4F54-B650-2BD5358350F0}"/>
              </a:ext>
            </a:extLst>
          </p:cNvPr>
          <p:cNvSpPr/>
          <p:nvPr/>
        </p:nvSpPr>
        <p:spPr>
          <a:xfrm>
            <a:off x="4986764" y="2201875"/>
            <a:ext cx="475795" cy="12059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B06DC-5C08-47BC-B221-D89729C4F648}"/>
                  </a:ext>
                </a:extLst>
              </p:cNvPr>
              <p:cNvSpPr txBox="1"/>
              <p:nvPr/>
            </p:nvSpPr>
            <p:spPr>
              <a:xfrm>
                <a:off x="9380693" y="2042927"/>
                <a:ext cx="19474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B06DC-5C08-47BC-B221-D89729C4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93" y="2042927"/>
                <a:ext cx="194745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D4988F-8A63-4DB2-AAC6-C2F8F32D88F2}"/>
                  </a:ext>
                </a:extLst>
              </p:cNvPr>
              <p:cNvSpPr txBox="1"/>
              <p:nvPr/>
            </p:nvSpPr>
            <p:spPr>
              <a:xfrm>
                <a:off x="9353907" y="2481796"/>
                <a:ext cx="43950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&lt;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𝟒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D4988F-8A63-4DB2-AAC6-C2F8F32D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907" y="2481796"/>
                <a:ext cx="439502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F94A6CC9-5CC0-4620-94E9-58EA0140AA67}"/>
              </a:ext>
            </a:extLst>
          </p:cNvPr>
          <p:cNvSpPr/>
          <p:nvPr/>
        </p:nvSpPr>
        <p:spPr>
          <a:xfrm>
            <a:off x="9116009" y="1878815"/>
            <a:ext cx="475795" cy="17367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52FD42-ABE2-4F24-A52D-3AB1970526CB}"/>
                  </a:ext>
                </a:extLst>
              </p:cNvPr>
              <p:cNvSpPr txBox="1"/>
              <p:nvPr/>
            </p:nvSpPr>
            <p:spPr>
              <a:xfrm>
                <a:off x="9265386" y="2998934"/>
                <a:ext cx="22714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&gt;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52FD42-ABE2-4F24-A52D-3AB19705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386" y="2998934"/>
                <a:ext cx="227140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180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2346</Words>
  <Application>Microsoft Office PowerPoint</Application>
  <PresentationFormat>Широкоэкранный</PresentationFormat>
  <Paragraphs>285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39</cp:revision>
  <dcterms:created xsi:type="dcterms:W3CDTF">2025-09-25T11:10:17Z</dcterms:created>
  <dcterms:modified xsi:type="dcterms:W3CDTF">2025-09-30T10:00:33Z</dcterms:modified>
</cp:coreProperties>
</file>