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84" r:id="rId4"/>
    <p:sldId id="285" r:id="rId5"/>
    <p:sldId id="286" r:id="rId6"/>
    <p:sldId id="287" r:id="rId7"/>
    <p:sldId id="289" r:id="rId8"/>
    <p:sldId id="290" r:id="rId9"/>
    <p:sldId id="291" r:id="rId10"/>
    <p:sldId id="288" r:id="rId11"/>
    <p:sldId id="292" r:id="rId12"/>
    <p:sldId id="293" r:id="rId13"/>
    <p:sldId id="294" r:id="rId14"/>
    <p:sldId id="295" r:id="rId15"/>
    <p:sldId id="28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6C50-B01C-4E54-A010-978E23172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CB864D-775D-4A2F-BA73-FB4829120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644A7F-F0C0-4BFF-8BB7-D8E7938E5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0FC3-47CC-4D0D-8246-EC1E958998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CDF2EC-3A56-4710-B78B-825889091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18A867-E25A-4B25-83C2-1F26A841F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15E2-7297-458A-9230-01965466A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0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4C1DCD-E26B-4097-9E43-1B06397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A755B7-6992-415B-9FF9-F9DC7A672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83E0E9-7BE4-4D43-985B-C9EB20012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0FC3-47CC-4D0D-8246-EC1E958998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C3BD3A-1428-4446-8495-DE25559B6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578C6F-5AA1-48B6-9310-14E00FEA4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15E2-7297-458A-9230-01965466A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12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941AB-AED7-40CF-B4C3-72D8479D07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E8762B-A204-44ED-B207-51D4BAAD4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FB82D-40BC-4F2E-988F-F147BD8B0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0FC3-47CC-4D0D-8246-EC1E958998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03E6F6-725E-424B-AA64-EE99FE215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C80B63-34A7-466E-9CC4-3C3DB9BD8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15E2-7297-458A-9230-01965466A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69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9EF76-3203-4BBD-814D-E1A1913E1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97574F-72A3-4D49-A7EB-90B4C4F0E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D2D78A-FB4D-470D-8E92-A47FF257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0FC3-47CC-4D0D-8246-EC1E958998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278702-A06E-41AF-8E85-3738CF8A8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5E40C-7EC2-4099-85AD-16FA1B39E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15E2-7297-458A-9230-01965466A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27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14CEF-E665-43BD-85FB-3361DD0B9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13EEA7-00A2-422E-BA2E-22935AC5B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BFB81-E337-4E9E-B9D4-D5113FC44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0FC3-47CC-4D0D-8246-EC1E958998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685230-401B-4021-9B1C-D7D7EB103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2E7AB1-EB9A-4472-9605-B9226245B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15E2-7297-458A-9230-01965466A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5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95375-323E-4D89-9666-C72C649BD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475260-AA2F-4633-AFC4-3C414A17C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36A24-0609-4C2B-911E-D417DC10A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09CB47-1011-4AAF-A4A8-A4820E8F1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0FC3-47CC-4D0D-8246-EC1E958998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18F4A2-3867-4747-98A4-9A814D607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7B8751-BD43-4111-AF17-6BAA8FC3E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15E2-7297-458A-9230-01965466A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24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9BA6C-FE31-4AEB-AF24-C984CBE19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BAC480-0061-4689-BD8C-5AC125AD7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253661-771C-43E7-B6EB-7A815237D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C711E0-208D-4047-85D4-55B19B67E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7F10BF8-076E-4B0D-9B75-97DE9DAD8C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0DF80D-6116-4710-98E0-A2E65E97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0FC3-47CC-4D0D-8246-EC1E958998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D3B3FC3-62FF-4FC4-8F57-6FEAFB00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9A0F756-7A97-475B-8B28-76455E58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15E2-7297-458A-9230-01965466A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1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F5071-CE7B-4C51-B764-0167F94FA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BE4458-B079-4169-A640-FB0160EAD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0FC3-47CC-4D0D-8246-EC1E958998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C382F4-A620-4953-B611-EDC603C3F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A31C697-7123-47CF-BF4A-3C35428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15E2-7297-458A-9230-01965466A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09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0FAD02-4D60-45B8-9C70-10B2339D5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0FC3-47CC-4D0D-8246-EC1E958998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F7ADDE-84A7-4123-9B0E-A32D0429A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039811-4DDF-4989-AB62-6D01A872D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15E2-7297-458A-9230-01965466A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5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FC29E-C5E7-4DDE-9DFF-84A736115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65B1E8-65B2-431F-8B93-9CAEFEE15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CCD743-68AA-4260-86A3-FA9C05D6FE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86EC64-429B-4320-B64F-7BD30F531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0FC3-47CC-4D0D-8246-EC1E958998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5329FC-1536-4F5C-ABA8-357E5FAB1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CFC56A-96BF-4AB3-913B-3D6D089F0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15E2-7297-458A-9230-01965466A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43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24BBF8-2184-47F3-A91E-6D3C66FAC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2C6D39-D2FD-4425-8830-64B969AD68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CB2FB7-A314-4071-9F2F-CDC5ED6AB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3F7FCF-D0C1-428F-9479-1BBE93AE0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0FC3-47CC-4D0D-8246-EC1E958998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003851-2B0D-43CB-94D6-048FE600D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28A1D2-CFD1-4C06-A1BD-F46C51245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15E2-7297-458A-9230-01965466A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11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D9BBC-C5F2-4B5B-82D2-5CFF97AA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736305-8CC5-4406-8F95-977C0EAB6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93802C-1E4C-4E61-85ED-29DD980C5D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70FC3-47CC-4D0D-8246-EC1E958998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153CE1-8AF3-4B84-8EE0-731C9A38F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C055E0-8964-46DE-8B22-8575DF5A1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515E2-7297-458A-9230-01965466A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17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9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kpolyakov.spb.ru/school/oge/generate.htm" TargetMode="External"/><Relationship Id="rId2" Type="http://schemas.openxmlformats.org/officeDocument/2006/relationships/hyperlink" Target="https://oge.fipi.ru/bank/index.php?proj=74676951F093A0754D74F2D6E7955F06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3.shkolkovo.online/catalog?SubjectId=34" TargetMode="External"/><Relationship Id="rId4" Type="http://schemas.openxmlformats.org/officeDocument/2006/relationships/hyperlink" Target="https://inf-oge.sdamgia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604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43413380-0A16-4077-A4B2-44119EDD3E6E}"/>
              </a:ext>
            </a:extLst>
          </p:cNvPr>
          <p:cNvCxnSpPr>
            <a:cxnSpLocks/>
          </p:cNvCxnSpPr>
          <p:nvPr/>
        </p:nvCxnSpPr>
        <p:spPr>
          <a:xfrm flipH="1" flipV="1">
            <a:off x="7608985" y="3729185"/>
            <a:ext cx="1283760" cy="9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A1B6EF28-D3FE-4751-A588-05F74C3E9FCF}"/>
              </a:ext>
            </a:extLst>
          </p:cNvPr>
          <p:cNvCxnSpPr>
            <a:cxnSpLocks/>
          </p:cNvCxnSpPr>
          <p:nvPr/>
        </p:nvCxnSpPr>
        <p:spPr>
          <a:xfrm flipH="1">
            <a:off x="8792642" y="2991130"/>
            <a:ext cx="1" cy="745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254C989-7957-4F05-891C-6D6898B3B984}"/>
              </a:ext>
            </a:extLst>
          </p:cNvPr>
          <p:cNvSpPr txBox="1"/>
          <p:nvPr/>
        </p:nvSpPr>
        <p:spPr>
          <a:xfrm>
            <a:off x="167149" y="42792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Решение: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80B65F-E545-48C5-B0F8-1C4F45643FF8}"/>
              </a:ext>
            </a:extLst>
          </p:cNvPr>
          <p:cNvSpPr txBox="1"/>
          <p:nvPr/>
        </p:nvSpPr>
        <p:spPr>
          <a:xfrm>
            <a:off x="167148" y="767367"/>
            <a:ext cx="117790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Построим из таблицы граф (схему) путей. Смотрим только на одну «половину» таблицы и рассуждаем построчно: 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DD476BE-4293-41B4-86A2-1D1524FF4CD2}"/>
              </a:ext>
            </a:extLst>
          </p:cNvPr>
          <p:cNvGrpSpPr/>
          <p:nvPr/>
        </p:nvGrpSpPr>
        <p:grpSpPr>
          <a:xfrm>
            <a:off x="245807" y="1598364"/>
            <a:ext cx="4080387" cy="2314875"/>
            <a:chOff x="3573719" y="1544279"/>
            <a:chExt cx="4581832" cy="242625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8F3DF46-6495-4EDA-B3F8-E6265A238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3719" y="1544279"/>
              <a:ext cx="4552950" cy="1409700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187E7B41-7FD2-4554-A63A-177205539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3551" y="2913257"/>
              <a:ext cx="4572000" cy="1057275"/>
            </a:xfrm>
            <a:prstGeom prst="rect">
              <a:avLst/>
            </a:prstGeom>
          </p:spPr>
        </p:pic>
      </p:grp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7B0354C-7461-4C9A-B451-A4F3891B9629}"/>
              </a:ext>
            </a:extLst>
          </p:cNvPr>
          <p:cNvCxnSpPr>
            <a:cxnSpLocks/>
          </p:cNvCxnSpPr>
          <p:nvPr/>
        </p:nvCxnSpPr>
        <p:spPr>
          <a:xfrm flipH="1">
            <a:off x="7545101" y="2982252"/>
            <a:ext cx="1247542" cy="811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54E89C9-334A-4467-8164-C9AFDE88910E}"/>
              </a:ext>
            </a:extLst>
          </p:cNvPr>
          <p:cNvCxnSpPr>
            <a:cxnSpLocks/>
          </p:cNvCxnSpPr>
          <p:nvPr/>
        </p:nvCxnSpPr>
        <p:spPr>
          <a:xfrm flipV="1">
            <a:off x="7483652" y="2169554"/>
            <a:ext cx="0" cy="669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FFDF051-67BB-4F71-BCC2-4F532C18E227}"/>
              </a:ext>
            </a:extLst>
          </p:cNvPr>
          <p:cNvCxnSpPr>
            <a:cxnSpLocks/>
          </p:cNvCxnSpPr>
          <p:nvPr/>
        </p:nvCxnSpPr>
        <p:spPr>
          <a:xfrm flipH="1" flipV="1">
            <a:off x="7508882" y="2938615"/>
            <a:ext cx="1283760" cy="9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A20C039-213A-4002-9C23-972E4366F6CA}"/>
              </a:ext>
            </a:extLst>
          </p:cNvPr>
          <p:cNvCxnSpPr>
            <a:cxnSpLocks/>
          </p:cNvCxnSpPr>
          <p:nvPr/>
        </p:nvCxnSpPr>
        <p:spPr>
          <a:xfrm flipV="1">
            <a:off x="6095999" y="2938616"/>
            <a:ext cx="1319982" cy="18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0BB85F1-2AD5-4FF5-893C-A0E03AF09E31}"/>
              </a:ext>
            </a:extLst>
          </p:cNvPr>
          <p:cNvCxnSpPr>
            <a:cxnSpLocks/>
          </p:cNvCxnSpPr>
          <p:nvPr/>
        </p:nvCxnSpPr>
        <p:spPr>
          <a:xfrm>
            <a:off x="6095999" y="2957051"/>
            <a:ext cx="1288026" cy="854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FBFE179-066E-4F32-85BB-91E43D962E13}"/>
              </a:ext>
            </a:extLst>
          </p:cNvPr>
          <p:cNvCxnSpPr/>
          <p:nvPr/>
        </p:nvCxnSpPr>
        <p:spPr>
          <a:xfrm flipV="1">
            <a:off x="6096000" y="2143432"/>
            <a:ext cx="1288026" cy="8062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>
            <a:extLst>
              <a:ext uri="{FF2B5EF4-FFF2-40B4-BE49-F238E27FC236}">
                <a16:creationId xmlns:a16="http://schemas.microsoft.com/office/drawing/2014/main" id="{1EFE82B1-A0A6-4989-AAEE-D86B682B6246}"/>
              </a:ext>
            </a:extLst>
          </p:cNvPr>
          <p:cNvSpPr/>
          <p:nvPr/>
        </p:nvSpPr>
        <p:spPr>
          <a:xfrm>
            <a:off x="5796116" y="2639961"/>
            <a:ext cx="599767" cy="619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B1EC052-65ED-4F80-8928-5DA13903DBCE}"/>
              </a:ext>
            </a:extLst>
          </p:cNvPr>
          <p:cNvSpPr/>
          <p:nvPr/>
        </p:nvSpPr>
        <p:spPr>
          <a:xfrm>
            <a:off x="7116098" y="1833715"/>
            <a:ext cx="599767" cy="619433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B28F3A50-B968-44B4-9811-1E9B7459DFB1}"/>
              </a:ext>
            </a:extLst>
          </p:cNvPr>
          <p:cNvSpPr/>
          <p:nvPr/>
        </p:nvSpPr>
        <p:spPr>
          <a:xfrm>
            <a:off x="7183770" y="3431456"/>
            <a:ext cx="599767" cy="619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AAFF93CC-1A7A-4876-98C2-9FA2505D89F2}"/>
              </a:ext>
            </a:extLst>
          </p:cNvPr>
          <p:cNvSpPr/>
          <p:nvPr/>
        </p:nvSpPr>
        <p:spPr>
          <a:xfrm>
            <a:off x="7183769" y="2647334"/>
            <a:ext cx="599767" cy="619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86737A7B-EAC7-4F4A-B86B-13D60C868B8B}"/>
              </a:ext>
            </a:extLst>
          </p:cNvPr>
          <p:cNvSpPr/>
          <p:nvPr/>
        </p:nvSpPr>
        <p:spPr>
          <a:xfrm>
            <a:off x="8492759" y="2628899"/>
            <a:ext cx="599767" cy="619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3C1BD48-51D8-409B-975E-4462D877B57C}"/>
                  </a:ext>
                </a:extLst>
              </p:cNvPr>
              <p:cNvSpPr txBox="1"/>
              <p:nvPr/>
            </p:nvSpPr>
            <p:spPr>
              <a:xfrm flipH="1">
                <a:off x="6546678" y="2177222"/>
                <a:ext cx="1187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3C1BD48-51D8-409B-975E-4462D877B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546678" y="2177222"/>
                <a:ext cx="118743" cy="369332"/>
              </a:xfrm>
              <a:prstGeom prst="rect">
                <a:avLst/>
              </a:prstGeom>
              <a:blipFill>
                <a:blip r:embed="rId4"/>
                <a:stretch>
                  <a:fillRect l="-94737" r="-147368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C10EF92-CEE9-44B1-8F53-2972A45796C4}"/>
                  </a:ext>
                </a:extLst>
              </p:cNvPr>
              <p:cNvSpPr txBox="1"/>
              <p:nvPr/>
            </p:nvSpPr>
            <p:spPr>
              <a:xfrm flipH="1">
                <a:off x="6699352" y="2587718"/>
                <a:ext cx="1187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C10EF92-CEE9-44B1-8F53-2972A4579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699352" y="2587718"/>
                <a:ext cx="118743" cy="369332"/>
              </a:xfrm>
              <a:prstGeom prst="rect">
                <a:avLst/>
              </a:prstGeom>
              <a:blipFill>
                <a:blip r:embed="rId5"/>
                <a:stretch>
                  <a:fillRect l="-94737" r="-147368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65E8B2-1EAD-4F49-B0FA-25645FEE6D9E}"/>
                  </a:ext>
                </a:extLst>
              </p:cNvPr>
              <p:cNvSpPr txBox="1"/>
              <p:nvPr/>
            </p:nvSpPr>
            <p:spPr>
              <a:xfrm flipH="1">
                <a:off x="6546677" y="3367219"/>
                <a:ext cx="1187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65E8B2-1EAD-4F49-B0FA-25645FEE6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546677" y="3367219"/>
                <a:ext cx="118743" cy="369332"/>
              </a:xfrm>
              <a:prstGeom prst="rect">
                <a:avLst/>
              </a:prstGeom>
              <a:blipFill>
                <a:blip r:embed="rId6"/>
                <a:stretch>
                  <a:fillRect l="-100000" r="-310526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544288F-8466-4C96-915A-735460D16047}"/>
                  </a:ext>
                </a:extLst>
              </p:cNvPr>
              <p:cNvSpPr txBox="1"/>
              <p:nvPr/>
            </p:nvSpPr>
            <p:spPr>
              <a:xfrm flipH="1">
                <a:off x="8055494" y="2549011"/>
                <a:ext cx="1187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544288F-8466-4C96-915A-735460D16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055494" y="2549011"/>
                <a:ext cx="118743" cy="369332"/>
              </a:xfrm>
              <a:prstGeom prst="rect">
                <a:avLst/>
              </a:prstGeom>
              <a:blipFill>
                <a:blip r:embed="rId7"/>
                <a:stretch>
                  <a:fillRect l="-85000" r="-140000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EB155AD-0487-4D52-BB28-762C5E26299A}"/>
                  </a:ext>
                </a:extLst>
              </p:cNvPr>
              <p:cNvSpPr txBox="1"/>
              <p:nvPr/>
            </p:nvSpPr>
            <p:spPr>
              <a:xfrm flipH="1">
                <a:off x="7995338" y="3116520"/>
                <a:ext cx="1187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EB155AD-0487-4D52-BB28-762C5E262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95338" y="3116520"/>
                <a:ext cx="118743" cy="369332"/>
              </a:xfrm>
              <a:prstGeom prst="rect">
                <a:avLst/>
              </a:prstGeom>
              <a:blipFill>
                <a:blip r:embed="rId8"/>
                <a:stretch>
                  <a:fillRect l="-94737" r="-147368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8410861-4135-4B89-BA59-E3557B9B780C}"/>
                  </a:ext>
                </a:extLst>
              </p:cNvPr>
              <p:cNvSpPr txBox="1"/>
              <p:nvPr/>
            </p:nvSpPr>
            <p:spPr>
              <a:xfrm flipH="1">
                <a:off x="7593339" y="2371697"/>
                <a:ext cx="20883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8410861-4135-4B89-BA59-E3557B9B7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593339" y="2371697"/>
                <a:ext cx="208835" cy="369332"/>
              </a:xfrm>
              <a:prstGeom prst="rect">
                <a:avLst/>
              </a:prstGeom>
              <a:blipFill>
                <a:blip r:embed="rId9"/>
                <a:stretch>
                  <a:fillRect l="-47059" r="-44118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Овал 27">
            <a:extLst>
              <a:ext uri="{FF2B5EF4-FFF2-40B4-BE49-F238E27FC236}">
                <a16:creationId xmlns:a16="http://schemas.microsoft.com/office/drawing/2014/main" id="{F4C8AAF5-C8F9-4498-BAD6-8BDCA7DC5BA9}"/>
              </a:ext>
            </a:extLst>
          </p:cNvPr>
          <p:cNvSpPr/>
          <p:nvPr/>
        </p:nvSpPr>
        <p:spPr>
          <a:xfrm>
            <a:off x="8540892" y="3431146"/>
            <a:ext cx="599767" cy="619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13C9817-D8C9-4435-B8C1-A68F08DFDD5D}"/>
                  </a:ext>
                </a:extLst>
              </p:cNvPr>
              <p:cNvSpPr txBox="1"/>
              <p:nvPr/>
            </p:nvSpPr>
            <p:spPr>
              <a:xfrm flipH="1">
                <a:off x="8925650" y="3179174"/>
                <a:ext cx="1187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13C9817-D8C9-4435-B8C1-A68F08DFD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925650" y="3179174"/>
                <a:ext cx="118743" cy="369332"/>
              </a:xfrm>
              <a:prstGeom prst="rect">
                <a:avLst/>
              </a:prstGeom>
              <a:blipFill>
                <a:blip r:embed="rId10"/>
                <a:stretch>
                  <a:fillRect l="-85000" r="-14000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1D8B0FC-1A32-4121-8307-DA79687FA4A7}"/>
                  </a:ext>
                </a:extLst>
              </p:cNvPr>
              <p:cNvSpPr txBox="1"/>
              <p:nvPr/>
            </p:nvSpPr>
            <p:spPr>
              <a:xfrm flipH="1">
                <a:off x="8117542" y="3743001"/>
                <a:ext cx="1187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1D8B0FC-1A32-4121-8307-DA79687FA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117542" y="3743001"/>
                <a:ext cx="118743" cy="369332"/>
              </a:xfrm>
              <a:prstGeom prst="rect">
                <a:avLst/>
              </a:prstGeom>
              <a:blipFill>
                <a:blip r:embed="rId11"/>
                <a:stretch>
                  <a:fillRect l="-94737" r="-147368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E1C7C667-E934-4522-9803-0412EB578043}"/>
              </a:ext>
            </a:extLst>
          </p:cNvPr>
          <p:cNvSpPr txBox="1"/>
          <p:nvPr/>
        </p:nvSpPr>
        <p:spPr>
          <a:xfrm>
            <a:off x="2115813" y="466059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1) А-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 = 15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км.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2)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A-C-D-F = 4+1+6 = 11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км.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3)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A-C-D-E-F = 4+1+2+2 = 9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км.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D36DC16-BECF-443E-8BDA-468900F5015D}"/>
              </a:ext>
            </a:extLst>
          </p:cNvPr>
          <p:cNvSpPr txBox="1"/>
          <p:nvPr/>
        </p:nvSpPr>
        <p:spPr>
          <a:xfrm>
            <a:off x="10225548" y="5982540"/>
            <a:ext cx="19664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Ответ: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556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8EA4999-B53C-4CC2-9A93-BD142EC00709}"/>
                  </a:ext>
                </a:extLst>
              </p:cNvPr>
              <p:cNvSpPr txBox="1"/>
              <p:nvPr/>
            </p:nvSpPr>
            <p:spPr>
              <a:xfrm>
                <a:off x="2825931" y="2782388"/>
                <a:ext cx="595836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b="1" i="1" smtClean="0">
                          <a:latin typeface="Cambria Math" panose="02040503050406030204" pitchFamily="18" charset="0"/>
                        </a:rPr>
                        <m:t>ЗАБЕГАЯ ВПЕРЕД</m:t>
                      </m:r>
                    </m:oMath>
                  </m:oMathPara>
                </a14:m>
                <a:endParaRPr lang="ru-RU" sz="54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8EA4999-B53C-4CC2-9A93-BD142EC00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931" y="2782388"/>
                <a:ext cx="5958362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4173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8919E4-F30E-4434-A17C-2730FB2EAC54}"/>
              </a:ext>
            </a:extLst>
          </p:cNvPr>
          <p:cNvSpPr txBox="1"/>
          <p:nvPr/>
        </p:nvSpPr>
        <p:spPr>
          <a:xfrm>
            <a:off x="322218" y="531112"/>
            <a:ext cx="116869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1. На рисунке схема дорог N-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ского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района изображена в виде графа, в таблице содержатся сведения о протяжённости каждой из этих дорог (в километрах).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5D01B4-D766-4BDC-BCB0-4D20FB76E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74" y="1731441"/>
            <a:ext cx="6475579" cy="25880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B9E237-4821-44B1-9598-928CB60D0464}"/>
              </a:ext>
            </a:extLst>
          </p:cNvPr>
          <p:cNvSpPr txBox="1"/>
          <p:nvPr/>
        </p:nvSpPr>
        <p:spPr>
          <a:xfrm>
            <a:off x="322218" y="4267199"/>
            <a:ext cx="116869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Так как таблицу и схему рисовали независимо друг от друга, нумерация населённых пунктов в таблице никак не связана с буквенными обозначениями на графе. Определите, какова сумма протяжённостей дорог из пункта G в пункт E и из пункта F в пункт H.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ответе запишите целое число.</a:t>
            </a:r>
          </a:p>
        </p:txBody>
      </p:sp>
    </p:spTree>
    <p:extLst>
      <p:ext uri="{BB962C8B-B14F-4D97-AF65-F5344CB8AC3E}">
        <p14:creationId xmlns:p14="http://schemas.microsoft.com/office/powerpoint/2010/main" val="2713020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4AC5C0-1580-4094-9BB5-82FBB2520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97" y="635613"/>
            <a:ext cx="11337855" cy="4537278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990AED9A-112E-4B6A-92F1-DE106FC5FF1C}"/>
              </a:ext>
            </a:extLst>
          </p:cNvPr>
          <p:cNvSpPr/>
          <p:nvPr/>
        </p:nvSpPr>
        <p:spPr>
          <a:xfrm>
            <a:off x="7350034" y="2464526"/>
            <a:ext cx="191589" cy="1741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3374709C-720E-474D-9822-72711B68CF2D}"/>
              </a:ext>
            </a:extLst>
          </p:cNvPr>
          <p:cNvSpPr/>
          <p:nvPr/>
        </p:nvSpPr>
        <p:spPr>
          <a:xfrm>
            <a:off x="8564880" y="2316482"/>
            <a:ext cx="191589" cy="1741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0E72A2-FE35-4C33-A3D8-5F5026EB4A66}"/>
                  </a:ext>
                </a:extLst>
              </p:cNvPr>
              <p:cNvSpPr txBox="1"/>
              <p:nvPr/>
            </p:nvSpPr>
            <p:spPr>
              <a:xfrm flipH="1">
                <a:off x="7350034" y="2095194"/>
                <a:ext cx="1187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0E72A2-FE35-4C33-A3D8-5F5026EB4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350034" y="2095194"/>
                <a:ext cx="118743" cy="369332"/>
              </a:xfrm>
              <a:prstGeom prst="rect">
                <a:avLst/>
              </a:prstGeom>
              <a:blipFill>
                <a:blip r:embed="rId3"/>
                <a:stretch>
                  <a:fillRect l="-94737" r="-147368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ABF742-4787-4357-9ED5-5AB3287EBF31}"/>
                  </a:ext>
                </a:extLst>
              </p:cNvPr>
              <p:cNvSpPr txBox="1"/>
              <p:nvPr/>
            </p:nvSpPr>
            <p:spPr>
              <a:xfrm flipH="1">
                <a:off x="8564880" y="1921023"/>
                <a:ext cx="1187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ABF742-4787-4357-9ED5-5AB3287EB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564880" y="1921023"/>
                <a:ext cx="118743" cy="369332"/>
              </a:xfrm>
              <a:prstGeom prst="rect">
                <a:avLst/>
              </a:prstGeom>
              <a:blipFill>
                <a:blip r:embed="rId4"/>
                <a:stretch>
                  <a:fillRect l="-89474" r="-147368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AEDD33-922B-47DE-B449-10B9AE512A0E}"/>
                  </a:ext>
                </a:extLst>
              </p:cNvPr>
              <p:cNvSpPr txBox="1"/>
              <p:nvPr/>
            </p:nvSpPr>
            <p:spPr>
              <a:xfrm flipH="1">
                <a:off x="8762225" y="1159023"/>
                <a:ext cx="1187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AEDD33-922B-47DE-B449-10B9AE512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762225" y="1159023"/>
                <a:ext cx="118743" cy="369332"/>
              </a:xfrm>
              <a:prstGeom prst="rect">
                <a:avLst/>
              </a:prstGeom>
              <a:blipFill>
                <a:blip r:embed="rId5"/>
                <a:stretch>
                  <a:fillRect l="-85000" r="-140000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09801F-299D-4495-8316-A18B9EAA4549}"/>
                  </a:ext>
                </a:extLst>
              </p:cNvPr>
              <p:cNvSpPr txBox="1"/>
              <p:nvPr/>
            </p:nvSpPr>
            <p:spPr>
              <a:xfrm flipH="1">
                <a:off x="8252774" y="4350714"/>
                <a:ext cx="1187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09801F-299D-4495-8316-A18B9EAA4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52774" y="4350714"/>
                <a:ext cx="118743" cy="369332"/>
              </a:xfrm>
              <a:prstGeom prst="rect">
                <a:avLst/>
              </a:prstGeom>
              <a:blipFill>
                <a:blip r:embed="rId6"/>
                <a:stretch>
                  <a:fillRect l="-94737" r="-147368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Овал 8">
            <a:extLst>
              <a:ext uri="{FF2B5EF4-FFF2-40B4-BE49-F238E27FC236}">
                <a16:creationId xmlns:a16="http://schemas.microsoft.com/office/drawing/2014/main" id="{9B5BB8D6-E56D-4978-B1D2-2FA901199068}"/>
              </a:ext>
            </a:extLst>
          </p:cNvPr>
          <p:cNvSpPr/>
          <p:nvPr/>
        </p:nvSpPr>
        <p:spPr>
          <a:xfrm>
            <a:off x="8785173" y="1476103"/>
            <a:ext cx="191589" cy="1741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1811D4E-918B-4415-8483-98E73B55EF18}"/>
              </a:ext>
            </a:extLst>
          </p:cNvPr>
          <p:cNvSpPr/>
          <p:nvPr/>
        </p:nvSpPr>
        <p:spPr>
          <a:xfrm>
            <a:off x="8275722" y="4176656"/>
            <a:ext cx="191589" cy="1741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861C69-1D61-461D-9E04-A837B2086A15}"/>
                  </a:ext>
                </a:extLst>
              </p:cNvPr>
              <p:cNvSpPr txBox="1"/>
              <p:nvPr/>
            </p:nvSpPr>
            <p:spPr>
              <a:xfrm>
                <a:off x="4762690" y="1193856"/>
                <a:ext cx="39624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861C69-1D61-461D-9E04-A837B2086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690" y="1193856"/>
                <a:ext cx="396240" cy="369332"/>
              </a:xfrm>
              <a:prstGeom prst="rect">
                <a:avLst/>
              </a:prstGeom>
              <a:blipFill>
                <a:blip r:embed="rId7"/>
                <a:stretch>
                  <a:fillRect l="-4615" r="-6154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20803B9-0677-4431-B02B-F3A17182411F}"/>
                  </a:ext>
                </a:extLst>
              </p:cNvPr>
              <p:cNvSpPr txBox="1"/>
              <p:nvPr/>
            </p:nvSpPr>
            <p:spPr>
              <a:xfrm>
                <a:off x="1118154" y="3816033"/>
                <a:ext cx="39624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20803B9-0677-4431-B02B-F3A171824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154" y="3816033"/>
                <a:ext cx="396240" cy="369332"/>
              </a:xfrm>
              <a:prstGeom prst="rect">
                <a:avLst/>
              </a:prstGeom>
              <a:blipFill>
                <a:blip r:embed="rId8"/>
                <a:stretch>
                  <a:fillRect l="-4615" r="-6154"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1DE2D99-86B0-4CFD-8A38-2A8D83C43B95}"/>
                  </a:ext>
                </a:extLst>
              </p:cNvPr>
              <p:cNvSpPr txBox="1"/>
              <p:nvPr/>
            </p:nvSpPr>
            <p:spPr>
              <a:xfrm>
                <a:off x="1118154" y="4263741"/>
                <a:ext cx="39624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𝐅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1DE2D99-86B0-4CFD-8A38-2A8D83C43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154" y="4263741"/>
                <a:ext cx="396240" cy="369332"/>
              </a:xfrm>
              <a:prstGeom prst="rect">
                <a:avLst/>
              </a:prstGeom>
              <a:blipFill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5DC0B5-D2CA-467A-B82C-F1363ECDAC2A}"/>
                  </a:ext>
                </a:extLst>
              </p:cNvPr>
              <p:cNvSpPr txBox="1"/>
              <p:nvPr/>
            </p:nvSpPr>
            <p:spPr>
              <a:xfrm>
                <a:off x="5380999" y="1193856"/>
                <a:ext cx="39624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𝐅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5DC0B5-D2CA-467A-B82C-F1363ECDA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999" y="1193856"/>
                <a:ext cx="396240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33F235-3E79-4E06-BA20-C2D23D19A924}"/>
                  </a:ext>
                </a:extLst>
              </p:cNvPr>
              <p:cNvSpPr txBox="1"/>
              <p:nvPr/>
            </p:nvSpPr>
            <p:spPr>
              <a:xfrm>
                <a:off x="1118154" y="2095194"/>
                <a:ext cx="39624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33F235-3E79-4E06-BA20-C2D23D19A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154" y="2095194"/>
                <a:ext cx="396240" cy="369332"/>
              </a:xfrm>
              <a:prstGeom prst="rect">
                <a:avLst/>
              </a:prstGeom>
              <a:blipFill>
                <a:blip r:embed="rId11"/>
                <a:stretch>
                  <a:fillRect r="-1538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03F546E-EAD5-4353-A920-84D7720BEE53}"/>
                  </a:ext>
                </a:extLst>
              </p:cNvPr>
              <p:cNvSpPr txBox="1"/>
              <p:nvPr/>
            </p:nvSpPr>
            <p:spPr>
              <a:xfrm>
                <a:off x="2373065" y="1193856"/>
                <a:ext cx="37190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03F546E-EAD5-4353-A920-84D7720BE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065" y="1193856"/>
                <a:ext cx="371909" cy="369332"/>
              </a:xfrm>
              <a:prstGeom prst="rect">
                <a:avLst/>
              </a:prstGeom>
              <a:blipFill>
                <a:blip r:embed="rId12"/>
                <a:stretch>
                  <a:fillRect l="-1639" r="-4918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642BB8-6430-44C3-AD0B-1215234310BA}"/>
                  </a:ext>
                </a:extLst>
              </p:cNvPr>
              <p:cNvSpPr txBox="1"/>
              <p:nvPr/>
            </p:nvSpPr>
            <p:spPr>
              <a:xfrm>
                <a:off x="1118154" y="1647486"/>
                <a:ext cx="39624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𝐆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642BB8-6430-44C3-AD0B-121523431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154" y="1647486"/>
                <a:ext cx="396240" cy="369332"/>
              </a:xfrm>
              <a:prstGeom prst="rect">
                <a:avLst/>
              </a:prstGeom>
              <a:blipFill>
                <a:blip r:embed="rId13"/>
                <a:stretch>
                  <a:fillRect l="-1538" r="-3077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A83CD5-5F19-4422-9FE6-CFBA20491364}"/>
                  </a:ext>
                </a:extLst>
              </p:cNvPr>
              <p:cNvSpPr txBox="1"/>
              <p:nvPr/>
            </p:nvSpPr>
            <p:spPr>
              <a:xfrm>
                <a:off x="1686862" y="1193856"/>
                <a:ext cx="39624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𝐆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A83CD5-5F19-4422-9FE6-CFBA20491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862" y="1193856"/>
                <a:ext cx="396240" cy="369332"/>
              </a:xfrm>
              <a:prstGeom prst="rect">
                <a:avLst/>
              </a:prstGeom>
              <a:blipFill>
                <a:blip r:embed="rId14"/>
                <a:stretch>
                  <a:fillRect l="-3077" r="-1538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Овал 19">
            <a:extLst>
              <a:ext uri="{FF2B5EF4-FFF2-40B4-BE49-F238E27FC236}">
                <a16:creationId xmlns:a16="http://schemas.microsoft.com/office/drawing/2014/main" id="{157925C0-B455-4C68-9DE7-AB1176C0E341}"/>
              </a:ext>
            </a:extLst>
          </p:cNvPr>
          <p:cNvSpPr/>
          <p:nvPr/>
        </p:nvSpPr>
        <p:spPr>
          <a:xfrm>
            <a:off x="8725801" y="3254829"/>
            <a:ext cx="191589" cy="1741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A5F8FB0C-52A5-4DE0-82D9-FF420E6CAA8F}"/>
              </a:ext>
            </a:extLst>
          </p:cNvPr>
          <p:cNvSpPr/>
          <p:nvPr/>
        </p:nvSpPr>
        <p:spPr>
          <a:xfrm>
            <a:off x="9540052" y="2867241"/>
            <a:ext cx="191589" cy="1741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837B149-6E2D-4FD5-90BF-173AD4837FDD}"/>
                  </a:ext>
                </a:extLst>
              </p:cNvPr>
              <p:cNvSpPr txBox="1"/>
              <p:nvPr/>
            </p:nvSpPr>
            <p:spPr>
              <a:xfrm>
                <a:off x="4541520" y="5592634"/>
                <a:ext cx="25951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=37+15=52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837B149-6E2D-4FD5-90BF-173AD4837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520" y="5592634"/>
                <a:ext cx="2595198" cy="276999"/>
              </a:xfrm>
              <a:prstGeom prst="rect">
                <a:avLst/>
              </a:prstGeom>
              <a:blipFill>
                <a:blip r:embed="rId15"/>
                <a:stretch>
                  <a:fillRect l="-1643" r="-1878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A90FE44-5B66-44A2-A62E-69E3327AA111}"/>
              </a:ext>
            </a:extLst>
          </p:cNvPr>
          <p:cNvSpPr/>
          <p:nvPr/>
        </p:nvSpPr>
        <p:spPr>
          <a:xfrm>
            <a:off x="4615543" y="2464526"/>
            <a:ext cx="644434" cy="21685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2A6173F-475C-4BCD-91CD-B39C38CB8ABD}"/>
                  </a:ext>
                </a:extLst>
              </p:cNvPr>
              <p:cNvSpPr txBox="1"/>
              <p:nvPr/>
            </p:nvSpPr>
            <p:spPr>
              <a:xfrm flipH="1">
                <a:off x="4842067" y="5073468"/>
                <a:ext cx="1187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2A6173F-475C-4BCD-91CD-B39C38CB8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842067" y="5073468"/>
                <a:ext cx="118743" cy="369332"/>
              </a:xfrm>
              <a:prstGeom prst="rect">
                <a:avLst/>
              </a:prstGeom>
              <a:blipFill>
                <a:blip r:embed="rId16"/>
                <a:stretch>
                  <a:fillRect l="-85000" r="-140000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2DD06C3-E973-451E-B40E-E2DF7F62AEEA}"/>
              </a:ext>
            </a:extLst>
          </p:cNvPr>
          <p:cNvSpPr/>
          <p:nvPr/>
        </p:nvSpPr>
        <p:spPr>
          <a:xfrm>
            <a:off x="2167059" y="4185365"/>
            <a:ext cx="3092917" cy="4477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EFABED9-A24F-468B-A45C-0FA7690399D3}"/>
                  </a:ext>
                </a:extLst>
              </p:cNvPr>
              <p:cNvSpPr txBox="1"/>
              <p:nvPr/>
            </p:nvSpPr>
            <p:spPr>
              <a:xfrm flipH="1">
                <a:off x="6637631" y="4263741"/>
                <a:ext cx="118743" cy="369332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EFABED9-A24F-468B-A45C-0FA769039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637631" y="4263741"/>
                <a:ext cx="118743" cy="369332"/>
              </a:xfrm>
              <a:prstGeom prst="rect">
                <a:avLst/>
              </a:prstGeom>
              <a:blipFill>
                <a:blip r:embed="rId17"/>
                <a:stretch>
                  <a:fillRect l="-80952" r="-128571" b="-4762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35207A8-2263-492D-A38A-0797CB7F62DF}"/>
              </a:ext>
            </a:extLst>
          </p:cNvPr>
          <p:cNvSpPr/>
          <p:nvPr/>
        </p:nvSpPr>
        <p:spPr>
          <a:xfrm>
            <a:off x="1596564" y="2030801"/>
            <a:ext cx="4264305" cy="4477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48C81BA-D052-4274-9E0D-95D97DE76078}"/>
                  </a:ext>
                </a:extLst>
              </p:cNvPr>
              <p:cNvSpPr txBox="1"/>
              <p:nvPr/>
            </p:nvSpPr>
            <p:spPr>
              <a:xfrm flipH="1">
                <a:off x="6623868" y="2080345"/>
                <a:ext cx="118743" cy="369332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48C81BA-D052-4274-9E0D-95D97DE76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623868" y="2080345"/>
                <a:ext cx="118743" cy="369332"/>
              </a:xfrm>
              <a:prstGeom prst="rect">
                <a:avLst/>
              </a:prstGeom>
              <a:blipFill>
                <a:blip r:embed="rId18"/>
                <a:stretch>
                  <a:fillRect l="-80952" r="-128571" b="-4762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DC6D729-A6A3-4C29-846B-944C639F37E6}"/>
                  </a:ext>
                </a:extLst>
              </p:cNvPr>
              <p:cNvSpPr txBox="1"/>
              <p:nvPr/>
            </p:nvSpPr>
            <p:spPr>
              <a:xfrm flipH="1">
                <a:off x="9723432" y="2919494"/>
                <a:ext cx="1187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DC6D729-A6A3-4C29-846B-944C639F3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23432" y="2919494"/>
                <a:ext cx="118743" cy="369332"/>
              </a:xfrm>
              <a:prstGeom prst="rect">
                <a:avLst/>
              </a:prstGeom>
              <a:blipFill>
                <a:blip r:embed="rId19"/>
                <a:stretch>
                  <a:fillRect l="-85000" r="-140000"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DAB0BE7-47AB-460E-A154-70D912697EA8}"/>
                  </a:ext>
                </a:extLst>
              </p:cNvPr>
              <p:cNvSpPr txBox="1"/>
              <p:nvPr/>
            </p:nvSpPr>
            <p:spPr>
              <a:xfrm flipH="1">
                <a:off x="8541931" y="3197726"/>
                <a:ext cx="1187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DAB0BE7-47AB-460E-A154-70D912697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541931" y="3197726"/>
                <a:ext cx="118743" cy="369332"/>
              </a:xfrm>
              <a:prstGeom prst="rect">
                <a:avLst/>
              </a:prstGeom>
              <a:blipFill>
                <a:blip r:embed="rId20"/>
                <a:stretch>
                  <a:fillRect l="-85000" r="-14000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59E702B-9D24-4DC7-9FDC-0004C868F1CE}"/>
              </a:ext>
            </a:extLst>
          </p:cNvPr>
          <p:cNvSpPr/>
          <p:nvPr/>
        </p:nvSpPr>
        <p:spPr>
          <a:xfrm>
            <a:off x="1573676" y="2041516"/>
            <a:ext cx="644434" cy="30319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1C81832-E77D-468D-B126-C4412555EC01}"/>
                  </a:ext>
                </a:extLst>
              </p:cNvPr>
              <p:cNvSpPr txBox="1"/>
              <p:nvPr/>
            </p:nvSpPr>
            <p:spPr>
              <a:xfrm flipH="1">
                <a:off x="1766239" y="5101382"/>
                <a:ext cx="1187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1C81832-E77D-468D-B126-C4412555E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766239" y="5101382"/>
                <a:ext cx="118743" cy="369332"/>
              </a:xfrm>
              <a:prstGeom prst="rect">
                <a:avLst/>
              </a:prstGeom>
              <a:blipFill>
                <a:blip r:embed="rId21"/>
                <a:stretch>
                  <a:fillRect l="-94737" r="-147368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870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428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FDBB30-7E46-421C-AA2B-00CCA790EA92}"/>
              </a:ext>
            </a:extLst>
          </p:cNvPr>
          <p:cNvSpPr txBox="1"/>
          <p:nvPr/>
        </p:nvSpPr>
        <p:spPr>
          <a:xfrm>
            <a:off x="209006" y="1106384"/>
            <a:ext cx="117739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Открытый банк заданий ОГЭ : Информатика // ФИПИ 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AutoNum type="arabicParenR"/>
            </a:pP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Генератор вариантов ОГЭ // К. Поляков 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3)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Конструктор варианта по типам и по темам // СДАМ ГИА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4)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Каталог заданий по ОГЭ – Информатика // 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Школково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206">
            <a:extLst>
              <a:ext uri="{FF2B5EF4-FFF2-40B4-BE49-F238E27FC236}">
                <a16:creationId xmlns:a16="http://schemas.microsoft.com/office/drawing/2014/main" id="{4F954FAB-445C-4319-95D2-7EBD11E1F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8890" y="388949"/>
            <a:ext cx="7543800" cy="45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>
                <a:solidFill>
                  <a:srgbClr val="33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сточники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1240678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8D36A4C-93C4-48AC-A558-E3206429897A}"/>
              </a:ext>
            </a:extLst>
          </p:cNvPr>
          <p:cNvSpPr txBox="1"/>
          <p:nvPr/>
        </p:nvSpPr>
        <p:spPr>
          <a:xfrm>
            <a:off x="167147" y="485281"/>
            <a:ext cx="1173971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Задание 4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Необходимые умения: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анализировать простейшие модели объектов. Рекомендуется 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такжеуметь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пользоваться такими объектами как графы, их составляющие и виды, а также владеть методом перебора вариантов с помощью дерева.</a:t>
            </a:r>
          </a:p>
          <a:p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Особенности задания: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этих заданиях дается граф или таблица, по которым необходимо определить длину кратчайшего пути. Задание может иметь дополнительное условие: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обязательно нужно пройти через определённый пункт.</a:t>
            </a:r>
          </a:p>
        </p:txBody>
      </p:sp>
    </p:spTree>
    <p:extLst>
      <p:ext uri="{BB962C8B-B14F-4D97-AF65-F5344CB8AC3E}">
        <p14:creationId xmlns:p14="http://schemas.microsoft.com/office/powerpoint/2010/main" val="346679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89DF70-017E-4735-839B-2533CA2D5498}"/>
              </a:ext>
            </a:extLst>
          </p:cNvPr>
          <p:cNvSpPr txBox="1"/>
          <p:nvPr/>
        </p:nvSpPr>
        <p:spPr>
          <a:xfrm>
            <a:off x="68826" y="451039"/>
            <a:ext cx="118773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Пример задания 4: </a:t>
            </a:r>
          </a:p>
          <a:p>
            <a:pPr indent="717550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Между населёнными пунктами A, B, C, D, E, F построены дороги, протяжённость которых (в километрах) приведена в таблице. Определите длину кратчайшего пути между пунктами A и F. Передвигаться можно только по дорогам, указанным в таблице.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003B4C-42C2-4686-931D-8EBE6CC5C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722" y="2821858"/>
            <a:ext cx="6505575" cy="259080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0DA2D69-2F0D-4038-82FC-D0A816B68CBA}"/>
              </a:ext>
            </a:extLst>
          </p:cNvPr>
          <p:cNvCxnSpPr/>
          <p:nvPr/>
        </p:nvCxnSpPr>
        <p:spPr>
          <a:xfrm flipH="1">
            <a:off x="2831690" y="3215149"/>
            <a:ext cx="17993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515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F9BAD6-F15E-4A1D-938E-E9D54B888DD9}"/>
              </a:ext>
            </a:extLst>
          </p:cNvPr>
          <p:cNvSpPr txBox="1"/>
          <p:nvPr/>
        </p:nvSpPr>
        <p:spPr>
          <a:xfrm>
            <a:off x="0" y="442562"/>
            <a:ext cx="12192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Решение:</a:t>
            </a:r>
          </a:p>
          <a:p>
            <a:pPr indent="354013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Начнём с построения графа и меток.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Дальше рассуждаем по алгоритму: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У пункта А ставим значение 0 всегда.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Куда из пункта А можно попасть?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В пункт B = 3, C = 5, F = 15.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Куда можно попасть из пункта B?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В D = 3 + 4 = 7.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4.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Куда попадет из C?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Снова в D = 5 + 3 = 8, но D = 7,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посчитанное на предыдущем шаге меньше,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значит ничего не заменяем.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5.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Рассмотрим пункт D.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Из него можно пойти в E = 7 + 2 = 9 и F = 7 + 6 = 13.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6.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И последний пункт Е. Из него можно прийти только в F = 9 + 2 = 11, что меньше, чем 13, значит заменяем.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37ED7E-EE33-4847-9C5D-0722FB436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168" y="442562"/>
            <a:ext cx="4491650" cy="17887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27B367-4ADC-450C-942E-B4681D073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129" y="2228872"/>
            <a:ext cx="4336025" cy="30037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98D75B-0CEE-4224-AB75-8BC35009C449}"/>
              </a:ext>
            </a:extLst>
          </p:cNvPr>
          <p:cNvSpPr txBox="1"/>
          <p:nvPr/>
        </p:nvSpPr>
        <p:spPr>
          <a:xfrm>
            <a:off x="10225548" y="5982540"/>
            <a:ext cx="19664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Ответ: 11</a:t>
            </a:r>
          </a:p>
        </p:txBody>
      </p:sp>
    </p:spTree>
    <p:extLst>
      <p:ext uri="{BB962C8B-B14F-4D97-AF65-F5344CB8AC3E}">
        <p14:creationId xmlns:p14="http://schemas.microsoft.com/office/powerpoint/2010/main" val="1754794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FDA564-09B6-43DA-AE44-A45D4AABEE74}"/>
              </a:ext>
            </a:extLst>
          </p:cNvPr>
          <p:cNvSpPr txBox="1"/>
          <p:nvPr/>
        </p:nvSpPr>
        <p:spPr>
          <a:xfrm>
            <a:off x="216309" y="580554"/>
            <a:ext cx="117200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7550" algn="just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Между населёнными пунктами A, B, C, D, E построены дороги, протяжённость которых (в километрах) приведена в таблице.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D8784F-CBCE-4CB1-A501-73E36E831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4" y="520748"/>
            <a:ext cx="475304" cy="4753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0E0D5D-73F0-4EA9-B16F-6DD6755AE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763" y="1482058"/>
            <a:ext cx="5988571" cy="32257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D1CAEB-3682-437E-952F-46C0A409E313}"/>
              </a:ext>
            </a:extLst>
          </p:cNvPr>
          <p:cNvSpPr txBox="1"/>
          <p:nvPr/>
        </p:nvSpPr>
        <p:spPr>
          <a:xfrm>
            <a:off x="216309" y="4707786"/>
            <a:ext cx="117200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Определите длину кратчайшего пути между пунктами A и D. Передвигаться можно только по дорогам, протяжённость которых указана в таблице. Каждый пункт  можно посетить только один раз. </a:t>
            </a:r>
          </a:p>
        </p:txBody>
      </p:sp>
    </p:spTree>
    <p:extLst>
      <p:ext uri="{BB962C8B-B14F-4D97-AF65-F5344CB8AC3E}">
        <p14:creationId xmlns:p14="http://schemas.microsoft.com/office/powerpoint/2010/main" val="1433584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77BD1AD6-1364-495B-B9FA-987BF753E5DC}"/>
              </a:ext>
            </a:extLst>
          </p:cNvPr>
          <p:cNvCxnSpPr>
            <a:cxnSpLocks/>
          </p:cNvCxnSpPr>
          <p:nvPr/>
        </p:nvCxnSpPr>
        <p:spPr>
          <a:xfrm flipV="1">
            <a:off x="7483652" y="3032334"/>
            <a:ext cx="0" cy="669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CE2F3258-7079-44D5-AF8E-403EE6C16B04}"/>
              </a:ext>
            </a:extLst>
          </p:cNvPr>
          <p:cNvCxnSpPr>
            <a:cxnSpLocks/>
          </p:cNvCxnSpPr>
          <p:nvPr/>
        </p:nvCxnSpPr>
        <p:spPr>
          <a:xfrm flipH="1">
            <a:off x="7545101" y="2982252"/>
            <a:ext cx="1247542" cy="811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6D963D34-711E-4E42-B4EA-1BDCB4ABECD5}"/>
              </a:ext>
            </a:extLst>
          </p:cNvPr>
          <p:cNvCxnSpPr>
            <a:cxnSpLocks/>
          </p:cNvCxnSpPr>
          <p:nvPr/>
        </p:nvCxnSpPr>
        <p:spPr>
          <a:xfrm flipV="1">
            <a:off x="7483652" y="2169554"/>
            <a:ext cx="0" cy="669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900E5B4-FEA1-4825-A324-74C674B86F81}"/>
              </a:ext>
            </a:extLst>
          </p:cNvPr>
          <p:cNvCxnSpPr>
            <a:cxnSpLocks/>
          </p:cNvCxnSpPr>
          <p:nvPr/>
        </p:nvCxnSpPr>
        <p:spPr>
          <a:xfrm flipH="1" flipV="1">
            <a:off x="7508882" y="2938615"/>
            <a:ext cx="1283760" cy="9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C8F6D2D-11A7-4F68-8DFE-92C1640694FE}"/>
              </a:ext>
            </a:extLst>
          </p:cNvPr>
          <p:cNvCxnSpPr>
            <a:cxnSpLocks/>
          </p:cNvCxnSpPr>
          <p:nvPr/>
        </p:nvCxnSpPr>
        <p:spPr>
          <a:xfrm flipV="1">
            <a:off x="6095999" y="2938616"/>
            <a:ext cx="1319982" cy="18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2A8BE47-2FBB-41BC-AB9F-AAA621BF36F2}"/>
              </a:ext>
            </a:extLst>
          </p:cNvPr>
          <p:cNvCxnSpPr>
            <a:cxnSpLocks/>
          </p:cNvCxnSpPr>
          <p:nvPr/>
        </p:nvCxnSpPr>
        <p:spPr>
          <a:xfrm>
            <a:off x="6095999" y="2957051"/>
            <a:ext cx="1288026" cy="854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8AD67A1-CC43-4D81-B66E-CFECFBAA77E5}"/>
              </a:ext>
            </a:extLst>
          </p:cNvPr>
          <p:cNvCxnSpPr/>
          <p:nvPr/>
        </p:nvCxnSpPr>
        <p:spPr>
          <a:xfrm flipV="1">
            <a:off x="6096000" y="2143432"/>
            <a:ext cx="1288026" cy="8062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B4AAA4D-EA32-4089-81DD-9B192EF5A8D8}"/>
              </a:ext>
            </a:extLst>
          </p:cNvPr>
          <p:cNvSpPr txBox="1"/>
          <p:nvPr/>
        </p:nvSpPr>
        <p:spPr>
          <a:xfrm>
            <a:off x="167149" y="42792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Решение: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5F27CD-34B7-4856-B019-9E721A539174}"/>
              </a:ext>
            </a:extLst>
          </p:cNvPr>
          <p:cNvSpPr txBox="1"/>
          <p:nvPr/>
        </p:nvSpPr>
        <p:spPr>
          <a:xfrm>
            <a:off x="167148" y="767367"/>
            <a:ext cx="117790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Построим из таблицы граф (схему) путей. Смотрим только на одну «половину» таблицы и рассуждаем построчно: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03160A-5101-4882-A8AE-D15A4405E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07" y="1598364"/>
            <a:ext cx="4700974" cy="2482023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99D0FB98-9EC0-4300-ADDE-5A311B8430A5}"/>
              </a:ext>
            </a:extLst>
          </p:cNvPr>
          <p:cNvSpPr/>
          <p:nvPr/>
        </p:nvSpPr>
        <p:spPr>
          <a:xfrm>
            <a:off x="5796116" y="2639961"/>
            <a:ext cx="599767" cy="619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170AC2F-FD1B-48A4-B23F-01550D0BFF38}"/>
              </a:ext>
            </a:extLst>
          </p:cNvPr>
          <p:cNvSpPr/>
          <p:nvPr/>
        </p:nvSpPr>
        <p:spPr>
          <a:xfrm>
            <a:off x="7116098" y="1833715"/>
            <a:ext cx="599767" cy="619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CFA9C4D-EF04-4459-83C2-1CF42A647297}"/>
              </a:ext>
            </a:extLst>
          </p:cNvPr>
          <p:cNvSpPr/>
          <p:nvPr/>
        </p:nvSpPr>
        <p:spPr>
          <a:xfrm>
            <a:off x="7183770" y="3431456"/>
            <a:ext cx="599767" cy="619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C6272536-110F-4F91-9F4F-37D49B2CEAEC}"/>
              </a:ext>
            </a:extLst>
          </p:cNvPr>
          <p:cNvSpPr/>
          <p:nvPr/>
        </p:nvSpPr>
        <p:spPr>
          <a:xfrm>
            <a:off x="7183769" y="2647334"/>
            <a:ext cx="599767" cy="619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DC6E3114-0917-43CD-BF3B-DAFFBD6A9384}"/>
              </a:ext>
            </a:extLst>
          </p:cNvPr>
          <p:cNvSpPr/>
          <p:nvPr/>
        </p:nvSpPr>
        <p:spPr>
          <a:xfrm>
            <a:off x="8492759" y="2628899"/>
            <a:ext cx="599767" cy="619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DE74360-13C4-4AC9-A606-FD511B1201E8}"/>
                  </a:ext>
                </a:extLst>
              </p:cNvPr>
              <p:cNvSpPr txBox="1"/>
              <p:nvPr/>
            </p:nvSpPr>
            <p:spPr>
              <a:xfrm flipH="1">
                <a:off x="6546678" y="2177222"/>
                <a:ext cx="1187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DE74360-13C4-4AC9-A606-FD511B120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546678" y="2177222"/>
                <a:ext cx="118743" cy="369332"/>
              </a:xfrm>
              <a:prstGeom prst="rect">
                <a:avLst/>
              </a:prstGeom>
              <a:blipFill>
                <a:blip r:embed="rId3"/>
                <a:stretch>
                  <a:fillRect l="-94737" r="-147368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7B72132-18F8-4A9A-91E6-E4B1ACB537EE}"/>
                  </a:ext>
                </a:extLst>
              </p:cNvPr>
              <p:cNvSpPr txBox="1"/>
              <p:nvPr/>
            </p:nvSpPr>
            <p:spPr>
              <a:xfrm flipH="1">
                <a:off x="6699352" y="2587718"/>
                <a:ext cx="1187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7B72132-18F8-4A9A-91E6-E4B1ACB53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699352" y="2587718"/>
                <a:ext cx="118743" cy="369332"/>
              </a:xfrm>
              <a:prstGeom prst="rect">
                <a:avLst/>
              </a:prstGeom>
              <a:blipFill>
                <a:blip r:embed="rId4"/>
                <a:stretch>
                  <a:fillRect l="-94737" r="-147368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0546A1-6B92-4FA4-B842-F125FF741443}"/>
                  </a:ext>
                </a:extLst>
              </p:cNvPr>
              <p:cNvSpPr txBox="1"/>
              <p:nvPr/>
            </p:nvSpPr>
            <p:spPr>
              <a:xfrm flipH="1">
                <a:off x="6546677" y="3367219"/>
                <a:ext cx="1187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0546A1-6B92-4FA4-B842-F125FF741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546677" y="3367219"/>
                <a:ext cx="118743" cy="369332"/>
              </a:xfrm>
              <a:prstGeom prst="rect">
                <a:avLst/>
              </a:prstGeom>
              <a:blipFill>
                <a:blip r:embed="rId5"/>
                <a:stretch>
                  <a:fillRect l="-100000" r="-152632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E7CB057-3EF0-4EC9-9C3A-B8D8074ACD77}"/>
                  </a:ext>
                </a:extLst>
              </p:cNvPr>
              <p:cNvSpPr txBox="1"/>
              <p:nvPr/>
            </p:nvSpPr>
            <p:spPr>
              <a:xfrm flipH="1">
                <a:off x="8055494" y="2549011"/>
                <a:ext cx="1187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E7CB057-3EF0-4EC9-9C3A-B8D8074AC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055494" y="2549011"/>
                <a:ext cx="118743" cy="369332"/>
              </a:xfrm>
              <a:prstGeom prst="rect">
                <a:avLst/>
              </a:prstGeom>
              <a:blipFill>
                <a:blip r:embed="rId6"/>
                <a:stretch>
                  <a:fillRect l="-85000" r="-140000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089F3D3-563C-4DF0-B6E7-1B6EB306BEAF}"/>
                  </a:ext>
                </a:extLst>
              </p:cNvPr>
              <p:cNvSpPr txBox="1"/>
              <p:nvPr/>
            </p:nvSpPr>
            <p:spPr>
              <a:xfrm flipH="1">
                <a:off x="7619893" y="3180094"/>
                <a:ext cx="1187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089F3D3-563C-4DF0-B6E7-1B6EB306B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619893" y="3180094"/>
                <a:ext cx="118743" cy="369332"/>
              </a:xfrm>
              <a:prstGeom prst="rect">
                <a:avLst/>
              </a:prstGeom>
              <a:blipFill>
                <a:blip r:embed="rId7"/>
                <a:stretch>
                  <a:fillRect l="-94737" r="-147368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38A1EDF-6516-4914-ACE1-B6705EF5593D}"/>
                  </a:ext>
                </a:extLst>
              </p:cNvPr>
              <p:cNvSpPr txBox="1"/>
              <p:nvPr/>
            </p:nvSpPr>
            <p:spPr>
              <a:xfrm flipH="1">
                <a:off x="7593339" y="2371697"/>
                <a:ext cx="20883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38A1EDF-6516-4914-ACE1-B6705EF55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593339" y="2371697"/>
                <a:ext cx="208835" cy="369332"/>
              </a:xfrm>
              <a:prstGeom prst="rect">
                <a:avLst/>
              </a:prstGeom>
              <a:blipFill>
                <a:blip r:embed="rId8"/>
                <a:stretch>
                  <a:fillRect l="-47059" r="-44118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40BC0C9C-23A5-4CCF-A2AA-328ACCA39D95}"/>
              </a:ext>
            </a:extLst>
          </p:cNvPr>
          <p:cNvSpPr txBox="1"/>
          <p:nvPr/>
        </p:nvSpPr>
        <p:spPr>
          <a:xfrm>
            <a:off x="245807" y="4242603"/>
            <a:ext cx="117888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Смотрим на получившийся граф и определяем, какие дороги ведут из пункта А в пункт 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Посчитаем длину каждого пути: </a:t>
            </a:r>
          </a:p>
          <a:p>
            <a:endParaRPr lang="en-US" dirty="0"/>
          </a:p>
        </p:txBody>
      </p:sp>
      <p:graphicFrame>
        <p:nvGraphicFramePr>
          <p:cNvPr id="40" name="Таблица 40">
            <a:extLst>
              <a:ext uri="{FF2B5EF4-FFF2-40B4-BE49-F238E27FC236}">
                <a16:creationId xmlns:a16="http://schemas.microsoft.com/office/drawing/2014/main" id="{56D3194F-AE47-4B7B-B071-08F4ECEAF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864323"/>
              </p:ext>
            </p:extLst>
          </p:nvPr>
        </p:nvGraphicFramePr>
        <p:xfrm>
          <a:off x="245807" y="5068283"/>
          <a:ext cx="11523407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8297">
                  <a:extLst>
                    <a:ext uri="{9D8B030D-6E8A-4147-A177-3AD203B41FA5}">
                      <a16:colId xmlns:a16="http://schemas.microsoft.com/office/drawing/2014/main" val="3021346100"/>
                    </a:ext>
                  </a:extLst>
                </a:gridCol>
                <a:gridCol w="5335110">
                  <a:extLst>
                    <a:ext uri="{9D8B030D-6E8A-4147-A177-3AD203B41FA5}">
                      <a16:colId xmlns:a16="http://schemas.microsoft.com/office/drawing/2014/main" val="2388917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1) A-B-C-D = 2+1+4 = 7 км. </a:t>
                      </a:r>
                    </a:p>
                    <a:p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2) A-B-C-E-D = 2+1+3+3 = 9 км. </a:t>
                      </a:r>
                    </a:p>
                    <a:p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3) A-C-D = 4+4 = 8 км. 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4) A-C-E-D = 4+3+3 = 10 км. </a:t>
                      </a:r>
                    </a:p>
                    <a:p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5) A-E-D = 5+3 = 8 км. 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2390259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C29E0167-EE7D-44A6-8C6B-06F74BA0F86B}"/>
              </a:ext>
            </a:extLst>
          </p:cNvPr>
          <p:cNvSpPr txBox="1"/>
          <p:nvPr/>
        </p:nvSpPr>
        <p:spPr>
          <a:xfrm>
            <a:off x="10225548" y="5982540"/>
            <a:ext cx="19664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Ответ: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794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FDA564-09B6-43DA-AE44-A45D4AABEE74}"/>
              </a:ext>
            </a:extLst>
          </p:cNvPr>
          <p:cNvSpPr txBox="1"/>
          <p:nvPr/>
        </p:nvSpPr>
        <p:spPr>
          <a:xfrm>
            <a:off x="216309" y="580554"/>
            <a:ext cx="117200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7550" algn="just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Между населёнными пунктами A, B, C, D, E построены дороги, протяжённость которых (в километрах) приведена в таблице.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D8784F-CBCE-4CB1-A501-73E36E831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4" y="520748"/>
            <a:ext cx="475304" cy="4753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D1CAEB-3682-437E-952F-46C0A409E313}"/>
              </a:ext>
            </a:extLst>
          </p:cNvPr>
          <p:cNvSpPr txBox="1"/>
          <p:nvPr/>
        </p:nvSpPr>
        <p:spPr>
          <a:xfrm>
            <a:off x="216309" y="4707786"/>
            <a:ext cx="117200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Определите длину кратчайшего пути между пунктами A и E, </a:t>
            </a:r>
            <a:r>
              <a:rPr lang="ru-RU" sz="24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проходящего через</a:t>
            </a:r>
            <a:r>
              <a:rPr lang="en-US" sz="24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пункт D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Передвигаться можно только по дорогам, указанным в таблице. Каждый пункт можно посетить только один раз.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B7F8F3-29DA-4F78-AC25-066A90779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689" y="1656768"/>
            <a:ext cx="5508867" cy="293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77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CE2F3258-7079-44D5-AF8E-403EE6C16B04}"/>
              </a:ext>
            </a:extLst>
          </p:cNvPr>
          <p:cNvCxnSpPr>
            <a:cxnSpLocks/>
          </p:cNvCxnSpPr>
          <p:nvPr/>
        </p:nvCxnSpPr>
        <p:spPr>
          <a:xfrm>
            <a:off x="6344118" y="2961606"/>
            <a:ext cx="2933772" cy="7767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B1930471-BC97-4066-8A0C-5A827956D61B}"/>
              </a:ext>
            </a:extLst>
          </p:cNvPr>
          <p:cNvCxnSpPr>
            <a:cxnSpLocks/>
          </p:cNvCxnSpPr>
          <p:nvPr/>
        </p:nvCxnSpPr>
        <p:spPr>
          <a:xfrm>
            <a:off x="6354767" y="2941262"/>
            <a:ext cx="2968024" cy="13521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7BACD616-671A-476D-8E5F-25AB25617FC1}"/>
              </a:ext>
            </a:extLst>
          </p:cNvPr>
          <p:cNvCxnSpPr>
            <a:cxnSpLocks/>
          </p:cNvCxnSpPr>
          <p:nvPr/>
        </p:nvCxnSpPr>
        <p:spPr>
          <a:xfrm flipV="1">
            <a:off x="9448654" y="2891788"/>
            <a:ext cx="1319982" cy="184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BE51C9B3-CDC9-4A13-AE94-39EAF0B7BE2D}"/>
              </a:ext>
            </a:extLst>
          </p:cNvPr>
          <p:cNvCxnSpPr>
            <a:cxnSpLocks/>
          </p:cNvCxnSpPr>
          <p:nvPr/>
        </p:nvCxnSpPr>
        <p:spPr>
          <a:xfrm flipV="1">
            <a:off x="6325480" y="2064888"/>
            <a:ext cx="2700533" cy="7949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77BD1AD6-1364-495B-B9FA-987BF753E5DC}"/>
              </a:ext>
            </a:extLst>
          </p:cNvPr>
          <p:cNvCxnSpPr>
            <a:cxnSpLocks/>
          </p:cNvCxnSpPr>
          <p:nvPr/>
        </p:nvCxnSpPr>
        <p:spPr>
          <a:xfrm flipV="1">
            <a:off x="9216441" y="2977274"/>
            <a:ext cx="0" cy="669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900E5B4-FEA1-4825-A324-74C674B86F81}"/>
              </a:ext>
            </a:extLst>
          </p:cNvPr>
          <p:cNvCxnSpPr>
            <a:cxnSpLocks/>
          </p:cNvCxnSpPr>
          <p:nvPr/>
        </p:nvCxnSpPr>
        <p:spPr>
          <a:xfrm flipH="1" flipV="1">
            <a:off x="6354767" y="2874927"/>
            <a:ext cx="1283760" cy="92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C8F6D2D-11A7-4F68-8DFE-92C1640694FE}"/>
              </a:ext>
            </a:extLst>
          </p:cNvPr>
          <p:cNvCxnSpPr>
            <a:cxnSpLocks/>
          </p:cNvCxnSpPr>
          <p:nvPr/>
        </p:nvCxnSpPr>
        <p:spPr>
          <a:xfrm flipV="1">
            <a:off x="7828788" y="2883556"/>
            <a:ext cx="1319982" cy="184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2A8BE47-2FBB-41BC-AB9F-AAA621BF36F2}"/>
              </a:ext>
            </a:extLst>
          </p:cNvPr>
          <p:cNvCxnSpPr>
            <a:cxnSpLocks/>
          </p:cNvCxnSpPr>
          <p:nvPr/>
        </p:nvCxnSpPr>
        <p:spPr>
          <a:xfrm>
            <a:off x="7828788" y="2901991"/>
            <a:ext cx="1288026" cy="854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8AD67A1-CC43-4D81-B66E-CFECFBAA77E5}"/>
              </a:ext>
            </a:extLst>
          </p:cNvPr>
          <p:cNvCxnSpPr/>
          <p:nvPr/>
        </p:nvCxnSpPr>
        <p:spPr>
          <a:xfrm flipV="1">
            <a:off x="7828789" y="2088372"/>
            <a:ext cx="1288026" cy="8062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B4AAA4D-EA32-4089-81DD-9B192EF5A8D8}"/>
              </a:ext>
            </a:extLst>
          </p:cNvPr>
          <p:cNvSpPr txBox="1"/>
          <p:nvPr/>
        </p:nvSpPr>
        <p:spPr>
          <a:xfrm>
            <a:off x="167149" y="42792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Решение: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5F27CD-34B7-4856-B019-9E721A539174}"/>
              </a:ext>
            </a:extLst>
          </p:cNvPr>
          <p:cNvSpPr txBox="1"/>
          <p:nvPr/>
        </p:nvSpPr>
        <p:spPr>
          <a:xfrm>
            <a:off x="167148" y="767367"/>
            <a:ext cx="117790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Построим из таблицы граф (схему) путей. Смотрим только на одну «половину» таблицы и рассуждаем построчно: 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9D0FB98-9EC0-4300-ADDE-5A311B8430A5}"/>
              </a:ext>
            </a:extLst>
          </p:cNvPr>
          <p:cNvSpPr/>
          <p:nvPr/>
        </p:nvSpPr>
        <p:spPr>
          <a:xfrm>
            <a:off x="7528905" y="2584901"/>
            <a:ext cx="599767" cy="619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170AC2F-FD1B-48A4-B23F-01550D0BFF38}"/>
              </a:ext>
            </a:extLst>
          </p:cNvPr>
          <p:cNvSpPr/>
          <p:nvPr/>
        </p:nvSpPr>
        <p:spPr>
          <a:xfrm>
            <a:off x="8848887" y="1778655"/>
            <a:ext cx="599767" cy="619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CFA9C4D-EF04-4459-83C2-1CF42A647297}"/>
              </a:ext>
            </a:extLst>
          </p:cNvPr>
          <p:cNvSpPr/>
          <p:nvPr/>
        </p:nvSpPr>
        <p:spPr>
          <a:xfrm>
            <a:off x="8916559" y="3376396"/>
            <a:ext cx="599767" cy="619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C6272536-110F-4F91-9F4F-37D49B2CEAEC}"/>
              </a:ext>
            </a:extLst>
          </p:cNvPr>
          <p:cNvSpPr/>
          <p:nvPr/>
        </p:nvSpPr>
        <p:spPr>
          <a:xfrm>
            <a:off x="8916558" y="2592274"/>
            <a:ext cx="599767" cy="619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DC6E3114-0917-43CD-BF3B-DAFFBD6A9384}"/>
              </a:ext>
            </a:extLst>
          </p:cNvPr>
          <p:cNvSpPr/>
          <p:nvPr/>
        </p:nvSpPr>
        <p:spPr>
          <a:xfrm>
            <a:off x="6056670" y="2553566"/>
            <a:ext cx="599767" cy="619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DE74360-13C4-4AC9-A606-FD511B1201E8}"/>
                  </a:ext>
                </a:extLst>
              </p:cNvPr>
              <p:cNvSpPr txBox="1"/>
              <p:nvPr/>
            </p:nvSpPr>
            <p:spPr>
              <a:xfrm flipH="1">
                <a:off x="8229928" y="2259846"/>
                <a:ext cx="1187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DE74360-13C4-4AC9-A606-FD511B120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29928" y="2259846"/>
                <a:ext cx="118743" cy="369332"/>
              </a:xfrm>
              <a:prstGeom prst="rect">
                <a:avLst/>
              </a:prstGeom>
              <a:blipFill>
                <a:blip r:embed="rId2"/>
                <a:stretch>
                  <a:fillRect l="-90000" r="-145000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7B72132-18F8-4A9A-91E6-E4B1ACB537EE}"/>
                  </a:ext>
                </a:extLst>
              </p:cNvPr>
              <p:cNvSpPr txBox="1"/>
              <p:nvPr/>
            </p:nvSpPr>
            <p:spPr>
              <a:xfrm flipH="1">
                <a:off x="8432141" y="2532658"/>
                <a:ext cx="1187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7B72132-18F8-4A9A-91E6-E4B1ACB53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32141" y="2532658"/>
                <a:ext cx="118743" cy="369332"/>
              </a:xfrm>
              <a:prstGeom prst="rect">
                <a:avLst/>
              </a:prstGeom>
              <a:blipFill>
                <a:blip r:embed="rId3"/>
                <a:stretch>
                  <a:fillRect l="-85000" r="-140000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0546A1-6B92-4FA4-B842-F125FF741443}"/>
                  </a:ext>
                </a:extLst>
              </p:cNvPr>
              <p:cNvSpPr txBox="1"/>
              <p:nvPr/>
            </p:nvSpPr>
            <p:spPr>
              <a:xfrm flipH="1">
                <a:off x="8472801" y="3042332"/>
                <a:ext cx="1187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0546A1-6B92-4FA4-B842-F125FF741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72801" y="3042332"/>
                <a:ext cx="118743" cy="369332"/>
              </a:xfrm>
              <a:prstGeom prst="rect">
                <a:avLst/>
              </a:prstGeom>
              <a:blipFill>
                <a:blip r:embed="rId4"/>
                <a:stretch>
                  <a:fillRect l="-94737" r="-147368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E7CB057-3EF0-4EC9-9C3A-B8D8074ACD77}"/>
                  </a:ext>
                </a:extLst>
              </p:cNvPr>
              <p:cNvSpPr txBox="1"/>
              <p:nvPr/>
            </p:nvSpPr>
            <p:spPr>
              <a:xfrm flipH="1">
                <a:off x="7197066" y="2571930"/>
                <a:ext cx="1187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E7CB057-3EF0-4EC9-9C3A-B8D8074AC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197066" y="2571930"/>
                <a:ext cx="118743" cy="369332"/>
              </a:xfrm>
              <a:prstGeom prst="rect">
                <a:avLst/>
              </a:prstGeom>
              <a:blipFill>
                <a:blip r:embed="rId5"/>
                <a:stretch>
                  <a:fillRect l="-94737" r="-147368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089F3D3-563C-4DF0-B6E7-1B6EB306BEAF}"/>
                  </a:ext>
                </a:extLst>
              </p:cNvPr>
              <p:cNvSpPr txBox="1"/>
              <p:nvPr/>
            </p:nvSpPr>
            <p:spPr>
              <a:xfrm flipH="1">
                <a:off x="9352682" y="3125034"/>
                <a:ext cx="1187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089F3D3-563C-4DF0-B6E7-1B6EB306B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352682" y="3125034"/>
                <a:ext cx="118743" cy="369332"/>
              </a:xfrm>
              <a:prstGeom prst="rect">
                <a:avLst/>
              </a:prstGeom>
              <a:blipFill>
                <a:blip r:embed="rId6"/>
                <a:stretch>
                  <a:fillRect l="-85000" r="-14000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40BC0C9C-23A5-4CCF-A2AA-328ACCA39D95}"/>
              </a:ext>
            </a:extLst>
          </p:cNvPr>
          <p:cNvSpPr txBox="1"/>
          <p:nvPr/>
        </p:nvSpPr>
        <p:spPr>
          <a:xfrm>
            <a:off x="245807" y="4284161"/>
            <a:ext cx="117888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Смотрим на получившийся граф и определяем, какие дороги ведут из пункта А в пункт 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Посчитаем длину каждого пути: </a:t>
            </a:r>
          </a:p>
          <a:p>
            <a:endParaRPr lang="en-US" dirty="0"/>
          </a:p>
        </p:txBody>
      </p:sp>
      <p:graphicFrame>
        <p:nvGraphicFramePr>
          <p:cNvPr id="40" name="Таблица 40">
            <a:extLst>
              <a:ext uri="{FF2B5EF4-FFF2-40B4-BE49-F238E27FC236}">
                <a16:creationId xmlns:a16="http://schemas.microsoft.com/office/drawing/2014/main" id="{56D3194F-AE47-4B7B-B071-08F4ECEAF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201704"/>
              </p:ext>
            </p:extLst>
          </p:nvPr>
        </p:nvGraphicFramePr>
        <p:xfrm>
          <a:off x="245807" y="5068283"/>
          <a:ext cx="11523407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8297">
                  <a:extLst>
                    <a:ext uri="{9D8B030D-6E8A-4147-A177-3AD203B41FA5}">
                      <a16:colId xmlns:a16="http://schemas.microsoft.com/office/drawing/2014/main" val="3021346100"/>
                    </a:ext>
                  </a:extLst>
                </a:gridCol>
                <a:gridCol w="5335110">
                  <a:extLst>
                    <a:ext uri="{9D8B030D-6E8A-4147-A177-3AD203B41FA5}">
                      <a16:colId xmlns:a16="http://schemas.microsoft.com/office/drawing/2014/main" val="2388917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1) A-D-E = 6+5 = 11 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км. </a:t>
                      </a:r>
                    </a:p>
                    <a:p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2)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A-D-C-E = 6+2+2 = 10 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км. </a:t>
                      </a:r>
                    </a:p>
                    <a:p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3)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A-B-D-E = 5+3+5 = 13 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км. 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2390259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C29E0167-EE7D-44A6-8C6B-06F74BA0F86B}"/>
              </a:ext>
            </a:extLst>
          </p:cNvPr>
          <p:cNvSpPr txBox="1"/>
          <p:nvPr/>
        </p:nvSpPr>
        <p:spPr>
          <a:xfrm>
            <a:off x="10225548" y="5982540"/>
            <a:ext cx="19664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Ответ: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C69B092-7034-42E0-9A4B-3C2B2C3BAB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525" y="1598364"/>
            <a:ext cx="4830367" cy="25715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15586C-F184-4DC1-9207-5FB804027BDB}"/>
                  </a:ext>
                </a:extLst>
              </p:cNvPr>
              <p:cNvSpPr txBox="1"/>
              <p:nvPr/>
            </p:nvSpPr>
            <p:spPr>
              <a:xfrm flipH="1">
                <a:off x="7955603" y="3211707"/>
                <a:ext cx="1187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15586C-F184-4DC1-9207-5FB804027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55603" y="3211707"/>
                <a:ext cx="118743" cy="369332"/>
              </a:xfrm>
              <a:prstGeom prst="rect">
                <a:avLst/>
              </a:prstGeom>
              <a:blipFill>
                <a:blip r:embed="rId8"/>
                <a:stretch>
                  <a:fillRect l="-90000" r="-145000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C532026-7C72-4B09-9ADA-0DDC5F6F7E79}"/>
                  </a:ext>
                </a:extLst>
              </p:cNvPr>
              <p:cNvSpPr txBox="1"/>
              <p:nvPr/>
            </p:nvSpPr>
            <p:spPr>
              <a:xfrm flipH="1">
                <a:off x="7635013" y="2057236"/>
                <a:ext cx="1187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C532026-7C72-4B09-9ADA-0DDC5F6F7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635013" y="2057236"/>
                <a:ext cx="118743" cy="369332"/>
              </a:xfrm>
              <a:prstGeom prst="rect">
                <a:avLst/>
              </a:prstGeom>
              <a:blipFill>
                <a:blip r:embed="rId9"/>
                <a:stretch>
                  <a:fillRect l="-85000" r="-140000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C63E0A1A-A904-4D09-96AD-CA081EEF2499}"/>
              </a:ext>
            </a:extLst>
          </p:cNvPr>
          <p:cNvCxnSpPr>
            <a:cxnSpLocks/>
          </p:cNvCxnSpPr>
          <p:nvPr/>
        </p:nvCxnSpPr>
        <p:spPr>
          <a:xfrm flipV="1">
            <a:off x="9307781" y="2901006"/>
            <a:ext cx="1454779" cy="13831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12A4708-2861-4BC3-99A5-0587469B4879}"/>
                  </a:ext>
                </a:extLst>
              </p:cNvPr>
              <p:cNvSpPr txBox="1"/>
              <p:nvPr/>
            </p:nvSpPr>
            <p:spPr>
              <a:xfrm flipH="1">
                <a:off x="10110958" y="2588647"/>
                <a:ext cx="1187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12A4708-2861-4BC3-99A5-0587469B4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110958" y="2588647"/>
                <a:ext cx="118743" cy="369332"/>
              </a:xfrm>
              <a:prstGeom prst="rect">
                <a:avLst/>
              </a:prstGeom>
              <a:blipFill>
                <a:blip r:embed="rId10"/>
                <a:stretch>
                  <a:fillRect l="-94737" r="-147368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072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FDA564-09B6-43DA-AE44-A45D4AABEE74}"/>
              </a:ext>
            </a:extLst>
          </p:cNvPr>
          <p:cNvSpPr txBox="1"/>
          <p:nvPr/>
        </p:nvSpPr>
        <p:spPr>
          <a:xfrm>
            <a:off x="216309" y="580554"/>
            <a:ext cx="117200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7550" algn="just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Между населёнными пунктами A, B, C, D, E построены дороги, протяжённость которых (в километрах) приведена в таблице.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D8784F-CBCE-4CB1-A501-73E36E831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4" y="520748"/>
            <a:ext cx="475304" cy="4753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D1CAEB-3682-437E-952F-46C0A409E313}"/>
              </a:ext>
            </a:extLst>
          </p:cNvPr>
          <p:cNvSpPr txBox="1"/>
          <p:nvPr/>
        </p:nvSpPr>
        <p:spPr>
          <a:xfrm>
            <a:off x="216309" y="4707786"/>
            <a:ext cx="117200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Определите длину кратчайшего пути между пунктами A и F, </a:t>
            </a:r>
            <a:r>
              <a:rPr lang="ru-RU" sz="24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не проходящего через пункт B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Передвигаться можно только по дорогам, указанным в таблице. Каждый пункт можно посетить только один раз. 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1933AA8-AD10-403E-812D-3AF71EBB3BCF}"/>
              </a:ext>
            </a:extLst>
          </p:cNvPr>
          <p:cNvGrpSpPr/>
          <p:nvPr/>
        </p:nvGrpSpPr>
        <p:grpSpPr>
          <a:xfrm>
            <a:off x="3573718" y="1544279"/>
            <a:ext cx="5275313" cy="3008056"/>
            <a:chOff x="3573719" y="1544279"/>
            <a:chExt cx="4581832" cy="2426253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F8793DE7-C704-41FD-9B20-D2987A851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3719" y="1544279"/>
              <a:ext cx="4552950" cy="140970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1846EB0-B114-4FF7-9A8A-ACC961EFB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83551" y="2913257"/>
              <a:ext cx="4572000" cy="1057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51533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867</Words>
  <Application>Microsoft Office PowerPoint</Application>
  <PresentationFormat>Широкоэкранный</PresentationFormat>
  <Paragraphs>117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Courier New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Дубовик</dc:creator>
  <cp:lastModifiedBy>Владимир Дубовик</cp:lastModifiedBy>
  <cp:revision>53</cp:revision>
  <dcterms:created xsi:type="dcterms:W3CDTF">2025-09-25T11:10:17Z</dcterms:created>
  <dcterms:modified xsi:type="dcterms:W3CDTF">2025-10-02T15:20:10Z</dcterms:modified>
</cp:coreProperties>
</file>