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2" autoAdjust="0"/>
  </p:normalViewPr>
  <p:slideViewPr>
    <p:cSldViewPr snapToGrid="0">
      <p:cViewPr varScale="1">
        <p:scale>
          <a:sx n="97" d="100"/>
          <a:sy n="97" d="100"/>
        </p:scale>
        <p:origin x="7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9776BD-FEB2-4F8D-8B82-EA262D356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60AA71-9B2F-43A6-B35E-B8D14E8B5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918E0-F1CC-4547-9A2E-7B988C501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DE6-1A46-4F32-ACBD-A8179AAF11D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C32425-37C0-4E6A-A708-E4DB91FD2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0A01C0-6B3C-4360-981C-2003660CD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87E-3441-48C5-AF10-3936D4C17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927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070D4-7FD8-46AC-862F-EB859886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AA232F-3249-4DF0-9E04-B1893B952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83159-EC17-4C25-8CFD-07498190F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DE6-1A46-4F32-ACBD-A8179AAF11D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5BD911-2927-4CF1-B2AA-536EE4764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E79F78-F2F3-429C-B7E9-658B6CC09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87E-3441-48C5-AF10-3936D4C17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20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A6102C-54F2-441A-86E6-D9B518FAE6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E94409-5926-4FD9-8A9A-9A4DF638A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A1A77F-4DFF-499F-9736-37F3396F3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DE6-1A46-4F32-ACBD-A8179AAF11D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594AB8-ACCA-4705-AB80-F32B44B2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84CBBB-B4AF-449A-9C9D-95EC04CE1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87E-3441-48C5-AF10-3936D4C17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7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A3FABC-497A-4FA1-AAD3-81ED10A2F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B32947-D51A-4852-A30F-733538077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1F8768-C488-4403-8EC2-B687D04FF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DE6-1A46-4F32-ACBD-A8179AAF11D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7D2572-601A-477F-90E9-F4C48C565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C611FE-0C07-42C9-8FB2-AF1D359E1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87E-3441-48C5-AF10-3936D4C17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88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19007-93F3-4F3F-B236-2A588F684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DF1ED0-2CE9-4BE5-8EF0-CD1C765CB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AE4512-DD06-4FA6-ABB2-D71C6CFAF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DE6-1A46-4F32-ACBD-A8179AAF11D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E47FC0-DBD5-41ED-B918-839B696BD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67FED0-C7E9-4B17-A7F7-6A4A12C0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87E-3441-48C5-AF10-3936D4C17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9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09A2F-95D7-4916-B49A-08D2FE444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2527D0-0C08-4BA2-9442-FAEAAF3D9E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C4C9E6-D2FF-410F-B9B3-9B4B8F87B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662928-9E9F-454B-991F-B0F99E3C5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DE6-1A46-4F32-ACBD-A8179AAF11D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1C1494-345A-4956-A536-2D0909436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9DD9C0-8A74-49A1-8BD2-563D2739E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87E-3441-48C5-AF10-3936D4C17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65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E2C92-9FC9-42A9-B5A3-DD24492C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489350-2167-45DE-B67F-30F287FFF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F4CE17-C446-42AC-B2E4-2AC2AE0D2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C92856-C103-4B9C-95CF-58A28770B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31F728F-0C71-4856-AB54-2C03AD0718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7193374-FB1B-400B-8CA5-BC976F42F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DE6-1A46-4F32-ACBD-A8179AAF11D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C39665A-71D4-42B6-A665-28CE42FB0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788F53C-0A71-4BCE-A2C5-A56FCF635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87E-3441-48C5-AF10-3936D4C17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55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31479-DA60-4EB7-9B3A-803CC3D49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1E5E22-2BFF-4943-9852-AF7D62FAB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DE6-1A46-4F32-ACBD-A8179AAF11D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7A20A05-37CF-4B3E-92D5-848B1A25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1D88897-20D3-416D-B2AD-D082935A5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87E-3441-48C5-AF10-3936D4C17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9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A046DA-C1F1-4E74-9DC7-45557691B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DE6-1A46-4F32-ACBD-A8179AAF11D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9A7583-67D5-4320-A219-9C18D8501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848B52-D172-436B-A6C5-8690F6765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87E-3441-48C5-AF10-3936D4C17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351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90948-27BB-470B-B4D8-2A190F30B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E82310-E7E3-4531-8593-62F3657A3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870677-6D82-4A0A-8050-A8DD0AFC0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E2E9DA-2DF2-4F90-9AA1-BEF59F0E6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DE6-1A46-4F32-ACBD-A8179AAF11D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1760F8-AA2B-4941-8F06-EBE29574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9A24F4-9169-419A-ACFB-496DC4C88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87E-3441-48C5-AF10-3936D4C17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342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1E5F3-6A9D-4DFF-8249-1A256586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568E0B3-59F3-4811-89B1-C44027AB7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3EF36B-265C-4BF4-8557-9DEEBA8E9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3D99A2-FD7E-4AA5-8A0F-BA10D2ED4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DE6-1A46-4F32-ACBD-A8179AAF11D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3EF87F-6D71-4E30-8EB6-2D61BA727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DD30E3-0A79-4F91-8DDB-F22E20E56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F087E-3441-48C5-AF10-3936D4C17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798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EA4E6-17B3-4D09-996C-887CFCE3B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05ECED-253F-4245-ACF2-6607C5810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049248-709D-4D69-B2E7-073FCE1A87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F9DE6-1A46-4F32-ACBD-A8179AAF11D1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ADC93C-AE2C-4B9E-9FB2-7F0729F9D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AEAF6-6807-4F54-A50C-85FA265D3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F087E-3441-48C5-AF10-3936D4C17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71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271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EB390D-683C-4B02-BFB9-EDB3A43C141E}"/>
              </a:ext>
            </a:extLst>
          </p:cNvPr>
          <p:cNvSpPr txBox="1"/>
          <p:nvPr/>
        </p:nvSpPr>
        <p:spPr>
          <a:xfrm>
            <a:off x="108155" y="478823"/>
            <a:ext cx="1190686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ru-RU" sz="2400" b="1" i="0" u="none" strike="noStrike" dirty="0">
                <a:solidFill>
                  <a:srgbClr val="CC5D07"/>
                </a:solidFill>
                <a:latin typeface="Courier New" panose="02070309020205020404" pitchFamily="49" charset="0"/>
              </a:rPr>
              <a:t>Задание 6</a:t>
            </a:r>
            <a:endParaRPr lang="ru-RU" sz="2400" b="1" i="0" u="none" strike="noStrike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R="0" algn="l" rtl="0"/>
            <a:r>
              <a:rPr lang="ru-RU" sz="2400" b="1" i="0" u="none" strike="noStrike" dirty="0">
                <a:solidFill>
                  <a:srgbClr val="FF0000"/>
                </a:solidFill>
                <a:latin typeface="Courier New" panose="02070309020205020404" pitchFamily="49" charset="0"/>
              </a:rPr>
              <a:t>Необходимые умения: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формально исполнять алгоритмы, записанные на языке программирования.</a:t>
            </a:r>
          </a:p>
          <a:p>
            <a:pPr marR="0" algn="l" rtl="0"/>
            <a:r>
              <a:rPr lang="ru-RU" sz="2400" b="1" i="0" u="none" strike="noStrike" dirty="0">
                <a:solidFill>
                  <a:srgbClr val="FF0000"/>
                </a:solidFill>
                <a:latin typeface="Courier New" panose="02070309020205020404" pitchFamily="49" charset="0"/>
              </a:rPr>
              <a:t>Особенности задания: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задание ориентировано на знание хотя бы одного языка программирования, самым простым из представленных в задании является алгоритмический и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Python,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так как первый написан на русском языке, а второй интуитивно понятный и очень краткий.</a:t>
            </a:r>
          </a:p>
          <a:p>
            <a:pPr marR="0" algn="l" rtl="0"/>
            <a:r>
              <a:rPr lang="ru-RU" sz="2400" b="1" i="0" u="none" strike="noStrike" dirty="0">
                <a:solidFill>
                  <a:srgbClr val="FF0000"/>
                </a:solidFill>
                <a:latin typeface="Courier New" panose="02070309020205020404" pitchFamily="49" charset="0"/>
              </a:rPr>
              <a:t>Суть задачи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- определить, какие из вводимых данных дадут необходимый результат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«YES»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или «NO». Также может встретиться усложнение в виде параметра.</a:t>
            </a:r>
          </a:p>
          <a:p>
            <a:pPr marR="0" algn="l" rtl="0"/>
            <a:r>
              <a:rPr lang="ru-RU" sz="2400" b="1" i="0" u="none" strike="noStrike" dirty="0">
                <a:solidFill>
                  <a:srgbClr val="FF0000"/>
                </a:solidFill>
                <a:latin typeface="Courier New" panose="02070309020205020404" pitchFamily="49" charset="0"/>
              </a:rPr>
              <a:t>Типы заданий:</a:t>
            </a:r>
          </a:p>
          <a:p>
            <a:pPr marL="717550" marR="0" algn="l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•	определить сколько было запусков, при которых программа напечатала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YES/NO;</a:t>
            </a:r>
            <a:endParaRPr lang="ru-RU" sz="2400" b="0" i="0" u="none" strike="noStrike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717550" marR="0" algn="l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•	определить неизвестный параметр «А» в коде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3216111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BC19847-2413-4C0A-ACFD-4FDB05ED6707}"/>
              </a:ext>
            </a:extLst>
          </p:cNvPr>
          <p:cNvSpPr txBox="1"/>
          <p:nvPr/>
        </p:nvSpPr>
        <p:spPr>
          <a:xfrm>
            <a:off x="0" y="410827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Пример задания 6:</a:t>
            </a:r>
          </a:p>
          <a:p>
            <a:pPr marR="0" indent="354013" algn="l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Ниже приведена программа, записанная на четырех языках программирования.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22EC7D-3220-47BE-BF09-3D7B7811C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34" y="1755404"/>
            <a:ext cx="4783085" cy="252546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82C6897-E28B-4E83-84E1-E7F0E3B0E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869" y="1221706"/>
            <a:ext cx="4843681" cy="30591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06EC69-D5FB-436E-AD26-05D13762054D}"/>
              </a:ext>
            </a:extLst>
          </p:cNvPr>
          <p:cNvSpPr txBox="1"/>
          <p:nvPr/>
        </p:nvSpPr>
        <p:spPr>
          <a:xfrm>
            <a:off x="133350" y="4280873"/>
            <a:ext cx="119253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Было проведено 9 запусков программы, при которых в качестве переменных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s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и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t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вводились следующие пары чисел:</a:t>
            </a:r>
          </a:p>
          <a:p>
            <a:pPr marR="0" algn="l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(10, -9); (0, 0); (11, 3); (2, 4); (-5, 1); (1, 1); (4, 6); (21, 30); (-10, -5).</a:t>
            </a:r>
          </a:p>
          <a:p>
            <a:pPr marR="0" algn="l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Сколько было запусков, при которых программа напечатала «NO»?</a:t>
            </a:r>
          </a:p>
          <a:p>
            <a:pPr marR="0" algn="l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значений</a:t>
            </a:r>
          </a:p>
        </p:txBody>
      </p:sp>
    </p:spTree>
    <p:extLst>
      <p:ext uri="{BB962C8B-B14F-4D97-AF65-F5344CB8AC3E}">
        <p14:creationId xmlns:p14="http://schemas.microsoft.com/office/powerpoint/2010/main" val="659161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F37C8C-07FB-424E-B087-02E51724BFD7}"/>
              </a:ext>
            </a:extLst>
          </p:cNvPr>
          <p:cNvSpPr txBox="1"/>
          <p:nvPr/>
        </p:nvSpPr>
        <p:spPr>
          <a:xfrm>
            <a:off x="167148" y="496341"/>
            <a:ext cx="1185770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Решение:</a:t>
            </a:r>
          </a:p>
          <a:p>
            <a:pPr marR="0" indent="354013" algn="l" rtl="0"/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NO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будет, когда оба условия ложны. </a:t>
            </a:r>
          </a:p>
          <a:p>
            <a:pPr marR="0" indent="354013" algn="l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Значит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s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должно быть меньше или равно 8,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a t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должно быть больше или равно -2.</a:t>
            </a:r>
          </a:p>
          <a:p>
            <a:pPr marR="0" indent="354013" algn="l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Сразу исключаем пары: (10, -9); (11, 3); (21, 30),</a:t>
            </a:r>
          </a:p>
          <a:p>
            <a:pPr marR="0" algn="l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потому что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s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&gt; 8.</a:t>
            </a:r>
          </a:p>
          <a:p>
            <a:pPr marR="0" indent="354013" algn="l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Проверяем второе условие. </a:t>
            </a:r>
          </a:p>
          <a:p>
            <a:pPr marR="0" indent="354013" algn="l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По нему нам подходят пары: (0, 0); (2, 4); (-5, 1); (1, 1), (4, 6). </a:t>
            </a:r>
          </a:p>
          <a:p>
            <a:pPr marR="0" indent="354013" algn="l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Значит ответом будет 5.</a:t>
            </a:r>
          </a:p>
          <a:p>
            <a:pPr marR="0" algn="r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Ответ: 5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3D06DD-A832-4215-AB03-22A2117E1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98" y="4398943"/>
            <a:ext cx="3426235" cy="18090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774369-3F7F-4A32-981C-9FBD11388DBC}"/>
              </a:ext>
            </a:extLst>
          </p:cNvPr>
          <p:cNvSpPr txBox="1"/>
          <p:nvPr/>
        </p:nvSpPr>
        <p:spPr>
          <a:xfrm>
            <a:off x="3741483" y="4887970"/>
            <a:ext cx="80375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(10, -9); (0, 0); (11, 3); (2, 4); (-5, 1); (1, 1); (4, 6); (21, 30); (-10, -5).</a:t>
            </a:r>
          </a:p>
        </p:txBody>
      </p:sp>
    </p:spTree>
    <p:extLst>
      <p:ext uri="{BB962C8B-B14F-4D97-AF65-F5344CB8AC3E}">
        <p14:creationId xmlns:p14="http://schemas.microsoft.com/office/powerpoint/2010/main" val="408399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BE1409-8B26-41A0-A179-2786319438A3}"/>
              </a:ext>
            </a:extLst>
          </p:cNvPr>
          <p:cNvSpPr txBox="1"/>
          <p:nvPr/>
        </p:nvSpPr>
        <p:spPr>
          <a:xfrm>
            <a:off x="0" y="511711"/>
            <a:ext cx="120543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(Фролов2025)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Дана программа на четырёх языках программирования.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CBDA1E-DB29-4767-B99D-A99186F52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52" y="1126172"/>
            <a:ext cx="6302477" cy="46056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DFF7A7-1E8C-438E-9B42-C9B0D93AE9FD}"/>
              </a:ext>
            </a:extLst>
          </p:cNvPr>
          <p:cNvSpPr txBox="1"/>
          <p:nvPr/>
        </p:nvSpPr>
        <p:spPr>
          <a:xfrm>
            <a:off x="6577781" y="973376"/>
            <a:ext cx="547656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Было проведено 9 запусков. В качестве переменных s и п пользователь вводил следующие значения. Первое значение - переменная s, второе значение - переменная п.</a:t>
            </a:r>
          </a:p>
          <a:p>
            <a:pPr algn="just"/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(45; 20); (45; 19); (50; 300); (40; 299); (18; 19); (19; 26); (13; 40); (19; 400); (5; 45).</a:t>
            </a:r>
          </a:p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Определите количество запусков, при которых программа выведет </a:t>
            </a:r>
            <a:r>
              <a:rPr lang="ru-RU" sz="24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«НЕТ».</a:t>
            </a:r>
          </a:p>
        </p:txBody>
      </p:sp>
    </p:spTree>
    <p:extLst>
      <p:ext uri="{BB962C8B-B14F-4D97-AF65-F5344CB8AC3E}">
        <p14:creationId xmlns:p14="http://schemas.microsoft.com/office/powerpoint/2010/main" val="1723874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5D25C4-3C8E-4744-9585-5BD2C031DC12}"/>
              </a:ext>
            </a:extLst>
          </p:cNvPr>
          <p:cNvSpPr txBox="1"/>
          <p:nvPr/>
        </p:nvSpPr>
        <p:spPr>
          <a:xfrm>
            <a:off x="167148" y="496341"/>
            <a:ext cx="1185770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Решение:</a:t>
            </a:r>
          </a:p>
          <a:p>
            <a:pPr marR="0" indent="354013" algn="l" rtl="0"/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NO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будет, когда оба условия ложны. </a:t>
            </a:r>
          </a:p>
          <a:p>
            <a:pPr marR="0" indent="354013" algn="l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Значит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s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должно быть меньше 45,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a n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должно быть больше или равно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30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</a:p>
          <a:p>
            <a:pPr marR="0" indent="354013" algn="l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Сразу исключаем пары: (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45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, -9); (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45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19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); (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50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, 30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),</a:t>
            </a:r>
          </a:p>
          <a:p>
            <a:pPr marR="0" algn="l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потому что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s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≥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45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</a:p>
          <a:p>
            <a:pPr marR="0" indent="354013" algn="l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Проверяем второе условие. </a:t>
            </a:r>
          </a:p>
          <a:p>
            <a:pPr marR="0" indent="354013" algn="l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По нему нам подходят пары: (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40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2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); (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13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, 4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0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); (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19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400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); (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5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45/</a:t>
            </a:r>
            <a:endParaRPr lang="ru-RU" sz="2400" b="0" i="0" u="none" strike="noStrike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R="0" indent="354013" algn="l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Значит ответом будет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4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</a:p>
          <a:p>
            <a:pPr marR="0" algn="r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Ответ: 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4</a:t>
            </a:r>
            <a:endParaRPr lang="ru-RU" sz="2400" b="1" i="0" u="none" strike="noStrike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D0B238-2ACF-4B0B-8F61-975339B56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64" y="4412993"/>
            <a:ext cx="3661130" cy="1948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B8C34F-B121-4B92-9644-5CFD75682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648" y="4412993"/>
            <a:ext cx="516255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2894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F2ED40-B1E6-4081-8AED-325A339779AE}"/>
              </a:ext>
            </a:extLst>
          </p:cNvPr>
          <p:cNvSpPr txBox="1"/>
          <p:nvPr/>
        </p:nvSpPr>
        <p:spPr>
          <a:xfrm>
            <a:off x="304800" y="452717"/>
            <a:ext cx="117987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(ОГЭ </a:t>
            </a:r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2024).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Ниже приведена программа, записанная на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четырех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языках программирования.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030C42-5F6D-472B-BAF3-74EFBD4D1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45" y="1283715"/>
            <a:ext cx="6662584" cy="42843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CE523A-7630-4F7B-AFE2-75109B18F2EE}"/>
              </a:ext>
            </a:extLst>
          </p:cNvPr>
          <p:cNvSpPr txBox="1"/>
          <p:nvPr/>
        </p:nvSpPr>
        <p:spPr>
          <a:xfrm>
            <a:off x="7049729" y="1142304"/>
            <a:ext cx="497143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Было проведено 9 запусков программы, при которых в качестве значений переменных 5 и t вводились следующие пары чисел: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(1,2); (11,2); (1, 12); (11, 12); (-11,-12); (-11, 12); (-12, 11); (10, 10); (10, 5).</a:t>
            </a: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Укажите наименьшее целое значение параметра А, при котором для указанных входных данных программа напечатает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«NO»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три раза.</a:t>
            </a:r>
          </a:p>
        </p:txBody>
      </p:sp>
    </p:spTree>
    <p:extLst>
      <p:ext uri="{BB962C8B-B14F-4D97-AF65-F5344CB8AC3E}">
        <p14:creationId xmlns:p14="http://schemas.microsoft.com/office/powerpoint/2010/main" val="3820777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B7DB25-DC30-4592-90D0-EE3B6C1BE82B}"/>
              </a:ext>
            </a:extLst>
          </p:cNvPr>
          <p:cNvSpPr txBox="1"/>
          <p:nvPr/>
        </p:nvSpPr>
        <p:spPr>
          <a:xfrm>
            <a:off x="167148" y="496341"/>
            <a:ext cx="1185770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Решение:</a:t>
            </a:r>
          </a:p>
          <a:p>
            <a:pPr marR="0" indent="354013" algn="l" rtl="0"/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NO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будет, когда оба условия ложны. </a:t>
            </a:r>
          </a:p>
          <a:p>
            <a:pPr marR="0" indent="354013" algn="l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Значит 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s ≤</a:t>
            </a:r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10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a 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t </a:t>
            </a:r>
            <a:r>
              <a:rPr lang="en-US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≤ A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</a:p>
          <a:p>
            <a:pPr marR="0" indent="354013" algn="l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Сразу исключаем пары: (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11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2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); (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11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12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); (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10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10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); (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10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5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); потому что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s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≥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10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</a:p>
          <a:p>
            <a:pPr marR="0" indent="354013" algn="l" rtl="0"/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Выпишем значения 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t 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рядке возрастания: -12,2,11,12,12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 </a:t>
            </a:r>
          </a:p>
          <a:p>
            <a:pPr marR="0" indent="354013" algn="l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Минимальное значение А=11 </a:t>
            </a:r>
            <a:r>
              <a:rPr lang="ru-RU" sz="2400" b="0" i="0" u="none" strike="noStrike" dirty="0" err="1">
                <a:solidFill>
                  <a:srgbClr val="000000"/>
                </a:solidFill>
                <a:latin typeface="Courier New" panose="02070309020205020404" pitchFamily="49" charset="0"/>
              </a:rPr>
              <a:t>прикоторм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«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NO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»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ru-RU" sz="2400" dirty="0">
                <a:solidFill>
                  <a:srgbClr val="000000"/>
                </a:solidFill>
                <a:latin typeface="Courier New" panose="02070309020205020404" pitchFamily="49" charset="0"/>
              </a:rPr>
              <a:t>будет напечатано три раза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.</a:t>
            </a:r>
          </a:p>
          <a:p>
            <a:pPr marR="0" algn="r" rtl="0"/>
            <a:r>
              <a:rPr lang="ru-RU" sz="2400" b="1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Ответ: 11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7130BB-2C61-4A7E-B04A-465CD7434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92" y="3925149"/>
            <a:ext cx="3726427" cy="2436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D78228-227F-4815-93BA-D998101BD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509" y="3925149"/>
            <a:ext cx="462915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F3C1896-3BF8-4DEC-A0AF-DCF4E40635CD}"/>
              </a:ext>
            </a:extLst>
          </p:cNvPr>
          <p:cNvCxnSpPr/>
          <p:nvPr/>
        </p:nvCxnSpPr>
        <p:spPr>
          <a:xfrm>
            <a:off x="5761703" y="4119716"/>
            <a:ext cx="9930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F2BDC8F-0B2F-428E-9BBC-71FEEBEE5FD2}"/>
              </a:ext>
            </a:extLst>
          </p:cNvPr>
          <p:cNvCxnSpPr/>
          <p:nvPr/>
        </p:nvCxnSpPr>
        <p:spPr>
          <a:xfrm>
            <a:off x="4685071" y="4478594"/>
            <a:ext cx="9930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FC24D6A-D517-49F6-80E3-D0FE3A4D0879}"/>
              </a:ext>
            </a:extLst>
          </p:cNvPr>
          <p:cNvCxnSpPr/>
          <p:nvPr/>
        </p:nvCxnSpPr>
        <p:spPr>
          <a:xfrm>
            <a:off x="7585587" y="4832555"/>
            <a:ext cx="9930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CEAD3A1-F2C4-442D-8FE3-B49915D4AF57}"/>
              </a:ext>
            </a:extLst>
          </p:cNvPr>
          <p:cNvCxnSpPr/>
          <p:nvPr/>
        </p:nvCxnSpPr>
        <p:spPr>
          <a:xfrm>
            <a:off x="4616245" y="5196348"/>
            <a:ext cx="9930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3021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707</Words>
  <Application>Microsoft Office PowerPoint</Application>
  <PresentationFormat>Широкоэкранный</PresentationFormat>
  <Paragraphs>47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Дубовик</dc:creator>
  <cp:lastModifiedBy>Владимир Дубовик</cp:lastModifiedBy>
  <cp:revision>24</cp:revision>
  <dcterms:created xsi:type="dcterms:W3CDTF">2025-10-07T11:40:29Z</dcterms:created>
  <dcterms:modified xsi:type="dcterms:W3CDTF">2025-10-09T12:20:07Z</dcterms:modified>
</cp:coreProperties>
</file>