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4" r:id="rId4"/>
    <p:sldId id="275" r:id="rId5"/>
    <p:sldId id="272" r:id="rId6"/>
    <p:sldId id="273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97" d="100"/>
          <a:sy n="97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AB25F-42B9-4553-9E63-A7C4870B6AA2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0B28E-3C5D-4913-96A9-3E0558B96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8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0B28E-3C5D-4913-96A9-3E0558B96B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776BD-FEB2-4F8D-8B82-EA262D356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60AA71-9B2F-43A6-B35E-B8D14E8B5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918E0-F1CC-4547-9A2E-7B988C50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32425-37C0-4E6A-A708-E4DB91FD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0A01C0-6B3C-4360-981C-2003660C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070D4-7FD8-46AC-862F-EB859886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AA232F-3249-4DF0-9E04-B1893B952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83159-EC17-4C25-8CFD-07498190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BD911-2927-4CF1-B2AA-536EE476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79F78-F2F3-429C-B7E9-658B6CC0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0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A6102C-54F2-441A-86E6-D9B518FAE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94409-5926-4FD9-8A9A-9A4DF638A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1A77F-4DFF-499F-9736-37F3396F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94AB8-ACCA-4705-AB80-F32B44B2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4CBBB-B4AF-449A-9C9D-95EC04CE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7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3FABC-497A-4FA1-AAD3-81ED10A2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32947-D51A-4852-A30F-73353807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F8768-C488-4403-8EC2-B687D04F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D2572-601A-477F-90E9-F4C48C56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611FE-0C07-42C9-8FB2-AF1D359E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8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19007-93F3-4F3F-B236-2A588F68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F1ED0-2CE9-4BE5-8EF0-CD1C765C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E4512-DD06-4FA6-ABB2-D71C6CFA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47FC0-DBD5-41ED-B918-839B696B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67FED0-C7E9-4B17-A7F7-6A4A12C0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09A2F-95D7-4916-B49A-08D2FE44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2527D0-0C08-4BA2-9442-FAEAAF3D9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C4C9E6-D2FF-410F-B9B3-9B4B8F87B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62928-9E9F-454B-991F-B0F99E3C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C1494-345A-4956-A536-2D090943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DD9C0-8A74-49A1-8BD2-563D2739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5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E2C92-9FC9-42A9-B5A3-DD24492C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89350-2167-45DE-B67F-30F287FFF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F4CE17-C446-42AC-B2E4-2AC2AE0D2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C92856-C103-4B9C-95CF-58A28770B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1F728F-0C71-4856-AB54-2C03AD071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193374-FB1B-400B-8CA5-BC976F42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39665A-71D4-42B6-A665-28CE42FB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88F53C-0A71-4BCE-A2C5-A56FCF63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5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31479-DA60-4EB7-9B3A-803CC3D4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1E5E22-2BFF-4943-9852-AF7D62FA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A20A05-37CF-4B3E-92D5-848B1A25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D88897-20D3-416D-B2AD-D082935A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A046DA-C1F1-4E74-9DC7-45557691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9A7583-67D5-4320-A219-9C18D850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848B52-D172-436B-A6C5-8690F676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5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90948-27BB-470B-B4D8-2A190F30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82310-E7E3-4531-8593-62F3657A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870677-6D82-4A0A-8050-A8DD0AFC0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2E9DA-2DF2-4F90-9AA1-BEF59F0E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60F8-AA2B-4941-8F06-EBE29574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9A24F4-9169-419A-ACFB-496DC4C8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4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1E5F3-6A9D-4DFF-8249-1A256586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68E0B3-59F3-4811-89B1-C44027AB7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3EF36B-265C-4BF4-8557-9DEEBA8E9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3D99A2-FD7E-4AA5-8A0F-BA10D2ED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3EF87F-6D71-4E30-8EB6-2D61BA72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D30E3-0A79-4F91-8DDB-F22E20E5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9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EA4E6-17B3-4D09-996C-887CFCE3B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5ECED-253F-4245-ACF2-6607C581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049248-709D-4D69-B2E7-073FCE1A8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9DE6-1A46-4F32-ACBD-A8179AAF11D1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DC93C-AE2C-4B9E-9FB2-7F0729F9D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AEAF6-6807-4F54-A50C-85FA265D3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27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230CB0-F9D1-48A8-BA22-7C6A8FA068C5}"/>
              </a:ext>
            </a:extLst>
          </p:cNvPr>
          <p:cNvSpPr txBox="1"/>
          <p:nvPr/>
        </p:nvSpPr>
        <p:spPr>
          <a:xfrm>
            <a:off x="78657" y="548478"/>
            <a:ext cx="11936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Решение:</a:t>
            </a:r>
          </a:p>
          <a:p>
            <a:pPr marR="0" indent="717550" algn="l" rtl="0"/>
            <a:r>
              <a:rPr lang="ru-RU" sz="240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Построим круги Эйлера и отметим все области, которые получим цифрами.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730EB39-9B65-4A2D-8053-04E32121FE07}"/>
              </a:ext>
            </a:extLst>
          </p:cNvPr>
          <p:cNvGrpSpPr/>
          <p:nvPr/>
        </p:nvGrpSpPr>
        <p:grpSpPr>
          <a:xfrm>
            <a:off x="912092" y="1622323"/>
            <a:ext cx="2890685" cy="2985425"/>
            <a:chOff x="1809135" y="2123768"/>
            <a:chExt cx="2890685" cy="298542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77BB645-D15F-4885-862F-04040F9A4938}"/>
                </a:ext>
              </a:extLst>
            </p:cNvPr>
            <p:cNvSpPr/>
            <p:nvPr/>
          </p:nvSpPr>
          <p:spPr>
            <a:xfrm>
              <a:off x="2241755" y="2123768"/>
              <a:ext cx="2025445" cy="202544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07ACC32F-9C43-42E9-8363-EA4CB2AC152E}"/>
                </a:ext>
              </a:extLst>
            </p:cNvPr>
            <p:cNvSpPr/>
            <p:nvPr/>
          </p:nvSpPr>
          <p:spPr>
            <a:xfrm>
              <a:off x="1809135" y="3083748"/>
              <a:ext cx="2025445" cy="2025445"/>
            </a:xfrm>
            <a:prstGeom prst="ellipse">
              <a:avLst/>
            </a:prstGeom>
            <a:solidFill>
              <a:schemeClr val="accent4">
                <a:alpha val="5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C3FFD81-A9CB-427C-AB04-31D953DC273B}"/>
                </a:ext>
              </a:extLst>
            </p:cNvPr>
            <p:cNvSpPr/>
            <p:nvPr/>
          </p:nvSpPr>
          <p:spPr>
            <a:xfrm>
              <a:off x="2674375" y="3083748"/>
              <a:ext cx="2025445" cy="2025445"/>
            </a:xfrm>
            <a:prstGeom prst="ellipse">
              <a:avLst/>
            </a:prstGeom>
            <a:solidFill>
              <a:schemeClr val="accent6">
                <a:alpha val="5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DA48BE-235D-461D-8634-62F27DEC75F3}"/>
                </a:ext>
              </a:extLst>
            </p:cNvPr>
            <p:cNvSpPr txBox="1"/>
            <p:nvPr/>
          </p:nvSpPr>
          <p:spPr>
            <a:xfrm>
              <a:off x="3069971" y="214209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О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9186DD-AD2D-419C-B37E-F17619861404}"/>
                </a:ext>
              </a:extLst>
            </p:cNvPr>
            <p:cNvSpPr txBox="1"/>
            <p:nvPr/>
          </p:nvSpPr>
          <p:spPr>
            <a:xfrm>
              <a:off x="1872743" y="414921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Л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8B32F0-A929-48BB-AA38-A6956AA61732}"/>
                </a:ext>
              </a:extLst>
            </p:cNvPr>
            <p:cNvSpPr txBox="1"/>
            <p:nvPr/>
          </p:nvSpPr>
          <p:spPr>
            <a:xfrm>
              <a:off x="4267200" y="4149212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Т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4BE454-9C5C-4E48-A7EC-7952181ED8DC}"/>
                </a:ext>
              </a:extLst>
            </p:cNvPr>
            <p:cNvSpPr txBox="1"/>
            <p:nvPr/>
          </p:nvSpPr>
          <p:spPr>
            <a:xfrm>
              <a:off x="3069971" y="256442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F90676-56A4-4125-84B1-81F625C8379F}"/>
                </a:ext>
              </a:extLst>
            </p:cNvPr>
            <p:cNvSpPr txBox="1"/>
            <p:nvPr/>
          </p:nvSpPr>
          <p:spPr>
            <a:xfrm>
              <a:off x="2351800" y="319816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6627FD-9538-4032-98B8-B37FC5608A4D}"/>
                </a:ext>
              </a:extLst>
            </p:cNvPr>
            <p:cNvSpPr txBox="1"/>
            <p:nvPr/>
          </p:nvSpPr>
          <p:spPr>
            <a:xfrm>
              <a:off x="3053027" y="348554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2AF89D-6571-41F3-8A82-DB7B904C799A}"/>
                </a:ext>
              </a:extLst>
            </p:cNvPr>
            <p:cNvSpPr txBox="1"/>
            <p:nvPr/>
          </p:nvSpPr>
          <p:spPr>
            <a:xfrm>
              <a:off x="3687097" y="319816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56B9E7-CA90-40A0-9E41-F74F83E5ADB0}"/>
                </a:ext>
              </a:extLst>
            </p:cNvPr>
            <p:cNvSpPr txBox="1"/>
            <p:nvPr/>
          </p:nvSpPr>
          <p:spPr>
            <a:xfrm>
              <a:off x="2200533" y="380196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D8A060-A17F-4E7F-9C8C-DF6CD82B6BA2}"/>
                </a:ext>
              </a:extLst>
            </p:cNvPr>
            <p:cNvSpPr txBox="1"/>
            <p:nvPr/>
          </p:nvSpPr>
          <p:spPr>
            <a:xfrm>
              <a:off x="3053027" y="427457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1200C2-948D-41D0-8883-EF6FFA6AD7FC}"/>
                </a:ext>
              </a:extLst>
            </p:cNvPr>
            <p:cNvSpPr txBox="1"/>
            <p:nvPr/>
          </p:nvSpPr>
          <p:spPr>
            <a:xfrm>
              <a:off x="3948409" y="374475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508D0A-8DC8-4F01-B715-775A5C233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48" y="1366947"/>
            <a:ext cx="8229600" cy="19335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16DC39-A87D-4A2B-A962-E0F3230C34A1}"/>
              </a:ext>
            </a:extLst>
          </p:cNvPr>
          <p:cNvSpPr txBox="1"/>
          <p:nvPr/>
        </p:nvSpPr>
        <p:spPr>
          <a:xfrm>
            <a:off x="3924134" y="4199007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4B9085-6B79-4258-BEAA-878A66BB90A0}"/>
              </a:ext>
            </a:extLst>
          </p:cNvPr>
          <p:cNvSpPr txBox="1"/>
          <p:nvPr/>
        </p:nvSpPr>
        <p:spPr>
          <a:xfrm>
            <a:off x="3924133" y="4577338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570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04CBB8-61DC-4629-B9EF-90428E6B6B06}"/>
              </a:ext>
            </a:extLst>
          </p:cNvPr>
          <p:cNvSpPr txBox="1"/>
          <p:nvPr/>
        </p:nvSpPr>
        <p:spPr>
          <a:xfrm>
            <a:off x="3924133" y="4981793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1A133-1FC1-49A9-825B-EDD993446EBD}"/>
              </a:ext>
            </a:extLst>
          </p:cNvPr>
          <p:cNvSpPr txBox="1"/>
          <p:nvPr/>
        </p:nvSpPr>
        <p:spPr>
          <a:xfrm>
            <a:off x="3916606" y="3531354"/>
            <a:ext cx="381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Необходимо найти: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80A87D-2D61-4027-8E2E-C786A775178D}"/>
              </a:ext>
            </a:extLst>
          </p:cNvPr>
          <p:cNvSpPr txBox="1"/>
          <p:nvPr/>
        </p:nvSpPr>
        <p:spPr>
          <a:xfrm>
            <a:off x="6396946" y="4572393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570-350=220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C83A17-03BA-48A8-848E-4141A12BEDA0}"/>
              </a:ext>
            </a:extLst>
          </p:cNvPr>
          <p:cNvSpPr txBox="1"/>
          <p:nvPr/>
        </p:nvSpPr>
        <p:spPr>
          <a:xfrm>
            <a:off x="6396946" y="4223851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300-220=80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FA258DD-F032-4A8F-B700-4303B06A7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850" y="5997281"/>
            <a:ext cx="6791325" cy="4381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99FD72-5C6F-4B6A-8454-BF04591EBB32}"/>
              </a:ext>
            </a:extLst>
          </p:cNvPr>
          <p:cNvSpPr txBox="1"/>
          <p:nvPr/>
        </p:nvSpPr>
        <p:spPr>
          <a:xfrm>
            <a:off x="5405930" y="5997281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FC074F-E21D-410F-A743-7104DB320ADD}"/>
              </a:ext>
            </a:extLst>
          </p:cNvPr>
          <p:cNvSpPr txBox="1"/>
          <p:nvPr/>
        </p:nvSpPr>
        <p:spPr>
          <a:xfrm>
            <a:off x="5738406" y="5997281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163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B390D-683C-4B02-BFB9-EDB3A43C141E}"/>
              </a:ext>
            </a:extLst>
          </p:cNvPr>
          <p:cNvSpPr txBox="1"/>
          <p:nvPr/>
        </p:nvSpPr>
        <p:spPr>
          <a:xfrm>
            <a:off x="108155" y="478823"/>
            <a:ext cx="119068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ru-RU" sz="2400" b="1" i="0" u="none" strike="noStrike" dirty="0">
                <a:solidFill>
                  <a:srgbClr val="CC5D07"/>
                </a:solidFill>
                <a:latin typeface="Courier New" panose="02070309020205020404" pitchFamily="49" charset="0"/>
              </a:rPr>
              <a:t>Задание 8</a:t>
            </a:r>
            <a:endParaRPr lang="ru-RU" sz="2400" b="1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Необходимые умения: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понимать принципы поиска информации по ключевым словам или изображению.</a:t>
            </a:r>
          </a:p>
          <a:p>
            <a:pPr marR="0" algn="l" rtl="0"/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Особенности задания: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необходимо найти какое количество страниц будет найдено по запросу, отправленному в сеть Интернет. Задание ориентировано на умение правильно использовать визуализацию с помощью кругов Эйлера-Венна, а также на решение систем уравнений из математики.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321611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2A9E5-D191-4E7A-BBB3-AD5C18FBDCB5}"/>
              </a:ext>
            </a:extLst>
          </p:cNvPr>
          <p:cNvSpPr txBox="1"/>
          <p:nvPr/>
        </p:nvSpPr>
        <p:spPr>
          <a:xfrm>
            <a:off x="157316" y="511296"/>
            <a:ext cx="118085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Пример задания 8:</a:t>
            </a:r>
          </a:p>
          <a:p>
            <a:pPr marR="0" indent="71755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языке запросов поискового сервера для обозначения логической операции «ИЛИ» используется символ </a:t>
            </a:r>
            <a:r>
              <a:rPr lang="ru-RU" sz="2400" b="0" i="0" u="none" strike="noStrike" dirty="0">
                <a:solidFill>
                  <a:srgbClr val="334A8B"/>
                </a:solidFill>
                <a:latin typeface="Courier New" panose="02070309020205020404" pitchFamily="49" charset="0"/>
              </a:rPr>
              <a:t>«|»,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а для логической операции «И» - символ «&amp;».</a:t>
            </a:r>
          </a:p>
          <a:p>
            <a:pPr marR="0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 таблице приведены запросы и количество найденных по ним страниц некоторого сегмента сети Интернет.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87CA5B-F3F5-40E7-8C71-CBF9F77F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747" y="2819620"/>
            <a:ext cx="7267575" cy="1104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E371E4-CB2D-4F45-9B8C-8AADA40567AE}"/>
              </a:ext>
            </a:extLst>
          </p:cNvPr>
          <p:cNvSpPr txBox="1"/>
          <p:nvPr/>
        </p:nvSpPr>
        <p:spPr>
          <a:xfrm>
            <a:off x="157316" y="4038381"/>
            <a:ext cx="118085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Какое количество страниц (в тысячах) будет найдено по запросу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Хоккей &amp; (Россия / Канада)</a:t>
            </a:r>
            <a:r>
              <a:rPr lang="ru-RU" sz="240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?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Считается, что все запросы выполнялись практически одновременно, так что набор страниц, содержащих искомые слова, не изменялся за время выполнения запросов.</a:t>
            </a:r>
          </a:p>
        </p:txBody>
      </p:sp>
    </p:spTree>
    <p:extLst>
      <p:ext uri="{BB962C8B-B14F-4D97-AF65-F5344CB8AC3E}">
        <p14:creationId xmlns:p14="http://schemas.microsoft.com/office/powerpoint/2010/main" val="370256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BCF3E6-BBB7-4633-90E3-F7DC5C55DE2B}"/>
              </a:ext>
            </a:extLst>
          </p:cNvPr>
          <p:cNvSpPr txBox="1"/>
          <p:nvPr/>
        </p:nvSpPr>
        <p:spPr>
          <a:xfrm>
            <a:off x="78657" y="548478"/>
            <a:ext cx="11936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Решение:</a:t>
            </a:r>
          </a:p>
          <a:p>
            <a:pPr marR="0" indent="717550" algn="l" rtl="0"/>
            <a:r>
              <a:rPr lang="ru-RU" sz="240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Построим круги Эйлера и отметим все области, которые получим цифрами.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2248F92-98F2-4783-A600-D10019CC7E8E}"/>
              </a:ext>
            </a:extLst>
          </p:cNvPr>
          <p:cNvGrpSpPr/>
          <p:nvPr/>
        </p:nvGrpSpPr>
        <p:grpSpPr>
          <a:xfrm>
            <a:off x="912092" y="1622323"/>
            <a:ext cx="2890685" cy="2985425"/>
            <a:chOff x="1809135" y="2123768"/>
            <a:chExt cx="2890685" cy="298542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0F3E1BB-6530-4AB0-8032-B95FA8279176}"/>
                </a:ext>
              </a:extLst>
            </p:cNvPr>
            <p:cNvSpPr/>
            <p:nvPr/>
          </p:nvSpPr>
          <p:spPr>
            <a:xfrm>
              <a:off x="2241755" y="2123768"/>
              <a:ext cx="2025445" cy="202544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84A1E81-D791-445D-A9F3-8C01C28975DA}"/>
                </a:ext>
              </a:extLst>
            </p:cNvPr>
            <p:cNvSpPr/>
            <p:nvPr/>
          </p:nvSpPr>
          <p:spPr>
            <a:xfrm>
              <a:off x="1809135" y="3083748"/>
              <a:ext cx="2025445" cy="2025445"/>
            </a:xfrm>
            <a:prstGeom prst="ellipse">
              <a:avLst/>
            </a:prstGeom>
            <a:solidFill>
              <a:schemeClr val="accent4">
                <a:alpha val="5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88312A9-39BF-47B1-8511-F65DB1CF1B7F}"/>
                </a:ext>
              </a:extLst>
            </p:cNvPr>
            <p:cNvSpPr/>
            <p:nvPr/>
          </p:nvSpPr>
          <p:spPr>
            <a:xfrm>
              <a:off x="2674375" y="3083748"/>
              <a:ext cx="2025445" cy="2025445"/>
            </a:xfrm>
            <a:prstGeom prst="ellipse">
              <a:avLst/>
            </a:prstGeom>
            <a:solidFill>
              <a:schemeClr val="accent6">
                <a:alpha val="5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E7F31F-D718-4C7C-8033-E6B4A1B6680C}"/>
                </a:ext>
              </a:extLst>
            </p:cNvPr>
            <p:cNvSpPr txBox="1"/>
            <p:nvPr/>
          </p:nvSpPr>
          <p:spPr>
            <a:xfrm>
              <a:off x="3069971" y="214209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К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14876F-7BE6-4BAF-AD24-29A27CB7F8E3}"/>
                </a:ext>
              </a:extLst>
            </p:cNvPr>
            <p:cNvSpPr txBox="1"/>
            <p:nvPr/>
          </p:nvSpPr>
          <p:spPr>
            <a:xfrm>
              <a:off x="1872743" y="414921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Х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7468D4-18CE-4E01-B6DD-FF1679E955E4}"/>
                </a:ext>
              </a:extLst>
            </p:cNvPr>
            <p:cNvSpPr txBox="1"/>
            <p:nvPr/>
          </p:nvSpPr>
          <p:spPr>
            <a:xfrm>
              <a:off x="4267200" y="4149212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Р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A63544-E69C-49C4-8AED-96A770376D48}"/>
                </a:ext>
              </a:extLst>
            </p:cNvPr>
            <p:cNvSpPr txBox="1"/>
            <p:nvPr/>
          </p:nvSpPr>
          <p:spPr>
            <a:xfrm>
              <a:off x="3069971" y="256442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0DF0A8-F96E-403C-882C-2170222D39FD}"/>
                </a:ext>
              </a:extLst>
            </p:cNvPr>
            <p:cNvSpPr txBox="1"/>
            <p:nvPr/>
          </p:nvSpPr>
          <p:spPr>
            <a:xfrm>
              <a:off x="2351800" y="319816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BEF96A-9298-4B61-8168-A284098AD47A}"/>
                </a:ext>
              </a:extLst>
            </p:cNvPr>
            <p:cNvSpPr txBox="1"/>
            <p:nvPr/>
          </p:nvSpPr>
          <p:spPr>
            <a:xfrm>
              <a:off x="3053027" y="348554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6620C3-1CC9-4F95-9976-CF5BB78253BB}"/>
                </a:ext>
              </a:extLst>
            </p:cNvPr>
            <p:cNvSpPr txBox="1"/>
            <p:nvPr/>
          </p:nvSpPr>
          <p:spPr>
            <a:xfrm>
              <a:off x="3687097" y="319816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8CC2DE-1CA6-4E4E-88D0-77C67A97AE84}"/>
                </a:ext>
              </a:extLst>
            </p:cNvPr>
            <p:cNvSpPr txBox="1"/>
            <p:nvPr/>
          </p:nvSpPr>
          <p:spPr>
            <a:xfrm>
              <a:off x="2200533" y="380196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3588CB-0D55-42F2-8158-89941E4F01FC}"/>
                </a:ext>
              </a:extLst>
            </p:cNvPr>
            <p:cNvSpPr txBox="1"/>
            <p:nvPr/>
          </p:nvSpPr>
          <p:spPr>
            <a:xfrm>
              <a:off x="3053027" y="427457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267C33-6D10-4B24-B6A5-D51454D72DF8}"/>
                </a:ext>
              </a:extLst>
            </p:cNvPr>
            <p:cNvSpPr txBox="1"/>
            <p:nvPr/>
          </p:nvSpPr>
          <p:spPr>
            <a:xfrm>
              <a:off x="3948409" y="374475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25252AB-0234-4FC1-BD9B-3B1F16DE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212" y="1335521"/>
            <a:ext cx="7267575" cy="2025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85DE02-073C-4D09-BDCF-220FDD2EBCF1}"/>
              </a:ext>
            </a:extLst>
          </p:cNvPr>
          <p:cNvSpPr txBox="1"/>
          <p:nvPr/>
        </p:nvSpPr>
        <p:spPr>
          <a:xfrm>
            <a:off x="9134170" y="1862388"/>
            <a:ext cx="233814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=168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69CF0A-F975-4E29-92F8-4EF24A848D80}"/>
              </a:ext>
            </a:extLst>
          </p:cNvPr>
          <p:cNvSpPr txBox="1"/>
          <p:nvPr/>
        </p:nvSpPr>
        <p:spPr>
          <a:xfrm>
            <a:off x="9134170" y="2342378"/>
            <a:ext cx="233814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=237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FE6394-E1FF-40C1-9AEC-1960382B6EBE}"/>
              </a:ext>
            </a:extLst>
          </p:cNvPr>
          <p:cNvSpPr txBox="1"/>
          <p:nvPr/>
        </p:nvSpPr>
        <p:spPr>
          <a:xfrm>
            <a:off x="9134169" y="2814921"/>
            <a:ext cx="233814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=79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199A5A-6FFB-46EB-B2AC-6F429BB7600E}"/>
              </a:ext>
            </a:extLst>
          </p:cNvPr>
          <p:cNvSpPr txBox="1"/>
          <p:nvPr/>
        </p:nvSpPr>
        <p:spPr>
          <a:xfrm>
            <a:off x="4636212" y="3390167"/>
            <a:ext cx="497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Необходимо найти: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187351-EF90-41F3-8ECF-8B480A7E80C5}"/>
              </a:ext>
            </a:extLst>
          </p:cNvPr>
          <p:cNvSpPr txBox="1"/>
          <p:nvPr/>
        </p:nvSpPr>
        <p:spPr>
          <a:xfrm>
            <a:off x="4636212" y="3851832"/>
            <a:ext cx="611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+N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+N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7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=237+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7</a:t>
            </a:r>
            <a:endParaRPr lang="ru-RU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D26591-FC22-4E36-ADDE-A5855518A5FE}"/>
              </a:ext>
            </a:extLst>
          </p:cNvPr>
          <p:cNvSpPr txBox="1"/>
          <p:nvPr/>
        </p:nvSpPr>
        <p:spPr>
          <a:xfrm>
            <a:off x="4668017" y="4378117"/>
            <a:ext cx="446615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=168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=168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-79=89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F0BD16-C4B1-4974-92DC-BE83B014368A}"/>
              </a:ext>
            </a:extLst>
          </p:cNvPr>
          <p:cNvSpPr txBox="1"/>
          <p:nvPr/>
        </p:nvSpPr>
        <p:spPr>
          <a:xfrm>
            <a:off x="4668017" y="4904402"/>
            <a:ext cx="611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+N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+N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7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=237+</a:t>
            </a:r>
            <a:r>
              <a:rPr lang="ru-RU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89=326</a:t>
            </a:r>
            <a:endParaRPr lang="ru-RU" sz="24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B30BC25-048F-401B-80B0-5B4DD66F8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7" y="5944413"/>
            <a:ext cx="6791325" cy="4381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0849A70-C9D9-44A6-9903-7ACE584A4E72}"/>
              </a:ext>
            </a:extLst>
          </p:cNvPr>
          <p:cNvSpPr txBox="1"/>
          <p:nvPr/>
        </p:nvSpPr>
        <p:spPr>
          <a:xfrm>
            <a:off x="5552767" y="5944413"/>
            <a:ext cx="611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3 2 6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65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26BDCD-0FFE-4C0E-8868-7024AC89F7D2}"/>
              </a:ext>
            </a:extLst>
          </p:cNvPr>
          <p:cNvSpPr txBox="1"/>
          <p:nvPr/>
        </p:nvSpPr>
        <p:spPr>
          <a:xfrm>
            <a:off x="258925" y="491231"/>
            <a:ext cx="11674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191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Демоверсия 2026).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001D6C-1708-4A83-9885-B28FF4945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63" y="564988"/>
            <a:ext cx="586047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DA3BD1-84D6-41EC-AA2E-B8B6E3325120}"/>
              </a:ext>
            </a:extLst>
          </p:cNvPr>
          <p:cNvSpPr txBox="1"/>
          <p:nvPr/>
        </p:nvSpPr>
        <p:spPr>
          <a:xfrm>
            <a:off x="106628" y="873747"/>
            <a:ext cx="116749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7127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 языке запросов поискового сервера для обозначения логической операции «ИЛИ» используется символ «|», а для логической операции «И» – символ «&amp;». В таблице приведены запросы и количество найденных по ним страниц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некоторого сегмента сети Интернет.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813E70-3F5B-4642-8EBA-F152B6A4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612" y="2855478"/>
            <a:ext cx="6126776" cy="8871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CD251E-47F4-48F6-B97E-A62AA315AD77}"/>
              </a:ext>
            </a:extLst>
          </p:cNvPr>
          <p:cNvSpPr txBox="1"/>
          <p:nvPr/>
        </p:nvSpPr>
        <p:spPr>
          <a:xfrm>
            <a:off x="106627" y="4045262"/>
            <a:ext cx="1167492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Какое количество страниц (в тысячах) будет найдено по запросу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Динамо &amp; Спартак?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Считается, что все запросы выполняются практически одновременно, так что набор страниц, содержащих все искомые слова, не изменяется за время выполнения запросов.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921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3F0B6-2D85-4D92-BAEA-087340304BA3}"/>
              </a:ext>
            </a:extLst>
          </p:cNvPr>
          <p:cNvSpPr txBox="1"/>
          <p:nvPr/>
        </p:nvSpPr>
        <p:spPr>
          <a:xfrm>
            <a:off x="186814" y="52110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2DC4E8-51DE-47CC-B98A-DFD10118F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66" y="982774"/>
            <a:ext cx="10682138" cy="1546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6802AA-9B9B-4167-89F4-414B2B2FBE50}"/>
              </a:ext>
            </a:extLst>
          </p:cNvPr>
          <p:cNvSpPr txBox="1"/>
          <p:nvPr/>
        </p:nvSpPr>
        <p:spPr>
          <a:xfrm>
            <a:off x="3641598" y="2672629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Динамо &amp; Спартак?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E7F2E0D-F67E-400D-9E11-9C4A1A08AAA8}"/>
              </a:ext>
            </a:extLst>
          </p:cNvPr>
          <p:cNvCxnSpPr/>
          <p:nvPr/>
        </p:nvCxnSpPr>
        <p:spPr>
          <a:xfrm>
            <a:off x="1846243" y="1581912"/>
            <a:ext cx="135415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E1CCFCB-4FBF-4279-8D3E-57489E036A91}"/>
              </a:ext>
            </a:extLst>
          </p:cNvPr>
          <p:cNvCxnSpPr/>
          <p:nvPr/>
        </p:nvCxnSpPr>
        <p:spPr>
          <a:xfrm>
            <a:off x="2684443" y="1962912"/>
            <a:ext cx="135415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9865345-CE6E-4AC7-BD35-53DFF8481F1E}"/>
              </a:ext>
            </a:extLst>
          </p:cNvPr>
          <p:cNvCxnSpPr/>
          <p:nvPr/>
        </p:nvCxnSpPr>
        <p:spPr>
          <a:xfrm>
            <a:off x="1872830" y="2334768"/>
            <a:ext cx="135415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D7D9D7-7966-4EE1-BCE6-B4D2032CCC1F}"/>
              </a:ext>
            </a:extLst>
          </p:cNvPr>
          <p:cNvCxnSpPr>
            <a:cxnSpLocks/>
          </p:cNvCxnSpPr>
          <p:nvPr/>
        </p:nvCxnSpPr>
        <p:spPr>
          <a:xfrm>
            <a:off x="5138078" y="2878978"/>
            <a:ext cx="148217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D8D5512A-6060-4C9D-8068-B9F8A995F6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608" y="3228366"/>
          <a:ext cx="4109186" cy="271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imgW="5108179" imgH="3375975" progId="">
                  <p:embed/>
                </p:oleObj>
              </mc:Choice>
              <mc:Fallback>
                <p:oleObj r:id="rId4" imgW="5108179" imgH="3375975" progId="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D8D5512A-6060-4C9D-8068-B9F8A995F6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608" y="3228366"/>
                        <a:ext cx="4109186" cy="2716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D6C7007-10E1-49E9-9359-E8FAC7D787A7}"/>
              </a:ext>
            </a:extLst>
          </p:cNvPr>
          <p:cNvSpPr txBox="1"/>
          <p:nvPr/>
        </p:nvSpPr>
        <p:spPr>
          <a:xfrm>
            <a:off x="1764792" y="583213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FD0F63-D680-48B7-8C0D-00100848090F}"/>
              </a:ext>
            </a:extLst>
          </p:cNvPr>
          <p:cNvSpPr txBox="1"/>
          <p:nvPr/>
        </p:nvSpPr>
        <p:spPr>
          <a:xfrm>
            <a:off x="3457092" y="583213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FB902-E6C1-4BF4-B9CC-64F3C79437DD}"/>
              </a:ext>
            </a:extLst>
          </p:cNvPr>
          <p:cNvSpPr txBox="1"/>
          <p:nvPr/>
        </p:nvSpPr>
        <p:spPr>
          <a:xfrm>
            <a:off x="1503818" y="441722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B17C6-C8BF-4302-9867-0F10E4D6244B}"/>
              </a:ext>
            </a:extLst>
          </p:cNvPr>
          <p:cNvSpPr txBox="1"/>
          <p:nvPr/>
        </p:nvSpPr>
        <p:spPr>
          <a:xfrm>
            <a:off x="2618695" y="441722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020B83-EFE4-4E5B-BC40-BDC54632B98B}"/>
              </a:ext>
            </a:extLst>
          </p:cNvPr>
          <p:cNvSpPr txBox="1"/>
          <p:nvPr/>
        </p:nvSpPr>
        <p:spPr>
          <a:xfrm>
            <a:off x="3733572" y="441722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AFD03F-9CA5-41C0-A0C2-0D48A7BF8C4E}"/>
              </a:ext>
            </a:extLst>
          </p:cNvPr>
          <p:cNvSpPr txBox="1"/>
          <p:nvPr/>
        </p:nvSpPr>
        <p:spPr>
          <a:xfrm>
            <a:off x="7571695" y="1351079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A+B+D=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8CF9CC-723A-4CC6-9DF3-D0C0955BE6C5}"/>
              </a:ext>
            </a:extLst>
          </p:cNvPr>
          <p:cNvSpPr txBox="1"/>
          <p:nvPr/>
        </p:nvSpPr>
        <p:spPr>
          <a:xfrm>
            <a:off x="7948871" y="1719384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A+B=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56FFE-D3E2-4D34-8280-15AF67FEAA9A}"/>
              </a:ext>
            </a:extLst>
          </p:cNvPr>
          <p:cNvSpPr txBox="1"/>
          <p:nvPr/>
        </p:nvSpPr>
        <p:spPr>
          <a:xfrm>
            <a:off x="8333922" y="2085867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37F774-71D5-462E-A858-313410F0BAF4}"/>
              </a:ext>
            </a:extLst>
          </p:cNvPr>
          <p:cNvSpPr txBox="1"/>
          <p:nvPr/>
        </p:nvSpPr>
        <p:spPr>
          <a:xfrm>
            <a:off x="5634976" y="3846888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D=840-530=310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338CF4-4EC5-4127-A16C-D1885C9FE3AA}"/>
              </a:ext>
            </a:extLst>
          </p:cNvPr>
          <p:cNvSpPr txBox="1"/>
          <p:nvPr/>
        </p:nvSpPr>
        <p:spPr>
          <a:xfrm>
            <a:off x="5634976" y="4532588"/>
            <a:ext cx="442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СПАРТАК=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B+D=130+310=440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477A890-EDC2-41E3-8054-B2E7A6FC5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37" y="5944413"/>
            <a:ext cx="6791325" cy="4381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615507A-B98D-40A1-A5DD-6091B90B8902}"/>
              </a:ext>
            </a:extLst>
          </p:cNvPr>
          <p:cNvSpPr txBox="1"/>
          <p:nvPr/>
        </p:nvSpPr>
        <p:spPr>
          <a:xfrm>
            <a:off x="5520017" y="5944413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4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7A3921-3FC6-49F2-B499-830FDC3E426C}"/>
              </a:ext>
            </a:extLst>
          </p:cNvPr>
          <p:cNvSpPr txBox="1"/>
          <p:nvPr/>
        </p:nvSpPr>
        <p:spPr>
          <a:xfrm>
            <a:off x="5852493" y="5944413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4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D7DA6C-FDD6-432B-B9CE-F15A9AD7EACF}"/>
              </a:ext>
            </a:extLst>
          </p:cNvPr>
          <p:cNvSpPr txBox="1"/>
          <p:nvPr/>
        </p:nvSpPr>
        <p:spPr>
          <a:xfrm>
            <a:off x="6221497" y="5944412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F7D60D-7512-4658-A044-9A7E0E02FA83}"/>
              </a:ext>
            </a:extLst>
          </p:cNvPr>
          <p:cNvSpPr txBox="1"/>
          <p:nvPr/>
        </p:nvSpPr>
        <p:spPr>
          <a:xfrm>
            <a:off x="216310" y="551057"/>
            <a:ext cx="11729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(Т.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Швайко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Ниже приведены запросы и количество страниц, которые нашел поисковый сервер по этим запросам в некотором сегменте Интернета: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038C7C-329B-4432-A884-B87A4B8D3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649" y="1751386"/>
            <a:ext cx="7301406" cy="2497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EBA897-46BC-493D-AC04-7F05B9A7BCC5}"/>
              </a:ext>
            </a:extLst>
          </p:cNvPr>
          <p:cNvSpPr txBox="1"/>
          <p:nvPr/>
        </p:nvSpPr>
        <p:spPr>
          <a:xfrm>
            <a:off x="216309" y="4460284"/>
            <a:ext cx="11621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Сколько страниц будет найдено по запросу</a:t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b="0" i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Бутылочка &amp; Палочка 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3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C97AAA8-CF0D-445C-810E-2D0DF14863B2}"/>
              </a:ext>
            </a:extLst>
          </p:cNvPr>
          <p:cNvGrpSpPr/>
          <p:nvPr/>
        </p:nvGrpSpPr>
        <p:grpSpPr>
          <a:xfrm>
            <a:off x="223834" y="1766013"/>
            <a:ext cx="2596248" cy="4080160"/>
            <a:chOff x="1809135" y="2123768"/>
            <a:chExt cx="2596247" cy="4080160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297703EA-A10A-45A0-A90D-DAC9569FA3A2}"/>
                </a:ext>
              </a:extLst>
            </p:cNvPr>
            <p:cNvSpPr/>
            <p:nvPr/>
          </p:nvSpPr>
          <p:spPr>
            <a:xfrm>
              <a:off x="2241755" y="2123768"/>
              <a:ext cx="2025445" cy="202544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989DE9A-93E7-4834-AFFE-5B5B3DA5E261}"/>
                </a:ext>
              </a:extLst>
            </p:cNvPr>
            <p:cNvSpPr/>
            <p:nvPr/>
          </p:nvSpPr>
          <p:spPr>
            <a:xfrm>
              <a:off x="1809135" y="3083748"/>
              <a:ext cx="2025445" cy="2025445"/>
            </a:xfrm>
            <a:prstGeom prst="ellipse">
              <a:avLst/>
            </a:prstGeom>
            <a:solidFill>
              <a:schemeClr val="accent4">
                <a:alpha val="5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EF25B461-7F38-4557-8D25-85D19FC82852}"/>
                </a:ext>
              </a:extLst>
            </p:cNvPr>
            <p:cNvSpPr/>
            <p:nvPr/>
          </p:nvSpPr>
          <p:spPr>
            <a:xfrm>
              <a:off x="2379938" y="4178483"/>
              <a:ext cx="2025444" cy="2025445"/>
            </a:xfrm>
            <a:prstGeom prst="ellipse">
              <a:avLst/>
            </a:prstGeom>
            <a:solidFill>
              <a:schemeClr val="accent6">
                <a:alpha val="5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62884C-0E13-4CA9-B057-1737B82B42CD}"/>
                </a:ext>
              </a:extLst>
            </p:cNvPr>
            <p:cNvSpPr txBox="1"/>
            <p:nvPr/>
          </p:nvSpPr>
          <p:spPr>
            <a:xfrm>
              <a:off x="3055524" y="222734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К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C2AD50-EC91-455D-9B41-065055E8EFF8}"/>
                </a:ext>
              </a:extLst>
            </p:cNvPr>
            <p:cNvSpPr txBox="1"/>
            <p:nvPr/>
          </p:nvSpPr>
          <p:spPr>
            <a:xfrm>
              <a:off x="1812346" y="394765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Б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576BA4-B019-4F8A-9B66-0210822CA1F0}"/>
                </a:ext>
              </a:extLst>
            </p:cNvPr>
            <p:cNvSpPr txBox="1"/>
            <p:nvPr/>
          </p:nvSpPr>
          <p:spPr>
            <a:xfrm>
              <a:off x="4021956" y="4960372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П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096566-403D-44CB-8560-741A3A3966A1}"/>
                </a:ext>
              </a:extLst>
            </p:cNvPr>
            <p:cNvSpPr txBox="1"/>
            <p:nvPr/>
          </p:nvSpPr>
          <p:spPr>
            <a:xfrm>
              <a:off x="3069971" y="256442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4087CD-13BE-4D9A-AD62-471B6CAEAB09}"/>
                </a:ext>
              </a:extLst>
            </p:cNvPr>
            <p:cNvSpPr txBox="1"/>
            <p:nvPr/>
          </p:nvSpPr>
          <p:spPr>
            <a:xfrm>
              <a:off x="2885879" y="333290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20AA18-FD0E-4DB4-93FA-662CAF2A7D9E}"/>
                </a:ext>
              </a:extLst>
            </p:cNvPr>
            <p:cNvSpPr txBox="1"/>
            <p:nvPr/>
          </p:nvSpPr>
          <p:spPr>
            <a:xfrm>
              <a:off x="2885880" y="440931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51EB8B-2FFF-436E-8359-6DAB7715F69C}"/>
                </a:ext>
              </a:extLst>
            </p:cNvPr>
            <p:cNvSpPr txBox="1"/>
            <p:nvPr/>
          </p:nvSpPr>
          <p:spPr>
            <a:xfrm>
              <a:off x="2197832" y="391916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76C529-070A-4B3B-AB35-321C2359BCF8}"/>
                </a:ext>
              </a:extLst>
            </p:cNvPr>
            <p:cNvSpPr txBox="1"/>
            <p:nvPr/>
          </p:nvSpPr>
          <p:spPr>
            <a:xfrm>
              <a:off x="3192761" y="526082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sz="24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ru-RU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C8E61C-0F7B-4987-9DD9-B511BA630402}"/>
              </a:ext>
            </a:extLst>
          </p:cNvPr>
          <p:cNvSpPr txBox="1"/>
          <p:nvPr/>
        </p:nvSpPr>
        <p:spPr>
          <a:xfrm>
            <a:off x="78657" y="548478"/>
            <a:ext cx="11936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Решение:</a:t>
            </a:r>
          </a:p>
          <a:p>
            <a:pPr marR="0" indent="717550" algn="l" rtl="0"/>
            <a:r>
              <a:rPr lang="ru-RU" sz="240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Построим круги Эйлера и отметим все области, которые получим цифрами.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248EE48-12C0-4422-BBED-A1F60DEAF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600" y="1526775"/>
            <a:ext cx="8029575" cy="32418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7BC8D0E-E853-40F7-B20E-62B64C2C8BD2}"/>
              </a:ext>
            </a:extLst>
          </p:cNvPr>
          <p:cNvSpPr txBox="1"/>
          <p:nvPr/>
        </p:nvSpPr>
        <p:spPr>
          <a:xfrm>
            <a:off x="8667973" y="3840837"/>
            <a:ext cx="171081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=19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3AAE5-7542-4F85-9672-44439B643E0C}"/>
              </a:ext>
            </a:extLst>
          </p:cNvPr>
          <p:cNvSpPr txBox="1"/>
          <p:nvPr/>
        </p:nvSpPr>
        <p:spPr>
          <a:xfrm>
            <a:off x="8664414" y="4271229"/>
            <a:ext cx="244112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69DA26-4DBB-4221-856F-AAD516A456C1}"/>
              </a:ext>
            </a:extLst>
          </p:cNvPr>
          <p:cNvSpPr txBox="1"/>
          <p:nvPr/>
        </p:nvSpPr>
        <p:spPr>
          <a:xfrm>
            <a:off x="8664414" y="3379172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=149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63395E-15DC-40D5-A45A-CB1CAD78C6D9}"/>
              </a:ext>
            </a:extLst>
          </p:cNvPr>
          <p:cNvSpPr txBox="1"/>
          <p:nvPr/>
        </p:nvSpPr>
        <p:spPr>
          <a:xfrm>
            <a:off x="8664413" y="2948780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=63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FA5431-C2EF-4641-8D0A-471B193E22F1}"/>
              </a:ext>
            </a:extLst>
          </p:cNvPr>
          <p:cNvSpPr txBox="1"/>
          <p:nvPr/>
        </p:nvSpPr>
        <p:spPr>
          <a:xfrm>
            <a:off x="8664412" y="2509909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=78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88FA33-DE77-4CD2-BDA0-C16C46101EF5}"/>
              </a:ext>
            </a:extLst>
          </p:cNvPr>
          <p:cNvSpPr txBox="1"/>
          <p:nvPr/>
        </p:nvSpPr>
        <p:spPr>
          <a:xfrm>
            <a:off x="8664415" y="2036847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=52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A41A92-901F-4411-B4F2-153E89334F90}"/>
              </a:ext>
            </a:extLst>
          </p:cNvPr>
          <p:cNvSpPr txBox="1"/>
          <p:nvPr/>
        </p:nvSpPr>
        <p:spPr>
          <a:xfrm>
            <a:off x="3862600" y="4792001"/>
            <a:ext cx="381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Необходимо найти: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50F59F-DEFD-4497-8EC5-B8D5AB8BFB1E}"/>
              </a:ext>
            </a:extLst>
          </p:cNvPr>
          <p:cNvSpPr txBox="1"/>
          <p:nvPr/>
        </p:nvSpPr>
        <p:spPr>
          <a:xfrm>
            <a:off x="3057882" y="5113059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=52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08E7D1-2FB3-4071-AEE5-5B25274EFDB5}"/>
              </a:ext>
            </a:extLst>
          </p:cNvPr>
          <p:cNvSpPr txBox="1"/>
          <p:nvPr/>
        </p:nvSpPr>
        <p:spPr>
          <a:xfrm>
            <a:off x="3055131" y="5433875"/>
            <a:ext cx="22334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=52-19=33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B384E9-7E66-431E-816F-97DAF1EAF88D}"/>
              </a:ext>
            </a:extLst>
          </p:cNvPr>
          <p:cNvSpPr txBox="1"/>
          <p:nvPr/>
        </p:nvSpPr>
        <p:spPr>
          <a:xfrm>
            <a:off x="5288531" y="5140531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=78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1C173C-7AAC-4B9C-80D3-E38F3FF81793}"/>
              </a:ext>
            </a:extLst>
          </p:cNvPr>
          <p:cNvSpPr txBox="1"/>
          <p:nvPr/>
        </p:nvSpPr>
        <p:spPr>
          <a:xfrm>
            <a:off x="5300272" y="5441558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=78-19=59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A979A7-A678-4AD2-B272-E4BA7D7BF6B0}"/>
              </a:ext>
            </a:extLst>
          </p:cNvPr>
          <p:cNvSpPr txBox="1"/>
          <p:nvPr/>
        </p:nvSpPr>
        <p:spPr>
          <a:xfrm>
            <a:off x="7977516" y="5140530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=149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7B7982-5FFB-4D7F-B09B-A898D983B77A}"/>
              </a:ext>
            </a:extLst>
          </p:cNvPr>
          <p:cNvSpPr txBox="1"/>
          <p:nvPr/>
        </p:nvSpPr>
        <p:spPr>
          <a:xfrm>
            <a:off x="7977516" y="5412793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=149-19-59-33=38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AED73D-8B3B-4B9F-8039-B067BD646872}"/>
              </a:ext>
            </a:extLst>
          </p:cNvPr>
          <p:cNvSpPr txBox="1"/>
          <p:nvPr/>
        </p:nvSpPr>
        <p:spPr>
          <a:xfrm>
            <a:off x="89889" y="5985523"/>
            <a:ext cx="352758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=63-N</a:t>
            </a:r>
            <a:r>
              <a:rPr lang="en-US" sz="2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=63-38=25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8399B2E-1B84-469F-9926-EEDD956F4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50" y="5997281"/>
            <a:ext cx="6791325" cy="4381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85C0035-34D1-496C-8C3C-F1E47088A0B6}"/>
              </a:ext>
            </a:extLst>
          </p:cNvPr>
          <p:cNvSpPr txBox="1"/>
          <p:nvPr/>
        </p:nvSpPr>
        <p:spPr>
          <a:xfrm>
            <a:off x="5405930" y="5997281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8E85C7-932D-4EFB-9241-144942C623FE}"/>
              </a:ext>
            </a:extLst>
          </p:cNvPr>
          <p:cNvSpPr txBox="1"/>
          <p:nvPr/>
        </p:nvSpPr>
        <p:spPr>
          <a:xfrm>
            <a:off x="5738406" y="5997281"/>
            <a:ext cx="3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5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19B02A-727B-40F8-8FCD-BF34C6F80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457" y="543847"/>
            <a:ext cx="9692903" cy="5770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46EC5-E3C9-4050-83CD-E639952C7FAF}"/>
              </a:ext>
            </a:extLst>
          </p:cNvPr>
          <p:cNvSpPr txBox="1"/>
          <p:nvPr/>
        </p:nvSpPr>
        <p:spPr>
          <a:xfrm>
            <a:off x="0" y="44552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ОГЭ 2024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1055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498</Words>
  <Application>Microsoft Office PowerPoint</Application>
  <PresentationFormat>Широкоэкранный</PresentationFormat>
  <Paragraphs>102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42</cp:revision>
  <dcterms:created xsi:type="dcterms:W3CDTF">2025-10-07T11:40:29Z</dcterms:created>
  <dcterms:modified xsi:type="dcterms:W3CDTF">2025-10-14T13:06:34Z</dcterms:modified>
</cp:coreProperties>
</file>