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  <p:sldId id="268" r:id="rId16"/>
    <p:sldId id="269" r:id="rId17"/>
    <p:sldId id="270" r:id="rId18"/>
    <p:sldId id="258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788F-D12E-4E4C-8551-559D34F5E10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5ED3-2A77-4BC9-A49B-C56529EE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9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788F-D12E-4E4C-8551-559D34F5E10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5ED3-2A77-4BC9-A49B-C56529EE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788F-D12E-4E4C-8551-559D34F5E10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5ED3-2A77-4BC9-A49B-C56529EE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71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5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6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4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9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1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04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84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7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788F-D12E-4E4C-8551-559D34F5E10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5ED3-2A77-4BC9-A49B-C56529EE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49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27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8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62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90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06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31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95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3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64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7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788F-D12E-4E4C-8551-559D34F5E10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5ED3-2A77-4BC9-A49B-C56529EE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5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21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80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75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16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96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93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45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86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8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788F-D12E-4E4C-8551-559D34F5E10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5ED3-2A77-4BC9-A49B-C56529EE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831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0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19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13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36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1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788F-D12E-4E4C-8551-559D34F5E10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5ED3-2A77-4BC9-A49B-C56529EE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788F-D12E-4E4C-8551-559D34F5E10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5ED3-2A77-4BC9-A49B-C56529EE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2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788F-D12E-4E4C-8551-559D34F5E10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5ED3-2A77-4BC9-A49B-C56529EE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3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788F-D12E-4E4C-8551-559D34F5E10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5ED3-2A77-4BC9-A49B-C56529EE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0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788F-D12E-4E4C-8551-559D34F5E10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5ED3-2A77-4BC9-A49B-C56529EE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6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9788F-D12E-4E4C-8551-559D34F5E10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5ED3-2A77-4BC9-A49B-C56529EE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9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5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F1C4522E-551F-4361-82E5-7D7D5F6B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5C0CB08-F8B0-49A7-BDF9-7A9B41924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hyperlink" Target="http://www.nsu.ru/classics/bibliotheca/lucretius.htm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8.png"/><Relationship Id="rId11" Type="http://schemas.openxmlformats.org/officeDocument/2006/relationships/image" Target="../media/image58.png"/><Relationship Id="rId5" Type="http://schemas.openxmlformats.org/officeDocument/2006/relationships/image" Target="../media/image46.png"/><Relationship Id="rId10" Type="http://schemas.openxmlformats.org/officeDocument/2006/relationships/image" Target="../media/image57.png"/><Relationship Id="rId4" Type="http://schemas.openxmlformats.org/officeDocument/2006/relationships/image" Target="../media/image45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40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microsoft.com/office/2007/relationships/hdphoto" Target="../media/hdphoto5.wdp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2.png"/><Relationship Id="rId7" Type="http://schemas.openxmlformats.org/officeDocument/2006/relationships/image" Target="../media/image56.png"/><Relationship Id="rId12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7.png"/><Relationship Id="rId3" Type="http://schemas.openxmlformats.org/officeDocument/2006/relationships/image" Target="../media/image72.png"/><Relationship Id="rId7" Type="http://schemas.openxmlformats.org/officeDocument/2006/relationships/image" Target="../media/image83.png"/><Relationship Id="rId12" Type="http://schemas.openxmlformats.org/officeDocument/2006/relationships/image" Target="../media/image8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2.png"/><Relationship Id="rId11" Type="http://schemas.openxmlformats.org/officeDocument/2006/relationships/image" Target="../media/image56.png"/><Relationship Id="rId5" Type="http://schemas.openxmlformats.org/officeDocument/2006/relationships/image" Target="../media/image74.png"/><Relationship Id="rId10" Type="http://schemas.openxmlformats.org/officeDocument/2006/relationships/image" Target="../media/image75.png"/><Relationship Id="rId4" Type="http://schemas.openxmlformats.org/officeDocument/2006/relationships/image" Target="../media/image73.png"/><Relationship Id="rId9" Type="http://schemas.openxmlformats.org/officeDocument/2006/relationships/image" Target="../media/image85.pn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2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2.png"/><Relationship Id="rId11" Type="http://schemas.openxmlformats.org/officeDocument/2006/relationships/image" Target="../media/image56.png"/><Relationship Id="rId5" Type="http://schemas.openxmlformats.org/officeDocument/2006/relationships/image" Target="../media/image74.png"/><Relationship Id="rId10" Type="http://schemas.openxmlformats.org/officeDocument/2006/relationships/image" Target="../media/image75.png"/><Relationship Id="rId4" Type="http://schemas.openxmlformats.org/officeDocument/2006/relationships/image" Target="../media/image73.png"/><Relationship Id="rId9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hyperlink" Target="http://www.infoliolib.info/rlit/lomonosov/tepl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4%D0%B0%D0%B9%D0%BB:De-Albert_Einstein.oga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МОЛЕКУЛЯРНАЯ ФИЗИКА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Основные положения </a:t>
            </a:r>
            <a:r>
              <a:rPr lang="en-US" b="1" dirty="0"/>
              <a:t>MKT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mou72.narod.ru/index_files/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39281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vsschool.zz.mu/images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7" y="4226357"/>
            <a:ext cx="16859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4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2" y="86429"/>
            <a:ext cx="10515600" cy="1325563"/>
          </a:xfrm>
        </p:spPr>
        <p:txBody>
          <a:bodyPr/>
          <a:lstStyle/>
          <a:p>
            <a:r>
              <a:rPr lang="ru-RU" b="1" dirty="0"/>
              <a:t>Опытные обоснования МКТ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1595" y="547627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 </a:t>
            </a:r>
          </a:p>
        </p:txBody>
      </p:sp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17" y="86429"/>
            <a:ext cx="611986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1366" y="998637"/>
            <a:ext cx="4297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Силы взаимодействия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1366" y="1689639"/>
            <a:ext cx="7648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1.	Деформация тела.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2.	Сохранение формы твердого тела.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3.	Поверхностное натяжение жидкости.</a:t>
            </a:r>
          </a:p>
        </p:txBody>
      </p:sp>
      <p:pic>
        <p:nvPicPr>
          <p:cNvPr id="9219" name="Picture 3" descr="Картинки по запросу упругая деформация прим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3" y="1738584"/>
            <a:ext cx="3074313" cy="23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Картинки по запросу Сохранение формы твердого те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3" y="4643224"/>
            <a:ext cx="54387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37" y="3403373"/>
            <a:ext cx="4102187" cy="2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2" y="86429"/>
            <a:ext cx="10515600" cy="1325563"/>
          </a:xfrm>
        </p:spPr>
        <p:txBody>
          <a:bodyPr/>
          <a:lstStyle/>
          <a:p>
            <a:r>
              <a:rPr lang="ru-RU" b="1" dirty="0"/>
              <a:t>Опытные обоснования МКТ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1595" y="547627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 </a:t>
            </a:r>
          </a:p>
        </p:txBody>
      </p:sp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17" y="86429"/>
            <a:ext cx="611986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1366" y="998637"/>
            <a:ext cx="4875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Наличие промежутков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6893" y="1715017"/>
            <a:ext cx="1125821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1. При смешивании различных жидкостей 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kumimoji="0" lang="ru-RU" altLang="ru-RU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смеси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 &lt; Σ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kumimoji="0" lang="ru-RU" altLang="ru-RU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отдельных жидкостей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91" y="2517033"/>
            <a:ext cx="5680871" cy="135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46893" y="4280694"/>
            <a:ext cx="4476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2. Деформация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3. Диффузия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2" y="86429"/>
            <a:ext cx="10515600" cy="1325563"/>
          </a:xfrm>
        </p:spPr>
        <p:txBody>
          <a:bodyPr/>
          <a:lstStyle/>
          <a:p>
            <a:r>
              <a:rPr lang="ru-RU" b="1" dirty="0"/>
              <a:t>Опытные обоснования МКТ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1595" y="547627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 </a:t>
            </a:r>
          </a:p>
        </p:txBody>
      </p:sp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17" y="86429"/>
            <a:ext cx="611986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3830" y="998637"/>
            <a:ext cx="5862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Роль в природе, технике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350" y="1827937"/>
            <a:ext cx="118717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. Питание растений из почвы.</a:t>
            </a:r>
            <a:endParaRPr lang="ru-RU" sz="24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2. В организмах человека и животных всасывание питательных веществ происходит через стенки органов пищеварения.</a:t>
            </a:r>
            <a:endParaRPr lang="ru-RU" sz="24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396240" algn="l"/>
              </a:tabLs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3. Цементация.</a:t>
            </a:r>
            <a:endParaRPr lang="ru-RU" sz="24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pic>
        <p:nvPicPr>
          <p:cNvPr id="12291" name="Picture 3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2" y="3813542"/>
            <a:ext cx="40481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89" y="3813542"/>
            <a:ext cx="4910954" cy="2705100"/>
          </a:xfrm>
          <a:prstGeom prst="rect">
            <a:avLst/>
          </a:prstGeom>
        </p:spPr>
      </p:pic>
      <p:pic>
        <p:nvPicPr>
          <p:cNvPr id="12293" name="Picture 5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645" y="3767278"/>
            <a:ext cx="2168992" cy="27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2" y="86429"/>
            <a:ext cx="10515600" cy="1325563"/>
          </a:xfrm>
        </p:spPr>
        <p:txBody>
          <a:bodyPr/>
          <a:lstStyle/>
          <a:p>
            <a:r>
              <a:rPr lang="ru-RU" b="1" dirty="0"/>
              <a:t>Опытные обоснования МКТ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1595" y="547627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 </a:t>
            </a:r>
          </a:p>
        </p:txBody>
      </p:sp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17" y="86429"/>
            <a:ext cx="611986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41455" y="1119604"/>
            <a:ext cx="6849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Силы взаимодействия молекул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162" y="1821418"/>
            <a:ext cx="11465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369570" algn="l"/>
              </a:tabLs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1. Силы притяжения и отталкивания действуют одновременно.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2. Силы электромагнитной природы. </a:t>
            </a:r>
            <a:endParaRPr lang="ru-RU" sz="24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655" y="2744401"/>
            <a:ext cx="8194795" cy="3755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7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2" y="86429"/>
            <a:ext cx="10515600" cy="1325563"/>
          </a:xfrm>
        </p:spPr>
        <p:txBody>
          <a:bodyPr/>
          <a:lstStyle/>
          <a:p>
            <a:r>
              <a:rPr lang="ru-RU" b="1" dirty="0"/>
              <a:t>Опытные обоснования МКТ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1595" y="547627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 </a:t>
            </a:r>
          </a:p>
        </p:txBody>
      </p:sp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17" y="86429"/>
            <a:ext cx="611986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345163" y="1268642"/>
                <a:ext cx="11742062" cy="2432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2400" b="1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Количество вещества (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ν</a:t>
                </a:r>
                <a:r>
                  <a:rPr lang="ru-RU" sz="2400" b="1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)</a:t>
                </a:r>
                <a:endParaRPr lang="ru-RU" sz="2400" dirty="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endParaRPr>
              </a:p>
              <a:p>
                <a:pPr indent="228600">
                  <a:spcAft>
                    <a:spcPts val="0"/>
                  </a:spcAft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Один моль содержит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N</a:t>
                </a:r>
                <a:r>
                  <a:rPr lang="ru-RU" sz="2400" baseline="-250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молекул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 =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N</a:t>
                </a:r>
                <a:r>
                  <a:rPr lang="ru-RU" sz="2400" baseline="-250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молекул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 в углероде массой 0,012 кг.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Постоянная Авогадро (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N</a:t>
                </a:r>
                <a:r>
                  <a:rPr lang="ru-RU" sz="2400" b="1" baseline="-250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А</a:t>
                </a:r>
                <a:r>
                  <a:rPr lang="ru-RU" sz="2400" b="1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)</a:t>
                </a:r>
                <a:endParaRPr lang="ru-RU" sz="2400" dirty="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endParaRPr>
              </a:p>
              <a:p>
                <a:pPr marL="228600" indent="-228600" algn="ctr">
                  <a:spcAft>
                    <a:spcPts val="0"/>
                  </a:spcAft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В моле любого вещества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N</a:t>
                </a:r>
                <a:r>
                  <a:rPr lang="en-US" sz="2400" baseline="-250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A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 = 6,022·10</a:t>
                </a:r>
                <a:r>
                  <a:rPr lang="ru-RU" sz="2400" baseline="300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23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 моль</a:t>
                </a:r>
                <a:r>
                  <a:rPr lang="ru-RU" sz="2400" baseline="300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-1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/>
                </a:r>
                <a:br>
                  <a:rPr lang="ru-RU" sz="24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</a:br>
                <a:r>
                  <a:rPr lang="ru-RU" sz="2400" b="1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Молярная масса (М)</a:t>
                </a:r>
                <a:endParaRPr lang="ru-RU" sz="2400" dirty="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endParaRPr>
              </a:p>
              <a:p>
                <a:pPr marL="228600" indent="-22860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ourier New" panose="02070309020205020404" pitchFamily="49" charset="0"/>
                      </a:rPr>
                      <m:t>𝑀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ourier New" panose="02070309020205020404" pitchFamily="49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ourier New" panose="02070309020205020404" pitchFamily="49" charset="0"/>
                          </a:rPr>
                          <m:t>𝑚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ourier New" panose="02070309020205020404" pitchFamily="49" charset="0"/>
                          </a:rPr>
                          <m:t>𝛎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, где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m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Courier New" panose="02070309020205020404" pitchFamily="49" charset="0"/>
                  </a:rPr>
                  <a:t> — масса вещества. Следовательно,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63" y="1268642"/>
                <a:ext cx="11742062" cy="2432333"/>
              </a:xfrm>
              <a:prstGeom prst="rect">
                <a:avLst/>
              </a:prstGeom>
              <a:blipFill>
                <a:blip r:embed="rId3"/>
                <a:stretch>
                  <a:fillRect t="-2005" b="-2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5615805" y="3651707"/>
                <a:ext cx="1200777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805" y="3651707"/>
                <a:ext cx="1200777" cy="609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45162" y="4381705"/>
            <a:ext cx="6821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Выражается молярная масса в кг/моль.</a:t>
            </a:r>
            <a:endParaRPr lang="ru-RU" sz="24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23850"/>
            <a:ext cx="11134725" cy="63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://dvsschool.zz.mu/images/im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17" y="86429"/>
            <a:ext cx="611986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4" y="376237"/>
            <a:ext cx="9973311" cy="598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dvsschool.zz.mu/images/im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17" y="86429"/>
            <a:ext cx="611986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06793" y="6301047"/>
            <a:ext cx="1138843" cy="3990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6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5494" cy="5436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461" y="1929826"/>
            <a:ext cx="1708403" cy="29438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04357" y="6124063"/>
                <a:ext cx="72482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kumimoji="0" lang="ru-RU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𝐻𝐶𝑙</m:t>
                          </m:r>
                        </m:e>
                      </m:d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0" lang="ru-RU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kumimoji="0" lang="ru-RU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kumimoji="0" lang="ru-RU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kumimoji="0" lang="ru-RU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𝐶𝑙</m:t>
                          </m:r>
                        </m:e>
                      </m:d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1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35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5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36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5</m:t>
                      </m:r>
                      <m:r>
                        <a:rPr kumimoji="0" lang="ru-RU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а.е.м</m:t>
                      </m:r>
                    </m:oMath>
                  </m:oMathPara>
                </a14:m>
                <a:endPara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357" y="6124063"/>
                <a:ext cx="72482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04357" y="5549619"/>
                <a:ext cx="3182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kumimoji="0" lang="ru-RU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𝐻𝐶𝑙</m:t>
                          </m:r>
                        </m:e>
                      </m:d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36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5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а.е.м</m:t>
                      </m:r>
                    </m:oMath>
                  </m:oMathPara>
                </a14:m>
                <a:endPara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357" y="5549619"/>
                <a:ext cx="318266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8313717" y="4894713"/>
            <a:ext cx="1138843" cy="3990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134805" cy="94611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массу трех молей углекислого газа.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1"/>
          <p:cNvSpPr/>
          <p:nvPr/>
        </p:nvSpPr>
        <p:spPr>
          <a:xfrm>
            <a:off x="335361" y="1198542"/>
            <a:ext cx="2840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Дано: </a:t>
            </a:r>
            <a:endParaRPr lang="en-CA" sz="3200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7" name="Straight Connector 22"/>
          <p:cNvCxnSpPr/>
          <p:nvPr/>
        </p:nvCxnSpPr>
        <p:spPr>
          <a:xfrm>
            <a:off x="2639616" y="1608284"/>
            <a:ext cx="0" cy="18823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42"/>
          <p:cNvCxnSpPr/>
          <p:nvPr/>
        </p:nvCxnSpPr>
        <p:spPr>
          <a:xfrm flipH="1">
            <a:off x="431371" y="2852936"/>
            <a:ext cx="220824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/>
              <p:cNvSpPr/>
              <p:nvPr/>
            </p:nvSpPr>
            <p:spPr>
              <a:xfrm>
                <a:off x="606004" y="2852937"/>
                <a:ext cx="12977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Times New Roman" pitchFamily="18" charset="0"/>
                  </a:rPr>
                  <a:t> </a:t>
                </a:r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04" y="2852937"/>
                <a:ext cx="129772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Прямоугольник 30"/>
              <p:cNvSpPr/>
              <p:nvPr/>
            </p:nvSpPr>
            <p:spPr>
              <a:xfrm>
                <a:off x="399150" y="1718858"/>
                <a:ext cx="22938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 xmlns:m="http://schemas.openxmlformats.org/officeDocument/2006/math">
                    <m:r>
                      <a:rPr lang="ru-RU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ru-RU" sz="3200" i="1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  <m:r>
                      <a:rPr lang="ru-RU" sz="3200" i="1">
                        <a:solidFill>
                          <a:prstClr val="black"/>
                        </a:solidFill>
                        <a:latin typeface="Cambria Math"/>
                      </a:rPr>
                      <m:t>оль</m:t>
                    </m:r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Times New Roman" pitchFamily="18" charset="0"/>
                  </a:rPr>
                  <a:t> </a:t>
                </a:r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" y="1718858"/>
                <a:ext cx="22938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4363244" y="452670"/>
                <a:ext cx="15295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3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 моль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44" y="452670"/>
                <a:ext cx="152958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Прямоугольник 34"/>
              <p:cNvSpPr/>
              <p:nvPr/>
            </p:nvSpPr>
            <p:spPr>
              <a:xfrm>
                <a:off x="399150" y="2237383"/>
                <a:ext cx="9903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" y="2237383"/>
                <a:ext cx="99039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Прямоугольник 55"/>
              <p:cNvSpPr/>
              <p:nvPr/>
            </p:nvSpPr>
            <p:spPr>
              <a:xfrm>
                <a:off x="2927648" y="2474844"/>
                <a:ext cx="3257430" cy="93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16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2474844"/>
                <a:ext cx="3257430" cy="9323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Прямоугольник 56"/>
              <p:cNvSpPr/>
              <p:nvPr/>
            </p:nvSpPr>
            <p:spPr>
              <a:xfrm>
                <a:off x="2927648" y="3600025"/>
                <a:ext cx="3233385" cy="93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12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3600025"/>
                <a:ext cx="3233385" cy="9323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Прямоугольник 57"/>
              <p:cNvSpPr/>
              <p:nvPr/>
            </p:nvSpPr>
            <p:spPr>
              <a:xfrm>
                <a:off x="2910791" y="2468894"/>
                <a:ext cx="3797643" cy="936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</m:d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016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791" y="2468894"/>
                <a:ext cx="3797643" cy="9361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Прямоугольник 58"/>
              <p:cNvSpPr/>
              <p:nvPr/>
            </p:nvSpPr>
            <p:spPr>
              <a:xfrm>
                <a:off x="2941558" y="3614196"/>
                <a:ext cx="3773597" cy="936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012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558" y="3614196"/>
                <a:ext cx="3773597" cy="9361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Прямоугольник 59"/>
              <p:cNvSpPr/>
              <p:nvPr/>
            </p:nvSpPr>
            <p:spPr>
              <a:xfrm>
                <a:off x="391639" y="4727314"/>
                <a:ext cx="6319422" cy="93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44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39" y="4727314"/>
                <a:ext cx="6319422" cy="9323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Прямоугольник 60"/>
              <p:cNvSpPr/>
              <p:nvPr/>
            </p:nvSpPr>
            <p:spPr>
              <a:xfrm>
                <a:off x="365358" y="5635714"/>
                <a:ext cx="4223079" cy="936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ru-RU" sz="320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3200">
                          <a:solidFill>
                            <a:prstClr val="black"/>
                          </a:solidFill>
                          <a:latin typeface="Cambria Math"/>
                        </a:rPr>
                        <m:t>044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58" y="5635714"/>
                <a:ext cx="4223079" cy="9361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Группа 61"/>
          <p:cNvGrpSpPr/>
          <p:nvPr/>
        </p:nvGrpSpPr>
        <p:grpSpPr>
          <a:xfrm>
            <a:off x="6247834" y="4314"/>
            <a:ext cx="5800828" cy="4480804"/>
            <a:chOff x="4611984" y="699542"/>
            <a:chExt cx="3068946" cy="2370583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4611984" y="699542"/>
              <a:ext cx="3068946" cy="2370583"/>
              <a:chOff x="4501123" y="2139702"/>
              <a:chExt cx="3068946" cy="2370583"/>
            </a:xfrm>
          </p:grpSpPr>
          <p:pic>
            <p:nvPicPr>
              <p:cNvPr id="77" name="Рисунок 76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148064" y="2139702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78" name="Рисунок 77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436096" y="2929896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79" name="Рисунок 78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 rot="18243275">
                <a:off x="4404351" y="2670874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80" name="Рисунок 79"/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796136" y="2556193"/>
                <a:ext cx="1773933" cy="1580389"/>
              </a:xfrm>
              <a:prstGeom prst="rect">
                <a:avLst/>
              </a:prstGeom>
            </p:spPr>
          </p:pic>
        </p:grp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805" y="1933993"/>
              <a:ext cx="281192" cy="240042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139" y="2072855"/>
              <a:ext cx="281192" cy="240042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947" y="1827470"/>
              <a:ext cx="281192" cy="240042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507" y="1712792"/>
              <a:ext cx="281192" cy="240042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700" y="1592771"/>
              <a:ext cx="281192" cy="240042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974" y="2307036"/>
              <a:ext cx="281192" cy="240042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386" y="2288783"/>
              <a:ext cx="281192" cy="240042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139" y="2616606"/>
              <a:ext cx="281192" cy="240042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296" y="2685910"/>
              <a:ext cx="281192" cy="240042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498" y="2376116"/>
              <a:ext cx="281192" cy="240042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262" y="2174035"/>
              <a:ext cx="281192" cy="240042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192" y="1906227"/>
              <a:ext cx="281192" cy="240042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763" y="2174035"/>
              <a:ext cx="281192" cy="24004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7906547" y="4601214"/>
            <a:ext cx="3374029" cy="1516085"/>
            <a:chOff x="5441496" y="3450910"/>
            <a:chExt cx="2530522" cy="1137064"/>
          </a:xfrm>
        </p:grpSpPr>
        <p:cxnSp>
          <p:nvCxnSpPr>
            <p:cNvPr id="82" name="Прямая соединительная линия 81"/>
            <p:cNvCxnSpPr/>
            <p:nvPr/>
          </p:nvCxnSpPr>
          <p:spPr>
            <a:xfrm>
              <a:off x="6926814" y="3837310"/>
              <a:ext cx="643012" cy="3182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V="1">
              <a:off x="5885152" y="3837310"/>
              <a:ext cx="601503" cy="2995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stCxn id="90" idx="3"/>
            </p:cNvCxnSpPr>
            <p:nvPr/>
          </p:nvCxnSpPr>
          <p:spPr>
            <a:xfrm flipV="1">
              <a:off x="5940152" y="3987080"/>
              <a:ext cx="589582" cy="2980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6847540" y="3950742"/>
              <a:ext cx="705600" cy="349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496" y="4011910"/>
              <a:ext cx="583005" cy="576064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013" y="4011910"/>
              <a:ext cx="583005" cy="576064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703" y="3450910"/>
              <a:ext cx="709450" cy="701004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6491503" y="3550245"/>
              <a:ext cx="34408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32668" y="4054301"/>
              <a:ext cx="36091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76774" y="4054300"/>
              <a:ext cx="36091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3" name="Рисунок 52"/>
          <p:cNvPicPr preferRelativeResize="0">
            <a:picLocks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2" t="24859" r="49984" b="69354"/>
          <a:stretch/>
        </p:blipFill>
        <p:spPr>
          <a:xfrm>
            <a:off x="5088096" y="1476679"/>
            <a:ext cx="1872000" cy="888000"/>
          </a:xfrm>
          <a:prstGeom prst="rect">
            <a:avLst/>
          </a:prstGeom>
        </p:spPr>
      </p:pic>
      <p:pic>
        <p:nvPicPr>
          <p:cNvPr id="95" name="Рисунок 94"/>
          <p:cNvPicPr preferRelativeResize="0">
            <a:picLocks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5" t="24821" r="63622" b="69577"/>
          <a:stretch/>
        </p:blipFill>
        <p:spPr>
          <a:xfrm>
            <a:off x="3073203" y="1476677"/>
            <a:ext cx="1872000" cy="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4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28525 0.193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9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3" grpId="0"/>
      <p:bldP spid="33" grpId="1"/>
      <p:bldP spid="33" grpId="2"/>
      <p:bldP spid="35" grpId="0"/>
      <p:bldP spid="56" grpId="0"/>
      <p:bldP spid="56" grpId="1"/>
      <p:bldP spid="57" grpId="0"/>
      <p:bldP spid="57" grpId="1"/>
      <p:bldP spid="58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2" y="86429"/>
            <a:ext cx="10515600" cy="1325563"/>
          </a:xfrm>
        </p:spPr>
        <p:txBody>
          <a:bodyPr/>
          <a:lstStyle/>
          <a:p>
            <a:r>
              <a:rPr lang="ru-RU" b="1" dirty="0"/>
              <a:t>Основные положения </a:t>
            </a:r>
            <a:r>
              <a:rPr lang="en-US" b="1" dirty="0" smtClean="0"/>
              <a:t>MKT</a:t>
            </a:r>
            <a:endParaRPr lang="ru-RU" dirty="0"/>
          </a:p>
        </p:txBody>
      </p:sp>
      <p:pic>
        <p:nvPicPr>
          <p:cNvPr id="2050" name="Picture 2" descr="Leucippe (portra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2" y="1763507"/>
            <a:ext cx="2630435" cy="325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6/64/Coypel_Democritus.jpg/200px-Coypel_Democri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966" y="1763507"/>
            <a:ext cx="2491262" cy="325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50701" y="5014606"/>
            <a:ext cx="334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/>
              <a:t>Демокри́т</a:t>
            </a:r>
            <a:r>
              <a:rPr lang="ru-RU" b="1" dirty="0"/>
              <a:t> </a:t>
            </a:r>
            <a:r>
              <a:rPr lang="ru-RU" b="1" dirty="0" err="1"/>
              <a:t>Абдерский</a:t>
            </a:r>
            <a:r>
              <a:rPr lang="ru-RU" dirty="0"/>
              <a:t> 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 460 до н. э</a:t>
            </a:r>
            <a:r>
              <a:rPr lang="ru-RU" dirty="0" smtClean="0"/>
              <a:t>.</a:t>
            </a:r>
            <a:r>
              <a:rPr lang="ru-RU" dirty="0"/>
              <a:t> — </a:t>
            </a:r>
            <a:r>
              <a:rPr lang="ru-RU" dirty="0" err="1"/>
              <a:t>ок</a:t>
            </a:r>
            <a:r>
              <a:rPr lang="ru-RU" dirty="0"/>
              <a:t>. 370 до н. э.)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8" y="4965972"/>
            <a:ext cx="1644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/>
              <a:t>Левкипп</a:t>
            </a:r>
            <a:r>
              <a:rPr lang="ru-RU" dirty="0"/>
              <a:t> </a:t>
            </a:r>
            <a:endParaRPr lang="ru-RU" dirty="0" smtClean="0"/>
          </a:p>
          <a:p>
            <a:pPr algn="ctr"/>
            <a:r>
              <a:rPr lang="ru-RU" dirty="0" smtClean="0"/>
              <a:t>(V </a:t>
            </a:r>
            <a:r>
              <a:rPr lang="ru-RU" dirty="0"/>
              <a:t>век до н. э.)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01269" y="1690688"/>
            <a:ext cx="60733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Выслушай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скажу, и ты сам, несомненно, признаешь,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существуют тела, которых мы видеть не можем.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Ветер, во-первых, морей неистово волны бичует,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Рушит громады судов и небесные тучи разносит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же, мчась по полям, стремительным кружится вихрем,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Мощные валит стволы, неприступные горные выси,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 низвергая, трясет порывисто: так, налетая,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Ветер, беснуясь, ревет и проносится с рокотом грозным.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быть, ветры – тела, но только незримые нами. </a:t>
            </a:r>
            <a:endParaRPr lang="ru-RU" b="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</a:p>
          <a:p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Дальше, тела иль вещей представляют собою начала,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они состоят из стеченья частиц изначальных.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 начала вещей ничему не под силу разрушить: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Плотностью тела своей они все, наконец, побеждают.</a:t>
            </a: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05586" y="6581000"/>
            <a:ext cx="1186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hlinkClick r:id="rId4"/>
              </a:rPr>
              <a:t>Полный текст</a:t>
            </a:r>
            <a:endParaRPr lang="ru-RU" sz="1200" i="1" dirty="0"/>
          </a:p>
        </p:txBody>
      </p:sp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17" y="86429"/>
            <a:ext cx="611986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ucretius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31" y="1045307"/>
            <a:ext cx="542694" cy="73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14553" y="6581001"/>
            <a:ext cx="3591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Тит </a:t>
            </a:r>
            <a:r>
              <a:rPr lang="ru-RU" sz="1200" b="1" i="1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Лукре́ций</a:t>
            </a:r>
            <a:r>
              <a:rPr lang="ru-RU" sz="1200" b="1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Кар</a:t>
            </a:r>
            <a:r>
              <a:rPr lang="ru-RU" sz="12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200" b="0" i="1" dirty="0" smtClean="0">
                <a:effectLst/>
                <a:latin typeface="Arial" panose="020B0604020202020204" pitchFamily="34" charset="0"/>
              </a:rPr>
              <a:t>(. </a:t>
            </a:r>
            <a:r>
              <a:rPr lang="ru-RU" sz="1200" b="0" i="1" u="none" strike="noStrike" dirty="0" smtClean="0">
                <a:effectLst/>
                <a:latin typeface="Arial" panose="020B0604020202020204" pitchFamily="34" charset="0"/>
              </a:rPr>
              <a:t>99 до н. э.</a:t>
            </a:r>
            <a:r>
              <a:rPr lang="ru-RU" sz="1200" b="0" i="1" dirty="0" smtClean="0">
                <a:effectLst/>
                <a:latin typeface="Arial" panose="020B0604020202020204" pitchFamily="34" charset="0"/>
              </a:rPr>
              <a:t> — </a:t>
            </a:r>
            <a:r>
              <a:rPr lang="ru-RU" sz="1200" b="0" i="1" u="none" strike="noStrike" dirty="0" smtClean="0">
                <a:effectLst/>
                <a:latin typeface="Arial" panose="020B0604020202020204" pitchFamily="34" charset="0"/>
              </a:rPr>
              <a:t>55 до н. э.</a:t>
            </a:r>
            <a:r>
              <a:rPr lang="ru-RU" sz="1200" b="0" i="1" dirty="0" smtClean="0">
                <a:effectLst/>
                <a:latin typeface="Arial" panose="020B0604020202020204" pitchFamily="34" charset="0"/>
              </a:rPr>
              <a:t>)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353734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134805" cy="94611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массу трех молей углекислого газа.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247834" y="4314"/>
            <a:ext cx="5800828" cy="4480804"/>
            <a:chOff x="4611984" y="699542"/>
            <a:chExt cx="3068946" cy="237058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611984" y="699542"/>
              <a:ext cx="3068946" cy="2370583"/>
              <a:chOff x="4501123" y="2139702"/>
              <a:chExt cx="3068946" cy="2370583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148064" y="2139702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436096" y="2929896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 rot="18243275">
                <a:off x="4404351" y="2670874"/>
                <a:ext cx="1773933" cy="1580389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2" b="42967"/>
              <a:stretch/>
            </p:blipFill>
            <p:spPr>
              <a:xfrm>
                <a:off x="5796136" y="2556193"/>
                <a:ext cx="1773933" cy="1580389"/>
              </a:xfrm>
              <a:prstGeom prst="rect">
                <a:avLst/>
              </a:prstGeom>
            </p:spPr>
          </p:pic>
        </p:grp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805" y="1933993"/>
              <a:ext cx="281192" cy="24004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139" y="2072855"/>
              <a:ext cx="281192" cy="24004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947" y="1827470"/>
              <a:ext cx="281192" cy="24004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507" y="1712792"/>
              <a:ext cx="281192" cy="24004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700" y="1592771"/>
              <a:ext cx="281192" cy="240042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974" y="2307036"/>
              <a:ext cx="281192" cy="24004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386" y="2288783"/>
              <a:ext cx="281192" cy="24004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139" y="2616606"/>
              <a:ext cx="281192" cy="24004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296" y="2685910"/>
              <a:ext cx="281192" cy="24004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498" y="2376116"/>
              <a:ext cx="281192" cy="240042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262" y="2174035"/>
              <a:ext cx="281192" cy="24004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192" y="1906227"/>
              <a:ext cx="281192" cy="240042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763" y="2174035"/>
              <a:ext cx="281192" cy="240042"/>
            </a:xfrm>
            <a:prstGeom prst="rect">
              <a:avLst/>
            </a:prstGeom>
          </p:spPr>
        </p:pic>
      </p:grpSp>
      <p:sp>
        <p:nvSpPr>
          <p:cNvPr id="26" name="Прямоугольник 21"/>
          <p:cNvSpPr/>
          <p:nvPr/>
        </p:nvSpPr>
        <p:spPr>
          <a:xfrm>
            <a:off x="335361" y="1198542"/>
            <a:ext cx="2840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Дано: </a:t>
            </a:r>
            <a:endParaRPr lang="en-CA" sz="3200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7" name="Straight Connector 22"/>
          <p:cNvCxnSpPr/>
          <p:nvPr/>
        </p:nvCxnSpPr>
        <p:spPr>
          <a:xfrm>
            <a:off x="2639616" y="1608284"/>
            <a:ext cx="0" cy="18823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42"/>
          <p:cNvCxnSpPr/>
          <p:nvPr/>
        </p:nvCxnSpPr>
        <p:spPr>
          <a:xfrm flipH="1">
            <a:off x="431371" y="2852936"/>
            <a:ext cx="220824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/>
              <p:cNvSpPr/>
              <p:nvPr/>
            </p:nvSpPr>
            <p:spPr>
              <a:xfrm>
                <a:off x="606004" y="2852937"/>
                <a:ext cx="12977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Times New Roman" pitchFamily="18" charset="0"/>
                  </a:rPr>
                  <a:t> </a:t>
                </a:r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04" y="2852937"/>
                <a:ext cx="129772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Прямоугольник 30"/>
              <p:cNvSpPr/>
              <p:nvPr/>
            </p:nvSpPr>
            <p:spPr>
              <a:xfrm>
                <a:off x="399150" y="1718858"/>
                <a:ext cx="22938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 xmlns:m="http://schemas.openxmlformats.org/officeDocument/2006/math">
                    <m:r>
                      <a:rPr lang="ru-RU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ru-RU" sz="3200" i="1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  <m:r>
                      <a:rPr lang="ru-RU" sz="3200" i="1">
                        <a:solidFill>
                          <a:prstClr val="black"/>
                        </a:solidFill>
                        <a:latin typeface="Cambria Math"/>
                      </a:rPr>
                      <m:t>оль</m:t>
                    </m:r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Times New Roman" pitchFamily="18" charset="0"/>
                  </a:rPr>
                  <a:t> </a:t>
                </a:r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" y="1718858"/>
                <a:ext cx="229383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Прямоугольник 34"/>
              <p:cNvSpPr/>
              <p:nvPr/>
            </p:nvSpPr>
            <p:spPr>
              <a:xfrm>
                <a:off x="399150" y="2237383"/>
                <a:ext cx="9903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" y="2237383"/>
                <a:ext cx="99039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Прямоугольник 60"/>
              <p:cNvSpPr/>
              <p:nvPr/>
            </p:nvSpPr>
            <p:spPr>
              <a:xfrm>
                <a:off x="2781331" y="2574415"/>
                <a:ext cx="4223079" cy="936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ru-RU" sz="320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3200">
                          <a:solidFill>
                            <a:prstClr val="black"/>
                          </a:solidFill>
                          <a:latin typeface="Cambria Math"/>
                        </a:rPr>
                        <m:t>044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31" y="2574415"/>
                <a:ext cx="4223079" cy="9361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781331" y="4102365"/>
                <a:ext cx="1733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𝜈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31" y="4102365"/>
                <a:ext cx="173336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2781332" y="4829671"/>
                <a:ext cx="48856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044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132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 кг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32" y="4829671"/>
                <a:ext cx="488563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906547" y="4601214"/>
            <a:ext cx="3374029" cy="1516085"/>
            <a:chOff x="5441496" y="3450910"/>
            <a:chExt cx="2530522" cy="1137064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>
              <a:off x="6926814" y="3837310"/>
              <a:ext cx="643012" cy="3182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885152" y="3837310"/>
              <a:ext cx="601503" cy="2995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stCxn id="76" idx="3"/>
            </p:cNvCxnSpPr>
            <p:nvPr/>
          </p:nvCxnSpPr>
          <p:spPr>
            <a:xfrm flipV="1">
              <a:off x="5940152" y="3987080"/>
              <a:ext cx="589582" cy="2980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6847540" y="3950742"/>
              <a:ext cx="705600" cy="349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496" y="4011910"/>
              <a:ext cx="583005" cy="576064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013" y="4011910"/>
              <a:ext cx="583005" cy="57606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703" y="3450910"/>
              <a:ext cx="709450" cy="701004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6491503" y="3550245"/>
              <a:ext cx="34408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532668" y="4054301"/>
              <a:ext cx="36091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76774" y="4054300"/>
              <a:ext cx="36091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8" name="Рисунок 47"/>
          <p:cNvPicPr preferRelativeResize="0"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2" t="24859" r="49984" b="69354"/>
          <a:stretch/>
        </p:blipFill>
        <p:spPr>
          <a:xfrm>
            <a:off x="5088096" y="1476679"/>
            <a:ext cx="1872000" cy="888000"/>
          </a:xfrm>
          <a:prstGeom prst="rect">
            <a:avLst/>
          </a:prstGeom>
        </p:spPr>
      </p:pic>
      <p:pic>
        <p:nvPicPr>
          <p:cNvPr id="49" name="Рисунок 48"/>
          <p:cNvPicPr preferRelativeResize="0"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5" t="24821" r="63622" b="69577"/>
          <a:stretch/>
        </p:blipFill>
        <p:spPr>
          <a:xfrm>
            <a:off x="3073203" y="1476677"/>
            <a:ext cx="1872000" cy="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68627"/>
            <a:ext cx="9614859" cy="94611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массу молекулы плавиковой кислоты.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21"/>
          <p:cNvSpPr/>
          <p:nvPr/>
        </p:nvSpPr>
        <p:spPr>
          <a:xfrm>
            <a:off x="335361" y="992530"/>
            <a:ext cx="2840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Дано: </a:t>
            </a:r>
            <a:endParaRPr lang="en-CA" sz="3200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6" name="Straight Connector 22"/>
          <p:cNvCxnSpPr/>
          <p:nvPr/>
        </p:nvCxnSpPr>
        <p:spPr>
          <a:xfrm>
            <a:off x="2063552" y="1402272"/>
            <a:ext cx="0" cy="13097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42"/>
          <p:cNvCxnSpPr/>
          <p:nvPr/>
        </p:nvCxnSpPr>
        <p:spPr>
          <a:xfrm flipH="1">
            <a:off x="431371" y="2070860"/>
            <a:ext cx="16321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606004" y="2070861"/>
                <a:ext cx="14809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Times New Roman" pitchFamily="18" charset="0"/>
                  </a:rPr>
                  <a:t> </a:t>
                </a:r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04" y="2070861"/>
                <a:ext cx="148091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399150" y="1494797"/>
                <a:ext cx="8418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𝐻𝐹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" y="1494797"/>
                <a:ext cx="84189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8401016" y="536714"/>
            <a:ext cx="2607169" cy="4298711"/>
            <a:chOff x="6372200" y="492187"/>
            <a:chExt cx="2057668" cy="339269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492187"/>
              <a:ext cx="2057668" cy="339269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58730" y="2499742"/>
                  <a:ext cx="926340" cy="6558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21917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𝐻𝐹</m:t>
                        </m:r>
                      </m:oMath>
                    </m:oMathPara>
                  </a14:m>
                  <a:endParaRPr lang="ru-RU" sz="4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730" y="2499742"/>
                  <a:ext cx="926340" cy="6558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119669" y="1344217"/>
                <a:ext cx="21717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669" y="1344217"/>
                <a:ext cx="217174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120001" y="2378636"/>
                <a:ext cx="1812291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001" y="2378636"/>
                <a:ext cx="1812291" cy="10948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Группа 34"/>
          <p:cNvGrpSpPr/>
          <p:nvPr/>
        </p:nvGrpSpPr>
        <p:grpSpPr>
          <a:xfrm>
            <a:off x="8368597" y="4890859"/>
            <a:ext cx="2875088" cy="1233279"/>
            <a:chOff x="6276448" y="3822653"/>
            <a:chExt cx="2156316" cy="924959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6775104" y="4299942"/>
              <a:ext cx="79072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448" y="4011910"/>
              <a:ext cx="583005" cy="576064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660" y="3822653"/>
              <a:ext cx="936104" cy="92495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367620" y="4054301"/>
              <a:ext cx="36091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86618" y="4053600"/>
              <a:ext cx="309219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Прямоугольник 37"/>
              <p:cNvSpPr/>
              <p:nvPr/>
            </p:nvSpPr>
            <p:spPr>
              <a:xfrm>
                <a:off x="391639" y="3703042"/>
                <a:ext cx="45411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𝐻𝐹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39" y="3703042"/>
                <a:ext cx="454111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379378" y="4564075"/>
                <a:ext cx="7544950" cy="936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𝐻𝐹</m:t>
                          </m:r>
                        </m:e>
                      </m:d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20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моль</m:t>
                          </m:r>
                        </m:den>
                      </m:f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02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к</m:t>
                          </m:r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78" y="4564075"/>
                <a:ext cx="7544950" cy="9361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431371" y="5445224"/>
                <a:ext cx="6716774" cy="1069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02</m:t>
                          </m:r>
                        </m:num>
                        <m:den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02</m:t>
                          </m:r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p>
                          </m:sSup>
                        </m:den>
                      </m:f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3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32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26</m:t>
                          </m:r>
                        </m:sup>
                      </m:sSup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кг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71" y="5445224"/>
                <a:ext cx="6716774" cy="10696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Рисунок 26"/>
          <p:cNvPicPr preferRelativeResize="0"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5" t="24859" r="43318" b="69354"/>
          <a:stretch/>
        </p:blipFill>
        <p:spPr>
          <a:xfrm>
            <a:off x="6096000" y="2498247"/>
            <a:ext cx="1872000" cy="888000"/>
          </a:xfrm>
          <a:prstGeom prst="rect">
            <a:avLst/>
          </a:prstGeom>
        </p:spPr>
      </p:pic>
      <p:pic>
        <p:nvPicPr>
          <p:cNvPr id="30" name="Рисунок 29"/>
          <p:cNvPicPr preferRelativeResize="0"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18946" r="84131" b="75198"/>
          <a:stretch/>
        </p:blipFill>
        <p:spPr>
          <a:xfrm>
            <a:off x="6096000" y="1543665"/>
            <a:ext cx="1872000" cy="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9" grpId="0"/>
      <p:bldP spid="20" grpId="0"/>
      <p:bldP spid="38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74638"/>
                <a:ext cx="10972800" cy="1426169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933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Известно, что в некотором сосуде, до краёв наполненном водой содержится </a:t>
                </a:r>
                <a14:m>
                  <m:oMath xmlns:m="http://schemas.openxmlformats.org/officeDocument/2006/math">
                    <m:r>
                      <a:rPr lang="ru-RU" sz="2933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𝟕</m:t>
                    </m:r>
                    <m:r>
                      <a:rPr lang="ru-RU" sz="2933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ru-RU" sz="2933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ru-RU" sz="2933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ru-RU" sz="2933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𝟐𝟓</m:t>
                        </m:r>
                      </m:sup>
                    </m:sSup>
                  </m:oMath>
                </a14:m>
                <a:r>
                  <a:rPr lang="ru-RU" sz="2933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молекул </a:t>
                </a:r>
                <a:r>
                  <a:rPr lang="ru-RU" sz="2933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воды. Найдите  ёмкость данного сосуда.</a:t>
                </a: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74638"/>
                <a:ext cx="10972800" cy="1426169"/>
              </a:xfrm>
              <a:blipFill>
                <a:blip r:embed="rId2"/>
                <a:stretch>
                  <a:fillRect l="-1222" t="-5556" r="-556" b="-132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21"/>
          <p:cNvSpPr/>
          <p:nvPr/>
        </p:nvSpPr>
        <p:spPr>
          <a:xfrm>
            <a:off x="335361" y="1617007"/>
            <a:ext cx="2840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Дано: </a:t>
            </a:r>
            <a:endParaRPr lang="en-CA" sz="3200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3023659" y="2026749"/>
            <a:ext cx="0" cy="18823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431371" y="3271401"/>
            <a:ext cx="25922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606005" y="3271402"/>
                <a:ext cx="12155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Times New Roman" pitchFamily="18" charset="0"/>
                  </a:rPr>
                  <a:t> </a:t>
                </a:r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05" y="3271402"/>
                <a:ext cx="121558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399150" y="2137323"/>
                <a:ext cx="2645083" cy="59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" y="2137323"/>
                <a:ext cx="2645083" cy="590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399150" y="2655849"/>
                <a:ext cx="10292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" y="2655849"/>
                <a:ext cx="102925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Группа 30"/>
          <p:cNvGrpSpPr/>
          <p:nvPr/>
        </p:nvGrpSpPr>
        <p:grpSpPr>
          <a:xfrm>
            <a:off x="9264353" y="1508787"/>
            <a:ext cx="1893828" cy="3263399"/>
            <a:chOff x="6948264" y="1229776"/>
            <a:chExt cx="1420371" cy="244754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229776"/>
              <a:ext cx="1420371" cy="244754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50" y="2815081"/>
              <a:ext cx="316613" cy="27028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616" y="3134053"/>
              <a:ext cx="316613" cy="27028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59" y="3267224"/>
              <a:ext cx="316613" cy="27028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23" y="2524127"/>
              <a:ext cx="316613" cy="27028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639" y="3155371"/>
              <a:ext cx="316613" cy="27028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53" y="2222718"/>
              <a:ext cx="316613" cy="27028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375" y="2793763"/>
              <a:ext cx="316613" cy="27028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464" y="2148578"/>
              <a:ext cx="316613" cy="2702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077" y="2453550"/>
              <a:ext cx="316613" cy="27028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800" y="2780076"/>
              <a:ext cx="316613" cy="27028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543605" y="695655"/>
                <a:ext cx="1799532" cy="5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7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605" y="695655"/>
                <a:ext cx="1799532" cy="5904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175379" y="1656000"/>
                <a:ext cx="1848000" cy="1094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ru-RU" sz="3200" dirty="0">
                              <a:solidFill>
                                <a:prstClr val="black"/>
                              </a:solidFill>
                              <a:latin typeface="Calibri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379" y="1656000"/>
                <a:ext cx="1848000" cy="1094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096000" y="1737175"/>
                <a:ext cx="1440160" cy="93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737175"/>
                <a:ext cx="1440160" cy="9325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170933" y="2808022"/>
                <a:ext cx="3789163" cy="1094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ru-RU" sz="3200" dirty="0">
                              <a:solidFill>
                                <a:prstClr val="black"/>
                              </a:solidFill>
                              <a:latin typeface="Calibri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𝑀𝑁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933" y="2808022"/>
                <a:ext cx="3789163" cy="10948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119669" y="4028763"/>
                <a:ext cx="3789163" cy="109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𝑀𝑁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669" y="4028763"/>
                <a:ext cx="3789163" cy="10976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3215681" y="5438484"/>
                <a:ext cx="2841482" cy="936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л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  <a:ea typeface="Cambria Math"/>
                </a:endParaRPr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81" y="5438484"/>
                <a:ext cx="2841482" cy="9361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25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93827E-6 L -0.11545 0.199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32" grpId="0"/>
      <p:bldP spid="32" grpId="1"/>
      <p:bldP spid="32" grpId="2"/>
      <p:bldP spid="33" grpId="0"/>
      <p:bldP spid="34" grpId="0"/>
      <p:bldP spid="36" grpId="0"/>
      <p:bldP spid="37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74638"/>
                <a:ext cx="10972800" cy="1426169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933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Известно, что в некотором сосуде, до краёв наполненном водой содержится </a:t>
                </a:r>
                <a14:m>
                  <m:oMath xmlns:m="http://schemas.openxmlformats.org/officeDocument/2006/math">
                    <m:r>
                      <a:rPr lang="ru-RU" sz="2933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𝟕</m:t>
                    </m:r>
                    <m:r>
                      <a:rPr lang="ru-RU" sz="2933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ru-RU" sz="2933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ru-RU" sz="2933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ru-RU" sz="2933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𝟐𝟓</m:t>
                        </m:r>
                      </m:sup>
                    </m:sSup>
                  </m:oMath>
                </a14:m>
                <a:r>
                  <a:rPr lang="ru-RU" sz="2933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молекул </a:t>
                </a:r>
                <a:r>
                  <a:rPr lang="ru-RU" sz="2933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воды. Найдите  ёмкость данного сосуда.</a:t>
                </a: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74638"/>
                <a:ext cx="10972800" cy="1426169"/>
              </a:xfrm>
              <a:blipFill>
                <a:blip r:embed="rId2"/>
                <a:stretch>
                  <a:fillRect l="-1222" t="-5556" r="-556" b="-132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21"/>
          <p:cNvSpPr/>
          <p:nvPr/>
        </p:nvSpPr>
        <p:spPr>
          <a:xfrm>
            <a:off x="335361" y="1617007"/>
            <a:ext cx="2840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Дано: </a:t>
            </a:r>
            <a:endParaRPr lang="en-CA" sz="3200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3023659" y="2026749"/>
            <a:ext cx="0" cy="18823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431371" y="3271401"/>
            <a:ext cx="25922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606005" y="3271402"/>
                <a:ext cx="12155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Times New Roman" pitchFamily="18" charset="0"/>
                  </a:rPr>
                  <a:t> </a:t>
                </a:r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05" y="3271402"/>
                <a:ext cx="121558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399150" y="2137323"/>
                <a:ext cx="2645083" cy="59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" y="2137323"/>
                <a:ext cx="2645083" cy="590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399150" y="2655849"/>
                <a:ext cx="10292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" y="2655849"/>
                <a:ext cx="102925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184659" y="1736342"/>
                <a:ext cx="1855224" cy="109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𝑀𝑁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659" y="1736342"/>
                <a:ext cx="1855224" cy="10976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5881881" y="1817132"/>
                <a:ext cx="2841482" cy="936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л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  <a:ea typeface="Cambria Math"/>
                </a:endParaRPr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881" y="1817132"/>
                <a:ext cx="2841482" cy="9361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8696285" y="4793234"/>
            <a:ext cx="3160356" cy="1420073"/>
            <a:chOff x="6522213" y="3594926"/>
            <a:chExt cx="2370267" cy="1065055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7913468" y="3956856"/>
              <a:ext cx="595435" cy="2946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6937773" y="3956856"/>
              <a:ext cx="549590" cy="2805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213" y="4120398"/>
              <a:ext cx="546084" cy="539583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396" y="4120398"/>
              <a:ext cx="546084" cy="53958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044" y="3594926"/>
              <a:ext cx="664521" cy="65661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491977" y="3687971"/>
              <a:ext cx="36091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04415" y="4155998"/>
              <a:ext cx="36091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28598" y="4155998"/>
              <a:ext cx="36091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9264353" y="1508787"/>
            <a:ext cx="1893828" cy="3263399"/>
            <a:chOff x="6948264" y="1229776"/>
            <a:chExt cx="1420371" cy="2447549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229776"/>
              <a:ext cx="1420371" cy="2447549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50" y="2815081"/>
              <a:ext cx="316613" cy="270280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616" y="3134053"/>
              <a:ext cx="316613" cy="270280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59" y="3267224"/>
              <a:ext cx="316613" cy="270280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23" y="2524127"/>
              <a:ext cx="316613" cy="27028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639" y="3155371"/>
              <a:ext cx="316613" cy="270280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53" y="2222718"/>
              <a:ext cx="316613" cy="270280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375" y="2793763"/>
              <a:ext cx="316613" cy="27028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464" y="2148578"/>
              <a:ext cx="316613" cy="27028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077" y="2453550"/>
              <a:ext cx="316613" cy="270280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800" y="2780076"/>
              <a:ext cx="316613" cy="27028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Прямоугольник 62"/>
              <p:cNvSpPr/>
              <p:nvPr/>
            </p:nvSpPr>
            <p:spPr>
              <a:xfrm>
                <a:off x="235662" y="4581129"/>
                <a:ext cx="49773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</m:d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2" y="4581129"/>
                <a:ext cx="4977325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Прямоугольник 63"/>
              <p:cNvSpPr/>
              <p:nvPr/>
            </p:nvSpPr>
            <p:spPr>
              <a:xfrm>
                <a:off x="233673" y="5342388"/>
                <a:ext cx="8663269" cy="936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</m:d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18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моль</m:t>
                          </m:r>
                        </m:den>
                      </m:f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018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к</m:t>
                          </m:r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73" y="5342388"/>
                <a:ext cx="8663269" cy="9361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2" t="24859" r="49984" b="69354"/>
          <a:stretch/>
        </p:blipFill>
        <p:spPr>
          <a:xfrm>
            <a:off x="6288022" y="3374400"/>
            <a:ext cx="1872919" cy="885699"/>
          </a:xfrm>
          <a:prstGeom prst="rect">
            <a:avLst/>
          </a:prstGeom>
        </p:spPr>
      </p:pic>
      <p:pic>
        <p:nvPicPr>
          <p:cNvPr id="41" name="Рисунок 40"/>
          <p:cNvPicPr preferRelativeResize="0"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18946" r="84131" b="75198"/>
          <a:stretch/>
        </p:blipFill>
        <p:spPr>
          <a:xfrm>
            <a:off x="3887755" y="3375511"/>
            <a:ext cx="1872000" cy="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74638"/>
                <a:ext cx="10972800" cy="1426169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933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Известно, что в некотором сосуде, до краёв наполненном водой содержится </a:t>
                </a:r>
                <a14:m>
                  <m:oMath xmlns:m="http://schemas.openxmlformats.org/officeDocument/2006/math">
                    <m:r>
                      <a:rPr lang="ru-RU" sz="2933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𝟕</m:t>
                    </m:r>
                    <m:r>
                      <a:rPr lang="ru-RU" sz="2933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ru-RU" sz="2933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ru-RU" sz="2933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ru-RU" sz="2933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𝟐𝟓</m:t>
                        </m:r>
                      </m:sup>
                    </m:sSup>
                  </m:oMath>
                </a14:m>
                <a:r>
                  <a:rPr lang="ru-RU" sz="2933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молекул </a:t>
                </a:r>
                <a:r>
                  <a:rPr lang="ru-RU" sz="2933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воды. Найдите  ёмкость данного сосуда.</a:t>
                </a: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74638"/>
                <a:ext cx="10972800" cy="1426169"/>
              </a:xfrm>
              <a:blipFill>
                <a:blip r:embed="rId2"/>
                <a:stretch>
                  <a:fillRect l="-1222" t="-5556" r="-556" b="-132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21"/>
          <p:cNvSpPr/>
          <p:nvPr/>
        </p:nvSpPr>
        <p:spPr>
          <a:xfrm>
            <a:off x="335361" y="1617007"/>
            <a:ext cx="2840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Дано: </a:t>
            </a:r>
            <a:endParaRPr lang="en-CA" sz="3200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3023659" y="2026749"/>
            <a:ext cx="0" cy="18823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431371" y="3271401"/>
            <a:ext cx="25922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606005" y="3271402"/>
                <a:ext cx="12155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Times New Roman" pitchFamily="18" charset="0"/>
                  </a:rPr>
                  <a:t> </a:t>
                </a:r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05" y="3271402"/>
                <a:ext cx="121558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399150" y="2137323"/>
                <a:ext cx="2645083" cy="59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" y="2137323"/>
                <a:ext cx="2645083" cy="590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399150" y="2655849"/>
                <a:ext cx="10292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0" y="2655849"/>
                <a:ext cx="102925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184659" y="1736342"/>
                <a:ext cx="1855224" cy="109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𝑀𝑁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659" y="1736342"/>
                <a:ext cx="1855224" cy="10976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5881881" y="1817132"/>
                <a:ext cx="2841482" cy="936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кг</m:t>
                          </m:r>
                        </m:num>
                        <m:den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л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  <a:ea typeface="Cambria Math"/>
                </a:endParaRPr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881" y="1817132"/>
                <a:ext cx="2841482" cy="9361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8696285" y="4793234"/>
            <a:ext cx="3160356" cy="1420073"/>
            <a:chOff x="6522213" y="3594926"/>
            <a:chExt cx="2370267" cy="1065055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7913468" y="3956856"/>
              <a:ext cx="660915" cy="3270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6937773" y="3909121"/>
              <a:ext cx="659266" cy="3283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213" y="4120398"/>
              <a:ext cx="546084" cy="539583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396" y="4120398"/>
              <a:ext cx="546084" cy="53958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044" y="3594926"/>
              <a:ext cx="664521" cy="65661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491977" y="3687971"/>
              <a:ext cx="36091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04415" y="4155998"/>
              <a:ext cx="36091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28598" y="4155998"/>
              <a:ext cx="36091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9264353" y="1508787"/>
            <a:ext cx="1893828" cy="3263399"/>
            <a:chOff x="6948264" y="1229776"/>
            <a:chExt cx="1420371" cy="2447549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229776"/>
              <a:ext cx="1420371" cy="2447549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50" y="2815081"/>
              <a:ext cx="316613" cy="270280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616" y="3134053"/>
              <a:ext cx="316613" cy="270280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59" y="3267224"/>
              <a:ext cx="316613" cy="270280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23" y="2524127"/>
              <a:ext cx="316613" cy="27028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639" y="3155371"/>
              <a:ext cx="316613" cy="270280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53" y="2222718"/>
              <a:ext cx="316613" cy="270280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375" y="2793763"/>
              <a:ext cx="316613" cy="27028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464" y="2148578"/>
              <a:ext cx="316613" cy="27028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077" y="2453550"/>
              <a:ext cx="316613" cy="270280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800" y="2780076"/>
              <a:ext cx="316613" cy="27028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Прямоугольник 63"/>
              <p:cNvSpPr/>
              <p:nvPr/>
            </p:nvSpPr>
            <p:spPr>
              <a:xfrm>
                <a:off x="3184659" y="2967900"/>
                <a:ext cx="4261936" cy="936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</m:d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</a:rPr>
                        <m:t>018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к</m:t>
                          </m:r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659" y="2967900"/>
                <a:ext cx="4261936" cy="9361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3175381" y="4466841"/>
                <a:ext cx="5835532" cy="113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018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02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 л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381" y="4466841"/>
                <a:ext cx="5835532" cy="11396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0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2" y="86429"/>
            <a:ext cx="10515600" cy="1325563"/>
          </a:xfrm>
        </p:spPr>
        <p:txBody>
          <a:bodyPr/>
          <a:lstStyle/>
          <a:p>
            <a:r>
              <a:rPr lang="ru-RU" b="1" dirty="0"/>
              <a:t>Основные положения </a:t>
            </a:r>
            <a:r>
              <a:rPr lang="en-US" b="1" dirty="0" smtClean="0"/>
              <a:t>MKT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1595" y="547627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91744" y="1290638"/>
            <a:ext cx="60733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Очень хорошо известно, что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теплота возбуждается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движением: от взаимного трения руки согреваются, дерево загорается пламенем; при ударе кремня об огниво появляются искры; железо накаливается от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проковывания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частыми и сильными ударами, а если их прекратить, то теплота уменьшается и произведенный огонь в конце концов гаснет. Далее, восприняв теплоту, тела или превращаются в нечувствительные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частицы 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рассеиваются по воздуху, или распадаются в пепел, или в них настолько уменьшается сила сцепления, что они плавятся. </a:t>
            </a:r>
            <a:endParaRPr lang="ru-RU" b="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879447" y="5199272"/>
            <a:ext cx="1186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hlinkClick r:id="rId2"/>
              </a:rPr>
              <a:t>Полный текст</a:t>
            </a:r>
            <a:endParaRPr lang="ru-RU" sz="1200" i="1" dirty="0"/>
          </a:p>
        </p:txBody>
      </p:sp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17" y="86429"/>
            <a:ext cx="611986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ikhail Lomonosov (175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3" y="1778677"/>
            <a:ext cx="23812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70269" y="5256980"/>
            <a:ext cx="2580215" cy="807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Михаи́л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Васи́льевич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Ломоно́сов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19 ноября 1711 - 15апреля 1765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) 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0660" y="4949203"/>
            <a:ext cx="7022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err="1" smtClean="0"/>
              <a:t>М.В.Ломоносов</a:t>
            </a:r>
            <a:r>
              <a:rPr lang="ru-RU" sz="1400" dirty="0"/>
              <a:t> </a:t>
            </a:r>
            <a:r>
              <a:rPr lang="ru-RU" sz="1400" dirty="0" smtClean="0"/>
              <a:t>Размышления </a:t>
            </a:r>
            <a:r>
              <a:rPr lang="ru-RU" sz="1400" dirty="0"/>
              <a:t>о причине теплоты и </a:t>
            </a:r>
            <a:r>
              <a:rPr lang="ru-RU" sz="1400" dirty="0" smtClean="0"/>
              <a:t>холода</a:t>
            </a:r>
            <a:r>
              <a:rPr lang="ru-RU" sz="1400" dirty="0"/>
              <a:t> </a:t>
            </a:r>
            <a:r>
              <a:rPr lang="ru-RU" sz="1400" i="1" dirty="0" smtClean="0"/>
              <a:t>(Фрагмент </a:t>
            </a:r>
            <a:r>
              <a:rPr lang="ru-RU" sz="1400" i="1" dirty="0"/>
              <a:t>из диссертации)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85838" y="2235087"/>
            <a:ext cx="3075546" cy="20449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44" y="5256980"/>
            <a:ext cx="2183892" cy="14520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159210" y="6512642"/>
            <a:ext cx="2032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/>
              <a:t>Фотографии из личного фотоархива.</a:t>
            </a:r>
            <a:endParaRPr lang="ru-RU" sz="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95" y="5248932"/>
            <a:ext cx="2206513" cy="1467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38" y="5230784"/>
            <a:ext cx="2223291" cy="147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2" y="86429"/>
            <a:ext cx="10515600" cy="1325563"/>
          </a:xfrm>
        </p:spPr>
        <p:txBody>
          <a:bodyPr/>
          <a:lstStyle/>
          <a:p>
            <a:r>
              <a:rPr lang="ru-RU" b="1" dirty="0"/>
              <a:t>Основные положения </a:t>
            </a:r>
            <a:r>
              <a:rPr lang="en-US" b="1" dirty="0" smtClean="0"/>
              <a:t>MKT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1595" y="547627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 </a:t>
            </a:r>
          </a:p>
        </p:txBody>
      </p:sp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17" y="86429"/>
            <a:ext cx="611986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411992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  <a:tabLst>
                <a:tab pos="375920" algn="l"/>
              </a:tabLs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1. Все вещества состоят из мельчайших частиц (молекул и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атомов).</a:t>
            </a:r>
          </a:p>
          <a:p>
            <a:pPr indent="228600">
              <a:spcAft>
                <a:spcPts val="0"/>
              </a:spcAft>
              <a:tabLst>
                <a:tab pos="375920" algn="l"/>
              </a:tabLs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2. Молекулы находятся в беспрерывном хаотическом движении.</a:t>
            </a:r>
          </a:p>
          <a:p>
            <a:pPr indent="228600">
              <a:spcAft>
                <a:spcPts val="0"/>
              </a:spcAft>
              <a:tabLst>
                <a:tab pos="399415" algn="l"/>
              </a:tabLs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3. Между молекулами существуют силы взаимодействия.</a:t>
            </a:r>
          </a:p>
          <a:p>
            <a:pPr indent="228600">
              <a:spcAft>
                <a:spcPts val="0"/>
              </a:spcAft>
              <a:tabLst>
                <a:tab pos="399415" algn="l"/>
              </a:tabLs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4. Молекулы разделены промежутками.</a:t>
            </a:r>
            <a:endParaRPr lang="ru-RU" sz="24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3035545"/>
            <a:ext cx="4850876" cy="3641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01" y="3026420"/>
            <a:ext cx="4864198" cy="36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2" y="86429"/>
            <a:ext cx="10515600" cy="1325563"/>
          </a:xfrm>
        </p:spPr>
        <p:txBody>
          <a:bodyPr/>
          <a:lstStyle/>
          <a:p>
            <a:r>
              <a:rPr lang="ru-RU" b="1" dirty="0"/>
              <a:t>Опытные обоснования МКТ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1595" y="547627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 </a:t>
            </a:r>
          </a:p>
        </p:txBody>
      </p:sp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17" y="86429"/>
            <a:ext cx="611986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1366" y="998637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Существование молекул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5674" y="1910844"/>
            <a:ext cx="58007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AutoNum type="arabicPeriod"/>
              <a:tabLst>
                <a:tab pos="379095" algn="l"/>
              </a:tabLst>
            </a:pPr>
            <a:r>
              <a:rPr lang="ru-RU" sz="2400" dirty="0" smtClean="0"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Закон кратных отношений: при образовании из двух элементов различных веществ массы одного из элементов в разных соединениях находятся в кратных отношениях — </a:t>
            </a:r>
            <a:r>
              <a:rPr lang="en-US" sz="2400" dirty="0" smtClean="0"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N</a:t>
            </a:r>
            <a:r>
              <a:rPr lang="ru-RU" sz="2400" baseline="-25000" dirty="0" smtClean="0"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2</a:t>
            </a:r>
            <a:r>
              <a:rPr lang="ru-RU" sz="2400" dirty="0" smtClean="0"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O:</a:t>
            </a:r>
            <a:r>
              <a:rPr lang="en-US" sz="2400" dirty="0" smtClean="0"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N</a:t>
            </a:r>
            <a:r>
              <a:rPr lang="ru-RU" sz="2400" baseline="-25000" dirty="0" smtClean="0"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2</a:t>
            </a:r>
            <a:r>
              <a:rPr lang="en-US" sz="2400" dirty="0" smtClean="0"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O</a:t>
            </a:r>
            <a:r>
              <a:rPr lang="ru-RU" sz="2400" baseline="-25000" dirty="0" smtClean="0"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2</a:t>
            </a:r>
            <a:r>
              <a:rPr lang="ru-RU" sz="2400" dirty="0" smtClean="0"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:</a:t>
            </a:r>
            <a:r>
              <a:rPr lang="en-US" sz="2400" dirty="0" smtClean="0"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N</a:t>
            </a:r>
            <a:r>
              <a:rPr lang="ru-RU" sz="2400" baseline="-25000" dirty="0" smtClean="0"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2</a:t>
            </a:r>
            <a:r>
              <a:rPr lang="ru-RU" sz="2400" dirty="0" smtClean="0"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0з — 1:2:3.</a:t>
            </a:r>
          </a:p>
        </p:txBody>
      </p:sp>
      <p:pic>
        <p:nvPicPr>
          <p:cNvPr id="4099" name="Picture 3" descr="Dalton John de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77" y="1583412"/>
            <a:ext cx="2286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49" y="4708378"/>
            <a:ext cx="4073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Джон </a:t>
            </a:r>
            <a:r>
              <a:rPr lang="ru-RU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Да́льтон</a:t>
            </a:r>
            <a:r>
              <a:rPr lang="ru-RU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Долтон</a:t>
            </a:r>
            <a:r>
              <a:rPr lang="ru-RU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ru-RU" b="1" baseline="30000" dirty="0">
                <a:solidFill>
                  <a:srgbClr val="0B0080"/>
                </a:solidFill>
                <a:latin typeface="Arial" panose="020B0604020202020204" pitchFamily="34" charset="0"/>
              </a:rPr>
              <a:t> </a:t>
            </a:r>
            <a:endParaRPr lang="ru-RU" b="1" baseline="30000" dirty="0" smtClean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 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сентября 1766 — 27 июля 1844) </a:t>
            </a:r>
            <a:endParaRPr lang="ru-RU" dirty="0"/>
          </a:p>
        </p:txBody>
      </p:sp>
      <p:pic>
        <p:nvPicPr>
          <p:cNvPr id="4101" name="Picture 5" descr="https://upload.wikimedia.org/wikipedia/commons/thumb/0/0f/Dalton%27s_Element_List.jpg/220px-Dalton%27s_Element_L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12" y="1583412"/>
            <a:ext cx="2095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2" y="86429"/>
            <a:ext cx="10515600" cy="1325563"/>
          </a:xfrm>
        </p:spPr>
        <p:txBody>
          <a:bodyPr/>
          <a:lstStyle/>
          <a:p>
            <a:r>
              <a:rPr lang="ru-RU" b="1" dirty="0"/>
              <a:t>Опытные обоснования МКТ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1595" y="547627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 </a:t>
            </a:r>
          </a:p>
        </p:txBody>
      </p:sp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17" y="86429"/>
            <a:ext cx="611986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1366" y="998637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Существование молекул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35016" y="1854260"/>
            <a:ext cx="58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79095" algn="l"/>
              </a:tabLst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2.	Наблюдение молекул с помощью ионного проектора, электронного микроскопа.</a:t>
            </a:r>
          </a:p>
          <a:p>
            <a:pPr>
              <a:spcAft>
                <a:spcPts val="0"/>
              </a:spcAft>
              <a:tabLst>
                <a:tab pos="379095" algn="l"/>
              </a:tabLst>
            </a:pPr>
            <a:endParaRPr lang="ru-RU" sz="24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pic>
        <p:nvPicPr>
          <p:cNvPr id="6147" name="Picture 3" descr="Картинки по запросу Наблюдение молекул с помощью ионного проекто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837691"/>
            <a:ext cx="3299357" cy="317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742" y="1837691"/>
            <a:ext cx="2397788" cy="317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74" y="4198937"/>
            <a:ext cx="30003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2" y="86429"/>
            <a:ext cx="10515600" cy="1325563"/>
          </a:xfrm>
        </p:spPr>
        <p:txBody>
          <a:bodyPr/>
          <a:lstStyle/>
          <a:p>
            <a:r>
              <a:rPr lang="ru-RU" b="1" dirty="0"/>
              <a:t>Опытные обоснования МКТ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1595" y="547627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 </a:t>
            </a:r>
          </a:p>
        </p:txBody>
      </p:sp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17" y="86429"/>
            <a:ext cx="611986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1366" y="998637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Существование молекул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35016" y="1854260"/>
            <a:ext cx="58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 Явление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диффузии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171" name="Picture 3" descr="Картинки по запросу Явление диффуз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124200"/>
            <a:ext cx="28765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7219" y="2720854"/>
            <a:ext cx="4621838" cy="288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3" y="2586773"/>
            <a:ext cx="39433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2" y="86429"/>
            <a:ext cx="10515600" cy="1325563"/>
          </a:xfrm>
        </p:spPr>
        <p:txBody>
          <a:bodyPr/>
          <a:lstStyle/>
          <a:p>
            <a:r>
              <a:rPr lang="ru-RU" b="1" dirty="0"/>
              <a:t>Опытные обоснования МКТ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1595" y="547627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 </a:t>
            </a:r>
          </a:p>
        </p:txBody>
      </p:sp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17" y="86429"/>
            <a:ext cx="611986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7005" y="976616"/>
            <a:ext cx="6431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Хаотическое</a:t>
            </a:r>
            <a:r>
              <a:rPr lang="ru-RU" sz="3200" b="1" i="1" dirty="0"/>
              <a:t> движение молекул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38374" y="1710790"/>
            <a:ext cx="7648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  <a:tabLst>
                <a:tab pos="383540" algn="l"/>
              </a:tabLs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1.	Броуновское движение.</a:t>
            </a:r>
          </a:p>
          <a:p>
            <a:pPr indent="228600">
              <a:spcAft>
                <a:spcPts val="0"/>
              </a:spcAft>
              <a:tabLst>
                <a:tab pos="396240" algn="l"/>
              </a:tabLs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2.	Диффузия и осмос.</a:t>
            </a:r>
          </a:p>
          <a:p>
            <a:pPr indent="228600">
              <a:spcAft>
                <a:spcPts val="0"/>
              </a:spcAft>
              <a:tabLst>
                <a:tab pos="396240" algn="l"/>
              </a:tabLs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3.	Давление газа на стенки сосуда.</a:t>
            </a:r>
          </a:p>
          <a:p>
            <a:pPr indent="228600">
              <a:spcAft>
                <a:spcPts val="0"/>
              </a:spcAft>
              <a:tabLst>
                <a:tab pos="396240" algn="l"/>
              </a:tabLs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4.	Стремление газа занять любой объем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.</a:t>
            </a:r>
            <a:endParaRPr lang="ru-RU" sz="1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pic>
        <p:nvPicPr>
          <p:cNvPr id="8195" name="Picture 3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2" y="3910012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Картинки по запросу Диффузия и осм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35" y="3910012"/>
            <a:ext cx="3761852" cy="28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8283778" y="3750075"/>
            <a:ext cx="3656266" cy="2665013"/>
            <a:chOff x="8283778" y="3750075"/>
            <a:chExt cx="3656266" cy="2665013"/>
          </a:xfrm>
        </p:grpSpPr>
        <p:pic>
          <p:nvPicPr>
            <p:cNvPr id="8199" name="Picture 7" descr="Похожее изображени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3778" y="3750075"/>
              <a:ext cx="3656266" cy="2665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9886949" y="4543425"/>
              <a:ext cx="438151" cy="847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26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2" y="86429"/>
            <a:ext cx="10515600" cy="1325563"/>
          </a:xfrm>
        </p:spPr>
        <p:txBody>
          <a:bodyPr/>
          <a:lstStyle/>
          <a:p>
            <a:r>
              <a:rPr lang="ru-RU" b="1" dirty="0"/>
              <a:t>Опытные обоснования МКТ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1595" y="5476271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 </a:t>
            </a:r>
          </a:p>
        </p:txBody>
      </p:sp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17" y="86429"/>
            <a:ext cx="611986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25290" y="1001077"/>
            <a:ext cx="7096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Хаотическое движение молекул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197475" y="33607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6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89" y="4054313"/>
            <a:ext cx="3432312" cy="28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031229" y="1760539"/>
            <a:ext cx="1794774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Р. Броун (1827) наблюдал</a:t>
            </a:r>
          </a:p>
          <a:p>
            <a:pPr fontAlgn="b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Создание теории </a:t>
            </a:r>
          </a:p>
          <a:p>
            <a:pPr fontAlgn="b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А.Эйнштейном (1905) 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"/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исследования</a:t>
            </a:r>
          </a:p>
          <a:p>
            <a:pPr fontAlgn="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М. Смолуховским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Ж. Перрен (1908—1911) —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опыты: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271" name="Picture 7" descr="Robert brown botanik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5" y="1836738"/>
            <a:ext cx="25431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84530" y="5370692"/>
            <a:ext cx="1840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Ро́берт</a:t>
            </a:r>
            <a:r>
              <a:rPr lang="ru-RU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Бро́ун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1773—1858) </a:t>
            </a:r>
            <a:endParaRPr lang="ru-RU" dirty="0"/>
          </a:p>
        </p:txBody>
      </p:sp>
      <p:pic>
        <p:nvPicPr>
          <p:cNvPr id="11273" name="Picture 9" descr="Einstein 1921 portrai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02" y="1835151"/>
            <a:ext cx="28104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246002" y="5370691"/>
            <a:ext cx="2453108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Альбе́рт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Эйнште́йн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(</a:t>
            </a:r>
            <a:r>
              <a:rPr kumimoji="0" lang="de-DE" altLang="ru-RU" b="0" i="0" u="none" strike="noStrike" cap="none" normalizeH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 1879</a:t>
            </a:r>
            <a:r>
              <a:rPr lang="ru-RU" altLang="ru-RU" dirty="0"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cs typeface="Arial" panose="020B0604020202020204" pitchFamily="34" charset="0"/>
              </a:rPr>
              <a:t> - </a:t>
            </a:r>
            <a:r>
              <a:rPr kumimoji="0" lang="de-DE" altLang="ru-RU" b="0" i="0" u="none" strike="noStrike" cap="none" normalizeH="0" dirty="0" smtClean="0">
                <a:ln>
                  <a:noFill/>
                </a:ln>
                <a:effectLst/>
                <a:cs typeface="Arial" panose="020B0604020202020204" pitchFamily="34" charset="0"/>
              </a:rPr>
              <a:t>1955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)</a:t>
            </a:r>
            <a:r>
              <a:rPr kumimoji="0" lang="de-DE" altLang="ru-RU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de-DE" alt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ru-RU" b="0" i="0" u="none" strike="noStrike" cap="none" normalizeH="0" baseline="30000" dirty="0" smtClean="0">
              <a:ln>
                <a:noFill/>
              </a:ln>
              <a:solidFill>
                <a:srgbClr val="0B0080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1275" name="Picture 11" descr="Информация о файле">
            <a:hlinkClick r:id="rId6" tooltip="Информация о файле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15240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528</Words>
  <Application>Microsoft Office PowerPoint</Application>
  <PresentationFormat>Широкоэкранный</PresentationFormat>
  <Paragraphs>171</Paragraphs>
  <Slides>24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 New</vt:lpstr>
      <vt:lpstr>Times New Roman</vt:lpstr>
      <vt:lpstr>Verdana</vt:lpstr>
      <vt:lpstr>Тема Office</vt:lpstr>
      <vt:lpstr>1_Тема Office</vt:lpstr>
      <vt:lpstr>2_Тема Office</vt:lpstr>
      <vt:lpstr>3_Тема Office</vt:lpstr>
      <vt:lpstr>МОЛЕКУЛЯРНАЯ ФИЗИКА</vt:lpstr>
      <vt:lpstr>Основные положения MKT</vt:lpstr>
      <vt:lpstr>Основные положения MKT</vt:lpstr>
      <vt:lpstr>Основные положения MKT</vt:lpstr>
      <vt:lpstr>Опытные обоснования МКТ</vt:lpstr>
      <vt:lpstr>Опытные обоснования МКТ</vt:lpstr>
      <vt:lpstr>Опытные обоснования МКТ</vt:lpstr>
      <vt:lpstr>Опытные обоснования МКТ</vt:lpstr>
      <vt:lpstr>Опытные обоснования МКТ</vt:lpstr>
      <vt:lpstr>Опытные обоснования МКТ</vt:lpstr>
      <vt:lpstr>Опытные обоснования МКТ</vt:lpstr>
      <vt:lpstr>Опытные обоснования МКТ</vt:lpstr>
      <vt:lpstr>Опытные обоснования МКТ</vt:lpstr>
      <vt:lpstr>Опытные обоснования МКТ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Определите массу трех молей углекислого газа.</vt:lpstr>
      <vt:lpstr>Определите массу трех молей углекислого газа.</vt:lpstr>
      <vt:lpstr>Определите массу молекулы плавиковой кислоты.</vt:lpstr>
      <vt:lpstr>Известно, что в некотором сосуде, до краёв наполненном водой содержится 7×〖10〗^25 молекул воды. Найдите  ёмкость данного сосуда.</vt:lpstr>
      <vt:lpstr>Известно, что в некотором сосуде, до краёв наполненном водой содержится 7×〖10〗^25 молекул воды. Найдите  ёмкость данного сосуда.</vt:lpstr>
      <vt:lpstr>Известно, что в некотором сосуде, до краёв наполненном водой содержится 7×〖10〗^25 молекул воды. Найдите  ёмкость данного сосуда.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МОЛЕКУЛЯРНАЯ ФИЗИКА</dc:title>
  <dc:creator>DVS</dc:creator>
  <cp:lastModifiedBy>DVS</cp:lastModifiedBy>
  <cp:revision>26</cp:revision>
  <dcterms:created xsi:type="dcterms:W3CDTF">2017-12-18T15:40:43Z</dcterms:created>
  <dcterms:modified xsi:type="dcterms:W3CDTF">2017-12-18T18:53:46Z</dcterms:modified>
</cp:coreProperties>
</file>