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3gp" ContentType="video/3gpp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308" r:id="rId3"/>
    <p:sldId id="313" r:id="rId4"/>
    <p:sldId id="256" r:id="rId5"/>
    <p:sldId id="314" r:id="rId6"/>
    <p:sldId id="315" r:id="rId7"/>
    <p:sldId id="312" r:id="rId8"/>
    <p:sldId id="291" r:id="rId9"/>
    <p:sldId id="305" r:id="rId10"/>
    <p:sldId id="292" r:id="rId11"/>
    <p:sldId id="293" r:id="rId12"/>
    <p:sldId id="294" r:id="rId13"/>
    <p:sldId id="295" r:id="rId14"/>
    <p:sldId id="296" r:id="rId15"/>
    <p:sldId id="297" r:id="rId16"/>
    <p:sldId id="340" r:id="rId17"/>
    <p:sldId id="298" r:id="rId18"/>
    <p:sldId id="299" r:id="rId19"/>
    <p:sldId id="300" r:id="rId20"/>
    <p:sldId id="301" r:id="rId21"/>
    <p:sldId id="302" r:id="rId22"/>
    <p:sldId id="303" r:id="rId23"/>
    <p:sldId id="306" r:id="rId24"/>
    <p:sldId id="307" r:id="rId25"/>
    <p:sldId id="311" r:id="rId26"/>
    <p:sldId id="330" r:id="rId27"/>
    <p:sldId id="309" r:id="rId28"/>
    <p:sldId id="310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1" r:id="rId44"/>
    <p:sldId id="332" r:id="rId45"/>
    <p:sldId id="336" r:id="rId46"/>
    <p:sldId id="334" r:id="rId47"/>
    <p:sldId id="335" r:id="rId48"/>
    <p:sldId id="337" r:id="rId49"/>
    <p:sldId id="338" r:id="rId50"/>
    <p:sldId id="339" r:id="rId51"/>
    <p:sldId id="333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43BDB-E05A-44BF-896C-22AB5FDA2EA3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3B0CA7-3DBD-44FB-AC9F-3BA08E483138}">
      <dgm:prSet phldrT="[Текст]"/>
      <dgm:spPr>
        <a:ln w="25400"/>
      </dgm:spPr>
      <dgm:t>
        <a:bodyPr/>
        <a:lstStyle/>
        <a:p>
          <a:r>
            <a:rPr lang="ru-RU" dirty="0" smtClean="0"/>
            <a:t>Тепловые двигатели</a:t>
          </a:r>
          <a:endParaRPr lang="ru-RU" dirty="0"/>
        </a:p>
      </dgm:t>
    </dgm:pt>
    <dgm:pt modelId="{035F9B74-0A42-4BDE-A83F-B5EECD8DC304}" type="parTrans" cxnId="{E099E2CB-7B59-47F5-8E62-BC6EB82356D4}">
      <dgm:prSet/>
      <dgm:spPr/>
      <dgm:t>
        <a:bodyPr/>
        <a:lstStyle/>
        <a:p>
          <a:endParaRPr lang="ru-RU"/>
        </a:p>
      </dgm:t>
    </dgm:pt>
    <dgm:pt modelId="{8C9BC9F2-7E46-4F33-9C01-BBC06B487F20}" type="sibTrans" cxnId="{E099E2CB-7B59-47F5-8E62-BC6EB82356D4}">
      <dgm:prSet/>
      <dgm:spPr/>
      <dgm:t>
        <a:bodyPr/>
        <a:lstStyle/>
        <a:p>
          <a:endParaRPr lang="ru-RU"/>
        </a:p>
      </dgm:t>
    </dgm:pt>
    <dgm:pt modelId="{75AA54AA-1A9B-4C42-BBC5-8BC78A9324A7}">
      <dgm:prSet phldrT="[Текст]"/>
      <dgm:spPr>
        <a:ln w="25400"/>
      </dgm:spPr>
      <dgm:t>
        <a:bodyPr/>
        <a:lstStyle/>
        <a:p>
          <a:r>
            <a:rPr lang="ru-RU" dirty="0" smtClean="0"/>
            <a:t>Двигатели внутреннего сгорания (ДВС)</a:t>
          </a:r>
          <a:endParaRPr lang="ru-RU" dirty="0"/>
        </a:p>
      </dgm:t>
    </dgm:pt>
    <dgm:pt modelId="{8BB6BBA7-8337-49B4-A298-20ADCC11EC6A}" type="parTrans" cxnId="{2A89FAA7-0254-4888-AC11-8C45EEA6BE30}">
      <dgm:prSet/>
      <dgm:spPr>
        <a:ln w="28575"/>
      </dgm:spPr>
      <dgm:t>
        <a:bodyPr/>
        <a:lstStyle/>
        <a:p>
          <a:endParaRPr lang="ru-RU"/>
        </a:p>
      </dgm:t>
    </dgm:pt>
    <dgm:pt modelId="{7E45F72D-DBD0-4ED6-9571-A05FE96DEDE6}" type="sibTrans" cxnId="{2A89FAA7-0254-4888-AC11-8C45EEA6BE30}">
      <dgm:prSet/>
      <dgm:spPr/>
      <dgm:t>
        <a:bodyPr/>
        <a:lstStyle/>
        <a:p>
          <a:endParaRPr lang="ru-RU"/>
        </a:p>
      </dgm:t>
    </dgm:pt>
    <dgm:pt modelId="{7AD90CCB-1A75-45A3-836E-C24FB643314E}">
      <dgm:prSet phldrT="[Текст]"/>
      <dgm:spPr>
        <a:ln w="25400"/>
      </dgm:spPr>
      <dgm:t>
        <a:bodyPr/>
        <a:lstStyle/>
        <a:p>
          <a:r>
            <a:rPr lang="ru-RU" dirty="0" smtClean="0"/>
            <a:t>Паровые двигатели (ПД)</a:t>
          </a:r>
          <a:endParaRPr lang="ru-RU" dirty="0"/>
        </a:p>
      </dgm:t>
    </dgm:pt>
    <dgm:pt modelId="{0DA089EE-086D-472B-A426-D4DE2B69508A}" type="parTrans" cxnId="{D01012F2-4F45-4F69-8DF5-1D47107BC770}">
      <dgm:prSet/>
      <dgm:spPr>
        <a:ln w="28575"/>
      </dgm:spPr>
      <dgm:t>
        <a:bodyPr/>
        <a:lstStyle/>
        <a:p>
          <a:endParaRPr lang="ru-RU"/>
        </a:p>
      </dgm:t>
    </dgm:pt>
    <dgm:pt modelId="{BA8EFEA5-9E67-4420-9FDD-EE5F70301751}" type="sibTrans" cxnId="{D01012F2-4F45-4F69-8DF5-1D47107BC770}">
      <dgm:prSet/>
      <dgm:spPr/>
      <dgm:t>
        <a:bodyPr/>
        <a:lstStyle/>
        <a:p>
          <a:endParaRPr lang="ru-RU"/>
        </a:p>
      </dgm:t>
    </dgm:pt>
    <dgm:pt modelId="{E0B10278-C264-4A0A-8A48-C0F627A40798}">
      <dgm:prSet phldrT="[Текст]"/>
      <dgm:spPr>
        <a:ln w="25400"/>
      </dgm:spPr>
      <dgm:t>
        <a:bodyPr/>
        <a:lstStyle/>
        <a:p>
          <a:r>
            <a:rPr lang="ru-RU" dirty="0" smtClean="0"/>
            <a:t>Турбины</a:t>
          </a:r>
          <a:endParaRPr lang="ru-RU" dirty="0"/>
        </a:p>
      </dgm:t>
    </dgm:pt>
    <dgm:pt modelId="{AF339B7D-5DC6-48A3-AC5A-FDC07C470168}" type="parTrans" cxnId="{ED2CA2C9-4304-4602-9536-78D5A6DB78D4}">
      <dgm:prSet/>
      <dgm:spPr>
        <a:ln w="28575"/>
      </dgm:spPr>
      <dgm:t>
        <a:bodyPr/>
        <a:lstStyle/>
        <a:p>
          <a:endParaRPr lang="ru-RU"/>
        </a:p>
      </dgm:t>
    </dgm:pt>
    <dgm:pt modelId="{6D93DA4C-2EE4-4D7B-9EFA-204944200755}" type="sibTrans" cxnId="{ED2CA2C9-4304-4602-9536-78D5A6DB78D4}">
      <dgm:prSet/>
      <dgm:spPr/>
      <dgm:t>
        <a:bodyPr/>
        <a:lstStyle/>
        <a:p>
          <a:endParaRPr lang="ru-RU"/>
        </a:p>
      </dgm:t>
    </dgm:pt>
    <dgm:pt modelId="{E31EF0B2-7BF7-42D3-8530-1ACBE57C2F41}" type="asst">
      <dgm:prSet/>
      <dgm:spPr>
        <a:ln w="25400"/>
      </dgm:spPr>
      <dgm:t>
        <a:bodyPr/>
        <a:lstStyle/>
        <a:p>
          <a:r>
            <a:rPr lang="ru-RU" dirty="0" smtClean="0"/>
            <a:t>Дизельные</a:t>
          </a:r>
          <a:endParaRPr lang="ru-RU" dirty="0"/>
        </a:p>
      </dgm:t>
    </dgm:pt>
    <dgm:pt modelId="{36C80C99-1577-423C-B811-56A30DA98CAB}" type="parTrans" cxnId="{4CA08E81-9197-4C1D-8B72-D02C079579AD}">
      <dgm:prSet/>
      <dgm:spPr>
        <a:ln w="25400"/>
      </dgm:spPr>
      <dgm:t>
        <a:bodyPr/>
        <a:lstStyle/>
        <a:p>
          <a:endParaRPr lang="ru-RU"/>
        </a:p>
      </dgm:t>
    </dgm:pt>
    <dgm:pt modelId="{05440F06-2E03-4058-92C8-45CE8301E6F0}" type="sibTrans" cxnId="{4CA08E81-9197-4C1D-8B72-D02C079579AD}">
      <dgm:prSet/>
      <dgm:spPr/>
      <dgm:t>
        <a:bodyPr/>
        <a:lstStyle/>
        <a:p>
          <a:endParaRPr lang="ru-RU"/>
        </a:p>
      </dgm:t>
    </dgm:pt>
    <dgm:pt modelId="{732CCAB0-7265-4F41-8E60-65F8A4E93A48}" type="asst">
      <dgm:prSet/>
      <dgm:spPr>
        <a:ln w="25400"/>
      </dgm:spPr>
      <dgm:t>
        <a:bodyPr/>
        <a:lstStyle/>
        <a:p>
          <a:r>
            <a:rPr lang="ru-RU" dirty="0" smtClean="0"/>
            <a:t>Карбюраторные</a:t>
          </a:r>
          <a:endParaRPr lang="ru-RU" dirty="0"/>
        </a:p>
      </dgm:t>
    </dgm:pt>
    <dgm:pt modelId="{5996A5D4-702D-4DD7-A319-6DE1E55A10E8}" type="parTrans" cxnId="{56D39DCE-8E19-4778-958A-8D2251B6475C}">
      <dgm:prSet/>
      <dgm:spPr>
        <a:ln w="28575"/>
      </dgm:spPr>
      <dgm:t>
        <a:bodyPr/>
        <a:lstStyle/>
        <a:p>
          <a:endParaRPr lang="ru-RU"/>
        </a:p>
      </dgm:t>
    </dgm:pt>
    <dgm:pt modelId="{451F9471-4294-4963-BFF5-B1E16B273F00}" type="sibTrans" cxnId="{56D39DCE-8E19-4778-958A-8D2251B6475C}">
      <dgm:prSet/>
      <dgm:spPr/>
      <dgm:t>
        <a:bodyPr/>
        <a:lstStyle/>
        <a:p>
          <a:endParaRPr lang="ru-RU"/>
        </a:p>
      </dgm:t>
    </dgm:pt>
    <dgm:pt modelId="{2567D3CB-60FD-4AC5-BB71-6676A32E93CC}" type="asst">
      <dgm:prSet/>
      <dgm:spPr>
        <a:ln w="25400"/>
      </dgm:spPr>
      <dgm:t>
        <a:bodyPr/>
        <a:lstStyle/>
        <a:p>
          <a:r>
            <a:rPr lang="ru-RU" dirty="0" smtClean="0"/>
            <a:t>Газовые</a:t>
          </a:r>
          <a:endParaRPr lang="ru-RU" dirty="0"/>
        </a:p>
      </dgm:t>
    </dgm:pt>
    <dgm:pt modelId="{974239F4-7099-4CFC-902D-9913E0DA93D6}" type="parTrans" cxnId="{A9CC6F9B-4DAD-41EF-81A4-1A5AB4C956EF}">
      <dgm:prSet/>
      <dgm:spPr>
        <a:ln w="28575"/>
      </dgm:spPr>
      <dgm:t>
        <a:bodyPr/>
        <a:lstStyle/>
        <a:p>
          <a:endParaRPr lang="ru-RU"/>
        </a:p>
      </dgm:t>
    </dgm:pt>
    <dgm:pt modelId="{7C2B00D5-C5A9-4F88-A4CE-1379B684061B}" type="sibTrans" cxnId="{A9CC6F9B-4DAD-41EF-81A4-1A5AB4C956EF}">
      <dgm:prSet/>
      <dgm:spPr/>
      <dgm:t>
        <a:bodyPr/>
        <a:lstStyle/>
        <a:p>
          <a:endParaRPr lang="ru-RU"/>
        </a:p>
      </dgm:t>
    </dgm:pt>
    <dgm:pt modelId="{95B284A0-C1DC-409B-BEE5-E201322936D4}" type="asst">
      <dgm:prSet/>
      <dgm:spPr>
        <a:ln w="25400"/>
      </dgm:spPr>
      <dgm:t>
        <a:bodyPr/>
        <a:lstStyle/>
        <a:p>
          <a:r>
            <a:rPr lang="ru-RU" dirty="0" smtClean="0"/>
            <a:t>Паровые</a:t>
          </a:r>
          <a:endParaRPr lang="ru-RU" dirty="0"/>
        </a:p>
      </dgm:t>
    </dgm:pt>
    <dgm:pt modelId="{DAD4855A-5A4B-42FD-B082-07F255DD954F}" type="parTrans" cxnId="{3FFF7FB5-4660-4A1F-B47D-85A3CFAE6D7F}">
      <dgm:prSet/>
      <dgm:spPr>
        <a:ln w="28575"/>
      </dgm:spPr>
      <dgm:t>
        <a:bodyPr/>
        <a:lstStyle/>
        <a:p>
          <a:endParaRPr lang="ru-RU"/>
        </a:p>
      </dgm:t>
    </dgm:pt>
    <dgm:pt modelId="{05848E3F-D546-403E-B970-66C4CBF5EBF7}" type="sibTrans" cxnId="{3FFF7FB5-4660-4A1F-B47D-85A3CFAE6D7F}">
      <dgm:prSet/>
      <dgm:spPr/>
      <dgm:t>
        <a:bodyPr/>
        <a:lstStyle/>
        <a:p>
          <a:endParaRPr lang="ru-RU"/>
        </a:p>
      </dgm:t>
    </dgm:pt>
    <dgm:pt modelId="{523235B8-C546-4BF6-BDB9-49566EA33BCE}" type="pres">
      <dgm:prSet presAssocID="{95243BDB-E05A-44BF-896C-22AB5FDA2E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8C3A159-E4AF-434C-A2CB-DAECA6EE50D2}" type="pres">
      <dgm:prSet presAssocID="{683B0CA7-3DBD-44FB-AC9F-3BA08E483138}" presName="hierRoot1" presStyleCnt="0">
        <dgm:presLayoutVars>
          <dgm:hierBranch val="init"/>
        </dgm:presLayoutVars>
      </dgm:prSet>
      <dgm:spPr/>
    </dgm:pt>
    <dgm:pt modelId="{1E9AFFB9-5E6C-4B13-A466-933A8518EE0E}" type="pres">
      <dgm:prSet presAssocID="{683B0CA7-3DBD-44FB-AC9F-3BA08E483138}" presName="rootComposite1" presStyleCnt="0"/>
      <dgm:spPr/>
    </dgm:pt>
    <dgm:pt modelId="{900F4C61-3869-4AEA-928B-DDDE151214E3}" type="pres">
      <dgm:prSet presAssocID="{683B0CA7-3DBD-44FB-AC9F-3BA08E48313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FC7986-2327-4010-8AD8-3B04877DA2A4}" type="pres">
      <dgm:prSet presAssocID="{683B0CA7-3DBD-44FB-AC9F-3BA08E48313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37B8A42-CA0B-4A8B-9251-12A818789D82}" type="pres">
      <dgm:prSet presAssocID="{683B0CA7-3DBD-44FB-AC9F-3BA08E483138}" presName="hierChild2" presStyleCnt="0"/>
      <dgm:spPr/>
    </dgm:pt>
    <dgm:pt modelId="{9610E87D-0E84-4C4F-B76E-87A5358029D7}" type="pres">
      <dgm:prSet presAssocID="{8BB6BBA7-8337-49B4-A298-20ADCC11EC6A}" presName="Name64" presStyleLbl="parChTrans1D2" presStyleIdx="0" presStyleCnt="3"/>
      <dgm:spPr/>
      <dgm:t>
        <a:bodyPr/>
        <a:lstStyle/>
        <a:p>
          <a:endParaRPr lang="ru-RU"/>
        </a:p>
      </dgm:t>
    </dgm:pt>
    <dgm:pt modelId="{620DC116-8485-43CB-A976-C2D9DAB0A1A1}" type="pres">
      <dgm:prSet presAssocID="{75AA54AA-1A9B-4C42-BBC5-8BC78A9324A7}" presName="hierRoot2" presStyleCnt="0">
        <dgm:presLayoutVars>
          <dgm:hierBranch val="init"/>
        </dgm:presLayoutVars>
      </dgm:prSet>
      <dgm:spPr/>
    </dgm:pt>
    <dgm:pt modelId="{2E4DF6A8-C0C7-4CED-980C-5380DC4E58BF}" type="pres">
      <dgm:prSet presAssocID="{75AA54AA-1A9B-4C42-BBC5-8BC78A9324A7}" presName="rootComposite" presStyleCnt="0"/>
      <dgm:spPr/>
    </dgm:pt>
    <dgm:pt modelId="{4B29ED84-886D-48AB-A8A1-4B10A7A580DA}" type="pres">
      <dgm:prSet presAssocID="{75AA54AA-1A9B-4C42-BBC5-8BC78A9324A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555CA1-C371-4B74-B2D4-C6CC6FDCA8F6}" type="pres">
      <dgm:prSet presAssocID="{75AA54AA-1A9B-4C42-BBC5-8BC78A9324A7}" presName="rootConnector" presStyleLbl="node2" presStyleIdx="0" presStyleCnt="3"/>
      <dgm:spPr/>
      <dgm:t>
        <a:bodyPr/>
        <a:lstStyle/>
        <a:p>
          <a:endParaRPr lang="ru-RU"/>
        </a:p>
      </dgm:t>
    </dgm:pt>
    <dgm:pt modelId="{9062B85F-6702-4878-B3F2-D4BC0855D306}" type="pres">
      <dgm:prSet presAssocID="{75AA54AA-1A9B-4C42-BBC5-8BC78A9324A7}" presName="hierChild4" presStyleCnt="0"/>
      <dgm:spPr/>
    </dgm:pt>
    <dgm:pt modelId="{86001EF6-A30E-464A-B0C1-7C331EC2DBB4}" type="pres">
      <dgm:prSet presAssocID="{75AA54AA-1A9B-4C42-BBC5-8BC78A9324A7}" presName="hierChild5" presStyleCnt="0"/>
      <dgm:spPr/>
    </dgm:pt>
    <dgm:pt modelId="{E11564E9-7EE3-4272-AAD6-AD126FA60528}" type="pres">
      <dgm:prSet presAssocID="{36C80C99-1577-423C-B811-56A30DA98CAB}" presName="Name115" presStyleLbl="parChTrans1D3" presStyleIdx="0" presStyleCnt="4"/>
      <dgm:spPr/>
      <dgm:t>
        <a:bodyPr/>
        <a:lstStyle/>
        <a:p>
          <a:endParaRPr lang="ru-RU"/>
        </a:p>
      </dgm:t>
    </dgm:pt>
    <dgm:pt modelId="{84BDB760-29BC-4675-AA25-D1AF14C9FE76}" type="pres">
      <dgm:prSet presAssocID="{E31EF0B2-7BF7-42D3-8530-1ACBE57C2F41}" presName="hierRoot3" presStyleCnt="0">
        <dgm:presLayoutVars>
          <dgm:hierBranch val="init"/>
        </dgm:presLayoutVars>
      </dgm:prSet>
      <dgm:spPr/>
    </dgm:pt>
    <dgm:pt modelId="{3F9022F7-F126-4000-A408-2DB53BFAB16F}" type="pres">
      <dgm:prSet presAssocID="{E31EF0B2-7BF7-42D3-8530-1ACBE57C2F41}" presName="rootComposite3" presStyleCnt="0"/>
      <dgm:spPr/>
    </dgm:pt>
    <dgm:pt modelId="{E5CBEED0-DE77-4B51-B20B-CFBAB23965B3}" type="pres">
      <dgm:prSet presAssocID="{E31EF0B2-7BF7-42D3-8530-1ACBE57C2F41}" presName="rootText3" presStyleLbl="asst2" presStyleIdx="0" presStyleCnt="4" custScaleX="666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6B092E-4C08-4F93-8602-8F497C63E0BE}" type="pres">
      <dgm:prSet presAssocID="{E31EF0B2-7BF7-42D3-8530-1ACBE57C2F41}" presName="rootConnector3" presStyleLbl="asst2" presStyleIdx="0" presStyleCnt="4"/>
      <dgm:spPr/>
      <dgm:t>
        <a:bodyPr/>
        <a:lstStyle/>
        <a:p>
          <a:endParaRPr lang="ru-RU"/>
        </a:p>
      </dgm:t>
    </dgm:pt>
    <dgm:pt modelId="{52939678-2EDA-4FD1-8BB3-3D7BBC752656}" type="pres">
      <dgm:prSet presAssocID="{E31EF0B2-7BF7-42D3-8530-1ACBE57C2F41}" presName="hierChild6" presStyleCnt="0"/>
      <dgm:spPr/>
    </dgm:pt>
    <dgm:pt modelId="{5B1072BB-8009-436A-9EBB-627F8DC43602}" type="pres">
      <dgm:prSet presAssocID="{E31EF0B2-7BF7-42D3-8530-1ACBE57C2F41}" presName="hierChild7" presStyleCnt="0"/>
      <dgm:spPr/>
    </dgm:pt>
    <dgm:pt modelId="{97BC1C11-577A-4C85-AC00-CB417B7E575B}" type="pres">
      <dgm:prSet presAssocID="{5996A5D4-702D-4DD7-A319-6DE1E55A10E8}" presName="Name115" presStyleLbl="parChTrans1D3" presStyleIdx="1" presStyleCnt="4"/>
      <dgm:spPr/>
      <dgm:t>
        <a:bodyPr/>
        <a:lstStyle/>
        <a:p>
          <a:endParaRPr lang="ru-RU"/>
        </a:p>
      </dgm:t>
    </dgm:pt>
    <dgm:pt modelId="{6BC739D2-2293-4264-9549-9C606E12CD35}" type="pres">
      <dgm:prSet presAssocID="{732CCAB0-7265-4F41-8E60-65F8A4E93A48}" presName="hierRoot3" presStyleCnt="0">
        <dgm:presLayoutVars>
          <dgm:hierBranch val="init"/>
        </dgm:presLayoutVars>
      </dgm:prSet>
      <dgm:spPr/>
    </dgm:pt>
    <dgm:pt modelId="{294A5FF0-355E-42BC-B5E3-96A51559B17F}" type="pres">
      <dgm:prSet presAssocID="{732CCAB0-7265-4F41-8E60-65F8A4E93A48}" presName="rootComposite3" presStyleCnt="0"/>
      <dgm:spPr/>
    </dgm:pt>
    <dgm:pt modelId="{3760C0E5-AF66-42D8-861C-143A7A69BB8E}" type="pres">
      <dgm:prSet presAssocID="{732CCAB0-7265-4F41-8E60-65F8A4E93A48}" presName="rootText3" presStyleLbl="asst2" presStyleIdx="1" presStyleCnt="4" custScaleX="64174" custLinFactNeighborY="-30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9983E-6212-4AA2-85B7-B73D2A8D906C}" type="pres">
      <dgm:prSet presAssocID="{732CCAB0-7265-4F41-8E60-65F8A4E93A48}" presName="rootConnector3" presStyleLbl="asst2" presStyleIdx="1" presStyleCnt="4"/>
      <dgm:spPr/>
      <dgm:t>
        <a:bodyPr/>
        <a:lstStyle/>
        <a:p>
          <a:endParaRPr lang="ru-RU"/>
        </a:p>
      </dgm:t>
    </dgm:pt>
    <dgm:pt modelId="{B90BE2F0-3CC4-4F5C-883F-6E74A6332A21}" type="pres">
      <dgm:prSet presAssocID="{732CCAB0-7265-4F41-8E60-65F8A4E93A48}" presName="hierChild6" presStyleCnt="0"/>
      <dgm:spPr/>
    </dgm:pt>
    <dgm:pt modelId="{D6861B53-65C1-4990-9137-5049FC51A617}" type="pres">
      <dgm:prSet presAssocID="{732CCAB0-7265-4F41-8E60-65F8A4E93A48}" presName="hierChild7" presStyleCnt="0"/>
      <dgm:spPr/>
    </dgm:pt>
    <dgm:pt modelId="{C48C2D2E-3248-49BB-AC70-C6C0C81D2D48}" type="pres">
      <dgm:prSet presAssocID="{0DA089EE-086D-472B-A426-D4DE2B69508A}" presName="Name64" presStyleLbl="parChTrans1D2" presStyleIdx="1" presStyleCnt="3"/>
      <dgm:spPr/>
      <dgm:t>
        <a:bodyPr/>
        <a:lstStyle/>
        <a:p>
          <a:endParaRPr lang="ru-RU"/>
        </a:p>
      </dgm:t>
    </dgm:pt>
    <dgm:pt modelId="{35A52131-7346-418E-9B19-3E82E8B33A3A}" type="pres">
      <dgm:prSet presAssocID="{7AD90CCB-1A75-45A3-836E-C24FB643314E}" presName="hierRoot2" presStyleCnt="0">
        <dgm:presLayoutVars>
          <dgm:hierBranch val="init"/>
        </dgm:presLayoutVars>
      </dgm:prSet>
      <dgm:spPr/>
    </dgm:pt>
    <dgm:pt modelId="{2302F0BA-B610-47AD-A451-91D9B293B71F}" type="pres">
      <dgm:prSet presAssocID="{7AD90CCB-1A75-45A3-836E-C24FB643314E}" presName="rootComposite" presStyleCnt="0"/>
      <dgm:spPr/>
    </dgm:pt>
    <dgm:pt modelId="{C7F542E5-F00B-4F2A-B68A-C932DCD09E21}" type="pres">
      <dgm:prSet presAssocID="{7AD90CCB-1A75-45A3-836E-C24FB643314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3FE832-E4DB-48F7-A4A6-3DB9B5150100}" type="pres">
      <dgm:prSet presAssocID="{7AD90CCB-1A75-45A3-836E-C24FB643314E}" presName="rootConnector" presStyleLbl="node2" presStyleIdx="1" presStyleCnt="3"/>
      <dgm:spPr/>
      <dgm:t>
        <a:bodyPr/>
        <a:lstStyle/>
        <a:p>
          <a:endParaRPr lang="ru-RU"/>
        </a:p>
      </dgm:t>
    </dgm:pt>
    <dgm:pt modelId="{6D3F79B4-C973-4788-84F1-BBCF74B9C6BF}" type="pres">
      <dgm:prSet presAssocID="{7AD90CCB-1A75-45A3-836E-C24FB643314E}" presName="hierChild4" presStyleCnt="0"/>
      <dgm:spPr/>
    </dgm:pt>
    <dgm:pt modelId="{97D6274D-6CE6-4B74-9B46-245100A7037F}" type="pres">
      <dgm:prSet presAssocID="{7AD90CCB-1A75-45A3-836E-C24FB643314E}" presName="hierChild5" presStyleCnt="0"/>
      <dgm:spPr/>
    </dgm:pt>
    <dgm:pt modelId="{B88961D8-F9D6-4D65-9B76-4DB785188E04}" type="pres">
      <dgm:prSet presAssocID="{AF339B7D-5DC6-48A3-AC5A-FDC07C470168}" presName="Name64" presStyleLbl="parChTrans1D2" presStyleIdx="2" presStyleCnt="3"/>
      <dgm:spPr/>
      <dgm:t>
        <a:bodyPr/>
        <a:lstStyle/>
        <a:p>
          <a:endParaRPr lang="ru-RU"/>
        </a:p>
      </dgm:t>
    </dgm:pt>
    <dgm:pt modelId="{4EE0E4B2-8521-4DAF-A81D-DF7B3B44F367}" type="pres">
      <dgm:prSet presAssocID="{E0B10278-C264-4A0A-8A48-C0F627A40798}" presName="hierRoot2" presStyleCnt="0">
        <dgm:presLayoutVars>
          <dgm:hierBranch val="init"/>
        </dgm:presLayoutVars>
      </dgm:prSet>
      <dgm:spPr/>
    </dgm:pt>
    <dgm:pt modelId="{1B8BF47E-49C2-4011-A89C-943C6392CC3F}" type="pres">
      <dgm:prSet presAssocID="{E0B10278-C264-4A0A-8A48-C0F627A40798}" presName="rootComposite" presStyleCnt="0"/>
      <dgm:spPr/>
    </dgm:pt>
    <dgm:pt modelId="{51C1C5E3-A9EC-4784-8591-DCFA2FD1BB50}" type="pres">
      <dgm:prSet presAssocID="{E0B10278-C264-4A0A-8A48-C0F627A4079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B78FF3-2C3D-4AA9-BEC8-660803554C84}" type="pres">
      <dgm:prSet presAssocID="{E0B10278-C264-4A0A-8A48-C0F627A40798}" presName="rootConnector" presStyleLbl="node2" presStyleIdx="2" presStyleCnt="3"/>
      <dgm:spPr/>
      <dgm:t>
        <a:bodyPr/>
        <a:lstStyle/>
        <a:p>
          <a:endParaRPr lang="ru-RU"/>
        </a:p>
      </dgm:t>
    </dgm:pt>
    <dgm:pt modelId="{C4B44643-8573-4B99-A7B4-EC520F197681}" type="pres">
      <dgm:prSet presAssocID="{E0B10278-C264-4A0A-8A48-C0F627A40798}" presName="hierChild4" presStyleCnt="0"/>
      <dgm:spPr/>
    </dgm:pt>
    <dgm:pt modelId="{78DA2CD5-D18D-43AA-8987-8E1DBEF4A9C8}" type="pres">
      <dgm:prSet presAssocID="{E0B10278-C264-4A0A-8A48-C0F627A40798}" presName="hierChild5" presStyleCnt="0"/>
      <dgm:spPr/>
    </dgm:pt>
    <dgm:pt modelId="{73AC6059-B915-4CB3-9338-42084778A74D}" type="pres">
      <dgm:prSet presAssocID="{974239F4-7099-4CFC-902D-9913E0DA93D6}" presName="Name115" presStyleLbl="parChTrans1D3" presStyleIdx="2" presStyleCnt="4"/>
      <dgm:spPr/>
      <dgm:t>
        <a:bodyPr/>
        <a:lstStyle/>
        <a:p>
          <a:endParaRPr lang="ru-RU"/>
        </a:p>
      </dgm:t>
    </dgm:pt>
    <dgm:pt modelId="{27CDDD09-015C-4107-A9A8-92DEEA8C88E6}" type="pres">
      <dgm:prSet presAssocID="{2567D3CB-60FD-4AC5-BB71-6676A32E93CC}" presName="hierRoot3" presStyleCnt="0">
        <dgm:presLayoutVars>
          <dgm:hierBranch val="init"/>
        </dgm:presLayoutVars>
      </dgm:prSet>
      <dgm:spPr/>
    </dgm:pt>
    <dgm:pt modelId="{9B8D3CC6-D0D4-4CDD-95FB-8169C4876D0B}" type="pres">
      <dgm:prSet presAssocID="{2567D3CB-60FD-4AC5-BB71-6676A32E93CC}" presName="rootComposite3" presStyleCnt="0"/>
      <dgm:spPr/>
    </dgm:pt>
    <dgm:pt modelId="{A88F56F4-59D1-49D3-9289-D920893FBC34}" type="pres">
      <dgm:prSet presAssocID="{2567D3CB-60FD-4AC5-BB71-6676A32E93CC}" presName="rootText3" presStyleLbl="asst2" presStyleIdx="2" presStyleCnt="4" custScaleX="63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3B3FE8-C73A-4A09-8686-99402A1765B8}" type="pres">
      <dgm:prSet presAssocID="{2567D3CB-60FD-4AC5-BB71-6676A32E93CC}" presName="rootConnector3" presStyleLbl="asst2" presStyleIdx="2" presStyleCnt="4"/>
      <dgm:spPr/>
      <dgm:t>
        <a:bodyPr/>
        <a:lstStyle/>
        <a:p>
          <a:endParaRPr lang="ru-RU"/>
        </a:p>
      </dgm:t>
    </dgm:pt>
    <dgm:pt modelId="{D470D68C-516B-429F-A78C-32AFC31C4659}" type="pres">
      <dgm:prSet presAssocID="{2567D3CB-60FD-4AC5-BB71-6676A32E93CC}" presName="hierChild6" presStyleCnt="0"/>
      <dgm:spPr/>
    </dgm:pt>
    <dgm:pt modelId="{65A2DB21-6903-4F76-9CE0-57013459CD5B}" type="pres">
      <dgm:prSet presAssocID="{2567D3CB-60FD-4AC5-BB71-6676A32E93CC}" presName="hierChild7" presStyleCnt="0"/>
      <dgm:spPr/>
    </dgm:pt>
    <dgm:pt modelId="{E98084AC-AFE9-4208-B153-526361C81BEB}" type="pres">
      <dgm:prSet presAssocID="{DAD4855A-5A4B-42FD-B082-07F255DD954F}" presName="Name115" presStyleLbl="parChTrans1D3" presStyleIdx="3" presStyleCnt="4"/>
      <dgm:spPr/>
      <dgm:t>
        <a:bodyPr/>
        <a:lstStyle/>
        <a:p>
          <a:endParaRPr lang="ru-RU"/>
        </a:p>
      </dgm:t>
    </dgm:pt>
    <dgm:pt modelId="{733B0AB1-2F59-435B-BDD5-E64E1E713D04}" type="pres">
      <dgm:prSet presAssocID="{95B284A0-C1DC-409B-BEE5-E201322936D4}" presName="hierRoot3" presStyleCnt="0">
        <dgm:presLayoutVars>
          <dgm:hierBranch val="init"/>
        </dgm:presLayoutVars>
      </dgm:prSet>
      <dgm:spPr/>
    </dgm:pt>
    <dgm:pt modelId="{8E19C100-106A-46F4-9D6A-920EA8580A38}" type="pres">
      <dgm:prSet presAssocID="{95B284A0-C1DC-409B-BEE5-E201322936D4}" presName="rootComposite3" presStyleCnt="0"/>
      <dgm:spPr/>
    </dgm:pt>
    <dgm:pt modelId="{FF3331AC-D1BD-4E6D-9BAA-95CF2B199D08}" type="pres">
      <dgm:prSet presAssocID="{95B284A0-C1DC-409B-BEE5-E201322936D4}" presName="rootText3" presStyleLbl="asst2" presStyleIdx="3" presStyleCnt="4" custScaleX="63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11491E-204E-45A1-A854-6274D67CD29C}" type="pres">
      <dgm:prSet presAssocID="{95B284A0-C1DC-409B-BEE5-E201322936D4}" presName="rootConnector3" presStyleLbl="asst2" presStyleIdx="3" presStyleCnt="4"/>
      <dgm:spPr/>
      <dgm:t>
        <a:bodyPr/>
        <a:lstStyle/>
        <a:p>
          <a:endParaRPr lang="ru-RU"/>
        </a:p>
      </dgm:t>
    </dgm:pt>
    <dgm:pt modelId="{D2EBE548-9037-4A47-9E5A-9B4C1557B209}" type="pres">
      <dgm:prSet presAssocID="{95B284A0-C1DC-409B-BEE5-E201322936D4}" presName="hierChild6" presStyleCnt="0"/>
      <dgm:spPr/>
    </dgm:pt>
    <dgm:pt modelId="{DEA6D3B2-C803-40C1-90A2-8C5900863426}" type="pres">
      <dgm:prSet presAssocID="{95B284A0-C1DC-409B-BEE5-E201322936D4}" presName="hierChild7" presStyleCnt="0"/>
      <dgm:spPr/>
    </dgm:pt>
    <dgm:pt modelId="{E1F871D0-7CE5-4DE6-82F7-C75A771525F4}" type="pres">
      <dgm:prSet presAssocID="{683B0CA7-3DBD-44FB-AC9F-3BA08E483138}" presName="hierChild3" presStyleCnt="0"/>
      <dgm:spPr/>
    </dgm:pt>
  </dgm:ptLst>
  <dgm:cxnLst>
    <dgm:cxn modelId="{7B003A48-97AB-4FDA-BE90-BF9FE4C28886}" type="presOf" srcId="{75AA54AA-1A9B-4C42-BBC5-8BC78A9324A7}" destId="{57555CA1-C371-4B74-B2D4-C6CC6FDCA8F6}" srcOrd="1" destOrd="0" presId="urn:microsoft.com/office/officeart/2009/3/layout/HorizontalOrganizationChart"/>
    <dgm:cxn modelId="{FEC1FF4E-A8DE-47AB-9128-F93556F95245}" type="presOf" srcId="{732CCAB0-7265-4F41-8E60-65F8A4E93A48}" destId="{3760C0E5-AF66-42D8-861C-143A7A69BB8E}" srcOrd="0" destOrd="0" presId="urn:microsoft.com/office/officeart/2009/3/layout/HorizontalOrganizationChart"/>
    <dgm:cxn modelId="{E099E2CB-7B59-47F5-8E62-BC6EB82356D4}" srcId="{95243BDB-E05A-44BF-896C-22AB5FDA2EA3}" destId="{683B0CA7-3DBD-44FB-AC9F-3BA08E483138}" srcOrd="0" destOrd="0" parTransId="{035F9B74-0A42-4BDE-A83F-B5EECD8DC304}" sibTransId="{8C9BC9F2-7E46-4F33-9C01-BBC06B487F20}"/>
    <dgm:cxn modelId="{89846FDA-04F3-477A-880E-362500F285D0}" type="presOf" srcId="{95243BDB-E05A-44BF-896C-22AB5FDA2EA3}" destId="{523235B8-C546-4BF6-BDB9-49566EA33BCE}" srcOrd="0" destOrd="0" presId="urn:microsoft.com/office/officeart/2009/3/layout/HorizontalOrganizationChart"/>
    <dgm:cxn modelId="{676EF2F5-075E-4786-9C3C-7630BFF3C24B}" type="presOf" srcId="{683B0CA7-3DBD-44FB-AC9F-3BA08E483138}" destId="{900F4C61-3869-4AEA-928B-DDDE151214E3}" srcOrd="0" destOrd="0" presId="urn:microsoft.com/office/officeart/2009/3/layout/HorizontalOrganizationChart"/>
    <dgm:cxn modelId="{F95BACDA-D169-4A70-ACD0-73D3B185551A}" type="presOf" srcId="{7AD90CCB-1A75-45A3-836E-C24FB643314E}" destId="{8D3FE832-E4DB-48F7-A4A6-3DB9B5150100}" srcOrd="1" destOrd="0" presId="urn:microsoft.com/office/officeart/2009/3/layout/HorizontalOrganizationChart"/>
    <dgm:cxn modelId="{ABF4962B-CBB2-4DBB-B591-EA5492A14055}" type="presOf" srcId="{95B284A0-C1DC-409B-BEE5-E201322936D4}" destId="{8811491E-204E-45A1-A854-6274D67CD29C}" srcOrd="1" destOrd="0" presId="urn:microsoft.com/office/officeart/2009/3/layout/HorizontalOrganizationChart"/>
    <dgm:cxn modelId="{E83FB9A6-FDCF-4D97-9CD3-DAC107DC6517}" type="presOf" srcId="{E31EF0B2-7BF7-42D3-8530-1ACBE57C2F41}" destId="{E5CBEED0-DE77-4B51-B20B-CFBAB23965B3}" srcOrd="0" destOrd="0" presId="urn:microsoft.com/office/officeart/2009/3/layout/HorizontalOrganizationChart"/>
    <dgm:cxn modelId="{ED2CA2C9-4304-4602-9536-78D5A6DB78D4}" srcId="{683B0CA7-3DBD-44FB-AC9F-3BA08E483138}" destId="{E0B10278-C264-4A0A-8A48-C0F627A40798}" srcOrd="2" destOrd="0" parTransId="{AF339B7D-5DC6-48A3-AC5A-FDC07C470168}" sibTransId="{6D93DA4C-2EE4-4D7B-9EFA-204944200755}"/>
    <dgm:cxn modelId="{0F74C7B4-B2AD-4B73-946B-D40E6513E6B2}" type="presOf" srcId="{36C80C99-1577-423C-B811-56A30DA98CAB}" destId="{E11564E9-7EE3-4272-AAD6-AD126FA60528}" srcOrd="0" destOrd="0" presId="urn:microsoft.com/office/officeart/2009/3/layout/HorizontalOrganizationChart"/>
    <dgm:cxn modelId="{DE2B2D9F-DF8C-4FAD-BF82-22E077EA8D53}" type="presOf" srcId="{8BB6BBA7-8337-49B4-A298-20ADCC11EC6A}" destId="{9610E87D-0E84-4C4F-B76E-87A5358029D7}" srcOrd="0" destOrd="0" presId="urn:microsoft.com/office/officeart/2009/3/layout/HorizontalOrganizationChart"/>
    <dgm:cxn modelId="{3FFF7FB5-4660-4A1F-B47D-85A3CFAE6D7F}" srcId="{E0B10278-C264-4A0A-8A48-C0F627A40798}" destId="{95B284A0-C1DC-409B-BEE5-E201322936D4}" srcOrd="1" destOrd="0" parTransId="{DAD4855A-5A4B-42FD-B082-07F255DD954F}" sibTransId="{05848E3F-D546-403E-B970-66C4CBF5EBF7}"/>
    <dgm:cxn modelId="{29B407FA-EFD3-4FA0-803C-0F49C02B5F85}" type="presOf" srcId="{AF339B7D-5DC6-48A3-AC5A-FDC07C470168}" destId="{B88961D8-F9D6-4D65-9B76-4DB785188E04}" srcOrd="0" destOrd="0" presId="urn:microsoft.com/office/officeart/2009/3/layout/HorizontalOrganizationChart"/>
    <dgm:cxn modelId="{01C14794-30A8-4757-ACD3-534D80FA271D}" type="presOf" srcId="{E31EF0B2-7BF7-42D3-8530-1ACBE57C2F41}" destId="{796B092E-4C08-4F93-8602-8F497C63E0BE}" srcOrd="1" destOrd="0" presId="urn:microsoft.com/office/officeart/2009/3/layout/HorizontalOrganizationChart"/>
    <dgm:cxn modelId="{56D39DCE-8E19-4778-958A-8D2251B6475C}" srcId="{75AA54AA-1A9B-4C42-BBC5-8BC78A9324A7}" destId="{732CCAB0-7265-4F41-8E60-65F8A4E93A48}" srcOrd="1" destOrd="0" parTransId="{5996A5D4-702D-4DD7-A319-6DE1E55A10E8}" sibTransId="{451F9471-4294-4963-BFF5-B1E16B273F00}"/>
    <dgm:cxn modelId="{9FB1E86F-BA76-4A0F-85AC-FE39F7C379AF}" type="presOf" srcId="{974239F4-7099-4CFC-902D-9913E0DA93D6}" destId="{73AC6059-B915-4CB3-9338-42084778A74D}" srcOrd="0" destOrd="0" presId="urn:microsoft.com/office/officeart/2009/3/layout/HorizontalOrganizationChart"/>
    <dgm:cxn modelId="{2A89FAA7-0254-4888-AC11-8C45EEA6BE30}" srcId="{683B0CA7-3DBD-44FB-AC9F-3BA08E483138}" destId="{75AA54AA-1A9B-4C42-BBC5-8BC78A9324A7}" srcOrd="0" destOrd="0" parTransId="{8BB6BBA7-8337-49B4-A298-20ADCC11EC6A}" sibTransId="{7E45F72D-DBD0-4ED6-9571-A05FE96DEDE6}"/>
    <dgm:cxn modelId="{D01012F2-4F45-4F69-8DF5-1D47107BC770}" srcId="{683B0CA7-3DBD-44FB-AC9F-3BA08E483138}" destId="{7AD90CCB-1A75-45A3-836E-C24FB643314E}" srcOrd="1" destOrd="0" parTransId="{0DA089EE-086D-472B-A426-D4DE2B69508A}" sibTransId="{BA8EFEA5-9E67-4420-9FDD-EE5F70301751}"/>
    <dgm:cxn modelId="{DCA22B3D-0A84-446B-8A09-A35331E14097}" type="presOf" srcId="{683B0CA7-3DBD-44FB-AC9F-3BA08E483138}" destId="{47FC7986-2327-4010-8AD8-3B04877DA2A4}" srcOrd="1" destOrd="0" presId="urn:microsoft.com/office/officeart/2009/3/layout/HorizontalOrganizationChart"/>
    <dgm:cxn modelId="{A9CC6F9B-4DAD-41EF-81A4-1A5AB4C956EF}" srcId="{E0B10278-C264-4A0A-8A48-C0F627A40798}" destId="{2567D3CB-60FD-4AC5-BB71-6676A32E93CC}" srcOrd="0" destOrd="0" parTransId="{974239F4-7099-4CFC-902D-9913E0DA93D6}" sibTransId="{7C2B00D5-C5A9-4F88-A4CE-1379B684061B}"/>
    <dgm:cxn modelId="{A0FF4920-739A-4CA7-8A16-62D17C6ED057}" type="presOf" srcId="{7AD90CCB-1A75-45A3-836E-C24FB643314E}" destId="{C7F542E5-F00B-4F2A-B68A-C932DCD09E21}" srcOrd="0" destOrd="0" presId="urn:microsoft.com/office/officeart/2009/3/layout/HorizontalOrganizationChart"/>
    <dgm:cxn modelId="{2133178E-ECE6-4F8C-A861-A344FA009218}" type="presOf" srcId="{E0B10278-C264-4A0A-8A48-C0F627A40798}" destId="{42B78FF3-2C3D-4AA9-BEC8-660803554C84}" srcOrd="1" destOrd="0" presId="urn:microsoft.com/office/officeart/2009/3/layout/HorizontalOrganizationChart"/>
    <dgm:cxn modelId="{2831550A-9C16-44EB-9C62-63A70BEBA660}" type="presOf" srcId="{E0B10278-C264-4A0A-8A48-C0F627A40798}" destId="{51C1C5E3-A9EC-4784-8591-DCFA2FD1BB50}" srcOrd="0" destOrd="0" presId="urn:microsoft.com/office/officeart/2009/3/layout/HorizontalOrganizationChart"/>
    <dgm:cxn modelId="{BCA4F96B-CD16-4DAA-B879-A1854D95BE8E}" type="presOf" srcId="{95B284A0-C1DC-409B-BEE5-E201322936D4}" destId="{FF3331AC-D1BD-4E6D-9BAA-95CF2B199D08}" srcOrd="0" destOrd="0" presId="urn:microsoft.com/office/officeart/2009/3/layout/HorizontalOrganizationChart"/>
    <dgm:cxn modelId="{77070CBD-A077-4D7C-8E16-6815D0E57C79}" type="presOf" srcId="{2567D3CB-60FD-4AC5-BB71-6676A32E93CC}" destId="{A88F56F4-59D1-49D3-9289-D920893FBC34}" srcOrd="0" destOrd="0" presId="urn:microsoft.com/office/officeart/2009/3/layout/HorizontalOrganizationChart"/>
    <dgm:cxn modelId="{13A1B479-49C8-4E74-97D1-AF28F0EE4F75}" type="presOf" srcId="{DAD4855A-5A4B-42FD-B082-07F255DD954F}" destId="{E98084AC-AFE9-4208-B153-526361C81BEB}" srcOrd="0" destOrd="0" presId="urn:microsoft.com/office/officeart/2009/3/layout/HorizontalOrganizationChart"/>
    <dgm:cxn modelId="{C69D3CAF-F32C-4561-8E3E-7CD02A6ACF36}" type="presOf" srcId="{2567D3CB-60FD-4AC5-BB71-6676A32E93CC}" destId="{A73B3FE8-C73A-4A09-8686-99402A1765B8}" srcOrd="1" destOrd="0" presId="urn:microsoft.com/office/officeart/2009/3/layout/HorizontalOrganizationChart"/>
    <dgm:cxn modelId="{E71E480B-E40F-43C2-B849-64965BCE4A2C}" type="presOf" srcId="{0DA089EE-086D-472B-A426-D4DE2B69508A}" destId="{C48C2D2E-3248-49BB-AC70-C6C0C81D2D48}" srcOrd="0" destOrd="0" presId="urn:microsoft.com/office/officeart/2009/3/layout/HorizontalOrganizationChart"/>
    <dgm:cxn modelId="{4CA08E81-9197-4C1D-8B72-D02C079579AD}" srcId="{75AA54AA-1A9B-4C42-BBC5-8BC78A9324A7}" destId="{E31EF0B2-7BF7-42D3-8530-1ACBE57C2F41}" srcOrd="0" destOrd="0" parTransId="{36C80C99-1577-423C-B811-56A30DA98CAB}" sibTransId="{05440F06-2E03-4058-92C8-45CE8301E6F0}"/>
    <dgm:cxn modelId="{79F1F8BB-56E4-4726-BECF-6E2C53B9212A}" type="presOf" srcId="{75AA54AA-1A9B-4C42-BBC5-8BC78A9324A7}" destId="{4B29ED84-886D-48AB-A8A1-4B10A7A580DA}" srcOrd="0" destOrd="0" presId="urn:microsoft.com/office/officeart/2009/3/layout/HorizontalOrganizationChart"/>
    <dgm:cxn modelId="{97E442E9-07D9-46D3-80AC-E6824614D49F}" type="presOf" srcId="{732CCAB0-7265-4F41-8E60-65F8A4E93A48}" destId="{9799983E-6212-4AA2-85B7-B73D2A8D906C}" srcOrd="1" destOrd="0" presId="urn:microsoft.com/office/officeart/2009/3/layout/HorizontalOrganizationChart"/>
    <dgm:cxn modelId="{F9722BF8-BFEC-4574-9F80-9EF737F822F7}" type="presOf" srcId="{5996A5D4-702D-4DD7-A319-6DE1E55A10E8}" destId="{97BC1C11-577A-4C85-AC00-CB417B7E575B}" srcOrd="0" destOrd="0" presId="urn:microsoft.com/office/officeart/2009/3/layout/HorizontalOrganizationChart"/>
    <dgm:cxn modelId="{C8B2B93D-CD5A-4781-ACF3-296A441AAF02}" type="presParOf" srcId="{523235B8-C546-4BF6-BDB9-49566EA33BCE}" destId="{28C3A159-E4AF-434C-A2CB-DAECA6EE50D2}" srcOrd="0" destOrd="0" presId="urn:microsoft.com/office/officeart/2009/3/layout/HorizontalOrganizationChart"/>
    <dgm:cxn modelId="{8A822ED7-67F9-48EA-A71D-E06159EF333A}" type="presParOf" srcId="{28C3A159-E4AF-434C-A2CB-DAECA6EE50D2}" destId="{1E9AFFB9-5E6C-4B13-A466-933A8518EE0E}" srcOrd="0" destOrd="0" presId="urn:microsoft.com/office/officeart/2009/3/layout/HorizontalOrganizationChart"/>
    <dgm:cxn modelId="{B949CEB8-CCBA-49C2-9423-93F6789C176F}" type="presParOf" srcId="{1E9AFFB9-5E6C-4B13-A466-933A8518EE0E}" destId="{900F4C61-3869-4AEA-928B-DDDE151214E3}" srcOrd="0" destOrd="0" presId="urn:microsoft.com/office/officeart/2009/3/layout/HorizontalOrganizationChart"/>
    <dgm:cxn modelId="{5F045E99-6A3C-4C57-A912-0CAB31A25609}" type="presParOf" srcId="{1E9AFFB9-5E6C-4B13-A466-933A8518EE0E}" destId="{47FC7986-2327-4010-8AD8-3B04877DA2A4}" srcOrd="1" destOrd="0" presId="urn:microsoft.com/office/officeart/2009/3/layout/HorizontalOrganizationChart"/>
    <dgm:cxn modelId="{4BC7C09E-2456-4D22-97BA-59BE258E8D07}" type="presParOf" srcId="{28C3A159-E4AF-434C-A2CB-DAECA6EE50D2}" destId="{437B8A42-CA0B-4A8B-9251-12A818789D82}" srcOrd="1" destOrd="0" presId="urn:microsoft.com/office/officeart/2009/3/layout/HorizontalOrganizationChart"/>
    <dgm:cxn modelId="{A7CC8CAD-8F39-404E-A35C-43D71450D9CA}" type="presParOf" srcId="{437B8A42-CA0B-4A8B-9251-12A818789D82}" destId="{9610E87D-0E84-4C4F-B76E-87A5358029D7}" srcOrd="0" destOrd="0" presId="urn:microsoft.com/office/officeart/2009/3/layout/HorizontalOrganizationChart"/>
    <dgm:cxn modelId="{06100FBD-1C6B-43A1-A40B-33BFE4DD06D3}" type="presParOf" srcId="{437B8A42-CA0B-4A8B-9251-12A818789D82}" destId="{620DC116-8485-43CB-A976-C2D9DAB0A1A1}" srcOrd="1" destOrd="0" presId="urn:microsoft.com/office/officeart/2009/3/layout/HorizontalOrganizationChart"/>
    <dgm:cxn modelId="{B47D725B-635E-4F15-8CB8-856F095659AD}" type="presParOf" srcId="{620DC116-8485-43CB-A976-C2D9DAB0A1A1}" destId="{2E4DF6A8-C0C7-4CED-980C-5380DC4E58BF}" srcOrd="0" destOrd="0" presId="urn:microsoft.com/office/officeart/2009/3/layout/HorizontalOrganizationChart"/>
    <dgm:cxn modelId="{C7BAACD7-6AD0-4757-939A-2CB523D273F9}" type="presParOf" srcId="{2E4DF6A8-C0C7-4CED-980C-5380DC4E58BF}" destId="{4B29ED84-886D-48AB-A8A1-4B10A7A580DA}" srcOrd="0" destOrd="0" presId="urn:microsoft.com/office/officeart/2009/3/layout/HorizontalOrganizationChart"/>
    <dgm:cxn modelId="{52E59408-D96F-4611-92A7-6025F50AEA40}" type="presParOf" srcId="{2E4DF6A8-C0C7-4CED-980C-5380DC4E58BF}" destId="{57555CA1-C371-4B74-B2D4-C6CC6FDCA8F6}" srcOrd="1" destOrd="0" presId="urn:microsoft.com/office/officeart/2009/3/layout/HorizontalOrganizationChart"/>
    <dgm:cxn modelId="{63546AA4-ABD9-48FC-A03D-2EA83219D4ED}" type="presParOf" srcId="{620DC116-8485-43CB-A976-C2D9DAB0A1A1}" destId="{9062B85F-6702-4878-B3F2-D4BC0855D306}" srcOrd="1" destOrd="0" presId="urn:microsoft.com/office/officeart/2009/3/layout/HorizontalOrganizationChart"/>
    <dgm:cxn modelId="{0EAA9CB4-53C6-4B57-8B88-E0E91234D911}" type="presParOf" srcId="{620DC116-8485-43CB-A976-C2D9DAB0A1A1}" destId="{86001EF6-A30E-464A-B0C1-7C331EC2DBB4}" srcOrd="2" destOrd="0" presId="urn:microsoft.com/office/officeart/2009/3/layout/HorizontalOrganizationChart"/>
    <dgm:cxn modelId="{0B3E6E6D-FE9A-4637-BE15-1C390F50BC3C}" type="presParOf" srcId="{86001EF6-A30E-464A-B0C1-7C331EC2DBB4}" destId="{E11564E9-7EE3-4272-AAD6-AD126FA60528}" srcOrd="0" destOrd="0" presId="urn:microsoft.com/office/officeart/2009/3/layout/HorizontalOrganizationChart"/>
    <dgm:cxn modelId="{6BA344B8-69BB-4D29-BC35-91535D6ADBAB}" type="presParOf" srcId="{86001EF6-A30E-464A-B0C1-7C331EC2DBB4}" destId="{84BDB760-29BC-4675-AA25-D1AF14C9FE76}" srcOrd="1" destOrd="0" presId="urn:microsoft.com/office/officeart/2009/3/layout/HorizontalOrganizationChart"/>
    <dgm:cxn modelId="{97871AC7-3D4F-4826-8C18-31CA738EDF0E}" type="presParOf" srcId="{84BDB760-29BC-4675-AA25-D1AF14C9FE76}" destId="{3F9022F7-F126-4000-A408-2DB53BFAB16F}" srcOrd="0" destOrd="0" presId="urn:microsoft.com/office/officeart/2009/3/layout/HorizontalOrganizationChart"/>
    <dgm:cxn modelId="{61182176-46D9-4538-85AA-7332704B07A2}" type="presParOf" srcId="{3F9022F7-F126-4000-A408-2DB53BFAB16F}" destId="{E5CBEED0-DE77-4B51-B20B-CFBAB23965B3}" srcOrd="0" destOrd="0" presId="urn:microsoft.com/office/officeart/2009/3/layout/HorizontalOrganizationChart"/>
    <dgm:cxn modelId="{3EB33859-BF2F-4BF6-A662-89A4B23B3A3E}" type="presParOf" srcId="{3F9022F7-F126-4000-A408-2DB53BFAB16F}" destId="{796B092E-4C08-4F93-8602-8F497C63E0BE}" srcOrd="1" destOrd="0" presId="urn:microsoft.com/office/officeart/2009/3/layout/HorizontalOrganizationChart"/>
    <dgm:cxn modelId="{25B1EFD0-CD7A-4D43-8313-4E10980E8F18}" type="presParOf" srcId="{84BDB760-29BC-4675-AA25-D1AF14C9FE76}" destId="{52939678-2EDA-4FD1-8BB3-3D7BBC752656}" srcOrd="1" destOrd="0" presId="urn:microsoft.com/office/officeart/2009/3/layout/HorizontalOrganizationChart"/>
    <dgm:cxn modelId="{5F51723A-D95D-4D24-8211-E935898A24A2}" type="presParOf" srcId="{84BDB760-29BC-4675-AA25-D1AF14C9FE76}" destId="{5B1072BB-8009-436A-9EBB-627F8DC43602}" srcOrd="2" destOrd="0" presId="urn:microsoft.com/office/officeart/2009/3/layout/HorizontalOrganizationChart"/>
    <dgm:cxn modelId="{3B30BAF6-57B1-453A-8122-29CD344C54B0}" type="presParOf" srcId="{86001EF6-A30E-464A-B0C1-7C331EC2DBB4}" destId="{97BC1C11-577A-4C85-AC00-CB417B7E575B}" srcOrd="2" destOrd="0" presId="urn:microsoft.com/office/officeart/2009/3/layout/HorizontalOrganizationChart"/>
    <dgm:cxn modelId="{60C6CBE7-9DFB-43E9-B0BC-44D19409CB0C}" type="presParOf" srcId="{86001EF6-A30E-464A-B0C1-7C331EC2DBB4}" destId="{6BC739D2-2293-4264-9549-9C606E12CD35}" srcOrd="3" destOrd="0" presId="urn:microsoft.com/office/officeart/2009/3/layout/HorizontalOrganizationChart"/>
    <dgm:cxn modelId="{5C565F84-BA3F-446E-9DFA-CFDE02AAC179}" type="presParOf" srcId="{6BC739D2-2293-4264-9549-9C606E12CD35}" destId="{294A5FF0-355E-42BC-B5E3-96A51559B17F}" srcOrd="0" destOrd="0" presId="urn:microsoft.com/office/officeart/2009/3/layout/HorizontalOrganizationChart"/>
    <dgm:cxn modelId="{29B66BBA-040F-4472-B9B1-D9D745A70837}" type="presParOf" srcId="{294A5FF0-355E-42BC-B5E3-96A51559B17F}" destId="{3760C0E5-AF66-42D8-861C-143A7A69BB8E}" srcOrd="0" destOrd="0" presId="urn:microsoft.com/office/officeart/2009/3/layout/HorizontalOrganizationChart"/>
    <dgm:cxn modelId="{F097517F-46A2-4E94-9B8C-767ED3DECDF2}" type="presParOf" srcId="{294A5FF0-355E-42BC-B5E3-96A51559B17F}" destId="{9799983E-6212-4AA2-85B7-B73D2A8D906C}" srcOrd="1" destOrd="0" presId="urn:microsoft.com/office/officeart/2009/3/layout/HorizontalOrganizationChart"/>
    <dgm:cxn modelId="{1E9624F3-980D-4EE6-813B-32F4707446A4}" type="presParOf" srcId="{6BC739D2-2293-4264-9549-9C606E12CD35}" destId="{B90BE2F0-3CC4-4F5C-883F-6E74A6332A21}" srcOrd="1" destOrd="0" presId="urn:microsoft.com/office/officeart/2009/3/layout/HorizontalOrganizationChart"/>
    <dgm:cxn modelId="{A97CB29B-7FF8-4B96-95D5-E301DFFDA03A}" type="presParOf" srcId="{6BC739D2-2293-4264-9549-9C606E12CD35}" destId="{D6861B53-65C1-4990-9137-5049FC51A617}" srcOrd="2" destOrd="0" presId="urn:microsoft.com/office/officeart/2009/3/layout/HorizontalOrganizationChart"/>
    <dgm:cxn modelId="{5B3BC283-8CC5-43D3-AFE8-A23793885E7B}" type="presParOf" srcId="{437B8A42-CA0B-4A8B-9251-12A818789D82}" destId="{C48C2D2E-3248-49BB-AC70-C6C0C81D2D48}" srcOrd="2" destOrd="0" presId="urn:microsoft.com/office/officeart/2009/3/layout/HorizontalOrganizationChart"/>
    <dgm:cxn modelId="{E8BB7557-1EA7-402D-9CEF-F5647128B700}" type="presParOf" srcId="{437B8A42-CA0B-4A8B-9251-12A818789D82}" destId="{35A52131-7346-418E-9B19-3E82E8B33A3A}" srcOrd="3" destOrd="0" presId="urn:microsoft.com/office/officeart/2009/3/layout/HorizontalOrganizationChart"/>
    <dgm:cxn modelId="{1CD195E3-D4D1-4BE4-AAB3-9F2D5D54BBDA}" type="presParOf" srcId="{35A52131-7346-418E-9B19-3E82E8B33A3A}" destId="{2302F0BA-B610-47AD-A451-91D9B293B71F}" srcOrd="0" destOrd="0" presId="urn:microsoft.com/office/officeart/2009/3/layout/HorizontalOrganizationChart"/>
    <dgm:cxn modelId="{8201F7C9-A57C-4E35-B50E-62F899745944}" type="presParOf" srcId="{2302F0BA-B610-47AD-A451-91D9B293B71F}" destId="{C7F542E5-F00B-4F2A-B68A-C932DCD09E21}" srcOrd="0" destOrd="0" presId="urn:microsoft.com/office/officeart/2009/3/layout/HorizontalOrganizationChart"/>
    <dgm:cxn modelId="{80901B70-FB25-4936-B5F4-331B83482A1F}" type="presParOf" srcId="{2302F0BA-B610-47AD-A451-91D9B293B71F}" destId="{8D3FE832-E4DB-48F7-A4A6-3DB9B5150100}" srcOrd="1" destOrd="0" presId="urn:microsoft.com/office/officeart/2009/3/layout/HorizontalOrganizationChart"/>
    <dgm:cxn modelId="{7E1BC155-D210-48AA-B3E1-6824740FCB2E}" type="presParOf" srcId="{35A52131-7346-418E-9B19-3E82E8B33A3A}" destId="{6D3F79B4-C973-4788-84F1-BBCF74B9C6BF}" srcOrd="1" destOrd="0" presId="urn:microsoft.com/office/officeart/2009/3/layout/HorizontalOrganizationChart"/>
    <dgm:cxn modelId="{2001BC35-238C-46A5-86F3-62FC70418D5B}" type="presParOf" srcId="{35A52131-7346-418E-9B19-3E82E8B33A3A}" destId="{97D6274D-6CE6-4B74-9B46-245100A7037F}" srcOrd="2" destOrd="0" presId="urn:microsoft.com/office/officeart/2009/3/layout/HorizontalOrganizationChart"/>
    <dgm:cxn modelId="{BAE31F88-805A-4034-90A8-8FE689A9BCB5}" type="presParOf" srcId="{437B8A42-CA0B-4A8B-9251-12A818789D82}" destId="{B88961D8-F9D6-4D65-9B76-4DB785188E04}" srcOrd="4" destOrd="0" presId="urn:microsoft.com/office/officeart/2009/3/layout/HorizontalOrganizationChart"/>
    <dgm:cxn modelId="{36DAFB48-C09D-4C03-9A93-9820D0F94081}" type="presParOf" srcId="{437B8A42-CA0B-4A8B-9251-12A818789D82}" destId="{4EE0E4B2-8521-4DAF-A81D-DF7B3B44F367}" srcOrd="5" destOrd="0" presId="urn:microsoft.com/office/officeart/2009/3/layout/HorizontalOrganizationChart"/>
    <dgm:cxn modelId="{F5C15BE3-75AE-438A-A81B-E25DC6F37B8D}" type="presParOf" srcId="{4EE0E4B2-8521-4DAF-A81D-DF7B3B44F367}" destId="{1B8BF47E-49C2-4011-A89C-943C6392CC3F}" srcOrd="0" destOrd="0" presId="urn:microsoft.com/office/officeart/2009/3/layout/HorizontalOrganizationChart"/>
    <dgm:cxn modelId="{BEE5C424-310E-4E07-B441-E8140FB9F4F5}" type="presParOf" srcId="{1B8BF47E-49C2-4011-A89C-943C6392CC3F}" destId="{51C1C5E3-A9EC-4784-8591-DCFA2FD1BB50}" srcOrd="0" destOrd="0" presId="urn:microsoft.com/office/officeart/2009/3/layout/HorizontalOrganizationChart"/>
    <dgm:cxn modelId="{7D915143-20D4-4308-9E81-95027D1040E6}" type="presParOf" srcId="{1B8BF47E-49C2-4011-A89C-943C6392CC3F}" destId="{42B78FF3-2C3D-4AA9-BEC8-660803554C84}" srcOrd="1" destOrd="0" presId="urn:microsoft.com/office/officeart/2009/3/layout/HorizontalOrganizationChart"/>
    <dgm:cxn modelId="{319380EE-F619-4E23-9332-EC2C9CACCD46}" type="presParOf" srcId="{4EE0E4B2-8521-4DAF-A81D-DF7B3B44F367}" destId="{C4B44643-8573-4B99-A7B4-EC520F197681}" srcOrd="1" destOrd="0" presId="urn:microsoft.com/office/officeart/2009/3/layout/HorizontalOrganizationChart"/>
    <dgm:cxn modelId="{47C1FF94-BB24-41C9-83EA-D478DD424701}" type="presParOf" srcId="{4EE0E4B2-8521-4DAF-A81D-DF7B3B44F367}" destId="{78DA2CD5-D18D-43AA-8987-8E1DBEF4A9C8}" srcOrd="2" destOrd="0" presId="urn:microsoft.com/office/officeart/2009/3/layout/HorizontalOrganizationChart"/>
    <dgm:cxn modelId="{CCCAC24C-29CA-4E75-BE5D-43789378AC45}" type="presParOf" srcId="{78DA2CD5-D18D-43AA-8987-8E1DBEF4A9C8}" destId="{73AC6059-B915-4CB3-9338-42084778A74D}" srcOrd="0" destOrd="0" presId="urn:microsoft.com/office/officeart/2009/3/layout/HorizontalOrganizationChart"/>
    <dgm:cxn modelId="{B4B51AD4-467D-4BF8-9046-843B7663F87A}" type="presParOf" srcId="{78DA2CD5-D18D-43AA-8987-8E1DBEF4A9C8}" destId="{27CDDD09-015C-4107-A9A8-92DEEA8C88E6}" srcOrd="1" destOrd="0" presId="urn:microsoft.com/office/officeart/2009/3/layout/HorizontalOrganizationChart"/>
    <dgm:cxn modelId="{685BAFAC-F37A-4E9D-A8FB-6C82599001C1}" type="presParOf" srcId="{27CDDD09-015C-4107-A9A8-92DEEA8C88E6}" destId="{9B8D3CC6-D0D4-4CDD-95FB-8169C4876D0B}" srcOrd="0" destOrd="0" presId="urn:microsoft.com/office/officeart/2009/3/layout/HorizontalOrganizationChart"/>
    <dgm:cxn modelId="{2451E8C4-8BB4-4271-AC9D-65DD6BD6D04B}" type="presParOf" srcId="{9B8D3CC6-D0D4-4CDD-95FB-8169C4876D0B}" destId="{A88F56F4-59D1-49D3-9289-D920893FBC34}" srcOrd="0" destOrd="0" presId="urn:microsoft.com/office/officeart/2009/3/layout/HorizontalOrganizationChart"/>
    <dgm:cxn modelId="{1A08D4F0-014A-45CE-942D-E6DD2B31CFD6}" type="presParOf" srcId="{9B8D3CC6-D0D4-4CDD-95FB-8169C4876D0B}" destId="{A73B3FE8-C73A-4A09-8686-99402A1765B8}" srcOrd="1" destOrd="0" presId="urn:microsoft.com/office/officeart/2009/3/layout/HorizontalOrganizationChart"/>
    <dgm:cxn modelId="{EB67EE7D-3975-4BDF-A40C-59D048B29AE3}" type="presParOf" srcId="{27CDDD09-015C-4107-A9A8-92DEEA8C88E6}" destId="{D470D68C-516B-429F-A78C-32AFC31C4659}" srcOrd="1" destOrd="0" presId="urn:microsoft.com/office/officeart/2009/3/layout/HorizontalOrganizationChart"/>
    <dgm:cxn modelId="{D5E43A20-1E78-48DA-BEFE-8AC7D3FE36D9}" type="presParOf" srcId="{27CDDD09-015C-4107-A9A8-92DEEA8C88E6}" destId="{65A2DB21-6903-4F76-9CE0-57013459CD5B}" srcOrd="2" destOrd="0" presId="urn:microsoft.com/office/officeart/2009/3/layout/HorizontalOrganizationChart"/>
    <dgm:cxn modelId="{E643FD4B-6061-471B-9B60-D4A25DF70C67}" type="presParOf" srcId="{78DA2CD5-D18D-43AA-8987-8E1DBEF4A9C8}" destId="{E98084AC-AFE9-4208-B153-526361C81BEB}" srcOrd="2" destOrd="0" presId="urn:microsoft.com/office/officeart/2009/3/layout/HorizontalOrganizationChart"/>
    <dgm:cxn modelId="{7A2E6198-C9BC-4AA3-BB51-F64C69478C58}" type="presParOf" srcId="{78DA2CD5-D18D-43AA-8987-8E1DBEF4A9C8}" destId="{733B0AB1-2F59-435B-BDD5-E64E1E713D04}" srcOrd="3" destOrd="0" presId="urn:microsoft.com/office/officeart/2009/3/layout/HorizontalOrganizationChart"/>
    <dgm:cxn modelId="{D6F975BB-3673-4A6E-844B-B2C9FF69DBBB}" type="presParOf" srcId="{733B0AB1-2F59-435B-BDD5-E64E1E713D04}" destId="{8E19C100-106A-46F4-9D6A-920EA8580A38}" srcOrd="0" destOrd="0" presId="urn:microsoft.com/office/officeart/2009/3/layout/HorizontalOrganizationChart"/>
    <dgm:cxn modelId="{377C8D2D-59C6-4355-8C7C-FE6E00F988A6}" type="presParOf" srcId="{8E19C100-106A-46F4-9D6A-920EA8580A38}" destId="{FF3331AC-D1BD-4E6D-9BAA-95CF2B199D08}" srcOrd="0" destOrd="0" presId="urn:microsoft.com/office/officeart/2009/3/layout/HorizontalOrganizationChart"/>
    <dgm:cxn modelId="{A97D61DB-36CF-4963-A094-419EBA1BB4C2}" type="presParOf" srcId="{8E19C100-106A-46F4-9D6A-920EA8580A38}" destId="{8811491E-204E-45A1-A854-6274D67CD29C}" srcOrd="1" destOrd="0" presId="urn:microsoft.com/office/officeart/2009/3/layout/HorizontalOrganizationChart"/>
    <dgm:cxn modelId="{5EEC260D-A8D6-410A-ACD1-FFACCD9C37CB}" type="presParOf" srcId="{733B0AB1-2F59-435B-BDD5-E64E1E713D04}" destId="{D2EBE548-9037-4A47-9E5A-9B4C1557B209}" srcOrd="1" destOrd="0" presId="urn:microsoft.com/office/officeart/2009/3/layout/HorizontalOrganizationChart"/>
    <dgm:cxn modelId="{658C410D-3BE5-4D16-B51E-DAC5965103C5}" type="presParOf" srcId="{733B0AB1-2F59-435B-BDD5-E64E1E713D04}" destId="{DEA6D3B2-C803-40C1-90A2-8C5900863426}" srcOrd="2" destOrd="0" presId="urn:microsoft.com/office/officeart/2009/3/layout/HorizontalOrganizationChart"/>
    <dgm:cxn modelId="{4B7099BB-5637-4331-B06E-83CDD2DB1F80}" type="presParOf" srcId="{28C3A159-E4AF-434C-A2CB-DAECA6EE50D2}" destId="{E1F871D0-7CE5-4DE6-82F7-C75A771525F4}" srcOrd="2" destOrd="0" presId="urn:microsoft.com/office/officeart/2009/3/layout/HorizontalOrganizationChart"/>
  </dgm:cxnLst>
  <dgm:bg/>
  <dgm:whole>
    <a:ln w="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084AC-AFE9-4208-B153-526361C81BEB}">
      <dsp:nvSpPr>
        <dsp:cNvPr id="0" name=""/>
        <dsp:cNvSpPr/>
      </dsp:nvSpPr>
      <dsp:spPr>
        <a:xfrm>
          <a:off x="6347629" y="3362037"/>
          <a:ext cx="1916173" cy="171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16173" y="0"/>
              </a:lnTo>
              <a:lnTo>
                <a:pt x="1916173" y="17108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C6059-B915-4CB3-9338-42084778A74D}">
      <dsp:nvSpPr>
        <dsp:cNvPr id="0" name=""/>
        <dsp:cNvSpPr/>
      </dsp:nvSpPr>
      <dsp:spPr>
        <a:xfrm>
          <a:off x="6347629" y="3190950"/>
          <a:ext cx="1916173" cy="171086"/>
        </a:xfrm>
        <a:custGeom>
          <a:avLst/>
          <a:gdLst/>
          <a:ahLst/>
          <a:cxnLst/>
          <a:rect l="0" t="0" r="0" b="0"/>
          <a:pathLst>
            <a:path>
              <a:moveTo>
                <a:pt x="0" y="171086"/>
              </a:moveTo>
              <a:lnTo>
                <a:pt x="1916173" y="171086"/>
              </a:lnTo>
              <a:lnTo>
                <a:pt x="1916173" y="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961D8-F9D6-4D65-9B76-4DB785188E04}">
      <dsp:nvSpPr>
        <dsp:cNvPr id="0" name=""/>
        <dsp:cNvSpPr/>
      </dsp:nvSpPr>
      <dsp:spPr>
        <a:xfrm>
          <a:off x="3062759" y="2184959"/>
          <a:ext cx="547478" cy="1177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739" y="0"/>
              </a:lnTo>
              <a:lnTo>
                <a:pt x="273739" y="1177078"/>
              </a:lnTo>
              <a:lnTo>
                <a:pt x="547478" y="1177078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C2D2E-3248-49BB-AC70-C6C0C81D2D48}">
      <dsp:nvSpPr>
        <dsp:cNvPr id="0" name=""/>
        <dsp:cNvSpPr/>
      </dsp:nvSpPr>
      <dsp:spPr>
        <a:xfrm>
          <a:off x="3062759" y="2139239"/>
          <a:ext cx="5474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7478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C1C11-577A-4C85-AC00-CB417B7E575B}">
      <dsp:nvSpPr>
        <dsp:cNvPr id="0" name=""/>
        <dsp:cNvSpPr/>
      </dsp:nvSpPr>
      <dsp:spPr>
        <a:xfrm>
          <a:off x="6347629" y="1007880"/>
          <a:ext cx="1916173" cy="145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16173" y="0"/>
              </a:lnTo>
              <a:lnTo>
                <a:pt x="1916173" y="14522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564E9-7EE3-4272-AAD6-AD126FA60528}">
      <dsp:nvSpPr>
        <dsp:cNvPr id="0" name=""/>
        <dsp:cNvSpPr/>
      </dsp:nvSpPr>
      <dsp:spPr>
        <a:xfrm>
          <a:off x="6347629" y="836793"/>
          <a:ext cx="1916173" cy="171086"/>
        </a:xfrm>
        <a:custGeom>
          <a:avLst/>
          <a:gdLst/>
          <a:ahLst/>
          <a:cxnLst/>
          <a:rect l="0" t="0" r="0" b="0"/>
          <a:pathLst>
            <a:path>
              <a:moveTo>
                <a:pt x="0" y="171086"/>
              </a:moveTo>
              <a:lnTo>
                <a:pt x="1916173" y="171086"/>
              </a:lnTo>
              <a:lnTo>
                <a:pt x="1916173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0E87D-0E84-4C4F-B76E-87A5358029D7}">
      <dsp:nvSpPr>
        <dsp:cNvPr id="0" name=""/>
        <dsp:cNvSpPr/>
      </dsp:nvSpPr>
      <dsp:spPr>
        <a:xfrm>
          <a:off x="3062759" y="1007880"/>
          <a:ext cx="547478" cy="1177078"/>
        </a:xfrm>
        <a:custGeom>
          <a:avLst/>
          <a:gdLst/>
          <a:ahLst/>
          <a:cxnLst/>
          <a:rect l="0" t="0" r="0" b="0"/>
          <a:pathLst>
            <a:path>
              <a:moveTo>
                <a:pt x="0" y="1177078"/>
              </a:moveTo>
              <a:lnTo>
                <a:pt x="273739" y="1177078"/>
              </a:lnTo>
              <a:lnTo>
                <a:pt x="273739" y="0"/>
              </a:lnTo>
              <a:lnTo>
                <a:pt x="547478" y="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F4C61-3869-4AEA-928B-DDDE151214E3}">
      <dsp:nvSpPr>
        <dsp:cNvPr id="0" name=""/>
        <dsp:cNvSpPr/>
      </dsp:nvSpPr>
      <dsp:spPr>
        <a:xfrm>
          <a:off x="325368" y="1767506"/>
          <a:ext cx="2737391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Тепловые двигатели</a:t>
          </a:r>
          <a:endParaRPr lang="ru-RU" sz="1900" kern="1200" dirty="0"/>
        </a:p>
      </dsp:txBody>
      <dsp:txXfrm>
        <a:off x="325368" y="1767506"/>
        <a:ext cx="2737391" cy="834904"/>
      </dsp:txXfrm>
    </dsp:sp>
    <dsp:sp modelId="{4B29ED84-886D-48AB-A8A1-4B10A7A580DA}">
      <dsp:nvSpPr>
        <dsp:cNvPr id="0" name=""/>
        <dsp:cNvSpPr/>
      </dsp:nvSpPr>
      <dsp:spPr>
        <a:xfrm>
          <a:off x="3610238" y="590428"/>
          <a:ext cx="2737391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Двигатели внутреннего сгорания (ДВС)</a:t>
          </a:r>
          <a:endParaRPr lang="ru-RU" sz="1900" kern="1200" dirty="0"/>
        </a:p>
      </dsp:txBody>
      <dsp:txXfrm>
        <a:off x="3610238" y="590428"/>
        <a:ext cx="2737391" cy="834904"/>
      </dsp:txXfrm>
    </dsp:sp>
    <dsp:sp modelId="{E5CBEED0-DE77-4B51-B20B-CFBAB23965B3}">
      <dsp:nvSpPr>
        <dsp:cNvPr id="0" name=""/>
        <dsp:cNvSpPr/>
      </dsp:nvSpPr>
      <dsp:spPr>
        <a:xfrm>
          <a:off x="7350979" y="1889"/>
          <a:ext cx="1825648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Дизельные</a:t>
          </a:r>
          <a:endParaRPr lang="ru-RU" sz="1900" kern="1200" dirty="0"/>
        </a:p>
      </dsp:txBody>
      <dsp:txXfrm>
        <a:off x="7350979" y="1889"/>
        <a:ext cx="1825648" cy="834904"/>
      </dsp:txXfrm>
    </dsp:sp>
    <dsp:sp modelId="{3760C0E5-AF66-42D8-861C-143A7A69BB8E}">
      <dsp:nvSpPr>
        <dsp:cNvPr id="0" name=""/>
        <dsp:cNvSpPr/>
      </dsp:nvSpPr>
      <dsp:spPr>
        <a:xfrm>
          <a:off x="7385456" y="1153110"/>
          <a:ext cx="1756693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Карбюраторные</a:t>
          </a:r>
          <a:endParaRPr lang="ru-RU" sz="1900" kern="1200" dirty="0"/>
        </a:p>
      </dsp:txBody>
      <dsp:txXfrm>
        <a:off x="7385456" y="1153110"/>
        <a:ext cx="1756693" cy="834904"/>
      </dsp:txXfrm>
    </dsp:sp>
    <dsp:sp modelId="{C7F542E5-F00B-4F2A-B68A-C932DCD09E21}">
      <dsp:nvSpPr>
        <dsp:cNvPr id="0" name=""/>
        <dsp:cNvSpPr/>
      </dsp:nvSpPr>
      <dsp:spPr>
        <a:xfrm>
          <a:off x="3610238" y="1767506"/>
          <a:ext cx="2737391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Паровые двигатели (ПД)</a:t>
          </a:r>
          <a:endParaRPr lang="ru-RU" sz="1900" kern="1200" dirty="0"/>
        </a:p>
      </dsp:txBody>
      <dsp:txXfrm>
        <a:off x="3610238" y="1767506"/>
        <a:ext cx="2737391" cy="834904"/>
      </dsp:txXfrm>
    </dsp:sp>
    <dsp:sp modelId="{51C1C5E3-A9EC-4784-8591-DCFA2FD1BB50}">
      <dsp:nvSpPr>
        <dsp:cNvPr id="0" name=""/>
        <dsp:cNvSpPr/>
      </dsp:nvSpPr>
      <dsp:spPr>
        <a:xfrm>
          <a:off x="3610238" y="2944585"/>
          <a:ext cx="2737391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Турбины</a:t>
          </a:r>
          <a:endParaRPr lang="ru-RU" sz="1900" kern="1200" dirty="0"/>
        </a:p>
      </dsp:txBody>
      <dsp:txXfrm>
        <a:off x="3610238" y="2944585"/>
        <a:ext cx="2737391" cy="834904"/>
      </dsp:txXfrm>
    </dsp:sp>
    <dsp:sp modelId="{A88F56F4-59D1-49D3-9289-D920893FBC34}">
      <dsp:nvSpPr>
        <dsp:cNvPr id="0" name=""/>
        <dsp:cNvSpPr/>
      </dsp:nvSpPr>
      <dsp:spPr>
        <a:xfrm>
          <a:off x="7394079" y="2356045"/>
          <a:ext cx="1739448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Газовые</a:t>
          </a:r>
          <a:endParaRPr lang="ru-RU" sz="1900" kern="1200" dirty="0"/>
        </a:p>
      </dsp:txBody>
      <dsp:txXfrm>
        <a:off x="7394079" y="2356045"/>
        <a:ext cx="1739448" cy="834904"/>
      </dsp:txXfrm>
    </dsp:sp>
    <dsp:sp modelId="{FF3331AC-D1BD-4E6D-9BAA-95CF2B199D08}">
      <dsp:nvSpPr>
        <dsp:cNvPr id="0" name=""/>
        <dsp:cNvSpPr/>
      </dsp:nvSpPr>
      <dsp:spPr>
        <a:xfrm>
          <a:off x="7394079" y="3533124"/>
          <a:ext cx="1739448" cy="834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Паровые</a:t>
          </a:r>
          <a:endParaRPr lang="ru-RU" sz="1900" kern="1200" dirty="0"/>
        </a:p>
      </dsp:txBody>
      <dsp:txXfrm>
        <a:off x="7394079" y="3533124"/>
        <a:ext cx="1739448" cy="834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ED4E-EC43-4221-9DFA-78F6A397A060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5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83DF-5F87-4B54-8058-3DD88ECF979C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93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ECF3-9545-44F9-B4A1-331B040B6752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0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2ED7-8BB3-4DA5-B04C-56F7E3557779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6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BF22-1CE6-402F-8A6F-909EFAE2BE2B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DF3D-488A-4CF7-B2C6-3FA59BA5DAAB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28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E8D9-6870-4288-AABF-90075D738858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8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D73B-C1C3-479F-840F-39FC512CA32C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1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7D0C-450D-49D4-92BC-F669647602AF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05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449B-BC85-4CF3-A3EF-5E488116405F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4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459-E82D-4CD7-B10E-C9DD928DD406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462D-F126-4AE0-B24D-BEBEF2B180E7}" type="datetime1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1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20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17/06/relationships/model3d" Target="../media/model3d1.glb"/><Relationship Id="rId4" Type="http://schemas.openxmlformats.org/officeDocument/2006/relationships/image" Target="../media/image130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3.gif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5.gif"/><Relationship Id="rId4" Type="http://schemas.openxmlformats.org/officeDocument/2006/relationships/diagramData" Target="../diagrams/data1.xml"/><Relationship Id="rId9" Type="http://schemas.openxmlformats.org/officeDocument/2006/relationships/image" Target="../media/image7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gif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microsoft.com/office/2007/relationships/hdphoto" Target="../media/hdphoto1.wdp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microsoft.com/office/2007/relationships/hdphoto" Target="../media/hdphoto3.wdp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7.png"/><Relationship Id="rId7" Type="http://schemas.openxmlformats.org/officeDocument/2006/relationships/image" Target="../media/image1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14.png"/><Relationship Id="rId9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0;&#1072;&#1088;&#1085;&#1086;,_&#1057;&#1072;&#1076;&#1080;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hyperlink" Target="http://feb-web.ru/feb/mas/mas-abc/19/ma435604.htm?cmd=0&amp;istext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ТЕРМОДИНАМИКА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(теория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ru-RU" b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026" name="Picture 2" descr="http://mou72.narod.ru/index_files/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538" y="239281"/>
            <a:ext cx="5257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899073" y="6422852"/>
            <a:ext cx="218763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10" name="Picture 4" descr="http://dvsschool.zz.mu/images/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037" y="4429919"/>
            <a:ext cx="16859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2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E4CE2-7B8C-4318-9C2E-DCABED0364B6}"/>
              </a:ext>
            </a:extLst>
          </p:cNvPr>
          <p:cNvSpPr/>
          <p:nvPr/>
        </p:nvSpPr>
        <p:spPr>
          <a:xfrm>
            <a:off x="3953940" y="558643"/>
            <a:ext cx="4199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Теплоёмкость тела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DA77F4-2854-4E68-8ECC-EE28A41EF45A}"/>
                  </a:ext>
                </a:extLst>
              </p:cNvPr>
              <p:cNvSpPr txBox="1"/>
              <p:nvPr/>
            </p:nvSpPr>
            <p:spPr>
              <a:xfrm>
                <a:off x="3289708" y="1179576"/>
                <a:ext cx="55279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DA77F4-2854-4E68-8ECC-EE28A41EF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08" y="1179576"/>
                <a:ext cx="552792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95263E-9550-4FEC-AA76-AD41F67BE68B}"/>
                  </a:ext>
                </a:extLst>
              </p:cNvPr>
              <p:cNvSpPr txBox="1"/>
              <p:nvPr/>
            </p:nvSpPr>
            <p:spPr>
              <a:xfrm>
                <a:off x="5042916" y="2029968"/>
                <a:ext cx="1786130" cy="103714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95263E-9550-4FEC-AA76-AD41F67BE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16" y="2029968"/>
                <a:ext cx="1786130" cy="1037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Трехмерная модель 6" descr="Купола и пинакоид синие">
                <a:extLst>
                  <a:ext uri="{FF2B5EF4-FFF2-40B4-BE49-F238E27FC236}">
                    <a16:creationId xmlns:a16="http://schemas.microsoft.com/office/drawing/2014/main" id="{50F2E79C-9DED-4D20-8104-59FE83778B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168180"/>
                  </p:ext>
                </p:extLst>
              </p:nvPr>
            </p:nvGraphicFramePr>
            <p:xfrm>
              <a:off x="8677656" y="1733575"/>
              <a:ext cx="2673096" cy="156741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73096" cy="1567410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40240" ay="1845476" az="59935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310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упола и пинакоид синие">
                <a:extLst>
                  <a:ext uri="{FF2B5EF4-FFF2-40B4-BE49-F238E27FC236}">
                    <a16:creationId xmlns:a16="http://schemas.microsoft.com/office/drawing/2014/main" id="{50F2E79C-9DED-4D20-8104-59FE83778B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77656" y="1733575"/>
                <a:ext cx="2673096" cy="1567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" name="Трехмерная модель 7" descr="Купола и пинакоид синие">
                <a:extLst>
                  <a:ext uri="{FF2B5EF4-FFF2-40B4-BE49-F238E27FC236}">
                    <a16:creationId xmlns:a16="http://schemas.microsoft.com/office/drawing/2014/main" id="{5B803315-9809-4D1B-A0A0-326A13A374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9226054"/>
                  </p:ext>
                </p:extLst>
              </p:nvPr>
            </p:nvGraphicFramePr>
            <p:xfrm>
              <a:off x="473312" y="1646541"/>
              <a:ext cx="2366554" cy="181807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66554" cy="1818078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91737" ay="-1862528" az="-74762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000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Купола и пинакоид синие">
                <a:extLst>
                  <a:ext uri="{FF2B5EF4-FFF2-40B4-BE49-F238E27FC236}">
                    <a16:creationId xmlns:a16="http://schemas.microsoft.com/office/drawing/2014/main" id="{5B803315-9809-4D1B-A0A0-326A13A374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312" y="1646541"/>
                <a:ext cx="2366554" cy="18180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C0D50F6F-47AB-406B-9DF2-7028B978199D}"/>
              </a:ext>
            </a:extLst>
          </p:cNvPr>
          <p:cNvSpPr/>
          <p:nvPr/>
        </p:nvSpPr>
        <p:spPr>
          <a:xfrm>
            <a:off x="2766714" y="2174507"/>
            <a:ext cx="1786130" cy="74806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baseline="-25000" dirty="0">
                <a:solidFill>
                  <a:srgbClr val="FF0000"/>
                </a:solidFill>
              </a:rPr>
              <a:t>1</a:t>
            </a:r>
            <a:endParaRPr lang="ru-RU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1F976CB7-651C-487E-A1D2-D58665C97BB9}"/>
              </a:ext>
            </a:extLst>
          </p:cNvPr>
          <p:cNvSpPr/>
          <p:nvPr/>
        </p:nvSpPr>
        <p:spPr>
          <a:xfrm flipH="1">
            <a:off x="7171712" y="2143248"/>
            <a:ext cx="1761976" cy="74806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baseline="-25000" dirty="0">
                <a:solidFill>
                  <a:srgbClr val="FF0000"/>
                </a:solidFill>
              </a:rPr>
              <a:t>2</a:t>
            </a:r>
            <a:endParaRPr lang="ru-RU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8A92C-581F-42FA-9C24-73ADC77710DD}"/>
              </a:ext>
            </a:extLst>
          </p:cNvPr>
          <p:cNvSpPr txBox="1"/>
          <p:nvPr/>
        </p:nvSpPr>
        <p:spPr>
          <a:xfrm>
            <a:off x="1121450" y="25172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28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ru-RU" sz="2800" b="1" baseline="-25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16EEE-226F-4A42-9ACB-BE85EDD6ECF3}"/>
              </a:ext>
            </a:extLst>
          </p:cNvPr>
          <p:cNvSpPr txBox="1"/>
          <p:nvPr/>
        </p:nvSpPr>
        <p:spPr>
          <a:xfrm>
            <a:off x="10014204" y="239935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28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endParaRPr lang="ru-RU" sz="2800" b="1" baseline="-25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2BDE81-96D5-4213-A182-8C706E06141B}"/>
              </a:ext>
            </a:extLst>
          </p:cNvPr>
          <p:cNvSpPr/>
          <p:nvPr/>
        </p:nvSpPr>
        <p:spPr>
          <a:xfrm>
            <a:off x="347472" y="3476784"/>
            <a:ext cx="11695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Теплоемкость тела </a:t>
            </a:r>
            <a:r>
              <a:rPr lang="ru-RU" sz="2800" i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с</a:t>
            </a:r>
            <a:r>
              <a:rPr lang="ru-RU" sz="2800" i="1" baseline="-25000" dirty="0" err="1">
                <a:solidFill>
                  <a:srgbClr val="FF0000"/>
                </a:solidFill>
                <a:latin typeface="Courier New" panose="02070309020205020404" pitchFamily="49" charset="0"/>
              </a:rPr>
              <a:t>т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 показывает, какое количество теплоты 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Q 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необходимо для изменения температуры тела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 T 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на 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 К.</a:t>
            </a:r>
          </a:p>
        </p:txBody>
      </p:sp>
    </p:spTree>
    <p:extLst>
      <p:ext uri="{BB962C8B-B14F-4D97-AF65-F5344CB8AC3E}">
        <p14:creationId xmlns:p14="http://schemas.microsoft.com/office/powerpoint/2010/main" val="8157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246758-086F-44B2-8D4E-9018E25CD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579" y="1062195"/>
            <a:ext cx="4486085" cy="50934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9BC054-D091-45A1-8B92-9B9D4716F4CD}"/>
              </a:ext>
            </a:extLst>
          </p:cNvPr>
          <p:cNvSpPr/>
          <p:nvPr/>
        </p:nvSpPr>
        <p:spPr>
          <a:xfrm>
            <a:off x="797745" y="128258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9750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Удельная теплоемкость с — это количество теплоты, которое получает или отдает 1 кг вещества при изменении его температуры на 1 К.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D8BF1F3-66FF-4A11-BDFA-834870D4AC62}"/>
                  </a:ext>
                </a:extLst>
              </p:cNvPr>
              <p:cNvSpPr/>
              <p:nvPr/>
            </p:nvSpPr>
            <p:spPr>
              <a:xfrm>
                <a:off x="2956829" y="3730078"/>
                <a:ext cx="2163541" cy="113306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D8BF1F3-66FF-4A11-BDFA-834870D4A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29" y="3730078"/>
                <a:ext cx="2163541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2243051" y="558643"/>
            <a:ext cx="748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Уделывая теплоемкость вещества (с)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0599" y="51923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Выражается </a:t>
            </a:r>
            <a:r>
              <a:rPr lang="ru-RU" sz="2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с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85210" y="5063868"/>
                <a:ext cx="930576" cy="803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Дж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кг</m:t>
                          </m:r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∙К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210" y="5063868"/>
                <a:ext cx="930576" cy="803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9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6542" y="617512"/>
            <a:ext cx="763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Молярная теплоемкость вещества (с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82986" y="1140732"/>
                <a:ext cx="1625317" cy="7898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sub>
                    </m:sSub>
                  </m:oMath>
                </a14:m>
                <a:r>
                  <a:rPr lang="ru-RU" sz="3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𝑄𝑀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986" y="1140732"/>
                <a:ext cx="1625317" cy="789832"/>
              </a:xfrm>
              <a:prstGeom prst="rect">
                <a:avLst/>
              </a:prstGeom>
              <a:blipFill>
                <a:blip r:embed="rId3"/>
                <a:stretch>
                  <a:fillRect t="-1515" b="-189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454428" y="1994745"/>
                <a:ext cx="11737571" cy="1170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где М — молярная масса вещества; </a:t>
                </a:r>
                <a:r>
                  <a:rPr lang="en-US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— масса вещества.</a:t>
                </a:r>
              </a:p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Выражается </a:t>
                </a:r>
                <a:r>
                  <a:rPr lang="ru-RU" sz="2800" b="1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с</a:t>
                </a:r>
                <a:r>
                  <a:rPr lang="ru-RU" sz="2800" b="1" i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м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в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Дж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моль</m:t>
                        </m:r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∙К</m:t>
                        </m:r>
                      </m:den>
                    </m:f>
                  </m:oMath>
                </a14:m>
                <a:endParaRPr lang="ru-RU" sz="2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28" y="1994745"/>
                <a:ext cx="11737571" cy="1170641"/>
              </a:xfrm>
              <a:prstGeom prst="rect">
                <a:avLst/>
              </a:prstGeom>
              <a:blipFill>
                <a:blip r:embed="rId4"/>
                <a:stretch>
                  <a:fillRect l="-1091" t="-5729" b="-5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4187096" y="3264436"/>
            <a:ext cx="4051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Связь между с и с</a:t>
            </a:r>
            <a:r>
              <a:rPr lang="ru-RU" sz="2800" b="1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5182986" y="3864957"/>
                <a:ext cx="1727781" cy="58477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ru-RU" sz="3200" b="1" i="1">
                            <a:latin typeface="Cambria Math" panose="02040503050406030204" pitchFamily="18" charset="0"/>
                          </a:rPr>
                          <m:t>м</m:t>
                        </m:r>
                      </m:sub>
                    </m:sSub>
                  </m:oMath>
                </a14:m>
                <a:r>
                  <a:rPr lang="ru-RU" sz="3200" b="1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= с</a:t>
                </a:r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M</a:t>
                </a:r>
                <a:endParaRPr lang="ru-RU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986" y="3864957"/>
                <a:ext cx="1727781" cy="584775"/>
              </a:xfrm>
              <a:prstGeom prst="rect">
                <a:avLst/>
              </a:prstGeom>
              <a:blipFill>
                <a:blip r:embed="rId5"/>
                <a:stretch>
                  <a:fillRect t="-17347" r="-8392" b="-265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433" y="820253"/>
            <a:ext cx="11779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Удельная теплоемкость газа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Эта теплоемкость зависит от характера процесса, при котором происходит нагревание газа.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Рассмотрим удельную теплоемкость газа при р =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и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V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51959" y="2800080"/>
                <a:ext cx="4071627" cy="59676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59" y="2800080"/>
                <a:ext cx="4071627" cy="5967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07182" y="3531616"/>
                <a:ext cx="1735603" cy="59676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182" y="3531616"/>
                <a:ext cx="1735603" cy="596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321520" y="4188466"/>
            <a:ext cx="942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так как при р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газ совершает работу.</a:t>
            </a:r>
          </a:p>
        </p:txBody>
      </p:sp>
    </p:spTree>
    <p:extLst>
      <p:ext uri="{BB962C8B-B14F-4D97-AF65-F5344CB8AC3E}">
        <p14:creationId xmlns:p14="http://schemas.microsoft.com/office/powerpoint/2010/main" val="17662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8421" y="637832"/>
            <a:ext cx="118151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Удельная теплота парообразования 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</a:rPr>
              <a:t>r</a:t>
            </a:r>
            <a:endParaRPr lang="ru-RU" sz="2800" b="1" dirty="0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pPr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Отношение количества теплоты, необходимого для превращения жидкости в пар при 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T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 = </a:t>
            </a:r>
            <a:r>
              <a:rPr lang="en-US" sz="2800" i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const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, 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к массе этого вещества называется удельной теплотой парообразования: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8" y="2985825"/>
            <a:ext cx="3860125" cy="2749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96" y="3095969"/>
            <a:ext cx="38862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51668" y="2713286"/>
                <a:ext cx="1647502" cy="5539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𝑚𝑟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68" y="2713286"/>
                <a:ext cx="1647502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60288" y="3472217"/>
                <a:ext cx="1430263" cy="104073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88" y="3472217"/>
                <a:ext cx="1430263" cy="1040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32" y="3646776"/>
            <a:ext cx="574164" cy="7527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15358" y="46595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АВ — нагревание тела;</a:t>
            </a:r>
          </a:p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ВС — плавление тела;</a:t>
            </a:r>
          </a:p>
          <a:p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CD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— нагревание жидкость </a:t>
            </a:r>
            <a:endParaRPr lang="en-US" sz="2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DE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— парообразование.</a:t>
            </a:r>
          </a:p>
        </p:txBody>
      </p:sp>
    </p:spTree>
    <p:extLst>
      <p:ext uri="{BB962C8B-B14F-4D97-AF65-F5344CB8AC3E}">
        <p14:creationId xmlns:p14="http://schemas.microsoft.com/office/powerpoint/2010/main" val="20097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113258"/>
            <a:ext cx="45387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Внимание, вопрос: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78" y="503905"/>
            <a:ext cx="11200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Как меняется внутренняя энергия вещества при переходе в парообразное состояние?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95992" y="1329039"/>
            <a:ext cx="11441521" cy="5027311"/>
            <a:chOff x="495992" y="1329039"/>
            <a:chExt cx="11441521" cy="502731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95992" y="1329039"/>
              <a:ext cx="11366707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800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ОТВЕТ: </a:t>
              </a:r>
              <a:r>
                <a:rPr lang="ru-RU" sz="2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При парообразовании вся сообщаемая тепловая энергия идет на преодоление сил притяжения между молекулами жидкости и отрыв их от поверхности. При этом возрастает потенциальная энергия молекул. Если сообщать жидкости одинаковое количество</a:t>
              </a:r>
              <a:r>
                <a:rPr lang="ru-RU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теплоты каждую единицу времени, то температура ее будет меняться так, как показано на графике</a:t>
              </a:r>
              <a:r>
                <a:rPr lang="en-US" sz="2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участок графика АВ — увеличение температуры жидкости до температуры кипения, ВС — парообразование, </a:t>
              </a:r>
              <a:r>
                <a:rPr lang="en-US" sz="2400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CD</a:t>
              </a:r>
              <a:r>
                <a:rPr lang="ru-RU" sz="2400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400" dirty="0" smtClean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— </a:t>
              </a:r>
              <a:r>
                <a:rPr lang="ru-RU" sz="2400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нагревание пара. 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1488" y="4641850"/>
              <a:ext cx="2486025" cy="1714500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495992" y="4304359"/>
            <a:ext cx="89554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 графика видно, что температура жидкости остается неизменной до тех пор, пока вся она не превратится в пар. Очевидно, что внутренняя энергия пара больше внутренней энергии жидкости при той же температуре</a:t>
            </a:r>
            <a:r>
              <a:rPr lang="ru-RU" sz="2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92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5536" y="136525"/>
            <a:ext cx="53403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Внимание, вопрос:</a:t>
            </a:r>
            <a:endParaRPr lang="ru-RU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8699E9-2D56-42E4-94A9-C889EE37EA3F}"/>
              </a:ext>
            </a:extLst>
          </p:cNvPr>
          <p:cNvSpPr/>
          <p:nvPr/>
        </p:nvSpPr>
        <p:spPr>
          <a:xfrm>
            <a:off x="143394" y="471562"/>
            <a:ext cx="10033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Эквивалентны ли термины: теплота, количество теплоты, внутренняя энергия?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673FB8-A872-4D24-8CCD-87E347E6BC7D}"/>
              </a:ext>
            </a:extLst>
          </p:cNvPr>
          <p:cNvSpPr/>
          <p:nvPr/>
        </p:nvSpPr>
        <p:spPr>
          <a:xfrm>
            <a:off x="143394" y="1278215"/>
            <a:ext cx="1688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C7E8D64-018F-41F8-BA1C-826C9DA6ADA7}"/>
              </a:ext>
            </a:extLst>
          </p:cNvPr>
          <p:cNvSpPr/>
          <p:nvPr/>
        </p:nvSpPr>
        <p:spPr>
          <a:xfrm>
            <a:off x="1522010" y="1338580"/>
            <a:ext cx="1021994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Значение слова «теплота»</a:t>
            </a:r>
          </a:p>
          <a:p>
            <a:pPr algn="just"/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1. Физ.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Энергия, создаваемая беспорядочным движением частиц тела (атомов, молекул и т. п.) и проявляющаяся в его нагревании. Степень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нагретости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тела. Теплота воды. Теплота воздуха.</a:t>
            </a:r>
          </a:p>
          <a:p>
            <a:pPr algn="just"/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То же, что тепло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(во 2 знач.). Комнатки эти были ужасно теплы, потому что и Афанасий Иванович и Пульхерия Ивановна очень любили теплоту. </a:t>
            </a:r>
            <a:r>
              <a:rPr lang="ru-RU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Гоголь, Старосветские помещики. </a:t>
            </a:r>
          </a:p>
          <a:p>
            <a:pPr algn="just"/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3. перен.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То же, что тепло1 (в 5 знач.). Теплота чувств. Теплота в голосе.  [Товарищи] его полюбили за добродушие, скромность, сердечную теплоту. </a:t>
            </a:r>
            <a:r>
              <a:rPr lang="ru-RU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Тургенев, Бретер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DFFFFF-879A-454C-8949-F3A4E421EF4A}"/>
              </a:ext>
            </a:extLst>
          </p:cNvPr>
          <p:cNvSpPr/>
          <p:nvPr/>
        </p:nvSpPr>
        <p:spPr>
          <a:xfrm>
            <a:off x="1505256" y="4211719"/>
            <a:ext cx="8132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Значение термина «количество теплоты»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65DF4D-E339-4272-BF5C-00D144940E23}"/>
              </a:ext>
            </a:extLst>
          </p:cNvPr>
          <p:cNvSpPr/>
          <p:nvPr/>
        </p:nvSpPr>
        <p:spPr>
          <a:xfrm>
            <a:off x="1522010" y="4668812"/>
            <a:ext cx="10209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Энергия, которую тело отдает в процессе теплообмена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C41198-9679-4618-8E70-41E6D02E01DA}"/>
              </a:ext>
            </a:extLst>
          </p:cNvPr>
          <p:cNvSpPr/>
          <p:nvPr/>
        </p:nvSpPr>
        <p:spPr>
          <a:xfrm>
            <a:off x="1505256" y="4953514"/>
            <a:ext cx="8132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Значение термина «внутренняя энергия»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10F1E3-3092-4E43-9384-DB001A6AEC4B}"/>
              </a:ext>
            </a:extLst>
          </p:cNvPr>
          <p:cNvSpPr/>
          <p:nvPr/>
        </p:nvSpPr>
        <p:spPr>
          <a:xfrm>
            <a:off x="1493270" y="5352166"/>
            <a:ext cx="10503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Внутренняя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энергия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тела представляет собой сумму кинетической </a:t>
            </a:r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энергии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(</a:t>
            </a:r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энергия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теплового движения частиц) и потенциальной </a:t>
            </a:r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энергии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(</a:t>
            </a:r>
            <a:r>
              <a:rPr lang="ru-RU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энергия</a:t>
            </a:r>
            <a:r>
              <a:rPr lang="ru-RU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взаимного воздействия частиц друг на друга).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5E7416-42EB-404A-9845-A41B7908DE20}"/>
              </a:ext>
            </a:extLst>
          </p:cNvPr>
          <p:cNvSpPr/>
          <p:nvPr/>
        </p:nvSpPr>
        <p:spPr>
          <a:xfrm>
            <a:off x="2563255" y="623798"/>
            <a:ext cx="748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Внутренняя энергия идеального газа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801425-5FE7-4710-9796-1BCD9AF658C7}"/>
              </a:ext>
            </a:extLst>
          </p:cNvPr>
          <p:cNvSpPr/>
          <p:nvPr/>
        </p:nvSpPr>
        <p:spPr>
          <a:xfrm>
            <a:off x="606552" y="1147018"/>
            <a:ext cx="8244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238" algn="just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Предположим, что в рассматриваемой модели молекулы — материальные точки, движущиеся с и, а силы взаимодействия равны нулю. Тогда полная внутренняя энергия идеального газа определится только 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кинетической энергией поступательного движения частиц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26AEF3-21BD-4E81-BD04-5161C61C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593" y="1531181"/>
            <a:ext cx="2527103" cy="174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A81372-2FB4-452D-A151-6596E5DC9F4D}"/>
                  </a:ext>
                </a:extLst>
              </p:cNvPr>
              <p:cNvSpPr txBox="1"/>
              <p:nvPr/>
            </p:nvSpPr>
            <p:spPr>
              <a:xfrm>
                <a:off x="3279315" y="4532559"/>
                <a:ext cx="605582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…+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𝑘𝑛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A81372-2FB4-452D-A151-6596E5DC9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315" y="4532559"/>
                <a:ext cx="605582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9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C48043-66CC-49CB-88D3-F0F9EED0E57C}"/>
              </a:ext>
            </a:extLst>
          </p:cNvPr>
          <p:cNvSpPr/>
          <p:nvPr/>
        </p:nvSpPr>
        <p:spPr>
          <a:xfrm>
            <a:off x="849270" y="913980"/>
            <a:ext cx="10280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Внутренняя энергия идеального одноатомного газа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5EF9A-8766-4EA0-806E-1EC31A40A95C}"/>
                  </a:ext>
                </a:extLst>
              </p:cNvPr>
              <p:cNvSpPr txBox="1"/>
              <p:nvPr/>
            </p:nvSpPr>
            <p:spPr>
              <a:xfrm>
                <a:off x="1421892" y="1683829"/>
                <a:ext cx="1670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5EF9A-8766-4EA0-806E-1EC31A40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892" y="1683829"/>
                <a:ext cx="167007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F36578-F2BD-4723-98BE-FBB02EF279DA}"/>
                  </a:ext>
                </a:extLst>
              </p:cNvPr>
              <p:cNvSpPr txBox="1"/>
              <p:nvPr/>
            </p:nvSpPr>
            <p:spPr>
              <a:xfrm>
                <a:off x="4754958" y="1692973"/>
                <a:ext cx="3247171" cy="757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F36578-F2BD-4723-98BE-FBB02EF27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958" y="1692973"/>
                <a:ext cx="3247171" cy="757836"/>
              </a:xfrm>
              <a:prstGeom prst="rect">
                <a:avLst/>
              </a:prstGeom>
              <a:blipFill>
                <a:blip r:embed="rId4"/>
                <a:stretch>
                  <a:fillRect t="-2419" b="-112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021B47-FB6C-4DE8-BD85-794012F43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276" y="1530927"/>
            <a:ext cx="1909088" cy="713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A50A75-A23F-453A-A809-1480B37A7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15" y="2820899"/>
            <a:ext cx="3488809" cy="9455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75C8D5-F018-45E5-931F-4B8B6A7C7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407" y="3984131"/>
            <a:ext cx="4284223" cy="1516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7DC2E3D-D429-4F5F-9872-E07E5DFC80ED}"/>
                  </a:ext>
                </a:extLst>
              </p:cNvPr>
              <p:cNvSpPr/>
              <p:nvPr/>
            </p:nvSpPr>
            <p:spPr>
              <a:xfrm>
                <a:off x="441960" y="5538189"/>
                <a:ext cx="1151839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т. е. </a:t>
                </a:r>
                <a14:m>
                  <m:oMath xmlns:m="http://schemas.openxmlformats.org/officeDocument/2006/math">
                    <m:r>
                      <a:rPr lang="ru-RU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прямо пропорциональна изменению абсолютной температуры газа.</a:t>
                </a: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7DC2E3D-D429-4F5F-9872-E07E5DFC8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" y="5538189"/>
                <a:ext cx="11518392" cy="954107"/>
              </a:xfrm>
              <a:prstGeom prst="rect">
                <a:avLst/>
              </a:prstGeom>
              <a:blipFill>
                <a:blip r:embed="rId8"/>
                <a:stretch>
                  <a:fillRect l="-1112" t="-6369" b="-159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0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50BF34-6355-40E7-8606-285FEBBE7A3C}"/>
              </a:ext>
            </a:extLst>
          </p:cNvPr>
          <p:cNvSpPr/>
          <p:nvPr/>
        </p:nvSpPr>
        <p:spPr>
          <a:xfrm>
            <a:off x="3048000" y="66282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Работа в термодинамике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64928F-A6E4-4119-8FAE-51A3F8CFFFE0}"/>
              </a:ext>
            </a:extLst>
          </p:cNvPr>
          <p:cNvSpPr/>
          <p:nvPr/>
        </p:nvSpPr>
        <p:spPr>
          <a:xfrm>
            <a:off x="525226" y="1366022"/>
            <a:ext cx="5984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S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— площадь сечения поршня.</a:t>
            </a: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EAF90D79-0A0D-4EAF-BE4C-CD3693263947}"/>
              </a:ext>
            </a:extLst>
          </p:cNvPr>
          <p:cNvSpPr/>
          <p:nvPr/>
        </p:nvSpPr>
        <p:spPr>
          <a:xfrm>
            <a:off x="525226" y="3062599"/>
            <a:ext cx="4114800" cy="1527048"/>
          </a:xfrm>
          <a:prstGeom prst="flowChartProcess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747B1E5-6B5A-4F60-8239-B6A4AFA575F8}"/>
              </a:ext>
            </a:extLst>
          </p:cNvPr>
          <p:cNvGrpSpPr/>
          <p:nvPr/>
        </p:nvGrpSpPr>
        <p:grpSpPr>
          <a:xfrm>
            <a:off x="1838326" y="3062599"/>
            <a:ext cx="3333750" cy="1527048"/>
            <a:chOff x="2057400" y="2084832"/>
            <a:chExt cx="3333750" cy="152704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905D3BD-EE70-4ECA-B65B-2FC6810DEB93}"/>
                </a:ext>
              </a:extLst>
            </p:cNvPr>
            <p:cNvSpPr/>
            <p:nvPr/>
          </p:nvSpPr>
          <p:spPr>
            <a:xfrm>
              <a:off x="2057400" y="2084832"/>
              <a:ext cx="237744" cy="1527048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процесс 7">
              <a:extLst>
                <a:ext uri="{FF2B5EF4-FFF2-40B4-BE49-F238E27FC236}">
                  <a16:creationId xmlns:a16="http://schemas.microsoft.com/office/drawing/2014/main" id="{5DE8259B-2AA8-4649-8C42-648DBDF4EB27}"/>
                </a:ext>
              </a:extLst>
            </p:cNvPr>
            <p:cNvSpPr/>
            <p:nvPr/>
          </p:nvSpPr>
          <p:spPr>
            <a:xfrm>
              <a:off x="2295144" y="2781300"/>
              <a:ext cx="3096006" cy="17145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F12277F-02F5-40A9-A803-2DED97363958}"/>
              </a:ext>
            </a:extLst>
          </p:cNvPr>
          <p:cNvSpPr/>
          <p:nvPr/>
        </p:nvSpPr>
        <p:spPr>
          <a:xfrm>
            <a:off x="525226" y="3062599"/>
            <a:ext cx="1362456" cy="1527048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EE1DD76B-F5F4-49E9-B605-62F408B6BBB5}"/>
              </a:ext>
            </a:extLst>
          </p:cNvPr>
          <p:cNvSpPr/>
          <p:nvPr/>
        </p:nvSpPr>
        <p:spPr>
          <a:xfrm>
            <a:off x="6172199" y="3062599"/>
            <a:ext cx="4114800" cy="1527048"/>
          </a:xfrm>
          <a:prstGeom prst="flowChartProcess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E2DAAEC-5D9B-4E0C-B2A2-5D5306E6B96A}"/>
              </a:ext>
            </a:extLst>
          </p:cNvPr>
          <p:cNvGrpSpPr/>
          <p:nvPr/>
        </p:nvGrpSpPr>
        <p:grpSpPr>
          <a:xfrm>
            <a:off x="8464067" y="3062599"/>
            <a:ext cx="3333750" cy="1527048"/>
            <a:chOff x="2057400" y="2084832"/>
            <a:chExt cx="3333750" cy="1527048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A29E9C7-C4BA-46D0-8A2B-2FA9FD3628B6}"/>
                </a:ext>
              </a:extLst>
            </p:cNvPr>
            <p:cNvSpPr/>
            <p:nvPr/>
          </p:nvSpPr>
          <p:spPr>
            <a:xfrm>
              <a:off x="2057400" y="2084832"/>
              <a:ext cx="237744" cy="1527048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процесс 13">
              <a:extLst>
                <a:ext uri="{FF2B5EF4-FFF2-40B4-BE49-F238E27FC236}">
                  <a16:creationId xmlns:a16="http://schemas.microsoft.com/office/drawing/2014/main" id="{6D95B5DD-12A9-4584-B3F1-FBBD6522A322}"/>
                </a:ext>
              </a:extLst>
            </p:cNvPr>
            <p:cNvSpPr/>
            <p:nvPr/>
          </p:nvSpPr>
          <p:spPr>
            <a:xfrm>
              <a:off x="2295144" y="2781300"/>
              <a:ext cx="3096006" cy="17145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6D44E5-EA62-4126-B892-FAFBB2DB6E11}"/>
              </a:ext>
            </a:extLst>
          </p:cNvPr>
          <p:cNvSpPr/>
          <p:nvPr/>
        </p:nvSpPr>
        <p:spPr>
          <a:xfrm>
            <a:off x="6172199" y="3062599"/>
            <a:ext cx="2307995" cy="152704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9633B0BB-0B7A-4D17-9B2A-77EE775B6F14}"/>
              </a:ext>
            </a:extLst>
          </p:cNvPr>
          <p:cNvSpPr/>
          <p:nvPr/>
        </p:nvSpPr>
        <p:spPr>
          <a:xfrm rot="15952703">
            <a:off x="575803" y="2305885"/>
            <a:ext cx="1170659" cy="74806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Q</a:t>
            </a:r>
            <a:endParaRPr lang="ru-RU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4FDFE6-F43E-463F-815E-E8A8F48A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04" y="2997457"/>
            <a:ext cx="830268" cy="6584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405DCA-4896-4333-B679-12AABF54A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292" y="3062599"/>
            <a:ext cx="830268" cy="6584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100AD0-D154-4768-AABA-95E02AF88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38" y="4695824"/>
            <a:ext cx="1457412" cy="7522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EAEC87-3C96-4ECE-BED6-50BA8EBF4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116" y="1975789"/>
            <a:ext cx="2047493" cy="10352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A9F730-6DD7-4ED4-9149-F86555D2E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668721"/>
            <a:ext cx="2682011" cy="847862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604D28F-AE04-44B2-9D23-9322DF9D0C3D}"/>
              </a:ext>
            </a:extLst>
          </p:cNvPr>
          <p:cNvCxnSpPr/>
          <p:nvPr/>
        </p:nvCxnSpPr>
        <p:spPr>
          <a:xfrm>
            <a:off x="7448550" y="3062599"/>
            <a:ext cx="0" cy="15270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4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56958" y="1008186"/>
            <a:ext cx="8359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Отцом </a:t>
            </a:r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теории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теплорода был великий французский естествоиспытатель Антуан Лоран де Лавуазье (1743-1794). Самым важным следует считать тот факт, что теория теплорода была основана исключительно на экспериментальном фундаменте.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221003" y="297033"/>
            <a:ext cx="374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вопроса</a:t>
            </a:r>
            <a:endParaRPr lang="ru-RU" sz="28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1908" y="5030002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Антуан Лоран Лавуазье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5421" y="5307001"/>
            <a:ext cx="2230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26.08.1743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8.05.1794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464" y="5584000"/>
            <a:ext cx="2831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Портрет работы художника </a:t>
            </a:r>
            <a:r>
              <a:rPr lang="ru-RU" sz="10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Жак-Луи Давида, </a:t>
            </a:r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«Антуана Лорана Лавуазье и его жены Мари Энн </a:t>
            </a:r>
            <a:r>
              <a:rPr lang="ru-RU" sz="10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Пьерретт</a:t>
            </a:r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0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Ползе</a:t>
            </a:r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» (фрагмент), 1788 г</a:t>
            </a:r>
            <a:r>
              <a:rPr lang="ru-RU" sz="10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10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73" y="1008186"/>
            <a:ext cx="2886193" cy="384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751" y="2620193"/>
            <a:ext cx="4161526" cy="277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515155" y="5584000"/>
            <a:ext cx="3986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Лаборатория А. Л. Лавуазье, Музей искусств и ремёсел (Париж)</a:t>
            </a:r>
          </a:p>
        </p:txBody>
      </p:sp>
    </p:spTree>
    <p:extLst>
      <p:ext uri="{BB962C8B-B14F-4D97-AF65-F5344CB8AC3E}">
        <p14:creationId xmlns:p14="http://schemas.microsoft.com/office/powerpoint/2010/main" val="4955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2A469F-AAA4-4243-B90D-4B9D74A4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766" y="116802"/>
            <a:ext cx="3750546" cy="2844164"/>
          </a:xfrm>
          <a:prstGeom prst="rect">
            <a:avLst/>
          </a:prstGeom>
        </p:spPr>
      </p:pic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92B9FAB-6EFB-47E9-BB31-9A5CE60C3BE7}"/>
              </a:ext>
            </a:extLst>
          </p:cNvPr>
          <p:cNvGrpSpPr/>
          <p:nvPr/>
        </p:nvGrpSpPr>
        <p:grpSpPr>
          <a:xfrm>
            <a:off x="0" y="239281"/>
            <a:ext cx="3348038" cy="2636012"/>
            <a:chOff x="109537" y="782153"/>
            <a:chExt cx="3348038" cy="263601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7E707EB-8A31-4BF2-9C15-1DBDD980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7" y="782153"/>
              <a:ext cx="3348038" cy="2636012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43CAECC-B1B8-4614-9CCB-E44111D1CB6B}"/>
                </a:ext>
              </a:extLst>
            </p:cNvPr>
            <p:cNvGrpSpPr/>
            <p:nvPr/>
          </p:nvGrpSpPr>
          <p:grpSpPr>
            <a:xfrm>
              <a:off x="1171575" y="1762125"/>
              <a:ext cx="1181100" cy="0"/>
              <a:chOff x="1171575" y="1762125"/>
              <a:chExt cx="1181100" cy="0"/>
            </a:xfrm>
          </p:grpSpPr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113FF77C-FF40-4E3B-A3F1-A3F11AC15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1575" y="1762125"/>
                <a:ext cx="61198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E2BD7FB3-5B33-416D-8AAE-9146EF79B755}"/>
                  </a:ext>
                </a:extLst>
              </p:cNvPr>
              <p:cNvCxnSpPr/>
              <p:nvPr/>
            </p:nvCxnSpPr>
            <p:spPr>
              <a:xfrm>
                <a:off x="1764506" y="1762125"/>
                <a:ext cx="58816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B425D62-B3EE-4D11-8A52-AB473B2E74C9}"/>
              </a:ext>
            </a:extLst>
          </p:cNvPr>
          <p:cNvGrpSpPr/>
          <p:nvPr/>
        </p:nvGrpSpPr>
        <p:grpSpPr>
          <a:xfrm>
            <a:off x="3344179" y="290240"/>
            <a:ext cx="3171825" cy="2599349"/>
            <a:chOff x="4038600" y="818816"/>
            <a:chExt cx="3171825" cy="259934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314229A-BE1A-494D-8E17-B27DEED8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818816"/>
              <a:ext cx="3171825" cy="2599349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55BB309-A793-47BE-81AE-2A482838D732}"/>
                </a:ext>
              </a:extLst>
            </p:cNvPr>
            <p:cNvGrpSpPr/>
            <p:nvPr/>
          </p:nvGrpSpPr>
          <p:grpSpPr>
            <a:xfrm rot="10800000">
              <a:off x="4924425" y="1762125"/>
              <a:ext cx="1171575" cy="0"/>
              <a:chOff x="6429375" y="962025"/>
              <a:chExt cx="1171575" cy="0"/>
            </a:xfrm>
          </p:grpSpPr>
          <p:cxnSp>
            <p:nvCxnSpPr>
              <p:cNvPr id="13" name="Прямая со стрелкой 12">
                <a:extLst>
                  <a:ext uri="{FF2B5EF4-FFF2-40B4-BE49-F238E27FC236}">
                    <a16:creationId xmlns:a16="http://schemas.microsoft.com/office/drawing/2014/main" id="{3D549D22-F6BD-448E-A924-914286BA9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9375" y="962025"/>
                <a:ext cx="61198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92313D7E-B5FD-477D-9B39-2690FC1AC3EA}"/>
                  </a:ext>
                </a:extLst>
              </p:cNvPr>
              <p:cNvCxnSpPr/>
              <p:nvPr/>
            </p:nvCxnSpPr>
            <p:spPr>
              <a:xfrm>
                <a:off x="7012781" y="962025"/>
                <a:ext cx="58816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2D1618-A5D0-42BB-8E74-D35CA81344E5}"/>
                  </a:ext>
                </a:extLst>
              </p:cNvPr>
              <p:cNvSpPr txBox="1"/>
              <p:nvPr/>
            </p:nvSpPr>
            <p:spPr>
              <a:xfrm>
                <a:off x="545208" y="3128932"/>
                <a:ext cx="30371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𝑙𝑐𝑜𝑠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600" dirty="0"/>
                  <a:t>),</a:t>
                </a:r>
                <a:endParaRPr lang="ru-RU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2D1618-A5D0-42BB-8E74-D35CA8134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08" y="3128932"/>
                <a:ext cx="3037178" cy="553998"/>
              </a:xfrm>
              <a:prstGeom prst="rect">
                <a:avLst/>
              </a:prstGeom>
              <a:blipFill>
                <a:blip r:embed="rId6"/>
                <a:stretch>
                  <a:fillRect l="-200" t="-25275" r="-8216" b="-494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DE3150-5D5C-4E92-A57A-F4ABDBE451A5}"/>
                  </a:ext>
                </a:extLst>
              </p:cNvPr>
              <p:cNvSpPr txBox="1"/>
              <p:nvPr/>
            </p:nvSpPr>
            <p:spPr>
              <a:xfrm>
                <a:off x="3960019" y="3169376"/>
                <a:ext cx="37051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при 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А=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DE3150-5D5C-4E92-A57A-F4ABDBE4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19" y="3169376"/>
                <a:ext cx="370511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24A183-E84C-4707-89EA-C165CDEE5BC6}"/>
                  </a:ext>
                </a:extLst>
              </p:cNvPr>
              <p:cNvSpPr txBox="1"/>
              <p:nvPr/>
            </p:nvSpPr>
            <p:spPr>
              <a:xfrm>
                <a:off x="7943942" y="3138598"/>
                <a:ext cx="349339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𝑝𝑆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600" dirty="0"/>
                  <a:t>,</a:t>
                </a:r>
                <a:endParaRPr lang="ru-RU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24A183-E84C-4707-89EA-C165CDEE5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942" y="3138598"/>
                <a:ext cx="3493392" cy="553998"/>
              </a:xfrm>
              <a:prstGeom prst="rect">
                <a:avLst/>
              </a:prstGeom>
              <a:blipFill>
                <a:blip r:embed="rId8"/>
                <a:stretch>
                  <a:fillRect l="-175" t="-25275" r="-7504" b="-48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FF9F15-5ACA-4DA4-A680-B4B6441CEA33}"/>
                  </a:ext>
                </a:extLst>
              </p:cNvPr>
              <p:cNvSpPr txBox="1"/>
              <p:nvPr/>
            </p:nvSpPr>
            <p:spPr>
              <a:xfrm>
                <a:off x="4411949" y="3836921"/>
                <a:ext cx="336810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FF9F15-5ACA-4DA4-A680-B4B6441CE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49" y="3836921"/>
                <a:ext cx="3368102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AACA06-8A08-4B5D-93C5-5A517F899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461" y="1200366"/>
            <a:ext cx="2446562" cy="6770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F12958-6328-4924-8DC5-891D063CF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49" y="558837"/>
            <a:ext cx="1786678" cy="4412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2EA724-C4E0-4D63-BEE5-72262F95D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007" y="645935"/>
            <a:ext cx="1428750" cy="333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E27F4A9-E6FA-40A8-8AB9-778218FBCC17}"/>
                  </a:ext>
                </a:extLst>
              </p:cNvPr>
              <p:cNvSpPr/>
              <p:nvPr/>
            </p:nvSpPr>
            <p:spPr>
              <a:xfrm>
                <a:off x="924575" y="4544548"/>
                <a:ext cx="202888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E27F4A9-E6FA-40A8-8AB9-778218FBCC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575" y="4544548"/>
                <a:ext cx="2028889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A546658-F197-4152-A12E-7F0B7CD0DE08}"/>
                  </a:ext>
                </a:extLst>
              </p:cNvPr>
              <p:cNvSpPr/>
              <p:nvPr/>
            </p:nvSpPr>
            <p:spPr>
              <a:xfrm>
                <a:off x="224768" y="5190879"/>
                <a:ext cx="2728696" cy="830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A546658-F197-4152-A12E-7F0B7CD0D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68" y="5190879"/>
                <a:ext cx="2728696" cy="830677"/>
              </a:xfrm>
              <a:prstGeom prst="rect">
                <a:avLst/>
              </a:prstGeom>
              <a:blipFill>
                <a:blip r:embed="rId14"/>
                <a:stretch>
                  <a:fillRect t="-2941" b="-13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11F14A3-35F4-4419-95DF-B3381E60F8AF}"/>
              </a:ext>
            </a:extLst>
          </p:cNvPr>
          <p:cNvGrpSpPr/>
          <p:nvPr/>
        </p:nvGrpSpPr>
        <p:grpSpPr>
          <a:xfrm>
            <a:off x="3048000" y="4544548"/>
            <a:ext cx="1356269" cy="1477008"/>
            <a:chOff x="3048000" y="4544548"/>
            <a:chExt cx="1356269" cy="1477008"/>
          </a:xfrm>
        </p:grpSpPr>
        <p:sp>
          <p:nvSpPr>
            <p:cNvPr id="27" name="Правая фигурная скобка 26">
              <a:extLst>
                <a:ext uri="{FF2B5EF4-FFF2-40B4-BE49-F238E27FC236}">
                  <a16:creationId xmlns:a16="http://schemas.microsoft.com/office/drawing/2014/main" id="{9DE68698-BF09-4A92-84A2-5A889A03BA3B}"/>
                </a:ext>
              </a:extLst>
            </p:cNvPr>
            <p:cNvSpPr/>
            <p:nvPr/>
          </p:nvSpPr>
          <p:spPr>
            <a:xfrm>
              <a:off x="3048000" y="4544548"/>
              <a:ext cx="457200" cy="1477008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трелка: вправо с вырезом 27">
              <a:extLst>
                <a:ext uri="{FF2B5EF4-FFF2-40B4-BE49-F238E27FC236}">
                  <a16:creationId xmlns:a16="http://schemas.microsoft.com/office/drawing/2014/main" id="{E60B5B47-F385-4859-9456-6478512C4EFC}"/>
                </a:ext>
              </a:extLst>
            </p:cNvPr>
            <p:cNvSpPr/>
            <p:nvPr/>
          </p:nvSpPr>
          <p:spPr>
            <a:xfrm>
              <a:off x="3653271" y="5036830"/>
              <a:ext cx="750998" cy="492443"/>
            </a:xfrm>
            <a:prstGeom prst="notch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367A7E-23B4-47C2-9682-D487A4C16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949" y="4855020"/>
            <a:ext cx="7695392" cy="10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2C41FA-84BE-4DCF-ABEB-36A0CF1D3FC9}"/>
              </a:ext>
            </a:extLst>
          </p:cNvPr>
          <p:cNvSpPr/>
          <p:nvPr/>
        </p:nvSpPr>
        <p:spPr>
          <a:xfrm>
            <a:off x="4430155" y="529767"/>
            <a:ext cx="297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Решаем задачи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ACD029-0715-43AC-87BE-0C3B3C008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42" y="1266824"/>
            <a:ext cx="11289134" cy="17430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A5DCF1-F270-406A-9446-EACC850C1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7" y="3130549"/>
            <a:ext cx="11017255" cy="22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203" y="850673"/>
            <a:ext cx="117735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Энергия в природе не возникает из ничего и не исчезает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— закон сохранения энергии.</a:t>
            </a:r>
          </a:p>
          <a:p>
            <a:pPr indent="449263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Изменение внутренней энергии системы при переходе ее из одного состояния в другое равно сумме работы внешних сил и количества теплоты, переданного системе: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8642" y="151316"/>
            <a:ext cx="576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Первый закон термодинамики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62600" y="3067975"/>
                <a:ext cx="2917594" cy="55399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ru-RU" sz="36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00" y="3067975"/>
                <a:ext cx="291759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5080194" y="3112831"/>
            <a:ext cx="6413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первый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закон термодинамики.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558" y="3651440"/>
            <a:ext cx="11539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Для любого процесса с газом справедлив первый закон термодинамики (первое начало термодинамики):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7253" y="4620936"/>
                <a:ext cx="2782941" cy="55399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ru-RU" sz="36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г</m:t>
                      </m:r>
                    </m:oMath>
                  </m:oMathPara>
                </a14:m>
                <a:endParaRPr lang="ru-RU" sz="3600" baseline="-25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253" y="4620936"/>
                <a:ext cx="2782941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56558" y="5146777"/>
                <a:ext cx="1173767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ru-RU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- количество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подведенной теплоты к газу,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-изменение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внутренней энергии газа, и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ru-RU" sz="28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г</m:t>
                    </m:r>
                    <m:r>
                      <a:rPr lang="ru-RU" sz="2800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- работа, которую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совершает газ.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8" y="5146777"/>
                <a:ext cx="11737676" cy="1384995"/>
              </a:xfrm>
              <a:prstGeom prst="rect">
                <a:avLst/>
              </a:prstGeom>
              <a:blipFill>
                <a:blip r:embed="rId5"/>
                <a:stretch>
                  <a:fillRect l="-1038" t="-4405" b="-110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7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238" y="6547"/>
            <a:ext cx="1601481" cy="5809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3304" y="325909"/>
            <a:ext cx="9139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Применение </a:t>
            </a:r>
            <a:r>
              <a:rPr lang="ru-RU" sz="2800" b="1" dirty="0">
                <a:solidFill>
                  <a:srgbClr val="3333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первого начала термодинамики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9" y="923735"/>
            <a:ext cx="11695340" cy="54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797"/>
            <a:ext cx="12139389" cy="57095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864" y="65825"/>
            <a:ext cx="1601481" cy="5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6" y="820253"/>
            <a:ext cx="12153744" cy="56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89440" y="250968"/>
            <a:ext cx="4051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Адиабатный процесс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9" y="914400"/>
            <a:ext cx="3209156" cy="5150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95" y="1228617"/>
            <a:ext cx="3962891" cy="2696400"/>
          </a:xfrm>
          <a:prstGeom prst="rect">
            <a:avLst/>
          </a:prstGeom>
        </p:spPr>
      </p:pic>
      <p:pic>
        <p:nvPicPr>
          <p:cNvPr id="8" name="Воздушное огниво или дизель-зажигалка_Air flint or diesel lighter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5896" y="980205"/>
            <a:ext cx="3352800" cy="2746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19" y="4267222"/>
            <a:ext cx="7401534" cy="17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011" y="592991"/>
            <a:ext cx="121229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Удельная теплота сгорания</a:t>
            </a:r>
          </a:p>
          <a:p>
            <a:pPr indent="361950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</a:rPr>
              <a:t>Величина, характеризующая количество теплоты, выделяющейся при полном сжигании единицы массы топлива, называется удельной теплотой сгорания: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33514" y="2408873"/>
                <a:ext cx="2001382" cy="104464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выд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514" y="2408873"/>
                <a:ext cx="2001382" cy="10446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3676318" y="3597781"/>
            <a:ext cx="4715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Выражается </a:t>
            </a:r>
            <a:r>
              <a:rPr lang="en-US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q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 Дж/кг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2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593990"/>
              </p:ext>
            </p:extLst>
          </p:nvPr>
        </p:nvGraphicFramePr>
        <p:xfrm>
          <a:off x="864200" y="4224755"/>
          <a:ext cx="5062148" cy="1911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Image" r:id="rId5" imgW="7098120" imgH="2679120" progId="Photoshop.Image.20">
                  <p:embed/>
                </p:oleObj>
              </mc:Choice>
              <mc:Fallback>
                <p:oleObj name="Image" r:id="rId5" imgW="7098120" imgH="2679120" progId="Photoshop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4200" y="4224755"/>
                        <a:ext cx="5062148" cy="1911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927247"/>
              </p:ext>
            </p:extLst>
          </p:nvPr>
        </p:nvGraphicFramePr>
        <p:xfrm>
          <a:off x="6461872" y="4675756"/>
          <a:ext cx="5316824" cy="1460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Image" r:id="rId7" imgW="7491960" imgH="2057040" progId="Photoshop.Image.20">
                  <p:embed/>
                </p:oleObj>
              </mc:Choice>
              <mc:Fallback>
                <p:oleObj name="Image" r:id="rId7" imgW="7491960" imgH="2057040" progId="Photoshop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61872" y="4675756"/>
                        <a:ext cx="5316824" cy="1460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50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77" y="77026"/>
            <a:ext cx="9463520" cy="6279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577" y="2512729"/>
            <a:ext cx="2947032" cy="1754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070" y="1345181"/>
            <a:ext cx="43243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3315" y="529767"/>
            <a:ext cx="107053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Тепловые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двигатели</a:t>
            </a:r>
          </a:p>
          <a:p>
            <a:pPr indent="361950"/>
            <a:r>
              <a:rPr lang="ru-RU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Машины, преобразующие внутреннюю энергию топлива в </a:t>
            </a:r>
            <a:r>
              <a:rPr lang="ru-RU" sz="28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механическую</a:t>
            </a:r>
            <a:r>
              <a:rPr lang="ru-RU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называются тепловыми двигателями.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4" y="163028"/>
            <a:ext cx="1143000" cy="131445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61188418"/>
              </p:ext>
            </p:extLst>
          </p:nvPr>
        </p:nvGraphicFramePr>
        <p:xfrm>
          <a:off x="207034" y="1986432"/>
          <a:ext cx="9501996" cy="4369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596" y="4184650"/>
            <a:ext cx="1943100" cy="2171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771" y="1858816"/>
            <a:ext cx="14287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38600" y="897993"/>
            <a:ext cx="78054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Опровергая существующую </a:t>
            </a:r>
            <a:r>
              <a:rPr lang="ru-RU" dirty="0" smtClean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теорию теплорода, </a:t>
            </a: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М. В. Ломоносов предложил </a:t>
            </a:r>
            <a:r>
              <a:rPr lang="ru-RU" dirty="0" smtClean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другую. </a:t>
            </a: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Вот логические выводы М. В. Ломоносова, по которым, «достаточное основание теплоты заключается»: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 движении какой-то материи» — так как «при прекращении движения уменьшается и теплота», а «движение не может произойти без материи»;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«во внутреннем движении материи», так как недоступно чувствам;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«во внутреннем движении собственной материи» тел, то есть «не посторонней»;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«во вращательном движении частиц собственной материи тел», так как «существуют весьма горячие тела без» двух других видов движения «внутреннего поступательного и колебательного», напр. раскалённый камень покоится (нет поступательного движения) и не плавится (нет колебательного движения частиц).</a:t>
            </a:r>
            <a:endParaRPr lang="ru-RU" b="0" i="0" dirty="0">
              <a:solidFill>
                <a:srgbClr val="202122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49" y="1009292"/>
            <a:ext cx="2768108" cy="370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221003" y="297033"/>
            <a:ext cx="374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вопроса</a:t>
            </a:r>
            <a:endParaRPr lang="ru-RU" sz="28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118" y="4806434"/>
            <a:ext cx="2694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Михаил Васильевич Ломоносов</a:t>
            </a:r>
            <a:endParaRPr lang="ru-RU" sz="1200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8789" y="5032717"/>
            <a:ext cx="3159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8[19].11. 1711 - 4[15].04.1765  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640" y="5223673"/>
            <a:ext cx="296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Портрет </a:t>
            </a:r>
            <a:r>
              <a:rPr lang="ru-RU" sz="1000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работы художника</a:t>
            </a:r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 Л. С. </a:t>
            </a:r>
            <a:r>
              <a:rPr lang="ru-RU" sz="10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Миропольского</a:t>
            </a:r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 (1787)</a:t>
            </a:r>
          </a:p>
        </p:txBody>
      </p:sp>
    </p:spTree>
    <p:extLst>
      <p:ext uri="{BB962C8B-B14F-4D97-AF65-F5344CB8AC3E}">
        <p14:creationId xmlns:p14="http://schemas.microsoft.com/office/powerpoint/2010/main" val="429376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04" y="239281"/>
            <a:ext cx="3877392" cy="7559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274" y="1209586"/>
            <a:ext cx="72485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1698 г.— англичанин Т.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Севери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1763 г.— русский И. И. Ползунов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1774 г.— англичанин Дж. Уатт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1707 г.— француз Д.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Папен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274" y="294113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1860 г.— француз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Ленуар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1876 г.— немец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Н.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Отто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1889 г.— швед К.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Лаваль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943725" y="1209586"/>
            <a:ext cx="390525" cy="173155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543799" y="2075362"/>
            <a:ext cx="6096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53400" y="181375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ПД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529261" y="3001831"/>
            <a:ext cx="238125" cy="865776"/>
          </a:xfrm>
          <a:prstGeom prst="rightBrace">
            <a:avLst>
              <a:gd name="adj1" fmla="val 16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086473" y="3421063"/>
            <a:ext cx="60960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96086" y="3152580"/>
            <a:ext cx="91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ДВС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5548310" y="3922529"/>
            <a:ext cx="238125" cy="37547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019566" y="4110259"/>
            <a:ext cx="37170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91273" y="3866724"/>
            <a:ext cx="361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ПАРОВАЯ ТУРБИНА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55" y="4543634"/>
            <a:ext cx="1724897" cy="16841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47" y="4543634"/>
            <a:ext cx="1748784" cy="17127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266" y="4480697"/>
            <a:ext cx="1810371" cy="18215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245" y="4426120"/>
            <a:ext cx="1915517" cy="18604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370" y="4354591"/>
            <a:ext cx="1911996" cy="19017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784" y="4275621"/>
            <a:ext cx="1977368" cy="198074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160" y="2178097"/>
            <a:ext cx="2012992" cy="19489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" y="81665"/>
            <a:ext cx="1143001" cy="12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2026" y="297033"/>
            <a:ext cx="748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Принцип работы тепловых двигателей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9" y="820253"/>
            <a:ext cx="3886731" cy="2963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08" y="771713"/>
            <a:ext cx="4932917" cy="31933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798" y="3861256"/>
            <a:ext cx="121102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Тепловая машина работает циклично. Рабочее вещество совершает положительную работу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+А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расширяясь от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до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Чтобы замкнуть цикл, можно возвратить: 1) по тому же пути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А=0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 2) через состояние 2, 3, 1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—А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(холодильник); 3) через состояние 2, 4, 1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+А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совершена положительная работа, равная площади (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 цикла.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725" y="907181"/>
            <a:ext cx="2191783" cy="25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869" y="3392860"/>
            <a:ext cx="120401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Для того чтобы цикл был замкнутый, необходимо:</a:t>
            </a:r>
          </a:p>
          <a:p>
            <a:pPr defTabSz="534988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а)	путь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1—2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А=0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так как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1,2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2,1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534988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б)	путь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2—3—1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А&lt;0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так как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1,2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2,3,1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ru-RU" sz="2800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534988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в)	путь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2—4—1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А&gt;0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так как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1,2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2,3,1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А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ru-RU" sz="2800" b="1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цикла</a:t>
            </a:r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(численно).</a:t>
            </a:r>
          </a:p>
          <a:p>
            <a:pPr indent="3619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Любая тепловая машина состоит из нагревателя, рабочего тела и холодильника.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9" y="429370"/>
            <a:ext cx="3886731" cy="2963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629" y="239281"/>
            <a:ext cx="4932917" cy="319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13" y="1318350"/>
            <a:ext cx="3329617" cy="15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0687" y="880696"/>
            <a:ext cx="10065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Принцип действия ДВС по индикаторной диаграмме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052" y="1612363"/>
            <a:ext cx="66825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0—1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— впуск горючей смеси (изобара);</a:t>
            </a:r>
          </a:p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1—2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— сжатие — адиабатный процесс; т. 2 — загорается горючая смесь;</a:t>
            </a:r>
          </a:p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2—3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— резко возрастает р (изохора);</a:t>
            </a:r>
          </a:p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3—4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—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рабочий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ход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— адиабатный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процесс;</a:t>
            </a:r>
          </a:p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4—0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—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выпуск горючей смеси.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71444" y="3446672"/>
            <a:ext cx="2045336" cy="3088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30" y="1249583"/>
            <a:ext cx="4380952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4590" y="190242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Карно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25" y="949874"/>
            <a:ext cx="2201520" cy="29614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137" y="3940439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Николя </a:t>
            </a:r>
            <a:r>
              <a:rPr lang="ru-RU" sz="1400" b="1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Леонар</a:t>
            </a:r>
            <a:r>
              <a:rPr lang="ru-RU" sz="1400" b="1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Сади Карно</a:t>
            </a:r>
            <a:endParaRPr lang="ru-RU" sz="1400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213874"/>
            <a:ext cx="3116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июня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1796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— 24 августа 1832)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25427" y="903416"/>
            <a:ext cx="89858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И в 1824 году вышла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работа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Сади Карно — «Размышления о движущей силе огня и о машинах, способных развивать эту силу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 сути, Карно сформулировал первое (закон сохранения энергии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и второе начала термодинамики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(в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формулировке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«Наибольший КПД теплового двигателя не зависит от рабочего тела и определяется только температурой, в пределах которой двигатель работает», в которой вместо энтропии фигурирует тепло).</a:t>
            </a:r>
          </a:p>
          <a:p>
            <a:pPr indent="361950" algn="just"/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0460" y="1513930"/>
            <a:ext cx="63706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1—2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— при тепловом контакте с нагревателем газ расширяется изотермически;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2—3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— расширяется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адиабатно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После контакта с холодильником: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3—4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— изотермическое сжатие;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4—1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— адиабатное сжатие.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242" y="1992438"/>
            <a:ext cx="4638095" cy="3076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5360" y="412570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Цикл Карно</a:t>
            </a:r>
          </a:p>
        </p:txBody>
      </p:sp>
    </p:spTree>
    <p:extLst>
      <p:ext uri="{BB962C8B-B14F-4D97-AF65-F5344CB8AC3E}">
        <p14:creationId xmlns:p14="http://schemas.microsoft.com/office/powerpoint/2010/main" val="2988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3439" y="297033"/>
            <a:ext cx="512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КПД теплового двигателя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33513" y="979098"/>
                <a:ext cx="1577740" cy="1131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н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513" y="979098"/>
                <a:ext cx="1577740" cy="1131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873676" y="2269343"/>
                <a:ext cx="3897414" cy="9479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3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den>
                    </m:f>
                  </m:oMath>
                </a14:m>
                <a:endParaRPr lang="ru-RU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676" y="2269343"/>
                <a:ext cx="3897414" cy="947952"/>
              </a:xfrm>
              <a:prstGeom prst="rect">
                <a:avLst/>
              </a:prstGeom>
              <a:blipFill>
                <a:blip r:embed="rId4"/>
                <a:stretch>
                  <a:fillRect b="-18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2036250" y="3326474"/>
            <a:ext cx="8347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Для идеального двигателя (цикл Карно):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910160" y="3803881"/>
                <a:ext cx="3824445" cy="9560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ru-RU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</m:t>
                            </m:r>
                          </m:e>
                          <m:sub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  <m:r>
                          <a:rPr lang="ru-R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</m:t>
                            </m:r>
                          </m:e>
                          <m:sub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</m:t>
                            </m:r>
                          </m:e>
                          <m:sub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3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</m:t>
                            </m:r>
                          </m:e>
                          <m:sub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</m:t>
                            </m:r>
                          </m:e>
                          <m:sub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sub>
                        </m:sSub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160" y="3803881"/>
                <a:ext cx="3824445" cy="956031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990600" y="4914296"/>
                <a:ext cx="1078809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r>
                  <a:rPr lang="ru-RU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  <a:r>
                  <a:rPr lang="ru-RU" sz="2800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ru-RU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не зависит от </a:t>
                </a:r>
                <a:r>
                  <a: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Q, р, V, </a:t>
                </a:r>
                <a:r>
                  <a:rPr lang="en-US" sz="28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</a:t>
                </a:r>
                <a:r>
                  <a:rPr lang="ru-RU" sz="28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топлива.</a:t>
                </a:r>
              </a:p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2.</a:t>
                </a:r>
                <a:r>
                  <a:rPr lang="ru-RU" sz="28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ru-RU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является функцией только двух температур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914296"/>
                <a:ext cx="10788096" cy="954107"/>
              </a:xfrm>
              <a:prstGeom prst="rect">
                <a:avLst/>
              </a:prstGeom>
              <a:blipFill>
                <a:blip r:embed="rId6"/>
                <a:stretch>
                  <a:fillRect l="-1187" t="-6369" b="-165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39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8849" y="363112"/>
            <a:ext cx="7273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Использование тепловых двигателей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6366" y="3036251"/>
            <a:ext cx="11539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Паровые турбины на ТЭС, АЭС; все виды транспорта; речные и морские суда; в сельском хозяйстве, строительной и оборонной промышленности.</a:t>
            </a:r>
          </a:p>
          <a:p>
            <a:pPr indent="3619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Более 80% электроэнергии вырабатывается на тепловых электростанциях.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725" y="768616"/>
            <a:ext cx="3510412" cy="2535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59" y="4977053"/>
            <a:ext cx="3821501" cy="12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81284" y="406243"/>
            <a:ext cx="3191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Охрана природы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8316" y="1069047"/>
            <a:ext cx="11470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Сооружения, препятствующие выбросу в атмосферу вредных веществ; увеличение эффективности использования энергии; экономия; замена ДВС электродвигателями.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73" y="2408960"/>
            <a:ext cx="11430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61" y="325068"/>
            <a:ext cx="3200677" cy="7559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777" y="886289"/>
            <a:ext cx="118153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1.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Сколько надо затратить теплоты, чтобы 2 кг льда, взятого при температуре —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35°C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, расплавить, а полученную воду выпарить? Изобразите график зависимости температуры от полученного количества теплоты в рассматриваемом процессе.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668" y="313305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= 2 кг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ru-RU" sz="2800" b="1" baseline="-25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л</a:t>
            </a:r>
            <a:r>
              <a:rPr lang="en-US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urier New" panose="02070309020205020404" pitchFamily="49" charset="0"/>
              </a:rPr>
              <a:t>= -35 °C</a:t>
            </a:r>
          </a:p>
          <a:p>
            <a:r>
              <a:rPr lang="ru-RU" sz="28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с</a:t>
            </a:r>
            <a:r>
              <a:rPr lang="ru-RU" sz="2800" b="1" baseline="-25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л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= 2,1 кДж/(</a:t>
            </a:r>
            <a:r>
              <a:rPr lang="ru-RU" sz="2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кг·К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l-GR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λ</a:t>
            </a:r>
            <a:r>
              <a:rPr lang="ru-RU" sz="2800" b="1" baseline="-25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л</a:t>
            </a:r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= 330 кДж/кг</a:t>
            </a:r>
          </a:p>
          <a:p>
            <a:r>
              <a:rPr lang="ru-RU" sz="28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с</a:t>
            </a:r>
            <a:r>
              <a:rPr lang="ru-RU" sz="2800" b="1" baseline="-25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в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 = 4,2 кДж/(</a:t>
            </a:r>
            <a:r>
              <a:rPr lang="ru-RU" sz="2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кг·К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endParaRPr lang="ru-RU" sz="28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r</a:t>
            </a:r>
            <a:r>
              <a:rPr lang="ru-RU" sz="2800" b="1" baseline="-25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в</a:t>
            </a:r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= 2300 кДж/кг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53683" y="3062377"/>
            <a:ext cx="4502989" cy="3217653"/>
            <a:chOff x="353683" y="3062377"/>
            <a:chExt cx="4502989" cy="3217653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4495661" y="3062377"/>
              <a:ext cx="0" cy="32176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353683" y="5874589"/>
              <a:ext cx="4502989" cy="172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07537" y="5938464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1857" y="3062377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13" y="3970277"/>
            <a:ext cx="1577404" cy="1548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71" y="4242073"/>
            <a:ext cx="3538267" cy="17446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41175" y="1898496"/>
            <a:ext cx="2638868" cy="46871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08583" y="3436782"/>
            <a:ext cx="5076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Количество теплоты, требуемое для рассматриваемого процесса, представляется </a:t>
            </a:r>
            <a:r>
              <a:rPr lang="ru-RU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суммой:</a:t>
            </a:r>
            <a:endParaRPr lang="ru-RU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584" y="4499656"/>
            <a:ext cx="4779930" cy="3842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823" y="4959021"/>
            <a:ext cx="3548438" cy="3647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989" y="5399410"/>
            <a:ext cx="1865822" cy="3759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989" y="5897920"/>
            <a:ext cx="4016765" cy="3922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0400" y="5883214"/>
            <a:ext cx="1975974" cy="3968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10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221003" y="297033"/>
            <a:ext cx="374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вопроса</a:t>
            </a:r>
            <a:endParaRPr lang="ru-RU" sz="28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79" y="820253"/>
            <a:ext cx="2616760" cy="3131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184" y="3116393"/>
            <a:ext cx="5606224" cy="24481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44814" y="820253"/>
            <a:ext cx="84855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just"/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Граф </a:t>
            </a:r>
            <a:r>
              <a:rPr lang="ru-RU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Румфорд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вовлёкся в дискуссию о природе тепла, встав на сторону кинетической теории, которая видела источник тепла в движении элементарных частиц. Следя за сверлением пушечных стволов в мюнхенской оружейной мастерской, он стал фиксировать данные о теплоёмкости металла. Наблюдения привели </a:t>
            </a:r>
            <a:r>
              <a:rPr lang="ru-RU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Румфорда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к выводу о том, что тепло в процессе сверления могло выделяться практически бесконечно, что, конечно, не соответствовало представлению о «выжимании» тепла из тела в процессе сжатия. 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4979" y="3986548"/>
            <a:ext cx="2616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Бенджамин Томпсон,</a:t>
            </a:r>
            <a:r>
              <a:rPr lang="ru-RU" sz="1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1400" b="1" i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1400" b="1" i="1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граф </a:t>
            </a:r>
            <a:r>
              <a:rPr lang="ru-RU" sz="1400" b="1" i="1" dirty="0" err="1" smtClean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Румфорд</a:t>
            </a:r>
            <a:endParaRPr lang="ru-RU" sz="1400" b="1" i="1" dirty="0" smtClean="0">
              <a:solidFill>
                <a:srgbClr val="20212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(26.03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1753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 — 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21.09.1814)</a:t>
            </a:r>
            <a:endParaRPr lang="ru-RU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6864" y="4606229"/>
            <a:ext cx="2492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>
                <a:latin typeface="Courier New" panose="02070309020205020404" pitchFamily="49" charset="0"/>
                <a:cs typeface="Courier New" panose="02070309020205020404" pitchFamily="49" charset="0"/>
              </a:rPr>
              <a:t>Портрет работы М. </a:t>
            </a:r>
            <a:r>
              <a:rPr lang="ru-RU" sz="1000" i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Келлерхофена</a:t>
            </a:r>
            <a:endParaRPr lang="ru-RU" sz="10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2988" y="5601451"/>
            <a:ext cx="11085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Впервые </a:t>
            </a:r>
            <a:r>
              <a:rPr lang="ru-RU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показал связь между механической работой и внутренней энергией и рассматривал последнюю как результат особого вида движения частиц материи.</a:t>
            </a:r>
          </a:p>
        </p:txBody>
      </p:sp>
    </p:spTree>
    <p:extLst>
      <p:ext uri="{BB962C8B-B14F-4D97-AF65-F5344CB8AC3E}">
        <p14:creationId xmlns:p14="http://schemas.microsoft.com/office/powerpoint/2010/main" val="38240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32844" y="949014"/>
            <a:ext cx="831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Используя табличные данные и произведя вычисления, получаем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527" y="1592473"/>
            <a:ext cx="5511528" cy="9868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034071"/>
            <a:ext cx="73152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9" y="19537"/>
            <a:ext cx="2426018" cy="6336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13" y="146826"/>
            <a:ext cx="3009524" cy="62095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438" y="756892"/>
            <a:ext cx="11582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2.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 латунный калориметр массой 128 г, содержащий 240 г воды при температуре 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8,4°C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, опущено металлическое тело массой 192 г, нагретое до 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100°C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. Окончательная температура в калориметре установилась 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21,5°C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. Определите удельную теплоемкость испытуемого тела.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9612" y="2959343"/>
            <a:ext cx="3261414" cy="33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85" y="469382"/>
            <a:ext cx="4220398" cy="4309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86" y="469382"/>
            <a:ext cx="2133785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32541" y="2452014"/>
                <a:ext cx="2887970" cy="605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получ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отд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541" y="2452014"/>
                <a:ext cx="2887970" cy="605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26585" y="3514322"/>
                <a:ext cx="3237361" cy="605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3600" i="1">
                            <a:latin typeface="Cambria Math" panose="02040503050406030204" pitchFamily="18" charset="0"/>
                          </a:rPr>
                          <m:t>получ</m:t>
                        </m:r>
                      </m:sub>
                    </m:sSub>
                  </m:oMath>
                </a14:m>
                <a:r>
                  <a:rPr lang="ru-RU" sz="36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в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585" y="3514322"/>
                <a:ext cx="3237361" cy="605037"/>
              </a:xfrm>
              <a:prstGeom prst="rect">
                <a:avLst/>
              </a:prstGeom>
              <a:blipFill>
                <a:blip r:embed="rId7"/>
                <a:stretch>
                  <a:fillRect t="-22000" b="-37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117553" y="4962654"/>
                <a:ext cx="8618065" cy="605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получ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d>
                        <m:d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ru-RU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в</m:t>
                              </m:r>
                            </m:sub>
                          </m:sSub>
                        </m:e>
                      </m:d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</m:t>
                          </m:r>
                        </m:sub>
                      </m:sSub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лат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53" y="4962654"/>
                <a:ext cx="8618065" cy="6050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4881955" y="10680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1950"/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>Вода и калориметр нагреваются в процессе теплообмена с металлическим телом. Так как потерь теплоты нет, то используем соотношение </a:t>
            </a:r>
            <a:r>
              <a:rPr lang="ru-RU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ru-RU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3778" y="5668799"/>
                <a:ext cx="4524444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отд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778" y="5668799"/>
                <a:ext cx="4524444" cy="586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1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5295" y="812370"/>
            <a:ext cx="5285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>Составим уравнение теплового баланса: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312" y="1181702"/>
            <a:ext cx="9493375" cy="802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314" y="2324916"/>
            <a:ext cx="7576512" cy="1363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18" y="4028937"/>
            <a:ext cx="7314445" cy="1008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570" y="4969135"/>
            <a:ext cx="5274218" cy="8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1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90" y="4409783"/>
            <a:ext cx="2300904" cy="202598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1880" y="439947"/>
            <a:ext cx="770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Задача для самостоятельного решения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174" y="1050190"/>
            <a:ext cx="58803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3.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Какое количество воды обратится в пар, если в сосуд, содержащий 1 литр воды при </a:t>
            </a:r>
            <a:r>
              <a:rPr lang="ru-RU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20°C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, влить 10 кг расплавленного свинца при температуре плавления? Сосуд латунный, масса его 0,5 кг. Потерями тепла пренебречь.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2953" y="963167"/>
            <a:ext cx="4508201" cy="558042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6495691" y="1050190"/>
            <a:ext cx="34505" cy="53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519" y="6021801"/>
            <a:ext cx="2602234" cy="3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438" y="820253"/>
            <a:ext cx="116686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4.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 вертикальном цилиндре под поршнем находится 2 кг кислорода. При повышении температуры кислорода на 5 К его внутренняя энергия увеличилась на 6400 Дж. Атмосферное давление нормальное. Найдите количество теплоты, сообщенное кислороду в двух случаях:</a:t>
            </a:r>
          </a:p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а)	масса поршня мала, и трение при его передвижении тоже мало;</a:t>
            </a:r>
          </a:p>
          <a:p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б)	поршень закреплен.</a:t>
            </a:r>
          </a:p>
        </p:txBody>
      </p:sp>
    </p:spTree>
    <p:extLst>
      <p:ext uri="{BB962C8B-B14F-4D97-AF65-F5344CB8AC3E}">
        <p14:creationId xmlns:p14="http://schemas.microsoft.com/office/powerpoint/2010/main" val="31838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http://dvsschool.zz.mu/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81" y="676275"/>
            <a:ext cx="4761218" cy="3990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465" y="445316"/>
            <a:ext cx="2133785" cy="7498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39109" y="1284274"/>
            <a:ext cx="6630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а) В соответствии с первым началом термодинамики количество теплоты, сообщенное кислороду, идет на увеличение внутренней энергии и расширение газа: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43468" y="2484603"/>
                <a:ext cx="247965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468" y="2484603"/>
                <a:ext cx="247965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5248498" y="3214672"/>
            <a:ext cx="6943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Так как поршень подвижный, то кислород расширяется до тех пор. пока давление в цилиндре не </a:t>
            </a:r>
            <a:r>
              <a:rPr lang="ru-RU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станет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>равным внешнему атмосферному давлению, то есть происходит изобарное расширение. Поэтому работа </a:t>
            </a:r>
            <a:r>
              <a:rPr lang="ru-RU" i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равна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ru-RU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64004" y="4537004"/>
                <a:ext cx="183858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004" y="4537004"/>
                <a:ext cx="183858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1392519" y="5091002"/>
            <a:ext cx="955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Изменение объема найдем, используя уравнение Менделеева- </a:t>
            </a:r>
            <a:r>
              <a:rPr lang="ru-RU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Клапейрона</a:t>
            </a:r>
            <a:r>
              <a:rPr lang="ru-RU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:</a:t>
            </a:r>
            <a:endParaRPr lang="ru-RU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64647" y="5452288"/>
                <a:ext cx="2831353" cy="1035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647" y="5452288"/>
                <a:ext cx="2831353" cy="1035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670352" y="5452287"/>
                <a:ext cx="2852769" cy="1035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352" y="5452287"/>
                <a:ext cx="2852769" cy="10356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9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27008" y="1011115"/>
                <a:ext cx="8531374" cy="1134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𝑚𝑅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𝑚𝑅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08" y="1011115"/>
                <a:ext cx="8531374" cy="11340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26766" y="2559417"/>
                <a:ext cx="3626634" cy="1127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𝑚𝑅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766" y="2559417"/>
                <a:ext cx="3626634" cy="1127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97027" y="4101244"/>
                <a:ext cx="28861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=9000 Дж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027" y="4101244"/>
                <a:ext cx="2886111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0680" y="820253"/>
            <a:ext cx="1175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б) Если поршень закреплен, то газ работы не совершает и вся сообщенная теплота идет на увеличение внутренней </a:t>
            </a:r>
            <a:r>
              <a:rPr lang="ru-RU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энергии кислорода. Поэтому:</a:t>
            </a:r>
            <a:endParaRPr lang="ru-RU" i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63449" y="1634218"/>
                <a:ext cx="408938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=6400 Дж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49" y="1634218"/>
                <a:ext cx="408938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3558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063" y="820253"/>
            <a:ext cx="66308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5. 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В цилиндре двигателя внутреннего сгорания при работе образуются газы, температура которых 1000 К. Температура отработанного газа 250 К. Двигатель расходует в час 30 кг топлива, удельная теплота сгорания которого 40 МДж/кг. Какую максимальную полезную мощность может развить этот двигатель?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79" y="884464"/>
            <a:ext cx="4027569" cy="52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221003" y="297033"/>
            <a:ext cx="374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вопроса</a:t>
            </a:r>
            <a:endParaRPr lang="ru-RU" sz="28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44" y="670787"/>
            <a:ext cx="1880770" cy="21233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9209" y="3135636"/>
            <a:ext cx="3159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(25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ноября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1814—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 марта 1878)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383" y="2903053"/>
            <a:ext cx="2547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Юлиус</a:t>
            </a:r>
            <a:r>
              <a:rPr lang="ru-RU" sz="1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Роберт фон Майер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16060" y="1016812"/>
            <a:ext cx="8548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Указал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на эквивалентность затрачиваемой работы и производимого тепла и тем самым обосновал первый закон термодинамики; там же он впервые рассчитал, исходя из теоретических оснований, механический эквивалент тепла.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44" y="3412635"/>
            <a:ext cx="1799868" cy="23822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15383" y="5842757"/>
            <a:ext cx="2547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Джеймс Прескотт Джоуль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9209" y="6079351"/>
            <a:ext cx="3420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(24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декабря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1818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— 11 октября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1889)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6059" y="3865074"/>
            <a:ext cx="85487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Экспериментально и теоретически изучал природу тепла и обнаружил её связь с механической работой, в результате чего практически одновременно с Майером пришёл к концепции всеобщего сохранения энергии, что, в свою очередь, обеспечило формулировку первого закона термодинамики. </a:t>
            </a:r>
          </a:p>
        </p:txBody>
      </p:sp>
    </p:spTree>
    <p:extLst>
      <p:ext uri="{BB962C8B-B14F-4D97-AF65-F5344CB8AC3E}">
        <p14:creationId xmlns:p14="http://schemas.microsoft.com/office/powerpoint/2010/main" val="13225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44" y="820253"/>
            <a:ext cx="4288856" cy="2975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67" y="820253"/>
            <a:ext cx="2133785" cy="74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3255" y="1538778"/>
                <a:ext cx="156972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255" y="1538778"/>
                <a:ext cx="156972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831800" y="1509705"/>
                <a:ext cx="168020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𝑚𝑞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1800" y="1509705"/>
                <a:ext cx="168020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98410" y="2307829"/>
                <a:ext cx="217508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410" y="2307829"/>
                <a:ext cx="217508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92970" y="3139253"/>
                <a:ext cx="2580578" cy="1127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970" y="3139253"/>
                <a:ext cx="2580578" cy="11278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14872" y="4511973"/>
                <a:ext cx="4123245" cy="1127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𝑚𝑞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72" y="4511973"/>
                <a:ext cx="4123245" cy="11278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442252" y="4400703"/>
                <a:ext cx="4336444" cy="1165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𝑚𝑞</m:t>
                          </m:r>
                        </m:num>
                        <m:den>
                          <m:sSub>
                            <m:sSubPr>
                              <m:ctrlP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52" y="4400703"/>
                <a:ext cx="4336444" cy="11657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13273" y="5672299"/>
                <a:ext cx="3765454" cy="560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пол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=2,5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Вт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273" y="5672299"/>
                <a:ext cx="3765454" cy="5603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8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http://dvsschool.zz.mu/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3661" y="995251"/>
            <a:ext cx="112140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rabicPeriod"/>
            </a:pPr>
            <a:r>
              <a:rPr lang="ru-RU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Луппов Г. Д. Молекулярная физика и электродинамика в опорных конспектах и тестах: Кн. для учителя.— М.: Просвещение, 1992.</a:t>
            </a:r>
          </a:p>
          <a:p>
            <a:pPr marL="342900" lvl="0" indent="-342900">
              <a:buFontTx/>
              <a:buAutoNum type="arabicPeriod"/>
            </a:pPr>
            <a:r>
              <a:rPr lang="ru-RU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Трубецкова</a:t>
            </a:r>
            <a:r>
              <a:rPr lang="ru-RU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С. В. Физика. Вопросы — ответы. Задачи — решения. Ч. 4. Основы молекулярной физики и термодинамики. - М.: ФИЗМАТЛИТ, 2004</a:t>
            </a:r>
            <a:r>
              <a:rPr lang="ru-RU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dirty="0" smtClean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://ru.wikipedia.org/wiki/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Карно,_</a:t>
            </a:r>
            <a:r>
              <a:rPr lang="ru-RU" dirty="0" err="1" smtClean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Сади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Эткинс</a:t>
            </a:r>
            <a:r>
              <a:rPr lang="ru-RU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П.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Порядок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 беспорядок в природе: Пер. с англ./Предисл. Ю. Г. Рудого. — М.: Мир, </a:t>
            </a:r>
            <a:r>
              <a:rPr lang="ru-RU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1987.</a:t>
            </a:r>
            <a:endParaRPr lang="ru-RU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Словарь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русского языка: В 4-х т. / РАН, Ин-т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лингвистич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. исследований; Под ред. А. П. Евгеньевой. — 4-е изд., стер. — М.: Рус. яз.;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Полиграфресурсы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, 1999;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(электронная версия): 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Фундаментальная электронная библиотека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>
              <a:buFontTx/>
              <a:buAutoNum type="arabicPeriod"/>
            </a:pPr>
            <a:endParaRPr lang="ru-RU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478" y="239281"/>
            <a:ext cx="532836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221003" y="297033"/>
            <a:ext cx="374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История вопроса </a:t>
            </a:r>
            <a:endParaRPr lang="ru-RU" sz="28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49" y="820253"/>
            <a:ext cx="26334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01940" y="4564175"/>
            <a:ext cx="3345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Герман Людвиг Фердинанд Гельмгольц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1940" y="4788996"/>
            <a:ext cx="3801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(31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августа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1821—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8 сентября </a:t>
            </a:r>
            <a:r>
              <a:rPr lang="ru-RU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1894) 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47728" y="1057097"/>
            <a:ext cx="81653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 своих первых научных работах при изучении процессов брожения и теплообразования в живых организмах Гельмгольц приходит к формулировке закона сохранения энергии. В его книге «О сохранении силы» (1847) он формулирует закон сохранения энергии строже и детальнее, чем Роберт Майер в 1842 году, и тем самым вносит существенный вклад в признание этого оспариваемого тогда закона. Позже Гельмгольц формулирует законы сохранения энергии в химических процессах и вводит в 1881 году понятие свободной энергии — энергии, которую необходимо сообщить телу для приведения его в термодинамическое равновесие с окружающей </a:t>
            </a:r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средой. Показав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универсальность законов сохранения, не оставил места для концепций некой особой «жизненной силы», якобы управляющей организмами.</a:t>
            </a:r>
          </a:p>
        </p:txBody>
      </p:sp>
    </p:spTree>
    <p:extLst>
      <p:ext uri="{BB962C8B-B14F-4D97-AF65-F5344CB8AC3E}">
        <p14:creationId xmlns:p14="http://schemas.microsoft.com/office/powerpoint/2010/main" val="10597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узырек для мыслей: облако 13">
            <a:extLst>
              <a:ext uri="{FF2B5EF4-FFF2-40B4-BE49-F238E27FC236}">
                <a16:creationId xmlns:a16="http://schemas.microsoft.com/office/drawing/2014/main" id="{10A7D50E-E5C4-4D1F-ACB0-77745769A272}"/>
              </a:ext>
            </a:extLst>
          </p:cNvPr>
          <p:cNvSpPr/>
          <p:nvPr/>
        </p:nvSpPr>
        <p:spPr>
          <a:xfrm>
            <a:off x="9759820" y="2836506"/>
            <a:ext cx="1714076" cy="127829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Т2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F3BA2-1336-4113-9038-E595D24F1110}"/>
              </a:ext>
            </a:extLst>
          </p:cNvPr>
          <p:cNvSpPr/>
          <p:nvPr/>
        </p:nvSpPr>
        <p:spPr>
          <a:xfrm>
            <a:off x="442444" y="2040678"/>
            <a:ext cx="9497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7188"/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Способы изменения внутренней энергии</a:t>
            </a:r>
          </a:p>
          <a:p>
            <a:pPr defTabSz="357188"/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I.	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Совершение работы</a:t>
            </a:r>
          </a:p>
          <a:p>
            <a:pPr defTabSz="357188"/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II.	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Теплопередача</a:t>
            </a:r>
          </a:p>
          <a:p>
            <a:pPr indent="1252538" defTabSz="357188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	Теплопроводность.</a:t>
            </a:r>
          </a:p>
          <a:p>
            <a:pPr indent="1252538" defTabSz="357188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	Конвекция.</a:t>
            </a:r>
          </a:p>
          <a:p>
            <a:pPr indent="1252538" defTabSz="357188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	Излучение.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146524-7C13-4356-AE2E-D48B2D467B27}"/>
                  </a:ext>
                </a:extLst>
              </p:cNvPr>
              <p:cNvSpPr txBox="1"/>
              <p:nvPr/>
            </p:nvSpPr>
            <p:spPr>
              <a:xfrm>
                <a:off x="4793590" y="4582258"/>
                <a:ext cx="241360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146524-7C13-4356-AE2E-D48B2D467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590" y="4582258"/>
                <a:ext cx="241360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56F869C-A06D-46C0-A357-A536A625DE13}"/>
              </a:ext>
            </a:extLst>
          </p:cNvPr>
          <p:cNvSpPr txBox="1"/>
          <p:nvPr/>
        </p:nvSpPr>
        <p:spPr>
          <a:xfrm>
            <a:off x="3748241" y="5234753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Для замкнутой системы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93F7C2-C47B-4BE6-B1B8-72B0424A67B1}"/>
                  </a:ext>
                </a:extLst>
              </p:cNvPr>
              <p:cNvSpPr txBox="1"/>
              <p:nvPr/>
            </p:nvSpPr>
            <p:spPr>
              <a:xfrm>
                <a:off x="5314824" y="5772766"/>
                <a:ext cx="156235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93F7C2-C47B-4BE6-B1B8-72B0424A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824" y="5772766"/>
                <a:ext cx="156235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D4E05F-03FD-4F1A-9331-C5C454C92D05}"/>
              </a:ext>
            </a:extLst>
          </p:cNvPr>
          <p:cNvSpPr/>
          <p:nvPr/>
        </p:nvSpPr>
        <p:spPr>
          <a:xfrm>
            <a:off x="7699862" y="867659"/>
            <a:ext cx="39602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ru-RU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…есть одна отрада нам -</a:t>
            </a:r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энтропию во Вселенной</a:t>
            </a:r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не прибрать пока к рукам!</a:t>
            </a:r>
            <a:r>
              <a:rPr lang="en-US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i="1" dirty="0">
              <a:solidFill>
                <a:srgbClr val="47678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ru-RU" sz="1200" b="1" i="1" dirty="0">
                <a:solidFill>
                  <a:srgbClr val="47678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Александр Дольский</a:t>
            </a:r>
            <a:endParaRPr lang="en-US" sz="1200" b="1" i="1" dirty="0">
              <a:solidFill>
                <a:srgbClr val="47678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Александр Дольский - Песенка пессимиста">
            <a:hlinkClick r:id="" action="ppaction://media"/>
            <a:extLst>
              <a:ext uri="{FF2B5EF4-FFF2-40B4-BE49-F238E27FC236}">
                <a16:creationId xmlns:a16="http://schemas.microsoft.com/office/drawing/2014/main" id="{B2E09D58-3A69-413C-9402-919F53486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3896" y="1006151"/>
            <a:ext cx="609600" cy="609600"/>
          </a:xfrm>
          <a:prstGeom prst="rect">
            <a:avLst/>
          </a:prstGeom>
        </p:spPr>
      </p:pic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7AF16C0B-CF2B-4BBB-AFFF-77602F040459}"/>
              </a:ext>
            </a:extLst>
          </p:cNvPr>
          <p:cNvSpPr/>
          <p:nvPr/>
        </p:nvSpPr>
        <p:spPr>
          <a:xfrm>
            <a:off x="8369559" y="3766501"/>
            <a:ext cx="1791031" cy="10575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Т1</a:t>
            </a:r>
          </a:p>
        </p:txBody>
      </p:sp>
      <p:sp>
        <p:nvSpPr>
          <p:cNvPr id="13" name="Блок-схема: магнитный диск 12">
            <a:extLst>
              <a:ext uri="{FF2B5EF4-FFF2-40B4-BE49-F238E27FC236}">
                <a16:creationId xmlns:a16="http://schemas.microsoft.com/office/drawing/2014/main" id="{E17292A9-75C0-4540-A5DA-3CBE22702640}"/>
              </a:ext>
            </a:extLst>
          </p:cNvPr>
          <p:cNvSpPr/>
          <p:nvPr/>
        </p:nvSpPr>
        <p:spPr>
          <a:xfrm>
            <a:off x="8207413" y="2492074"/>
            <a:ext cx="3404945" cy="2855167"/>
          </a:xfrm>
          <a:prstGeom prst="flowChartMagneticDisk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79DA4DA5-42A3-4C26-AA08-BA8CFFDF81FC}"/>
              </a:ext>
            </a:extLst>
          </p:cNvPr>
          <p:cNvCxnSpPr>
            <a:cxnSpLocks/>
          </p:cNvCxnSpPr>
          <p:nvPr/>
        </p:nvCxnSpPr>
        <p:spPr>
          <a:xfrm flipV="1">
            <a:off x="8641176" y="3077865"/>
            <a:ext cx="1289281" cy="688636"/>
          </a:xfrm>
          <a:prstGeom prst="curvedConnector3">
            <a:avLst>
              <a:gd name="adj1" fmla="val -572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EDC897-CE57-4B03-9C7F-7BBAF5FB1793}"/>
              </a:ext>
            </a:extLst>
          </p:cNvPr>
          <p:cNvSpPr txBox="1"/>
          <p:nvPr/>
        </p:nvSpPr>
        <p:spPr>
          <a:xfrm>
            <a:off x="8768970" y="2606068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</a:t>
            </a:r>
            <a:endParaRPr lang="ru-RU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06EE5-AC00-4416-9323-DBFD82DA773C}"/>
              </a:ext>
            </a:extLst>
          </p:cNvPr>
          <p:cNvSpPr txBox="1"/>
          <p:nvPr/>
        </p:nvSpPr>
        <p:spPr>
          <a:xfrm>
            <a:off x="10370475" y="4469410"/>
            <a:ext cx="128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Т1</a:t>
            </a:r>
            <a:r>
              <a:rPr lang="en-US" sz="2800" dirty="0"/>
              <a:t>&gt;</a:t>
            </a:r>
            <a:r>
              <a:rPr lang="ru-RU" sz="2800" b="1" dirty="0">
                <a:solidFill>
                  <a:srgbClr val="FF0000"/>
                </a:solidFill>
              </a:rPr>
              <a:t>Т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3F1707-31E8-435F-B931-7296BEBC54AD}"/>
              </a:ext>
            </a:extLst>
          </p:cNvPr>
          <p:cNvSpPr/>
          <p:nvPr/>
        </p:nvSpPr>
        <p:spPr>
          <a:xfrm>
            <a:off x="3691812" y="52976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Совершение работы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3AE1FEB8-AEAB-41F8-B2AE-9FD528A9801B}"/>
                  </a:ext>
                </a:extLst>
              </p:cNvPr>
              <p:cNvSpPr/>
              <p:nvPr/>
            </p:nvSpPr>
            <p:spPr>
              <a:xfrm>
                <a:off x="547854" y="1510301"/>
                <a:ext cx="2072427" cy="633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А</m:t>
                      </m:r>
                      <m:r>
                        <a:rPr lang="ru-RU" sz="3600" b="0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тр</m:t>
                      </m:r>
                    </m:oMath>
                  </m:oMathPara>
                </a14:m>
                <a:endParaRPr lang="ru-RU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3AE1FEB8-AEAB-41F8-B2AE-9FD528A98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54" y="1510301"/>
                <a:ext cx="2072427" cy="633571"/>
              </a:xfrm>
              <a:prstGeom prst="rect">
                <a:avLst/>
              </a:prstGeom>
              <a:blipFill>
                <a:blip r:embed="rId3"/>
                <a:stretch>
                  <a:fillRect b="-28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C425921A-771F-4910-9663-8FFE02114C76}"/>
              </a:ext>
            </a:extLst>
          </p:cNvPr>
          <p:cNvSpPr/>
          <p:nvPr/>
        </p:nvSpPr>
        <p:spPr>
          <a:xfrm>
            <a:off x="2620281" y="1119673"/>
            <a:ext cx="393507" cy="1530221"/>
          </a:xfrm>
          <a:prstGeom prst="leftBrace">
            <a:avLst>
              <a:gd name="adj1" fmla="val 8333"/>
              <a:gd name="adj2" fmla="val 4808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DE0AC3-E2FA-4774-939F-601548048509}"/>
              </a:ext>
            </a:extLst>
          </p:cNvPr>
          <p:cNvSpPr/>
          <p:nvPr/>
        </p:nvSpPr>
        <p:spPr>
          <a:xfrm>
            <a:off x="3013788" y="1282936"/>
            <a:ext cx="8117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Обработка деталей напильником, резцом. Работа по преодолению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ru-RU" sz="2800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тр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F2DE0-86C4-4986-BD0A-841AFEF11D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27" y="3356628"/>
            <a:ext cx="3629334" cy="1702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1E348C-B487-4CEA-AAAC-1E5A7EA63E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52" y="2858898"/>
            <a:ext cx="4028237" cy="28755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746272-F653-4D8C-A3EA-5CC358691E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2572609"/>
            <a:ext cx="3730691" cy="31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54F0E73-B97E-4457-97C6-5546FA7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B5A50-2466-435C-B6D3-C5320C28F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3F1707-31E8-435F-B931-7296BEBC54AD}"/>
              </a:ext>
            </a:extLst>
          </p:cNvPr>
          <p:cNvSpPr/>
          <p:nvPr/>
        </p:nvSpPr>
        <p:spPr>
          <a:xfrm>
            <a:off x="4219059" y="297033"/>
            <a:ext cx="3239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Courier New" panose="02070309020205020404" pitchFamily="49" charset="0"/>
              </a:rPr>
              <a:t>Теплопередача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3AE1FEB8-AEAB-41F8-B2AE-9FD528A9801B}"/>
                  </a:ext>
                </a:extLst>
              </p:cNvPr>
              <p:cNvSpPr/>
              <p:nvPr/>
            </p:nvSpPr>
            <p:spPr>
              <a:xfrm>
                <a:off x="4725526" y="759364"/>
                <a:ext cx="1782989" cy="63357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3AE1FEB8-AEAB-41F8-B2AE-9FD528A98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526" y="759364"/>
                <a:ext cx="1782989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ACE79F-2E92-4A03-8959-C29DF79AABD6}"/>
              </a:ext>
            </a:extLst>
          </p:cNvPr>
          <p:cNvSpPr/>
          <p:nvPr/>
        </p:nvSpPr>
        <p:spPr>
          <a:xfrm>
            <a:off x="333261" y="1312545"/>
            <a:ext cx="91644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51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1.	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Теплопроводностью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называется процесс передачи внутренней энергии от одних частей тела к другим. Обусловлен этот процесс хаотическим движением молекул без переноса вещества.</a:t>
            </a:r>
          </a:p>
          <a:p>
            <a:pPr algn="just" defTabSz="2651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	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Конвекция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— теплообмен, который происходит при перемешивании неравномерно нагретых газов или жидкостей под действием силы тяжести.</a:t>
            </a:r>
          </a:p>
          <a:p>
            <a:pPr algn="just" defTabSz="2651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3.	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Излучение тела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которое определяется только его температурой, называется тепловым излучением.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683" y="1522869"/>
            <a:ext cx="2490442" cy="1211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084" y="2674190"/>
            <a:ext cx="1825289" cy="2165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683" y="4839421"/>
            <a:ext cx="2505298" cy="14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2415</Words>
  <Application>Microsoft Office PowerPoint</Application>
  <PresentationFormat>Широкоэкранный</PresentationFormat>
  <Paragraphs>292</Paragraphs>
  <Slides>51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Courier New</vt:lpstr>
      <vt:lpstr>1_Тема Office</vt:lpstr>
      <vt:lpstr>Image</vt:lpstr>
      <vt:lpstr>ТЕРМОДИНАМИКА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МОЛЕКУЛЯРНАЯ ФИЗИКА</dc:title>
  <dc:creator>DVS</dc:creator>
  <cp:lastModifiedBy>DVS</cp:lastModifiedBy>
  <cp:revision>104</cp:revision>
  <dcterms:created xsi:type="dcterms:W3CDTF">2021-02-12T09:20:50Z</dcterms:created>
  <dcterms:modified xsi:type="dcterms:W3CDTF">2021-02-28T07:55:56Z</dcterms:modified>
</cp:coreProperties>
</file>