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9" r:id="rId17"/>
    <p:sldId id="348" r:id="rId18"/>
    <p:sldId id="350" r:id="rId19"/>
    <p:sldId id="351" r:id="rId20"/>
    <p:sldId id="352" r:id="rId21"/>
    <p:sldId id="353" r:id="rId22"/>
    <p:sldId id="34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ED4E-EC43-4221-9DFA-78F6A397A060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5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83DF-5F87-4B54-8058-3DD88ECF979C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3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ECF3-9545-44F9-B4A1-331B040B6752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ED7-8BB3-4DA5-B04C-56F7E3557779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6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F22-1CE6-402F-8A6F-909EFAE2BE2B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DF3D-488A-4CF7-B2C6-3FA59BA5DAAB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D9-6870-4288-AABF-90075D738858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D73B-C1C3-479F-840F-39FC512CA32C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1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7D0C-450D-49D4-92BC-F669647602AF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5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449B-BC85-4CF3-A3EF-5E488116405F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459-E82D-4CD7-B10E-C9DD928DD406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462D-F126-4AE0-B24D-BEBEF2B180E7}" type="datetime1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ge-study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Courier New" panose="02070309020205020404" pitchFamily="49" charset="0"/>
              </a:rPr>
              <a:t>ТЕРМОДИНАМИКА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Courier New" panose="02070309020205020404" pitchFamily="49" charset="0"/>
              </a:rPr>
              <a:t>(практика)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037" y="4429919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9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811" y="887893"/>
            <a:ext cx="11668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-диаграмме показано, как изменялось давление газа при его переходе из состояния 1 в состояние 3. Каково отношение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/А</a:t>
            </a:r>
            <a:r>
              <a:rPr lang="ru-RU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ru-RU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 газа в процессах 1–2 и 2–3</a:t>
            </a:r>
            <a:r>
              <a:rPr lang="ru-RU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9" y="2621468"/>
            <a:ext cx="4876454" cy="3848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17451" y="5599345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84367" y="5366362"/>
            <a:ext cx="7681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86" y="2176071"/>
            <a:ext cx="5040852" cy="33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9" y="4507448"/>
            <a:ext cx="2309633" cy="221402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052" y="1297306"/>
            <a:ext cx="11547896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сколько градусов нагреется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медная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деталь массой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г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если ей сообщить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760 Дж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теплоты?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642" y="343199"/>
            <a:ext cx="9420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Расчет количества теплоты при нагревании или охлаждении тела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2786" y="2184209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59326" y="2096284"/>
            <a:ext cx="1130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ru-RU" sz="36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36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052" y="2721577"/>
            <a:ext cx="11547896" cy="18158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изображён график зависимости температуры тела от подводимого к нему количества теплоты. Удельная теплоёмкость вещества этого тела равна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 Дж/(</a:t>
            </a:r>
            <a:r>
              <a:rPr lang="ru-RU" sz="2800" b="1" i="1" dirty="0" err="1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кг×К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Чему равна масса тела?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2786" y="5543638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99" y="4328474"/>
            <a:ext cx="2393001" cy="2393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59326" y="5344362"/>
            <a:ext cx="898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кг</a:t>
            </a:r>
          </a:p>
        </p:txBody>
      </p:sp>
    </p:spTree>
    <p:extLst>
      <p:ext uri="{BB962C8B-B14F-4D97-AF65-F5344CB8AC3E}">
        <p14:creationId xmlns:p14="http://schemas.microsoft.com/office/powerpoint/2010/main" val="25538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5561" y="949649"/>
            <a:ext cx="9113135" cy="18158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449263"/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Кусок льда массой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кг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находится при температуре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0ºС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Какая масса воды образуется, если льду сообщить количество теплоты, равное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198 кДж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31" y="86264"/>
            <a:ext cx="3368920" cy="30770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4439" y="2765531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3855" y="2625415"/>
            <a:ext cx="1247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 кг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921" y="3286442"/>
            <a:ext cx="11499775" cy="267765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калориметр залили три порции воды массами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 г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 г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 г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которые имели температуры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20°C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40°C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60°C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соответственно. Теплообмен воды с окружающими телами пренебрежимо мал. Какой будет температура воды в калориметре после установления теплового равновесия?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2077" y="5908084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75" y="4581413"/>
            <a:ext cx="2653342" cy="26533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70873" y="5837059"/>
            <a:ext cx="1130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  <a:r>
              <a:rPr lang="ru-RU" sz="36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36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7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909" y="820253"/>
            <a:ext cx="11737676" cy="224676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Кусок льда опустили в термос с водой. Начальная температура льда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0°С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начальная температура воды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30°С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Теплоёмкостью термоса можно пренебречь. При переходе к тепловому равновесию часть льда массой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210г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растаяла. Чему равна исходная масса воды в термосе?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7662" y="3067022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77623" y="2954191"/>
            <a:ext cx="1571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550 г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83" y="4203659"/>
            <a:ext cx="3525619" cy="11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944" y="1268826"/>
            <a:ext cx="11616906" cy="48320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11.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вертикальном цилиндре, закрытом лёгким поршнем, находится бензол(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ru-RU" sz="2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при температуре кипения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= 80 </a:t>
            </a:r>
            <a:r>
              <a:rPr lang="ru-RU" sz="2800" b="1" baseline="30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При сообщении бензолу некоторого количества теплоты часть его превращается в пар, который при изобарном расширении совершает работу, поднимая поршень. Удельная теплота парообразования бензола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L=396·10</a:t>
            </a:r>
            <a:r>
              <a:rPr lang="ru-RU" sz="28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Дж/кг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его молярная масса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M=78·10</a:t>
            </a:r>
            <a:r>
              <a:rPr lang="ru-RU" sz="28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кг/моль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Какая часть подводимого к бензолу количества теплоты идёт на увеличение внутренней энергии системы? Объёмом жидкого бензола и трением между поршнем и цилиндром пренебречь.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60385"/>
            <a:ext cx="1558910" cy="13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7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4661" y="529767"/>
            <a:ext cx="5569527" cy="3826265"/>
            <a:chOff x="318908" y="529767"/>
            <a:chExt cx="5479252" cy="382626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08" y="685042"/>
              <a:ext cx="5479252" cy="367099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3450564" y="529767"/>
              <a:ext cx="60385" cy="3507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83080" y="3243224"/>
              <a:ext cx="3114136" cy="172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4942936" y="759125"/>
              <a:ext cx="690113" cy="4658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61330" y="529767"/>
              <a:ext cx="60385" cy="3507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7136"/>
            <a:ext cx="2763377" cy="5303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74" y="980016"/>
            <a:ext cx="2970942" cy="6270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767" y="1762324"/>
            <a:ext cx="4472704" cy="11631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215" y="1973658"/>
            <a:ext cx="1886065" cy="6193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079" y="2913358"/>
            <a:ext cx="3948965" cy="9517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426" y="3943886"/>
            <a:ext cx="2451947" cy="7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684" y="4319951"/>
            <a:ext cx="3668362" cy="13556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024" y="5716397"/>
            <a:ext cx="3330993" cy="10476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357" y="5016122"/>
            <a:ext cx="6458916" cy="10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61359B-E918-4B9C-8AE4-109F67099CAC}"/>
              </a:ext>
            </a:extLst>
          </p:cNvPr>
          <p:cNvSpPr/>
          <p:nvPr/>
        </p:nvSpPr>
        <p:spPr>
          <a:xfrm>
            <a:off x="313944" y="529767"/>
            <a:ext cx="8116824" cy="56938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закрепленном под углом </a:t>
            </a:r>
            <a:r>
              <a:rPr lang="el-GR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30°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горизонту цилиндре с открытым верхним концом может без трения двигаться поршень массой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m=1,0 кг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площадью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S=10см</a:t>
            </a:r>
            <a:r>
              <a:rPr lang="ru-RU" sz="28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герметично прилегая к стенкам цилиндра. Под поршнем находится воздух. Поршень выдвигают настолько, чтобы объем воздуха, находящегося под ним, увеличился вдвое, и отпускают. Опре­делить ускорение поршня в этот момент. Атмосферное давление </a:t>
            </a:r>
            <a:r>
              <a:rPr lang="ru-RU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baseline="-25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100 кПа. Температура воздуха постоянна. (МИФИ)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D16DC-70C4-42F6-BCDC-6EA708BC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08" y="1230500"/>
            <a:ext cx="3349813" cy="2146200"/>
          </a:xfrm>
          <a:prstGeom prst="rect">
            <a:avLst/>
          </a:prstGeom>
        </p:spPr>
      </p:pic>
      <p:pic>
        <p:nvPicPr>
          <p:cNvPr id="1026" name="Picture 2" descr="https://c.wallhere.com/photos/b1/1f/1600x1371_px_1tomjerry_animation_Cartoon_cat_Comedy_family_jerry-1905725.jpg!d">
            <a:extLst>
              <a:ext uri="{FF2B5EF4-FFF2-40B4-BE49-F238E27FC236}">
                <a16:creationId xmlns:a16="http://schemas.microsoft.com/office/drawing/2014/main" id="{1C91CEC7-94EC-4BD7-B99F-F9E41746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09" y="3589868"/>
            <a:ext cx="3078543" cy="26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9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51B15-8C1A-498E-9886-DE26F42B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7" y="43111"/>
            <a:ext cx="7097592" cy="33192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45165-847F-4DA4-923F-B5A257630047}"/>
              </a:ext>
            </a:extLst>
          </p:cNvPr>
          <p:cNvSpPr/>
          <p:nvPr/>
        </p:nvSpPr>
        <p:spPr>
          <a:xfrm>
            <a:off x="14258" y="3429000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Запишем условие равновесия поршня внизу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A1309C-135B-4333-8812-3B03FE704F0D}"/>
              </a:ext>
            </a:extLst>
          </p:cNvPr>
          <p:cNvSpPr/>
          <p:nvPr/>
        </p:nvSpPr>
        <p:spPr>
          <a:xfrm>
            <a:off x="766912" y="3991695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— 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mg•sin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73F7AC-F8ED-44FB-9F4A-E08E50F425A0}"/>
              </a:ext>
            </a:extLst>
          </p:cNvPr>
          <p:cNvSpPr/>
          <p:nvPr/>
        </p:nvSpPr>
        <p:spPr>
          <a:xfrm>
            <a:off x="6096000" y="34272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Запишем уравнение движения поршня в верхнем положении, когда его отпускают: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EAD8DF-0AED-4DA9-9370-7C1DD6B3C755}"/>
              </a:ext>
            </a:extLst>
          </p:cNvPr>
          <p:cNvSpPr/>
          <p:nvPr/>
        </p:nvSpPr>
        <p:spPr>
          <a:xfrm>
            <a:off x="6096000" y="3991695"/>
            <a:ext cx="5843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 = P</a:t>
            </a:r>
            <a:r>
              <a:rPr lang="ru-RU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-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mg•sin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— 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44233C-D1EE-4FE9-AA96-05CBBC0420E0}"/>
              </a:ext>
            </a:extLst>
          </p:cNvPr>
          <p:cNvSpPr/>
          <p:nvPr/>
        </p:nvSpPr>
        <p:spPr>
          <a:xfrm>
            <a:off x="121920" y="4501154"/>
            <a:ext cx="1194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Из уравнения Бойля — Мариотта для массы воздуха под поршнем в двух его положениях находим: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DF93B9-7D64-469C-8B04-1CFF78C0A80A}"/>
              </a:ext>
            </a:extLst>
          </p:cNvPr>
          <p:cNvSpPr/>
          <p:nvPr/>
        </p:nvSpPr>
        <p:spPr>
          <a:xfrm>
            <a:off x="4939502" y="4915981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2Р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88A1EE-BCE5-465E-B970-46C39619C6C3}"/>
              </a:ext>
            </a:extLst>
          </p:cNvPr>
          <p:cNvSpPr/>
          <p:nvPr/>
        </p:nvSpPr>
        <p:spPr>
          <a:xfrm>
            <a:off x="121920" y="5417631"/>
            <a:ext cx="790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Из полученных уравнений определяем ускорение поршня: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D9CC21-95D3-4DF1-9CA1-F2D51C921A59}"/>
              </a:ext>
            </a:extLst>
          </p:cNvPr>
          <p:cNvSpPr/>
          <p:nvPr/>
        </p:nvSpPr>
        <p:spPr>
          <a:xfrm>
            <a:off x="2136648" y="5840267"/>
            <a:ext cx="783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 = (g/2)(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р</a:t>
            </a:r>
            <a:r>
              <a:rPr lang="ru-RU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S/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52 м/с</a:t>
            </a:r>
            <a:r>
              <a:rPr lang="ru-RU" sz="28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B978A-21F7-4BDF-8DFE-98B846E8E822}"/>
              </a:ext>
            </a:extLst>
          </p:cNvPr>
          <p:cNvSpPr/>
          <p:nvPr/>
        </p:nvSpPr>
        <p:spPr>
          <a:xfrm>
            <a:off x="195072" y="929981"/>
            <a:ext cx="11801856" cy="48320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13.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Внутри трубы, наполненной воздухом и закрытой с обоих торцов, может скользить без трения поршень массой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= 4 кг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герметично прилегающий к внутренним стенкам трубы. В горизонтально лежащей трубе поршень занимает среднее </a:t>
            </a:r>
            <a:r>
              <a:rPr lang="ru-RU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по¬ложение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давление воздуха в трубе р=1,25 кПа. Площадь поршня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200CM</a:t>
            </a:r>
            <a:r>
              <a:rPr lang="ru-RU" sz="28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Определить отношение объемов воздуха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</a:t>
            </a:r>
            <a:r>
              <a:rPr lang="ru-RU" sz="2800" b="1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обе стороны поршня в трубе, соскальзывающей по наклонной плоскости, образующей угол а = 60° с горизонтом . Коэффициент трения между трубой и наклонной плоскостью равен </a:t>
            </a:r>
            <a:r>
              <a:rPr lang="ru-RU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= 0,25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температура воздуха в трубе постоянна.</a:t>
            </a:r>
          </a:p>
        </p:txBody>
      </p:sp>
    </p:spTree>
    <p:extLst>
      <p:ext uri="{BB962C8B-B14F-4D97-AF65-F5344CB8AC3E}">
        <p14:creationId xmlns:p14="http://schemas.microsoft.com/office/powerpoint/2010/main" val="85917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632DEB-B999-4D10-A82F-62595435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04" y="239281"/>
            <a:ext cx="4586298" cy="27325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4FDC4D-96B5-4CB6-917D-98B19D3ADE95}"/>
              </a:ext>
            </a:extLst>
          </p:cNvPr>
          <p:cNvSpPr/>
          <p:nvPr/>
        </p:nvSpPr>
        <p:spPr>
          <a:xfrm>
            <a:off x="4901184" y="1085011"/>
            <a:ext cx="715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Труба и поршень соскальзывают с наклонной плоскости одинаковым ускорением: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DA6424-91BA-4232-8394-FC36422E1E87}"/>
              </a:ext>
            </a:extLst>
          </p:cNvPr>
          <p:cNvSpPr/>
          <p:nvPr/>
        </p:nvSpPr>
        <p:spPr>
          <a:xfrm>
            <a:off x="5854721" y="2069648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g•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k•cos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64FB8A-41C3-4EF4-B775-150AABB70FF1}"/>
              </a:ext>
            </a:extLst>
          </p:cNvPr>
          <p:cNvSpPr/>
          <p:nvPr/>
        </p:nvSpPr>
        <p:spPr>
          <a:xfrm>
            <a:off x="313944" y="3186747"/>
            <a:ext cx="11737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На основании, второго закона Ньютона запишем уравнение движения поршня (силы, действующие на поршень при соскальзывании трубы: N — реакция со стороны внутренних стенок трубы, 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 и р2 — давления воздуха по обе стороны от поршня):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2EC2D-8951-4056-8586-49D5113E30C2}"/>
              </a:ext>
            </a:extLst>
          </p:cNvPr>
          <p:cNvSpPr/>
          <p:nvPr/>
        </p:nvSpPr>
        <p:spPr>
          <a:xfrm>
            <a:off x="2902631" y="4180736"/>
            <a:ext cx="590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 = mg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sin(</a:t>
            </a:r>
            <a:r>
              <a:rPr lang="el-GR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(p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)S</a:t>
            </a:r>
            <a:r>
              <a:rPr lang="it-IT" sz="1200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BF9387-24E6-4A91-A714-13B07CACF229}"/>
              </a:ext>
            </a:extLst>
          </p:cNvPr>
          <p:cNvSpPr/>
          <p:nvPr/>
        </p:nvSpPr>
        <p:spPr>
          <a:xfrm>
            <a:off x="918941" y="4774615"/>
            <a:ext cx="1121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g•sin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g•k•cos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mg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sin(</a:t>
            </a:r>
            <a:r>
              <a:rPr lang="el-GR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(p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)S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C5A1BD-4A98-4CF9-AAF4-1EDA93A435AE}"/>
              </a:ext>
            </a:extLst>
          </p:cNvPr>
          <p:cNvCxnSpPr/>
          <p:nvPr/>
        </p:nvCxnSpPr>
        <p:spPr>
          <a:xfrm flipH="1">
            <a:off x="1124712" y="4774615"/>
            <a:ext cx="1581741" cy="6569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6EFB78-5231-4ACD-8DC4-D335891D7D1F}"/>
              </a:ext>
            </a:extLst>
          </p:cNvPr>
          <p:cNvCxnSpPr/>
          <p:nvPr/>
        </p:nvCxnSpPr>
        <p:spPr>
          <a:xfrm flipH="1">
            <a:off x="6662928" y="4774615"/>
            <a:ext cx="1581741" cy="6569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38E36F-CA22-4D21-A16D-CB2ED6A46D4A}"/>
              </a:ext>
            </a:extLst>
          </p:cNvPr>
          <p:cNvSpPr/>
          <p:nvPr/>
        </p:nvSpPr>
        <p:spPr>
          <a:xfrm>
            <a:off x="3040489" y="5565482"/>
            <a:ext cx="5628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p</a:t>
            </a:r>
            <a:r>
              <a:rPr lang="it-IT" sz="28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)S = 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g•k•cos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it-IT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791" y="1225695"/>
            <a:ext cx="11616905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0238"/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Установите соответствие между графиками процессов, в которых участвует 1 моль одноатомного идеального газа, и физическими величинами (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ΔU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– изменение внутренней энергии;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работа газа), которые их характеризуют.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630238"/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каждой позиции первого столбца подберите соответствующую позицию</a:t>
            </a:r>
            <a:b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 второго столбца и запишите в таблицу выбранные цифры под соответствующими буквами.</a:t>
            </a:r>
            <a:endParaRPr lang="ru-RU" sz="2800" b="0" i="0" dirty="0">
              <a:solidFill>
                <a:srgbClr val="21252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22" y="4100368"/>
            <a:ext cx="1949778" cy="2621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021" y="360095"/>
            <a:ext cx="8899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Задача на соответствия между графиками и физическими величинами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6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93FD7E-D380-42AF-9654-1BAC605FE467}"/>
              </a:ext>
            </a:extLst>
          </p:cNvPr>
          <p:cNvSpPr/>
          <p:nvPr/>
        </p:nvSpPr>
        <p:spPr>
          <a:xfrm>
            <a:off x="551688" y="964579"/>
            <a:ext cx="1136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основании закона Бойля — Мариотта для воздуха обеим сторонам поршня: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6B2CB3-5C13-4E2D-A2F6-0EFBFDFF7DAD}"/>
              </a:ext>
            </a:extLst>
          </p:cNvPr>
          <p:cNvSpPr/>
          <p:nvPr/>
        </p:nvSpPr>
        <p:spPr>
          <a:xfrm>
            <a:off x="3048000" y="15589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endParaRPr lang="en-US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endParaRPr lang="en-US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943D9F-4514-483C-98A3-174E6689426A}"/>
              </a:ext>
            </a:extLst>
          </p:cNvPr>
          <p:cNvSpPr/>
          <p:nvPr/>
        </p:nvSpPr>
        <p:spPr>
          <a:xfrm>
            <a:off x="551688" y="2505670"/>
            <a:ext cx="11500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Где </a:t>
            </a:r>
            <a:r>
              <a:rPr lang="ru-RU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 — объем воздуха с каждой стороны поршня в горизонтально лежащей трубе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V</a:t>
            </a:r>
            <a:r>
              <a:rPr lang="en-US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 - в движущейся трубе.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2A20EA6-4982-42BB-B76B-17515980B65E}"/>
                  </a:ext>
                </a:extLst>
              </p:cNvPr>
              <p:cNvSpPr/>
              <p:nvPr/>
            </p:nvSpPr>
            <p:spPr>
              <a:xfrm>
                <a:off x="234582" y="5329443"/>
                <a:ext cx="11957418" cy="1045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ru-RU" sz="2800" b="1" baseline="-250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8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/V</a:t>
                </a:r>
                <a:r>
                  <a:rPr lang="ru-RU" sz="2800" b="1" baseline="-250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8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[(</a:t>
                </a:r>
                <a:r>
                  <a:rPr lang="it-IT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  <a:r>
                  <a:rPr lang="en-US" sz="2800" b="1" dirty="0" err="1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g•k•cos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28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α</a:t>
                </a: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)/PS]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[(</m:t>
                        </m:r>
                        <m:r>
                          <m:rPr>
                            <m:nor/>
                          </m:rPr>
                          <a:rPr lang="it-IT" sz="2800" b="1" dirty="0">
                            <a:solidFill>
                              <a:srgbClr val="C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•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•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•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PS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]2</m:t>
                        </m:r>
                        <m:r>
                          <m:rPr>
                            <m:nor/>
                          </m:rPr>
                          <a:rPr lang="it-IT" sz="2800" b="1" dirty="0">
                            <a:solidFill>
                              <a:srgbClr val="C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+1</m:t>
                        </m:r>
                      </m:e>
                    </m:rad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 </m:t>
                    </m:r>
                  </m:oMath>
                </a14:m>
                <a:endParaRPr lang="en-US" sz="2800" b="1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𝟐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2A20EA6-4982-42BB-B76B-17515980B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2" y="5329443"/>
                <a:ext cx="11957418" cy="1045030"/>
              </a:xfrm>
              <a:prstGeom prst="rect">
                <a:avLst/>
              </a:prstGeom>
              <a:blipFill>
                <a:blip r:embed="rId3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4A4F11-5F7D-4E7A-9464-79188C9A5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426" y="329604"/>
            <a:ext cx="5755123" cy="75597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1EA659B-858B-4C9B-B4A2-CF4ED1FAE269}"/>
              </a:ext>
            </a:extLst>
          </p:cNvPr>
          <p:cNvGrpSpPr/>
          <p:nvPr/>
        </p:nvGrpSpPr>
        <p:grpSpPr>
          <a:xfrm>
            <a:off x="-905256" y="3329566"/>
            <a:ext cx="7601961" cy="1988388"/>
            <a:chOff x="-832104" y="3655548"/>
            <a:chExt cx="7601961" cy="198838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BC53BC2-0E59-47D6-9E26-EB43537ABFD7}"/>
                </a:ext>
              </a:extLst>
            </p:cNvPr>
            <p:cNvSpPr/>
            <p:nvPr/>
          </p:nvSpPr>
          <p:spPr>
            <a:xfrm>
              <a:off x="1200040" y="5120716"/>
              <a:ext cx="24096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</a:t>
              </a:r>
              <a:r>
                <a:rPr lang="ru-RU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1 </a:t>
              </a:r>
              <a:r>
                <a:rPr lang="ru-RU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+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</a:t>
              </a:r>
              <a:r>
                <a:rPr lang="en-US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r>
                <a:rPr lang="ru-RU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 2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</a:t>
              </a:r>
              <a:r>
                <a:rPr lang="ru-RU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endParaRPr lang="ru-RU" dirty="0"/>
            </a:p>
          </p:txBody>
        </p:sp>
        <p:sp>
          <p:nvSpPr>
            <p:cNvPr id="10" name="Левая фигурная скобка 9">
              <a:extLst>
                <a:ext uri="{FF2B5EF4-FFF2-40B4-BE49-F238E27FC236}">
                  <a16:creationId xmlns:a16="http://schemas.microsoft.com/office/drawing/2014/main" id="{7BC0AB78-347C-4427-96E3-A709A5A4B486}"/>
                </a:ext>
              </a:extLst>
            </p:cNvPr>
            <p:cNvSpPr/>
            <p:nvPr/>
          </p:nvSpPr>
          <p:spPr>
            <a:xfrm>
              <a:off x="921800" y="3655548"/>
              <a:ext cx="495520" cy="1976263"/>
            </a:xfrm>
            <a:prstGeom prst="leftBrace">
              <a:avLst>
                <a:gd name="adj1" fmla="val 49178"/>
                <a:gd name="adj2" fmla="val 4731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5A50E17-518A-4B57-830D-6B6D7151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734" y="3667673"/>
              <a:ext cx="5755123" cy="755970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3095388-E9EB-4AE7-8C5C-061E7EBF4528}"/>
                </a:ext>
              </a:extLst>
            </p:cNvPr>
            <p:cNvSpPr/>
            <p:nvPr/>
          </p:nvSpPr>
          <p:spPr>
            <a:xfrm>
              <a:off x="-832104" y="4262223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P</a:t>
              </a:r>
              <a:r>
                <a:rPr lang="en-US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</a:t>
              </a:r>
              <a:r>
                <a:rPr lang="en-US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sz="2800" b="1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pV</a:t>
              </a:r>
              <a:endParaRPr lang="en-US" sz="2800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p</a:t>
              </a:r>
              <a:r>
                <a:rPr lang="en-US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</a:t>
              </a:r>
              <a:r>
                <a:rPr lang="en-US" sz="2800" b="1" baseline="-250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sz="28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</a:t>
              </a:r>
              <a:r>
                <a:rPr lang="en-US" sz="2800" b="1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pV</a:t>
              </a:r>
              <a:endParaRPr lang="en-US" sz="2800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2E6D69-E4AC-4AA8-A69A-F9BF99643C17}"/>
              </a:ext>
            </a:extLst>
          </p:cNvPr>
          <p:cNvSpPr/>
          <p:nvPr/>
        </p:nvSpPr>
        <p:spPr>
          <a:xfrm>
            <a:off x="5028343" y="2936557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 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= 2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sz="28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4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0840" y="297033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Источники и литература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917" y="1311215"/>
            <a:ext cx="10850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https://ege-study.ru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В.В.Светозаров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А.И.Руденко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В.И.Архипов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 Сборник задач по физике (механика и молекулярная физика). В помощь поступающим в МИФИ. Учебное пособие. М.: МИФИ.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7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93" y="467624"/>
            <a:ext cx="2857500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910" y="429524"/>
            <a:ext cx="28575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48" y="212734"/>
            <a:ext cx="1738831" cy="27195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69748" y="295279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ФИЗИЧЕСКИЕ ВЕЛИЧИНЫ</a:t>
            </a:r>
            <a:endParaRPr lang="ru-RU" sz="2800" b="1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ΔU = 0;  A &gt; 0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ΔU &gt; 0;  A &gt; 0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ΔU &gt; 0;  A = 0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ΔU = 0;  A &lt; 0</a:t>
            </a:r>
            <a:endParaRPr lang="ru-RU" sz="2800" b="0" i="0" dirty="0">
              <a:solidFill>
                <a:srgbClr val="21252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32728"/>
              </p:ext>
            </p:extLst>
          </p:nvPr>
        </p:nvGraphicFramePr>
        <p:xfrm>
          <a:off x="7932468" y="5179082"/>
          <a:ext cx="317835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78">
                  <a:extLst>
                    <a:ext uri="{9D8B030D-6E8A-4147-A177-3AD203B41FA5}">
                      <a16:colId xmlns:a16="http://schemas.microsoft.com/office/drawing/2014/main" val="2464210992"/>
                    </a:ext>
                  </a:extLst>
                </a:gridCol>
                <a:gridCol w="1589178">
                  <a:extLst>
                    <a:ext uri="{9D8B030D-6E8A-4147-A177-3AD203B41FA5}">
                      <a16:colId xmlns:a16="http://schemas.microsoft.com/office/drawing/2014/main" val="553043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3596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78873" y="681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2966" y="6810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97659" y="5639545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04407" y="5638812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5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1736" y="3431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формулы для различных физических величин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174" y="1292023"/>
            <a:ext cx="11582400" cy="48320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1950"/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Температура холодильника идеального теплового двигателя, работающего по циклу Карно, равна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800" b="1" i="1" baseline="-250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коэффициент полезного действия этого двигателя равен </a:t>
            </a:r>
            <a:r>
              <a:rPr lang="el-GR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ή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За один цикл двигатель отдаёт холодильнику количество теплоты 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ru-RU" sz="2800" b="1" i="1" baseline="-250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Установите соответствие между физическими величинами и формулами, по которым их можно рассчитать.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61950"/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каждой позиции первого столбца подберите соответствующую позицию</a:t>
            </a:r>
            <a:b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 второго столбца и запишите в таблицу выбранные цифры под соответствующими буквами.</a:t>
            </a:r>
            <a:endParaRPr lang="ru-RU" sz="2800" b="0" i="0" dirty="0">
              <a:solidFill>
                <a:srgbClr val="21252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86" y="4382308"/>
            <a:ext cx="1158799" cy="21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44756"/>
              </p:ext>
            </p:extLst>
          </p:nvPr>
        </p:nvGraphicFramePr>
        <p:xfrm>
          <a:off x="396813" y="978458"/>
          <a:ext cx="11447254" cy="3169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723627">
                  <a:extLst>
                    <a:ext uri="{9D8B030D-6E8A-4147-A177-3AD203B41FA5}">
                      <a16:colId xmlns:a16="http://schemas.microsoft.com/office/drawing/2014/main" val="3298016074"/>
                    </a:ext>
                  </a:extLst>
                </a:gridCol>
                <a:gridCol w="5723627">
                  <a:extLst>
                    <a:ext uri="{9D8B030D-6E8A-4147-A177-3AD203B41FA5}">
                      <a16:colId xmlns:a16="http://schemas.microsoft.com/office/drawing/2014/main" val="110914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ФИЗИЧЕСКИЕ ВЕЛИЧИНЫ</a:t>
                      </a:r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ФОРМУЛЫ</a:t>
                      </a:r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28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i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А) </a:t>
                      </a:r>
                      <a:r>
                        <a:rPr lang="ru-RU" sz="2800" b="0" i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работа, совершаемая двигателем за цикл;</a:t>
                      </a:r>
                      <a:endParaRPr lang="ru-RU" sz="2800" b="0" i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ru-RU" sz="2800" b="0" i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Б)</a:t>
                      </a:r>
                      <a:r>
                        <a:rPr lang="ru-RU" sz="2800" b="0" i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температура нагревателя.</a:t>
                      </a:r>
                    </a:p>
                    <a:p>
                      <a:endParaRPr lang="ru-RU" sz="2800" b="0" i="1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ru-RU" sz="2800" b="0" i="1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ru-RU" sz="2800" b="0" i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792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79" y="1627426"/>
            <a:ext cx="1590675" cy="22574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12362"/>
              </p:ext>
            </p:extLst>
          </p:nvPr>
        </p:nvGraphicFramePr>
        <p:xfrm>
          <a:off x="7932468" y="5179082"/>
          <a:ext cx="317835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78">
                  <a:extLst>
                    <a:ext uri="{9D8B030D-6E8A-4147-A177-3AD203B41FA5}">
                      <a16:colId xmlns:a16="http://schemas.microsoft.com/office/drawing/2014/main" val="2464210992"/>
                    </a:ext>
                  </a:extLst>
                </a:gridCol>
                <a:gridCol w="1589178">
                  <a:extLst>
                    <a:ext uri="{9D8B030D-6E8A-4147-A177-3AD203B41FA5}">
                      <a16:colId xmlns:a16="http://schemas.microsoft.com/office/drawing/2014/main" val="553043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3596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97659" y="5639545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2648" y="5630186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3" y="4406122"/>
            <a:ext cx="2400300" cy="1047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13" y="5639545"/>
            <a:ext cx="1365182" cy="502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230" y="4407519"/>
            <a:ext cx="1676400" cy="1095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230" y="5595501"/>
            <a:ext cx="1552575" cy="590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8386" y="4366539"/>
            <a:ext cx="2476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3439" y="381058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 на соответствие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679" y="1092066"/>
            <a:ext cx="11539268" cy="39703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1950"/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сосуде неизменного объёма при комнатной температуре находилась смесь двух идеальных газов, по 1 моль каждого. Половину содержимого сосуда выпустили, а затем добавили в сосуд 2 моль второго газа. Как изменились в результате парциальное давление первого газа и суммарное давление газов, если температура в сосуде поддерживалась неизменной?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61950"/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  <a:endParaRPr lang="ru-RU" sz="2800" b="0" i="0" dirty="0">
              <a:solidFill>
                <a:srgbClr val="21252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55" y="3721481"/>
            <a:ext cx="1211958" cy="2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38" y="820253"/>
            <a:ext cx="11884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  <a:endParaRPr lang="ru-RU" sz="2800" dirty="0">
              <a:solidFill>
                <a:srgbClr val="2125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defTabSz="808038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увеличилось;  </a:t>
            </a:r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уменьшилось;</a:t>
            </a:r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800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изменилось.</a:t>
            </a:r>
            <a:endParaRPr lang="ru-RU" sz="2800" b="0" i="0" dirty="0">
              <a:solidFill>
                <a:srgbClr val="21252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838" y="2277222"/>
            <a:ext cx="117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Запишите в таблицу выбранные цифры для каждой физической величины. Цифры в ответе могут повторяться.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32665"/>
              </p:ext>
            </p:extLst>
          </p:nvPr>
        </p:nvGraphicFramePr>
        <p:xfrm>
          <a:off x="1952206" y="3583636"/>
          <a:ext cx="8128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834642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35350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i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Парциальное давление первого газа</a:t>
                      </a:r>
                      <a:endParaRPr lang="ru-RU" sz="28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Давление смеси газов</a:t>
                      </a:r>
                      <a:br>
                        <a:rPr lang="ru-RU" sz="2800" b="1" i="1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 сосуде</a:t>
                      </a:r>
                      <a:endParaRPr lang="ru-RU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7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770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25593" y="4785530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15155" y="4785530"/>
            <a:ext cx="426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3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979367"/>
            <a:ext cx="10067925" cy="1000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" y="2138606"/>
            <a:ext cx="10106025" cy="50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2762091"/>
            <a:ext cx="10010775" cy="504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2036" y="3297845"/>
            <a:ext cx="10010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Согласно молекулярно-кинетической теории, газы перемешиваются, но для данной задачи важно выделить отдельно эти газы и рассмотреть те изменения, которые с ними происходят. После того, как половину содержимого выпустили, в сосуде осталось по 0,5 моля каждого газа. В результате добавления 2 молей второго газа, его количество возросло до 2,5 молей. Таким образом, парциальное давление первого газа уменьшилось, а давление смеси газов увеличилось.</a:t>
            </a:r>
            <a:endParaRPr lang="ru-RU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B5A50-2466-435C-B6D3-C5320C28F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536" y="966902"/>
            <a:ext cx="11754928" cy="224676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 график изменения состояния постоянной массы одноатомного идеального газа. В этом процессе газ получил количество теплоты, равное </a:t>
            </a:r>
            <a:r>
              <a:rPr lang="ru-RU" sz="2800" b="1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кДж</a:t>
            </a:r>
            <a:r>
              <a:rPr lang="ru-RU" sz="2800" i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На сколько в результате этого увеличилась его внутренняя энергия?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98" y="2182483"/>
            <a:ext cx="2259354" cy="3312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2" y="3426664"/>
            <a:ext cx="5085283" cy="3017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9529" y="5620137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кДж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9095" y="540714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6896" y="3888465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 = 0 (т.к.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9954" y="4502193"/>
                <a:ext cx="1633589" cy="5539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54" y="4502193"/>
                <a:ext cx="163358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024855" y="297033"/>
            <a:ext cx="7058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2125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 на умение читать графики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1310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1_Тема Office</vt:lpstr>
      <vt:lpstr>ТЕРМОДИНАМИКА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ФИЗИКА</dc:title>
  <dc:creator>DVS</dc:creator>
  <cp:lastModifiedBy>DVS</cp:lastModifiedBy>
  <cp:revision>155</cp:revision>
  <dcterms:created xsi:type="dcterms:W3CDTF">2021-02-12T09:20:50Z</dcterms:created>
  <dcterms:modified xsi:type="dcterms:W3CDTF">2021-02-19T10:47:51Z</dcterms:modified>
</cp:coreProperties>
</file>