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307" r:id="rId10"/>
    <p:sldId id="264" r:id="rId11"/>
    <p:sldId id="266" r:id="rId12"/>
    <p:sldId id="267" r:id="rId13"/>
    <p:sldId id="269" r:id="rId14"/>
    <p:sldId id="28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5" r:id="rId32"/>
    <p:sldId id="30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8" autoAdjust="0"/>
  </p:normalViewPr>
  <p:slideViewPr>
    <p:cSldViewPr>
      <p:cViewPr varScale="1">
        <p:scale>
          <a:sx n="100" d="100"/>
          <a:sy n="10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CA773-D289-4E5B-8AC8-0BE7800617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F080-9A65-4F09-AC33-B83E03B6F220}">
      <dgm:prSet phldrT="[Текст]" custT="1"/>
      <dgm:spPr/>
      <dgm:t>
        <a:bodyPr/>
        <a:lstStyle/>
        <a:p>
          <a:r>
            <a:rPr lang="ru-RU" sz="2400" dirty="0"/>
            <a:t>Движения</a:t>
          </a:r>
        </a:p>
      </dgm:t>
    </dgm:pt>
    <dgm:pt modelId="{B2FDCAB6-0A29-4EA7-ACC1-596DE339B5C7}" type="parTrans" cxnId="{306E262F-77EA-4C07-94BA-C28FAD0B2880}">
      <dgm:prSet/>
      <dgm:spPr/>
      <dgm:t>
        <a:bodyPr/>
        <a:lstStyle/>
        <a:p>
          <a:endParaRPr lang="ru-RU"/>
        </a:p>
      </dgm:t>
    </dgm:pt>
    <dgm:pt modelId="{F78B2B97-E1D4-4BA5-8B88-FC5B5FEA626E}" type="sibTrans" cxnId="{306E262F-77EA-4C07-94BA-C28FAD0B2880}">
      <dgm:prSet/>
      <dgm:spPr/>
      <dgm:t>
        <a:bodyPr/>
        <a:lstStyle/>
        <a:p>
          <a:endParaRPr lang="ru-RU"/>
        </a:p>
      </dgm:t>
    </dgm:pt>
    <dgm:pt modelId="{009500E6-F376-449F-8B4B-085DE45D7861}">
      <dgm:prSet phldrT="[Текст]" custT="1"/>
      <dgm:spPr/>
      <dgm:t>
        <a:bodyPr/>
        <a:lstStyle/>
        <a:p>
          <a:r>
            <a:rPr lang="ru-RU" sz="2400" dirty="0"/>
            <a:t>Естественные</a:t>
          </a:r>
        </a:p>
      </dgm:t>
    </dgm:pt>
    <dgm:pt modelId="{E3BA5A31-41C5-4770-9E94-2A44144FB9FB}" type="parTrans" cxnId="{E65B21AD-E90D-4ECB-96B1-33A23B884F1D}">
      <dgm:prSet/>
      <dgm:spPr/>
      <dgm:t>
        <a:bodyPr/>
        <a:lstStyle/>
        <a:p>
          <a:endParaRPr lang="ru-RU"/>
        </a:p>
      </dgm:t>
    </dgm:pt>
    <dgm:pt modelId="{75DDE2D0-C8E4-4C79-BC41-FD9252DC82B5}" type="sibTrans" cxnId="{E65B21AD-E90D-4ECB-96B1-33A23B884F1D}">
      <dgm:prSet/>
      <dgm:spPr/>
      <dgm:t>
        <a:bodyPr/>
        <a:lstStyle/>
        <a:p>
          <a:endParaRPr lang="ru-RU"/>
        </a:p>
      </dgm:t>
    </dgm:pt>
    <dgm:pt modelId="{1A4F1F6B-64CC-4234-98F4-78B5A67622FA}">
      <dgm:prSet phldrT="[Текст]" custT="1"/>
      <dgm:spPr/>
      <dgm:t>
        <a:bodyPr/>
        <a:lstStyle/>
        <a:p>
          <a:r>
            <a:rPr lang="ru-RU" sz="2400" dirty="0"/>
            <a:t>Принудительные</a:t>
          </a:r>
        </a:p>
      </dgm:t>
    </dgm:pt>
    <dgm:pt modelId="{E888EE0A-33D0-4923-B96E-D353662B731A}" type="parTrans" cxnId="{09F485C9-B332-441D-A66E-91B01DDC440A}">
      <dgm:prSet/>
      <dgm:spPr/>
      <dgm:t>
        <a:bodyPr/>
        <a:lstStyle/>
        <a:p>
          <a:endParaRPr lang="ru-RU"/>
        </a:p>
      </dgm:t>
    </dgm:pt>
    <dgm:pt modelId="{E131C862-E98A-49EC-8A23-DEFFEC73CA0F}" type="sibTrans" cxnId="{09F485C9-B332-441D-A66E-91B01DDC440A}">
      <dgm:prSet/>
      <dgm:spPr/>
      <dgm:t>
        <a:bodyPr/>
        <a:lstStyle/>
        <a:p>
          <a:endParaRPr lang="ru-RU"/>
        </a:p>
      </dgm:t>
    </dgm:pt>
    <dgm:pt modelId="{2559B20E-7C07-4D4B-93C0-7F6CD49E0242}" type="pres">
      <dgm:prSet presAssocID="{680CA773-D289-4E5B-8AC8-0BE7800617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E3CE8-6443-4E14-B4C5-5A9F114B69AC}" type="pres">
      <dgm:prSet presAssocID="{2D34F080-9A65-4F09-AC33-B83E03B6F220}" presName="hierRoot1" presStyleCnt="0">
        <dgm:presLayoutVars>
          <dgm:hierBranch val="init"/>
        </dgm:presLayoutVars>
      </dgm:prSet>
      <dgm:spPr/>
    </dgm:pt>
    <dgm:pt modelId="{AC812E7E-5E27-4A39-996A-190F4B127313}" type="pres">
      <dgm:prSet presAssocID="{2D34F080-9A65-4F09-AC33-B83E03B6F220}" presName="rootComposite1" presStyleCnt="0"/>
      <dgm:spPr/>
    </dgm:pt>
    <dgm:pt modelId="{486CCA16-6F12-4782-B390-5C8670684174}" type="pres">
      <dgm:prSet presAssocID="{2D34F080-9A65-4F09-AC33-B83E03B6F220}" presName="rootText1" presStyleLbl="node0" presStyleIdx="0" presStyleCnt="1" custScaleX="53937" custScaleY="24553">
        <dgm:presLayoutVars>
          <dgm:chPref val="3"/>
        </dgm:presLayoutVars>
      </dgm:prSet>
      <dgm:spPr/>
    </dgm:pt>
    <dgm:pt modelId="{A680DF89-AF86-40C1-A9EA-823568E4E76F}" type="pres">
      <dgm:prSet presAssocID="{2D34F080-9A65-4F09-AC33-B83E03B6F220}" presName="rootConnector1" presStyleLbl="node1" presStyleIdx="0" presStyleCnt="0"/>
      <dgm:spPr/>
    </dgm:pt>
    <dgm:pt modelId="{CBCDF079-CA41-4C96-BA7C-32C3BBD9BDF9}" type="pres">
      <dgm:prSet presAssocID="{2D34F080-9A65-4F09-AC33-B83E03B6F220}" presName="hierChild2" presStyleCnt="0"/>
      <dgm:spPr/>
    </dgm:pt>
    <dgm:pt modelId="{EBA4B82E-7F87-4BA9-9B84-6BB9188D4E73}" type="pres">
      <dgm:prSet presAssocID="{E3BA5A31-41C5-4770-9E94-2A44144FB9FB}" presName="Name37" presStyleLbl="parChTrans1D2" presStyleIdx="0" presStyleCnt="2"/>
      <dgm:spPr/>
    </dgm:pt>
    <dgm:pt modelId="{3970B610-E0CF-4C52-8306-53A23B75CD5B}" type="pres">
      <dgm:prSet presAssocID="{009500E6-F376-449F-8B4B-085DE45D7861}" presName="hierRoot2" presStyleCnt="0">
        <dgm:presLayoutVars>
          <dgm:hierBranch val="init"/>
        </dgm:presLayoutVars>
      </dgm:prSet>
      <dgm:spPr/>
    </dgm:pt>
    <dgm:pt modelId="{AFE4EC3E-CABA-48DA-817C-A752AEB46C3B}" type="pres">
      <dgm:prSet presAssocID="{009500E6-F376-449F-8B4B-085DE45D7861}" presName="rootComposite" presStyleCnt="0"/>
      <dgm:spPr/>
    </dgm:pt>
    <dgm:pt modelId="{BEB75E21-70A4-43D9-820A-20A7985EA52D}" type="pres">
      <dgm:prSet presAssocID="{009500E6-F376-449F-8B4B-085DE45D7861}" presName="rootText" presStyleLbl="node2" presStyleIdx="0" presStyleCnt="2" custScaleX="54400" custScaleY="20620">
        <dgm:presLayoutVars>
          <dgm:chPref val="3"/>
        </dgm:presLayoutVars>
      </dgm:prSet>
      <dgm:spPr/>
    </dgm:pt>
    <dgm:pt modelId="{2BE6EAA4-6BFF-402F-B425-C467457DF2AA}" type="pres">
      <dgm:prSet presAssocID="{009500E6-F376-449F-8B4B-085DE45D7861}" presName="rootConnector" presStyleLbl="node2" presStyleIdx="0" presStyleCnt="2"/>
      <dgm:spPr/>
    </dgm:pt>
    <dgm:pt modelId="{DD539511-7CF4-499D-A7B6-59550AB200F1}" type="pres">
      <dgm:prSet presAssocID="{009500E6-F376-449F-8B4B-085DE45D7861}" presName="hierChild4" presStyleCnt="0"/>
      <dgm:spPr/>
    </dgm:pt>
    <dgm:pt modelId="{3295443D-17EE-4FF4-9FD3-EC82C2E73635}" type="pres">
      <dgm:prSet presAssocID="{009500E6-F376-449F-8B4B-085DE45D7861}" presName="hierChild5" presStyleCnt="0"/>
      <dgm:spPr/>
    </dgm:pt>
    <dgm:pt modelId="{9D0B1988-0E5D-4311-8B19-6CF3D78A3F03}" type="pres">
      <dgm:prSet presAssocID="{E888EE0A-33D0-4923-B96E-D353662B731A}" presName="Name37" presStyleLbl="parChTrans1D2" presStyleIdx="1" presStyleCnt="2"/>
      <dgm:spPr/>
    </dgm:pt>
    <dgm:pt modelId="{5673D54A-6103-402B-BBDA-442DFA10EEB9}" type="pres">
      <dgm:prSet presAssocID="{1A4F1F6B-64CC-4234-98F4-78B5A67622FA}" presName="hierRoot2" presStyleCnt="0">
        <dgm:presLayoutVars>
          <dgm:hierBranch val="init"/>
        </dgm:presLayoutVars>
      </dgm:prSet>
      <dgm:spPr/>
    </dgm:pt>
    <dgm:pt modelId="{64523CDB-A276-40AD-AE74-003326B14FE5}" type="pres">
      <dgm:prSet presAssocID="{1A4F1F6B-64CC-4234-98F4-78B5A67622FA}" presName="rootComposite" presStyleCnt="0"/>
      <dgm:spPr/>
    </dgm:pt>
    <dgm:pt modelId="{6EDCFC2E-3086-41D7-8382-52F889D942FF}" type="pres">
      <dgm:prSet presAssocID="{1A4F1F6B-64CC-4234-98F4-78B5A67622FA}" presName="rootText" presStyleLbl="node2" presStyleIdx="1" presStyleCnt="2" custScaleX="56046" custScaleY="22399">
        <dgm:presLayoutVars>
          <dgm:chPref val="3"/>
        </dgm:presLayoutVars>
      </dgm:prSet>
      <dgm:spPr/>
    </dgm:pt>
    <dgm:pt modelId="{A89A7DE9-277C-4F2E-AF57-8CE633EB803F}" type="pres">
      <dgm:prSet presAssocID="{1A4F1F6B-64CC-4234-98F4-78B5A67622FA}" presName="rootConnector" presStyleLbl="node2" presStyleIdx="1" presStyleCnt="2"/>
      <dgm:spPr/>
    </dgm:pt>
    <dgm:pt modelId="{DD1527FB-6C64-4144-AFFC-60E6572EDB91}" type="pres">
      <dgm:prSet presAssocID="{1A4F1F6B-64CC-4234-98F4-78B5A67622FA}" presName="hierChild4" presStyleCnt="0"/>
      <dgm:spPr/>
    </dgm:pt>
    <dgm:pt modelId="{24DAF59B-374F-44B9-A173-AB30ECA23942}" type="pres">
      <dgm:prSet presAssocID="{1A4F1F6B-64CC-4234-98F4-78B5A67622FA}" presName="hierChild5" presStyleCnt="0"/>
      <dgm:spPr/>
    </dgm:pt>
    <dgm:pt modelId="{3CB39850-988A-4D09-92C6-F463F34AC0E7}" type="pres">
      <dgm:prSet presAssocID="{2D34F080-9A65-4F09-AC33-B83E03B6F220}" presName="hierChild3" presStyleCnt="0"/>
      <dgm:spPr/>
    </dgm:pt>
  </dgm:ptLst>
  <dgm:cxnLst>
    <dgm:cxn modelId="{66CDF500-FF15-4644-8395-564F0458A665}" type="presOf" srcId="{1A4F1F6B-64CC-4234-98F4-78B5A67622FA}" destId="{A89A7DE9-277C-4F2E-AF57-8CE633EB803F}" srcOrd="1" destOrd="0" presId="urn:microsoft.com/office/officeart/2005/8/layout/orgChart1"/>
    <dgm:cxn modelId="{B5685425-1607-4493-8DDF-1B684EB1E7D9}" type="presOf" srcId="{009500E6-F376-449F-8B4B-085DE45D7861}" destId="{BEB75E21-70A4-43D9-820A-20A7985EA52D}" srcOrd="0" destOrd="0" presId="urn:microsoft.com/office/officeart/2005/8/layout/orgChart1"/>
    <dgm:cxn modelId="{306E262F-77EA-4C07-94BA-C28FAD0B2880}" srcId="{680CA773-D289-4E5B-8AC8-0BE78006175C}" destId="{2D34F080-9A65-4F09-AC33-B83E03B6F220}" srcOrd="0" destOrd="0" parTransId="{B2FDCAB6-0A29-4EA7-ACC1-596DE339B5C7}" sibTransId="{F78B2B97-E1D4-4BA5-8B88-FC5B5FEA626E}"/>
    <dgm:cxn modelId="{EDD2C661-E3A1-40F4-9C70-6FFDAE26C742}" type="presOf" srcId="{680CA773-D289-4E5B-8AC8-0BE78006175C}" destId="{2559B20E-7C07-4D4B-93C0-7F6CD49E0242}" srcOrd="0" destOrd="0" presId="urn:microsoft.com/office/officeart/2005/8/layout/orgChart1"/>
    <dgm:cxn modelId="{FC10BD7C-A888-42C0-ADD8-D1DBA9B38F62}" type="presOf" srcId="{2D34F080-9A65-4F09-AC33-B83E03B6F220}" destId="{486CCA16-6F12-4782-B390-5C8670684174}" srcOrd="0" destOrd="0" presId="urn:microsoft.com/office/officeart/2005/8/layout/orgChart1"/>
    <dgm:cxn modelId="{2BB1757E-6FC9-43ED-9E3B-DAFCAEC3B888}" type="presOf" srcId="{2D34F080-9A65-4F09-AC33-B83E03B6F220}" destId="{A680DF89-AF86-40C1-A9EA-823568E4E76F}" srcOrd="1" destOrd="0" presId="urn:microsoft.com/office/officeart/2005/8/layout/orgChart1"/>
    <dgm:cxn modelId="{8964DD7F-C9C8-4943-ADD3-C4EE8AC417BB}" type="presOf" srcId="{1A4F1F6B-64CC-4234-98F4-78B5A67622FA}" destId="{6EDCFC2E-3086-41D7-8382-52F889D942FF}" srcOrd="0" destOrd="0" presId="urn:microsoft.com/office/officeart/2005/8/layout/orgChart1"/>
    <dgm:cxn modelId="{5F314C91-1389-46CD-BF4F-D86D8F9E5761}" type="presOf" srcId="{E3BA5A31-41C5-4770-9E94-2A44144FB9FB}" destId="{EBA4B82E-7F87-4BA9-9B84-6BB9188D4E73}" srcOrd="0" destOrd="0" presId="urn:microsoft.com/office/officeart/2005/8/layout/orgChart1"/>
    <dgm:cxn modelId="{315D2392-2DC1-451A-A6B9-76DCC470A640}" type="presOf" srcId="{E888EE0A-33D0-4923-B96E-D353662B731A}" destId="{9D0B1988-0E5D-4311-8B19-6CF3D78A3F03}" srcOrd="0" destOrd="0" presId="urn:microsoft.com/office/officeart/2005/8/layout/orgChart1"/>
    <dgm:cxn modelId="{E65B21AD-E90D-4ECB-96B1-33A23B884F1D}" srcId="{2D34F080-9A65-4F09-AC33-B83E03B6F220}" destId="{009500E6-F376-449F-8B4B-085DE45D7861}" srcOrd="0" destOrd="0" parTransId="{E3BA5A31-41C5-4770-9E94-2A44144FB9FB}" sibTransId="{75DDE2D0-C8E4-4C79-BC41-FD9252DC82B5}"/>
    <dgm:cxn modelId="{CB32FEAF-88D3-4724-8FB6-1F4179301000}" type="presOf" srcId="{009500E6-F376-449F-8B4B-085DE45D7861}" destId="{2BE6EAA4-6BFF-402F-B425-C467457DF2AA}" srcOrd="1" destOrd="0" presId="urn:microsoft.com/office/officeart/2005/8/layout/orgChart1"/>
    <dgm:cxn modelId="{09F485C9-B332-441D-A66E-91B01DDC440A}" srcId="{2D34F080-9A65-4F09-AC33-B83E03B6F220}" destId="{1A4F1F6B-64CC-4234-98F4-78B5A67622FA}" srcOrd="1" destOrd="0" parTransId="{E888EE0A-33D0-4923-B96E-D353662B731A}" sibTransId="{E131C862-E98A-49EC-8A23-DEFFEC73CA0F}"/>
    <dgm:cxn modelId="{08282263-3FCE-47EC-B5A9-362E4EAB5847}" type="presParOf" srcId="{2559B20E-7C07-4D4B-93C0-7F6CD49E0242}" destId="{367E3CE8-6443-4E14-B4C5-5A9F114B69AC}" srcOrd="0" destOrd="0" presId="urn:microsoft.com/office/officeart/2005/8/layout/orgChart1"/>
    <dgm:cxn modelId="{FE30A943-6E00-425E-B327-B79AA2551F47}" type="presParOf" srcId="{367E3CE8-6443-4E14-B4C5-5A9F114B69AC}" destId="{AC812E7E-5E27-4A39-996A-190F4B127313}" srcOrd="0" destOrd="0" presId="urn:microsoft.com/office/officeart/2005/8/layout/orgChart1"/>
    <dgm:cxn modelId="{D2895D62-A029-4D07-9FC5-D17AD154542C}" type="presParOf" srcId="{AC812E7E-5E27-4A39-996A-190F4B127313}" destId="{486CCA16-6F12-4782-B390-5C8670684174}" srcOrd="0" destOrd="0" presId="urn:microsoft.com/office/officeart/2005/8/layout/orgChart1"/>
    <dgm:cxn modelId="{0F0170E6-DACF-49B9-B065-A0DC10F50EAF}" type="presParOf" srcId="{AC812E7E-5E27-4A39-996A-190F4B127313}" destId="{A680DF89-AF86-40C1-A9EA-823568E4E76F}" srcOrd="1" destOrd="0" presId="urn:microsoft.com/office/officeart/2005/8/layout/orgChart1"/>
    <dgm:cxn modelId="{79A44C48-354A-43FA-9967-16FCC842F51E}" type="presParOf" srcId="{367E3CE8-6443-4E14-B4C5-5A9F114B69AC}" destId="{CBCDF079-CA41-4C96-BA7C-32C3BBD9BDF9}" srcOrd="1" destOrd="0" presId="urn:microsoft.com/office/officeart/2005/8/layout/orgChart1"/>
    <dgm:cxn modelId="{EBCEE44D-60D8-4BA3-8D01-19A4DD36D113}" type="presParOf" srcId="{CBCDF079-CA41-4C96-BA7C-32C3BBD9BDF9}" destId="{EBA4B82E-7F87-4BA9-9B84-6BB9188D4E73}" srcOrd="0" destOrd="0" presId="urn:microsoft.com/office/officeart/2005/8/layout/orgChart1"/>
    <dgm:cxn modelId="{36588AD5-782B-48D7-A04D-E69014BC3BEF}" type="presParOf" srcId="{CBCDF079-CA41-4C96-BA7C-32C3BBD9BDF9}" destId="{3970B610-E0CF-4C52-8306-53A23B75CD5B}" srcOrd="1" destOrd="0" presId="urn:microsoft.com/office/officeart/2005/8/layout/orgChart1"/>
    <dgm:cxn modelId="{E0A3B34C-4EBB-4767-BD6C-004DE664F9C0}" type="presParOf" srcId="{3970B610-E0CF-4C52-8306-53A23B75CD5B}" destId="{AFE4EC3E-CABA-48DA-817C-A752AEB46C3B}" srcOrd="0" destOrd="0" presId="urn:microsoft.com/office/officeart/2005/8/layout/orgChart1"/>
    <dgm:cxn modelId="{B8FE4ABA-EABB-466C-8F3D-80E44B8C9C77}" type="presParOf" srcId="{AFE4EC3E-CABA-48DA-817C-A752AEB46C3B}" destId="{BEB75E21-70A4-43D9-820A-20A7985EA52D}" srcOrd="0" destOrd="0" presId="urn:microsoft.com/office/officeart/2005/8/layout/orgChart1"/>
    <dgm:cxn modelId="{CA1B8030-0434-4DA3-9232-F19092ECEB49}" type="presParOf" srcId="{AFE4EC3E-CABA-48DA-817C-A752AEB46C3B}" destId="{2BE6EAA4-6BFF-402F-B425-C467457DF2AA}" srcOrd="1" destOrd="0" presId="urn:microsoft.com/office/officeart/2005/8/layout/orgChart1"/>
    <dgm:cxn modelId="{5D15D586-3E50-4CD4-BFAF-6758E6B06739}" type="presParOf" srcId="{3970B610-E0CF-4C52-8306-53A23B75CD5B}" destId="{DD539511-7CF4-499D-A7B6-59550AB200F1}" srcOrd="1" destOrd="0" presId="urn:microsoft.com/office/officeart/2005/8/layout/orgChart1"/>
    <dgm:cxn modelId="{D9B78231-2F6C-4AB4-8AE8-3090EA970059}" type="presParOf" srcId="{3970B610-E0CF-4C52-8306-53A23B75CD5B}" destId="{3295443D-17EE-4FF4-9FD3-EC82C2E73635}" srcOrd="2" destOrd="0" presId="urn:microsoft.com/office/officeart/2005/8/layout/orgChart1"/>
    <dgm:cxn modelId="{4486E681-58F3-4DA7-BFED-F654EDFD9422}" type="presParOf" srcId="{CBCDF079-CA41-4C96-BA7C-32C3BBD9BDF9}" destId="{9D0B1988-0E5D-4311-8B19-6CF3D78A3F03}" srcOrd="2" destOrd="0" presId="urn:microsoft.com/office/officeart/2005/8/layout/orgChart1"/>
    <dgm:cxn modelId="{BA0BD0BB-5514-491F-BC4F-BD4E6F58D870}" type="presParOf" srcId="{CBCDF079-CA41-4C96-BA7C-32C3BBD9BDF9}" destId="{5673D54A-6103-402B-BBDA-442DFA10EEB9}" srcOrd="3" destOrd="0" presId="urn:microsoft.com/office/officeart/2005/8/layout/orgChart1"/>
    <dgm:cxn modelId="{4C791FED-449D-445B-8452-51AD98CAB4DE}" type="presParOf" srcId="{5673D54A-6103-402B-BBDA-442DFA10EEB9}" destId="{64523CDB-A276-40AD-AE74-003326B14FE5}" srcOrd="0" destOrd="0" presId="urn:microsoft.com/office/officeart/2005/8/layout/orgChart1"/>
    <dgm:cxn modelId="{3172DD2D-3EEC-4A2E-B36F-1FC47C2B4D58}" type="presParOf" srcId="{64523CDB-A276-40AD-AE74-003326B14FE5}" destId="{6EDCFC2E-3086-41D7-8382-52F889D942FF}" srcOrd="0" destOrd="0" presId="urn:microsoft.com/office/officeart/2005/8/layout/orgChart1"/>
    <dgm:cxn modelId="{29B3C3EF-B57B-4BB9-B67D-26F329932492}" type="presParOf" srcId="{64523CDB-A276-40AD-AE74-003326B14FE5}" destId="{A89A7DE9-277C-4F2E-AF57-8CE633EB803F}" srcOrd="1" destOrd="0" presId="urn:microsoft.com/office/officeart/2005/8/layout/orgChart1"/>
    <dgm:cxn modelId="{0F407764-D224-4384-B149-FF194D43F265}" type="presParOf" srcId="{5673D54A-6103-402B-BBDA-442DFA10EEB9}" destId="{DD1527FB-6C64-4144-AFFC-60E6572EDB91}" srcOrd="1" destOrd="0" presId="urn:microsoft.com/office/officeart/2005/8/layout/orgChart1"/>
    <dgm:cxn modelId="{A5C9BA02-8710-4E33-827F-21513292C4BA}" type="presParOf" srcId="{5673D54A-6103-402B-BBDA-442DFA10EEB9}" destId="{24DAF59B-374F-44B9-A173-AB30ECA23942}" srcOrd="2" destOrd="0" presId="urn:microsoft.com/office/officeart/2005/8/layout/orgChart1"/>
    <dgm:cxn modelId="{FB1BC209-2EB6-4634-A818-762129EEB75B}" type="presParOf" srcId="{367E3CE8-6443-4E14-B4C5-5A9F114B69AC}" destId="{3CB39850-988A-4D09-92C6-F463F34AC0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1988-0E5D-4311-8B19-6CF3D78A3F03}">
      <dsp:nvSpPr>
        <dsp:cNvPr id="0" name=""/>
        <dsp:cNvSpPr/>
      </dsp:nvSpPr>
      <dsp:spPr>
        <a:xfrm>
          <a:off x="2652464" y="558405"/>
          <a:ext cx="1520964" cy="847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610"/>
              </a:lnTo>
              <a:lnTo>
                <a:pt x="1520964" y="423610"/>
              </a:lnTo>
              <a:lnTo>
                <a:pt x="1520964" y="84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B82E-7F87-4BA9-9B84-6BB9188D4E73}">
      <dsp:nvSpPr>
        <dsp:cNvPr id="0" name=""/>
        <dsp:cNvSpPr/>
      </dsp:nvSpPr>
      <dsp:spPr>
        <a:xfrm>
          <a:off x="1098296" y="558405"/>
          <a:ext cx="1554167" cy="847221"/>
        </a:xfrm>
        <a:custGeom>
          <a:avLst/>
          <a:gdLst/>
          <a:ahLst/>
          <a:cxnLst/>
          <a:rect l="0" t="0" r="0" b="0"/>
          <a:pathLst>
            <a:path>
              <a:moveTo>
                <a:pt x="1554167" y="0"/>
              </a:moveTo>
              <a:lnTo>
                <a:pt x="1554167" y="423610"/>
              </a:lnTo>
              <a:lnTo>
                <a:pt x="0" y="423610"/>
              </a:lnTo>
              <a:lnTo>
                <a:pt x="0" y="847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CA16-6F12-4782-B390-5C8670684174}">
      <dsp:nvSpPr>
        <dsp:cNvPr id="0" name=""/>
        <dsp:cNvSpPr/>
      </dsp:nvSpPr>
      <dsp:spPr>
        <a:xfrm>
          <a:off x="1564450" y="63123"/>
          <a:ext cx="2176027" cy="495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Движения</a:t>
          </a:r>
        </a:p>
      </dsp:txBody>
      <dsp:txXfrm>
        <a:off x="1564450" y="63123"/>
        <a:ext cx="2176027" cy="495281"/>
      </dsp:txXfrm>
    </dsp:sp>
    <dsp:sp modelId="{BEB75E21-70A4-43D9-820A-20A7985EA52D}">
      <dsp:nvSpPr>
        <dsp:cNvPr id="0" name=""/>
        <dsp:cNvSpPr/>
      </dsp:nvSpPr>
      <dsp:spPr>
        <a:xfrm>
          <a:off x="943" y="1405626"/>
          <a:ext cx="2194706" cy="415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Естественные</a:t>
          </a:r>
        </a:p>
      </dsp:txBody>
      <dsp:txXfrm>
        <a:off x="943" y="1405626"/>
        <a:ext cx="2194706" cy="415945"/>
      </dsp:txXfrm>
    </dsp:sp>
    <dsp:sp modelId="{6EDCFC2E-3086-41D7-8382-52F889D942FF}">
      <dsp:nvSpPr>
        <dsp:cNvPr id="0" name=""/>
        <dsp:cNvSpPr/>
      </dsp:nvSpPr>
      <dsp:spPr>
        <a:xfrm>
          <a:off x="3042871" y="1405626"/>
          <a:ext cx="2261112" cy="451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Принудительные</a:t>
          </a:r>
        </a:p>
      </dsp:txBody>
      <dsp:txXfrm>
        <a:off x="3042871" y="1405626"/>
        <a:ext cx="2261112" cy="451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1C28-406A-47CC-90B0-56E63299C6DA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89C81-CE0F-494D-A8BE-8EA482D562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89C81-CE0F-494D-A8BE-8EA482D562B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9A44-3AFE-4417-A2E7-90760277AA55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840E-CEA4-4EF2-80ED-63ADB627F0FD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113-4D10-4077-9852-4378FEEEB519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6AB8-74A4-423D-B0DF-9B1A8286B826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8A0A-F954-46FF-AECC-E0600EAC3B9E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1D94-4998-4971-8500-27DFE7A4496B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6027-E23D-4BF4-9338-14CB45D26FC2}" type="datetime1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928E-5637-44A8-A907-2FD58A1A7CB6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3CE8-F6B5-4C0F-859E-A7DD17B08C22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A108-5834-4AFD-86FD-1B3331E809F9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E27C-0A12-4863-B12E-510155A43F71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3D45-A94A-4401-833D-FE801EB5A1A2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E6A-0E29-41E1-A1D7-BD35EFBF2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7B994-C4A5-408F-A164-49F0F9455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" y="9484"/>
            <a:ext cx="12201973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327AA6-0C9A-4BD5-95AA-662FF5E651B3}"/>
              </a:ext>
            </a:extLst>
          </p:cNvPr>
          <p:cNvSpPr/>
          <p:nvPr/>
        </p:nvSpPr>
        <p:spPr>
          <a:xfrm>
            <a:off x="4337968" y="2780928"/>
            <a:ext cx="3506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ДИНАМИКА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C78560-C616-4D50-8E1D-81F0A522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88640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75520" y="483520"/>
            <a:ext cx="8640960" cy="15841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Основное утверждение механики. Первый закон Ньютона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23" y="2211710"/>
            <a:ext cx="7085154" cy="244827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566A63F-207E-4CA7-B8C6-B5E5F65E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9FFE-00D2-4B8B-9F81-42C6925C8A7C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D9BDF-23CB-4DF0-9C79-9CE48028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DEC97-E6A3-47E2-9BEF-B529EFC2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1F16F38-719F-4BA4-9638-8968F994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536" y="198664"/>
            <a:ext cx="8103274" cy="617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0655095-D5E3-4A42-9836-F9F9DE18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DF45-E4C3-4B55-859C-85CE6CE45285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6590F3-B81C-4599-AE03-6E5A7E60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536A78-B3AE-435F-B551-27B35671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616335-66B6-4EB9-9F98-3E590848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42852"/>
            <a:ext cx="90976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nertial-sys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32" y="3786191"/>
            <a:ext cx="4816258" cy="2179509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4D2BD7E9-FB73-47E0-B42A-CC7841E3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03E-39F3-41A3-8FA1-510C0B790755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A29957-05A2-47F2-A6F5-DD505905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EDC5EA-5165-4F35-A351-C9CD8EE6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5A7BE1-2DC5-46A6-AEFA-F1374F17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450" y="0"/>
            <a:ext cx="8845099" cy="64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5A47A87-D8A9-4248-86DB-8788CD3B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F507-EF18-43F8-9429-6A52F9611F64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CF9A07-EA2C-4C04-BCA9-EB8CC2C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C271E9-B787-4603-9C44-1329A36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412ED5-66DE-43D3-AAAE-83033215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407368" y="1552864"/>
            <a:ext cx="10369152" cy="86812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3546" y="511524"/>
            <a:ext cx="10492974" cy="11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altLang="ru-RU" sz="2400" b="1" dirty="0">
                <a:solidFill>
                  <a:srgbClr val="ED7D31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Задача.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колке дров в полене застрял топор. Как лучше ударить о твердую опору: вниз поленом или вниз обухом топора, чтобы расколоть полено? Время удара считать одинаковым.</a:t>
            </a: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407368" y="404664"/>
            <a:ext cx="10297144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83546" y="1874600"/>
            <a:ext cx="1684779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</a:t>
            </a:r>
            <a:endParaRPr lang="ru-RU" altLang="ru-RU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281230" y="5677888"/>
            <a:ext cx="11598369" cy="6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если масса топора больше, то бить о твердую опору надо поленом; если масса полена больше, то бить надо обухом топора.</a:t>
            </a:r>
            <a:endParaRPr lang="ru-RU" alt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08" y="2089559"/>
            <a:ext cx="2526704" cy="3375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50" y="2005776"/>
            <a:ext cx="2526704" cy="33758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546" y="2270994"/>
            <a:ext cx="6028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Инерция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— явление сохранения состояния покоя или равномерного прямолинейного движения в отсутствие или при взаимной компенсации внешних воздействий.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6665" y="4414443"/>
            <a:ext cx="5861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Масса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— мера инертности тел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87B0F01-C910-4E84-94CB-1744E0AF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857232"/>
            <a:ext cx="9144032" cy="5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9FB9EFB-BF38-483B-B268-15186241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AC14-C1F1-4DDC-B611-0C8652A090D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B0B448-D045-4778-9E1C-0C88226E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C35A63-A26C-489E-9CF2-E3D30192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75C686-EDB3-4ED2-A323-914E3710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642919"/>
            <a:ext cx="8847681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402299A-3A9C-4AC3-BC32-87C3AEF8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F36-8856-4CB8-BBEC-EB0E03A662A9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ACF44-56D0-4590-A4F2-D5A1589D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E252F6-6940-4F29-81EC-1CF8E92B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7FC71D-B183-49F8-B210-961328F5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485" y="1571613"/>
            <a:ext cx="8970865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515D578A-27D8-4C96-8208-F85F64BD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1D09-F1E8-4862-8E79-6714E138F44C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2B11E7-DA66-4990-A84E-1E954D71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35149A-692B-4BE5-85B1-880943D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479" y="857232"/>
            <a:ext cx="89885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4D4D6BC4-978B-4829-BDF8-83D65523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301E-6618-42A0-A72A-461E05DC6287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BCFB34-106D-4169-8B99-E384D4AC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0544A-526D-4290-AB0E-277427A8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9D9043-4AAB-4E57-AD96-B4E591D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300557"/>
            <a:ext cx="8304854" cy="62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C207146-EF41-4CA1-B461-2C2DCF0F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F3EA-E0ED-4E61-8D5C-81A5A5FEA635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0F6D8E-786E-434A-83F6-1B5D402D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3702BA-A175-4B65-A8E3-7B96DC55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45B09F-AF7D-41E6-9965-426A794B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285729"/>
            <a:ext cx="10369152" cy="12003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ДВИЖЕНИЕ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(греч. 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κίνησις, 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лат. 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motus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 любое изменение вещи, предполагающее ее переход из одного состояния в другое.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5800" y="1700808"/>
            <a:ext cx="7488832" cy="4154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Один из известнейших греческих философов – Аристотель(384 – 322 гг. до н.э.), сын известного врача, ученик Платона, учитель Александра Македонского, был одним из тех, кто, помимо философии, внес большой вклад в развитие физики, биологии и ряда других наук. До наших дней дошли многие его труды и учения, наиболее известные из которых – концепция причинности, теория первой материи, движения…</a:t>
            </a:r>
          </a:p>
        </p:txBody>
      </p:sp>
      <p:sp>
        <p:nvSpPr>
          <p:cNvPr id="205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Аристо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28800"/>
            <a:ext cx="331759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F09625-1154-4CEB-8D02-47854DEF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8B9CBEA-2BD0-421D-A01E-8318F331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E13F-BBCF-4A37-AF64-B30F4A8606AE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9DD6E-C478-4FFE-B45F-8A40A331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253D3-12F0-47E3-892D-8AFE823C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430" y="1428737"/>
            <a:ext cx="8944689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DA0542D6-D401-4E92-A641-6BD79621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1C69-3B42-4432-8EC4-D352C60C05CE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D30E3E-36CD-44DB-897F-B07CE49B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948E53-DFBF-4D50-AA25-193E21E2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005EB7-7633-434E-85C8-FEA68389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221" y="1571613"/>
            <a:ext cx="9033828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A009140-119E-4437-86E4-EDFF4998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C734-693C-4D41-85AC-4E8AB900E0D1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63D461-1C9A-4309-B609-99C346EE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E35C4-5D35-4CA3-90F8-41599928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D5EE3E-7770-4973-B5CF-E3BA7FB7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466" y="1357299"/>
            <a:ext cx="896691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29FFB460-7160-4DCC-AF70-B1315B12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B631-53F6-4657-833A-1A9A1F49EEBA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D77BF3-B526-48C5-AD2B-A42A946B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77813-E47B-43E5-BB92-2542C45F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3B0E4B-A6FF-4DE5-81B5-B4F316AE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282" y="1214423"/>
            <a:ext cx="8936602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8ECC54F-6DC2-4681-A3AA-2A413260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54A9-4813-4A36-BED4-6093E47830C6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3D534F-8CF8-40BC-8A90-8299077A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E33DC-20B9-4C18-8C73-BAD5B29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A81537-3F43-414A-9028-39D3EE1D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234" y="1142984"/>
            <a:ext cx="90899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10AC4B20-45BA-43B2-9E98-C50EFCCE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33F-A92E-407E-99C1-74D40DED7A00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6183C7-9FB1-4675-829E-2B9225BF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0233B8-90E3-40D7-9F5A-264367F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B6C590-8335-4529-B295-17444413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564" y="2000240"/>
            <a:ext cx="88632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38F9604-3427-4C93-972D-95F6143D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DC0B-4B8C-4DF7-B846-9B174B52E52B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B4E62D-AAF1-41EE-B771-CB6C0E77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A2EF71-532B-4876-A858-643914CF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E8FE40-F6C0-410B-BDAE-AA0087E2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752" y="835546"/>
            <a:ext cx="894059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1321893" y="3573016"/>
            <a:ext cx="8866707" cy="2214578"/>
            <a:chOff x="63011" y="2858290"/>
            <a:chExt cx="8866707" cy="221457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11" y="3080436"/>
              <a:ext cx="8866707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6465107" y="3964785"/>
              <a:ext cx="2214578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244FC045-DF0E-4FDC-82C6-72878FF4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E4BF-264C-428F-8E44-B929C1E3B063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79BCB9-B469-40A6-9DC8-E81F880E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B44494-10A6-4B20-A3B0-BEE082D0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6585926-EDD2-4D91-BC8E-46F99C30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285728"/>
            <a:ext cx="87931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3500438"/>
            <a:ext cx="87564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E723E3D-B2CB-4FFC-83B0-7A46DFA7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967-0E53-4495-B19E-6ABC1F137F7C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0C2B3D-6EE0-48C0-A044-74A815A1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84200-7A60-4384-BD89-13E65AE6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2A58C2-E158-4644-B396-1A8698C7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428604"/>
            <a:ext cx="88025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1" y="3071810"/>
            <a:ext cx="868148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C9922F04-AD20-43E4-ACAF-7CF9DD7E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1B49-A29B-4A10-984C-3104B36479AB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BC8C6E-601E-4C2E-B52E-7BDB1C9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083EE-A8AD-4147-9617-8FC0CE9E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18DBFF-98EE-4F7C-B0FF-6B184725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3" y="214290"/>
            <a:ext cx="8786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1357298"/>
            <a:ext cx="88103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1BC674F-9655-456F-8E9F-B23D1CF8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B2E-4EA0-458C-B9BB-AB2CACC9482E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7162D0-50FD-49CF-9E4F-5E0A968D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186FB3-E6F0-45C0-9BC2-0253EB84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AFE82A-30FE-45D6-86F6-F636F136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Aristotle_Physica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20858"/>
            <a:ext cx="4143404" cy="6108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25961" y="1392039"/>
            <a:ext cx="6120680" cy="3785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Аристотель обращается к природе и доказывает, что в природе содержатся начала движения и покоя. Он противопоставляет её искусству и усматривает в ней начала материи и формы. Далее он излагает учение о четырёх причинах и отделяет случайное от самопроизвольного.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4916" y="2395453"/>
            <a:ext cx="600276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…. рассматривает перемещение как основной вид движения, важным фактором которого является место.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46CBFB0-19A2-4FEC-81F9-65A806D3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FF60-4A05-4452-BF1E-BC4729561C7F}" type="datetime1">
              <a:rPr lang="ru-RU" smtClean="0"/>
              <a:t>07.11.2021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39B231D-8368-45FC-B062-BE37F988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ED5D948-D17D-4726-9AAF-45687254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AC91D0-13AC-41B0-B7BB-BDA743F1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5960" y="1916832"/>
            <a:ext cx="6166584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….. утверждает существование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Перводвигателя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поскольку всякое движение должно чем-то инициироваться. Первое движение Аристотель называет перемещением (греч. 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φορᾶς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и насчитывает 4 его вида: </a:t>
            </a:r>
            <a:r>
              <a:rPr lang="ru-RU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притяжение, толкание, несение, вращение.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460" y="428604"/>
            <a:ext cx="867987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BCB6DF3-344B-4C99-A5DD-9C17C788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C8D6-EC46-478A-9CDD-846E7C420392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859F08-1BFD-4F65-8FE3-B0736A06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923882-0760-40D4-A301-E9D1D764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5D4268-5E4F-44E7-B9B4-79685FF0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640" y="357166"/>
            <a:ext cx="878637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C2B93E3-41C7-4C38-87A1-C80CB1E5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86EA-D54C-47A3-90F5-2D5752ED8F02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34401C-B569-431B-A4B4-EB7B3836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82CCE2-52D1-458E-8977-D0F09714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3835FB-FE08-495F-B324-A26217AB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182" y="1357298"/>
            <a:ext cx="889205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8B4A1CD-5995-4AA0-817E-8B4AC5D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7D46-B497-4C61-80C7-D3595B09AAAA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C494F4-9715-421A-AC6E-A3A3AFC9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7FD5A1-DE31-4396-A382-8E9628EC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313012-25E3-446D-B92C-BD54D8ED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ли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60648"/>
            <a:ext cx="4724995" cy="600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34771" y="998413"/>
            <a:ext cx="6271852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Галилео Галилей. Физик, математик, изобретатель.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Основал естествознание, экспериментальную и теоретическую физику. Своими опытами убедительно опроверг умозрительную метафизику Аристотеля и заложил фундамент классической механики. Чем перевернул сознание своих современников, живших на рубеже 16-17 веков! Галилей первым использовал телескоп для наблюдения за небесными телами.  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AE1299-70EF-424C-B5B4-95D94C59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24D7-7F07-47FB-8CB5-8E2E67AA1F89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6603A-91C9-4B9F-845D-A3BE16A6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93885-14DB-40C8-9D0A-20C823E9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144C3F-D7A4-4C44-BB12-77E49ED2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5880" y="690102"/>
            <a:ext cx="6840760" cy="563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Текст приговора: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Ему предписано не рассуждать более письменно или устно о движении Земли и о неподвижности Солнца… под страхом наказания.</a:t>
            </a:r>
            <a:endParaRPr lang="ru-RU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Cum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vero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nobis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videretur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non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esse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integram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veritatem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pronunciatam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circa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tuam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intentionem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judicavimus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necesse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esse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venire ad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rigorosum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examen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tui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in quo (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absque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praejudicio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aliquo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eorum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quae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confessus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et quae contra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deducta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sunt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supra, circa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dictam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tuam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intentionem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respondisti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Catholice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8" y="235708"/>
            <a:ext cx="371956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552px-Bertini_fresco_of_Galileo_Galilei_and_Doge_of_Ven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91" y="3429000"/>
            <a:ext cx="263330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CE78FF1F-6644-4AF4-ADFD-49E16AD8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CCFF-AC6C-4B5C-AA70-CAC9091644B5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EBA474-1812-41E9-8766-D7E6AC31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FC294-3C4C-4566-9118-36BDBC8E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472BC0-0C33-433D-AF73-FF0C5D15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3352" y="836712"/>
            <a:ext cx="11665296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 </a:t>
            </a: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всё-таки она вертится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(Фраза общеизвестная и несуществующая. По легенде Галилей сказал её после показного отречения. Но доказательств этому нет. Как обнаружили историки, данный миф создал журналист Джузеппе </a:t>
            </a:r>
            <a:r>
              <a:rPr lang="ru-RU" sz="1200" i="1" dirty="0" err="1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Баретти</a:t>
            </a:r>
            <a:r>
              <a:rPr lang="ru-RU" sz="1200" i="1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.)</a:t>
            </a:r>
            <a:endParaRPr lang="ru-RU" sz="1200" dirty="0">
              <a:solidFill>
                <a:srgbClr val="46464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 Разум человека есть творение Бога, и притом одно из самых превосходных.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 До сих пор еще не решено, и я думаю, что человеческая наука никогда не решит, конечна ли Вселенная или бесконечна?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 Я предпочитаю найти одну истину, хоть и незначительную, нежели долго спорить о величайших вопросах, не достигая никакой истины.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 Природа насмехается над решениями императоров и монархов, и по их требованиям она не изменила бы ни на йоту свои законы.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646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• Ни одно изречение не имеет такой принудительной силы, какую имеет любое явление природы</a:t>
            </a:r>
            <a:r>
              <a:rPr lang="ru-RU" sz="2400" dirty="0">
                <a:solidFill>
                  <a:srgbClr val="464646"/>
                </a:solidFill>
                <a:latin typeface="Verdana" pitchFamily="34" charset="0"/>
              </a:rPr>
              <a:t>.  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C8D6B49-4C14-4C26-B643-01DFC195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F67B-FC5E-4A6D-BD16-EB19A8A0CA1E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C3141B-CB9C-4B3A-B0FE-329661C9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A1558-16F6-43AC-AC84-454835FC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1B959-A826-45B9-941F-3A129882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ьют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0" y="544006"/>
            <a:ext cx="4963734" cy="330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75920" y="806174"/>
            <a:ext cx="6644930" cy="304698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Сэр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Исаа́к</a:t>
            </a:r>
            <a:r>
              <a:rPr lang="ru-RU" sz="24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Нью́тон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(или </a:t>
            </a:r>
            <a:r>
              <a:rPr lang="ru-RU" sz="24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Ньюто́н</a:t>
            </a:r>
            <a:r>
              <a:rPr lang="ru-RU" sz="2400" baseline="300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англ.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i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Isaac</a:t>
            </a:r>
            <a:r>
              <a:rPr lang="ru-RU" sz="2400" i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i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Newton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декабря 1642 года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— </a:t>
            </a:r>
            <a:r>
              <a:rPr lang="ru-R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 марта 1727 года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по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юлианскому календарю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действовавшему в Англии до 1752 года; или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января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1643 года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—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31 марта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1727 года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по </a:t>
            </a:r>
            <a:r>
              <a:rPr lang="ru-RU" sz="2400" dirty="0">
                <a:solidFill>
                  <a:srgbClr val="0B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григорианскому календарю</a:t>
            </a:r>
            <a:r>
              <a:rPr lang="ru-RU" sz="2400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 — </a:t>
            </a:r>
            <a:endParaRPr lang="ru-RU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986A90-7656-4E81-A6C9-D9DA71A7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318A-D8C3-455C-91A1-4909520EAB56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C55DB-BD9B-435F-82B5-B68781B0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DB3F1A-3B85-4279-A1EB-A861967F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7D72A0-C268-4E36-9266-D055AF0B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8C78C-7AF3-46FA-8AB1-07F745D44D13}"/>
              </a:ext>
            </a:extLst>
          </p:cNvPr>
          <p:cNvSpPr txBox="1"/>
          <p:nvPr/>
        </p:nvSpPr>
        <p:spPr>
          <a:xfrm>
            <a:off x="119336" y="3989150"/>
            <a:ext cx="11901514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Автор фундаментального труда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Математические начала натуральной философии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», в котором он изложил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закон всемирного тяготения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и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три закона механики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ставшие основой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классической механики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 Разработал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дифференциальное и интегральное исчисления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теорию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цвета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заложил основы современной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физической оптики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создал многие другие математические и физические теории.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48" y="3719203"/>
            <a:ext cx="11737304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отсутствие внешних силовых воздействий тело будет продолжать равномерно двигаться по прямой.</a:t>
            </a:r>
          </a:p>
          <a:p>
            <a:pPr indent="360363"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Ускорение движущегося тела пропорционально сумме приложенных к нему сил и обратно пропорционально его массе.</a:t>
            </a:r>
          </a:p>
          <a:p>
            <a:pPr indent="360363" algn="just"/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Всякому действию сопоставлено равное по силе и обратное по направлению противодействие.</a:t>
            </a:r>
            <a:endParaRPr lang="ru-RU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 descr="referat-pro-uchen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90874"/>
            <a:ext cx="581025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F46F039-3260-40C5-B2AB-4F2272B0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C64A-5A87-45CD-8856-9C1600412A9D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D6732-8AE6-462B-A5E1-2F5E2667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ABA47E-34FC-4005-9982-1C11CC82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103D90-6CE7-4455-9F15-5A113630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41606-F998-4F2D-923A-D95C0009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3CE8-F6B5-4C0F-859E-A7DD17B08C22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3B491B-E74F-403C-9601-F5361C87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http://dvsschool.zz.mu/index.html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AB24A-F08F-4708-9521-E35FAD34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E6A-0E29-41E1-A1D7-BD35EFBF25A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5BAC3B-3034-4226-A9F9-50F8491E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71617"/>
            <a:ext cx="1028306" cy="4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FF0AA-18F2-4E6D-AC5B-EAD6955156D6}"/>
              </a:ext>
            </a:extLst>
          </p:cNvPr>
          <p:cNvSpPr txBox="1"/>
          <p:nvPr/>
        </p:nvSpPr>
        <p:spPr>
          <a:xfrm>
            <a:off x="4511824" y="15616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Динамика</a:t>
            </a:r>
          </a:p>
          <a:p>
            <a:pPr marR="0" algn="l" rtl="0"/>
            <a:endParaRPr lang="ru-RU" sz="12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0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—	тело покоится?</a:t>
            </a:r>
          </a:p>
          <a:p>
            <a:pPr marR="0" algn="l" rtl="0"/>
            <a:r>
              <a:rPr lang="ru-RU" sz="2400" b="0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—	движется равномерно?</a:t>
            </a:r>
          </a:p>
          <a:p>
            <a:pPr marR="0" algn="l" rtl="0"/>
            <a:r>
              <a:rPr lang="ru-RU" sz="2400" b="0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—	изменяется скорость тела?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254AE-E781-44A2-9499-692EB9366131}"/>
              </a:ext>
            </a:extLst>
          </p:cNvPr>
          <p:cNvSpPr txBox="1"/>
          <p:nvPr/>
        </p:nvSpPr>
        <p:spPr>
          <a:xfrm>
            <a:off x="1775520" y="1104351"/>
            <a:ext cx="2039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При каких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условиях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59A70-56FA-4795-AD0B-0A69799BF378}"/>
              </a:ext>
            </a:extLst>
          </p:cNvPr>
          <p:cNvSpPr txBox="1"/>
          <p:nvPr/>
        </p:nvSpPr>
        <p:spPr>
          <a:xfrm>
            <a:off x="343694" y="187996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Причины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Способы изменения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4E9D24-C64D-472B-8E74-F8BF83D577C8}"/>
                  </a:ext>
                </a:extLst>
              </p:cNvPr>
              <p:cNvSpPr txBox="1"/>
              <p:nvPr/>
            </p:nvSpPr>
            <p:spPr>
              <a:xfrm>
                <a:off x="5047914" y="1899107"/>
                <a:ext cx="457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e>
                    </m:acc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4E9D24-C64D-472B-8E74-F8BF83D5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4" y="1899107"/>
                <a:ext cx="45768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707BB56-5F0B-49A0-A19E-AC84A10C647E}"/>
              </a:ext>
            </a:extLst>
          </p:cNvPr>
          <p:cNvSpPr txBox="1"/>
          <p:nvPr/>
        </p:nvSpPr>
        <p:spPr>
          <a:xfrm>
            <a:off x="6384032" y="180018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модуля </a:t>
            </a:r>
          </a:p>
          <a:p>
            <a:pPr marR="0" algn="l" rtl="0"/>
            <a:r>
              <a:rPr lang="ru-RU" sz="2400" b="0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направления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9A8826C-010A-4523-B931-9D58C8E9AB1B}"/>
              </a:ext>
            </a:extLst>
          </p:cNvPr>
          <p:cNvCxnSpPr/>
          <p:nvPr/>
        </p:nvCxnSpPr>
        <p:spPr>
          <a:xfrm flipV="1">
            <a:off x="343694" y="2631186"/>
            <a:ext cx="11233248" cy="5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EE2521-72FA-49F7-81BB-BAC637E606F6}"/>
              </a:ext>
            </a:extLst>
          </p:cNvPr>
          <p:cNvSpPr txBox="1"/>
          <p:nvPr/>
        </p:nvSpPr>
        <p:spPr>
          <a:xfrm>
            <a:off x="257422" y="2737658"/>
            <a:ext cx="11677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Аристотель (IV в. до н. э.) —«Энциклопедия античной мысли» только рассуждениями!!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36C877B9-8020-4591-8F05-DACEEFC9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751439"/>
              </p:ext>
            </p:extLst>
          </p:nvPr>
        </p:nvGraphicFramePr>
        <p:xfrm>
          <a:off x="3454400" y="3120381"/>
          <a:ext cx="5304928" cy="192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09262A6-941D-4133-9EEC-6DBFC039E6A3}"/>
              </a:ext>
            </a:extLst>
          </p:cNvPr>
          <p:cNvSpPr txBox="1"/>
          <p:nvPr/>
        </p:nvSpPr>
        <p:spPr>
          <a:xfrm>
            <a:off x="257422" y="3737473"/>
            <a:ext cx="4974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Падение тел на землю Движение вокруг центра Вселенной (Земли)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Чем тело тяжелее, тем оно быстрее падает на землю</a:t>
            </a:r>
          </a:p>
          <a:p>
            <a:pPr marR="0" algn="l" rtl="0"/>
            <a:r>
              <a:rPr lang="ru-RU" sz="2400" b="0" i="1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Галилей</a:t>
            </a:r>
          </a:p>
          <a:p>
            <a:pPr marR="0" algn="l" rtl="0"/>
            <a:r>
              <a:rPr lang="ru-RU" sz="2400" b="0" i="1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Ньютон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BF7D2E-A129-44E7-8877-8D7365D90947}"/>
              </a:ext>
            </a:extLst>
          </p:cNvPr>
          <p:cNvSpPr txBox="1"/>
          <p:nvPr/>
        </p:nvSpPr>
        <p:spPr>
          <a:xfrm>
            <a:off x="7433618" y="3798217"/>
            <a:ext cx="45226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Под действием внешних сил</a:t>
            </a:r>
          </a:p>
          <a:p>
            <a:pPr marR="0" algn="r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равномерного движения на тело должна действовать сила</a:t>
            </a:r>
          </a:p>
          <a:p>
            <a:pPr marR="0" algn="r" rtl="0"/>
            <a:r>
              <a:rPr lang="ru-RU" sz="2400" b="0" i="1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Многочисленные наблюдения!!</a:t>
            </a:r>
          </a:p>
        </p:txBody>
      </p:sp>
    </p:spTree>
    <p:extLst>
      <p:ext uri="{BB962C8B-B14F-4D97-AF65-F5344CB8AC3E}">
        <p14:creationId xmlns:p14="http://schemas.microsoft.com/office/powerpoint/2010/main" val="1502184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1164</Words>
  <Application>Microsoft Office PowerPoint</Application>
  <PresentationFormat>Широкоэкранный</PresentationFormat>
  <Paragraphs>143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</dc:title>
  <dc:creator>DVS</dc:creator>
  <cp:lastModifiedBy>DVS_FILMS</cp:lastModifiedBy>
  <cp:revision>30</cp:revision>
  <dcterms:created xsi:type="dcterms:W3CDTF">2017-10-06T04:50:12Z</dcterms:created>
  <dcterms:modified xsi:type="dcterms:W3CDTF">2021-11-07T06:56:22Z</dcterms:modified>
</cp:coreProperties>
</file>