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63A8D-4AE4-45B5-B62C-6E2FA0326EB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9EC9A-FB2B-4817-8226-E9519B59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5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3A403-19FE-4F3D-B425-1DF97CAAD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E97602-64FE-47C1-A103-0247EABCB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D8EFD-08FB-4BC6-AF8F-ADA9E56F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74E-9111-43D6-B969-3E0810A6CC31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DD260-C4DB-40FA-AA24-1DDCA8E9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9D0E7-C81B-4647-B81F-BC90580B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3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A78E7-9CC1-49CB-9C07-7875E2E7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1635FF-7BE6-4F80-9BCD-57ED2D3F0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F2A47E-B4E4-4A7E-8B18-78D595B1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91C0-89E2-4861-849A-A0AA60E67939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0F030-03AA-4031-86DB-BFEDC8AF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DB54F-7674-49B2-8DD8-2F3FDEF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0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48E67E-C0CE-4F1D-9DEE-A17FAC073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8FAF7A-9786-42A1-9F77-D9B9857E7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214D6C-178A-4DB6-8A09-CF1FDF89E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CAA3-2542-49BF-A4CE-ED561F9B6FD0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DA110-49E4-4FAB-916D-20D11AA3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51FF-70F3-4779-A633-9D12F3A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7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799BA-ED15-4FBB-A3D3-FA1D1B1E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FBB72-3AE3-4DF0-B303-528E17964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E8CFA-F001-4E9D-ACAC-ADA4CA4A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45AF-933E-4AC3-A1F2-11BA026C01EF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1E04BF-7986-4A17-BE27-B874E8D4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EF762-2BEA-4D7A-9662-81A91E62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1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D46F5-33BE-4D69-A383-A2F738D9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488B4-5F54-4EF2-BA55-16D01E436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6515C-004E-43E0-83EC-64932BEA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AA84-6793-4C0E-8332-53E040B0912F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820C4-11DA-4016-945E-CD191F83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139260-2268-4631-9AF6-0C8A643C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4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6170F-7DCA-405C-82FC-62A90014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69D54-F8B9-41F4-A9B1-0E9CD9FE5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1BF8D4-1DDC-4766-B7C9-0C4272A4C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E0A8BE-02A9-488A-A54A-18D0E32C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4F9A-6DC7-4C64-9844-A04A31CE83F2}" type="datetime1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0915B3-D974-44BF-B400-B1B9BE0A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16340-0BCB-4B52-9078-ED0DC9C0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1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B0ADA-B8B5-4896-9119-2A46C5DE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5EA756-B8A5-4BEB-B621-3ACA63A2E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1CDEA0-3B15-40C1-A1A7-249FAC8BD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346F39-EE0D-4D04-973B-C52D68CBE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E4AFE8-10E3-4BD2-89EF-7793938A8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A5A43D-0FE1-4E6F-BA2B-B5255EB95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57E1-13DF-43DB-9289-909C1458AC49}" type="datetime1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A18C70-3C5C-41D2-A789-05FE22F8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E62868-A25D-48E8-B515-2A22C806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4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9C472-5DE2-48F3-88D4-6FB1C7E9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F8A9DD-D0C5-4AD0-B4B1-669F58ED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1FD-DE81-4174-B711-E77273CBFE77}" type="datetime1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51FF6D-B608-45C6-A07B-643ADA96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C76954-5079-4E5D-A89F-F338FAB6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4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9A5EA0-5F9E-47D8-B75D-B7520D3F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A77703-9A8A-426F-AAFF-C961C311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3B7BB0-AD11-4E0D-A523-62E8BBED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9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FAF39-9C39-4418-923E-317D0B75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65595D-6AEB-40A5-90C3-9ABC56814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6EF555-89FE-4F97-8519-C1DDA820F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8E32AF-CE5E-423F-90F7-289A5803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495A-FFFA-4681-8ACD-2241698E05AF}" type="datetime1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878597-B607-41DA-8A63-1BCE67B3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C131F3-2CFA-4249-A59D-5F74097D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4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B7C08-223F-432B-BF6D-83FAF146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C743C-914B-4466-856C-2843CEC72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B34E57-61F7-4FBF-B2C7-FC3E8C269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90023E-BCF0-4D6F-9CBA-A8F94446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B089-9004-4DDD-B2DB-06653CD3CC93}" type="datetime1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1C225-1869-47EA-893A-CBDD0FA8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B3CDCD-AD06-4E88-B171-57CF6D38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1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C3E92-A0D9-4295-84D6-F36EB4E4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52EA6B-3D62-453B-A49A-230F74B74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298D-18CB-4E17-91E4-6CD0907D5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8C521-9D00-43C5-887C-73C4227A0994}" type="datetime1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5CC99-F440-48E5-97D2-2329F0251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18C85-5F1F-42D8-90C1-1D9B5D553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968B-160F-49C0-BDF8-057CD9DF8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1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vsschool.zz.mu/10_klass_fiz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B42A8A6-DB2B-4373-80DD-2ADB595F581C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0EDB387-DD85-4C63-BA00-5D5C3737A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CC4F7EF-DD48-434E-9B3F-72D932B2666E}"/>
                </a:ext>
              </a:extLst>
            </p:cNvPr>
            <p:cNvGrpSpPr/>
            <p:nvPr/>
          </p:nvGrpSpPr>
          <p:grpSpPr>
            <a:xfrm>
              <a:off x="3376570" y="130567"/>
              <a:ext cx="8634370" cy="3749546"/>
              <a:chOff x="3376570" y="130567"/>
              <a:chExt cx="8634370" cy="3749546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D567C40F-3D5A-4001-B1F7-E88778BC82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6570" y="130567"/>
                <a:ext cx="5257800" cy="1400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11A74813-B7C4-4D65-A605-022502EBFB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5228" y="196676"/>
                <a:ext cx="965712" cy="468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642010D-2B33-4A78-AA56-37AEEE0DCED3}"/>
                  </a:ext>
                </a:extLst>
              </p:cNvPr>
              <p:cNvSpPr/>
              <p:nvPr/>
            </p:nvSpPr>
            <p:spPr>
              <a:xfrm>
                <a:off x="4252425" y="1530742"/>
                <a:ext cx="350608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Courier New" panose="02070309020205020404" pitchFamily="49" charset="0"/>
                    <a:cs typeface="Courier New" panose="02070309020205020404" pitchFamily="49" charset="0"/>
                  </a:rPr>
                  <a:t>Динамика</a:t>
                </a:r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D3688ED7-7A85-4931-9A8D-2821F0A54511}"/>
                  </a:ext>
                </a:extLst>
              </p:cNvPr>
              <p:cNvSpPr/>
              <p:nvPr/>
            </p:nvSpPr>
            <p:spPr>
              <a:xfrm>
                <a:off x="3541454" y="2556674"/>
                <a:ext cx="5109091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Courier New" panose="02070309020205020404" pitchFamily="49" charset="0"/>
                    <a:cs typeface="Courier New" panose="02070309020205020404" pitchFamily="49" charset="0"/>
                  </a:rPr>
                  <a:t>Примеры решения </a:t>
                </a:r>
              </a:p>
              <a:p>
                <a:pPr algn="ctr"/>
                <a:r>
                  <a:rPr lang="ru-RU" sz="40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Courier New" panose="02070309020205020404" pitchFamily="49" charset="0"/>
                    <a:cs typeface="Courier New" panose="02070309020205020404" pitchFamily="49" charset="0"/>
                  </a:rPr>
                  <a:t>задач</a:t>
                </a:r>
              </a:p>
            </p:txBody>
          </p:sp>
        </p:grpSp>
      </p:grpSp>
      <p:sp>
        <p:nvSpPr>
          <p:cNvPr id="9" name="Дата 8">
            <a:extLst>
              <a:ext uri="{FF2B5EF4-FFF2-40B4-BE49-F238E27FC236}">
                <a16:creationId xmlns:a16="http://schemas.microsoft.com/office/drawing/2014/main" id="{4C7CA025-CE33-467B-A81A-A5D6BA23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A5C4-36E2-49D4-A15C-80F032ED2F31}" type="datetime1">
              <a:rPr lang="ru-RU" smtClean="0"/>
              <a:t>07.11.2021</a:t>
            </a:fld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D961C4C7-DE3B-4444-8BD8-2D0DBD77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EA53B98-B75A-4928-93CF-E69587F5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1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007A6F-3296-4E77-94A8-68C5E6B5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B9FC6B-6811-4DA2-90D7-7A2880E5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CFCC42-72E1-4CF8-BA29-512CD448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FB4EC-8F40-4977-8A10-A4AE440D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1F5EF2-2317-4218-9F87-665D1E031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23" y="534379"/>
            <a:ext cx="3329077" cy="2326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5DB3D7-41D3-4D43-8655-73DBE0CC1FCC}"/>
              </a:ext>
            </a:extLst>
          </p:cNvPr>
          <p:cNvSpPr txBox="1"/>
          <p:nvPr/>
        </p:nvSpPr>
        <p:spPr>
          <a:xfrm>
            <a:off x="2901351" y="690926"/>
            <a:ext cx="9038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Запишем второй закон Ньютона в векторной форме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2D75A-E392-451B-A4AA-6F2A178FC878}"/>
              </a:ext>
            </a:extLst>
          </p:cNvPr>
          <p:cNvSpPr txBox="1"/>
          <p:nvPr/>
        </p:nvSpPr>
        <p:spPr>
          <a:xfrm>
            <a:off x="3867064" y="1197186"/>
            <a:ext cx="7941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Но т.к. мы не знаем по условию задачи покоится тело или движется с ускорением, то рассмотрим оба случая.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94E58C-387F-4437-83A1-4DB13A4EBE9C}"/>
                  </a:ext>
                </a:extLst>
              </p:cNvPr>
              <p:cNvSpPr txBox="1"/>
              <p:nvPr/>
            </p:nvSpPr>
            <p:spPr>
              <a:xfrm>
                <a:off x="8080464" y="2279554"/>
                <a:ext cx="2625912" cy="455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/>
                  <a:t> 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400" b="0" i="1" dirty="0" smtClean="0">
                                <a:latin typeface="Cambria Math" panose="02040503050406030204" pitchFamily="18" charset="0"/>
                              </a:rPr>
                              <m:t>тр</m:t>
                            </m:r>
                          </m:sub>
                        </m:sSub>
                      </m:e>
                    </m:ac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94E58C-387F-4437-83A1-4DB13A4EB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464" y="2279554"/>
                <a:ext cx="2625912" cy="455766"/>
              </a:xfrm>
              <a:prstGeom prst="rect">
                <a:avLst/>
              </a:prstGeom>
              <a:blipFill>
                <a:blip r:embed="rId4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39FC13-3058-46CD-9248-69547A4030A7}"/>
                  </a:ext>
                </a:extLst>
              </p:cNvPr>
              <p:cNvSpPr txBox="1"/>
              <p:nvPr/>
            </p:nvSpPr>
            <p:spPr>
              <a:xfrm>
                <a:off x="3983274" y="2244399"/>
                <a:ext cx="2995496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𝑚𝑔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тр</m:t>
                            </m:r>
                          </m:sub>
                        </m:sSub>
                      </m:e>
                    </m:ac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39FC13-3058-46CD-9248-69547A403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274" y="2244399"/>
                <a:ext cx="2995496" cy="548099"/>
              </a:xfrm>
              <a:prstGeom prst="rect">
                <a:avLst/>
              </a:prstGeom>
              <a:blipFill>
                <a:blip r:embed="rId5"/>
                <a:stretch>
                  <a:fillRect b="-1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0E23233-94CD-46FA-9FCA-5655EAD4F87B}"/>
              </a:ext>
            </a:extLst>
          </p:cNvPr>
          <p:cNvSpPr txBox="1"/>
          <p:nvPr/>
        </p:nvSpPr>
        <p:spPr>
          <a:xfrm>
            <a:off x="1738109" y="2723615"/>
            <a:ext cx="10201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проекции на ось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OY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в обоих случаях выражение будет иметь вид</a:t>
            </a:r>
            <a:r>
              <a:rPr lang="ru-R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5EBBC0-F565-4696-94CD-B862DB1E63C5}"/>
                  </a:ext>
                </a:extLst>
              </p:cNvPr>
              <p:cNvSpPr txBox="1"/>
              <p:nvPr/>
            </p:nvSpPr>
            <p:spPr>
              <a:xfrm>
                <a:off x="6364256" y="3187026"/>
                <a:ext cx="17891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5EBBC0-F565-4696-94CD-B862DB1E6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256" y="3187026"/>
                <a:ext cx="1789144" cy="369332"/>
              </a:xfrm>
              <a:prstGeom prst="rect">
                <a:avLst/>
              </a:prstGeom>
              <a:blipFill>
                <a:blip r:embed="rId6"/>
                <a:stretch>
                  <a:fillRect l="-3401" r="-170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559897-991C-4F3E-A0F6-41DC92F1D222}"/>
                  </a:ext>
                </a:extLst>
              </p:cNvPr>
              <p:cNvSpPr txBox="1"/>
              <p:nvPr/>
            </p:nvSpPr>
            <p:spPr>
              <a:xfrm>
                <a:off x="252322" y="3554612"/>
                <a:ext cx="1168735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Как известно, предоставленное самому себе тело покоится на наклонной плоскости, если коэффициент трения удовлетворяет неравенству 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μ</a:t>
                </a:r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u="none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tg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α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sz="2400" b="0" i="0" u="none" strike="noStrik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ourier New" panose="02070309020205020404" pitchFamily="49" charset="0"/>
                  </a:rPr>
                  <a:t>(</a:t>
                </a:r>
                <a:r>
                  <a:rPr lang="ru-RU" sz="2400" b="0" i="1" u="none" strike="noStrik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ourier New" panose="02070309020205020404" pitchFamily="49" charset="0"/>
                  </a:rPr>
                  <a:t>смотри пример 3</a:t>
                </a:r>
                <a:r>
                  <a:rPr lang="ru-RU" sz="2400" b="0" i="0" u="none" strike="noStrike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ourier New" panose="02070309020205020404" pitchFamily="49" charset="0"/>
                  </a:rPr>
                  <a:t>)</a:t>
                </a:r>
                <a:r>
                  <a:rPr lang="ru-RU" sz="2400" b="0" i="0" u="none" strike="noStrike" dirty="0">
                    <a:latin typeface="Courier New" panose="02070309020205020404" pitchFamily="49" charset="0"/>
                  </a:rPr>
                  <a:t>, тогда сила трения покоя </a:t>
                </a:r>
                <a:r>
                  <a:rPr lang="en-US" sz="2400" b="1" i="0" u="none" strike="noStrike" dirty="0">
                    <a:latin typeface="Courier New" panose="02070309020205020404" pitchFamily="49" charset="0"/>
                  </a:rPr>
                  <a:t>F</a:t>
                </a:r>
                <a:r>
                  <a:rPr lang="ru-RU" sz="2400" b="1" i="0" u="none" strike="noStrike" baseline="-25000" dirty="0" err="1">
                    <a:latin typeface="Courier New" panose="02070309020205020404" pitchFamily="49" charset="0"/>
                  </a:rPr>
                  <a:t>тр</a:t>
                </a:r>
                <a:r>
                  <a:rPr lang="ru-RU" sz="2400" b="1" i="0" u="none" strike="noStrike" dirty="0">
                    <a:latin typeface="Courier New" panose="02070309020205020404" pitchFamily="49" charset="0"/>
                  </a:rPr>
                  <a:t> = </a:t>
                </a:r>
                <a:r>
                  <a:rPr lang="en-US" sz="2400" b="1" i="0" u="none" strike="noStrike" dirty="0" err="1">
                    <a:latin typeface="Courier New" panose="02070309020205020404" pitchFamily="49" charset="0"/>
                  </a:rPr>
                  <a:t>mgsin</a:t>
                </a:r>
                <a:r>
                  <a:rPr lang="el-GR" sz="2400" b="1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α</a:t>
                </a:r>
                <a:r>
                  <a:rPr lang="en-US" sz="2400" b="1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</a:t>
                </a:r>
              </a:p>
              <a:p>
                <a:r>
                  <a:rPr lang="ru-RU" sz="24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Если же 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μ</a:t>
                </a:r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u="none" strike="noStrik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sz="2400" b="1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tg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α</a:t>
                </a:r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, </a:t>
                </a:r>
                <a:r>
                  <a:rPr lang="ru-RU" sz="240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то сила трения скольжения </a:t>
                </a:r>
                <a:r>
                  <a:rPr lang="en-US" sz="2400" b="1" dirty="0">
                    <a:latin typeface="Courier New" panose="02070309020205020404" pitchFamily="49" charset="0"/>
                  </a:rPr>
                  <a:t>F</a:t>
                </a:r>
                <a:r>
                  <a:rPr lang="ru-RU" sz="2400" b="1" baseline="-25000" dirty="0" err="1">
                    <a:latin typeface="Courier New" panose="02070309020205020404" pitchFamily="49" charset="0"/>
                  </a:rPr>
                  <a:t>тр</a:t>
                </a:r>
                <a:r>
                  <a:rPr lang="ru-RU" sz="2400" b="1" dirty="0">
                    <a:latin typeface="Courier New" panose="02070309020205020404" pitchFamily="49" charset="0"/>
                  </a:rPr>
                  <a:t> = </a:t>
                </a:r>
                <a:r>
                  <a:rPr lang="el-GR" sz="2400" b="1" dirty="0">
                    <a:latin typeface="Courier New" panose="02070309020205020404" pitchFamily="49" charset="0"/>
                  </a:rPr>
                  <a:t>μ</a:t>
                </a:r>
                <a:r>
                  <a:rPr lang="en-US" sz="2400" b="1" dirty="0" err="1">
                    <a:latin typeface="Courier New" panose="02070309020205020404" pitchFamily="49" charset="0"/>
                  </a:rPr>
                  <a:t>mgcos</a:t>
                </a:r>
                <a:r>
                  <a:rPr lang="el-GR" sz="2400" b="1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α</a:t>
                </a:r>
                <a:r>
                  <a:rPr lang="ru-RU" sz="240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endParaRPr lang="ru-RU" sz="2400" i="0" u="none" strike="noStrike" dirty="0"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559897-991C-4F3E-A0F6-41DC92F1D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2" y="3554612"/>
                <a:ext cx="11687355" cy="1938992"/>
              </a:xfrm>
              <a:prstGeom prst="rect">
                <a:avLst/>
              </a:prstGeom>
              <a:blipFill>
                <a:blip r:embed="rId7"/>
                <a:stretch>
                  <a:fillRect l="-782" t="-2516" r="-1199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173662-73FA-4F4B-BB9C-26E0F7D2B880}"/>
                  </a:ext>
                </a:extLst>
              </p:cNvPr>
              <p:cNvSpPr txBox="1"/>
              <p:nvPr/>
            </p:nvSpPr>
            <p:spPr>
              <a:xfrm>
                <a:off x="4711377" y="5301621"/>
                <a:ext cx="2936510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</m:sub>
                            <m:sup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173662-73FA-4F4B-BB9C-26E0F7D2B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77" y="5301621"/>
                <a:ext cx="2936510" cy="751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4B061B-90E1-4C53-9169-D2859336E2B1}"/>
                  </a:ext>
                </a:extLst>
              </p:cNvPr>
              <p:cNvSpPr txBox="1"/>
              <p:nvPr/>
            </p:nvSpPr>
            <p:spPr>
              <a:xfrm>
                <a:off x="2631616" y="5943455"/>
                <a:ext cx="7332585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𝑚𝑔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 cos</a:t>
                </a:r>
                <a:r>
                  <a:rPr lang="el-GR" sz="2400" dirty="0"/>
                  <a:t>α</a:t>
                </a:r>
                <a:r>
                  <a:rPr lang="en-US" sz="2400" dirty="0"/>
                  <a:t>  </a:t>
                </a:r>
                <a:r>
                  <a:rPr lang="ru-RU" sz="2400" dirty="0"/>
                  <a:t>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&lt;</a:t>
                </a:r>
                <a:r>
                  <a:rPr lang="en-US" sz="2400" dirty="0" err="1"/>
                  <a:t>tg</a:t>
                </a:r>
                <a:r>
                  <a:rPr lang="el-GR" sz="2400" dirty="0"/>
                  <a:t>α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𝑚𝑔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ru-RU" sz="2400" dirty="0"/>
                      <m:t>при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ru-RU" sz="2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sz="2400" dirty="0" err="1"/>
                      <m:t>tg</m:t>
                    </m:r>
                    <m:r>
                      <m:rPr>
                        <m:nor/>
                      </m:rPr>
                      <a:rPr lang="el-GR" sz="2400" dirty="0"/>
                      <m:t>α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4B061B-90E1-4C53-9169-D2859336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16" y="5943455"/>
                <a:ext cx="7332585" cy="447238"/>
              </a:xfrm>
              <a:prstGeom prst="rect">
                <a:avLst/>
              </a:prstGeom>
              <a:blipFill>
                <a:blip r:embed="rId9"/>
                <a:stretch>
                  <a:fillRect t="-5479" b="-397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12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>
            <a:extLst>
              <a:ext uri="{FF2B5EF4-FFF2-40B4-BE49-F238E27FC236}">
                <a16:creationId xmlns:a16="http://schemas.microsoft.com/office/drawing/2014/main" id="{C19ABB93-C740-406A-9A2D-B86D5E70C39E}"/>
              </a:ext>
            </a:extLst>
          </p:cNvPr>
          <p:cNvSpPr/>
          <p:nvPr/>
        </p:nvSpPr>
        <p:spPr>
          <a:xfrm>
            <a:off x="4174798" y="5311935"/>
            <a:ext cx="517585" cy="5175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A556ECA-1965-4884-9BFD-F332CF07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DC7FE6-7056-4C6D-98E0-FE3BC33E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1EE7F9-AA41-4B47-9D75-064867AB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11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69C27-A5B4-40F8-9969-C86F4F12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44D22D-A6DB-4798-9BB9-8A82F86945D6}"/>
              </a:ext>
            </a:extLst>
          </p:cNvPr>
          <p:cNvSpPr txBox="1"/>
          <p:nvPr/>
        </p:nvSpPr>
        <p:spPr>
          <a:xfrm>
            <a:off x="147008" y="646522"/>
            <a:ext cx="118979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Пример 5.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 горизонтальном столе лежит брусок массой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en-US" sz="2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 кг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на котором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помещен второй брусок массой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en-US" sz="2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1 кг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Оба бруска соединены невесомой нерастяжимой нитью, перекинутой через блок, ось которого неподвижна. Какую силу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F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нужно приложить к верхнему бруску в горизонтальном направлении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чтобы он начал двигаться с ускорением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а = 4,9 м/с</a:t>
            </a:r>
            <a:r>
              <a:rPr lang="ru-RU" sz="2400" b="1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Коэффициент трения между брусками </a:t>
            </a:r>
            <a:r>
              <a:rPr lang="el-GR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μ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0,5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Трением нижнего бруска о стол, трением в блоке и его массой пренебречь.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DDF675-1E28-4C6F-9202-EDC25F7FEA2C}"/>
              </a:ext>
            </a:extLst>
          </p:cNvPr>
          <p:cNvSpPr/>
          <p:nvPr/>
        </p:nvSpPr>
        <p:spPr>
          <a:xfrm>
            <a:off x="674298" y="106151"/>
            <a:ext cx="111014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Примеры решения задач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9B0C49-15CB-494C-85C8-B2A657F70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58" y="3263445"/>
            <a:ext cx="5382883" cy="298521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84A5EB0-606C-4ECF-AF08-B4ACF52BBC52}"/>
              </a:ext>
            </a:extLst>
          </p:cNvPr>
          <p:cNvSpPr/>
          <p:nvPr/>
        </p:nvSpPr>
        <p:spPr>
          <a:xfrm>
            <a:off x="4003229" y="5952912"/>
            <a:ext cx="4399472" cy="5476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284973C-94DD-40F0-83E2-BA11D4ACA992}"/>
              </a:ext>
            </a:extLst>
          </p:cNvPr>
          <p:cNvSpPr/>
          <p:nvPr/>
        </p:nvSpPr>
        <p:spPr>
          <a:xfrm>
            <a:off x="5053608" y="5625488"/>
            <a:ext cx="3096884" cy="3116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203A33A-F408-4B29-9BB3-45D9B7B4AA5C}"/>
              </a:ext>
            </a:extLst>
          </p:cNvPr>
          <p:cNvSpPr/>
          <p:nvPr/>
        </p:nvSpPr>
        <p:spPr>
          <a:xfrm rot="16200000">
            <a:off x="3068663" y="5027388"/>
            <a:ext cx="1860089" cy="4571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C841BC77-AE28-47CE-B947-3D1294AB2679}"/>
              </a:ext>
            </a:extLst>
          </p:cNvPr>
          <p:cNvSpPr/>
          <p:nvPr/>
        </p:nvSpPr>
        <p:spPr>
          <a:xfrm rot="5400000">
            <a:off x="4002093" y="5365196"/>
            <a:ext cx="467264" cy="411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C9893AC-13AA-4515-864B-3A8256D32CFF}"/>
              </a:ext>
            </a:extLst>
          </p:cNvPr>
          <p:cNvCxnSpPr>
            <a:cxnSpLocks/>
          </p:cNvCxnSpPr>
          <p:nvPr/>
        </p:nvCxnSpPr>
        <p:spPr>
          <a:xfrm>
            <a:off x="4485347" y="5838146"/>
            <a:ext cx="5703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DB810F6-5E17-489F-A8E2-D028758DE0D1}"/>
              </a:ext>
            </a:extLst>
          </p:cNvPr>
          <p:cNvSpPr/>
          <p:nvPr/>
        </p:nvSpPr>
        <p:spPr>
          <a:xfrm>
            <a:off x="5995933" y="5092152"/>
            <a:ext cx="974784" cy="5175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3439037-5C5B-42DD-A720-C8457CA83017}"/>
              </a:ext>
            </a:extLst>
          </p:cNvPr>
          <p:cNvCxnSpPr>
            <a:cxnSpLocks/>
          </p:cNvCxnSpPr>
          <p:nvPr/>
        </p:nvCxnSpPr>
        <p:spPr>
          <a:xfrm>
            <a:off x="4466053" y="5311935"/>
            <a:ext cx="15385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26FAB8-4F5F-41B6-8496-2D2184FCA00C}"/>
              </a:ext>
            </a:extLst>
          </p:cNvPr>
          <p:cNvSpPr txBox="1"/>
          <p:nvPr/>
        </p:nvSpPr>
        <p:spPr>
          <a:xfrm>
            <a:off x="5680502" y="47728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en-US" sz="18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EBAC3D-0EE2-4631-BD5F-1E6225E78A55}"/>
              </a:ext>
            </a:extLst>
          </p:cNvPr>
          <p:cNvSpPr txBox="1"/>
          <p:nvPr/>
        </p:nvSpPr>
        <p:spPr>
          <a:xfrm>
            <a:off x="4764051" y="53073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en-US" sz="18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endParaRPr lang="ru-RU" dirty="0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77C2E80D-DB33-4EAE-8660-911112A0ECCB}"/>
              </a:ext>
            </a:extLst>
          </p:cNvPr>
          <p:cNvSpPr/>
          <p:nvPr/>
        </p:nvSpPr>
        <p:spPr>
          <a:xfrm rot="16200000">
            <a:off x="7726528" y="4513958"/>
            <a:ext cx="145200" cy="1630393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B03B69-566E-44E9-8EAB-4B66F7CDD34D}"/>
                  </a:ext>
                </a:extLst>
              </p:cNvPr>
              <p:cNvSpPr txBox="1"/>
              <p:nvPr/>
            </p:nvSpPr>
            <p:spPr>
              <a:xfrm>
                <a:off x="8445437" y="4863852"/>
                <a:ext cx="268535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B03B69-566E-44E9-8EAB-4B66F7CDD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437" y="4863852"/>
                <a:ext cx="268535" cy="414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B322492B-D922-4241-81A7-13370AC625C9}"/>
              </a:ext>
            </a:extLst>
          </p:cNvPr>
          <p:cNvSpPr/>
          <p:nvPr/>
        </p:nvSpPr>
        <p:spPr>
          <a:xfrm rot="16200000">
            <a:off x="7467506" y="3986271"/>
            <a:ext cx="198407" cy="1191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5A235D-7DE4-4D92-8091-C766E92EFCFA}"/>
                  </a:ext>
                </a:extLst>
              </p:cNvPr>
              <p:cNvSpPr txBox="1"/>
              <p:nvPr/>
            </p:nvSpPr>
            <p:spPr>
              <a:xfrm>
                <a:off x="7376599" y="4135476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5A235D-7DE4-4D92-8091-C766E92EF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599" y="4135476"/>
                <a:ext cx="29091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4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547B2527-EF9B-46F7-B1BB-94E32DB6CD3E}"/>
              </a:ext>
            </a:extLst>
          </p:cNvPr>
          <p:cNvSpPr/>
          <p:nvPr/>
        </p:nvSpPr>
        <p:spPr>
          <a:xfrm rot="5400000">
            <a:off x="5105576" y="3688819"/>
            <a:ext cx="164328" cy="12564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A556ECA-1965-4884-9BFD-F332CF07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DC7FE6-7056-4C6D-98E0-FE3BC33E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1EE7F9-AA41-4B47-9D75-064867AB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12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69C27-A5B4-40F8-9969-C86F4F12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EDDBE50-34C2-4589-9830-C9963DC0117D}"/>
              </a:ext>
            </a:extLst>
          </p:cNvPr>
          <p:cNvGrpSpPr/>
          <p:nvPr/>
        </p:nvGrpSpPr>
        <p:grpSpPr>
          <a:xfrm>
            <a:off x="838200" y="0"/>
            <a:ext cx="9651521" cy="6280030"/>
            <a:chOff x="3227717" y="222556"/>
            <a:chExt cx="5382883" cy="298521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F6B7128-3ED1-4978-8ED8-162425FE3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717" y="222556"/>
              <a:ext cx="5382883" cy="2985215"/>
            </a:xfrm>
            <a:prstGeom prst="rect">
              <a:avLst/>
            </a:prstGeom>
          </p:spPr>
        </p:pic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B86CCD2F-9AFF-4B57-996C-1B5EAE2551C6}"/>
                </a:ext>
              </a:extLst>
            </p:cNvPr>
            <p:cNvGrpSpPr/>
            <p:nvPr/>
          </p:nvGrpSpPr>
          <p:grpSpPr>
            <a:xfrm>
              <a:off x="3799007" y="1079314"/>
              <a:ext cx="4581877" cy="1887471"/>
              <a:chOff x="3799007" y="1079314"/>
              <a:chExt cx="4581877" cy="1887471"/>
            </a:xfrm>
          </p:grpSpPr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5C719E8C-2C30-4BFE-B15D-05272CA88FDB}"/>
                  </a:ext>
                </a:extLst>
              </p:cNvPr>
              <p:cNvSpPr/>
              <p:nvPr/>
            </p:nvSpPr>
            <p:spPr>
              <a:xfrm>
                <a:off x="3997957" y="2271046"/>
                <a:ext cx="517585" cy="51758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CA3A2D5-3677-4456-B705-F7603E275DBC}"/>
                  </a:ext>
                </a:extLst>
              </p:cNvPr>
              <p:cNvSpPr/>
              <p:nvPr/>
            </p:nvSpPr>
            <p:spPr>
              <a:xfrm>
                <a:off x="3826388" y="2912023"/>
                <a:ext cx="4399472" cy="54762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85245E08-7ABB-461F-8987-250A309EDCBE}"/>
                  </a:ext>
                </a:extLst>
              </p:cNvPr>
              <p:cNvSpPr/>
              <p:nvPr/>
            </p:nvSpPr>
            <p:spPr>
              <a:xfrm rot="16200000">
                <a:off x="2891822" y="1986499"/>
                <a:ext cx="1860089" cy="45719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Равнобедренный треугольник 15">
                <a:extLst>
                  <a:ext uri="{FF2B5EF4-FFF2-40B4-BE49-F238E27FC236}">
                    <a16:creationId xmlns:a16="http://schemas.microsoft.com/office/drawing/2014/main" id="{52A21CB1-7894-4C0A-BF88-9B580EBE7C1B}"/>
                  </a:ext>
                </a:extLst>
              </p:cNvPr>
              <p:cNvSpPr/>
              <p:nvPr/>
            </p:nvSpPr>
            <p:spPr>
              <a:xfrm rot="5400000">
                <a:off x="3825252" y="2324307"/>
                <a:ext cx="467264" cy="41106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07D7FEAC-440E-447E-9CB8-FBA6802B65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8506" y="2797257"/>
                <a:ext cx="5703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9C9F942E-5C61-4FA9-B1F9-3AE7DF47D7DB}"/>
                  </a:ext>
                </a:extLst>
              </p:cNvPr>
              <p:cNvSpPr/>
              <p:nvPr/>
            </p:nvSpPr>
            <p:spPr>
              <a:xfrm>
                <a:off x="5819092" y="2051263"/>
                <a:ext cx="974784" cy="51758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E5F3D867-132B-4931-9C89-EEF8360A3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212" y="2271046"/>
                <a:ext cx="15385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7784DB-6C15-4523-AA0D-23D767E30F72}"/>
                  </a:ext>
                </a:extLst>
              </p:cNvPr>
              <p:cNvSpPr txBox="1"/>
              <p:nvPr/>
            </p:nvSpPr>
            <p:spPr>
              <a:xfrm>
                <a:off x="5821736" y="2029024"/>
                <a:ext cx="231733" cy="175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m</a:t>
                </a:r>
                <a:r>
                  <a:rPr lang="en-US" sz="1800" b="1" i="0" u="none" strike="noStrike" baseline="-25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2</a:t>
                </a:r>
                <a:endParaRPr lang="ru-RU" dirty="0"/>
              </a:p>
            </p:txBody>
          </p:sp>
          <p:sp>
            <p:nvSpPr>
              <p:cNvPr id="22" name="Стрелка: вниз 21">
                <a:extLst>
                  <a:ext uri="{FF2B5EF4-FFF2-40B4-BE49-F238E27FC236}">
                    <a16:creationId xmlns:a16="http://schemas.microsoft.com/office/drawing/2014/main" id="{7B7B6C29-AF33-410D-B559-A7613C355377}"/>
                  </a:ext>
                </a:extLst>
              </p:cNvPr>
              <p:cNvSpPr/>
              <p:nvPr/>
            </p:nvSpPr>
            <p:spPr>
              <a:xfrm rot="16200000">
                <a:off x="7057920" y="1457245"/>
                <a:ext cx="95701" cy="1630393"/>
              </a:xfrm>
              <a:prstGeom prst="downArrow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236A68D-C8D5-4C19-9A14-C9EA9E57EB6D}"/>
                      </a:ext>
                    </a:extLst>
                  </p:cNvPr>
                  <p:cNvSpPr txBox="1"/>
                  <p:nvPr/>
                </p:nvSpPr>
                <p:spPr>
                  <a:xfrm>
                    <a:off x="7742739" y="2017547"/>
                    <a:ext cx="268535" cy="414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oMath>
                      </m:oMathPara>
                    </a14:m>
                    <a:endParaRPr lang="ru-RU" sz="24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236A68D-C8D5-4C19-9A14-C9EA9E57EB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2739" y="2017547"/>
                    <a:ext cx="268535" cy="4140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Стрелка: вниз 23">
                <a:extLst>
                  <a:ext uri="{FF2B5EF4-FFF2-40B4-BE49-F238E27FC236}">
                    <a16:creationId xmlns:a16="http://schemas.microsoft.com/office/drawing/2014/main" id="{EC8BAAE5-FBC9-4EF7-9906-2F132C8A3D3E}"/>
                  </a:ext>
                </a:extLst>
              </p:cNvPr>
              <p:cNvSpPr/>
              <p:nvPr/>
            </p:nvSpPr>
            <p:spPr>
              <a:xfrm rot="16200000">
                <a:off x="7685688" y="977758"/>
                <a:ext cx="198407" cy="1191985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4DBACEC-6FED-4D3C-A7CA-8119D3DE76CC}"/>
                      </a:ext>
                    </a:extLst>
                  </p:cNvPr>
                  <p:cNvSpPr txBox="1"/>
                  <p:nvPr/>
                </p:nvSpPr>
                <p:spPr>
                  <a:xfrm>
                    <a:off x="7626962" y="1294913"/>
                    <a:ext cx="231554" cy="20482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oMath>
                      </m:oMathPara>
                    </a14:m>
                    <a:endParaRPr lang="ru-RU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4DBACEC-6FED-4D3C-A7CA-8119D3DE76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6962" y="1294913"/>
                    <a:ext cx="231554" cy="20482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12C506B8-E43A-4C80-B8F5-E79A403E7D60}"/>
                  </a:ext>
                </a:extLst>
              </p:cNvPr>
              <p:cNvSpPr/>
              <p:nvPr/>
            </p:nvSpPr>
            <p:spPr>
              <a:xfrm>
                <a:off x="4878809" y="2589309"/>
                <a:ext cx="3096884" cy="3116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317AB0-68BF-4B5B-BFB5-E3DD64CCEA92}"/>
                  </a:ext>
                </a:extLst>
              </p:cNvPr>
              <p:cNvSpPr txBox="1"/>
              <p:nvPr/>
            </p:nvSpPr>
            <p:spPr>
              <a:xfrm>
                <a:off x="4868634" y="2560479"/>
                <a:ext cx="231733" cy="175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m</a:t>
                </a:r>
                <a:r>
                  <a:rPr lang="en-US" sz="1800" b="1" i="0" u="none" strike="noStrike" baseline="-250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1</a:t>
                </a:r>
                <a:endParaRPr lang="ru-RU" dirty="0"/>
              </a:p>
            </p:txBody>
          </p:sp>
        </p:grpSp>
      </p:grp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BCC2865-7FD9-4929-8D82-BE44465D8396}"/>
              </a:ext>
            </a:extLst>
          </p:cNvPr>
          <p:cNvSpPr/>
          <p:nvPr/>
        </p:nvSpPr>
        <p:spPr>
          <a:xfrm>
            <a:off x="6203561" y="4271685"/>
            <a:ext cx="173518" cy="1253989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A44862FC-7BCE-499B-BD39-B9CD3FDC1037}"/>
              </a:ext>
            </a:extLst>
          </p:cNvPr>
          <p:cNvSpPr/>
          <p:nvPr/>
        </p:nvSpPr>
        <p:spPr>
          <a:xfrm rot="10800000">
            <a:off x="6202391" y="2829464"/>
            <a:ext cx="174687" cy="147406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24BD358-0C6F-409B-8DB2-76F54351382F}"/>
                  </a:ext>
                </a:extLst>
              </p:cNvPr>
              <p:cNvSpPr txBox="1"/>
              <p:nvPr/>
            </p:nvSpPr>
            <p:spPr>
              <a:xfrm>
                <a:off x="6132083" y="5225158"/>
                <a:ext cx="10207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24BD358-0C6F-409B-8DB2-76F543513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83" y="5225158"/>
                <a:ext cx="1020769" cy="369332"/>
              </a:xfrm>
              <a:prstGeom prst="rect">
                <a:avLst/>
              </a:prstGeom>
              <a:blipFill>
                <a:blip r:embed="rId6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BD3F65-63F1-4AA2-B081-6143391F6CA0}"/>
                  </a:ext>
                </a:extLst>
              </p:cNvPr>
              <p:cNvSpPr txBox="1"/>
              <p:nvPr/>
            </p:nvSpPr>
            <p:spPr>
              <a:xfrm>
                <a:off x="6430790" y="2642897"/>
                <a:ext cx="355690" cy="414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BD3F65-63F1-4AA2-B081-6143391F6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790" y="2642897"/>
                <a:ext cx="355690" cy="414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3D920531-7B48-4376-84C7-0F3DB235AF51}"/>
              </a:ext>
            </a:extLst>
          </p:cNvPr>
          <p:cNvSpPr/>
          <p:nvPr/>
        </p:nvSpPr>
        <p:spPr>
          <a:xfrm rot="5400000">
            <a:off x="5540956" y="3678810"/>
            <a:ext cx="164328" cy="1256456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2DBE4E-37DA-4813-A825-2C5FED4A0618}"/>
                  </a:ext>
                </a:extLst>
              </p:cNvPr>
              <p:cNvSpPr txBox="1"/>
              <p:nvPr/>
            </p:nvSpPr>
            <p:spPr>
              <a:xfrm>
                <a:off x="4908739" y="3788800"/>
                <a:ext cx="558003" cy="414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ru-RU" sz="2400" b="0" i="1" baseline="-25000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2DBE4E-37DA-4813-A825-2C5FED4A0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39" y="3788800"/>
                <a:ext cx="558003" cy="414088"/>
              </a:xfrm>
              <a:prstGeom prst="rect">
                <a:avLst/>
              </a:prstGeom>
              <a:blipFill>
                <a:blip r:embed="rId8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7A75D44-F8CD-4F9A-879E-925EEB4D70A2}"/>
                  </a:ext>
                </a:extLst>
              </p:cNvPr>
              <p:cNvSpPr txBox="1"/>
              <p:nvPr/>
            </p:nvSpPr>
            <p:spPr>
              <a:xfrm>
                <a:off x="4491664" y="3805102"/>
                <a:ext cx="258404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7A75D44-F8CD-4F9A-879E-925EEB4D7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664" y="3805102"/>
                <a:ext cx="258404" cy="414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7F1DAEC-1324-47A2-BF8A-B767D0AA09F0}"/>
                  </a:ext>
                </a:extLst>
              </p:cNvPr>
              <p:cNvSpPr txBox="1"/>
              <p:nvPr/>
            </p:nvSpPr>
            <p:spPr>
              <a:xfrm>
                <a:off x="3256195" y="4984192"/>
                <a:ext cx="247113" cy="414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7F1DAEC-1324-47A2-BF8A-B767D0AA0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95" y="4984192"/>
                <a:ext cx="247113" cy="4140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6F114422-02F8-49F4-9C67-E8E59552E6A1}"/>
              </a:ext>
            </a:extLst>
          </p:cNvPr>
          <p:cNvSpPr/>
          <p:nvPr/>
        </p:nvSpPr>
        <p:spPr>
          <a:xfrm rot="5400000">
            <a:off x="4122304" y="4566430"/>
            <a:ext cx="146955" cy="166938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A5D3B913-5D28-4671-A443-5A4FE18E7223}"/>
              </a:ext>
            </a:extLst>
          </p:cNvPr>
          <p:cNvSpPr/>
          <p:nvPr/>
        </p:nvSpPr>
        <p:spPr>
          <a:xfrm rot="16200000">
            <a:off x="9274494" y="4761785"/>
            <a:ext cx="164328" cy="1256456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1A19205-4401-450B-8C43-8A032B3FE16C}"/>
                  </a:ext>
                </a:extLst>
              </p:cNvPr>
              <p:cNvSpPr txBox="1"/>
              <p:nvPr/>
            </p:nvSpPr>
            <p:spPr>
              <a:xfrm>
                <a:off x="9486324" y="4853855"/>
                <a:ext cx="558003" cy="414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ru-RU" sz="2400" b="0" i="1" baseline="-25000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1A19205-4401-450B-8C43-8A032B3FE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324" y="4853855"/>
                <a:ext cx="558003" cy="414088"/>
              </a:xfrm>
              <a:prstGeom prst="rect">
                <a:avLst/>
              </a:prstGeom>
              <a:blipFill>
                <a:blip r:embed="rId11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845C1C86-F0C1-47E1-B2FF-2E7C130F9F52}"/>
              </a:ext>
            </a:extLst>
          </p:cNvPr>
          <p:cNvSpPr/>
          <p:nvPr/>
        </p:nvSpPr>
        <p:spPr>
          <a:xfrm rot="5400000">
            <a:off x="3122991" y="2357359"/>
            <a:ext cx="417391" cy="21372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98E005-C9A2-47F9-81B7-57D97560D6A2}"/>
                  </a:ext>
                </a:extLst>
              </p:cNvPr>
              <p:cNvSpPr txBox="1"/>
              <p:nvPr/>
            </p:nvSpPr>
            <p:spPr>
              <a:xfrm>
                <a:off x="3147273" y="2818574"/>
                <a:ext cx="415177" cy="430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98E005-C9A2-47F9-81B7-57D97560D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273" y="2818574"/>
                <a:ext cx="415177" cy="430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51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556ECA-1965-4884-9BFD-F332CF07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DC7FE6-7056-4C6D-98E0-FE3BC33E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1EE7F9-AA41-4B47-9D75-064867AB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13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69C27-A5B4-40F8-9969-C86F4F12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B016A2C-A11E-4847-9CE7-9E197296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BFEB1BC-C70C-4234-93A6-907E805F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23" y="222556"/>
            <a:ext cx="3455706" cy="228501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119EBD6-D2C5-4746-832D-2B0BACA0C4E4}"/>
              </a:ext>
            </a:extLst>
          </p:cNvPr>
          <p:cNvSpPr txBox="1"/>
          <p:nvPr/>
        </p:nvSpPr>
        <p:spPr>
          <a:xfrm>
            <a:off x="3942272" y="136525"/>
            <a:ext cx="6935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Запишем второй закон Ньютона в векторной форме для первого и второго тела: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6861E9-4F56-4A10-B63A-34AC811FE57A}"/>
                  </a:ext>
                </a:extLst>
              </p:cNvPr>
              <p:cNvSpPr txBox="1"/>
              <p:nvPr/>
            </p:nvSpPr>
            <p:spPr>
              <a:xfrm>
                <a:off x="5565476" y="1295809"/>
                <a:ext cx="3844899" cy="455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 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sz="24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6861E9-4F56-4A10-B63A-34AC811FE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476" y="1295809"/>
                <a:ext cx="3844899" cy="455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1C0D6C1-5052-4F15-BDB3-ABFCF931490A}"/>
                  </a:ext>
                </a:extLst>
              </p:cNvPr>
              <p:cNvSpPr txBox="1"/>
              <p:nvPr/>
            </p:nvSpPr>
            <p:spPr>
              <a:xfrm>
                <a:off x="5203003" y="1751575"/>
                <a:ext cx="4569844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 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sz="24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1C0D6C1-5052-4F15-BDB3-ABFCF9314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003" y="1751575"/>
                <a:ext cx="4569844" cy="548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4A892248-FA69-4C10-A0C3-1D5FE57B908E}"/>
              </a:ext>
            </a:extLst>
          </p:cNvPr>
          <p:cNvSpPr txBox="1"/>
          <p:nvPr/>
        </p:nvSpPr>
        <p:spPr>
          <a:xfrm>
            <a:off x="1431672" y="2550784"/>
            <a:ext cx="1050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проекции на ось ОХ уравнения движения будут иметь вид: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C1596C5-A39A-425D-A06A-70ADDB1E3D9C}"/>
                  </a:ext>
                </a:extLst>
              </p:cNvPr>
              <p:cNvSpPr txBox="1"/>
              <p:nvPr/>
            </p:nvSpPr>
            <p:spPr>
              <a:xfrm>
                <a:off x="1544693" y="3094684"/>
                <a:ext cx="2397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C1596C5-A39A-425D-A06A-70ADDB1E3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93" y="3094684"/>
                <a:ext cx="2397579" cy="369332"/>
              </a:xfrm>
              <a:prstGeom prst="rect">
                <a:avLst/>
              </a:prstGeom>
              <a:blipFill>
                <a:blip r:embed="rId6"/>
                <a:stretch>
                  <a:fillRect l="-1269" r="-228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BCE50C-9C37-4351-A0FB-72139EB18A58}"/>
                  </a:ext>
                </a:extLst>
              </p:cNvPr>
              <p:cNvSpPr txBox="1"/>
              <p:nvPr/>
            </p:nvSpPr>
            <p:spPr>
              <a:xfrm>
                <a:off x="18691" y="3560469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US" sz="2400" b="0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𝑔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BCE50C-9C37-4351-A0FB-72139EB18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1" y="3560469"/>
                <a:ext cx="6094562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Стрелка: вправо с вырезом 49">
            <a:extLst>
              <a:ext uri="{FF2B5EF4-FFF2-40B4-BE49-F238E27FC236}">
                <a16:creationId xmlns:a16="http://schemas.microsoft.com/office/drawing/2014/main" id="{4D980FA6-A804-429B-8F7A-F34C61758CA9}"/>
              </a:ext>
            </a:extLst>
          </p:cNvPr>
          <p:cNvSpPr/>
          <p:nvPr/>
        </p:nvSpPr>
        <p:spPr>
          <a:xfrm>
            <a:off x="4554746" y="3230592"/>
            <a:ext cx="577970" cy="198408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CC8DED-1C7A-4DC8-8FF2-37B885363BD5}"/>
                  </a:ext>
                </a:extLst>
              </p:cNvPr>
              <p:cNvSpPr txBox="1"/>
              <p:nvPr/>
            </p:nvSpPr>
            <p:spPr>
              <a:xfrm>
                <a:off x="3708029" y="3098804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CC8DED-1C7A-4DC8-8FF2-37B885363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29" y="3098804"/>
                <a:ext cx="6094562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Стрелка: изогнутая 52">
            <a:extLst>
              <a:ext uri="{FF2B5EF4-FFF2-40B4-BE49-F238E27FC236}">
                <a16:creationId xmlns:a16="http://schemas.microsoft.com/office/drawing/2014/main" id="{C6E3C64F-E083-4335-A093-9D4BFF4FEF4B}"/>
              </a:ext>
            </a:extLst>
          </p:cNvPr>
          <p:cNvSpPr/>
          <p:nvPr/>
        </p:nvSpPr>
        <p:spPr>
          <a:xfrm rot="10800000">
            <a:off x="5349335" y="3507788"/>
            <a:ext cx="456241" cy="461664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C21FCF3-9DB0-492A-AADE-311C7C1FDD2C}"/>
                  </a:ext>
                </a:extLst>
              </p:cNvPr>
              <p:cNvSpPr txBox="1"/>
              <p:nvPr/>
            </p:nvSpPr>
            <p:spPr>
              <a:xfrm>
                <a:off x="2607334" y="4265912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US" sz="2400" b="0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𝑔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C21FCF3-9DB0-492A-AADE-311C7C1FD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334" y="4265912"/>
                <a:ext cx="6094562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7A33DBA-6DC6-4431-9D2C-3DED04A2090A}"/>
                  </a:ext>
                </a:extLst>
              </p:cNvPr>
              <p:cNvSpPr txBox="1"/>
              <p:nvPr/>
            </p:nvSpPr>
            <p:spPr>
              <a:xfrm>
                <a:off x="1980176" y="4905728"/>
                <a:ext cx="95792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+ 2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≈24,5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7A33DBA-6DC6-4431-9D2C-3DED04A20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176" y="4905728"/>
                <a:ext cx="9579220" cy="461665"/>
              </a:xfrm>
              <a:prstGeom prst="rect">
                <a:avLst/>
              </a:prstGeom>
              <a:blipFill>
                <a:blip r:embed="rId10"/>
                <a:stretch>
                  <a:fillRect l="-191"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92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8" grpId="0"/>
      <p:bldP spid="50" grpId="0" animBg="1"/>
      <p:bldP spid="52" grpId="0"/>
      <p:bldP spid="53" grpId="0" animBg="1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556ECA-1965-4884-9BFD-F332CF07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DC7FE6-7056-4C6D-98E0-FE3BC33E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1EE7F9-AA41-4B47-9D75-064867AB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14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69C27-A5B4-40F8-9969-C86F4F12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D109A6-C0E8-48DD-86EB-6E5090E179E5}"/>
              </a:ext>
            </a:extLst>
          </p:cNvPr>
          <p:cNvSpPr txBox="1"/>
          <p:nvPr/>
        </p:nvSpPr>
        <p:spPr>
          <a:xfrm>
            <a:off x="252323" y="690926"/>
            <a:ext cx="116873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Пример 6.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Маленький шарик массой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100 г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подвешен на длинной нити к потолку вагона, который равномерно движется по криволинейному участку пути со скоростью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v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72 км/ч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С какой силой </a:t>
            </a:r>
            <a:r>
              <a:rPr lang="ru-RU" sz="2400" b="1" i="1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Т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натянута нить, если радиус закругления участка пути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R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200 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? Ускорение свободного падения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g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9,8 м/с</a:t>
            </a:r>
            <a:r>
              <a:rPr lang="ru-RU" sz="2400" b="1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6346FA-854D-40A3-BE76-9632AC75902C}"/>
              </a:ext>
            </a:extLst>
          </p:cNvPr>
          <p:cNvSpPr/>
          <p:nvPr/>
        </p:nvSpPr>
        <p:spPr>
          <a:xfrm>
            <a:off x="674298" y="106151"/>
            <a:ext cx="111014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Примеры решения задач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EE2F176-EF9D-4C41-83F6-56EFCEBA26CD}"/>
              </a:ext>
            </a:extLst>
          </p:cNvPr>
          <p:cNvGrpSpPr/>
          <p:nvPr/>
        </p:nvGrpSpPr>
        <p:grpSpPr>
          <a:xfrm>
            <a:off x="227558" y="2733472"/>
            <a:ext cx="1762910" cy="3403379"/>
            <a:chOff x="227558" y="2733472"/>
            <a:chExt cx="1762910" cy="3403379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E78A8F90-6FC1-4989-9032-86C7DBF39CA9}"/>
                </a:ext>
              </a:extLst>
            </p:cNvPr>
            <p:cNvGrpSpPr/>
            <p:nvPr/>
          </p:nvGrpSpPr>
          <p:grpSpPr>
            <a:xfrm>
              <a:off x="600298" y="2733472"/>
              <a:ext cx="1390170" cy="2483508"/>
              <a:chOff x="600298" y="2733472"/>
              <a:chExt cx="1390170" cy="2483508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90DF50BD-AC73-4058-8192-0233D29354B3}"/>
                  </a:ext>
                </a:extLst>
              </p:cNvPr>
              <p:cNvGrpSpPr/>
              <p:nvPr/>
            </p:nvGrpSpPr>
            <p:grpSpPr>
              <a:xfrm>
                <a:off x="600298" y="2733472"/>
                <a:ext cx="1390170" cy="2483508"/>
                <a:chOff x="600298" y="2733472"/>
                <a:chExt cx="1390170" cy="2483508"/>
              </a:xfrm>
            </p:grpSpPr>
            <p:grpSp>
              <p:nvGrpSpPr>
                <p:cNvPr id="20" name="Группа 19">
                  <a:extLst>
                    <a:ext uri="{FF2B5EF4-FFF2-40B4-BE49-F238E27FC236}">
                      <a16:creationId xmlns:a16="http://schemas.microsoft.com/office/drawing/2014/main" id="{61693E78-0946-4E6F-981F-6165C5128350}"/>
                    </a:ext>
                  </a:extLst>
                </p:cNvPr>
                <p:cNvGrpSpPr/>
                <p:nvPr/>
              </p:nvGrpSpPr>
              <p:grpSpPr>
                <a:xfrm>
                  <a:off x="600298" y="2733472"/>
                  <a:ext cx="1390170" cy="2483508"/>
                  <a:chOff x="600298" y="2733472"/>
                  <a:chExt cx="1390170" cy="2483508"/>
                </a:xfrm>
              </p:grpSpPr>
              <p:grpSp>
                <p:nvGrpSpPr>
                  <p:cNvPr id="12" name="Группа 11">
                    <a:extLst>
                      <a:ext uri="{FF2B5EF4-FFF2-40B4-BE49-F238E27FC236}">
                        <a16:creationId xmlns:a16="http://schemas.microsoft.com/office/drawing/2014/main" id="{5079EA59-A7B8-4CE5-8732-CE03766C86EF}"/>
                      </a:ext>
                    </a:extLst>
                  </p:cNvPr>
                  <p:cNvGrpSpPr/>
                  <p:nvPr/>
                </p:nvGrpSpPr>
                <p:grpSpPr>
                  <a:xfrm>
                    <a:off x="674298" y="2733472"/>
                    <a:ext cx="1316170" cy="155644"/>
                    <a:chOff x="327804" y="2760453"/>
                    <a:chExt cx="1958196" cy="258792"/>
                  </a:xfrm>
                </p:grpSpPr>
                <p:sp>
                  <p:nvSpPr>
                    <p:cNvPr id="9" name="Прямоугольник 8">
                      <a:extLst>
                        <a:ext uri="{FF2B5EF4-FFF2-40B4-BE49-F238E27FC236}">
                          <a16:creationId xmlns:a16="http://schemas.microsoft.com/office/drawing/2014/main" id="{35E58F0B-3095-482F-9D5A-B1EF37F9FE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7804" y="2760453"/>
                      <a:ext cx="1958196" cy="258792"/>
                    </a:xfrm>
                    <a:prstGeom prst="rect">
                      <a:avLst/>
                    </a:prstGeom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11" name="Прямая соединительная линия 10">
                      <a:extLst>
                        <a:ext uri="{FF2B5EF4-FFF2-40B4-BE49-F238E27FC236}">
                          <a16:creationId xmlns:a16="http://schemas.microsoft.com/office/drawing/2014/main" id="{1DB9B2EF-9698-4725-B469-4301D6871B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27804" y="3019245"/>
                      <a:ext cx="1958196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" name="Группа 18">
                    <a:extLst>
                      <a:ext uri="{FF2B5EF4-FFF2-40B4-BE49-F238E27FC236}">
                        <a16:creationId xmlns:a16="http://schemas.microsoft.com/office/drawing/2014/main" id="{6D7F5073-412D-439C-836B-1F4986E782BD}"/>
                      </a:ext>
                    </a:extLst>
                  </p:cNvPr>
                  <p:cNvGrpSpPr/>
                  <p:nvPr/>
                </p:nvGrpSpPr>
                <p:grpSpPr>
                  <a:xfrm>
                    <a:off x="600298" y="2889116"/>
                    <a:ext cx="732085" cy="2327864"/>
                    <a:chOff x="600298" y="2889116"/>
                    <a:chExt cx="732085" cy="2327864"/>
                  </a:xfrm>
                </p:grpSpPr>
                <p:cxnSp>
                  <p:nvCxnSpPr>
                    <p:cNvPr id="14" name="Прямая соединительная линия 13">
                      <a:extLst>
                        <a:ext uri="{FF2B5EF4-FFF2-40B4-BE49-F238E27FC236}">
                          <a16:creationId xmlns:a16="http://schemas.microsoft.com/office/drawing/2014/main" id="{A31DA71F-86E7-4082-806A-25AC5A7040ED}"/>
                        </a:ext>
                      </a:extLst>
                    </p:cNvPr>
                    <p:cNvCxnSpPr>
                      <a:stCxn id="9" idx="2"/>
                    </p:cNvCxnSpPr>
                    <p:nvPr/>
                  </p:nvCxnSpPr>
                  <p:spPr>
                    <a:xfrm>
                      <a:off x="1332383" y="2889116"/>
                      <a:ext cx="0" cy="112840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" name="Группа 17">
                      <a:extLst>
                        <a:ext uri="{FF2B5EF4-FFF2-40B4-BE49-F238E27FC236}">
                          <a16:creationId xmlns:a16="http://schemas.microsoft.com/office/drawing/2014/main" id="{99E1ADE4-6CA7-48AE-8C4F-8551ABC9B7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0298" y="2889116"/>
                      <a:ext cx="732085" cy="2327864"/>
                      <a:chOff x="600298" y="2889116"/>
                      <a:chExt cx="732085" cy="2327864"/>
                    </a:xfrm>
                  </p:grpSpPr>
                  <p:cxnSp>
                    <p:nvCxnSpPr>
                      <p:cNvPr id="16" name="Прямая соединительная линия 15">
                        <a:extLst>
                          <a:ext uri="{FF2B5EF4-FFF2-40B4-BE49-F238E27FC236}">
                            <a16:creationId xmlns:a16="http://schemas.microsoft.com/office/drawing/2014/main" id="{9966893B-3872-4756-9232-33268705FD19}"/>
                          </a:ext>
                        </a:extLst>
                      </p:cNvPr>
                      <p:cNvCxnSpPr>
                        <a:stCxn id="9" idx="2"/>
                      </p:cNvCxnSpPr>
                      <p:nvPr/>
                    </p:nvCxnSpPr>
                    <p:spPr>
                      <a:xfrm flipH="1">
                        <a:off x="674298" y="2889116"/>
                        <a:ext cx="658085" cy="2266544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" name="Овал 16">
                        <a:extLst>
                          <a:ext uri="{FF2B5EF4-FFF2-40B4-BE49-F238E27FC236}">
                            <a16:creationId xmlns:a16="http://schemas.microsoft.com/office/drawing/2014/main" id="{C44C2368-0947-47CC-978E-0FD4477D18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0298" y="5074885"/>
                        <a:ext cx="142095" cy="14209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1" name="Дуга 20">
                  <a:extLst>
                    <a:ext uri="{FF2B5EF4-FFF2-40B4-BE49-F238E27FC236}">
                      <a16:creationId xmlns:a16="http://schemas.microsoft.com/office/drawing/2014/main" id="{BE72F2F5-19F6-44AC-AD3F-290DADFF92E4}"/>
                    </a:ext>
                  </a:extLst>
                </p:cNvPr>
                <p:cNvSpPr/>
                <p:nvPr/>
              </p:nvSpPr>
              <p:spPr>
                <a:xfrm rot="7511221">
                  <a:off x="1190260" y="3155310"/>
                  <a:ext cx="186788" cy="168637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A06605-A3AB-4704-ACA6-EABFBD54DE09}"/>
                  </a:ext>
                </a:extLst>
              </p:cNvPr>
              <p:cNvSpPr txBox="1"/>
              <p:nvPr/>
            </p:nvSpPr>
            <p:spPr>
              <a:xfrm>
                <a:off x="1090271" y="3273518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α</a:t>
                </a:r>
                <a:endParaRPr lang="ru-RU" dirty="0"/>
              </a:p>
            </p:txBody>
          </p:sp>
        </p:grpSp>
        <p:sp>
          <p:nvSpPr>
            <p:cNvPr id="25" name="Стрелка: вниз 24">
              <a:extLst>
                <a:ext uri="{FF2B5EF4-FFF2-40B4-BE49-F238E27FC236}">
                  <a16:creationId xmlns:a16="http://schemas.microsoft.com/office/drawing/2014/main" id="{D314EE22-112E-4294-B8B8-8B808524332B}"/>
                </a:ext>
              </a:extLst>
            </p:cNvPr>
            <p:cNvSpPr/>
            <p:nvPr/>
          </p:nvSpPr>
          <p:spPr>
            <a:xfrm rot="11737004">
              <a:off x="726206" y="4485375"/>
              <a:ext cx="91566" cy="658295"/>
            </a:xfrm>
            <a:prstGeom prst="downArrow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id="{34FE1F6B-61A3-46EC-A8B8-39848CAE92E9}"/>
                </a:ext>
              </a:extLst>
            </p:cNvPr>
            <p:cNvSpPr/>
            <p:nvPr/>
          </p:nvSpPr>
          <p:spPr>
            <a:xfrm>
              <a:off x="635403" y="5143845"/>
              <a:ext cx="91566" cy="658295"/>
            </a:xfrm>
            <a:prstGeom prst="downArrow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65D5C523-0EF8-4EBE-AA85-D5829B73B2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401" y="5155660"/>
              <a:ext cx="178288" cy="64648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53893D64-8BA1-4326-B82D-B05DA7BCAE88}"/>
                </a:ext>
              </a:extLst>
            </p:cNvPr>
            <p:cNvCxnSpPr>
              <a:cxnSpLocks/>
            </p:cNvCxnSpPr>
            <p:nvPr/>
          </p:nvCxnSpPr>
          <p:spPr>
            <a:xfrm>
              <a:off x="904689" y="4510681"/>
              <a:ext cx="0" cy="70629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Стрелка: вправо 31">
              <a:extLst>
                <a:ext uri="{FF2B5EF4-FFF2-40B4-BE49-F238E27FC236}">
                  <a16:creationId xmlns:a16="http://schemas.microsoft.com/office/drawing/2014/main" id="{A0E079C6-627A-4F83-8D1C-F65615993EA0}"/>
                </a:ext>
              </a:extLst>
            </p:cNvPr>
            <p:cNvSpPr/>
            <p:nvPr/>
          </p:nvSpPr>
          <p:spPr>
            <a:xfrm>
              <a:off x="730855" y="5097294"/>
              <a:ext cx="214006" cy="972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A8B3C44-0F3E-4C7F-A55A-DD5AEFC3509C}"/>
                    </a:ext>
                  </a:extLst>
                </p:cNvPr>
                <p:cNvSpPr txBox="1"/>
                <p:nvPr/>
              </p:nvSpPr>
              <p:spPr>
                <a:xfrm>
                  <a:off x="227558" y="5829074"/>
                  <a:ext cx="1020769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A8B3C44-0F3E-4C7F-A55A-DD5AEFC350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58" y="5829074"/>
                  <a:ext cx="1020769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235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22859EE-920F-4F46-87AF-392B59C3D042}"/>
                    </a:ext>
                  </a:extLst>
                </p:cNvPr>
                <p:cNvSpPr txBox="1"/>
                <p:nvPr/>
              </p:nvSpPr>
              <p:spPr>
                <a:xfrm>
                  <a:off x="565137" y="4182856"/>
                  <a:ext cx="215635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22859EE-920F-4F46-87AF-392B59C3D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137" y="4182856"/>
                  <a:ext cx="215635" cy="345159"/>
                </a:xfrm>
                <a:prstGeom prst="rect">
                  <a:avLst/>
                </a:prstGeom>
                <a:blipFill>
                  <a:blip r:embed="rId4"/>
                  <a:stretch>
                    <a:fillRect l="-28571" r="-25714" b="-52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FC9F7C2-42F9-431B-9862-6549DAB0A4B3}"/>
                    </a:ext>
                  </a:extLst>
                </p:cNvPr>
                <p:cNvSpPr txBox="1"/>
                <p:nvPr/>
              </p:nvSpPr>
              <p:spPr>
                <a:xfrm>
                  <a:off x="1066319" y="5005345"/>
                  <a:ext cx="7646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FC9F7C2-42F9-431B-9862-6549DAB0A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319" y="5005345"/>
                  <a:ext cx="76469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000" t="-4348" r="-6400" b="-3260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19A921-4171-4C7E-8BFF-266A14121B18}"/>
                  </a:ext>
                </a:extLst>
              </p:cNvPr>
              <p:cNvSpPr txBox="1"/>
              <p:nvPr/>
            </p:nvSpPr>
            <p:spPr>
              <a:xfrm>
                <a:off x="2394823" y="2617140"/>
                <a:ext cx="9472922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dirty="0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</a:rPr>
                  <a:t>Решение.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В вагоне, движущемся по закруглению пути, нить с шариком отклоняется в направлении от центра закругления на некоторый угол 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α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 Сумма силы тяжести и силы натяжения нити сообщает шарику в неподвижной системе отсчета ускорение, направленное горизонтально к центру закругления и равное центростремительному ускорению вагона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 По второму закону Ньютона в проекциях на горизонтальное и вертикальное направления имеем: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19A921-4171-4C7E-8BFF-266A14121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23" y="2617140"/>
                <a:ext cx="9472922" cy="3416320"/>
              </a:xfrm>
              <a:prstGeom prst="rect">
                <a:avLst/>
              </a:prstGeom>
              <a:blipFill>
                <a:blip r:embed="rId6"/>
                <a:stretch>
                  <a:fillRect l="-1030" t="-1426" r="-965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55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556ECA-1965-4884-9BFD-F332CF07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DC7FE6-7056-4C6D-98E0-FE3BC33E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1EE7F9-AA41-4B47-9D75-064867AB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15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69C27-A5B4-40F8-9969-C86F4F12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7B588B-2AA0-46ED-AE78-1FB69199C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23" y="384935"/>
            <a:ext cx="1786283" cy="3481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446B7F-3D5C-4360-B840-E000180F5B81}"/>
                  </a:ext>
                </a:extLst>
              </p:cNvPr>
              <p:cNvSpPr txBox="1"/>
              <p:nvPr/>
            </p:nvSpPr>
            <p:spPr>
              <a:xfrm>
                <a:off x="3430762" y="1838460"/>
                <a:ext cx="1704762" cy="574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446B7F-3D5C-4360-B840-E000180F5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762" y="1838460"/>
                <a:ext cx="1704762" cy="574068"/>
              </a:xfrm>
              <a:prstGeom prst="rect">
                <a:avLst/>
              </a:prstGeom>
              <a:blipFill>
                <a:blip r:embed="rId4"/>
                <a:stretch>
                  <a:fillRect l="-358" b="-18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3EE426-A11F-426B-8A1E-50E8CB0B872E}"/>
                  </a:ext>
                </a:extLst>
              </p:cNvPr>
              <p:cNvSpPr txBox="1"/>
              <p:nvPr/>
            </p:nvSpPr>
            <p:spPr>
              <a:xfrm>
                <a:off x="3297007" y="914484"/>
                <a:ext cx="18385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3EE426-A11F-426B-8A1E-50E8CB0B8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07" y="914484"/>
                <a:ext cx="1838517" cy="369332"/>
              </a:xfrm>
              <a:prstGeom prst="rect">
                <a:avLst/>
              </a:prstGeom>
              <a:blipFill>
                <a:blip r:embed="rId5"/>
                <a:stretch>
                  <a:fillRect l="-3654" r="-132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трелка: вправо с вырезом 8">
            <a:extLst>
              <a:ext uri="{FF2B5EF4-FFF2-40B4-BE49-F238E27FC236}">
                <a16:creationId xmlns:a16="http://schemas.microsoft.com/office/drawing/2014/main" id="{71BFDD38-6315-4E9D-A1BA-05E99ACE8ABF}"/>
              </a:ext>
            </a:extLst>
          </p:cNvPr>
          <p:cNvSpPr/>
          <p:nvPr/>
        </p:nvSpPr>
        <p:spPr>
          <a:xfrm>
            <a:off x="5335895" y="1017169"/>
            <a:ext cx="577970" cy="167373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91E3-4A7D-4392-A570-8CC8CCB36575}"/>
                  </a:ext>
                </a:extLst>
              </p:cNvPr>
              <p:cNvSpPr txBox="1"/>
              <p:nvPr/>
            </p:nvSpPr>
            <p:spPr>
              <a:xfrm>
                <a:off x="6027168" y="822151"/>
                <a:ext cx="2058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</m:e>
                    </m:fun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91E3-4A7D-4392-A570-8CC8CCB3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168" y="822151"/>
                <a:ext cx="2058620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8C8C74-4851-47B2-AABC-1BC15D206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788" y="934201"/>
            <a:ext cx="609653" cy="20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089901-BAD8-4E00-9C21-25A18A40D81A}"/>
                  </a:ext>
                </a:extLst>
              </p:cNvPr>
              <p:cNvSpPr txBox="1"/>
              <p:nvPr/>
            </p:nvSpPr>
            <p:spPr>
              <a:xfrm>
                <a:off x="8803601" y="822150"/>
                <a:ext cx="26532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)2</m:t>
                        </m:r>
                      </m:e>
                    </m:fun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𝑚𝑔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T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)2</m:t>
                    </m:r>
                  </m:oMath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089901-BAD8-4E00-9C21-25A18A40D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601" y="822150"/>
                <a:ext cx="2653220" cy="461665"/>
              </a:xfrm>
              <a:prstGeom prst="rect">
                <a:avLst/>
              </a:prstGeom>
              <a:blipFill>
                <a:blip r:embed="rId8"/>
                <a:stretch>
                  <a:fillRect l="-1839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53E0AE-8828-421E-A70D-77C2398BD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781013" y="1645762"/>
            <a:ext cx="609653" cy="20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DD1E29-6A78-4C9C-82AB-3B3840D55A8E}"/>
                  </a:ext>
                </a:extLst>
              </p:cNvPr>
              <p:cNvSpPr txBox="1"/>
              <p:nvPr/>
            </p:nvSpPr>
            <p:spPr>
              <a:xfrm>
                <a:off x="8746856" y="2155917"/>
                <a:ext cx="31928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sin</m:t>
                        </m:r>
                      </m:fName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)2</m:t>
                        </m:r>
                      </m:e>
                    </m:fun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𝑚𝑔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T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)2</m:t>
                    </m:r>
                  </m:oMath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DD1E29-6A78-4C9C-82AB-3B3840D55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856" y="2155917"/>
                <a:ext cx="3192821" cy="461665"/>
              </a:xfrm>
              <a:prstGeom prst="rect">
                <a:avLst/>
              </a:prstGeom>
              <a:blipFill>
                <a:blip r:embed="rId9"/>
                <a:stretch>
                  <a:fillRect l="-573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494334-E804-400A-BADD-41AEC8E26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781013" y="2961059"/>
            <a:ext cx="609653" cy="20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75D44F-6962-42C2-94A9-6B3136AF5D58}"/>
                  </a:ext>
                </a:extLst>
              </p:cNvPr>
              <p:cNvSpPr txBox="1"/>
              <p:nvPr/>
            </p:nvSpPr>
            <p:spPr>
              <a:xfrm>
                <a:off x="8746856" y="3511818"/>
                <a:ext cx="35419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)2</m:t>
                        </m:r>
                      </m:e>
                    </m:fun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= 1 - 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𝑚𝑔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T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)2</m:t>
                    </m:r>
                  </m:oMath>
                </a14:m>
                <a:endParaRPr lang="ru-RU" sz="2400" baseline="30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75D44F-6962-42C2-94A9-6B3136AF5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856" y="3511818"/>
                <a:ext cx="3541956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61D333-FC97-4564-9D85-450670FB5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781013" y="4349683"/>
            <a:ext cx="609653" cy="20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401F52-0126-47B0-8054-22903FA3A216}"/>
                  </a:ext>
                </a:extLst>
              </p:cNvPr>
              <p:cNvSpPr txBox="1"/>
              <p:nvPr/>
            </p:nvSpPr>
            <p:spPr>
              <a:xfrm>
                <a:off x="8746856" y="4990882"/>
                <a:ext cx="3030188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</a:rPr>
                                <m:t>1 − (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)2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401F52-0126-47B0-8054-22903FA3A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856" y="4990882"/>
                <a:ext cx="3030188" cy="447238"/>
              </a:xfrm>
              <a:prstGeom prst="rect">
                <a:avLst/>
              </a:prstGeom>
              <a:blipFill>
                <a:blip r:embed="rId1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FBC24E-3BFB-4966-BB87-9EA997E82C3B}"/>
                  </a:ext>
                </a:extLst>
              </p:cNvPr>
              <p:cNvSpPr txBox="1"/>
              <p:nvPr/>
            </p:nvSpPr>
            <p:spPr>
              <a:xfrm>
                <a:off x="3297007" y="2703126"/>
                <a:ext cx="3202831" cy="666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1 − (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)2</m:t>
                        </m:r>
                      </m:e>
                    </m:ra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FBC24E-3BFB-4966-BB87-9EA997E82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007" y="2703126"/>
                <a:ext cx="3202831" cy="666401"/>
              </a:xfrm>
              <a:prstGeom prst="rect">
                <a:avLst/>
              </a:prstGeom>
              <a:blipFill>
                <a:blip r:embed="rId12"/>
                <a:stretch>
                  <a:fillRect b="-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3919DD-6102-4B75-9F00-41D7FEF89FEA}"/>
                  </a:ext>
                </a:extLst>
              </p:cNvPr>
              <p:cNvSpPr txBox="1"/>
              <p:nvPr/>
            </p:nvSpPr>
            <p:spPr>
              <a:xfrm>
                <a:off x="3346786" y="3688506"/>
                <a:ext cx="2749214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3919DD-6102-4B75-9F00-41D7FEF89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786" y="3688506"/>
                <a:ext cx="2749214" cy="10911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419BA6E-458D-40DF-B6C4-73F4755F699C}"/>
              </a:ext>
            </a:extLst>
          </p:cNvPr>
          <p:cNvSpPr txBox="1"/>
          <p:nvPr/>
        </p:nvSpPr>
        <p:spPr>
          <a:xfrm>
            <a:off x="9911558" y="5805017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 1 Н</a:t>
            </a:r>
          </a:p>
        </p:txBody>
      </p:sp>
    </p:spTree>
    <p:extLst>
      <p:ext uri="{BB962C8B-B14F-4D97-AF65-F5344CB8AC3E}">
        <p14:creationId xmlns:p14="http://schemas.microsoft.com/office/powerpoint/2010/main" val="350407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4" grpId="0"/>
      <p:bldP spid="17" grpId="0"/>
      <p:bldP spid="20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556ECA-1965-4884-9BFD-F332CF07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DC7FE6-7056-4C6D-98E0-FE3BC33E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1EE7F9-AA41-4B47-9D75-064867AB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16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69C27-A5B4-40F8-9969-C86F4F12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CAA744-B3DF-4D8F-85DE-2F008BE453CB}"/>
              </a:ext>
            </a:extLst>
          </p:cNvPr>
          <p:cNvSpPr/>
          <p:nvPr/>
        </p:nvSpPr>
        <p:spPr>
          <a:xfrm>
            <a:off x="674298" y="106151"/>
            <a:ext cx="111014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Задачи для самостоятельного решения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786C7-0772-43C3-91E0-5C1AD220F097}"/>
              </a:ext>
            </a:extLst>
          </p:cNvPr>
          <p:cNvSpPr txBox="1"/>
          <p:nvPr/>
        </p:nvSpPr>
        <p:spPr>
          <a:xfrm>
            <a:off x="130658" y="750206"/>
            <a:ext cx="119413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1. </a:t>
            </a:r>
            <a:r>
              <a:rPr lang="ru-RU" sz="2400" b="0" i="0" u="none" strike="noStrike" dirty="0">
                <a:solidFill>
                  <a:srgbClr val="1D204C"/>
                </a:solidFill>
                <a:latin typeface="Courier New" panose="02070309020205020404" pitchFamily="49" charset="0"/>
              </a:rPr>
              <a:t>На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материальную точку массой </a:t>
            </a:r>
            <a:r>
              <a:rPr lang="en-US" sz="2400" b="1" i="0" u="none" strike="noStrike" dirty="0">
                <a:solidFill>
                  <a:srgbClr val="1D204C"/>
                </a:solidFill>
                <a:latin typeface="Courier New" panose="02070309020205020404" pitchFamily="49" charset="0"/>
              </a:rPr>
              <a:t>m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ru-RU" sz="2400" b="1" i="0" u="none" strike="noStrike" dirty="0">
                <a:solidFill>
                  <a:srgbClr val="1D204C"/>
                </a:solidFill>
                <a:latin typeface="Courier New" panose="02070309020205020404" pitchFamily="49" charset="0"/>
              </a:rPr>
              <a:t>1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кг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которая первоначально покоилась, в момент времени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0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начинает действовать постоянная по величине сила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F = 1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До момента времени </a:t>
            </a:r>
            <a:r>
              <a:rPr lang="en-US" sz="2400" b="1" i="0" u="none" strike="noStrike" dirty="0">
                <a:solidFill>
                  <a:srgbClr val="1D204C"/>
                </a:solidFill>
                <a:latin typeface="Courier New" panose="02070309020205020404" pitchFamily="49" charset="0"/>
              </a:rPr>
              <a:t>t</a:t>
            </a:r>
            <a:r>
              <a:rPr lang="en-US" sz="2400" b="1" i="0" u="none" strike="noStrike" baseline="-25000" dirty="0">
                <a:solidFill>
                  <a:srgbClr val="1D204C"/>
                </a:solidFill>
                <a:latin typeface="Courier New" panose="02070309020205020404" pitchFamily="49" charset="0"/>
              </a:rPr>
              <a:t>1</a:t>
            </a:r>
            <a:r>
              <a:rPr lang="ru-RU" sz="2400" b="1" i="0" u="none" strike="noStrike" dirty="0">
                <a:solidFill>
                  <a:srgbClr val="1D204C"/>
                </a:solidFill>
                <a:latin typeface="Courier New" panose="02070309020205020404" pitchFamily="49" charset="0"/>
              </a:rPr>
              <a:t>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5 с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сила сохраняет постоянное направление, а в момент </a:t>
            </a:r>
            <a:r>
              <a:rPr lang="en-US" sz="2400" b="1" i="0" u="none" strike="noStrike" dirty="0">
                <a:solidFill>
                  <a:srgbClr val="1D204C"/>
                </a:solidFill>
                <a:latin typeface="Courier New" panose="02070309020205020404" pitchFamily="49" charset="0"/>
              </a:rPr>
              <a:t>t</a:t>
            </a:r>
            <a:r>
              <a:rPr lang="en-US" sz="2400" b="1" i="0" u="none" strike="noStrike" baseline="-25000" dirty="0">
                <a:solidFill>
                  <a:srgbClr val="1D204C"/>
                </a:solidFill>
                <a:latin typeface="Courier New" panose="02070309020205020404" pitchFamily="49" charset="0"/>
              </a:rPr>
              <a:t>1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происходит поворот вектора силы на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90°,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после чего направление силы не меняется. На какое расстояние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удалится материальная точка от своего начального положения к моменту времени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r>
              <a:rPr lang="en-US" sz="2400" b="1" i="0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2</a:t>
            </a:r>
            <a:r>
              <a:rPr lang="en-US" sz="2400" b="1" i="0" u="none" strike="noStrike" dirty="0">
                <a:solidFill>
                  <a:srgbClr val="1D204C"/>
                </a:solidFill>
                <a:latin typeface="Courier New" panose="02070309020205020404" pitchFamily="49" charset="0"/>
              </a:rPr>
              <a:t> t</a:t>
            </a:r>
            <a:r>
              <a:rPr lang="en-US" sz="2400" b="1" i="0" u="none" strike="noStrike" baseline="-25000" dirty="0">
                <a:solidFill>
                  <a:srgbClr val="1D204C"/>
                </a:solidFill>
                <a:latin typeface="Courier New" panose="02070309020205020404" pitchFamily="49" charset="0"/>
              </a:rPr>
              <a:t>1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если на нее не действуют никакие другие силы?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04DEF-3AFC-4CEB-9F49-36F8DF82E3FD}"/>
              </a:ext>
            </a:extLst>
          </p:cNvPr>
          <p:cNvSpPr txBox="1"/>
          <p:nvPr/>
        </p:nvSpPr>
        <p:spPr>
          <a:xfrm>
            <a:off x="130657" y="3986108"/>
            <a:ext cx="91884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en-US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2.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Невесомая пружина скрепляет два груза массами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1 кг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и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 = 3 кг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Когда эта система подвешена за верхний груз, длина пружины равна </a:t>
            </a:r>
            <a:r>
              <a:rPr lang="en-US" sz="2400" b="1" i="0" u="none" strike="noStrike" dirty="0">
                <a:solidFill>
                  <a:srgbClr val="1D204C"/>
                </a:solidFill>
                <a:latin typeface="Courier New" panose="02070309020205020404" pitchFamily="49" charset="0"/>
              </a:rPr>
              <a:t>l</a:t>
            </a:r>
            <a:r>
              <a:rPr lang="en-US" sz="2400" b="1" i="0" u="none" strike="noStrike" baseline="-25000" dirty="0">
                <a:solidFill>
                  <a:srgbClr val="1D204C"/>
                </a:solidFill>
                <a:latin typeface="Courier New" panose="02070309020205020404" pitchFamily="49" charset="0"/>
              </a:rPr>
              <a:t>1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20 см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Если систему поставить на подставку, длина пружины будет равна </a:t>
            </a:r>
            <a:r>
              <a:rPr lang="en-US" sz="2400" b="1" i="0" u="none" strike="noStrike" dirty="0">
                <a:solidFill>
                  <a:srgbClr val="1D204C"/>
                </a:solidFill>
                <a:latin typeface="Courier New" panose="02070309020205020404" pitchFamily="49" charset="0"/>
              </a:rPr>
              <a:t>l</a:t>
            </a:r>
            <a:r>
              <a:rPr lang="ru-RU" sz="2400" b="1" i="0" u="none" strike="noStrike" baseline="-25000" dirty="0">
                <a:solidFill>
                  <a:srgbClr val="1D204C"/>
                </a:solidFill>
                <a:latin typeface="Courier New" panose="02070309020205020404" pitchFamily="49" charset="0"/>
              </a:rPr>
              <a:t>2</a:t>
            </a:r>
            <a:r>
              <a:rPr lang="ru-RU" sz="2400" b="1" i="0" u="none" strike="noStrike" dirty="0">
                <a:solidFill>
                  <a:srgbClr val="1D204C"/>
                </a:solidFill>
                <a:latin typeface="Courier New" panose="02070309020205020404" pitchFamily="49" charset="0"/>
              </a:rPr>
              <a:t>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10 см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Определить дли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ну </a:t>
            </a:r>
            <a:r>
              <a:rPr lang="en-US" sz="2400" b="1" i="0" u="none" strike="noStrike" dirty="0">
                <a:solidFill>
                  <a:srgbClr val="1D204C"/>
                </a:solidFill>
                <a:latin typeface="Courier New" panose="02070309020205020404" pitchFamily="49" charset="0"/>
              </a:rPr>
              <a:t>l</a:t>
            </a:r>
            <a:r>
              <a:rPr lang="ru-RU" sz="2400" b="1" i="0" u="none" strike="noStrike" baseline="-25000" dirty="0">
                <a:solidFill>
                  <a:srgbClr val="1D204C"/>
                </a:solidFill>
                <a:latin typeface="Courier New" panose="02070309020205020404" pitchFamily="49" charset="0"/>
              </a:rPr>
              <a:t>0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ненапряженной пружины.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7B5D6B-B7DA-4485-857A-19EEF5E6F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549" y="4103869"/>
            <a:ext cx="2516128" cy="19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3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556ECA-1965-4884-9BFD-F332CF07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DC7FE6-7056-4C6D-98E0-FE3BC33E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1EE7F9-AA41-4B47-9D75-064867AB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17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69C27-A5B4-40F8-9969-C86F4F12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8E0349-9336-43FC-9F0B-EC190030AB59}"/>
              </a:ext>
            </a:extLst>
          </p:cNvPr>
          <p:cNvSpPr txBox="1"/>
          <p:nvPr/>
        </p:nvSpPr>
        <p:spPr>
          <a:xfrm>
            <a:off x="577923" y="885216"/>
            <a:ext cx="1161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Весь список задач можно найти в файле, прикрепленном на сайте: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8F2C99-97D8-4C78-89BD-69E50639FE34}"/>
              </a:ext>
            </a:extLst>
          </p:cNvPr>
          <p:cNvSpPr/>
          <p:nvPr/>
        </p:nvSpPr>
        <p:spPr>
          <a:xfrm>
            <a:off x="674298" y="106151"/>
            <a:ext cx="111014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ВНИМАНИЕ!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CB960-ED87-44D8-9AA2-D95AD4ACE8EC}"/>
              </a:ext>
            </a:extLst>
          </p:cNvPr>
          <p:cNvSpPr txBox="1"/>
          <p:nvPr/>
        </p:nvSpPr>
        <p:spPr>
          <a:xfrm>
            <a:off x="3864718" y="1541171"/>
            <a:ext cx="4462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Сайт учителя информатики, физики (zz.mu)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31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556ECA-1965-4884-9BFD-F332CF07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DC7FE6-7056-4C6D-98E0-FE3BC33E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1EE7F9-AA41-4B47-9D75-064867AB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18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69C27-A5B4-40F8-9969-C86F4F12B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1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C8C097-4039-4885-B37D-A40E4C8B47E6}"/>
              </a:ext>
            </a:extLst>
          </p:cNvPr>
          <p:cNvSpPr txBox="1"/>
          <p:nvPr/>
        </p:nvSpPr>
        <p:spPr>
          <a:xfrm>
            <a:off x="331125" y="690926"/>
            <a:ext cx="82794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Пример 1.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Воздушный шар опускается с ускорением </a:t>
            </a:r>
            <a:r>
              <a:rPr lang="ru-RU" sz="2400" b="1" i="1" u="none" strike="noStrike" dirty="0">
                <a:solidFill>
                  <a:srgbClr val="4F3956"/>
                </a:solidFill>
                <a:latin typeface="Courier New" panose="02070309020205020404" pitchFamily="49" charset="0"/>
              </a:rPr>
              <a:t>а</a:t>
            </a:r>
            <a:r>
              <a:rPr lang="ru-RU" sz="2400" b="0" i="0" u="none" strike="noStrike" dirty="0">
                <a:solidFill>
                  <a:srgbClr val="4F3956"/>
                </a:solidFill>
                <a:latin typeface="Courier New" panose="02070309020205020404" pitchFamily="49" charset="0"/>
              </a:rPr>
              <a:t>,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направленным вниз. Какой массы </a:t>
            </a:r>
            <a:r>
              <a:rPr lang="en-US" sz="2400" b="1" i="1" u="none" strike="noStrike" dirty="0">
                <a:solidFill>
                  <a:srgbClr val="4F3956"/>
                </a:solidFill>
                <a:latin typeface="Courier New" panose="02070309020205020404" pitchFamily="49" charset="0"/>
              </a:rPr>
              <a:t>m</a:t>
            </a:r>
            <a:r>
              <a:rPr lang="en-US" sz="2400" b="1" i="1" u="none" strike="noStrike" baseline="-25000" dirty="0">
                <a:solidFill>
                  <a:srgbClr val="4F3956"/>
                </a:solidFill>
                <a:latin typeface="Courier New" panose="02070309020205020404" pitchFamily="49" charset="0"/>
              </a:rPr>
              <a:t>1</a:t>
            </a:r>
            <a:r>
              <a:rPr lang="ru-RU" sz="2400" b="0" i="0" u="none" strike="noStrike" dirty="0">
                <a:solidFill>
                  <a:srgbClr val="4F3956"/>
                </a:solidFill>
                <a:latin typeface="Courier New" panose="02070309020205020404" pitchFamily="49" charset="0"/>
              </a:rPr>
              <a:t>,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балласт надо сбросить, чтобы шар начал двигаться с тем же по модулю ускорением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направленным вверх? Начальная масса шара с балластом равна </a:t>
            </a:r>
            <a:r>
              <a:rPr lang="en-US" sz="2400" b="1" i="1" u="none" strike="noStrike" dirty="0">
                <a:solidFill>
                  <a:srgbClr val="4F3956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dirty="0">
                <a:solidFill>
                  <a:srgbClr val="4F3956"/>
                </a:solidFill>
                <a:latin typeface="Courier New" panose="02070309020205020404" pitchFamily="49" charset="0"/>
              </a:rPr>
              <a:t>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Сопротивлением воздуха движению шара пренебречь.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4C6F38-B167-4045-A2CE-C89ADA17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325B8970-3325-461D-8285-BC24AB71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75D2-A4A4-4289-BEAA-F201A846968C}" type="datetime1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EB0283-EF6E-4EF7-B931-D594246B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45ED93-D3A8-486B-AD8E-9DA0F9BC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DD5A7F-B5EB-446F-B2A7-3A81EE520153}"/>
              </a:ext>
            </a:extLst>
          </p:cNvPr>
          <p:cNvSpPr/>
          <p:nvPr/>
        </p:nvSpPr>
        <p:spPr>
          <a:xfrm>
            <a:off x="674298" y="106151"/>
            <a:ext cx="111014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Примеры решения задач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883BC9-95C9-4DC9-8FAE-370E1A63A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76" y="713803"/>
            <a:ext cx="3372972" cy="25297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6443C2-3BA9-484F-91FE-8CA393CEC101}"/>
              </a:ext>
            </a:extLst>
          </p:cNvPr>
          <p:cNvSpPr txBox="1"/>
          <p:nvPr/>
        </p:nvSpPr>
        <p:spPr>
          <a:xfrm>
            <a:off x="331125" y="3803744"/>
            <a:ext cx="116085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ru-RU" sz="2400" b="1" i="0" u="none" strike="noStrike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</a:rPr>
              <a:t>Решение.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Воздушный шар движется под действием двух сил-силы тяжести, направленной вниз, и архимедовой силы </a:t>
            </a:r>
            <a:r>
              <a:rPr lang="en-US" sz="2400" b="1" i="1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F</a:t>
            </a:r>
            <a:r>
              <a:rPr lang="en-US" sz="2400" b="1" i="1" u="none" strike="noStrike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направленной вверх. Поскольку объем балласта намного меньше, чем объем шара и оставшегося груза, архимедова сила практически не изменяется после выбрасывания балласта. 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8EDDDA3-E5B2-4024-8698-7A6E50625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365" y="3749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2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B0A0E7-4F88-4C1F-8492-E82C77D5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47FBD9-E9C6-4AB7-BBCE-1A9EE507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DD8807-1E52-4AF4-B0ED-320E7C69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4FE49-5352-4D68-BC63-A24777FEC06F}"/>
              </a:ext>
            </a:extLst>
          </p:cNvPr>
          <p:cNvSpPr txBox="1"/>
          <p:nvPr/>
        </p:nvSpPr>
        <p:spPr>
          <a:xfrm>
            <a:off x="4582528" y="2807995"/>
            <a:ext cx="7365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Запишем это уравнение в проекции на ось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OY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:</a:t>
            </a:r>
            <a:endParaRPr lang="ru-RU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12E5DF7-CC2C-4449-9468-F2A39365D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C28958-6FF3-4757-AC69-1E35D449B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339186"/>
            <a:ext cx="4394484" cy="32958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6E2DF7-4729-4102-AAF2-548CDAA84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-136525"/>
            <a:ext cx="4135971" cy="6858000"/>
          </a:xfrm>
          <a:prstGeom prst="rect">
            <a:avLst/>
          </a:prstGeom>
        </p:spPr>
      </p:pic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D3BA096D-1257-4674-905B-E1038831BAE0}"/>
              </a:ext>
            </a:extLst>
          </p:cNvPr>
          <p:cNvSpPr/>
          <p:nvPr/>
        </p:nvSpPr>
        <p:spPr>
          <a:xfrm>
            <a:off x="3502325" y="2771947"/>
            <a:ext cx="198407" cy="1610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CB6F37-55F7-4CD7-B732-9206B5D71931}"/>
                  </a:ext>
                </a:extLst>
              </p:cNvPr>
              <p:cNvSpPr txBox="1"/>
              <p:nvPr/>
            </p:nvSpPr>
            <p:spPr>
              <a:xfrm>
                <a:off x="3693907" y="3121223"/>
                <a:ext cx="4383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CB6F37-55F7-4CD7-B732-9206B5D71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907" y="3121223"/>
                <a:ext cx="43839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E40E6E-3654-430A-874A-65BEC16A76D2}"/>
                  </a:ext>
                </a:extLst>
              </p:cNvPr>
              <p:cNvSpPr txBox="1"/>
              <p:nvPr/>
            </p:nvSpPr>
            <p:spPr>
              <a:xfrm>
                <a:off x="1155939" y="3292475"/>
                <a:ext cx="4132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E40E6E-3654-430A-874A-65BEC16A7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39" y="3292475"/>
                <a:ext cx="41325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BA1CCD2D-8C7F-4F9B-98C4-E31343EDB1ED}"/>
              </a:ext>
            </a:extLst>
          </p:cNvPr>
          <p:cNvSpPr/>
          <p:nvPr/>
        </p:nvSpPr>
        <p:spPr>
          <a:xfrm>
            <a:off x="957532" y="3121223"/>
            <a:ext cx="198407" cy="1191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2DFBFF2F-1CB5-4668-84F7-3960CC01B37A}"/>
              </a:ext>
            </a:extLst>
          </p:cNvPr>
          <p:cNvSpPr/>
          <p:nvPr/>
        </p:nvSpPr>
        <p:spPr>
          <a:xfrm>
            <a:off x="2209801" y="3292475"/>
            <a:ext cx="127958" cy="1814363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E3CB00D8-24D4-4FA0-AD54-C1A5E05A6855}"/>
              </a:ext>
            </a:extLst>
          </p:cNvPr>
          <p:cNvSpPr/>
          <p:nvPr/>
        </p:nvSpPr>
        <p:spPr>
          <a:xfrm rot="10800000">
            <a:off x="2190210" y="2104965"/>
            <a:ext cx="167140" cy="118751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4C4575-0D0E-463F-A63E-81AE7435CC56}"/>
                  </a:ext>
                </a:extLst>
              </p:cNvPr>
              <p:cNvSpPr txBox="1"/>
              <p:nvPr/>
            </p:nvSpPr>
            <p:spPr>
              <a:xfrm>
                <a:off x="1849508" y="5079040"/>
                <a:ext cx="8679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4C4575-0D0E-463F-A63E-81AE7435C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08" y="5079040"/>
                <a:ext cx="867995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19F110-FE39-4DFC-9745-16177F3B4781}"/>
                  </a:ext>
                </a:extLst>
              </p:cNvPr>
              <p:cNvSpPr txBox="1"/>
              <p:nvPr/>
            </p:nvSpPr>
            <p:spPr>
              <a:xfrm>
                <a:off x="1963918" y="1357795"/>
                <a:ext cx="619721" cy="69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19F110-FE39-4DFC-9745-16177F3B4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918" y="1357795"/>
                <a:ext cx="619721" cy="6902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395ADDA-9E26-4B96-B8AF-201C4B87FBF9}"/>
              </a:ext>
            </a:extLst>
          </p:cNvPr>
          <p:cNvSpPr txBox="1"/>
          <p:nvPr/>
        </p:nvSpPr>
        <p:spPr>
          <a:xfrm>
            <a:off x="4574155" y="105348"/>
            <a:ext cx="57947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Запишем уравнение движения шара в векторной форме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для случая, когда ускорение направлено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</a:rPr>
              <a:t>вниз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1E9D2-C5C3-4F43-B220-D9B3A70D88F5}"/>
                  </a:ext>
                </a:extLst>
              </p:cNvPr>
              <p:cNvSpPr txBox="1"/>
              <p:nvPr/>
            </p:nvSpPr>
            <p:spPr>
              <a:xfrm>
                <a:off x="6584693" y="1927972"/>
                <a:ext cx="2556918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𝑚𝑎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1E9D2-C5C3-4F43-B220-D9B3A70D8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93" y="1927972"/>
                <a:ext cx="2556918" cy="552331"/>
              </a:xfrm>
              <a:prstGeom prst="rect">
                <a:avLst/>
              </a:prstGeom>
              <a:blipFill>
                <a:blip r:embed="rId9"/>
                <a:stretch>
                  <a:fillRect l="-238" t="-9890" b="-450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8593B2-FEC8-4A91-8EAC-6EA0C8C1001B}"/>
                  </a:ext>
                </a:extLst>
              </p:cNvPr>
              <p:cNvSpPr txBox="1"/>
              <p:nvPr/>
            </p:nvSpPr>
            <p:spPr>
              <a:xfrm>
                <a:off x="6420193" y="3820765"/>
                <a:ext cx="28859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8593B2-FEC8-4A91-8EAC-6EA0C8C10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193" y="3820765"/>
                <a:ext cx="288591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00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B0A0E7-4F88-4C1F-8492-E82C77D5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47FBD9-E9C6-4AB7-BBCE-1A9EE507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DD8807-1E52-4AF4-B0ED-320E7C69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4FE49-5352-4D68-BC63-A24777FEC06F}"/>
              </a:ext>
            </a:extLst>
          </p:cNvPr>
          <p:cNvSpPr txBox="1"/>
          <p:nvPr/>
        </p:nvSpPr>
        <p:spPr>
          <a:xfrm>
            <a:off x="4582528" y="2807995"/>
            <a:ext cx="7365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Запишем это уравнение в проекции на ось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OY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:</a:t>
            </a:r>
            <a:endParaRPr lang="ru-RU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12E5DF7-CC2C-4449-9468-F2A39365D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C28958-6FF3-4757-AC69-1E35D449B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339186"/>
            <a:ext cx="4394484" cy="32958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6E2DF7-4729-4102-AAF2-548CDAA84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-136525"/>
            <a:ext cx="4135971" cy="6858000"/>
          </a:xfrm>
          <a:prstGeom prst="rect">
            <a:avLst/>
          </a:prstGeom>
        </p:spPr>
      </p:pic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D3BA096D-1257-4674-905B-E1038831BAE0}"/>
              </a:ext>
            </a:extLst>
          </p:cNvPr>
          <p:cNvSpPr/>
          <p:nvPr/>
        </p:nvSpPr>
        <p:spPr>
          <a:xfrm>
            <a:off x="3502325" y="2771947"/>
            <a:ext cx="198407" cy="1610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CB6F37-55F7-4CD7-B732-9206B5D71931}"/>
                  </a:ext>
                </a:extLst>
              </p:cNvPr>
              <p:cNvSpPr txBox="1"/>
              <p:nvPr/>
            </p:nvSpPr>
            <p:spPr>
              <a:xfrm>
                <a:off x="3693907" y="3121223"/>
                <a:ext cx="4383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CB6F37-55F7-4CD7-B732-9206B5D71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907" y="3121223"/>
                <a:ext cx="43839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E40E6E-3654-430A-874A-65BEC16A76D2}"/>
                  </a:ext>
                </a:extLst>
              </p:cNvPr>
              <p:cNvSpPr txBox="1"/>
              <p:nvPr/>
            </p:nvSpPr>
            <p:spPr>
              <a:xfrm>
                <a:off x="1155939" y="3292475"/>
                <a:ext cx="4132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E40E6E-3654-430A-874A-65BEC16A7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39" y="3292475"/>
                <a:ext cx="41325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BA1CCD2D-8C7F-4F9B-98C4-E31343EDB1ED}"/>
              </a:ext>
            </a:extLst>
          </p:cNvPr>
          <p:cNvSpPr/>
          <p:nvPr/>
        </p:nvSpPr>
        <p:spPr>
          <a:xfrm rot="10800000">
            <a:off x="957532" y="3121223"/>
            <a:ext cx="198407" cy="1191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2DFBFF2F-1CB5-4668-84F7-3960CC01B37A}"/>
              </a:ext>
            </a:extLst>
          </p:cNvPr>
          <p:cNvSpPr/>
          <p:nvPr/>
        </p:nvSpPr>
        <p:spPr>
          <a:xfrm>
            <a:off x="2209801" y="3292475"/>
            <a:ext cx="127958" cy="1814363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E3CB00D8-24D4-4FA0-AD54-C1A5E05A6855}"/>
              </a:ext>
            </a:extLst>
          </p:cNvPr>
          <p:cNvSpPr/>
          <p:nvPr/>
        </p:nvSpPr>
        <p:spPr>
          <a:xfrm rot="10800000">
            <a:off x="2190210" y="2104965"/>
            <a:ext cx="167140" cy="118751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4C4575-0D0E-463F-A63E-81AE7435CC56}"/>
                  </a:ext>
                </a:extLst>
              </p:cNvPr>
              <p:cNvSpPr txBox="1"/>
              <p:nvPr/>
            </p:nvSpPr>
            <p:spPr>
              <a:xfrm>
                <a:off x="1849508" y="5079040"/>
                <a:ext cx="8679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4C4575-0D0E-463F-A63E-81AE7435C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08" y="5079040"/>
                <a:ext cx="867995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19F110-FE39-4DFC-9745-16177F3B4781}"/>
                  </a:ext>
                </a:extLst>
              </p:cNvPr>
              <p:cNvSpPr txBox="1"/>
              <p:nvPr/>
            </p:nvSpPr>
            <p:spPr>
              <a:xfrm>
                <a:off x="1963918" y="1357795"/>
                <a:ext cx="619721" cy="69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19F110-FE39-4DFC-9745-16177F3B4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918" y="1357795"/>
                <a:ext cx="619721" cy="6902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395ADDA-9E26-4B96-B8AF-201C4B87FBF9}"/>
              </a:ext>
            </a:extLst>
          </p:cNvPr>
          <p:cNvSpPr txBox="1"/>
          <p:nvPr/>
        </p:nvSpPr>
        <p:spPr>
          <a:xfrm>
            <a:off x="4574155" y="105348"/>
            <a:ext cx="57947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Запишем уравнение движения шара в векторной форме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для случая, когда ускорение направлено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</a:rPr>
              <a:t>вверх </a:t>
            </a:r>
            <a:r>
              <a:rPr lang="ru-RU" sz="2400" dirty="0">
                <a:latin typeface="Courier New" panose="02070309020205020404" pitchFamily="49" charset="0"/>
              </a:rPr>
              <a:t>(с учетом сброса балласта)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1E9D2-C5C3-4F43-B220-D9B3A70D88F5}"/>
                  </a:ext>
                </a:extLst>
              </p:cNvPr>
              <p:cNvSpPr txBox="1"/>
              <p:nvPr/>
            </p:nvSpPr>
            <p:spPr>
              <a:xfrm>
                <a:off x="5654542" y="2139105"/>
                <a:ext cx="5221494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1E9D2-C5C3-4F43-B220-D9B3A70D8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542" y="2139105"/>
                <a:ext cx="5221494" cy="568361"/>
              </a:xfrm>
              <a:prstGeom prst="rect">
                <a:avLst/>
              </a:prstGeom>
              <a:blipFill>
                <a:blip r:embed="rId9"/>
                <a:stretch>
                  <a:fillRect l="-117" t="-8602" b="-430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8593B2-FEC8-4A91-8EAC-6EA0C8C1001B}"/>
                  </a:ext>
                </a:extLst>
              </p:cNvPr>
              <p:cNvSpPr txBox="1"/>
              <p:nvPr/>
            </p:nvSpPr>
            <p:spPr>
              <a:xfrm>
                <a:off x="5421932" y="4066986"/>
                <a:ext cx="55520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0" dirty="0"/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8593B2-FEC8-4A91-8EAC-6EA0C8C10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932" y="4066986"/>
                <a:ext cx="5552033" cy="492443"/>
              </a:xfrm>
              <a:prstGeom prst="rect">
                <a:avLst/>
              </a:prstGeom>
              <a:blipFill>
                <a:blip r:embed="rId10"/>
                <a:stretch>
                  <a:fillRect l="-4391" t="-23457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61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453887-FDA6-4893-A6AC-53414398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08C558-CC1A-462E-82B8-CAF77E66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FD9279-72D6-44C9-9B6B-856FA1CC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9407B4-B6B4-41C1-90B9-521F2AE7C5AC}"/>
                  </a:ext>
                </a:extLst>
              </p:cNvPr>
              <p:cNvSpPr txBox="1"/>
              <p:nvPr/>
            </p:nvSpPr>
            <p:spPr>
              <a:xfrm>
                <a:off x="580110" y="258056"/>
                <a:ext cx="28859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9407B4-B6B4-41C1-90B9-521F2AE7C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0" y="258056"/>
                <a:ext cx="2885918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4C16B6-6C3C-495F-95F6-D5E46C2B6C0B}"/>
                  </a:ext>
                </a:extLst>
              </p:cNvPr>
              <p:cNvSpPr txBox="1"/>
              <p:nvPr/>
            </p:nvSpPr>
            <p:spPr>
              <a:xfrm>
                <a:off x="543967" y="995982"/>
                <a:ext cx="55520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0" dirty="0"/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4C16B6-6C3C-495F-95F6-D5E46C2B6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67" y="995982"/>
                <a:ext cx="5552033" cy="492443"/>
              </a:xfrm>
              <a:prstGeom prst="rect">
                <a:avLst/>
              </a:prstGeom>
              <a:blipFill>
                <a:blip r:embed="rId3"/>
                <a:stretch>
                  <a:fillRect l="-4391" t="-23457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Левая фигурная скобка 6">
            <a:extLst>
              <a:ext uri="{FF2B5EF4-FFF2-40B4-BE49-F238E27FC236}">
                <a16:creationId xmlns:a16="http://schemas.microsoft.com/office/drawing/2014/main" id="{E603AE24-4F67-4764-B5F8-1B8A347446CC}"/>
              </a:ext>
            </a:extLst>
          </p:cNvPr>
          <p:cNvSpPr/>
          <p:nvPr/>
        </p:nvSpPr>
        <p:spPr>
          <a:xfrm>
            <a:off x="258792" y="155275"/>
            <a:ext cx="321318" cy="142335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C2D1E1-9C63-4A0A-8586-A0383D332624}"/>
                  </a:ext>
                </a:extLst>
              </p:cNvPr>
              <p:cNvSpPr txBox="1"/>
              <p:nvPr/>
            </p:nvSpPr>
            <p:spPr>
              <a:xfrm>
                <a:off x="6480226" y="258056"/>
                <a:ext cx="25288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en-US" sz="3200" dirty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C2D1E1-9C63-4A0A-8586-A0383D332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226" y="258056"/>
                <a:ext cx="2528834" cy="492443"/>
              </a:xfrm>
              <a:prstGeom prst="rect">
                <a:avLst/>
              </a:prstGeom>
              <a:blipFill>
                <a:blip r:embed="rId4"/>
                <a:stretch>
                  <a:fillRect t="-23457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трелка: вправо с вырезом 8">
            <a:extLst>
              <a:ext uri="{FF2B5EF4-FFF2-40B4-BE49-F238E27FC236}">
                <a16:creationId xmlns:a16="http://schemas.microsoft.com/office/drawing/2014/main" id="{65724C70-6AC6-4A28-8059-D6F4AB8515A0}"/>
              </a:ext>
            </a:extLst>
          </p:cNvPr>
          <p:cNvSpPr/>
          <p:nvPr/>
        </p:nvSpPr>
        <p:spPr>
          <a:xfrm>
            <a:off x="4684142" y="476425"/>
            <a:ext cx="577970" cy="198408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изогнутая 9">
            <a:extLst>
              <a:ext uri="{FF2B5EF4-FFF2-40B4-BE49-F238E27FC236}">
                <a16:creationId xmlns:a16="http://schemas.microsoft.com/office/drawing/2014/main" id="{F36E6844-66CE-4C49-ABF3-EE2D900D3D9A}"/>
              </a:ext>
            </a:extLst>
          </p:cNvPr>
          <p:cNvSpPr/>
          <p:nvPr/>
        </p:nvSpPr>
        <p:spPr>
          <a:xfrm rot="10800000">
            <a:off x="6277225" y="866954"/>
            <a:ext cx="406002" cy="492443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7BC266-8EA1-4C0C-8F34-97F195D4C762}"/>
                  </a:ext>
                </a:extLst>
              </p:cNvPr>
              <p:cNvSpPr txBox="1"/>
              <p:nvPr/>
            </p:nvSpPr>
            <p:spPr>
              <a:xfrm>
                <a:off x="2572173" y="1953882"/>
                <a:ext cx="68448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0" dirty="0"/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𝑚𝑔</m:t>
                    </m:r>
                    <m:r>
                      <m:rPr>
                        <m:nor/>
                      </m:rPr>
                      <a:rPr lang="en-US" sz="3200" dirty="0"/>
                      <m:t> </m:t>
                    </m:r>
                    <m:r>
                      <m:rPr>
                        <m:nor/>
                      </m:rPr>
                      <a:rPr lang="en-US" sz="3200" b="0" i="0" dirty="0" smtClean="0"/>
                      <m:t> +</m:t>
                    </m:r>
                    <m:r>
                      <m:rPr>
                        <m:nor/>
                      </m:rPr>
                      <a:rPr lang="en-US" sz="3200" dirty="0"/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7BC266-8EA1-4C0C-8F34-97F195D4C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73" y="1953882"/>
                <a:ext cx="6844887" cy="492443"/>
              </a:xfrm>
              <a:prstGeom prst="rect">
                <a:avLst/>
              </a:prstGeom>
              <a:blipFill>
                <a:blip r:embed="rId5"/>
                <a:stretch>
                  <a:fillRect l="-3651" t="-25000" b="-5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27984B-8E8A-4724-A480-BAB9D80254FA}"/>
                  </a:ext>
                </a:extLst>
              </p:cNvPr>
              <p:cNvSpPr txBox="1"/>
              <p:nvPr/>
            </p:nvSpPr>
            <p:spPr>
              <a:xfrm>
                <a:off x="2346384" y="2862574"/>
                <a:ext cx="71694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27984B-8E8A-4724-A480-BAB9D8025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84" y="2862574"/>
                <a:ext cx="716946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5E7E3D-27BE-424B-B084-1AFE542D5F11}"/>
              </a:ext>
            </a:extLst>
          </p:cNvPr>
          <p:cNvCxnSpPr/>
          <p:nvPr/>
        </p:nvCxnSpPr>
        <p:spPr>
          <a:xfrm flipH="1">
            <a:off x="5262112" y="2862574"/>
            <a:ext cx="483080" cy="4924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B34E7A6-47FE-43DA-844D-365295069518}"/>
              </a:ext>
            </a:extLst>
          </p:cNvPr>
          <p:cNvCxnSpPr/>
          <p:nvPr/>
        </p:nvCxnSpPr>
        <p:spPr>
          <a:xfrm flipH="1">
            <a:off x="7821281" y="2957095"/>
            <a:ext cx="483080" cy="4924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AB317B-84DC-405D-818E-8839A0398464}"/>
                  </a:ext>
                </a:extLst>
              </p:cNvPr>
              <p:cNvSpPr txBox="1"/>
              <p:nvPr/>
            </p:nvSpPr>
            <p:spPr>
              <a:xfrm>
                <a:off x="3862792" y="3804405"/>
                <a:ext cx="43674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AB317B-84DC-405D-818E-8839A0398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792" y="3804405"/>
                <a:ext cx="436747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15D6CB-E0A8-4055-B960-487ACF81C9B8}"/>
                  </a:ext>
                </a:extLst>
              </p:cNvPr>
              <p:cNvSpPr txBox="1"/>
              <p:nvPr/>
            </p:nvSpPr>
            <p:spPr>
              <a:xfrm>
                <a:off x="4880272" y="4651715"/>
                <a:ext cx="2228687" cy="101155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15D6CB-E0A8-4055-B960-487ACF81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272" y="4651715"/>
                <a:ext cx="2228687" cy="10115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>
            <a:extLst>
              <a:ext uri="{FF2B5EF4-FFF2-40B4-BE49-F238E27FC236}">
                <a16:creationId xmlns:a16="http://schemas.microsoft.com/office/drawing/2014/main" id="{D391F689-0166-418D-A024-9F9D8639B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5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5C93CF-2952-4EED-88C4-057534C89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3" y="3310096"/>
            <a:ext cx="5382883" cy="298521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A9C114-C231-47E6-B796-2FF9B5865B21}"/>
              </a:ext>
            </a:extLst>
          </p:cNvPr>
          <p:cNvSpPr/>
          <p:nvPr/>
        </p:nvSpPr>
        <p:spPr>
          <a:xfrm>
            <a:off x="923026" y="5127999"/>
            <a:ext cx="4399472" cy="5476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D8453887-FDA6-4893-A6AC-53414398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08C558-CC1A-462E-82B8-CAF77E66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FD9279-72D6-44C9-9B6B-856FA1CC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FDC2B-F44C-4A21-A19C-8F9ABC3CA93D}"/>
              </a:ext>
            </a:extLst>
          </p:cNvPr>
          <p:cNvSpPr txBox="1"/>
          <p:nvPr/>
        </p:nvSpPr>
        <p:spPr>
          <a:xfrm>
            <a:off x="252323" y="562689"/>
            <a:ext cx="116873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Пример 2.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Брусок массой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0,51 кг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лежащий на горизонтальной плоскости, совершает прямолинейное равноускоренное движение под действием горизонтально направленной силы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F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5 Н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Если увеличить массу бруска 2 раза, то его ускорение под действием той же силы уменьшится в 3 раза. Пользуясь этими данными, вычислить коэффициент трения бруска о плоскость. Считать, что сила трения скольжения не зависит от скорости. Ускорение свободного падения принять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g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10 м/с</a:t>
            </a:r>
            <a:r>
              <a:rPr lang="ru-RU" sz="2400" b="0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57E2BFE-D97E-45E9-8352-F6E24CBD6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6B3A38-ED88-4A80-8F5C-20A1DC8303C2}"/>
              </a:ext>
            </a:extLst>
          </p:cNvPr>
          <p:cNvSpPr/>
          <p:nvPr/>
        </p:nvSpPr>
        <p:spPr>
          <a:xfrm>
            <a:off x="674298" y="106151"/>
            <a:ext cx="111014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Примеры решения задач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663CB8-15C8-4E41-9B98-03BB97E273F6}"/>
              </a:ext>
            </a:extLst>
          </p:cNvPr>
          <p:cNvSpPr/>
          <p:nvPr/>
        </p:nvSpPr>
        <p:spPr>
          <a:xfrm>
            <a:off x="1863305" y="4455139"/>
            <a:ext cx="1630392" cy="6728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E9DA6872-A36E-446C-8532-F3CCAF101023}"/>
              </a:ext>
            </a:extLst>
          </p:cNvPr>
          <p:cNvSpPr/>
          <p:nvPr/>
        </p:nvSpPr>
        <p:spPr>
          <a:xfrm>
            <a:off x="2604724" y="4822089"/>
            <a:ext cx="147549" cy="67286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4E96D5E2-D687-4532-A2D3-08115B2F8D63}"/>
              </a:ext>
            </a:extLst>
          </p:cNvPr>
          <p:cNvSpPr/>
          <p:nvPr/>
        </p:nvSpPr>
        <p:spPr>
          <a:xfrm rot="10800000">
            <a:off x="2603556" y="4066215"/>
            <a:ext cx="147550" cy="73547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700AE6-48D3-4F92-85AA-D1EB9356AAC8}"/>
                  </a:ext>
                </a:extLst>
              </p:cNvPr>
              <p:cNvSpPr txBox="1"/>
              <p:nvPr/>
            </p:nvSpPr>
            <p:spPr>
              <a:xfrm>
                <a:off x="2644981" y="5245839"/>
                <a:ext cx="8679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700AE6-48D3-4F92-85AA-D1EB9356A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981" y="5245839"/>
                <a:ext cx="867995" cy="369332"/>
              </a:xfrm>
              <a:prstGeom prst="rect">
                <a:avLst/>
              </a:prstGeom>
              <a:blipFill>
                <a:blip r:embed="rId4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244B8B-2A8A-4052-96AA-FCC681A5F063}"/>
                  </a:ext>
                </a:extLst>
              </p:cNvPr>
              <p:cNvSpPr txBox="1"/>
              <p:nvPr/>
            </p:nvSpPr>
            <p:spPr>
              <a:xfrm>
                <a:off x="2751106" y="3986289"/>
                <a:ext cx="302455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244B8B-2A8A-4052-96AA-FCC681A5F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06" y="3986289"/>
                <a:ext cx="302455" cy="414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53BC254A-E44F-4650-89DE-8324E4A47584}"/>
              </a:ext>
            </a:extLst>
          </p:cNvPr>
          <p:cNvSpPr/>
          <p:nvPr/>
        </p:nvSpPr>
        <p:spPr>
          <a:xfrm rot="16200000">
            <a:off x="3474247" y="3993818"/>
            <a:ext cx="145200" cy="1630393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924B64-1EF7-49D6-87CF-AC173DF50D38}"/>
                  </a:ext>
                </a:extLst>
              </p:cNvPr>
              <p:cNvSpPr txBox="1"/>
              <p:nvPr/>
            </p:nvSpPr>
            <p:spPr>
              <a:xfrm>
                <a:off x="4193156" y="4343712"/>
                <a:ext cx="268535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924B64-1EF7-49D6-87CF-AC173DF50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156" y="4343712"/>
                <a:ext cx="268535" cy="414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AD8AD912-32A4-4857-9E85-B26C1B48AD86}"/>
              </a:ext>
            </a:extLst>
          </p:cNvPr>
          <p:cNvSpPr/>
          <p:nvPr/>
        </p:nvSpPr>
        <p:spPr>
          <a:xfrm rot="5400000">
            <a:off x="2016092" y="4276916"/>
            <a:ext cx="152491" cy="1068408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ADF59D-CC49-4F14-BA33-997434927C7B}"/>
                  </a:ext>
                </a:extLst>
              </p:cNvPr>
              <p:cNvSpPr txBox="1"/>
              <p:nvPr/>
            </p:nvSpPr>
            <p:spPr>
              <a:xfrm>
                <a:off x="1367447" y="4319113"/>
                <a:ext cx="474489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ru-RU" sz="2400" b="0" i="1" baseline="-25000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ADF59D-CC49-4F14-BA33-997434927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447" y="4319113"/>
                <a:ext cx="474489" cy="414088"/>
              </a:xfrm>
              <a:prstGeom prst="rect">
                <a:avLst/>
              </a:prstGeom>
              <a:blipFill>
                <a:blip r:embed="rId7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BCA1190E-644E-4F7E-A5BD-02CC08B617A6}"/>
              </a:ext>
            </a:extLst>
          </p:cNvPr>
          <p:cNvSpPr/>
          <p:nvPr/>
        </p:nvSpPr>
        <p:spPr>
          <a:xfrm rot="16200000">
            <a:off x="4407142" y="3525324"/>
            <a:ext cx="198407" cy="1191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B643D9-26D7-41EC-894C-E6FFC6127860}"/>
                  </a:ext>
                </a:extLst>
              </p:cNvPr>
              <p:cNvSpPr txBox="1"/>
              <p:nvPr/>
            </p:nvSpPr>
            <p:spPr>
              <a:xfrm>
                <a:off x="4316235" y="3674529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B643D9-26D7-41EC-894C-E6FFC6127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235" y="3674529"/>
                <a:ext cx="2909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039BBAB-0149-4981-BA4A-277F359D68A9}"/>
              </a:ext>
            </a:extLst>
          </p:cNvPr>
          <p:cNvSpPr txBox="1"/>
          <p:nvPr/>
        </p:nvSpPr>
        <p:spPr>
          <a:xfrm>
            <a:off x="5601286" y="3505251"/>
            <a:ext cx="6485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70C0"/>
                </a:solidFill>
                <a:latin typeface="Courier New" panose="02070309020205020404" pitchFamily="49" charset="0"/>
              </a:rPr>
              <a:t>Решение.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Уравнения движения бруска в первом и во втором случае соответственно имеют вид: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4DB44F-20F6-467B-957B-C7C48B50445F}"/>
                  </a:ext>
                </a:extLst>
              </p:cNvPr>
              <p:cNvSpPr txBox="1"/>
              <p:nvPr/>
            </p:nvSpPr>
            <p:spPr>
              <a:xfrm>
                <a:off x="5703294" y="4733201"/>
                <a:ext cx="30282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1)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4DB44F-20F6-467B-957B-C7C48B504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294" y="4733201"/>
                <a:ext cx="302820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1F3C84-9C9B-441B-A153-CF897FEA22CA}"/>
                  </a:ext>
                </a:extLst>
              </p:cNvPr>
              <p:cNvSpPr txBox="1"/>
              <p:nvPr/>
            </p:nvSpPr>
            <p:spPr>
              <a:xfrm>
                <a:off x="5790370" y="5361795"/>
                <a:ext cx="3491725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2) 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1F3C84-9C9B-441B-A153-CF897FEA2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370" y="5361795"/>
                <a:ext cx="3491725" cy="7379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Стрелка: вправо с вырезом 26">
            <a:extLst>
              <a:ext uri="{FF2B5EF4-FFF2-40B4-BE49-F238E27FC236}">
                <a16:creationId xmlns:a16="http://schemas.microsoft.com/office/drawing/2014/main" id="{3B8AE483-FB12-4358-B48E-FD51F8D0F1A7}"/>
              </a:ext>
            </a:extLst>
          </p:cNvPr>
          <p:cNvSpPr/>
          <p:nvPr/>
        </p:nvSpPr>
        <p:spPr>
          <a:xfrm>
            <a:off x="8799582" y="4860188"/>
            <a:ext cx="577970" cy="198408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EE45F-ECC9-4E4F-AE74-DDF85EDDAC7D}"/>
                  </a:ext>
                </a:extLst>
              </p:cNvPr>
              <p:cNvSpPr txBox="1"/>
              <p:nvPr/>
            </p:nvSpPr>
            <p:spPr>
              <a:xfrm>
                <a:off x="9282095" y="4432133"/>
                <a:ext cx="2641588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EE45F-ECC9-4E4F-AE74-DDF85EDDA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095" y="4432133"/>
                <a:ext cx="2641588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Стрелка: изогнутая 29">
            <a:extLst>
              <a:ext uri="{FF2B5EF4-FFF2-40B4-BE49-F238E27FC236}">
                <a16:creationId xmlns:a16="http://schemas.microsoft.com/office/drawing/2014/main" id="{0263FD6B-D054-4DB2-A6D6-A076B55B6865}"/>
              </a:ext>
            </a:extLst>
          </p:cNvPr>
          <p:cNvSpPr/>
          <p:nvPr/>
        </p:nvSpPr>
        <p:spPr>
          <a:xfrm rot="10800000">
            <a:off x="9437259" y="5171669"/>
            <a:ext cx="432280" cy="718591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FD6536-20D0-40FF-A442-30E815890276}"/>
                  </a:ext>
                </a:extLst>
              </p:cNvPr>
              <p:cNvSpPr txBox="1"/>
              <p:nvPr/>
            </p:nvSpPr>
            <p:spPr>
              <a:xfrm>
                <a:off x="5790370" y="5361853"/>
                <a:ext cx="3491725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2) 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FD6536-20D0-40FF-A442-30E815890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370" y="5361853"/>
                <a:ext cx="3491725" cy="7379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8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DF9AC8-2254-4A37-9BAF-63EA2312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2375B2-D741-4E7F-8585-0366F1AC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6CB91D-A321-49F8-84A6-6DF70667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D2028-0925-42F8-AA9C-6DAE52AF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28D077-9A79-4BBB-B108-9A2E82045EBD}"/>
                  </a:ext>
                </a:extLst>
              </p:cNvPr>
              <p:cNvSpPr txBox="1"/>
              <p:nvPr/>
            </p:nvSpPr>
            <p:spPr>
              <a:xfrm>
                <a:off x="252323" y="286200"/>
                <a:ext cx="439056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28D077-9A79-4BBB-B108-9A2E8204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3" y="286200"/>
                <a:ext cx="4390561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D71D15-32D3-40ED-B599-771C17F396EF}"/>
                  </a:ext>
                </a:extLst>
              </p:cNvPr>
              <p:cNvSpPr txBox="1"/>
              <p:nvPr/>
            </p:nvSpPr>
            <p:spPr>
              <a:xfrm>
                <a:off x="212683" y="1954231"/>
                <a:ext cx="4068100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D71D15-32D3-40ED-B599-771C17F39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3" y="1954231"/>
                <a:ext cx="4068100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102088A-167E-42CE-894E-CCCDC167298F}"/>
              </a:ext>
            </a:extLst>
          </p:cNvPr>
          <p:cNvGrpSpPr/>
          <p:nvPr/>
        </p:nvGrpSpPr>
        <p:grpSpPr>
          <a:xfrm>
            <a:off x="5146952" y="286200"/>
            <a:ext cx="5116705" cy="809452"/>
            <a:chOff x="5146952" y="286200"/>
            <a:chExt cx="5116705" cy="8094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AE790F7-CD31-4233-86C2-516797F5CEDC}"/>
                    </a:ext>
                  </a:extLst>
                </p:cNvPr>
                <p:cNvSpPr txBox="1"/>
                <p:nvPr/>
              </p:nvSpPr>
              <p:spPr>
                <a:xfrm>
                  <a:off x="6117009" y="286200"/>
                  <a:ext cx="4146648" cy="809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ru-RU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AE790F7-CD31-4233-86C2-516797F5C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009" y="286200"/>
                  <a:ext cx="4146648" cy="8094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Стрелка: вправо с вырезом 21">
              <a:extLst>
                <a:ext uri="{FF2B5EF4-FFF2-40B4-BE49-F238E27FC236}">
                  <a16:creationId xmlns:a16="http://schemas.microsoft.com/office/drawing/2014/main" id="{843F0013-C945-47C5-AA84-59CC976E7877}"/>
                </a:ext>
              </a:extLst>
            </p:cNvPr>
            <p:cNvSpPr/>
            <p:nvPr/>
          </p:nvSpPr>
          <p:spPr>
            <a:xfrm>
              <a:off x="5146952" y="690926"/>
              <a:ext cx="577970" cy="198408"/>
            </a:xfrm>
            <a:prstGeom prst="notch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33CE27-E6A0-491C-B3D9-17192325FEB2}"/>
              </a:ext>
            </a:extLst>
          </p:cNvPr>
          <p:cNvGrpSpPr/>
          <p:nvPr/>
        </p:nvGrpSpPr>
        <p:grpSpPr>
          <a:xfrm>
            <a:off x="5146952" y="1808860"/>
            <a:ext cx="4280772" cy="901785"/>
            <a:chOff x="5146952" y="1808860"/>
            <a:chExt cx="4280772" cy="901785"/>
          </a:xfrm>
        </p:grpSpPr>
        <p:sp>
          <p:nvSpPr>
            <p:cNvPr id="23" name="Стрелка: вправо с вырезом 22">
              <a:extLst>
                <a:ext uri="{FF2B5EF4-FFF2-40B4-BE49-F238E27FC236}">
                  <a16:creationId xmlns:a16="http://schemas.microsoft.com/office/drawing/2014/main" id="{DA70C40E-ADE7-4360-AAA7-69FAB82C5069}"/>
                </a:ext>
              </a:extLst>
            </p:cNvPr>
            <p:cNvSpPr/>
            <p:nvPr/>
          </p:nvSpPr>
          <p:spPr>
            <a:xfrm>
              <a:off x="5146952" y="2259753"/>
              <a:ext cx="577970" cy="198408"/>
            </a:xfrm>
            <a:prstGeom prst="notch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B898DF2-192D-4B42-ACEC-AD16961D3469}"/>
                    </a:ext>
                  </a:extLst>
                </p:cNvPr>
                <p:cNvSpPr txBox="1"/>
                <p:nvPr/>
              </p:nvSpPr>
              <p:spPr>
                <a:xfrm>
                  <a:off x="5923335" y="1808860"/>
                  <a:ext cx="3504389" cy="9017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𝑚𝑔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𝑚𝑔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B898DF2-192D-4B42-ACEC-AD16961D34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3335" y="1808860"/>
                  <a:ext cx="3504389" cy="9017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CCAB9D-A15E-4B2A-9485-F008034DD895}"/>
                  </a:ext>
                </a:extLst>
              </p:cNvPr>
              <p:cNvSpPr txBox="1"/>
              <p:nvPr/>
            </p:nvSpPr>
            <p:spPr>
              <a:xfrm>
                <a:off x="1438594" y="3706519"/>
                <a:ext cx="9314811" cy="775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4∗0,51∗10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≈0,25</m:t>
                    </m:r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CCAB9D-A15E-4B2A-9485-F008034DD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94" y="3706519"/>
                <a:ext cx="9314811" cy="775597"/>
              </a:xfrm>
              <a:prstGeom prst="rect">
                <a:avLst/>
              </a:prstGeom>
              <a:blipFill>
                <a:blip r:embed="rId7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2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B15894-E749-4016-8BF4-96E5AA83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67D47F-38D1-4B4C-91CD-614C00B4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http://dvsschool.zz.mu/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3F5A36-54D7-44F9-908D-5F9A74C0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8717"/>
            <a:ext cx="2743200" cy="365125"/>
          </a:xfrm>
        </p:spPr>
        <p:txBody>
          <a:bodyPr/>
          <a:lstStyle/>
          <a:p>
            <a:fld id="{EC78968B-160F-49C0-BDF8-057CD9DF85C1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2DB0B-43FD-452A-8EC9-3B7E690F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60A02E-5B82-41A6-B53F-AEDF13EFB5DA}"/>
              </a:ext>
            </a:extLst>
          </p:cNvPr>
          <p:cNvSpPr txBox="1"/>
          <p:nvPr/>
        </p:nvSpPr>
        <p:spPr>
          <a:xfrm>
            <a:off x="252323" y="690926"/>
            <a:ext cx="116873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Пример 3.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 наклонной плоскости с углом наклона </a:t>
            </a:r>
            <a:r>
              <a:rPr lang="el-GR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α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= 15°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тело движется вниз равномерно. С каким ускорением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а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будет двигаться это тело, если угол наклона плоскости увеличить до величины </a:t>
            </a:r>
            <a:r>
              <a:rPr lang="el-GR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β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= 30°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? Ускорение свободного падения принять равным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g = 10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м/с</a:t>
            </a:r>
            <a:r>
              <a:rPr lang="ru-RU" sz="2400" b="1" i="0" u="none" strike="noStrike" baseline="30000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algn="l" rtl="0"/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8AECD4-07CE-4FEA-9631-C5186A42A74F}"/>
              </a:ext>
            </a:extLst>
          </p:cNvPr>
          <p:cNvSpPr/>
          <p:nvPr/>
        </p:nvSpPr>
        <p:spPr>
          <a:xfrm>
            <a:off x="674298" y="106151"/>
            <a:ext cx="111014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Примеры решения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73EF59-7E47-4C0A-9E0F-5A0421DB2667}"/>
                  </a:ext>
                </a:extLst>
              </p:cNvPr>
              <p:cNvSpPr txBox="1"/>
              <p:nvPr/>
            </p:nvSpPr>
            <p:spPr>
              <a:xfrm>
                <a:off x="180276" y="2186289"/>
                <a:ext cx="6401396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ctr" rtl="0"/>
                <a:r>
                  <a:rPr lang="ru-RU" sz="2400" b="1" i="0" u="none" strike="noStrike" dirty="0">
                    <a:solidFill>
                      <a:srgbClr val="0070C0"/>
                    </a:solidFill>
                    <a:latin typeface="Courier New" panose="02070309020205020404" pitchFamily="49" charset="0"/>
                  </a:rPr>
                  <a:t>Решение.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При равномерном движении уравнение движения тела имеет вид: </a:t>
                </a:r>
                <a:r>
                  <a:rPr lang="en-US" sz="2400" b="1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mg</a:t>
                </a:r>
                <a:r>
                  <a:rPr lang="en-US" sz="2400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sin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α</a:t>
                </a:r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-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μ</a:t>
                </a:r>
                <a:r>
                  <a:rPr lang="en-US" sz="2400" b="1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mg</a:t>
                </a:r>
                <a:r>
                  <a:rPr lang="en-US" sz="2400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cos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α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= 0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</a:t>
                </a:r>
              </a:p>
              <a:p>
                <a:pPr marR="0" algn="ctr" rtl="0"/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При равноускоренном движении уравнение движения тела имеет вид: </a:t>
                </a:r>
              </a:p>
              <a:p>
                <a:pPr marR="0" algn="ctr" rtl="0"/>
                <a:r>
                  <a:rPr lang="en-US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m</a:t>
                </a:r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а =  </a:t>
                </a:r>
                <a:r>
                  <a:rPr lang="en-US" sz="2400" b="1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mg</a:t>
                </a:r>
                <a:r>
                  <a:rPr lang="en-US" sz="2400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sin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β 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-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μ</a:t>
                </a:r>
                <a:r>
                  <a:rPr lang="en-US" sz="2400" b="1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mg</a:t>
                </a:r>
                <a:r>
                  <a:rPr lang="en-US" sz="2400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cos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β</a:t>
                </a:r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, </a:t>
                </a:r>
                <a:endParaRPr lang="en-US" sz="2400" b="1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  <a:p>
                <a:pPr marR="0" algn="ctr" rtl="0"/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где </a:t>
                </a:r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а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- ускорение тела, 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μ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- коэффициент трения. Из первого уравнения следует, что 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μ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= </a:t>
                </a:r>
                <a:r>
                  <a:rPr lang="en-US" sz="2400" b="0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tg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α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 Следовательно,</a:t>
                </a:r>
                <a:endParaRPr lang="en-US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  <a:p>
                <a:pPr marR="0" algn="ctr" rtl="0"/>
                <a:r>
                  <a:rPr lang="ru-RU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а = 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g(</a:t>
                </a:r>
                <a:r>
                  <a:rPr lang="en-US" sz="240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sin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β 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–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tg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α</a:t>
                </a:r>
                <a:r>
                  <a:rPr lang="en-US" sz="240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cos</a:t>
                </a:r>
                <a:r>
                  <a:rPr lang="el-GR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β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 u="none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1" i="1" u="none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u="none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1" u="none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𝟔𝟑</m:t>
                    </m:r>
                    <m:r>
                      <a:rPr lang="ru-RU" sz="2400" b="1" i="1" u="none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м/с</m:t>
                    </m:r>
                    <m:r>
                      <a:rPr lang="ru-RU" sz="2400" b="1" i="1" u="none" strike="noStrike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u="none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 </a:t>
                </a:r>
                <a:endParaRPr lang="ru-RU" sz="2400" b="0" i="0" u="none" strike="noStrike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73EF59-7E47-4C0A-9E0F-5A0421DB2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6" y="2186289"/>
                <a:ext cx="6401396" cy="4154984"/>
              </a:xfrm>
              <a:prstGeom prst="rect">
                <a:avLst/>
              </a:prstGeom>
              <a:blipFill>
                <a:blip r:embed="rId3"/>
                <a:stretch>
                  <a:fillRect l="-1429" t="-1175" r="-4190" b="-26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DFD01-FCAA-44AA-BB64-C9CB9E20E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7755">
            <a:off x="6938397" y="2654687"/>
            <a:ext cx="4951512" cy="259127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619890-5DFC-4A58-B916-DAD0F063AE0C}"/>
              </a:ext>
            </a:extLst>
          </p:cNvPr>
          <p:cNvSpPr/>
          <p:nvPr/>
        </p:nvSpPr>
        <p:spPr>
          <a:xfrm rot="642451">
            <a:off x="7745922" y="4239996"/>
            <a:ext cx="1630392" cy="6728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8FA706D5-73D7-447C-AB84-6AAB03760CC5}"/>
              </a:ext>
            </a:extLst>
          </p:cNvPr>
          <p:cNvSpPr/>
          <p:nvPr/>
        </p:nvSpPr>
        <p:spPr>
          <a:xfrm rot="11663509">
            <a:off x="8528658" y="3413195"/>
            <a:ext cx="173715" cy="1201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A2A516-99E8-4F23-886B-2291DEE86346}"/>
                  </a:ext>
                </a:extLst>
              </p:cNvPr>
              <p:cNvSpPr txBox="1"/>
              <p:nvPr/>
            </p:nvSpPr>
            <p:spPr>
              <a:xfrm>
                <a:off x="7676947" y="5003665"/>
                <a:ext cx="8679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A2A516-99E8-4F23-886B-2291DEE8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947" y="5003665"/>
                <a:ext cx="867995" cy="369332"/>
              </a:xfrm>
              <a:prstGeom prst="rect">
                <a:avLst/>
              </a:prstGeom>
              <a:blipFill>
                <a:blip r:embed="rId5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74F21C-91D2-468D-A7D1-9F41C51DE1DD}"/>
                  </a:ext>
                </a:extLst>
              </p:cNvPr>
              <p:cNvSpPr txBox="1"/>
              <p:nvPr/>
            </p:nvSpPr>
            <p:spPr>
              <a:xfrm>
                <a:off x="8856566" y="3364972"/>
                <a:ext cx="302455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74F21C-91D2-468D-A7D1-9F41C51DE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566" y="3364972"/>
                <a:ext cx="302455" cy="414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81D38B1C-4CEA-45C1-A2F7-0490DAC44A36}"/>
              </a:ext>
            </a:extLst>
          </p:cNvPr>
          <p:cNvSpPr/>
          <p:nvPr/>
        </p:nvSpPr>
        <p:spPr>
          <a:xfrm rot="6051976">
            <a:off x="7945078" y="4068427"/>
            <a:ext cx="155988" cy="883950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C29EB4-7BA5-4327-AB24-BBF01A31D2C8}"/>
                  </a:ext>
                </a:extLst>
              </p:cNvPr>
              <p:cNvSpPr txBox="1"/>
              <p:nvPr/>
            </p:nvSpPr>
            <p:spPr>
              <a:xfrm>
                <a:off x="7271685" y="3906403"/>
                <a:ext cx="474489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ru-RU" sz="2400" b="0" i="1" baseline="-25000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C29EB4-7BA5-4327-AB24-BBF01A31D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85" y="3906403"/>
                <a:ext cx="474489" cy="414088"/>
              </a:xfrm>
              <a:prstGeom prst="rect">
                <a:avLst/>
              </a:prstGeom>
              <a:blipFill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92C49B8-A027-4BE3-AC7F-945AF4D53727}"/>
              </a:ext>
            </a:extLst>
          </p:cNvPr>
          <p:cNvSpPr/>
          <p:nvPr/>
        </p:nvSpPr>
        <p:spPr>
          <a:xfrm rot="627004">
            <a:off x="6985849" y="5062538"/>
            <a:ext cx="4399472" cy="5476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F3779AC2-4FEA-4ABA-9C8D-AF0EE6C73A04}"/>
              </a:ext>
            </a:extLst>
          </p:cNvPr>
          <p:cNvSpPr/>
          <p:nvPr/>
        </p:nvSpPr>
        <p:spPr>
          <a:xfrm>
            <a:off x="8397393" y="4608838"/>
            <a:ext cx="147549" cy="1289913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439D3BB-2361-4B0C-A429-9DB3516EEAC6}"/>
              </a:ext>
            </a:extLst>
          </p:cNvPr>
          <p:cNvCxnSpPr>
            <a:cxnSpLocks/>
          </p:cNvCxnSpPr>
          <p:nvPr/>
        </p:nvCxnSpPr>
        <p:spPr>
          <a:xfrm>
            <a:off x="9535290" y="5499139"/>
            <a:ext cx="2240486" cy="6335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>
            <a:extLst>
              <a:ext uri="{FF2B5EF4-FFF2-40B4-BE49-F238E27FC236}">
                <a16:creationId xmlns:a16="http://schemas.microsoft.com/office/drawing/2014/main" id="{77F7A6ED-754A-4519-94A1-CB677DFB4C6C}"/>
              </a:ext>
            </a:extLst>
          </p:cNvPr>
          <p:cNvSpPr/>
          <p:nvPr/>
        </p:nvSpPr>
        <p:spPr>
          <a:xfrm rot="14076730">
            <a:off x="10418069" y="5223433"/>
            <a:ext cx="302782" cy="381917"/>
          </a:xfrm>
          <a:prstGeom prst="arc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E33EEA-F0A6-463E-BFF1-8CF292ED0DA8}"/>
              </a:ext>
            </a:extLst>
          </p:cNvPr>
          <p:cNvSpPr txBox="1"/>
          <p:nvPr/>
        </p:nvSpPr>
        <p:spPr>
          <a:xfrm>
            <a:off x="10075990" y="522558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α</a:t>
            </a:r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43BF0E1-25BA-4DAE-9A08-E4E13E7EAD67}"/>
              </a:ext>
            </a:extLst>
          </p:cNvPr>
          <p:cNvSpPr/>
          <p:nvPr/>
        </p:nvSpPr>
        <p:spPr>
          <a:xfrm>
            <a:off x="1585609" y="2976664"/>
            <a:ext cx="3540868" cy="306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49468E91-07DB-4826-A961-FF7F900CFAEC}"/>
              </a:ext>
            </a:extLst>
          </p:cNvPr>
          <p:cNvSpPr/>
          <p:nvPr/>
        </p:nvSpPr>
        <p:spPr>
          <a:xfrm>
            <a:off x="1169275" y="4068374"/>
            <a:ext cx="4346308" cy="306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BE151C0E-4834-4938-BE7E-30175F7794F9}"/>
              </a:ext>
            </a:extLst>
          </p:cNvPr>
          <p:cNvSpPr/>
          <p:nvPr/>
        </p:nvSpPr>
        <p:spPr>
          <a:xfrm>
            <a:off x="4732001" y="5219781"/>
            <a:ext cx="1567163" cy="306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4F207C77-E765-40DD-9433-6F496249A072}"/>
              </a:ext>
            </a:extLst>
          </p:cNvPr>
          <p:cNvSpPr/>
          <p:nvPr/>
        </p:nvSpPr>
        <p:spPr>
          <a:xfrm>
            <a:off x="356681" y="5927924"/>
            <a:ext cx="5930461" cy="306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F0C5150-CFF5-4CEF-B48F-DE1E81C77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7755">
            <a:off x="6941313" y="2654688"/>
            <a:ext cx="4951512" cy="259127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9134830-BE87-4B33-A843-F27ABED31FA8}"/>
              </a:ext>
            </a:extLst>
          </p:cNvPr>
          <p:cNvSpPr/>
          <p:nvPr/>
        </p:nvSpPr>
        <p:spPr>
          <a:xfrm rot="642451">
            <a:off x="7748838" y="4239997"/>
            <a:ext cx="1630392" cy="6728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E0779B0-B113-47CE-81FE-31CAB00F466D}"/>
              </a:ext>
            </a:extLst>
          </p:cNvPr>
          <p:cNvSpPr/>
          <p:nvPr/>
        </p:nvSpPr>
        <p:spPr>
          <a:xfrm rot="11663509">
            <a:off x="8531574" y="3413196"/>
            <a:ext cx="173715" cy="120141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E0C55B-B327-46A4-B86C-B81E80793D23}"/>
                  </a:ext>
                </a:extLst>
              </p:cNvPr>
              <p:cNvSpPr txBox="1"/>
              <p:nvPr/>
            </p:nvSpPr>
            <p:spPr>
              <a:xfrm>
                <a:off x="7679863" y="5003666"/>
                <a:ext cx="8679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E0C55B-B327-46A4-B86C-B81E80793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863" y="5003666"/>
                <a:ext cx="867995" cy="369332"/>
              </a:xfrm>
              <a:prstGeom prst="rect">
                <a:avLst/>
              </a:prstGeom>
              <a:blipFill>
                <a:blip r:embed="rId8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C5ACF1-308C-48A5-B404-32662AAE563B}"/>
                  </a:ext>
                </a:extLst>
              </p:cNvPr>
              <p:cNvSpPr txBox="1"/>
              <p:nvPr/>
            </p:nvSpPr>
            <p:spPr>
              <a:xfrm>
                <a:off x="8859482" y="3364973"/>
                <a:ext cx="302455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C5ACF1-308C-48A5-B404-32662AAE5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482" y="3364973"/>
                <a:ext cx="302455" cy="414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2824D9F0-F5DA-4055-BFE6-988296B063A8}"/>
              </a:ext>
            </a:extLst>
          </p:cNvPr>
          <p:cNvSpPr/>
          <p:nvPr/>
        </p:nvSpPr>
        <p:spPr>
          <a:xfrm rot="6051976">
            <a:off x="7947994" y="4068428"/>
            <a:ext cx="155988" cy="883950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470397-106D-4688-8BE9-FF5443293467}"/>
                  </a:ext>
                </a:extLst>
              </p:cNvPr>
              <p:cNvSpPr txBox="1"/>
              <p:nvPr/>
            </p:nvSpPr>
            <p:spPr>
              <a:xfrm>
                <a:off x="7274601" y="3906404"/>
                <a:ext cx="474489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ru-RU" sz="2400" b="0" i="1" baseline="-25000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470397-106D-4688-8BE9-FF5443293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601" y="3906404"/>
                <a:ext cx="474489" cy="414088"/>
              </a:xfrm>
              <a:prstGeom prst="rect">
                <a:avLst/>
              </a:prstGeom>
              <a:blipFill>
                <a:blip r:embed="rId10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F492890-6C63-43ED-B334-60335B978257}"/>
              </a:ext>
            </a:extLst>
          </p:cNvPr>
          <p:cNvSpPr/>
          <p:nvPr/>
        </p:nvSpPr>
        <p:spPr>
          <a:xfrm rot="627004">
            <a:off x="6988765" y="5062539"/>
            <a:ext cx="4399472" cy="5476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35DF0627-2F36-4450-BBD2-02E0AB027345}"/>
              </a:ext>
            </a:extLst>
          </p:cNvPr>
          <p:cNvSpPr/>
          <p:nvPr/>
        </p:nvSpPr>
        <p:spPr>
          <a:xfrm>
            <a:off x="8400309" y="4608839"/>
            <a:ext cx="147549" cy="1289913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9728E90-1F14-48B4-9399-B49B915AD851}"/>
              </a:ext>
            </a:extLst>
          </p:cNvPr>
          <p:cNvCxnSpPr>
            <a:cxnSpLocks/>
          </p:cNvCxnSpPr>
          <p:nvPr/>
        </p:nvCxnSpPr>
        <p:spPr>
          <a:xfrm>
            <a:off x="9538206" y="5499140"/>
            <a:ext cx="2240486" cy="6335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Дуга 40">
            <a:extLst>
              <a:ext uri="{FF2B5EF4-FFF2-40B4-BE49-F238E27FC236}">
                <a16:creationId xmlns:a16="http://schemas.microsoft.com/office/drawing/2014/main" id="{49AD8F4A-7DE7-41BD-AC5E-527B3FD7CDBA}"/>
              </a:ext>
            </a:extLst>
          </p:cNvPr>
          <p:cNvSpPr/>
          <p:nvPr/>
        </p:nvSpPr>
        <p:spPr>
          <a:xfrm rot="14076730">
            <a:off x="10420985" y="5223434"/>
            <a:ext cx="302782" cy="381917"/>
          </a:xfrm>
          <a:prstGeom prst="arc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39431D-231C-430F-9794-B701332D4AF0}"/>
              </a:ext>
            </a:extLst>
          </p:cNvPr>
          <p:cNvSpPr txBox="1"/>
          <p:nvPr/>
        </p:nvSpPr>
        <p:spPr>
          <a:xfrm>
            <a:off x="10078906" y="522558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5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C6CF7A-608C-4327-8EA0-B9A8A5A8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FAB4-65B1-4DF6-A7BB-26944D06A2ED}" type="datetime1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755FFB-3601-4CEE-A87F-A5418552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http://dvsschool.zz.mu/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2646EE-8EB9-46E7-B3B2-9013E975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968B-160F-49C0-BDF8-057CD9DF85C1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1D5B9-11FF-4D17-B40C-EA196258C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65" y="222556"/>
            <a:ext cx="965712" cy="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3A7DF-5019-45E4-B32D-232355504404}"/>
              </a:ext>
            </a:extLst>
          </p:cNvPr>
          <p:cNvSpPr txBox="1"/>
          <p:nvPr/>
        </p:nvSpPr>
        <p:spPr>
          <a:xfrm>
            <a:off x="252323" y="682611"/>
            <a:ext cx="1168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Пример 4.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Брусок массой </a:t>
            </a:r>
            <a:r>
              <a:rPr lang="en-US" sz="2400" b="1" i="1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находится на наклонной плоскости, составляющей с горизонтом угол </a:t>
            </a:r>
            <a:r>
              <a:rPr lang="el-GR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α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Определить модуль силы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 которой брусок действует на плоскость, если коэффициент трения между ними </a:t>
            </a:r>
            <a:r>
              <a:rPr lang="el-GR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а ускорение свободного падения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g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B805DD-5B2D-4DFF-9EBF-D00D08B52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7755">
            <a:off x="6938396" y="2683860"/>
            <a:ext cx="4951512" cy="259127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7C8541-502B-4081-B593-C887594D4412}"/>
              </a:ext>
            </a:extLst>
          </p:cNvPr>
          <p:cNvSpPr/>
          <p:nvPr/>
        </p:nvSpPr>
        <p:spPr>
          <a:xfrm rot="642451">
            <a:off x="7655969" y="4259349"/>
            <a:ext cx="1630392" cy="6728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742EC75F-477C-40B3-9A88-E828A7A96010}"/>
              </a:ext>
            </a:extLst>
          </p:cNvPr>
          <p:cNvSpPr/>
          <p:nvPr/>
        </p:nvSpPr>
        <p:spPr>
          <a:xfrm rot="11430622">
            <a:off x="8478563" y="3429198"/>
            <a:ext cx="178002" cy="121533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301F67-E6C3-43CC-831A-F7647853F77B}"/>
                  </a:ext>
                </a:extLst>
              </p:cNvPr>
              <p:cNvSpPr txBox="1"/>
              <p:nvPr/>
            </p:nvSpPr>
            <p:spPr>
              <a:xfrm>
                <a:off x="7655144" y="5527910"/>
                <a:ext cx="8679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301F67-E6C3-43CC-831A-F7647853F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144" y="5527910"/>
                <a:ext cx="867995" cy="369332"/>
              </a:xfrm>
              <a:prstGeom prst="rect">
                <a:avLst/>
              </a:prstGeom>
              <a:blipFill>
                <a:blip r:embed="rId4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43A9CF-4050-4809-8785-DB2284CA9BE3}"/>
                  </a:ext>
                </a:extLst>
              </p:cNvPr>
              <p:cNvSpPr txBox="1"/>
              <p:nvPr/>
            </p:nvSpPr>
            <p:spPr>
              <a:xfrm>
                <a:off x="8765919" y="3518217"/>
                <a:ext cx="302455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43A9CF-4050-4809-8785-DB2284CA9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919" y="3518217"/>
                <a:ext cx="302455" cy="414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CF3B4FD3-2CD6-4AB8-B632-023B8203EAA9}"/>
              </a:ext>
            </a:extLst>
          </p:cNvPr>
          <p:cNvSpPr/>
          <p:nvPr/>
        </p:nvSpPr>
        <p:spPr>
          <a:xfrm rot="6051976">
            <a:off x="7945077" y="4097600"/>
            <a:ext cx="155988" cy="883950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DC0169-1887-41D8-A4EA-1675371A1567}"/>
                  </a:ext>
                </a:extLst>
              </p:cNvPr>
              <p:cNvSpPr txBox="1"/>
              <p:nvPr/>
            </p:nvSpPr>
            <p:spPr>
              <a:xfrm>
                <a:off x="7271684" y="3935576"/>
                <a:ext cx="474489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ru-RU" sz="2400" b="0" i="1" baseline="-25000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DC0169-1887-41D8-A4EA-1675371A1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84" y="3935576"/>
                <a:ext cx="474489" cy="414088"/>
              </a:xfrm>
              <a:prstGeom prst="rect">
                <a:avLst/>
              </a:prstGeom>
              <a:blipFill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E4EC75E-CA4F-4BEE-AFE3-1D9187CAED68}"/>
              </a:ext>
            </a:extLst>
          </p:cNvPr>
          <p:cNvSpPr/>
          <p:nvPr/>
        </p:nvSpPr>
        <p:spPr>
          <a:xfrm rot="627004">
            <a:off x="6985848" y="5091711"/>
            <a:ext cx="4399472" cy="5476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7868420D-8B71-4B6E-B063-D7EFF47CB67B}"/>
              </a:ext>
            </a:extLst>
          </p:cNvPr>
          <p:cNvSpPr/>
          <p:nvPr/>
        </p:nvSpPr>
        <p:spPr>
          <a:xfrm>
            <a:off x="8397392" y="4638011"/>
            <a:ext cx="147549" cy="1289913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8ABD5C5-A420-47E8-8D1E-40C4E6861614}"/>
              </a:ext>
            </a:extLst>
          </p:cNvPr>
          <p:cNvCxnSpPr>
            <a:cxnSpLocks/>
          </p:cNvCxnSpPr>
          <p:nvPr/>
        </p:nvCxnSpPr>
        <p:spPr>
          <a:xfrm>
            <a:off x="9535289" y="5528312"/>
            <a:ext cx="2240486" cy="6335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>
            <a:extLst>
              <a:ext uri="{FF2B5EF4-FFF2-40B4-BE49-F238E27FC236}">
                <a16:creationId xmlns:a16="http://schemas.microsoft.com/office/drawing/2014/main" id="{F289ABF3-91C5-41DD-A977-665CA725DB49}"/>
              </a:ext>
            </a:extLst>
          </p:cNvPr>
          <p:cNvSpPr/>
          <p:nvPr/>
        </p:nvSpPr>
        <p:spPr>
          <a:xfrm rot="14076730">
            <a:off x="10418068" y="5252606"/>
            <a:ext cx="302782" cy="381917"/>
          </a:xfrm>
          <a:prstGeom prst="arc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6FBD04-3DB7-4498-96DE-CAF73085932B}"/>
              </a:ext>
            </a:extLst>
          </p:cNvPr>
          <p:cNvSpPr txBox="1"/>
          <p:nvPr/>
        </p:nvSpPr>
        <p:spPr>
          <a:xfrm>
            <a:off x="10075989" y="525475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α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FA5CF78-3DA3-4698-88FA-CEAA165ADB72}"/>
              </a:ext>
            </a:extLst>
          </p:cNvPr>
          <p:cNvSpPr/>
          <p:nvPr/>
        </p:nvSpPr>
        <p:spPr>
          <a:xfrm>
            <a:off x="674298" y="106151"/>
            <a:ext cx="111014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Примеры решения задач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E2E22C0-8798-46B9-8AE5-1F47DC7405CA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7714254" y="3264990"/>
            <a:ext cx="964157" cy="17440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E91184E-6077-46E1-805A-5067BB574301}"/>
              </a:ext>
            </a:extLst>
          </p:cNvPr>
          <p:cNvCxnSpPr>
            <a:cxnSpLocks/>
          </p:cNvCxnSpPr>
          <p:nvPr/>
        </p:nvCxnSpPr>
        <p:spPr>
          <a:xfrm flipV="1">
            <a:off x="7577038" y="3086140"/>
            <a:ext cx="278951" cy="145028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33C042AC-77C7-4755-B5FF-1581585B39C3}"/>
              </a:ext>
            </a:extLst>
          </p:cNvPr>
          <p:cNvSpPr/>
          <p:nvPr/>
        </p:nvSpPr>
        <p:spPr>
          <a:xfrm rot="9183377">
            <a:off x="8088350" y="3215890"/>
            <a:ext cx="135722" cy="147122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AFE875-66E3-4677-8C06-920C49928344}"/>
                  </a:ext>
                </a:extLst>
              </p:cNvPr>
              <p:cNvSpPr txBox="1"/>
              <p:nvPr/>
            </p:nvSpPr>
            <p:spPr>
              <a:xfrm>
                <a:off x="7806560" y="2970859"/>
                <a:ext cx="460639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AFE875-66E3-4677-8C06-920C49928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560" y="2970859"/>
                <a:ext cx="460639" cy="4056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6108FD-34BC-417E-8BFD-ADBAC67826F5}"/>
                  </a:ext>
                </a:extLst>
              </p:cNvPr>
              <p:cNvSpPr txBox="1"/>
              <p:nvPr/>
            </p:nvSpPr>
            <p:spPr>
              <a:xfrm>
                <a:off x="252323" y="2399452"/>
                <a:ext cx="6094562" cy="3971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0" u="none" strike="noStrike" dirty="0">
                    <a:solidFill>
                      <a:srgbClr val="0070C0"/>
                    </a:solidFill>
                    <a:latin typeface="Courier New" panose="02070309020205020404" pitchFamily="49" charset="0"/>
                  </a:rPr>
                  <a:t>Решение.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По третьему закону Ньютона искомая сила равна по величине и противоположна по направлению силе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u="none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0" i="1" u="none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u="none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u="none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0" i="1" u="none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с которой плоскость действует на брусок. Разложим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на две составляющие – перпендикулярную</a:t>
                </a:r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наклонной плоскости силу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и параллельную наклонной плоскости силу трения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ru-RU" sz="2400" i="1" baseline="-25000">
                            <a:latin typeface="Cambria Math" panose="02040503050406030204" pitchFamily="18" charset="0"/>
                          </a:rPr>
                          <m:t>тр</m:t>
                        </m:r>
                      </m:e>
                    </m:acc>
                  </m:oMath>
                </a14:m>
                <a:r>
                  <a:rPr lang="ru-RU" sz="2400" b="0" i="0" u="none" strike="noStrike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6108FD-34BC-417E-8BFD-ADBAC6782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3" y="2399452"/>
                <a:ext cx="6094562" cy="3971857"/>
              </a:xfrm>
              <a:prstGeom prst="rect">
                <a:avLst/>
              </a:prstGeom>
              <a:blipFill>
                <a:blip r:embed="rId8"/>
                <a:stretch>
                  <a:fillRect l="-1500" t="-1229" r="-1600" b="-2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744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1572</Words>
  <Application>Microsoft Office PowerPoint</Application>
  <PresentationFormat>Широкоэкранный</PresentationFormat>
  <Paragraphs>182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DVS_FILMS</dc:creator>
  <cp:lastModifiedBy>DVS_FILMS</cp:lastModifiedBy>
  <cp:revision>39</cp:revision>
  <dcterms:created xsi:type="dcterms:W3CDTF">2021-11-04T10:12:27Z</dcterms:created>
  <dcterms:modified xsi:type="dcterms:W3CDTF">2021-11-07T07:00:11Z</dcterms:modified>
</cp:coreProperties>
</file>