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1" d="100"/>
          <a:sy n="111" d="100"/>
        </p:scale>
        <p:origin x="-684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63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0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8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63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76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57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346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04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1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44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852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79D80-5F82-4DAB-B3D9-07502F44B40B}" type="datetimeFigureOut">
              <a:rPr lang="ru-RU" smtClean="0"/>
              <a:t>12.07.2014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6CEDA-4843-451A-9DAC-653AE67BC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1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2.png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1635646"/>
            <a:ext cx="5400600" cy="201622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Почему тепловые явления изучаются в молекулярной физике?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8" y="1203598"/>
            <a:ext cx="3744415" cy="280831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243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00147"/>
            <a:ext cx="4416489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11" y="1200147"/>
            <a:ext cx="4416489" cy="33123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Роль тепловых явлений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88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3" y="0"/>
            <a:ext cx="5357813" cy="51435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56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50000" r="7681" b="5898"/>
          <a:stretch/>
        </p:blipFill>
        <p:spPr>
          <a:xfrm>
            <a:off x="1512772" y="2198569"/>
            <a:ext cx="1555334" cy="111148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0" b="49064" l="3556" r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658" b="50000"/>
          <a:stretch/>
        </p:blipFill>
        <p:spPr>
          <a:xfrm rot="19868103">
            <a:off x="701351" y="1063386"/>
            <a:ext cx="1587818" cy="1260140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50000" r="7681" b="5898"/>
          <a:stretch/>
        </p:blipFill>
        <p:spPr>
          <a:xfrm>
            <a:off x="2115494" y="2302957"/>
            <a:ext cx="1040032" cy="743237"/>
          </a:xfrm>
          <a:prstGeom prst="lightningBolt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50000" r="7681" b="5898"/>
          <a:stretch/>
        </p:blipFill>
        <p:spPr>
          <a:xfrm rot="17877036">
            <a:off x="1037760" y="2510248"/>
            <a:ext cx="1555334" cy="619139"/>
          </a:xfrm>
          <a:prstGeom prst="moon">
            <a:avLst>
              <a:gd name="adj" fmla="val 51645"/>
            </a:avLst>
          </a:prstGeom>
          <a:scene3d>
            <a:camera prst="perspectiveRelaxed"/>
            <a:lightRig rig="threePt" dir="t"/>
          </a:scene3d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2" t="49850" r="23383" b="17959"/>
          <a:stretch/>
        </p:blipFill>
        <p:spPr>
          <a:xfrm>
            <a:off x="2161891" y="3046194"/>
            <a:ext cx="826925" cy="566738"/>
          </a:xfrm>
          <a:prstGeom prst="pentagon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50000" r="7681" b="5898"/>
          <a:stretch/>
        </p:blipFill>
        <p:spPr>
          <a:xfrm>
            <a:off x="2161891" y="2648158"/>
            <a:ext cx="1113965" cy="796072"/>
          </a:xfrm>
          <a:prstGeom prst="noSmoking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2" t="49850" r="23383" b="17959"/>
          <a:stretch/>
        </p:blipFill>
        <p:spPr>
          <a:xfrm rot="18418848">
            <a:off x="1817075" y="2782087"/>
            <a:ext cx="826925" cy="566738"/>
          </a:xfrm>
          <a:prstGeom prst="pentagon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2" t="49850" r="23383" b="17959"/>
          <a:stretch/>
        </p:blipFill>
        <p:spPr>
          <a:xfrm rot="4107574">
            <a:off x="1862711" y="2440782"/>
            <a:ext cx="826925" cy="566738"/>
          </a:xfrm>
          <a:prstGeom prst="pentagon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758408"/>
            <a:ext cx="1866528" cy="23856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99" y="3127255"/>
            <a:ext cx="402038" cy="4046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776" y="3070793"/>
            <a:ext cx="402038" cy="4046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66" y="3080318"/>
            <a:ext cx="402038" cy="4046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09" y="3095180"/>
            <a:ext cx="402038" cy="4046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08" y="762213"/>
            <a:ext cx="1866528" cy="238560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23" name="Группа 2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833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1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44115"/>
            <a:ext cx="3009336" cy="33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Выноска-облако 6"/>
          <p:cNvSpPr/>
          <p:nvPr/>
        </p:nvSpPr>
        <p:spPr>
          <a:xfrm>
            <a:off x="467544" y="1144115"/>
            <a:ext cx="5400600" cy="2144242"/>
          </a:xfrm>
          <a:prstGeom prst="cloudCallout">
            <a:avLst>
              <a:gd name="adj1" fmla="val 71758"/>
              <a:gd name="adj2" fmla="val -2024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Пожалуй теплота — это какое-то внутреннее движение…. И чем больше это движение, тем больше тепла…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9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875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Молекулярно-кинетическая теория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80471"/>
            <a:ext cx="3682752" cy="8675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Михаил Ломоносов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1711 — 1765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57251"/>
            <a:ext cx="2565073" cy="3078088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067944" y="1180169"/>
            <a:ext cx="4824536" cy="29037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Внес большой вклад в развитие, физики, химии, металлургии и других наук.</a:t>
            </a:r>
          </a:p>
          <a:p>
            <a:pPr marL="0" indent="0">
              <a:buFont typeface="Arial" pitchFamily="34" charset="0"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Предположил, что теплота зависит от некого вращательного движения частиц внутри макроскопических тел.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543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5672" y="1059582"/>
            <a:ext cx="4114800" cy="3744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Молекулярно-кинетическая теория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стремится объяснить свойства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макроскопических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тел и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тепловые процессы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происходящие в них. Эти объяснения строятся на том, что все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макроскопические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тела состоят из отдельных частиц, которые постоянно находятся в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беспорядочном движении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Молекулярно-кинетическая теория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9" y="978399"/>
            <a:ext cx="3600400" cy="416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4" y="1106675"/>
            <a:ext cx="2990349" cy="4059298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763688" y="3435846"/>
            <a:ext cx="305026" cy="3050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339752" y="3939902"/>
            <a:ext cx="305026" cy="3050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611175" y="4092415"/>
            <a:ext cx="305026" cy="3050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584343" y="3435846"/>
            <a:ext cx="305026" cy="3050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763688" y="3219822"/>
            <a:ext cx="305026" cy="3050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644778" y="4045016"/>
            <a:ext cx="305026" cy="3050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547664" y="3693473"/>
            <a:ext cx="305026" cy="3050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889369" y="3540960"/>
            <a:ext cx="305026" cy="3050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0800000">
            <a:off x="715444" y="1635646"/>
            <a:ext cx="454592" cy="76238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23528" y="1888182"/>
                <a:ext cx="4430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888182"/>
                <a:ext cx="443070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667" r="-28767" b="-3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Стрелка вниз 21"/>
          <p:cNvSpPr/>
          <p:nvPr/>
        </p:nvSpPr>
        <p:spPr>
          <a:xfrm rot="10800000">
            <a:off x="3203849" y="1635646"/>
            <a:ext cx="454592" cy="76238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652376" y="1888182"/>
                <a:ext cx="4557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376" y="1888182"/>
                <a:ext cx="455701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61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563 0.07408 L -0.02291 0.05741 L -0.05416 -0.03333 L -0.05625 0.05185 L -0.06562 0.10741 L -0.09062 0.08889 L -0.08958 0.12778 L -0.02604 0.16297 " pathEditMode="relative" ptsTypes="AAAAAAAAA">
                                      <p:cBhvr>
                                        <p:cTn id="39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92 -0.12222 L -0.04479 -0.08704 L -0.05417 -0.04074 L -0.08125 -0.04259 L -0.09896 -0.03889 L -0.04062 0.01296 L -0.00625 -0.08334 " pathEditMode="relative" ptsTypes="AAAAAAAA">
                                      <p:cBhvr>
                                        <p:cTn id="41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959 0.02037 L 0.11459 -0.07778 L 0.04167 -0.10556 L 0.1198 0 L -0.00104 -0.08704 " pathEditMode="relative" ptsTypes="AAAAAA">
                                      <p:cBhvr>
                                        <p:cTn id="43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813 -0.06111 L 0.02396 -0.00185 L 0.01354 0.05185 L -0.00937 0.07778 L -0.02916 0.09629 L -0.0375 0.17037 L 0.01042 0.16111 L 0.12917 0.12592 " pathEditMode="relative" ptsTypes="AAAAAAAAA">
                                      <p:cBhvr>
                                        <p:cTn id="45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563 0.07408 L -0.02291 0.05741 L -0.05416 -0.03333 L -0.05625 0.05185 L -0.06562 0.10741 L -0.09062 0.08889 L -0.08958 0.12778 L -0.02604 0.16297 " pathEditMode="relative" ptsTypes="AAAAAAAAA">
                                      <p:cBhvr>
                                        <p:cTn id="7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92 -0.12222 L -0.04479 -0.08704 L -0.05417 -0.04074 L -0.08125 -0.04259 L -0.09896 -0.03889 L -0.04062 0.01296 L -0.00625 -0.08334 " pathEditMode="relative" ptsTypes="AAAAAAAA">
                                      <p:cBhvr>
                                        <p:cTn id="7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959 0.02037 L 0.11459 -0.07778 L 0.04167 -0.10556 L 0.1198 0 L -0.00104 -0.08704 " pathEditMode="relative" ptsTypes="AAAA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813 -0.06111 L 0.02396 -0.00185 L 0.01354 0.05185 L -0.00937 0.07778 L -0.02916 0.09629 L -0.0375 0.17037 L 0.01042 0.16111 L 0.12917 0.12592 " pathEditMode="relative" ptsTypes="AAAAAAAAA">
                                      <p:cBhvr>
                                        <p:cTn id="7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 animBg="1"/>
      <p:bldP spid="22" grpId="1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Основные выводы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Макроскопические тела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тела состоящие из огромного количества молекул.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Микроскопические тела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частицы, атомы, молекулы.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Макроскопические параметры: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давление, объём температура.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Микроскопические параметры: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масса, скорость, импульс и кинетическая энергия молекулы.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Тепловое движение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беспорядочное движение частиц.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761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3768">
            <a:off x="251520" y="3795886"/>
            <a:ext cx="1940591" cy="941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60" y="1635646"/>
            <a:ext cx="2093720" cy="2308675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2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91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95062E-6 L 0.16545 -0.13642 C 0.20052 -0.16635 0.25243 -0.1824 0.30642 -0.1824 C 0.36823 -0.1824 0.41754 -0.16635 0.45261 -0.13642 L 0.61858 -3.95062E-6 " pathEditMode="relative" rAng="0" ptsTypes="FffFF">
                                      <p:cBhvr>
                                        <p:cTn id="13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20" y="-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75656" y="267494"/>
            <a:ext cx="6192688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itchFamily="18" charset="0"/>
              </a:rPr>
              <a:t>Классическая механика Ньютона</a:t>
            </a:r>
            <a:endParaRPr lang="ru-RU" sz="3200" dirty="0">
              <a:latin typeface="Times New Roman" pitchFamily="18" charset="0"/>
            </a:endParaRPr>
          </a:p>
        </p:txBody>
      </p:sp>
      <p:sp>
        <p:nvSpPr>
          <p:cNvPr id="5" name="Штриховая стрелка вправо 4"/>
          <p:cNvSpPr/>
          <p:nvPr/>
        </p:nvSpPr>
        <p:spPr>
          <a:xfrm rot="8330378">
            <a:off x="1880353" y="1447642"/>
            <a:ext cx="1306772" cy="709762"/>
          </a:xfrm>
          <a:prstGeom prst="stripedRightArrow">
            <a:avLst>
              <a:gd name="adj1" fmla="val 46321"/>
              <a:gd name="adj2" fmla="val 5461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0159" y="2325048"/>
            <a:ext cx="3727785" cy="6787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</a:rPr>
              <a:t>Кинематика</a:t>
            </a:r>
            <a:endParaRPr lang="ru-RU" sz="2800" dirty="0">
              <a:latin typeface="Times New Roman" pitchFamily="18" charset="0"/>
            </a:endParaRPr>
          </a:p>
        </p:txBody>
      </p:sp>
      <p:sp>
        <p:nvSpPr>
          <p:cNvPr id="7" name="Штриховая стрелка вправо 6"/>
          <p:cNvSpPr/>
          <p:nvPr/>
        </p:nvSpPr>
        <p:spPr>
          <a:xfrm rot="2460000">
            <a:off x="5928978" y="1448369"/>
            <a:ext cx="1306772" cy="709762"/>
          </a:xfrm>
          <a:prstGeom prst="stripedRightArrow">
            <a:avLst>
              <a:gd name="adj1" fmla="val 46321"/>
              <a:gd name="adj2" fmla="val 5461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6057" y="2325048"/>
            <a:ext cx="3727784" cy="6787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</a:rPr>
              <a:t>Динамика</a:t>
            </a:r>
            <a:endParaRPr lang="ru-RU" sz="2800" dirty="0">
              <a:latin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0159" y="3435846"/>
            <a:ext cx="3727785" cy="1152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itchFamily="18" charset="0"/>
              </a:rPr>
              <a:t>Изучает движение тел и характеристики движения</a:t>
            </a:r>
            <a:endParaRPr lang="ru-RU" sz="2400" dirty="0">
              <a:latin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76056" y="3435846"/>
            <a:ext cx="3727785" cy="1152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itchFamily="18" charset="0"/>
              </a:rPr>
              <a:t>Изучает взаимодействия тел и причины движения</a:t>
            </a:r>
            <a:endParaRPr lang="ru-RU" sz="2400" dirty="0">
              <a:latin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2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239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64447"/>
            <a:ext cx="8229600" cy="939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помощью механики нельзя объяснить агрегатные состояния вещества и изменения агрегатных состояний.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9490"/>
            <a:ext cx="2736304" cy="36484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16850"/>
            <a:ext cx="1675815" cy="2887725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5148064" y="521780"/>
            <a:ext cx="3865758" cy="2986074"/>
            <a:chOff x="4501123" y="2139702"/>
            <a:chExt cx="3068946" cy="2370583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12" b="42967"/>
            <a:stretch/>
          </p:blipFill>
          <p:spPr>
            <a:xfrm>
              <a:off x="5148064" y="2139702"/>
              <a:ext cx="1773933" cy="1580389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12" b="42967"/>
            <a:stretch/>
          </p:blipFill>
          <p:spPr>
            <a:xfrm>
              <a:off x="5436096" y="2929896"/>
              <a:ext cx="1773933" cy="158038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12" b="42967"/>
            <a:stretch/>
          </p:blipFill>
          <p:spPr>
            <a:xfrm rot="18243275">
              <a:off x="4404351" y="2670874"/>
              <a:ext cx="1773933" cy="1580389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12" b="42967"/>
            <a:stretch/>
          </p:blipFill>
          <p:spPr>
            <a:xfrm>
              <a:off x="5796136" y="2556193"/>
              <a:ext cx="1773933" cy="1580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17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99892" y="262186"/>
            <a:ext cx="1944216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</a:rPr>
              <a:t>Тела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3712644">
            <a:off x="3025047" y="928007"/>
            <a:ext cx="684076" cy="94070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1851670"/>
            <a:ext cx="3115585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Макроскопические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7880000">
            <a:off x="5435049" y="928007"/>
            <a:ext cx="684076" cy="94070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32879" y="1851670"/>
            <a:ext cx="3115585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Микроскопические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31790"/>
            <a:ext cx="1371603" cy="13716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66442"/>
            <a:ext cx="1533621" cy="20448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97" y="2658312"/>
            <a:ext cx="1428536" cy="1857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781" y="2629737"/>
            <a:ext cx="1362459" cy="2340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10" y="2874336"/>
            <a:ext cx="1851670" cy="185167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54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Тепловые явления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203598"/>
            <a:ext cx="5112568" cy="3813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89081"/>
            <a:ext cx="4146507" cy="1842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89081"/>
            <a:ext cx="4146507" cy="184289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9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67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39752" y="262186"/>
            <a:ext cx="4464496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</a:rPr>
              <a:t>Параметры тела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3712644">
            <a:off x="3025047" y="928007"/>
            <a:ext cx="684076" cy="94070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1851670"/>
            <a:ext cx="3115585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Макроскопические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7880000">
            <a:off x="5435049" y="928007"/>
            <a:ext cx="684076" cy="94070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32879" y="1851670"/>
            <a:ext cx="3115585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Микроскопические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304893"/>
            <a:ext cx="768098" cy="7589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913390" y="3419292"/>
                <a:ext cx="538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𝒎</m:t>
                      </m:r>
                    </m:oMath>
                  </m:oMathPara>
                </a14:m>
                <a:endParaRPr lang="ru-RU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390" y="3419292"/>
                <a:ext cx="538930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0526" r="-23864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02892" y="3453537"/>
                <a:ext cx="429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892" y="3453537"/>
                <a:ext cx="429348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20000" r="-34286" b="-3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00446" y="4126309"/>
                <a:ext cx="12681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446" y="4126309"/>
                <a:ext cx="1268168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9737" r="-28846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90650" y="3867894"/>
                <a:ext cx="1554913" cy="831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sz="2400" b="0" i="1" smtClean="0">
                              <a:latin typeface="Cambria Math"/>
                            </a:rPr>
                            <m:t>к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650" y="3867894"/>
                <a:ext cx="1554913" cy="831061"/>
              </a:xfrm>
              <a:prstGeom prst="rect">
                <a:avLst/>
              </a:prstGeom>
              <a:blipFill rotWithShape="1">
                <a:blip r:embed="rId6"/>
                <a:stretch>
                  <a:fillRect r="-7451" b="-7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Группа 1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4" y="3207005"/>
            <a:ext cx="1838607" cy="1838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268690" y="2931790"/>
                <a:ext cx="10710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𝑃</m:t>
                      </m:r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latin typeface="Cambria Math"/>
                        </a:rPr>
                        <m:t>𝑉</m:t>
                      </m:r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690" y="2931790"/>
                <a:ext cx="1071062" cy="461665"/>
              </a:xfrm>
              <a:prstGeom prst="rect">
                <a:avLst/>
              </a:prstGeom>
              <a:blipFill rotWithShape="1">
                <a:blip r:embed="rId9"/>
                <a:stretch>
                  <a:fillRect t="-10526" r="-11364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33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3" grpId="0"/>
      <p:bldP spid="14" grpId="0"/>
      <p:bldP spid="1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Тепловое движение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504" y="1200151"/>
            <a:ext cx="5770984" cy="353183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Тепловое движение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―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беспорядочное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движение молекул и атомов внутри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тел.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Тепловое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движение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происходит внутри всех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макроскопических тел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независимо от того, двигается ли само тело или нет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Тепловое движение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иногда называют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броуновским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3638"/>
            <a:ext cx="2733675" cy="24003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696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Роль тепловых явлений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560687"/>
            <a:ext cx="2346994" cy="1760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86" y="1851670"/>
            <a:ext cx="2941326" cy="2621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7574"/>
            <a:ext cx="2133604" cy="3657607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04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266</Words>
  <Application>Microsoft Office PowerPoint</Application>
  <PresentationFormat>Экран (16:9)</PresentationFormat>
  <Paragraphs>43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Почему тепловые явления изучаются в молекулярной физике?</vt:lpstr>
      <vt:lpstr>Презентация PowerPoint</vt:lpstr>
      <vt:lpstr>Презентация PowerPoint</vt:lpstr>
      <vt:lpstr>Презентация PowerPoint</vt:lpstr>
      <vt:lpstr>Презентация PowerPoint</vt:lpstr>
      <vt:lpstr>Тепловые явления</vt:lpstr>
      <vt:lpstr>Презентация PowerPoint</vt:lpstr>
      <vt:lpstr>Тепловое движение</vt:lpstr>
      <vt:lpstr>Роль тепловых явлений</vt:lpstr>
      <vt:lpstr>Роль тепловых явлений</vt:lpstr>
      <vt:lpstr>Презентация PowerPoint</vt:lpstr>
      <vt:lpstr>Презентация PowerPoint</vt:lpstr>
      <vt:lpstr>Презентация PowerPoint</vt:lpstr>
      <vt:lpstr>Молекулярно-кинетическая теория</vt:lpstr>
      <vt:lpstr>Молекулярно-кинетическая теория</vt:lpstr>
      <vt:lpstr>Основные выводы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Почему тепловые явления изучаются в молекулярной физике?</dc:title>
  <dc:creator>User</dc:creator>
  <cp:lastModifiedBy>User</cp:lastModifiedBy>
  <cp:revision>24</cp:revision>
  <dcterms:created xsi:type="dcterms:W3CDTF">2014-06-23T08:37:25Z</dcterms:created>
  <dcterms:modified xsi:type="dcterms:W3CDTF">2014-07-12T12:56:48Z</dcterms:modified>
</cp:coreProperties>
</file>