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59" r:id="rId4"/>
    <p:sldId id="260" r:id="rId5"/>
    <p:sldId id="261" r:id="rId6"/>
    <p:sldId id="262" r:id="rId7"/>
    <p:sldId id="263" r:id="rId8"/>
    <p:sldId id="264" r:id="rId9"/>
    <p:sldId id="265" r:id="rId10"/>
    <p:sldId id="266" r:id="rId11"/>
    <p:sldId id="257"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C258"/>
    <a:srgbClr val="0DD16A"/>
    <a:srgbClr val="D7E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0" d="100"/>
          <a:sy n="100" d="100"/>
        </p:scale>
        <p:origin x="-1014" y="-27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C8A2A6-3EA6-41B6-96F5-1A6DA81BFD78}" type="datetimeFigureOut">
              <a:rPr lang="ru-RU" smtClean="0"/>
              <a:t>06.10.2014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90FA5-8AE3-42FE-BC99-EA32448ED135}" type="slidenum">
              <a:rPr lang="ru-RU" smtClean="0"/>
              <a:t>‹#›</a:t>
            </a:fld>
            <a:endParaRPr lang="ru-RU"/>
          </a:p>
        </p:txBody>
      </p:sp>
    </p:spTree>
    <p:extLst>
      <p:ext uri="{BB962C8B-B14F-4D97-AF65-F5344CB8AC3E}">
        <p14:creationId xmlns:p14="http://schemas.microsoft.com/office/powerpoint/2010/main" val="86694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790FA5-8AE3-42FE-BC99-EA32448ED135}" type="slidenum">
              <a:rPr lang="ru-RU" smtClean="0"/>
              <a:t>8</a:t>
            </a:fld>
            <a:endParaRPr lang="ru-RU"/>
          </a:p>
        </p:txBody>
      </p:sp>
    </p:spTree>
    <p:extLst>
      <p:ext uri="{BB962C8B-B14F-4D97-AF65-F5344CB8AC3E}">
        <p14:creationId xmlns:p14="http://schemas.microsoft.com/office/powerpoint/2010/main" val="2590650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5265293-29C7-405D-B9BE-8F6024C49941}"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70969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265293-29C7-405D-B9BE-8F6024C49941}"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215125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265293-29C7-405D-B9BE-8F6024C49941}"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91774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265293-29C7-405D-B9BE-8F6024C49941}"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98541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5265293-29C7-405D-B9BE-8F6024C49941}"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182892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5265293-29C7-405D-B9BE-8F6024C49941}" type="datetimeFigureOut">
              <a:rPr lang="ru-RU" smtClean="0"/>
              <a:t>06.10.2014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156641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5265293-29C7-405D-B9BE-8F6024C49941}" type="datetimeFigureOut">
              <a:rPr lang="ru-RU" smtClean="0"/>
              <a:t>06.10.2014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183259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5265293-29C7-405D-B9BE-8F6024C49941}" type="datetimeFigureOut">
              <a:rPr lang="ru-RU" smtClean="0"/>
              <a:t>06.10.2014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278350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265293-29C7-405D-B9BE-8F6024C49941}" type="datetimeFigureOut">
              <a:rPr lang="ru-RU" smtClean="0"/>
              <a:t>06.10.2014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288370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5265293-29C7-405D-B9BE-8F6024C49941}" type="datetimeFigureOut">
              <a:rPr lang="ru-RU" smtClean="0"/>
              <a:t>06.10.2014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139549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5265293-29C7-405D-B9BE-8F6024C49941}" type="datetimeFigureOut">
              <a:rPr lang="ru-RU" smtClean="0"/>
              <a:t>06.10.2014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87269F-5E52-4498-ABCC-BDD6DA6A356E}" type="slidenum">
              <a:rPr lang="ru-RU" smtClean="0"/>
              <a:t>‹#›</a:t>
            </a:fld>
            <a:endParaRPr lang="ru-RU"/>
          </a:p>
        </p:txBody>
      </p:sp>
    </p:spTree>
    <p:extLst>
      <p:ext uri="{BB962C8B-B14F-4D97-AF65-F5344CB8AC3E}">
        <p14:creationId xmlns:p14="http://schemas.microsoft.com/office/powerpoint/2010/main" val="2635413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265293-29C7-405D-B9BE-8F6024C49941}" type="datetimeFigureOut">
              <a:rPr lang="ru-RU" smtClean="0"/>
              <a:t>06.10.2014</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387269F-5E52-4498-ABCC-BDD6DA6A356E}" type="slidenum">
              <a:rPr lang="ru-RU" smtClean="0"/>
              <a:t>‹#›</a:t>
            </a:fld>
            <a:endParaRPr lang="ru-RU"/>
          </a:p>
        </p:txBody>
      </p:sp>
    </p:spTree>
    <p:extLst>
      <p:ext uri="{BB962C8B-B14F-4D97-AF65-F5344CB8AC3E}">
        <p14:creationId xmlns:p14="http://schemas.microsoft.com/office/powerpoint/2010/main" val="330487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2.png"/><Relationship Id="rId4" Type="http://schemas.openxmlformats.org/officeDocument/2006/relationships/image" Target="../media/image58.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2.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54.png"/><Relationship Id="rId4" Type="http://schemas.openxmlformats.org/officeDocument/2006/relationships/image" Target="../media/image65.png"/><Relationship Id="rId9" Type="http://schemas.openxmlformats.org/officeDocument/2006/relationships/image" Target="../media/image470.png"/><Relationship Id="rId14"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71.png"/><Relationship Id="rId2" Type="http://schemas.openxmlformats.org/officeDocument/2006/relationships/image" Target="../media/image78.png"/><Relationship Id="rId16" Type="http://schemas.openxmlformats.org/officeDocument/2006/relationships/image" Target="../media/image70.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79.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78.png"/><Relationship Id="rId16"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6.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79.png"/><Relationship Id="rId7" Type="http://schemas.openxmlformats.org/officeDocument/2006/relationships/image" Target="../media/image101.png"/><Relationship Id="rId12" Type="http://schemas.openxmlformats.org/officeDocument/2006/relationships/image" Target="../media/image2.png"/><Relationship Id="rId17" Type="http://schemas.openxmlformats.org/officeDocument/2006/relationships/image" Target="../media/image112.png"/><Relationship Id="rId2" Type="http://schemas.openxmlformats.org/officeDocument/2006/relationships/image" Target="../media/image78.png"/><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5.png"/><Relationship Id="rId5" Type="http://schemas.openxmlformats.org/officeDocument/2006/relationships/image" Target="../media/image97.png"/><Relationship Id="rId15" Type="http://schemas.openxmlformats.org/officeDocument/2006/relationships/image" Target="../media/image110.png"/><Relationship Id="rId10" Type="http://schemas.openxmlformats.org/officeDocument/2006/relationships/image" Target="../media/image104.png"/><Relationship Id="rId4" Type="http://schemas.openxmlformats.org/officeDocument/2006/relationships/image" Target="../media/image96.png"/><Relationship Id="rId9" Type="http://schemas.openxmlformats.org/officeDocument/2006/relationships/image" Target="../media/image103.png"/><Relationship Id="rId14" Type="http://schemas.openxmlformats.org/officeDocument/2006/relationships/image" Target="../media/image109.png"/></Relationships>
</file>

<file path=ppt/slides/_rels/slide1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93.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image" Target="../media/image92.png"/><Relationship Id="rId16"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55.png"/><Relationship Id="rId15" Type="http://schemas.openxmlformats.org/officeDocument/2006/relationships/image" Target="../media/image125.png"/><Relationship Id="rId10" Type="http://schemas.openxmlformats.org/officeDocument/2006/relationships/image" Target="../media/image120.png"/><Relationship Id="rId19" Type="http://schemas.openxmlformats.org/officeDocument/2006/relationships/image" Target="../media/image2.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1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30.png"/><Relationship Id="rId21" Type="http://schemas.openxmlformats.org/officeDocument/2006/relationships/image" Target="../media/image146.png"/><Relationship Id="rId7" Type="http://schemas.openxmlformats.org/officeDocument/2006/relationships/image" Target="../media/image133.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image" Target="../media/image129.png"/><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2.png"/><Relationship Id="rId5" Type="http://schemas.openxmlformats.org/officeDocument/2006/relationships/image" Target="../media/image55.png"/><Relationship Id="rId15" Type="http://schemas.openxmlformats.org/officeDocument/2006/relationships/image" Target="../media/image140.png"/><Relationship Id="rId23" Type="http://schemas.openxmlformats.org/officeDocument/2006/relationships/image" Target="../media/image148.png"/><Relationship Id="rId10" Type="http://schemas.openxmlformats.org/officeDocument/2006/relationships/image" Target="../media/image136.png"/><Relationship Id="rId19" Type="http://schemas.openxmlformats.org/officeDocument/2006/relationships/image" Target="../media/image144.png"/><Relationship Id="rId4" Type="http://schemas.openxmlformats.org/officeDocument/2006/relationships/image" Target="../media/image131.png"/><Relationship Id="rId9" Type="http://schemas.openxmlformats.org/officeDocument/2006/relationships/image" Target="../media/image135.png"/><Relationship Id="rId14" Type="http://schemas.openxmlformats.org/officeDocument/2006/relationships/image" Target="../media/image139.png"/><Relationship Id="rId22" Type="http://schemas.openxmlformats.org/officeDocument/2006/relationships/image" Target="../media/image147.png"/></Relationships>
</file>

<file path=ppt/slides/_rels/slide1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30.png"/><Relationship Id="rId21" Type="http://schemas.openxmlformats.org/officeDocument/2006/relationships/image" Target="../media/image150.png"/><Relationship Id="rId7" Type="http://schemas.openxmlformats.org/officeDocument/2006/relationships/image" Target="../media/image133.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image" Target="../media/image129.png"/><Relationship Id="rId16" Type="http://schemas.openxmlformats.org/officeDocument/2006/relationships/image" Target="../media/image141.png"/><Relationship Id="rId20"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2.png"/><Relationship Id="rId5" Type="http://schemas.openxmlformats.org/officeDocument/2006/relationships/image" Target="../media/image55.png"/><Relationship Id="rId15" Type="http://schemas.openxmlformats.org/officeDocument/2006/relationships/image" Target="../media/image140.png"/><Relationship Id="rId10" Type="http://schemas.openxmlformats.org/officeDocument/2006/relationships/image" Target="../media/image136.png"/><Relationship Id="rId19" Type="http://schemas.openxmlformats.org/officeDocument/2006/relationships/image" Target="../media/image144.png"/><Relationship Id="rId4" Type="http://schemas.openxmlformats.org/officeDocument/2006/relationships/image" Target="../media/image131.png"/><Relationship Id="rId9" Type="http://schemas.openxmlformats.org/officeDocument/2006/relationships/image" Target="../media/image135.png"/><Relationship Id="rId14" Type="http://schemas.openxmlformats.org/officeDocument/2006/relationships/image" Target="../media/image139.png"/><Relationship Id="rId22" Type="http://schemas.openxmlformats.org/officeDocument/2006/relationships/image" Target="../media/image15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39.png"/><Relationship Id="rId2" Type="http://schemas.openxmlformats.org/officeDocument/2006/relationships/image" Target="../media/image12.jp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46240" y="1203598"/>
            <a:ext cx="4318248" cy="2702123"/>
          </a:xfrm>
        </p:spPr>
        <p:txBody>
          <a:bodyPr>
            <a:normAutofit/>
          </a:bodyPr>
          <a:lstStyle/>
          <a:p>
            <a:r>
              <a:rPr lang="ru-RU" sz="3600" b="1" dirty="0" smtClean="0">
                <a:solidFill>
                  <a:schemeClr val="tx2">
                    <a:lumMod val="75000"/>
                  </a:schemeClr>
                </a:solidFill>
                <a:latin typeface="Arial" pitchFamily="34" charset="0"/>
                <a:cs typeface="Arial" pitchFamily="34" charset="0"/>
              </a:rPr>
              <a:t>Закон Кулона. Единица электрического заряда</a:t>
            </a:r>
            <a:endParaRPr lang="ru-RU" sz="3600" b="1" dirty="0">
              <a:solidFill>
                <a:schemeClr val="tx2">
                  <a:lumMod val="75000"/>
                </a:schemeClr>
              </a:solidFill>
              <a:latin typeface="Arial" pitchFamily="34" charset="0"/>
              <a:cs typeface="Arial" pitchFamily="34" charset="0"/>
            </a:endParaRPr>
          </a:p>
        </p:txBody>
      </p:sp>
      <p:grpSp>
        <p:nvGrpSpPr>
          <p:cNvPr id="12" name="Группа 11"/>
          <p:cNvGrpSpPr/>
          <p:nvPr/>
        </p:nvGrpSpPr>
        <p:grpSpPr>
          <a:xfrm>
            <a:off x="539552" y="2233414"/>
            <a:ext cx="914400" cy="914400"/>
            <a:chOff x="1450504" y="2618606"/>
            <a:chExt cx="914400" cy="914400"/>
          </a:xfrm>
        </p:grpSpPr>
        <p:sp>
          <p:nvSpPr>
            <p:cNvPr id="7" name="Овал 6"/>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 name="Плюс 4"/>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11" name="Группа 10"/>
          <p:cNvGrpSpPr/>
          <p:nvPr/>
        </p:nvGrpSpPr>
        <p:grpSpPr>
          <a:xfrm>
            <a:off x="3200400" y="2208262"/>
            <a:ext cx="914400" cy="914400"/>
            <a:chOff x="2826961" y="2665462"/>
            <a:chExt cx="914400" cy="914400"/>
          </a:xfrm>
        </p:grpSpPr>
        <p:sp>
          <p:nvSpPr>
            <p:cNvPr id="9" name="Овал 8"/>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6" name="Минус 5"/>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4" name="Прямая со стрелкой 13"/>
          <p:cNvCxnSpPr/>
          <p:nvPr/>
        </p:nvCxnSpPr>
        <p:spPr>
          <a:xfrm flipH="1">
            <a:off x="2314600" y="2675805"/>
            <a:ext cx="91095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p:nvPr/>
        </p:nvCxnSpPr>
        <p:spPr>
          <a:xfrm rot="10800000" flipH="1">
            <a:off x="1428800" y="2679252"/>
            <a:ext cx="8858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428800" y="1915876"/>
                <a:ext cx="1821973" cy="685380"/>
              </a:xfrm>
              <a:prstGeom prst="rect">
                <a:avLst/>
              </a:prstGeom>
              <a:gradFill flip="none" rotWithShape="1">
                <a:gsLst>
                  <a:gs pos="100000">
                    <a:srgbClr val="C00000">
                      <a:alpha val="65000"/>
                    </a:srgbClr>
                  </a:gs>
                  <a:gs pos="0">
                    <a:schemeClr val="tx2">
                      <a:lumMod val="60000"/>
                      <a:lumOff val="40000"/>
                      <a:alpha val="63000"/>
                    </a:schemeClr>
                  </a:gs>
                </a:gsLst>
                <a:lin ang="108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1" i="1" smtClean="0">
                          <a:solidFill>
                            <a:schemeClr val="tx1"/>
                          </a:solidFill>
                          <a:latin typeface="Cambria Math"/>
                        </a:rPr>
                        <m:t>𝑭</m:t>
                      </m:r>
                      <m:r>
                        <a:rPr lang="en-US" sz="2000" b="1" i="1" smtClean="0">
                          <a:solidFill>
                            <a:schemeClr val="tx1"/>
                          </a:solidFill>
                          <a:latin typeface="Cambria Math"/>
                        </a:rPr>
                        <m:t>=</m:t>
                      </m:r>
                      <m:r>
                        <a:rPr lang="en-US" sz="2000" b="1" i="1" smtClean="0">
                          <a:solidFill>
                            <a:schemeClr val="tx1"/>
                          </a:solidFill>
                          <a:latin typeface="Cambria Math"/>
                        </a:rPr>
                        <m:t>𝒌</m:t>
                      </m:r>
                      <m:f>
                        <m:fPr>
                          <m:ctrlPr>
                            <a:rPr lang="en-US" sz="2000" b="1" i="1" smtClean="0">
                              <a:solidFill>
                                <a:schemeClr val="tx1"/>
                              </a:solidFill>
                              <a:latin typeface="Cambria Math"/>
                            </a:rPr>
                          </m:ctrlPr>
                        </m:fPr>
                        <m:num>
                          <m:d>
                            <m:dPr>
                              <m:begChr m:val="|"/>
                              <m:endChr m:val="|"/>
                              <m:ctrlPr>
                                <a:rPr lang="en-US" sz="2000" b="1" i="1" smtClean="0">
                                  <a:solidFill>
                                    <a:schemeClr val="tx1"/>
                                  </a:solidFill>
                                  <a:latin typeface="Cambria Math"/>
                                </a:rPr>
                              </m:ctrlPr>
                            </m:dPr>
                            <m:e>
                              <m:sSub>
                                <m:sSubPr>
                                  <m:ctrlPr>
                                    <a:rPr lang="en-US" sz="2000" b="1" i="1" smtClean="0">
                                      <a:solidFill>
                                        <a:schemeClr val="tx1"/>
                                      </a:solidFill>
                                      <a:latin typeface="Cambria Math"/>
                                    </a:rPr>
                                  </m:ctrlPr>
                                </m:sSubPr>
                                <m:e>
                                  <m:r>
                                    <a:rPr lang="en-US" sz="2000" b="1" i="1" smtClean="0">
                                      <a:solidFill>
                                        <a:schemeClr val="tx1"/>
                                      </a:solidFill>
                                      <a:latin typeface="Cambria Math"/>
                                    </a:rPr>
                                    <m:t>𝒒</m:t>
                                  </m:r>
                                </m:e>
                                <m:sub>
                                  <m:r>
                                    <a:rPr lang="en-US" sz="2000" b="1" i="1" smtClean="0">
                                      <a:solidFill>
                                        <a:schemeClr val="tx1"/>
                                      </a:solidFill>
                                      <a:latin typeface="Cambria Math"/>
                                    </a:rPr>
                                    <m:t>𝟏</m:t>
                                  </m:r>
                                </m:sub>
                              </m:sSub>
                            </m:e>
                          </m:d>
                          <m:d>
                            <m:dPr>
                              <m:begChr m:val="|"/>
                              <m:endChr m:val="|"/>
                              <m:ctrlPr>
                                <a:rPr lang="en-US" sz="2000" b="1" i="1" smtClean="0">
                                  <a:solidFill>
                                    <a:schemeClr val="tx1"/>
                                  </a:solidFill>
                                  <a:latin typeface="Cambria Math"/>
                                </a:rPr>
                              </m:ctrlPr>
                            </m:dPr>
                            <m:e>
                              <m:sSub>
                                <m:sSubPr>
                                  <m:ctrlPr>
                                    <a:rPr lang="en-US" sz="2000" b="1" i="1" smtClean="0">
                                      <a:solidFill>
                                        <a:schemeClr val="tx1"/>
                                      </a:solidFill>
                                      <a:latin typeface="Cambria Math"/>
                                    </a:rPr>
                                  </m:ctrlPr>
                                </m:sSubPr>
                                <m:e>
                                  <m:r>
                                    <a:rPr lang="en-US" sz="2000" b="1" i="1" smtClean="0">
                                      <a:solidFill>
                                        <a:schemeClr val="tx1"/>
                                      </a:solidFill>
                                      <a:latin typeface="Cambria Math"/>
                                    </a:rPr>
                                    <m:t>𝒒</m:t>
                                  </m:r>
                                </m:e>
                                <m:sub>
                                  <m:r>
                                    <a:rPr lang="en-US" sz="2000" b="1" i="1" smtClean="0">
                                      <a:solidFill>
                                        <a:schemeClr val="tx1"/>
                                      </a:solidFill>
                                      <a:latin typeface="Cambria Math"/>
                                    </a:rPr>
                                    <m:t>𝟐</m:t>
                                  </m:r>
                                </m:sub>
                              </m:sSub>
                            </m:e>
                          </m:d>
                        </m:num>
                        <m:den>
                          <m:sSup>
                            <m:sSupPr>
                              <m:ctrlPr>
                                <a:rPr lang="en-US" sz="2000" b="1" i="1" smtClean="0">
                                  <a:solidFill>
                                    <a:schemeClr val="tx1"/>
                                  </a:solidFill>
                                  <a:latin typeface="Cambria Math"/>
                                </a:rPr>
                              </m:ctrlPr>
                            </m:sSupPr>
                            <m:e>
                              <m:r>
                                <a:rPr lang="en-US" sz="2000" b="1" i="1" smtClean="0">
                                  <a:solidFill>
                                    <a:schemeClr val="tx1"/>
                                  </a:solidFill>
                                  <a:latin typeface="Cambria Math"/>
                                </a:rPr>
                                <m:t>𝒓</m:t>
                              </m:r>
                            </m:e>
                            <m:sup>
                              <m:r>
                                <a:rPr lang="en-US" sz="2000" b="1" i="1" smtClean="0">
                                  <a:solidFill>
                                    <a:schemeClr val="tx1"/>
                                  </a:solidFill>
                                  <a:latin typeface="Cambria Math"/>
                                </a:rPr>
                                <m:t>𝟐</m:t>
                              </m:r>
                            </m:sup>
                          </m:sSup>
                        </m:den>
                      </m:f>
                    </m:oMath>
                  </m:oMathPara>
                </a14:m>
                <a:endParaRPr lang="ru-RU" sz="2000" b="1"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428800" y="1915876"/>
                <a:ext cx="1821973" cy="685380"/>
              </a:xfrm>
              <a:prstGeom prst="rect">
                <a:avLst/>
              </a:prstGeom>
              <a:blipFill rotWithShape="1">
                <a:blip r:embed="rId2"/>
                <a:stretch>
                  <a:fillRect r="-5017"/>
                </a:stretch>
              </a:blipFill>
              <a:effectLst>
                <a:softEdge rad="31750"/>
              </a:effectLst>
            </p:spPr>
            <p:txBody>
              <a:bodyPr/>
              <a:lstStyle/>
              <a:p>
                <a:r>
                  <a:rPr lang="ru-RU">
                    <a:noFill/>
                  </a:rPr>
                  <a:t> </a:t>
                </a:r>
              </a:p>
            </p:txBody>
          </p:sp>
        </mc:Fallback>
      </mc:AlternateContent>
      <p:grpSp>
        <p:nvGrpSpPr>
          <p:cNvPr id="18" name="Группа 17"/>
          <p:cNvGrpSpPr/>
          <p:nvPr/>
        </p:nvGrpSpPr>
        <p:grpSpPr>
          <a:xfrm>
            <a:off x="6691345" y="4796378"/>
            <a:ext cx="2455100" cy="347122"/>
            <a:chOff x="6691345" y="4796378"/>
            <a:chExt cx="2455100" cy="347122"/>
          </a:xfrm>
        </p:grpSpPr>
        <p:sp>
          <p:nvSpPr>
            <p:cNvPr id="19"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Picture 4" descr="E:\РАБОЧИЕ ПРОЕКТЫ\FREE-LANCE\2013\октябрь\Логотип_варианты_цвета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9866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8000" y="228451"/>
            <a:ext cx="2268010" cy="637579"/>
          </a:xfrm>
        </p:spPr>
        <p:txBody>
          <a:bodyPr>
            <a:normAutofit/>
          </a:bodyPr>
          <a:lstStyle/>
          <a:p>
            <a:r>
              <a:rPr lang="ru-RU" sz="2600" b="1" dirty="0" smtClean="0">
                <a:solidFill>
                  <a:schemeClr val="tx2">
                    <a:lumMod val="75000"/>
                  </a:schemeClr>
                </a:solidFill>
                <a:latin typeface="Times New Roman" pitchFamily="18" charset="0"/>
                <a:cs typeface="Times New Roman" pitchFamily="18" charset="0"/>
              </a:rPr>
              <a:t>Закон Кулона</a:t>
            </a:r>
            <a:endParaRPr lang="ru-RU" sz="2600" b="1" dirty="0">
              <a:solidFill>
                <a:schemeClr val="tx2">
                  <a:lumMod val="75000"/>
                </a:schemeClr>
              </a:solidFill>
              <a:latin typeface="Times New Roman" pitchFamily="18" charset="0"/>
              <a:cs typeface="Times New Roman" pitchFamily="18" charset="0"/>
            </a:endParaRPr>
          </a:p>
        </p:txBody>
      </p:sp>
      <p:sp>
        <p:nvSpPr>
          <p:cNvPr id="4" name="Заголовок 1"/>
          <p:cNvSpPr txBox="1">
            <a:spLocks/>
          </p:cNvSpPr>
          <p:nvPr/>
        </p:nvSpPr>
        <p:spPr>
          <a:xfrm>
            <a:off x="4464496" y="228451"/>
            <a:ext cx="4788024" cy="63757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chemeClr val="tx2">
                    <a:lumMod val="75000"/>
                  </a:schemeClr>
                </a:solidFill>
                <a:latin typeface="Times New Roman" pitchFamily="18" charset="0"/>
                <a:cs typeface="Times New Roman" pitchFamily="18" charset="0"/>
              </a:rPr>
              <a:t>Закон всемирного тяготения</a:t>
            </a:r>
            <a:endParaRPr lang="ru-RU" sz="2800" b="1" dirty="0">
              <a:solidFill>
                <a:schemeClr val="tx2">
                  <a:lumMod val="75000"/>
                </a:schemeClr>
              </a:solidFill>
              <a:latin typeface="Times New Roman" pitchFamily="18" charset="0"/>
              <a:cs typeface="Times New Roman" pitchFamily="18" charset="0"/>
            </a:endParaRPr>
          </a:p>
        </p:txBody>
      </p:sp>
      <p:cxnSp>
        <p:nvCxnSpPr>
          <p:cNvPr id="6" name="Прямая соединительная линия 5"/>
          <p:cNvCxnSpPr/>
          <p:nvPr/>
        </p:nvCxnSpPr>
        <p:spPr>
          <a:xfrm>
            <a:off x="4499992" y="0"/>
            <a:ext cx="0" cy="514350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971600" y="1080000"/>
                <a:ext cx="2069477" cy="8040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𝐹</m:t>
                      </m:r>
                      <m:r>
                        <a:rPr lang="en-US" sz="2400" b="0" i="1" smtClean="0">
                          <a:latin typeface="Cambria Math"/>
                        </a:rPr>
                        <m:t>=</m:t>
                      </m:r>
                      <m:r>
                        <a:rPr lang="en-US" sz="2400" b="0" i="1" smtClean="0">
                          <a:latin typeface="Cambria Math"/>
                        </a:rPr>
                        <m:t>𝑘</m:t>
                      </m:r>
                      <m:f>
                        <m:fPr>
                          <m:ctrlPr>
                            <a:rPr lang="en-US" sz="2400" b="0" i="1" smtClean="0">
                              <a:latin typeface="Cambria Math"/>
                            </a:rPr>
                          </m:ctrlPr>
                        </m:fPr>
                        <m:num>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1</m:t>
                                  </m:r>
                                </m:sub>
                              </m:sSub>
                            </m:e>
                          </m:d>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2</m:t>
                                  </m:r>
                                </m:sub>
                              </m:sSub>
                            </m:e>
                          </m:d>
                        </m:num>
                        <m:den>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den>
                      </m:f>
                    </m:oMath>
                  </m:oMathPara>
                </a14:m>
                <a:endParaRPr lang="ru-RU"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971600" y="1080000"/>
                <a:ext cx="2069477" cy="804003"/>
              </a:xfrm>
              <a:prstGeom prst="rect">
                <a:avLst/>
              </a:prstGeom>
              <a:blipFill rotWithShape="1">
                <a:blip r:embed="rId2"/>
                <a:stretch>
                  <a:fillRect r="-5588" b="-75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796778" y="1131590"/>
                <a:ext cx="1906419" cy="72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𝐹</m:t>
                      </m:r>
                      <m:r>
                        <a:rPr lang="en-US" sz="2400" b="0" i="1" smtClean="0">
                          <a:latin typeface="Cambria Math"/>
                        </a:rPr>
                        <m:t>=</m:t>
                      </m:r>
                      <m:r>
                        <a:rPr lang="en-US" sz="2400" b="0" i="1" smtClean="0">
                          <a:latin typeface="Cambria Math"/>
                        </a:rPr>
                        <m:t>𝐺</m:t>
                      </m:r>
                      <m:f>
                        <m:fPr>
                          <m:ctrlPr>
                            <a:rPr lang="en-US" sz="2400" b="0" i="1" smtClean="0">
                              <a:latin typeface="Cambria Math"/>
                            </a:rPr>
                          </m:ctrlPr>
                        </m:fPr>
                        <m:num>
                          <m:sSub>
                            <m:sSubPr>
                              <m:ctrlPr>
                                <a:rPr lang="en-US" sz="2400" b="0" i="1" smtClean="0">
                                  <a:latin typeface="Cambria Math"/>
                                </a:rPr>
                              </m:ctrlPr>
                            </m:sSubPr>
                            <m:e>
                              <m:r>
                                <a:rPr lang="en-US" sz="2400" b="0" i="1" smtClean="0">
                                  <a:latin typeface="Cambria Math"/>
                                </a:rPr>
                                <m:t>𝑚</m:t>
                              </m:r>
                            </m:e>
                            <m:sub>
                              <m:r>
                                <a:rPr lang="en-US" sz="2400" b="0" i="1" smtClean="0">
                                  <a:latin typeface="Cambria Math"/>
                                </a:rPr>
                                <m:t>1</m:t>
                              </m:r>
                            </m:sub>
                          </m:sSub>
                          <m:sSub>
                            <m:sSubPr>
                              <m:ctrlPr>
                                <a:rPr lang="en-US" sz="2400" b="0" i="1" smtClean="0">
                                  <a:latin typeface="Cambria Math"/>
                                </a:rPr>
                              </m:ctrlPr>
                            </m:sSubPr>
                            <m:e>
                              <m:r>
                                <a:rPr lang="en-US" sz="2400" b="0" i="1" smtClean="0">
                                  <a:latin typeface="Cambria Math"/>
                                </a:rPr>
                                <m:t>𝑚</m:t>
                              </m:r>
                            </m:e>
                            <m:sub>
                              <m:r>
                                <a:rPr lang="en-US" sz="2400" b="0" i="1" smtClean="0">
                                  <a:latin typeface="Cambria Math"/>
                                </a:rPr>
                                <m:t>2</m:t>
                              </m:r>
                            </m:sub>
                          </m:sSub>
                        </m:num>
                        <m:den>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den>
                      </m:f>
                    </m:oMath>
                  </m:oMathPara>
                </a14:m>
                <a:endParaRPr lang="ru-RU"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5796778" y="1131590"/>
                <a:ext cx="1906419" cy="722442"/>
              </a:xfrm>
              <a:prstGeom prst="rect">
                <a:avLst/>
              </a:prstGeom>
              <a:blipFill rotWithShape="1">
                <a:blip r:embed="rId3"/>
                <a:stretch>
                  <a:fillRect r="-6070" b="-1695"/>
                </a:stretch>
              </a:blipFill>
            </p:spPr>
            <p:txBody>
              <a:bodyPr/>
              <a:lstStyle/>
              <a:p>
                <a:r>
                  <a:rPr lang="ru-RU">
                    <a:noFill/>
                  </a:rPr>
                  <a:t> </a:t>
                </a:r>
              </a:p>
            </p:txBody>
          </p:sp>
        </mc:Fallback>
      </mc:AlternateContent>
      <p:sp>
        <p:nvSpPr>
          <p:cNvPr id="11" name="Овал 10"/>
          <p:cNvSpPr/>
          <p:nvPr/>
        </p:nvSpPr>
        <p:spPr>
          <a:xfrm>
            <a:off x="5277067" y="3428339"/>
            <a:ext cx="504056"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2" name="Овал 11"/>
          <p:cNvSpPr/>
          <p:nvPr/>
        </p:nvSpPr>
        <p:spPr>
          <a:xfrm>
            <a:off x="7524328" y="3291830"/>
            <a:ext cx="777073" cy="77707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cxnSp>
        <p:nvCxnSpPr>
          <p:cNvPr id="13" name="Прямая соединительная линия 12"/>
          <p:cNvCxnSpPr/>
          <p:nvPr/>
        </p:nvCxnSpPr>
        <p:spPr>
          <a:xfrm flipH="1">
            <a:off x="5529095" y="3680367"/>
            <a:ext cx="2383769"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4" name="Прямоугольник 13"/>
              <p:cNvSpPr/>
              <p:nvPr/>
            </p:nvSpPr>
            <p:spPr>
              <a:xfrm>
                <a:off x="6488383" y="3291830"/>
                <a:ext cx="4062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a:rPr>
                        <m:t>𝑟</m:t>
                      </m:r>
                    </m:oMath>
                  </m:oMathPara>
                </a14:m>
                <a:endParaRPr lang="ru-RU" sz="2400" dirty="0"/>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6488383" y="3291830"/>
                <a:ext cx="406200" cy="461665"/>
              </a:xfrm>
              <a:prstGeom prst="rect">
                <a:avLst/>
              </a:prstGeom>
              <a:blipFill rotWithShape="1">
                <a:blip r:embed="rId4"/>
                <a:stretch>
                  <a:fillRect t="-10526" r="-3134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Прямоугольник 14"/>
              <p:cNvSpPr/>
              <p:nvPr/>
            </p:nvSpPr>
            <p:spPr>
              <a:xfrm>
                <a:off x="5277066" y="2852275"/>
                <a:ext cx="6471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𝑚</m:t>
                          </m:r>
                        </m:e>
                        <m:sub>
                          <m:r>
                            <a:rPr lang="en-US" sz="2400" i="1">
                              <a:latin typeface="Cambria Math"/>
                            </a:rPr>
                            <m:t>1</m:t>
                          </m:r>
                        </m:sub>
                      </m:sSub>
                    </m:oMath>
                  </m:oMathPara>
                </a14:m>
                <a:endParaRPr lang="ru-RU" sz="2400" dirty="0"/>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5277066" y="2852275"/>
                <a:ext cx="647165" cy="461665"/>
              </a:xfrm>
              <a:prstGeom prst="rect">
                <a:avLst/>
              </a:prstGeom>
              <a:blipFill rotWithShape="1">
                <a:blip r:embed="rId5"/>
                <a:stretch>
                  <a:fillRect t="-10526" r="-18868"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Прямоугольник 15"/>
              <p:cNvSpPr/>
              <p:nvPr/>
            </p:nvSpPr>
            <p:spPr>
              <a:xfrm>
                <a:off x="7589281" y="2853810"/>
                <a:ext cx="6542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𝑚</m:t>
                          </m:r>
                        </m:e>
                        <m:sub>
                          <m:r>
                            <a:rPr lang="ru-RU" sz="2400" b="0" i="1" smtClean="0">
                              <a:latin typeface="Cambria Math"/>
                            </a:rPr>
                            <m:t>2</m:t>
                          </m:r>
                        </m:sub>
                      </m:sSub>
                    </m:oMath>
                  </m:oMathPara>
                </a14:m>
                <a:endParaRPr lang="ru-RU" sz="2400"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589281" y="2853810"/>
                <a:ext cx="654282" cy="461665"/>
              </a:xfrm>
              <a:prstGeom prst="rect">
                <a:avLst/>
              </a:prstGeom>
              <a:blipFill rotWithShape="1">
                <a:blip r:embed="rId6"/>
                <a:stretch>
                  <a:fillRect t="-10526" r="-18692" b="-28947"/>
                </a:stretch>
              </a:blipFill>
            </p:spPr>
            <p:txBody>
              <a:bodyPr/>
              <a:lstStyle/>
              <a:p>
                <a:r>
                  <a:rPr lang="ru-RU">
                    <a:noFill/>
                  </a:rPr>
                  <a:t> </a:t>
                </a:r>
              </a:p>
            </p:txBody>
          </p:sp>
        </mc:Fallback>
      </mc:AlternateContent>
      <p:grpSp>
        <p:nvGrpSpPr>
          <p:cNvPr id="17" name="Группа 16"/>
          <p:cNvGrpSpPr/>
          <p:nvPr/>
        </p:nvGrpSpPr>
        <p:grpSpPr>
          <a:xfrm>
            <a:off x="711825" y="3405468"/>
            <a:ext cx="549796" cy="549796"/>
            <a:chOff x="2826961" y="2665462"/>
            <a:chExt cx="914400" cy="914400"/>
          </a:xfrm>
        </p:grpSpPr>
        <p:sp>
          <p:nvSpPr>
            <p:cNvPr id="18" name="Овал 17"/>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9" name="Минус 18"/>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 name="Группа 19"/>
          <p:cNvGrpSpPr/>
          <p:nvPr/>
        </p:nvGrpSpPr>
        <p:grpSpPr>
          <a:xfrm>
            <a:off x="3080471" y="3391014"/>
            <a:ext cx="549796" cy="549796"/>
            <a:chOff x="1450504" y="2618606"/>
            <a:chExt cx="914400" cy="914400"/>
          </a:xfrm>
        </p:grpSpPr>
        <p:sp>
          <p:nvSpPr>
            <p:cNvPr id="21" name="Овал 20"/>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2" name="Плюс 21"/>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27" name="Прямая соединительная линия 26"/>
          <p:cNvCxnSpPr/>
          <p:nvPr/>
        </p:nvCxnSpPr>
        <p:spPr>
          <a:xfrm flipH="1">
            <a:off x="971600" y="3680367"/>
            <a:ext cx="2383769"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8" name="Прямоугольник 27"/>
              <p:cNvSpPr/>
              <p:nvPr/>
            </p:nvSpPr>
            <p:spPr>
              <a:xfrm>
                <a:off x="1930888" y="3291830"/>
                <a:ext cx="4062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a:rPr>
                        <m:t>𝑟</m:t>
                      </m:r>
                    </m:oMath>
                  </m:oMathPara>
                </a14:m>
                <a:endParaRPr lang="ru-RU" sz="2400" dirty="0"/>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1930888" y="3291830"/>
                <a:ext cx="406200" cy="461665"/>
              </a:xfrm>
              <a:prstGeom prst="rect">
                <a:avLst/>
              </a:prstGeom>
              <a:blipFill rotWithShape="1">
                <a:blip r:embed="rId7"/>
                <a:stretch>
                  <a:fillRect t="-10526" r="-31818"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28"/>
              <p:cNvSpPr/>
              <p:nvPr/>
            </p:nvSpPr>
            <p:spPr>
              <a:xfrm>
                <a:off x="676670" y="2858110"/>
                <a:ext cx="5481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𝑞</m:t>
                          </m:r>
                        </m:e>
                        <m:sub>
                          <m:r>
                            <a:rPr lang="en-US" sz="2400" i="1">
                              <a:latin typeface="Cambria Math"/>
                            </a:rPr>
                            <m:t>1</m:t>
                          </m:r>
                        </m:sub>
                      </m:sSub>
                    </m:oMath>
                  </m:oMathPara>
                </a14:m>
                <a:endParaRPr lang="ru-RU" sz="2400" dirty="0"/>
              </a:p>
            </p:txBody>
          </p:sp>
        </mc:Choice>
        <mc:Fallback xmlns="">
          <p:sp>
            <p:nvSpPr>
              <p:cNvPr id="29" name="Прямоугольник 28"/>
              <p:cNvSpPr>
                <a:spLocks noRot="1" noChangeAspect="1" noMove="1" noResize="1" noEditPoints="1" noAdjustHandles="1" noChangeArrowheads="1" noChangeShapeType="1" noTextEdit="1"/>
              </p:cNvSpPr>
              <p:nvPr/>
            </p:nvSpPr>
            <p:spPr>
              <a:xfrm>
                <a:off x="676670" y="2858110"/>
                <a:ext cx="548163" cy="461665"/>
              </a:xfrm>
              <a:prstGeom prst="rect">
                <a:avLst/>
              </a:prstGeom>
              <a:blipFill rotWithShape="1">
                <a:blip r:embed="rId8"/>
                <a:stretch>
                  <a:fillRect t="-10526" r="-23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0" name="Прямоугольник 29"/>
              <p:cNvSpPr/>
              <p:nvPr/>
            </p:nvSpPr>
            <p:spPr>
              <a:xfrm>
                <a:off x="3059864" y="2867635"/>
                <a:ext cx="55528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𝑞</m:t>
                          </m:r>
                        </m:e>
                        <m:sub>
                          <m:r>
                            <a:rPr lang="ru-RU" sz="2400" b="0" i="1" smtClean="0">
                              <a:latin typeface="Cambria Math"/>
                            </a:rPr>
                            <m:t>2</m:t>
                          </m:r>
                        </m:sub>
                      </m:sSub>
                    </m:oMath>
                  </m:oMathPara>
                </a14:m>
                <a:endParaRPr lang="ru-RU" sz="2400" dirty="0"/>
              </a:p>
            </p:txBody>
          </p:sp>
        </mc:Choice>
        <mc:Fallback xmlns="">
          <p:sp>
            <p:nvSpPr>
              <p:cNvPr id="30" name="Прямоугольник 29"/>
              <p:cNvSpPr>
                <a:spLocks noRot="1" noChangeAspect="1" noMove="1" noResize="1" noEditPoints="1" noAdjustHandles="1" noChangeArrowheads="1" noChangeShapeType="1" noTextEdit="1"/>
              </p:cNvSpPr>
              <p:nvPr/>
            </p:nvSpPr>
            <p:spPr>
              <a:xfrm>
                <a:off x="3059864" y="2867635"/>
                <a:ext cx="555280" cy="461665"/>
              </a:xfrm>
              <a:prstGeom prst="rect">
                <a:avLst/>
              </a:prstGeom>
              <a:blipFill rotWithShape="1">
                <a:blip r:embed="rId9"/>
                <a:stretch>
                  <a:fillRect t="-10526" r="-21978" b="-28947"/>
                </a:stretch>
              </a:blipFill>
            </p:spPr>
            <p:txBody>
              <a:bodyPr/>
              <a:lstStyle/>
              <a:p>
                <a:r>
                  <a:rPr lang="ru-RU">
                    <a:noFill/>
                  </a:rPr>
                  <a:t> </a:t>
                </a:r>
              </a:p>
            </p:txBody>
          </p:sp>
        </mc:Fallback>
      </mc:AlternateContent>
      <p:grpSp>
        <p:nvGrpSpPr>
          <p:cNvPr id="23" name="Группа 22"/>
          <p:cNvGrpSpPr/>
          <p:nvPr/>
        </p:nvGrpSpPr>
        <p:grpSpPr>
          <a:xfrm>
            <a:off x="6691345" y="4796378"/>
            <a:ext cx="2455100" cy="347122"/>
            <a:chOff x="6691345" y="4796378"/>
            <a:chExt cx="2455100" cy="347122"/>
          </a:xfrm>
        </p:grpSpPr>
        <p:sp>
          <p:nvSpPr>
            <p:cNvPr id="24"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Picture 4" descr="E:\РАБОЧИЕ ПРОЕКТЫ\FREE-LANCE\2013\октябрь\Логотип_варианты_цвета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83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P spid="14" grpId="0"/>
      <p:bldP spid="15" grpId="0"/>
      <p:bldP spid="16"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925611"/>
          </a:xfrm>
        </p:spPr>
        <p:txBody>
          <a:bodyPr>
            <a:noAutofit/>
          </a:bodyPr>
          <a:lstStyle/>
          <a:p>
            <a:pPr algn="l"/>
            <a:r>
              <a:rPr lang="ru-RU" sz="2000" b="1" dirty="0">
                <a:solidFill>
                  <a:schemeClr val="tx2">
                    <a:lumMod val="75000"/>
                  </a:schemeClr>
                </a:solidFill>
                <a:latin typeface="Times New Roman" pitchFamily="18" charset="0"/>
              </a:rPr>
              <a:t>Два равных по </a:t>
            </a:r>
            <a:r>
              <a:rPr lang="ru-RU" sz="2000" b="1" dirty="0" smtClean="0">
                <a:solidFill>
                  <a:schemeClr val="tx2">
                    <a:lumMod val="75000"/>
                  </a:schemeClr>
                </a:solidFill>
                <a:latin typeface="Times New Roman" pitchFamily="18" charset="0"/>
              </a:rPr>
              <a:t>модулю</a:t>
            </a:r>
            <a:r>
              <a:rPr lang="en-US" sz="2000" b="1" dirty="0" smtClean="0">
                <a:solidFill>
                  <a:schemeClr val="tx2">
                    <a:lumMod val="75000"/>
                  </a:schemeClr>
                </a:solidFill>
                <a:latin typeface="Times New Roman" pitchFamily="18" charset="0"/>
              </a:rPr>
              <a:t> </a:t>
            </a:r>
            <a:r>
              <a:rPr lang="ru-RU" sz="2000" b="1" dirty="0" smtClean="0">
                <a:solidFill>
                  <a:schemeClr val="tx2">
                    <a:lumMod val="75000"/>
                  </a:schemeClr>
                </a:solidFill>
                <a:latin typeface="Times New Roman" pitchFamily="18" charset="0"/>
              </a:rPr>
              <a:t>разноимённых </a:t>
            </a:r>
            <a:r>
              <a:rPr lang="ru-RU" sz="2000" b="1" dirty="0">
                <a:solidFill>
                  <a:schemeClr val="tx2">
                    <a:lumMod val="75000"/>
                  </a:schemeClr>
                </a:solidFill>
                <a:latin typeface="Times New Roman" pitchFamily="18" charset="0"/>
              </a:rPr>
              <a:t>точечных заряда взаимодействуют с силой, равной 10 Н</a:t>
            </a:r>
            <a:r>
              <a:rPr lang="ru-RU" sz="2000" b="1" dirty="0" smtClean="0">
                <a:solidFill>
                  <a:schemeClr val="tx2">
                    <a:lumMod val="75000"/>
                  </a:schemeClr>
                </a:solidFill>
                <a:latin typeface="Times New Roman" pitchFamily="18" charset="0"/>
              </a:rPr>
              <a:t>. </a:t>
            </a:r>
            <a:r>
              <a:rPr lang="ru-RU" sz="2000" b="1" dirty="0">
                <a:solidFill>
                  <a:schemeClr val="tx2">
                    <a:lumMod val="75000"/>
                  </a:schemeClr>
                </a:solidFill>
                <a:latin typeface="Times New Roman" pitchFamily="18" charset="0"/>
              </a:rPr>
              <a:t>Определите величину этих зарядов, если они находятся на расстоянии </a:t>
            </a:r>
            <a:r>
              <a:rPr lang="ru-RU" sz="2000" b="1" dirty="0" smtClean="0">
                <a:solidFill>
                  <a:schemeClr val="tx2">
                    <a:lumMod val="75000"/>
                  </a:schemeClr>
                </a:solidFill>
                <a:latin typeface="Times New Roman" pitchFamily="18" charset="0"/>
              </a:rPr>
              <a:t>5 м друг </a:t>
            </a:r>
            <a:r>
              <a:rPr lang="ru-RU" sz="2000" b="1" dirty="0">
                <a:solidFill>
                  <a:schemeClr val="tx2">
                    <a:lumMod val="75000"/>
                  </a:schemeClr>
                </a:solidFill>
                <a:latin typeface="Times New Roman" pitchFamily="18" charset="0"/>
              </a:rPr>
              <a:t>от друга.</a:t>
            </a:r>
          </a:p>
        </p:txBody>
      </p:sp>
      <p:grpSp>
        <p:nvGrpSpPr>
          <p:cNvPr id="6" name="Группа 5"/>
          <p:cNvGrpSpPr/>
          <p:nvPr/>
        </p:nvGrpSpPr>
        <p:grpSpPr>
          <a:xfrm>
            <a:off x="6691345" y="4796378"/>
            <a:ext cx="2455100" cy="347122"/>
            <a:chOff x="6691345" y="4796378"/>
            <a:chExt cx="2455100" cy="347122"/>
          </a:xfrm>
        </p:grpSpPr>
        <p:sp>
          <p:nvSpPr>
            <p:cNvPr id="7"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E:\РАБОЧИЕ ПРОЕКТЫ\FREE-LANCE\2013\октябрь\Логотип_варианты_цвета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Группа 8"/>
          <p:cNvGrpSpPr/>
          <p:nvPr/>
        </p:nvGrpSpPr>
        <p:grpSpPr>
          <a:xfrm>
            <a:off x="5652120" y="2317839"/>
            <a:ext cx="549796" cy="549796"/>
            <a:chOff x="2826961" y="2665462"/>
            <a:chExt cx="914400" cy="914400"/>
          </a:xfrm>
        </p:grpSpPr>
        <p:sp>
          <p:nvSpPr>
            <p:cNvPr id="10" name="Овал 9"/>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1" name="Минус 10"/>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2" name="Группа 11"/>
          <p:cNvGrpSpPr/>
          <p:nvPr/>
        </p:nvGrpSpPr>
        <p:grpSpPr>
          <a:xfrm>
            <a:off x="8020766" y="2303385"/>
            <a:ext cx="549796" cy="549796"/>
            <a:chOff x="1450504" y="2618606"/>
            <a:chExt cx="914400" cy="914400"/>
          </a:xfrm>
        </p:grpSpPr>
        <p:sp>
          <p:nvSpPr>
            <p:cNvPr id="13" name="Овал 12"/>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4" name="Плюс 13"/>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15" name="Прямая соединительная линия 14"/>
          <p:cNvCxnSpPr/>
          <p:nvPr/>
        </p:nvCxnSpPr>
        <p:spPr>
          <a:xfrm flipH="1">
            <a:off x="5911895" y="2592738"/>
            <a:ext cx="2383769"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6" name="Прямоугольник 15"/>
              <p:cNvSpPr/>
              <p:nvPr/>
            </p:nvSpPr>
            <p:spPr>
              <a:xfrm>
                <a:off x="6773296" y="2139702"/>
                <a:ext cx="6976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400" b="0" i="1" smtClean="0">
                          <a:latin typeface="Cambria Math"/>
                        </a:rPr>
                        <m:t>5 м</m:t>
                      </m:r>
                    </m:oMath>
                  </m:oMathPara>
                </a14:m>
                <a:endParaRPr lang="ru-RU" sz="2400"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6773296" y="2139702"/>
                <a:ext cx="697627" cy="461665"/>
              </a:xfrm>
              <a:prstGeom prst="rect">
                <a:avLst/>
              </a:prstGeom>
              <a:blipFill rotWithShape="1">
                <a:blip r:embed="rId3"/>
                <a:stretch>
                  <a:fillRect t="-10526" r="-17391"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Прямоугольник 16"/>
              <p:cNvSpPr/>
              <p:nvPr/>
            </p:nvSpPr>
            <p:spPr>
              <a:xfrm>
                <a:off x="5616965" y="1770481"/>
                <a:ext cx="5481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𝑞</m:t>
                          </m:r>
                        </m:e>
                        <m:sub>
                          <m:r>
                            <a:rPr lang="en-US" sz="2400" i="1">
                              <a:latin typeface="Cambria Math"/>
                            </a:rPr>
                            <m:t>1</m:t>
                          </m:r>
                        </m:sub>
                      </m:sSub>
                    </m:oMath>
                  </m:oMathPara>
                </a14:m>
                <a:endParaRPr lang="ru-RU" sz="2400"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5616965" y="1770481"/>
                <a:ext cx="548163" cy="461665"/>
              </a:xfrm>
              <a:prstGeom prst="rect">
                <a:avLst/>
              </a:prstGeom>
              <a:blipFill rotWithShape="1">
                <a:blip r:embed="rId4"/>
                <a:stretch>
                  <a:fillRect t="-10526" r="-23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8000159" y="1780006"/>
                <a:ext cx="55528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𝑞</m:t>
                          </m:r>
                        </m:e>
                        <m:sub>
                          <m:r>
                            <a:rPr lang="ru-RU" sz="2400" b="0" i="1" smtClean="0">
                              <a:latin typeface="Cambria Math"/>
                            </a:rPr>
                            <m:t>2</m:t>
                          </m:r>
                        </m:sub>
                      </m:sSub>
                    </m:oMath>
                  </m:oMathPara>
                </a14:m>
                <a:endParaRPr lang="ru-RU" sz="2400" dirty="0"/>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8000159" y="1780006"/>
                <a:ext cx="555280" cy="461665"/>
              </a:xfrm>
              <a:prstGeom prst="rect">
                <a:avLst/>
              </a:prstGeom>
              <a:blipFill rotWithShape="1">
                <a:blip r:embed="rId5"/>
                <a:stretch>
                  <a:fillRect t="-10526" r="-23077" b="-28947"/>
                </a:stretch>
              </a:blipFill>
            </p:spPr>
            <p:txBody>
              <a:bodyPr/>
              <a:lstStyle/>
              <a:p>
                <a:r>
                  <a:rPr lang="ru-RU">
                    <a:noFill/>
                  </a:rPr>
                  <a:t> </a:t>
                </a:r>
              </a:p>
            </p:txBody>
          </p:sp>
        </mc:Fallback>
      </mc:AlternateContent>
      <p:sp>
        <p:nvSpPr>
          <p:cNvPr id="19" name="Прямоугольник 21"/>
          <p:cNvSpPr/>
          <p:nvPr/>
        </p:nvSpPr>
        <p:spPr>
          <a:xfrm>
            <a:off x="251520" y="1275606"/>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20" name="Straight Connector 42"/>
          <p:cNvCxnSpPr/>
          <p:nvPr/>
        </p:nvCxnSpPr>
        <p:spPr>
          <a:xfrm flipH="1">
            <a:off x="323532" y="3075806"/>
            <a:ext cx="1614884"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Прямоугольник 20"/>
              <p:cNvSpPr/>
              <p:nvPr/>
            </p:nvSpPr>
            <p:spPr>
              <a:xfrm>
                <a:off x="454503" y="3156098"/>
                <a:ext cx="11165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chemeClr val="tx1"/>
                              </a:solidFill>
                              <a:latin typeface="Cambria Math"/>
                            </a:rPr>
                          </m:ctrlPr>
                        </m:dPr>
                        <m:e>
                          <m:r>
                            <a:rPr lang="en-US" sz="2400" b="0" i="1" smtClean="0">
                              <a:solidFill>
                                <a:schemeClr val="tx1"/>
                              </a:solidFill>
                              <a:latin typeface="Cambria Math"/>
                            </a:rPr>
                            <m:t>𝑞</m:t>
                          </m:r>
                        </m:e>
                      </m:d>
                      <m:r>
                        <a:rPr lang="en-US" sz="2400" b="0" i="1" smtClean="0">
                          <a:solidFill>
                            <a:schemeClr val="tx1"/>
                          </a:solidFill>
                          <a:latin typeface="Cambria Math"/>
                        </a:rPr>
                        <m:t> </m:t>
                      </m:r>
                      <m:r>
                        <a:rPr lang="en-US" sz="2400" b="0" i="1" smtClean="0">
                          <a:latin typeface="Cambria Math"/>
                          <a:ea typeface="Cambria Math"/>
                        </a:rPr>
                        <m:t>− ?</m:t>
                      </m:r>
                    </m:oMath>
                  </m:oMathPara>
                </a14:m>
                <a:endParaRPr lang="ru-RU" sz="2400" dirty="0"/>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454503" y="3156098"/>
                <a:ext cx="1116524" cy="461665"/>
              </a:xfrm>
              <a:prstGeom prst="rect">
                <a:avLst/>
              </a:prstGeom>
              <a:blipFill rotWithShape="1">
                <a:blip r:embed="rId6"/>
                <a:stretch>
                  <a:fillRect t="-10667" r="-10383" b="-30667"/>
                </a:stretch>
              </a:blipFill>
            </p:spPr>
            <p:txBody>
              <a:bodyPr/>
              <a:lstStyle/>
              <a:p>
                <a:r>
                  <a:rPr lang="ru-RU">
                    <a:noFill/>
                  </a:rPr>
                  <a:t> </a:t>
                </a:r>
              </a:p>
            </p:txBody>
          </p:sp>
        </mc:Fallback>
      </mc:AlternateContent>
      <p:cxnSp>
        <p:nvCxnSpPr>
          <p:cNvPr id="23" name="Straight Connector 22"/>
          <p:cNvCxnSpPr/>
          <p:nvPr/>
        </p:nvCxnSpPr>
        <p:spPr>
          <a:xfrm>
            <a:off x="1923211" y="1536993"/>
            <a:ext cx="0" cy="2114877"/>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4" name="Прямоугольник 23"/>
              <p:cNvSpPr/>
              <p:nvPr/>
            </p:nvSpPr>
            <p:spPr>
              <a:xfrm>
                <a:off x="298800" y="2139702"/>
                <a:ext cx="14721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rPr>
                        <m:t>𝐹</m:t>
                      </m:r>
                      <m:r>
                        <a:rPr lang="en-US" sz="2400" b="0" i="1" smtClean="0">
                          <a:solidFill>
                            <a:schemeClr val="tx1"/>
                          </a:solidFill>
                          <a:latin typeface="Cambria Math"/>
                        </a:rPr>
                        <m:t>=10 Н</m:t>
                      </m:r>
                    </m:oMath>
                  </m:oMathPara>
                </a14:m>
                <a:endParaRPr lang="ru-RU" sz="2400" dirty="0">
                  <a:solidFill>
                    <a:schemeClr val="tx1"/>
                  </a:solidFill>
                </a:endParaRPr>
              </a:p>
            </p:txBody>
          </p:sp>
        </mc:Choice>
        <mc:Fallback xmlns="">
          <p:sp>
            <p:nvSpPr>
              <p:cNvPr id="24" name="Прямоугольник 23"/>
              <p:cNvSpPr>
                <a:spLocks noRot="1" noChangeAspect="1" noMove="1" noResize="1" noEditPoints="1" noAdjustHandles="1" noChangeArrowheads="1" noChangeShapeType="1" noTextEdit="1"/>
              </p:cNvSpPr>
              <p:nvPr/>
            </p:nvSpPr>
            <p:spPr>
              <a:xfrm>
                <a:off x="298800" y="2139702"/>
                <a:ext cx="1472133" cy="461665"/>
              </a:xfrm>
              <a:prstGeom prst="rect">
                <a:avLst/>
              </a:prstGeom>
              <a:blipFill rotWithShape="1">
                <a:blip r:embed="rId7"/>
                <a:stretch>
                  <a:fillRect t="-10526" r="-8264"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Прямоугольник 24"/>
              <p:cNvSpPr/>
              <p:nvPr/>
            </p:nvSpPr>
            <p:spPr>
              <a:xfrm>
                <a:off x="298800" y="2571750"/>
                <a:ext cx="12504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rPr>
                        <m:t>𝑟</m:t>
                      </m:r>
                      <m:r>
                        <a:rPr lang="en-US" sz="2400" b="0" i="1" smtClean="0">
                          <a:solidFill>
                            <a:schemeClr val="tx1"/>
                          </a:solidFill>
                          <a:latin typeface="Cambria Math"/>
                        </a:rPr>
                        <m:t>=5 м</m:t>
                      </m:r>
                    </m:oMath>
                  </m:oMathPara>
                </a14:m>
                <a:endParaRPr lang="ru-RU" sz="2400" dirty="0">
                  <a:solidFill>
                    <a:schemeClr val="tx1"/>
                  </a:solidFill>
                </a:endParaRPr>
              </a:p>
            </p:txBody>
          </p:sp>
        </mc:Choice>
        <mc:Fallback xmlns="">
          <p:sp>
            <p:nvSpPr>
              <p:cNvPr id="25" name="Прямоугольник 24"/>
              <p:cNvSpPr>
                <a:spLocks noRot="1" noChangeAspect="1" noMove="1" noResize="1" noEditPoints="1" noAdjustHandles="1" noChangeArrowheads="1" noChangeShapeType="1" noTextEdit="1"/>
              </p:cNvSpPr>
              <p:nvPr/>
            </p:nvSpPr>
            <p:spPr>
              <a:xfrm>
                <a:off x="298800" y="2571750"/>
                <a:ext cx="1250406" cy="461665"/>
              </a:xfrm>
              <a:prstGeom prst="rect">
                <a:avLst/>
              </a:prstGeom>
              <a:blipFill rotWithShape="1">
                <a:blip r:embed="rId8"/>
                <a:stretch>
                  <a:fillRect t="-10526" r="-10244"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331815" y="411510"/>
                <a:ext cx="81624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10 Н</m:t>
                      </m:r>
                    </m:oMath>
                  </m:oMathPara>
                </a14:m>
                <a:endParaRPr lang="ru-RU" sz="2200"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331815" y="411510"/>
                <a:ext cx="816249" cy="430887"/>
              </a:xfrm>
              <a:prstGeom prst="rect">
                <a:avLst/>
              </a:prstGeom>
              <a:blipFill rotWithShape="1">
                <a:blip r:embed="rId9"/>
                <a:stretch>
                  <a:fillRect t="-8571" r="-13534"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436096" y="771549"/>
                <a:ext cx="65594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5 м</m:t>
                      </m:r>
                    </m:oMath>
                  </m:oMathPara>
                </a14:m>
                <a:endParaRPr lang="ru-RU" sz="22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436096" y="771549"/>
                <a:ext cx="655949" cy="430887"/>
              </a:xfrm>
              <a:prstGeom prst="rect">
                <a:avLst/>
              </a:prstGeom>
              <a:blipFill rotWithShape="1">
                <a:blip r:embed="rId10"/>
                <a:stretch>
                  <a:fillRect t="-8571" r="-16822"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28"/>
              <p:cNvSpPr/>
              <p:nvPr/>
            </p:nvSpPr>
            <p:spPr>
              <a:xfrm>
                <a:off x="298800" y="1678037"/>
                <a:ext cx="163961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chemeClr val="tx1"/>
                              </a:solidFill>
                              <a:latin typeface="Cambria Math"/>
                            </a:rPr>
                          </m:ctrlPr>
                        </m:dPr>
                        <m:e>
                          <m:sSub>
                            <m:sSubPr>
                              <m:ctrlPr>
                                <a:rPr lang="en-US" sz="2400" b="0" i="1" smtClean="0">
                                  <a:solidFill>
                                    <a:schemeClr val="tx1"/>
                                  </a:solidFill>
                                  <a:latin typeface="Cambria Math"/>
                                </a:rPr>
                              </m:ctrlPr>
                            </m:sSubPr>
                            <m:e>
                              <m:r>
                                <a:rPr lang="en-US" sz="2400" b="0" i="1" smtClean="0">
                                  <a:solidFill>
                                    <a:schemeClr val="tx1"/>
                                  </a:solidFill>
                                  <a:latin typeface="Cambria Math"/>
                                </a:rPr>
                                <m:t>𝑞</m:t>
                              </m:r>
                            </m:e>
                            <m:sub>
                              <m:r>
                                <a:rPr lang="ru-RU" sz="2400" b="0" i="1" smtClean="0">
                                  <a:solidFill>
                                    <a:schemeClr val="tx1"/>
                                  </a:solidFill>
                                  <a:latin typeface="Cambria Math"/>
                                </a:rPr>
                                <m:t>1</m:t>
                              </m:r>
                            </m:sub>
                          </m:sSub>
                        </m:e>
                      </m:d>
                      <m:r>
                        <a:rPr lang="en-US" sz="2400" b="0" i="1" smtClean="0">
                          <a:solidFill>
                            <a:schemeClr val="tx1"/>
                          </a:solidFill>
                          <a:latin typeface="Cambria Math"/>
                        </a:rPr>
                        <m:t>=</m:t>
                      </m:r>
                      <m:d>
                        <m:dPr>
                          <m:begChr m:val="|"/>
                          <m:endChr m:val="|"/>
                          <m:ctrlPr>
                            <a:rPr lang="en-US" sz="2400" b="0" i="1" smtClean="0">
                              <a:solidFill>
                                <a:schemeClr val="tx1"/>
                              </a:solidFill>
                              <a:latin typeface="Cambria Math"/>
                            </a:rPr>
                          </m:ctrlPr>
                        </m:dPr>
                        <m:e>
                          <m:sSub>
                            <m:sSubPr>
                              <m:ctrlPr>
                                <a:rPr lang="en-US" sz="2400" b="0" i="1" smtClean="0">
                                  <a:solidFill>
                                    <a:schemeClr val="tx1"/>
                                  </a:solidFill>
                                  <a:latin typeface="Cambria Math"/>
                                </a:rPr>
                              </m:ctrlPr>
                            </m:sSubPr>
                            <m:e>
                              <m:r>
                                <a:rPr lang="en-US" sz="2400" b="0" i="1" smtClean="0">
                                  <a:solidFill>
                                    <a:schemeClr val="tx1"/>
                                  </a:solidFill>
                                  <a:latin typeface="Cambria Math"/>
                                </a:rPr>
                                <m:t>𝑞</m:t>
                              </m:r>
                            </m:e>
                            <m:sub>
                              <m:r>
                                <a:rPr lang="en-US" sz="2400" b="0" i="1" smtClean="0">
                                  <a:solidFill>
                                    <a:schemeClr val="tx1"/>
                                  </a:solidFill>
                                  <a:latin typeface="Cambria Math"/>
                                </a:rPr>
                                <m:t>2</m:t>
                              </m:r>
                            </m:sub>
                          </m:sSub>
                        </m:e>
                      </m:d>
                    </m:oMath>
                  </m:oMathPara>
                </a14:m>
                <a:endParaRPr lang="ru-RU" sz="2400" dirty="0">
                  <a:solidFill>
                    <a:schemeClr val="tx1"/>
                  </a:solidFill>
                </a:endParaRPr>
              </a:p>
            </p:txBody>
          </p:sp>
        </mc:Choice>
        <mc:Fallback xmlns="">
          <p:sp>
            <p:nvSpPr>
              <p:cNvPr id="29" name="Прямоугольник 28"/>
              <p:cNvSpPr>
                <a:spLocks noRot="1" noChangeAspect="1" noMove="1" noResize="1" noEditPoints="1" noAdjustHandles="1" noChangeArrowheads="1" noChangeShapeType="1" noTextEdit="1"/>
              </p:cNvSpPr>
              <p:nvPr/>
            </p:nvSpPr>
            <p:spPr>
              <a:xfrm>
                <a:off x="298800" y="1678037"/>
                <a:ext cx="1639616" cy="461665"/>
              </a:xfrm>
              <a:prstGeom prst="rect">
                <a:avLst/>
              </a:prstGeom>
              <a:blipFill rotWithShape="1">
                <a:blip r:embed="rId11"/>
                <a:stretch>
                  <a:fillRect t="-10526" r="-7435"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195736" y="1419622"/>
                <a:ext cx="2069477" cy="8040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𝐹</m:t>
                      </m:r>
                      <m:r>
                        <a:rPr lang="en-US" sz="2400" b="0" i="1" smtClean="0">
                          <a:latin typeface="Cambria Math"/>
                        </a:rPr>
                        <m:t>=</m:t>
                      </m:r>
                      <m:r>
                        <a:rPr lang="en-US" sz="2400" b="0" i="1" smtClean="0">
                          <a:latin typeface="Cambria Math"/>
                        </a:rPr>
                        <m:t>𝑘</m:t>
                      </m:r>
                      <m:f>
                        <m:fPr>
                          <m:ctrlPr>
                            <a:rPr lang="en-US" sz="2400" b="0" i="1" smtClean="0">
                              <a:latin typeface="Cambria Math"/>
                            </a:rPr>
                          </m:ctrlPr>
                        </m:fPr>
                        <m:num>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1</m:t>
                                  </m:r>
                                </m:sub>
                              </m:sSub>
                            </m:e>
                          </m:d>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2</m:t>
                                  </m:r>
                                </m:sub>
                              </m:sSub>
                            </m:e>
                          </m:d>
                        </m:num>
                        <m:den>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den>
                      </m:f>
                    </m:oMath>
                  </m:oMathPara>
                </a14:m>
                <a:endParaRPr lang="ru-RU"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195736" y="1419622"/>
                <a:ext cx="2069477" cy="804003"/>
              </a:xfrm>
              <a:prstGeom prst="rect">
                <a:avLst/>
              </a:prstGeom>
              <a:blipFill rotWithShape="1">
                <a:blip r:embed="rId12"/>
                <a:stretch>
                  <a:fillRect r="-5588" b="-75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4" name="Прямоугольник 33"/>
              <p:cNvSpPr/>
              <p:nvPr/>
            </p:nvSpPr>
            <p:spPr>
              <a:xfrm>
                <a:off x="2195736" y="2238355"/>
                <a:ext cx="221419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chemeClr val="tx1"/>
                              </a:solidFill>
                              <a:latin typeface="Cambria Math"/>
                            </a:rPr>
                          </m:ctrlPr>
                        </m:dPr>
                        <m:e>
                          <m:sSub>
                            <m:sSubPr>
                              <m:ctrlPr>
                                <a:rPr lang="en-US" sz="2400" b="0" i="1" smtClean="0">
                                  <a:solidFill>
                                    <a:schemeClr val="tx1"/>
                                  </a:solidFill>
                                  <a:latin typeface="Cambria Math"/>
                                </a:rPr>
                              </m:ctrlPr>
                            </m:sSubPr>
                            <m:e>
                              <m:r>
                                <a:rPr lang="en-US" sz="2400" b="0" i="1" smtClean="0">
                                  <a:solidFill>
                                    <a:schemeClr val="tx1"/>
                                  </a:solidFill>
                                  <a:latin typeface="Cambria Math"/>
                                </a:rPr>
                                <m:t>𝑞</m:t>
                              </m:r>
                            </m:e>
                            <m:sub>
                              <m:r>
                                <a:rPr lang="ru-RU" sz="2400" b="0" i="1" smtClean="0">
                                  <a:solidFill>
                                    <a:schemeClr val="tx1"/>
                                  </a:solidFill>
                                  <a:latin typeface="Cambria Math"/>
                                </a:rPr>
                                <m:t>1</m:t>
                              </m:r>
                            </m:sub>
                          </m:sSub>
                        </m:e>
                      </m:d>
                      <m:r>
                        <a:rPr lang="en-US" sz="2400" b="0" i="1" smtClean="0">
                          <a:solidFill>
                            <a:schemeClr val="tx1"/>
                          </a:solidFill>
                          <a:latin typeface="Cambria Math"/>
                        </a:rPr>
                        <m:t>=</m:t>
                      </m:r>
                      <m:d>
                        <m:dPr>
                          <m:begChr m:val="|"/>
                          <m:endChr m:val="|"/>
                          <m:ctrlPr>
                            <a:rPr lang="en-US" sz="2400" b="0" i="1" smtClean="0">
                              <a:solidFill>
                                <a:schemeClr val="tx1"/>
                              </a:solidFill>
                              <a:latin typeface="Cambria Math"/>
                            </a:rPr>
                          </m:ctrlPr>
                        </m:dPr>
                        <m:e>
                          <m:sSub>
                            <m:sSubPr>
                              <m:ctrlPr>
                                <a:rPr lang="en-US" sz="2400" b="0" i="1" smtClean="0">
                                  <a:solidFill>
                                    <a:schemeClr val="tx1"/>
                                  </a:solidFill>
                                  <a:latin typeface="Cambria Math"/>
                                </a:rPr>
                              </m:ctrlPr>
                            </m:sSubPr>
                            <m:e>
                              <m:r>
                                <a:rPr lang="en-US" sz="2400" b="0" i="1" smtClean="0">
                                  <a:solidFill>
                                    <a:schemeClr val="tx1"/>
                                  </a:solidFill>
                                  <a:latin typeface="Cambria Math"/>
                                </a:rPr>
                                <m:t>𝑞</m:t>
                              </m:r>
                            </m:e>
                            <m:sub>
                              <m:r>
                                <a:rPr lang="en-US" sz="2400" b="0" i="1" smtClean="0">
                                  <a:solidFill>
                                    <a:schemeClr val="tx1"/>
                                  </a:solidFill>
                                  <a:latin typeface="Cambria Math"/>
                                </a:rPr>
                                <m:t>2</m:t>
                              </m:r>
                            </m:sub>
                          </m:sSub>
                        </m:e>
                      </m:d>
                      <m:r>
                        <a:rPr lang="en-US" sz="2400" b="0" i="1" smtClean="0">
                          <a:solidFill>
                            <a:schemeClr val="tx1"/>
                          </a:solidFill>
                          <a:latin typeface="Cambria Math"/>
                        </a:rPr>
                        <m:t>=</m:t>
                      </m:r>
                      <m:r>
                        <a:rPr lang="en-US" sz="2400" b="0" i="1" smtClean="0">
                          <a:solidFill>
                            <a:schemeClr val="tx1"/>
                          </a:solidFill>
                          <a:latin typeface="Cambria Math"/>
                        </a:rPr>
                        <m:t>𝑞</m:t>
                      </m:r>
                    </m:oMath>
                  </m:oMathPara>
                </a14:m>
                <a:endParaRPr lang="ru-RU" sz="2400" dirty="0">
                  <a:solidFill>
                    <a:schemeClr val="tx1"/>
                  </a:solidFill>
                </a:endParaRPr>
              </a:p>
            </p:txBody>
          </p:sp>
        </mc:Choice>
        <mc:Fallback xmlns="">
          <p:sp>
            <p:nvSpPr>
              <p:cNvPr id="34" name="Прямоугольник 33"/>
              <p:cNvSpPr>
                <a:spLocks noRot="1" noChangeAspect="1" noMove="1" noResize="1" noEditPoints="1" noAdjustHandles="1" noChangeArrowheads="1" noChangeShapeType="1" noTextEdit="1"/>
              </p:cNvSpPr>
              <p:nvPr/>
            </p:nvSpPr>
            <p:spPr>
              <a:xfrm>
                <a:off x="2195736" y="2238355"/>
                <a:ext cx="2214196" cy="461665"/>
              </a:xfrm>
              <a:prstGeom prst="rect">
                <a:avLst/>
              </a:prstGeom>
              <a:blipFill rotWithShape="1">
                <a:blip r:embed="rId13"/>
                <a:stretch>
                  <a:fillRect t="-10526" r="-5510"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195736" y="2931790"/>
                <a:ext cx="1400640" cy="8310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𝐹</m:t>
                      </m:r>
                      <m:r>
                        <a:rPr lang="en-US" sz="2400" b="0" i="1" smtClean="0">
                          <a:latin typeface="Cambria Math"/>
                        </a:rPr>
                        <m:t>=</m:t>
                      </m:r>
                      <m:r>
                        <a:rPr lang="en-US" sz="2400" b="0" i="1" smtClean="0">
                          <a:latin typeface="Cambria Math"/>
                        </a:rPr>
                        <m:t>𝑘</m:t>
                      </m:r>
                      <m:f>
                        <m:fPr>
                          <m:ctrlPr>
                            <a:rPr lang="en-US" sz="2400" b="0" i="1" smtClean="0">
                              <a:latin typeface="Cambria Math"/>
                            </a:rPr>
                          </m:ctrlPr>
                        </m:fPr>
                        <m:num>
                          <m:sSup>
                            <m:sSupPr>
                              <m:ctrlPr>
                                <a:rPr lang="en-US" sz="2400" b="0" i="1" smtClean="0">
                                  <a:latin typeface="Cambria Math"/>
                                </a:rPr>
                              </m:ctrlPr>
                            </m:sSupPr>
                            <m:e>
                              <m:r>
                                <a:rPr lang="en-US" sz="2400" b="0" i="1" smtClean="0">
                                  <a:latin typeface="Cambria Math"/>
                                </a:rPr>
                                <m:t>𝑞</m:t>
                              </m:r>
                            </m:e>
                            <m:sup>
                              <m:r>
                                <a:rPr lang="en-US" sz="2400" b="0" i="1" smtClean="0">
                                  <a:latin typeface="Cambria Math"/>
                                </a:rPr>
                                <m:t>2</m:t>
                              </m:r>
                            </m:sup>
                          </m:sSup>
                        </m:num>
                        <m:den>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den>
                      </m:f>
                    </m:oMath>
                  </m:oMathPara>
                </a14:m>
                <a:endParaRPr lang="ru-RU" sz="2400" dirty="0"/>
              </a:p>
            </p:txBody>
          </p:sp>
        </mc:Choice>
        <mc:Fallback xmlns="">
          <p:sp>
            <p:nvSpPr>
              <p:cNvPr id="35" name="TextBox 34"/>
              <p:cNvSpPr txBox="1">
                <a:spLocks noRot="1" noChangeAspect="1" noMove="1" noResize="1" noEditPoints="1" noAdjustHandles="1" noChangeArrowheads="1" noChangeShapeType="1" noTextEdit="1"/>
              </p:cNvSpPr>
              <p:nvPr/>
            </p:nvSpPr>
            <p:spPr>
              <a:xfrm>
                <a:off x="2195736" y="2931790"/>
                <a:ext cx="1400640" cy="831061"/>
              </a:xfrm>
              <a:prstGeom prst="rect">
                <a:avLst/>
              </a:prstGeom>
              <a:blipFill rotWithShape="1">
                <a:blip r:embed="rId14"/>
                <a:stretch>
                  <a:fillRect r="-8696" b="-14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195736" y="3507854"/>
                <a:ext cx="3352777"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𝑞</m:t>
                      </m:r>
                      <m:r>
                        <a:rPr lang="ru-RU" sz="2400" b="0" i="1" smtClean="0">
                          <a:latin typeface="Cambria Math"/>
                        </a:rPr>
                        <m:t>=</m:t>
                      </m:r>
                      <m:d>
                        <m:dPr>
                          <m:begChr m:val="|"/>
                          <m:endChr m:val="|"/>
                          <m:ctrlPr>
                            <a:rPr lang="en-US" sz="2400" b="0" i="1" smtClean="0">
                              <a:solidFill>
                                <a:schemeClr val="tx1"/>
                              </a:solidFill>
                              <a:latin typeface="Cambria Math"/>
                            </a:rPr>
                          </m:ctrlPr>
                        </m:dPr>
                        <m:e>
                          <m:sSub>
                            <m:sSubPr>
                              <m:ctrlPr>
                                <a:rPr lang="en-US" sz="2400" b="0" i="1" smtClean="0">
                                  <a:solidFill>
                                    <a:schemeClr val="tx1"/>
                                  </a:solidFill>
                                  <a:latin typeface="Cambria Math"/>
                                </a:rPr>
                              </m:ctrlPr>
                            </m:sSubPr>
                            <m:e>
                              <m:r>
                                <a:rPr lang="en-US" sz="2400" b="0" i="1" smtClean="0">
                                  <a:solidFill>
                                    <a:schemeClr val="tx1"/>
                                  </a:solidFill>
                                  <a:latin typeface="Cambria Math"/>
                                </a:rPr>
                                <m:t>𝑞</m:t>
                              </m:r>
                            </m:e>
                            <m:sub>
                              <m:r>
                                <a:rPr lang="ru-RU" sz="2400" b="0" i="1" smtClean="0">
                                  <a:solidFill>
                                    <a:schemeClr val="tx1"/>
                                  </a:solidFill>
                                  <a:latin typeface="Cambria Math"/>
                                </a:rPr>
                                <m:t>1</m:t>
                              </m:r>
                            </m:sub>
                          </m:sSub>
                        </m:e>
                      </m:d>
                      <m:r>
                        <a:rPr lang="en-US" sz="2400" b="0" i="1" smtClean="0">
                          <a:solidFill>
                            <a:schemeClr val="tx1"/>
                          </a:solidFill>
                          <a:latin typeface="Cambria Math"/>
                        </a:rPr>
                        <m:t>=</m:t>
                      </m:r>
                      <m:d>
                        <m:dPr>
                          <m:begChr m:val="|"/>
                          <m:endChr m:val="|"/>
                          <m:ctrlPr>
                            <a:rPr lang="en-US" sz="2400" b="0" i="1" smtClean="0">
                              <a:solidFill>
                                <a:schemeClr val="tx1"/>
                              </a:solidFill>
                              <a:latin typeface="Cambria Math"/>
                            </a:rPr>
                          </m:ctrlPr>
                        </m:dPr>
                        <m:e>
                          <m:sSub>
                            <m:sSubPr>
                              <m:ctrlPr>
                                <a:rPr lang="en-US" sz="2400" b="0" i="1" smtClean="0">
                                  <a:solidFill>
                                    <a:schemeClr val="tx1"/>
                                  </a:solidFill>
                                  <a:latin typeface="Cambria Math"/>
                                </a:rPr>
                              </m:ctrlPr>
                            </m:sSubPr>
                            <m:e>
                              <m:r>
                                <a:rPr lang="en-US" sz="2400" b="0" i="1" smtClean="0">
                                  <a:solidFill>
                                    <a:schemeClr val="tx1"/>
                                  </a:solidFill>
                                  <a:latin typeface="Cambria Math"/>
                                </a:rPr>
                                <m:t>𝑞</m:t>
                              </m:r>
                            </m:e>
                            <m:sub>
                              <m:r>
                                <a:rPr lang="en-US" sz="2400" b="0" i="1" smtClean="0">
                                  <a:solidFill>
                                    <a:schemeClr val="tx1"/>
                                  </a:solidFill>
                                  <a:latin typeface="Cambria Math"/>
                                </a:rPr>
                                <m:t>2</m:t>
                              </m:r>
                            </m:sub>
                          </m:sSub>
                        </m:e>
                      </m:d>
                      <m:r>
                        <a:rPr lang="en-US" sz="2400" b="0" i="1" smtClean="0">
                          <a:latin typeface="Cambria Math"/>
                        </a:rPr>
                        <m:t>=</m:t>
                      </m:r>
                      <m:rad>
                        <m:radPr>
                          <m:degHide m:val="on"/>
                          <m:ctrlPr>
                            <a:rPr lang="en-US" sz="2400" b="0" i="1" smtClean="0">
                              <a:latin typeface="Cambria Math"/>
                            </a:rPr>
                          </m:ctrlPr>
                        </m:radPr>
                        <m:deg/>
                        <m:e>
                          <m:f>
                            <m:fPr>
                              <m:ctrlPr>
                                <a:rPr lang="en-US" sz="2400" b="0" i="1" smtClean="0">
                                  <a:latin typeface="Cambria Math"/>
                                </a:rPr>
                              </m:ctrlPr>
                            </m:fPr>
                            <m:num>
                              <m:r>
                                <a:rPr lang="en-US" sz="2400" b="0" i="1" smtClean="0">
                                  <a:latin typeface="Cambria Math"/>
                                </a:rPr>
                                <m:t>𝐹</m:t>
                              </m:r>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num>
                            <m:den>
                              <m:r>
                                <a:rPr lang="en-US" sz="2400" b="0" i="1" smtClean="0">
                                  <a:latin typeface="Cambria Math"/>
                                </a:rPr>
                                <m:t>𝑘</m:t>
                              </m:r>
                            </m:den>
                          </m:f>
                        </m:e>
                      </m:rad>
                    </m:oMath>
                  </m:oMathPara>
                </a14:m>
                <a:endParaRPr lang="ru-RU" sz="24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195736" y="3507854"/>
                <a:ext cx="3352777" cy="1183529"/>
              </a:xfrm>
              <a:prstGeom prst="rect">
                <a:avLst/>
              </a:prstGeom>
              <a:blipFill rotWithShape="1">
                <a:blip r:embed="rId15"/>
                <a:stretch>
                  <a:fillRect r="-327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5357410" y="3515268"/>
                <a:ext cx="3531864"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rad>
                        <m:radPr>
                          <m:degHide m:val="on"/>
                          <m:ctrlPr>
                            <a:rPr lang="en-US" sz="2400" b="0" i="1" smtClean="0">
                              <a:latin typeface="Cambria Math"/>
                            </a:rPr>
                          </m:ctrlPr>
                        </m:radPr>
                        <m:deg/>
                        <m:e>
                          <m:f>
                            <m:fPr>
                              <m:ctrlPr>
                                <a:rPr lang="en-US" sz="2400" b="0" i="1" smtClean="0">
                                  <a:latin typeface="Cambria Math"/>
                                </a:rPr>
                              </m:ctrlPr>
                            </m:fPr>
                            <m:num>
                              <m:r>
                                <a:rPr lang="en-US" sz="2400" b="0" i="1" smtClean="0">
                                  <a:latin typeface="Cambria Math"/>
                                </a:rPr>
                                <m:t>10</m:t>
                              </m:r>
                              <m:r>
                                <a:rPr lang="en-US" sz="2400" b="0" i="1" smtClean="0">
                                  <a:latin typeface="Cambria Math"/>
                                  <a:ea typeface="Cambria Math"/>
                                </a:rPr>
                                <m:t>×</m:t>
                              </m:r>
                              <m:sSup>
                                <m:sSupPr>
                                  <m:ctrlPr>
                                    <a:rPr lang="en-US" sz="2400" b="0" i="1" smtClean="0">
                                      <a:latin typeface="Cambria Math"/>
                                    </a:rPr>
                                  </m:ctrlPr>
                                </m:sSupPr>
                                <m:e>
                                  <m:r>
                                    <a:rPr lang="en-US" sz="2400" b="0" i="1" smtClean="0">
                                      <a:latin typeface="Cambria Math"/>
                                    </a:rPr>
                                    <m:t>5</m:t>
                                  </m:r>
                                </m:e>
                                <m:sup>
                                  <m:r>
                                    <a:rPr lang="en-US" sz="2400" b="0" i="1" smtClean="0">
                                      <a:latin typeface="Cambria Math"/>
                                    </a:rPr>
                                    <m:t>2</m:t>
                                  </m:r>
                                </m:sup>
                              </m:sSup>
                            </m:num>
                            <m:den>
                              <m:r>
                                <a:rPr lang="en-US" sz="2400" b="0" i="1" smtClean="0">
                                  <a:latin typeface="Cambria Math"/>
                                </a:rPr>
                                <m:t>9</m:t>
                              </m:r>
                              <m:r>
                                <a:rPr lang="en-US" sz="2400" b="0" i="1" smtClean="0">
                                  <a:latin typeface="Cambria Math"/>
                                  <a:ea typeface="Cambria Math"/>
                                </a:rPr>
                                <m:t>×</m:t>
                              </m:r>
                              <m:sSup>
                                <m:sSupPr>
                                  <m:ctrlPr>
                                    <a:rPr lang="en-US" sz="2400" b="0" i="1" smtClean="0">
                                      <a:latin typeface="Cambria Math"/>
                                      <a:ea typeface="Cambria Math"/>
                                    </a:rPr>
                                  </m:ctrlPr>
                                </m:sSupPr>
                                <m:e>
                                  <m:r>
                                    <a:rPr lang="en-US" sz="2400" b="0" i="1" smtClean="0">
                                      <a:latin typeface="Cambria Math"/>
                                      <a:ea typeface="Cambria Math"/>
                                    </a:rPr>
                                    <m:t>10</m:t>
                                  </m:r>
                                </m:e>
                                <m:sup>
                                  <m:r>
                                    <a:rPr lang="en-US" sz="2400" b="0" i="1" smtClean="0">
                                      <a:latin typeface="Cambria Math"/>
                                      <a:ea typeface="Cambria Math"/>
                                    </a:rPr>
                                    <m:t>9</m:t>
                                  </m:r>
                                </m:sup>
                              </m:sSup>
                            </m:den>
                          </m:f>
                        </m:e>
                      </m:rad>
                      <m:r>
                        <a:rPr lang="en-US" sz="2400" i="1">
                          <a:latin typeface="Cambria Math"/>
                          <a:ea typeface="Cambria Math"/>
                        </a:rPr>
                        <m:t>≈</m:t>
                      </m:r>
                      <m:r>
                        <a:rPr lang="ru-RU" sz="2400" b="0" i="1" smtClean="0">
                          <a:latin typeface="Cambria Math"/>
                        </a:rPr>
                        <m:t>16</m:t>
                      </m:r>
                      <m:r>
                        <a:rPr lang="en-US" sz="2400" b="0" i="1" smtClean="0">
                          <a:latin typeface="Cambria Math"/>
                        </a:rPr>
                        <m:t>7 </m:t>
                      </m:r>
                      <m:r>
                        <a:rPr lang="ru-RU" sz="2400" b="0" i="1" smtClean="0">
                          <a:latin typeface="Cambria Math"/>
                        </a:rPr>
                        <m:t>мкКл</m:t>
                      </m:r>
                    </m:oMath>
                  </m:oMathPara>
                </a14:m>
                <a:endParaRPr lang="ru-RU"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5357410" y="3515268"/>
                <a:ext cx="3531864" cy="1183529"/>
              </a:xfrm>
              <a:prstGeom prst="rect">
                <a:avLst/>
              </a:prstGeom>
              <a:blipFill rotWithShape="1">
                <a:blip r:embed="rId16"/>
                <a:stretch>
                  <a:fillRect r="-3109"/>
                </a:stretch>
              </a:blipFill>
            </p:spPr>
            <p:txBody>
              <a:bodyPr/>
              <a:lstStyle/>
              <a:p>
                <a:r>
                  <a:rPr lang="ru-RU">
                    <a:noFill/>
                  </a:rPr>
                  <a:t> </a:t>
                </a:r>
              </a:p>
            </p:txBody>
          </p:sp>
        </mc:Fallback>
      </mc:AlternateContent>
    </p:spTree>
    <p:extLst>
      <p:ext uri="{BB962C8B-B14F-4D97-AF65-F5344CB8AC3E}">
        <p14:creationId xmlns:p14="http://schemas.microsoft.com/office/powerpoint/2010/main" val="34001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0" presetClass="path" presetSubtype="0" accel="50000" decel="50000" fill="hold" grpId="1" nodeType="withEffect">
                                  <p:stCondLst>
                                    <p:cond delay="0"/>
                                  </p:stCondLst>
                                  <p:childTnLst>
                                    <p:animMotion origin="layout" path="M -2.77778E-6 -3.58025E-6 L -0.38854 0.33611 " pathEditMode="relative" rAng="0" ptsTypes="AA">
                                      <p:cBhvr>
                                        <p:cTn id="37" dur="2000" fill="hold"/>
                                        <p:tgtEl>
                                          <p:spTgt spid="26"/>
                                        </p:tgtEl>
                                        <p:attrNameLst>
                                          <p:attrName>ppt_x</p:attrName>
                                          <p:attrName>ppt_y</p:attrName>
                                        </p:attrNameLst>
                                      </p:cBhvr>
                                      <p:rCtr x="-19427" y="16790"/>
                                    </p:animMotion>
                                  </p:childTnLst>
                                </p:cTn>
                              </p:par>
                            </p:childTnLst>
                          </p:cTn>
                        </p:par>
                        <p:par>
                          <p:cTn id="38" fill="hold">
                            <p:stCondLst>
                              <p:cond delay="2000"/>
                            </p:stCondLst>
                            <p:childTnLst>
                              <p:par>
                                <p:cTn id="39" presetID="1" presetClass="exit" presetSubtype="0" fill="hold" grpId="2" nodeType="after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0" presetClass="path" presetSubtype="0" accel="50000" decel="50000" fill="hold" grpId="1" nodeType="withEffect">
                                  <p:stCondLst>
                                    <p:cond delay="0"/>
                                  </p:stCondLst>
                                  <p:childTnLst>
                                    <p:animMotion origin="layout" path="M -1.94444E-6 3.33333E-6 L -0.50052 0.35031 " pathEditMode="relative" rAng="0" ptsTypes="AA">
                                      <p:cBhvr>
                                        <p:cTn id="48" dur="2000" fill="hold"/>
                                        <p:tgtEl>
                                          <p:spTgt spid="28"/>
                                        </p:tgtEl>
                                        <p:attrNameLst>
                                          <p:attrName>ppt_x</p:attrName>
                                          <p:attrName>ppt_y</p:attrName>
                                        </p:attrNameLst>
                                      </p:cBhvr>
                                      <p:rCtr x="-25035" y="17500"/>
                                    </p:animMotion>
                                  </p:childTnLst>
                                </p:cTn>
                              </p:par>
                            </p:childTnLst>
                          </p:cTn>
                        </p:par>
                        <p:par>
                          <p:cTn id="49" fill="hold">
                            <p:stCondLst>
                              <p:cond delay="2000"/>
                            </p:stCondLst>
                            <p:childTnLst>
                              <p:par>
                                <p:cTn id="50" presetID="1" presetClass="exit" presetSubtype="0" fill="hold" grpId="2" nodeType="afterEffect">
                                  <p:stCondLst>
                                    <p:cond delay="0"/>
                                  </p:stCondLst>
                                  <p:childTnLst>
                                    <p:set>
                                      <p:cBhvr>
                                        <p:cTn id="51" dur="1" fill="hold">
                                          <p:stCondLst>
                                            <p:cond delay="0"/>
                                          </p:stCondLst>
                                        </p:cTn>
                                        <p:tgtEl>
                                          <p:spTgt spid="28"/>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p:bldP spid="24" grpId="0"/>
      <p:bldP spid="25" grpId="0"/>
      <p:bldP spid="26" grpId="0"/>
      <p:bldP spid="26" grpId="1"/>
      <p:bldP spid="26" grpId="2"/>
      <p:bldP spid="28" grpId="0"/>
      <p:bldP spid="28" grpId="1"/>
      <p:bldP spid="28" grpId="2"/>
      <p:bldP spid="29" grpId="0"/>
      <p:bldP spid="33" grpId="0"/>
      <p:bldP spid="34" grpId="0"/>
      <p:bldP spid="35"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Заголовок 1"/>
          <p:cNvSpPr>
            <a:spLocks noGrp="1"/>
          </p:cNvSpPr>
          <p:nvPr>
            <p:ph type="title"/>
          </p:nvPr>
        </p:nvSpPr>
        <p:spPr>
          <a:xfrm>
            <a:off x="457200" y="133970"/>
            <a:ext cx="8229600" cy="1789708"/>
          </a:xfrm>
        </p:spPr>
        <p:txBody>
          <a:bodyPr>
            <a:noAutofit/>
          </a:bodyPr>
          <a:lstStyle/>
          <a:p>
            <a:pPr algn="l"/>
            <a:r>
              <a:rPr lang="ru-RU" sz="2000" b="1" dirty="0">
                <a:solidFill>
                  <a:schemeClr val="tx2">
                    <a:lumMod val="75000"/>
                  </a:schemeClr>
                </a:solidFill>
                <a:latin typeface="Times New Roman" pitchFamily="18" charset="0"/>
                <a:cs typeface="Times New Roman" pitchFamily="18" charset="0"/>
              </a:rPr>
              <a:t>Шарик с зарядом 4 </a:t>
            </a:r>
            <a:r>
              <a:rPr lang="ru-RU" sz="2000" b="1" dirty="0" err="1" smtClean="0">
                <a:solidFill>
                  <a:schemeClr val="tx2">
                    <a:lumMod val="75000"/>
                  </a:schemeClr>
                </a:solidFill>
                <a:latin typeface="Times New Roman" pitchFamily="18" charset="0"/>
                <a:cs typeface="Times New Roman" pitchFamily="18" charset="0"/>
              </a:rPr>
              <a:t>мкКл</a:t>
            </a:r>
            <a:r>
              <a:rPr lang="ru-RU" sz="2000" b="1" dirty="0" smtClean="0">
                <a:solidFill>
                  <a:schemeClr val="tx2">
                    <a:lumMod val="75000"/>
                  </a:schemeClr>
                </a:solidFill>
                <a:latin typeface="Times New Roman" pitchFamily="18" charset="0"/>
                <a:cs typeface="Times New Roman" pitchFamily="18" charset="0"/>
              </a:rPr>
              <a:t> </a:t>
            </a:r>
            <a:r>
              <a:rPr lang="ru-RU" sz="2000" b="1" dirty="0">
                <a:solidFill>
                  <a:schemeClr val="tx2">
                    <a:lumMod val="75000"/>
                  </a:schemeClr>
                </a:solidFill>
                <a:latin typeface="Times New Roman" pitchFamily="18" charset="0"/>
                <a:cs typeface="Times New Roman" pitchFamily="18" charset="0"/>
              </a:rPr>
              <a:t>неподвижно висит на шелковой нити. Снизу к нему подводят второй шарик с зарядом –</a:t>
            </a:r>
            <a:r>
              <a:rPr lang="ru-RU" sz="2000" b="1" dirty="0" smtClean="0">
                <a:solidFill>
                  <a:schemeClr val="tx2">
                    <a:lumMod val="75000"/>
                  </a:schemeClr>
                </a:solidFill>
                <a:latin typeface="Times New Roman" pitchFamily="18" charset="0"/>
                <a:cs typeface="Times New Roman" pitchFamily="18" charset="0"/>
              </a:rPr>
              <a:t>100 </a:t>
            </a:r>
            <a:r>
              <a:rPr lang="ru-RU" sz="2000" b="1" dirty="0" err="1" smtClean="0">
                <a:solidFill>
                  <a:schemeClr val="tx2">
                    <a:lumMod val="75000"/>
                  </a:schemeClr>
                </a:solidFill>
                <a:latin typeface="Times New Roman" pitchFamily="18" charset="0"/>
                <a:cs typeface="Times New Roman" pitchFamily="18" charset="0"/>
              </a:rPr>
              <a:t>нКл</a:t>
            </a:r>
            <a:r>
              <a:rPr lang="ru-RU" sz="2000" b="1" dirty="0" smtClean="0">
                <a:solidFill>
                  <a:schemeClr val="tx2">
                    <a:lumMod val="75000"/>
                  </a:schemeClr>
                </a:solidFill>
                <a:latin typeface="Times New Roman" pitchFamily="18" charset="0"/>
                <a:cs typeface="Times New Roman" pitchFamily="18" charset="0"/>
              </a:rPr>
              <a:t>, так </a:t>
            </a:r>
            <a:r>
              <a:rPr lang="ru-RU" sz="2000" b="1" dirty="0">
                <a:solidFill>
                  <a:schemeClr val="tx2">
                    <a:lumMod val="75000"/>
                  </a:schemeClr>
                </a:solidFill>
                <a:latin typeface="Times New Roman" pitchFamily="18" charset="0"/>
                <a:cs typeface="Times New Roman" pitchFamily="18" charset="0"/>
              </a:rPr>
              <a:t>что центры обоих шариков лежат на одной прямой. В результате этого, сила натяжения нити увеличивается вдвое. Расстояние между шариками составляет 8 </a:t>
            </a:r>
            <a:r>
              <a:rPr lang="ru-RU" sz="2000" b="1" dirty="0" smtClean="0">
                <a:solidFill>
                  <a:schemeClr val="tx2">
                    <a:lumMod val="75000"/>
                  </a:schemeClr>
                </a:solidFill>
                <a:latin typeface="Times New Roman" pitchFamily="18" charset="0"/>
                <a:cs typeface="Times New Roman" pitchFamily="18" charset="0"/>
              </a:rPr>
              <a:t>см. </a:t>
            </a:r>
            <a:r>
              <a:rPr lang="ru-RU" sz="2000" b="1" dirty="0">
                <a:solidFill>
                  <a:schemeClr val="tx2">
                    <a:lumMod val="75000"/>
                  </a:schemeClr>
                </a:solidFill>
                <a:latin typeface="Times New Roman" pitchFamily="18" charset="0"/>
                <a:cs typeface="Times New Roman" pitchFamily="18" charset="0"/>
              </a:rPr>
              <a:t>Найдите массу первого шарика.</a:t>
            </a:r>
          </a:p>
        </p:txBody>
      </p:sp>
      <p:sp>
        <p:nvSpPr>
          <p:cNvPr id="6" name="Прямоугольник 21"/>
          <p:cNvSpPr/>
          <p:nvPr/>
        </p:nvSpPr>
        <p:spPr>
          <a:xfrm>
            <a:off x="251520" y="1851670"/>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7" name="Straight Connector 42"/>
          <p:cNvCxnSpPr/>
          <p:nvPr/>
        </p:nvCxnSpPr>
        <p:spPr>
          <a:xfrm flipH="1">
            <a:off x="323532" y="4220811"/>
            <a:ext cx="2016220"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Прямоугольник 7"/>
              <p:cNvSpPr/>
              <p:nvPr/>
            </p:nvSpPr>
            <p:spPr>
              <a:xfrm>
                <a:off x="454503" y="4227934"/>
                <a:ext cx="94448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ea typeface="Cambria Math"/>
                        </a:rPr>
                        <m:t>𝑚</m:t>
                      </m:r>
                      <m:r>
                        <a:rPr lang="en-US" sz="2200" b="0" i="1" smtClean="0">
                          <a:latin typeface="Cambria Math"/>
                          <a:ea typeface="Cambria Math"/>
                        </a:rPr>
                        <m:t> − ?</m:t>
                      </m:r>
                    </m:oMath>
                  </m:oMathPara>
                </a14:m>
                <a:endParaRPr lang="ru-RU" sz="2200" dirty="0"/>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454503" y="4227934"/>
                <a:ext cx="944489" cy="430887"/>
              </a:xfrm>
              <a:prstGeom prst="rect">
                <a:avLst/>
              </a:prstGeom>
              <a:blipFill rotWithShape="1">
                <a:blip r:embed="rId2"/>
                <a:stretch>
                  <a:fillRect t="-8571" r="-11688" b="-28571"/>
                </a:stretch>
              </a:blipFill>
            </p:spPr>
            <p:txBody>
              <a:bodyPr/>
              <a:lstStyle/>
              <a:p>
                <a:r>
                  <a:rPr lang="ru-RU">
                    <a:noFill/>
                  </a:rPr>
                  <a:t> </a:t>
                </a:r>
              </a:p>
            </p:txBody>
          </p:sp>
        </mc:Fallback>
      </mc:AlternateContent>
      <p:cxnSp>
        <p:nvCxnSpPr>
          <p:cNvPr id="9" name="Straight Connector 22"/>
          <p:cNvCxnSpPr/>
          <p:nvPr/>
        </p:nvCxnSpPr>
        <p:spPr>
          <a:xfrm>
            <a:off x="2339752" y="2185065"/>
            <a:ext cx="0" cy="2546925"/>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Прямоугольник 9"/>
              <p:cNvSpPr/>
              <p:nvPr/>
            </p:nvSpPr>
            <p:spPr>
              <a:xfrm>
                <a:off x="298800" y="3435846"/>
                <a:ext cx="1039322" cy="781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200" b="0" i="1" smtClean="0">
                              <a:solidFill>
                                <a:schemeClr val="tx1"/>
                              </a:solidFill>
                              <a:latin typeface="Cambria Math"/>
                            </a:rPr>
                          </m:ctrlPr>
                        </m:fPr>
                        <m:num>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ru-RU" sz="2200" b="0" i="1" smtClean="0">
                                  <a:solidFill>
                                    <a:schemeClr val="tx1"/>
                                  </a:solidFill>
                                  <a:latin typeface="Cambria Math"/>
                                </a:rPr>
                                <m:t>2</m:t>
                              </m:r>
                            </m:sub>
                          </m:sSub>
                        </m:num>
                        <m:den>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en-US" sz="2200" b="0" i="1" smtClean="0">
                                  <a:solidFill>
                                    <a:schemeClr val="tx1"/>
                                  </a:solidFill>
                                  <a:latin typeface="Cambria Math"/>
                                </a:rPr>
                                <m:t>1</m:t>
                              </m:r>
                            </m:sub>
                          </m:sSub>
                        </m:den>
                      </m:f>
                      <m:r>
                        <a:rPr lang="en-US" sz="2200" b="0" i="1" smtClean="0">
                          <a:solidFill>
                            <a:schemeClr val="tx1"/>
                          </a:solidFill>
                          <a:latin typeface="Cambria Math"/>
                        </a:rPr>
                        <m:t>=2</m:t>
                      </m:r>
                    </m:oMath>
                  </m:oMathPara>
                </a14:m>
                <a:endParaRPr lang="ru-RU" sz="2200" dirty="0">
                  <a:solidFill>
                    <a:schemeClr val="tx1"/>
                  </a:solidFill>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298800" y="3435846"/>
                <a:ext cx="1039322" cy="781561"/>
              </a:xfrm>
              <a:prstGeom prst="rect">
                <a:avLst/>
              </a:prstGeom>
              <a:blipFill rotWithShape="1">
                <a:blip r:embed="rId3"/>
                <a:stretch>
                  <a:fillRect r="-99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298800" y="3075806"/>
                <a:ext cx="1288558"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a:rPr>
                        <m:t>𝑟</m:t>
                      </m:r>
                      <m:r>
                        <a:rPr lang="en-US" sz="2200" b="0" i="1" smtClean="0">
                          <a:solidFill>
                            <a:schemeClr val="tx1"/>
                          </a:solidFill>
                          <a:latin typeface="Cambria Math"/>
                        </a:rPr>
                        <m:t>=8 см</m:t>
                      </m:r>
                    </m:oMath>
                  </m:oMathPara>
                </a14:m>
                <a:endParaRPr lang="ru-RU" sz="2200" dirty="0">
                  <a:solidFill>
                    <a:schemeClr val="tx1"/>
                  </a:solidFill>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298800" y="3075806"/>
                <a:ext cx="1288558" cy="430887"/>
              </a:xfrm>
              <a:prstGeom prst="rect">
                <a:avLst/>
              </a:prstGeom>
              <a:blipFill rotWithShape="1">
                <a:blip r:embed="rId4"/>
                <a:stretch>
                  <a:fillRect t="-8571" r="-853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298800" y="2212871"/>
                <a:ext cx="1785361"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1</m:t>
                          </m:r>
                        </m:sub>
                      </m:sSub>
                      <m:r>
                        <a:rPr lang="ru-RU" sz="2200" b="0" i="1" smtClean="0">
                          <a:solidFill>
                            <a:schemeClr val="tx1"/>
                          </a:solidFill>
                          <a:latin typeface="Cambria Math"/>
                        </a:rPr>
                        <m:t>=4 мкКл</m:t>
                      </m:r>
                    </m:oMath>
                  </m:oMathPara>
                </a14:m>
                <a:endParaRPr lang="ru-RU" sz="2200" dirty="0">
                  <a:solidFill>
                    <a:schemeClr val="tx1"/>
                  </a:solidFill>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298800" y="2212871"/>
                <a:ext cx="1785361" cy="430887"/>
              </a:xfrm>
              <a:prstGeom prst="rect">
                <a:avLst/>
              </a:prstGeom>
              <a:blipFill rotWithShape="1">
                <a:blip r:embed="rId5"/>
                <a:stretch>
                  <a:fillRect t="-8451" r="-6143"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298800" y="2643758"/>
                <a:ext cx="213814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2</m:t>
                          </m:r>
                        </m:sub>
                      </m:sSub>
                      <m:r>
                        <a:rPr lang="ru-RU" sz="2200" b="0" i="1" smtClean="0">
                          <a:solidFill>
                            <a:schemeClr val="tx1"/>
                          </a:solidFill>
                          <a:latin typeface="Cambria Math"/>
                        </a:rPr>
                        <m:t>=−100 нКл</m:t>
                      </m:r>
                    </m:oMath>
                  </m:oMathPara>
                </a14:m>
                <a:endParaRPr lang="ru-RU" sz="2200" dirty="0">
                  <a:solidFill>
                    <a:schemeClr val="tx1"/>
                  </a:solidFill>
                </a:endParaRP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298800" y="2643758"/>
                <a:ext cx="2138149" cy="430887"/>
              </a:xfrm>
              <a:prstGeom prst="rect">
                <a:avLst/>
              </a:prstGeom>
              <a:blipFill rotWithShape="1">
                <a:blip r:embed="rId6"/>
                <a:stretch>
                  <a:fillRect t="-8571" r="-4843" b="-28571"/>
                </a:stretch>
              </a:blipFill>
            </p:spPr>
            <p:txBody>
              <a:bodyPr/>
              <a:lstStyle/>
              <a:p>
                <a:r>
                  <a:rPr lang="ru-RU">
                    <a:noFill/>
                  </a:rPr>
                  <a:t> </a:t>
                </a:r>
              </a:p>
            </p:txBody>
          </p:sp>
        </mc:Fallback>
      </mc:AlternateContent>
      <p:cxnSp>
        <p:nvCxnSpPr>
          <p:cNvPr id="18" name="Прямая соединительная линия 17"/>
          <p:cNvCxnSpPr/>
          <p:nvPr/>
        </p:nvCxnSpPr>
        <p:spPr>
          <a:xfrm>
            <a:off x="5076056" y="2173964"/>
            <a:ext cx="1296144" cy="0"/>
          </a:xfrm>
          <a:prstGeom prst="line">
            <a:avLst/>
          </a:prstGeom>
        </p:spPr>
        <p:style>
          <a:lnRef idx="3">
            <a:schemeClr val="dk1"/>
          </a:lnRef>
          <a:fillRef idx="0">
            <a:schemeClr val="dk1"/>
          </a:fillRef>
          <a:effectRef idx="2">
            <a:schemeClr val="dk1"/>
          </a:effectRef>
          <a:fontRef idx="minor">
            <a:schemeClr val="tx1"/>
          </a:fontRef>
        </p:style>
      </p:cxnSp>
      <p:cxnSp>
        <p:nvCxnSpPr>
          <p:cNvPr id="20" name="Прямая соединительная линия 19"/>
          <p:cNvCxnSpPr/>
          <p:nvPr/>
        </p:nvCxnSpPr>
        <p:spPr>
          <a:xfrm>
            <a:off x="5724128" y="2173964"/>
            <a:ext cx="0" cy="793249"/>
          </a:xfrm>
          <a:prstGeom prst="line">
            <a:avLst/>
          </a:prstGeom>
        </p:spPr>
        <p:style>
          <a:lnRef idx="3">
            <a:schemeClr val="dk1"/>
          </a:lnRef>
          <a:fillRef idx="0">
            <a:schemeClr val="dk1"/>
          </a:fillRef>
          <a:effectRef idx="2">
            <a:schemeClr val="dk1"/>
          </a:effectRef>
          <a:fontRef idx="minor">
            <a:schemeClr val="tx1"/>
          </a:fontRef>
        </p:style>
      </p:cxnSp>
      <p:grpSp>
        <p:nvGrpSpPr>
          <p:cNvPr id="22" name="Группа 21"/>
          <p:cNvGrpSpPr/>
          <p:nvPr/>
        </p:nvGrpSpPr>
        <p:grpSpPr>
          <a:xfrm>
            <a:off x="5533176" y="2859781"/>
            <a:ext cx="382329" cy="382329"/>
            <a:chOff x="1450504" y="2618606"/>
            <a:chExt cx="914400" cy="914400"/>
          </a:xfrm>
        </p:grpSpPr>
        <p:sp>
          <p:nvSpPr>
            <p:cNvPr id="23" name="Овал 22"/>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4" name="Плюс 23"/>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25" name="Группа 24"/>
          <p:cNvGrpSpPr/>
          <p:nvPr/>
        </p:nvGrpSpPr>
        <p:grpSpPr>
          <a:xfrm>
            <a:off x="5533176" y="5286494"/>
            <a:ext cx="381600" cy="381600"/>
            <a:chOff x="2826961" y="2665462"/>
            <a:chExt cx="914400" cy="914400"/>
          </a:xfrm>
        </p:grpSpPr>
        <p:sp>
          <p:nvSpPr>
            <p:cNvPr id="26" name="Овал 25"/>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7" name="Минус 26"/>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p:cNvGrpSpPr/>
          <p:nvPr/>
        </p:nvGrpSpPr>
        <p:grpSpPr>
          <a:xfrm>
            <a:off x="5085706" y="2161179"/>
            <a:ext cx="3211277" cy="2120171"/>
            <a:chOff x="5935168" y="2115063"/>
            <a:chExt cx="3211277" cy="2120171"/>
          </a:xfrm>
        </p:grpSpPr>
        <p:cxnSp>
          <p:nvCxnSpPr>
            <p:cNvPr id="37" name="Прямая соединительная линия 36"/>
            <p:cNvCxnSpPr/>
            <p:nvPr/>
          </p:nvCxnSpPr>
          <p:spPr>
            <a:xfrm>
              <a:off x="6583240" y="2117536"/>
              <a:ext cx="0" cy="793249"/>
            </a:xfrm>
            <a:prstGeom prst="line">
              <a:avLst/>
            </a:prstGeom>
          </p:spPr>
          <p:style>
            <a:lnRef idx="3">
              <a:schemeClr val="dk1"/>
            </a:lnRef>
            <a:fillRef idx="0">
              <a:schemeClr val="dk1"/>
            </a:fillRef>
            <a:effectRef idx="2">
              <a:schemeClr val="dk1"/>
            </a:effectRef>
            <a:fontRef idx="minor">
              <a:schemeClr val="tx1"/>
            </a:fontRef>
          </p:style>
        </p:cxnSp>
        <p:grpSp>
          <p:nvGrpSpPr>
            <p:cNvPr id="75" name="Группа 74"/>
            <p:cNvGrpSpPr/>
            <p:nvPr/>
          </p:nvGrpSpPr>
          <p:grpSpPr>
            <a:xfrm>
              <a:off x="5935168" y="2115063"/>
              <a:ext cx="3211277" cy="2120171"/>
              <a:chOff x="5089982" y="2159155"/>
              <a:chExt cx="3211277" cy="2120171"/>
            </a:xfrm>
          </p:grpSpPr>
          <p:cxnSp>
            <p:nvCxnSpPr>
              <p:cNvPr id="29" name="Прямая соединительная линия 28"/>
              <p:cNvCxnSpPr/>
              <p:nvPr/>
            </p:nvCxnSpPr>
            <p:spPr>
              <a:xfrm>
                <a:off x="7632273" y="2161628"/>
                <a:ext cx="0" cy="793249"/>
              </a:xfrm>
              <a:prstGeom prst="line">
                <a:avLst/>
              </a:prstGeom>
            </p:spPr>
            <p:style>
              <a:lnRef idx="3">
                <a:schemeClr val="dk1"/>
              </a:lnRef>
              <a:fillRef idx="0">
                <a:schemeClr val="dk1"/>
              </a:fillRef>
              <a:effectRef idx="2">
                <a:schemeClr val="dk1"/>
              </a:effectRef>
              <a:fontRef idx="minor">
                <a:schemeClr val="tx1"/>
              </a:fontRef>
            </p:style>
          </p:cxnSp>
          <p:cxnSp>
            <p:nvCxnSpPr>
              <p:cNvPr id="49" name="Прямая со стрелкой 48"/>
              <p:cNvCxnSpPr/>
              <p:nvPr/>
            </p:nvCxnSpPr>
            <p:spPr>
              <a:xfrm>
                <a:off x="7632273" y="3038610"/>
                <a:ext cx="0" cy="52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73" name="Группа 72"/>
              <p:cNvGrpSpPr/>
              <p:nvPr/>
            </p:nvGrpSpPr>
            <p:grpSpPr>
              <a:xfrm>
                <a:off x="5089982" y="2159155"/>
                <a:ext cx="3211277" cy="2120171"/>
                <a:chOff x="5089982" y="2159155"/>
                <a:chExt cx="3211277" cy="2120171"/>
              </a:xfrm>
            </p:grpSpPr>
            <p:cxnSp>
              <p:nvCxnSpPr>
                <p:cNvPr id="28" name="Прямая соединительная линия 27"/>
                <p:cNvCxnSpPr/>
                <p:nvPr/>
              </p:nvCxnSpPr>
              <p:spPr>
                <a:xfrm>
                  <a:off x="6984201" y="2161628"/>
                  <a:ext cx="1296144" cy="0"/>
                </a:xfrm>
                <a:prstGeom prst="line">
                  <a:avLst/>
                </a:prstGeom>
              </p:spPr>
              <p:style>
                <a:lnRef idx="3">
                  <a:schemeClr val="dk1"/>
                </a:lnRef>
                <a:fillRef idx="0">
                  <a:schemeClr val="dk1"/>
                </a:fillRef>
                <a:effectRef idx="2">
                  <a:schemeClr val="dk1"/>
                </a:effectRef>
                <a:fontRef idx="minor">
                  <a:schemeClr val="tx1"/>
                </a:fontRef>
              </p:style>
            </p:cxnSp>
            <p:grpSp>
              <p:nvGrpSpPr>
                <p:cNvPr id="30" name="Группа 29"/>
                <p:cNvGrpSpPr/>
                <p:nvPr/>
              </p:nvGrpSpPr>
              <p:grpSpPr>
                <a:xfrm>
                  <a:off x="7441321" y="2847445"/>
                  <a:ext cx="382329" cy="382329"/>
                  <a:chOff x="1450504" y="2618606"/>
                  <a:chExt cx="914400" cy="914400"/>
                </a:xfrm>
              </p:grpSpPr>
              <p:sp>
                <p:nvSpPr>
                  <p:cNvPr id="31" name="Овал 30"/>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32" name="Плюс 31"/>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33" name="Группа 32"/>
                <p:cNvGrpSpPr/>
                <p:nvPr/>
              </p:nvGrpSpPr>
              <p:grpSpPr>
                <a:xfrm>
                  <a:off x="7441513" y="3897726"/>
                  <a:ext cx="381600" cy="381600"/>
                  <a:chOff x="2826961" y="2665462"/>
                  <a:chExt cx="914400" cy="914400"/>
                </a:xfrm>
              </p:grpSpPr>
              <p:sp>
                <p:nvSpPr>
                  <p:cNvPr id="34" name="Овал 33"/>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35" name="Минус 34"/>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6" name="Прямая соединительная линия 35"/>
                <p:cNvCxnSpPr/>
                <p:nvPr/>
              </p:nvCxnSpPr>
              <p:spPr>
                <a:xfrm>
                  <a:off x="5089982" y="2159155"/>
                  <a:ext cx="1296144" cy="0"/>
                </a:xfrm>
                <a:prstGeom prst="line">
                  <a:avLst/>
                </a:prstGeom>
              </p:spPr>
              <p:style>
                <a:lnRef idx="3">
                  <a:schemeClr val="dk1"/>
                </a:lnRef>
                <a:fillRef idx="0">
                  <a:schemeClr val="dk1"/>
                </a:fillRef>
                <a:effectRef idx="2">
                  <a:schemeClr val="dk1"/>
                </a:effectRef>
                <a:fontRef idx="minor">
                  <a:schemeClr val="tx1"/>
                </a:fontRef>
              </p:style>
            </p:cxnSp>
            <p:grpSp>
              <p:nvGrpSpPr>
                <p:cNvPr id="38" name="Группа 37"/>
                <p:cNvGrpSpPr/>
                <p:nvPr/>
              </p:nvGrpSpPr>
              <p:grpSpPr>
                <a:xfrm>
                  <a:off x="5547102" y="2844972"/>
                  <a:ext cx="382329" cy="382329"/>
                  <a:chOff x="1450504" y="2618606"/>
                  <a:chExt cx="914400" cy="914400"/>
                </a:xfrm>
              </p:grpSpPr>
              <p:sp>
                <p:nvSpPr>
                  <p:cNvPr id="39" name="Овал 38"/>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40" name="Плюс 39"/>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42" name="Прямая со стрелкой 41"/>
                <p:cNvCxnSpPr/>
                <p:nvPr/>
              </p:nvCxnSpPr>
              <p:spPr>
                <a:xfrm>
                  <a:off x="5738267" y="3038610"/>
                  <a:ext cx="0" cy="52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4" name="Прямая со стрелкой 43"/>
                <p:cNvCxnSpPr>
                  <a:stCxn id="39" idx="0"/>
                </p:cNvCxnSpPr>
                <p:nvPr/>
              </p:nvCxnSpPr>
              <p:spPr>
                <a:xfrm flipV="1">
                  <a:off x="5738267" y="2334529"/>
                  <a:ext cx="0" cy="5209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5796445" y="2191094"/>
                      <a:ext cx="510588"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𝑇</m:t>
                                    </m:r>
                                  </m:e>
                                </m:acc>
                              </m:e>
                              <m:sub>
                                <m:r>
                                  <a:rPr lang="en-US" sz="2200" b="0" i="1" smtClean="0">
                                    <a:latin typeface="Cambria Math"/>
                                  </a:rPr>
                                  <m:t>1</m:t>
                                </m:r>
                              </m:sub>
                            </m:sSub>
                          </m:oMath>
                        </m:oMathPara>
                      </a14:m>
                      <a:endParaRPr lang="ru-RU" sz="2200" dirty="0"/>
                    </a:p>
                  </p:txBody>
                </p:sp>
              </mc:Choice>
              <mc:Fallback xmlns="">
                <p:sp>
                  <p:nvSpPr>
                    <p:cNvPr id="47" name="TextBox 46"/>
                    <p:cNvSpPr txBox="1">
                      <a:spLocks noRot="1" noChangeAspect="1" noMove="1" noResize="1" noEditPoints="1" noAdjustHandles="1" noChangeArrowheads="1" noChangeShapeType="1" noTextEdit="1"/>
                    </p:cNvSpPr>
                    <p:nvPr/>
                  </p:nvSpPr>
                  <p:spPr>
                    <a:xfrm>
                      <a:off x="5796445" y="2191094"/>
                      <a:ext cx="510588" cy="472052"/>
                    </a:xfrm>
                    <a:prstGeom prst="rect">
                      <a:avLst/>
                    </a:prstGeom>
                    <a:blipFill rotWithShape="1">
                      <a:blip r:embed="rId7"/>
                      <a:stretch>
                        <a:fillRect r="-21429" b="-2435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5717353" y="3299610"/>
                      <a:ext cx="66877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rPr>
                              <m:t>𝑚</m:t>
                            </m:r>
                            <m:acc>
                              <m:accPr>
                                <m:chr m:val="⃗"/>
                                <m:ctrlPr>
                                  <a:rPr lang="en-US" sz="2200" i="1" smtClean="0">
                                    <a:latin typeface="Cambria Math"/>
                                  </a:rPr>
                                </m:ctrlPr>
                              </m:accPr>
                              <m:e>
                                <m:r>
                                  <a:rPr lang="en-US" sz="2200" b="0" i="1" smtClean="0">
                                    <a:latin typeface="Cambria Math"/>
                                  </a:rPr>
                                  <m:t>𝑔</m:t>
                                </m:r>
                              </m:e>
                            </m:acc>
                          </m:oMath>
                        </m:oMathPara>
                      </a14:m>
                      <a:endParaRPr lang="ru-RU" sz="2200" dirty="0"/>
                    </a:p>
                  </p:txBody>
                </p:sp>
              </mc:Choice>
              <mc:Fallback xmlns="">
                <p:sp>
                  <p:nvSpPr>
                    <p:cNvPr id="48" name="TextBox 47"/>
                    <p:cNvSpPr txBox="1">
                      <a:spLocks noRot="1" noChangeAspect="1" noMove="1" noResize="1" noEditPoints="1" noAdjustHandles="1" noChangeArrowheads="1" noChangeShapeType="1" noTextEdit="1"/>
                    </p:cNvSpPr>
                    <p:nvPr/>
                  </p:nvSpPr>
                  <p:spPr>
                    <a:xfrm>
                      <a:off x="5717353" y="3299610"/>
                      <a:ext cx="668773" cy="430887"/>
                    </a:xfrm>
                    <a:prstGeom prst="rect">
                      <a:avLst/>
                    </a:prstGeom>
                    <a:blipFill rotWithShape="1">
                      <a:blip r:embed="rId8"/>
                      <a:stretch>
                        <a:fillRect t="-15493" r="-43636"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632486" y="3127198"/>
                      <a:ext cx="66877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rPr>
                              <m:t>𝑚</m:t>
                            </m:r>
                            <m:acc>
                              <m:accPr>
                                <m:chr m:val="⃗"/>
                                <m:ctrlPr>
                                  <a:rPr lang="en-US" sz="2200" i="1" smtClean="0">
                                    <a:latin typeface="Cambria Math"/>
                                  </a:rPr>
                                </m:ctrlPr>
                              </m:accPr>
                              <m:e>
                                <m:r>
                                  <a:rPr lang="en-US" sz="2200" b="0" i="1" smtClean="0">
                                    <a:latin typeface="Cambria Math"/>
                                  </a:rPr>
                                  <m:t>𝑔</m:t>
                                </m:r>
                              </m:e>
                            </m:acc>
                          </m:oMath>
                        </m:oMathPara>
                      </a14:m>
                      <a:endParaRPr lang="ru-RU" sz="2200" dirty="0"/>
                    </a:p>
                  </p:txBody>
                </p:sp>
              </mc:Choice>
              <mc:Fallback xmlns="">
                <p:sp>
                  <p:nvSpPr>
                    <p:cNvPr id="50" name="TextBox 49"/>
                    <p:cNvSpPr txBox="1">
                      <a:spLocks noRot="1" noChangeAspect="1" noMove="1" noResize="1" noEditPoints="1" noAdjustHandles="1" noChangeArrowheads="1" noChangeShapeType="1" noTextEdit="1"/>
                    </p:cNvSpPr>
                    <p:nvPr/>
                  </p:nvSpPr>
                  <p:spPr>
                    <a:xfrm>
                      <a:off x="7632486" y="3127198"/>
                      <a:ext cx="668773" cy="430887"/>
                    </a:xfrm>
                    <a:prstGeom prst="rect">
                      <a:avLst/>
                    </a:prstGeom>
                    <a:blipFill rotWithShape="1">
                      <a:blip r:embed="rId9"/>
                      <a:stretch>
                        <a:fillRect t="-15493" r="-44545" b="-26761"/>
                      </a:stretch>
                    </a:blipFill>
                  </p:spPr>
                  <p:txBody>
                    <a:bodyPr/>
                    <a:lstStyle/>
                    <a:p>
                      <a:r>
                        <a:rPr lang="ru-RU">
                          <a:noFill/>
                        </a:rPr>
                        <a:t> </a:t>
                      </a:r>
                    </a:p>
                  </p:txBody>
                </p:sp>
              </mc:Fallback>
            </mc:AlternateContent>
            <p:cxnSp>
              <p:nvCxnSpPr>
                <p:cNvPr id="52" name="Прямая со стрелкой 51"/>
                <p:cNvCxnSpPr/>
                <p:nvPr/>
              </p:nvCxnSpPr>
              <p:spPr>
                <a:xfrm>
                  <a:off x="7632273" y="3325278"/>
                  <a:ext cx="41" cy="58294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7722285" y="3519242"/>
                      <a:ext cx="489173"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𝐹</m:t>
                                    </m:r>
                                  </m:e>
                                </m:acc>
                              </m:e>
                              <m:sub>
                                <m:r>
                                  <a:rPr lang="ru-RU" sz="2200" b="0" i="1" smtClean="0">
                                    <a:latin typeface="Cambria Math"/>
                                  </a:rPr>
                                  <m:t>к</m:t>
                                </m:r>
                              </m:sub>
                            </m:sSub>
                          </m:oMath>
                        </m:oMathPara>
                      </a14:m>
                      <a:endParaRPr lang="ru-RU" sz="2200" dirty="0"/>
                    </a:p>
                  </p:txBody>
                </p:sp>
              </mc:Choice>
              <mc:Fallback xmlns="">
                <p:sp>
                  <p:nvSpPr>
                    <p:cNvPr id="53" name="TextBox 52"/>
                    <p:cNvSpPr txBox="1">
                      <a:spLocks noRot="1" noChangeAspect="1" noMove="1" noResize="1" noEditPoints="1" noAdjustHandles="1" noChangeArrowheads="1" noChangeShapeType="1" noTextEdit="1"/>
                    </p:cNvSpPr>
                    <p:nvPr/>
                  </p:nvSpPr>
                  <p:spPr>
                    <a:xfrm>
                      <a:off x="7722285" y="3519242"/>
                      <a:ext cx="489173" cy="472052"/>
                    </a:xfrm>
                    <a:prstGeom prst="rect">
                      <a:avLst/>
                    </a:prstGeom>
                    <a:blipFill rotWithShape="1">
                      <a:blip r:embed="rId10"/>
                      <a:stretch>
                        <a:fillRect t="-16667" r="-25000" b="-24359"/>
                      </a:stretch>
                    </a:blipFill>
                  </p:spPr>
                  <p:txBody>
                    <a:bodyPr/>
                    <a:lstStyle/>
                    <a:p>
                      <a:r>
                        <a:rPr lang="ru-RU">
                          <a:noFill/>
                        </a:rPr>
                        <a:t> </a:t>
                      </a:r>
                    </a:p>
                  </p:txBody>
                </p:sp>
              </mc:Fallback>
            </mc:AlternateContent>
            <p:cxnSp>
              <p:nvCxnSpPr>
                <p:cNvPr id="55" name="Прямая со стрелкой 54"/>
                <p:cNvCxnSpPr/>
                <p:nvPr/>
              </p:nvCxnSpPr>
              <p:spPr>
                <a:xfrm flipV="1">
                  <a:off x="7632810" y="2328722"/>
                  <a:ext cx="0" cy="5209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6" name="TextBox 55"/>
                    <p:cNvSpPr txBox="1"/>
                    <p:nvPr/>
                  </p:nvSpPr>
                  <p:spPr>
                    <a:xfrm>
                      <a:off x="7708307" y="2181380"/>
                      <a:ext cx="517129"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𝑇</m:t>
                                    </m:r>
                                  </m:e>
                                </m:acc>
                              </m:e>
                              <m:sub>
                                <m:r>
                                  <a:rPr lang="ru-RU" sz="2200" b="0" i="1" smtClean="0">
                                    <a:latin typeface="Cambria Math"/>
                                  </a:rPr>
                                  <m:t>2</m:t>
                                </m:r>
                              </m:sub>
                            </m:sSub>
                          </m:oMath>
                        </m:oMathPara>
                      </a14:m>
                      <a:endParaRPr lang="ru-RU" sz="2200" dirty="0"/>
                    </a:p>
                  </p:txBody>
                </p:sp>
              </mc:Choice>
              <mc:Fallback xmlns="">
                <p:sp>
                  <p:nvSpPr>
                    <p:cNvPr id="56" name="TextBox 55"/>
                    <p:cNvSpPr txBox="1">
                      <a:spLocks noRot="1" noChangeAspect="1" noMove="1" noResize="1" noEditPoints="1" noAdjustHandles="1" noChangeArrowheads="1" noChangeShapeType="1" noTextEdit="1"/>
                    </p:cNvSpPr>
                    <p:nvPr/>
                  </p:nvSpPr>
                  <p:spPr>
                    <a:xfrm>
                      <a:off x="7708307" y="2181380"/>
                      <a:ext cx="517129" cy="472052"/>
                    </a:xfrm>
                    <a:prstGeom prst="rect">
                      <a:avLst/>
                    </a:prstGeom>
                    <a:blipFill rotWithShape="1">
                      <a:blip r:embed="rId11"/>
                      <a:stretch>
                        <a:fillRect r="-22353" b="-25974"/>
                      </a:stretch>
                    </a:blipFill>
                  </p:spPr>
                  <p:txBody>
                    <a:bodyPr/>
                    <a:lstStyle/>
                    <a:p>
                      <a:r>
                        <a:rPr lang="ru-RU">
                          <a:noFill/>
                        </a:rPr>
                        <a:t> </a:t>
                      </a:r>
                    </a:p>
                  </p:txBody>
                </p:sp>
              </mc:Fallback>
            </mc:AlternateContent>
          </p:grpSp>
        </p:grpSp>
      </p:grpSp>
      <p:sp>
        <p:nvSpPr>
          <p:cNvPr id="58" name="Прямоугольник 21"/>
          <p:cNvSpPr/>
          <p:nvPr/>
        </p:nvSpPr>
        <p:spPr>
          <a:xfrm>
            <a:off x="2915816" y="1851670"/>
            <a:ext cx="617847" cy="430887"/>
          </a:xfrm>
          <a:prstGeom prst="rect">
            <a:avLst/>
          </a:prstGeom>
        </p:spPr>
        <p:txBody>
          <a:bodyPr wrap="square">
            <a:spAutoFit/>
          </a:bodyPr>
          <a:lstStyle/>
          <a:p>
            <a:r>
              <a:rPr lang="ru-RU" sz="2200" dirty="0" smtClean="0">
                <a:latin typeface="Times New Roman" panose="02020603050405020304" pitchFamily="18" charset="0"/>
              </a:rPr>
              <a:t>СИ</a:t>
            </a:r>
            <a:endParaRPr lang="en-CA" sz="2200" dirty="0" smtClean="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63" name="TextBox 62"/>
              <p:cNvSpPr txBox="1"/>
              <p:nvPr/>
            </p:nvSpPr>
            <p:spPr>
              <a:xfrm>
                <a:off x="2483768" y="195486"/>
                <a:ext cx="1148071"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4 мкКл</m:t>
                      </m:r>
                    </m:oMath>
                  </m:oMathPara>
                </a14:m>
                <a:endParaRPr lang="ru-RU" sz="2200"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2483768" y="195486"/>
                <a:ext cx="1148071" cy="430887"/>
              </a:xfrm>
              <a:prstGeom prst="rect">
                <a:avLst/>
              </a:prstGeom>
              <a:blipFill rotWithShape="1">
                <a:blip r:embed="rId12"/>
                <a:stretch>
                  <a:fillRect t="-8451" r="-8995"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5940152" y="483518"/>
                <a:ext cx="1494320"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−100 нКл</m:t>
                      </m:r>
                    </m:oMath>
                  </m:oMathPara>
                </a14:m>
                <a:endParaRPr lang="ru-RU" sz="2200" dirty="0">
                  <a:solidFill>
                    <a:schemeClr val="tx1"/>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940152" y="483518"/>
                <a:ext cx="1494320" cy="430887"/>
              </a:xfrm>
              <a:prstGeom prst="rect">
                <a:avLst/>
              </a:prstGeom>
              <a:blipFill rotWithShape="1">
                <a:blip r:embed="rId13"/>
                <a:stretch>
                  <a:fillRect t="-8451" r="-6504"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998929" y="1420783"/>
                <a:ext cx="78098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8 см</m:t>
                      </m:r>
                    </m:oMath>
                  </m:oMathPara>
                </a14:m>
                <a:endParaRPr lang="ru-RU" sz="2200" dirty="0">
                  <a:solidFill>
                    <a:schemeClr val="tx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2998929" y="1420783"/>
                <a:ext cx="780983" cy="430887"/>
              </a:xfrm>
              <a:prstGeom prst="rect">
                <a:avLst/>
              </a:prstGeom>
              <a:blipFill rotWithShape="1">
                <a:blip r:embed="rId14"/>
                <a:stretch>
                  <a:fillRect t="-8451" r="-13281"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6" name="Прямоугольник 65"/>
              <p:cNvSpPr/>
              <p:nvPr/>
            </p:nvSpPr>
            <p:spPr>
              <a:xfrm>
                <a:off x="2316560" y="2212871"/>
                <a:ext cx="1724446"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rPr>
                        <m:t>4</m:t>
                      </m:r>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−6</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66" name="Прямоугольник 65"/>
              <p:cNvSpPr>
                <a:spLocks noRot="1" noChangeAspect="1" noMove="1" noResize="1" noEditPoints="1" noAdjustHandles="1" noChangeArrowheads="1" noChangeShapeType="1" noTextEdit="1"/>
              </p:cNvSpPr>
              <p:nvPr/>
            </p:nvSpPr>
            <p:spPr>
              <a:xfrm>
                <a:off x="2316560" y="2212871"/>
                <a:ext cx="1724446" cy="430887"/>
              </a:xfrm>
              <a:prstGeom prst="rect">
                <a:avLst/>
              </a:prstGeom>
              <a:blipFill rotWithShape="1">
                <a:blip r:embed="rId15"/>
                <a:stretch>
                  <a:fillRect t="-8451" r="-6360"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7" name="Прямоугольник 66"/>
              <p:cNvSpPr/>
              <p:nvPr/>
            </p:nvSpPr>
            <p:spPr>
              <a:xfrm>
                <a:off x="2453007" y="2654854"/>
                <a:ext cx="1451551"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−7</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67" name="Прямоугольник 66"/>
              <p:cNvSpPr>
                <a:spLocks noRot="1" noChangeAspect="1" noMove="1" noResize="1" noEditPoints="1" noAdjustHandles="1" noChangeArrowheads="1" noChangeShapeType="1" noTextEdit="1"/>
              </p:cNvSpPr>
              <p:nvPr/>
            </p:nvSpPr>
            <p:spPr>
              <a:xfrm>
                <a:off x="2453007" y="2654854"/>
                <a:ext cx="1451551" cy="430887"/>
              </a:xfrm>
              <a:prstGeom prst="rect">
                <a:avLst/>
              </a:prstGeom>
              <a:blipFill rotWithShape="1">
                <a:blip r:embed="rId16"/>
                <a:stretch>
                  <a:fillRect t="-8571" r="-6695"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8" name="Прямоугольник 67"/>
              <p:cNvSpPr/>
              <p:nvPr/>
            </p:nvSpPr>
            <p:spPr>
              <a:xfrm>
                <a:off x="2666463" y="3070303"/>
                <a:ext cx="102463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ea typeface="Cambria Math"/>
                        </a:rPr>
                        <m:t>0,08</m:t>
                      </m:r>
                      <m:r>
                        <a:rPr lang="ru-RU" sz="2200" b="0" i="1" smtClean="0">
                          <a:solidFill>
                            <a:schemeClr val="tx1"/>
                          </a:solidFill>
                          <a:latin typeface="Cambria Math"/>
                        </a:rPr>
                        <m:t> м</m:t>
                      </m:r>
                    </m:oMath>
                  </m:oMathPara>
                </a14:m>
                <a:endParaRPr lang="ru-RU" sz="2200" dirty="0">
                  <a:solidFill>
                    <a:schemeClr val="tx1"/>
                  </a:solidFill>
                </a:endParaRPr>
              </a:p>
            </p:txBody>
          </p:sp>
        </mc:Choice>
        <mc:Fallback xmlns="">
          <p:sp>
            <p:nvSpPr>
              <p:cNvPr id="68" name="Прямоугольник 67"/>
              <p:cNvSpPr>
                <a:spLocks noRot="1" noChangeAspect="1" noMove="1" noResize="1" noEditPoints="1" noAdjustHandles="1" noChangeArrowheads="1" noChangeShapeType="1" noTextEdit="1"/>
              </p:cNvSpPr>
              <p:nvPr/>
            </p:nvSpPr>
            <p:spPr>
              <a:xfrm>
                <a:off x="2666463" y="3070303"/>
                <a:ext cx="1024639" cy="430887"/>
              </a:xfrm>
              <a:prstGeom prst="rect">
                <a:avLst/>
              </a:prstGeom>
              <a:blipFill rotWithShape="1">
                <a:blip r:embed="rId17"/>
                <a:stretch>
                  <a:fillRect t="-8571" r="-10714"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5150210" y="4301103"/>
                <a:ext cx="1292470"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r>
                            <a:rPr lang="en-US" sz="2200" b="0" i="1" smtClean="0">
                              <a:latin typeface="Cambria Math"/>
                            </a:rPr>
                            <m:t>𝑇</m:t>
                          </m:r>
                        </m:e>
                        <m:sub>
                          <m:r>
                            <a:rPr lang="ru-RU" sz="2200" b="0" i="1" smtClean="0">
                              <a:latin typeface="Cambria Math"/>
                            </a:rPr>
                            <m:t>1</m:t>
                          </m:r>
                        </m:sub>
                      </m:sSub>
                      <m:r>
                        <a:rPr lang="en-US" sz="2200" b="0" i="1" smtClean="0">
                          <a:latin typeface="Cambria Math"/>
                        </a:rPr>
                        <m:t>=</m:t>
                      </m:r>
                      <m:r>
                        <a:rPr lang="en-US" sz="2200" b="0" i="1" smtClean="0">
                          <a:latin typeface="Cambria Math"/>
                        </a:rPr>
                        <m:t>𝑚𝑔</m:t>
                      </m:r>
                    </m:oMath>
                  </m:oMathPara>
                </a14:m>
                <a:endParaRPr lang="ru-RU" sz="2200" dirty="0"/>
              </a:p>
            </p:txBody>
          </p:sp>
        </mc:Choice>
        <mc:Fallback xmlns="">
          <p:sp>
            <p:nvSpPr>
              <p:cNvPr id="71" name="TextBox 70"/>
              <p:cNvSpPr txBox="1">
                <a:spLocks noRot="1" noChangeAspect="1" noMove="1" noResize="1" noEditPoints="1" noAdjustHandles="1" noChangeArrowheads="1" noChangeShapeType="1" noTextEdit="1"/>
              </p:cNvSpPr>
              <p:nvPr/>
            </p:nvSpPr>
            <p:spPr>
              <a:xfrm>
                <a:off x="5150210" y="4301103"/>
                <a:ext cx="1292470" cy="430887"/>
              </a:xfrm>
              <a:prstGeom prst="rect">
                <a:avLst/>
              </a:prstGeom>
              <a:blipFill rotWithShape="1">
                <a:blip r:embed="rId18"/>
                <a:stretch>
                  <a:fillRect t="-8571" r="-8019"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729640" y="4303704"/>
                <a:ext cx="1874808"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r>
                            <a:rPr lang="en-US" sz="2200" b="0" i="1" smtClean="0">
                              <a:latin typeface="Cambria Math"/>
                            </a:rPr>
                            <m:t>𝑇</m:t>
                          </m:r>
                        </m:e>
                        <m:sub>
                          <m:r>
                            <a:rPr lang="en-US" sz="2200" b="0" i="1" smtClean="0">
                              <a:latin typeface="Cambria Math"/>
                            </a:rPr>
                            <m:t>2</m:t>
                          </m:r>
                        </m:sub>
                      </m:sSub>
                      <m:r>
                        <a:rPr lang="en-US" sz="2200" b="0" i="1" smtClean="0">
                          <a:latin typeface="Cambria Math"/>
                        </a:rPr>
                        <m:t>=</m:t>
                      </m:r>
                      <m:r>
                        <a:rPr lang="en-US" sz="2200" b="0" i="1" smtClean="0">
                          <a:latin typeface="Cambria Math"/>
                        </a:rPr>
                        <m:t>𝑚𝑔</m:t>
                      </m:r>
                      <m:r>
                        <a:rPr lang="en-US" sz="2200" b="0" i="1" smtClean="0">
                          <a:latin typeface="Cambria Math"/>
                        </a:rPr>
                        <m:t>+</m:t>
                      </m:r>
                      <m:sSub>
                        <m:sSubPr>
                          <m:ctrlPr>
                            <a:rPr lang="en-US" sz="2200" b="0" i="1" smtClean="0">
                              <a:latin typeface="Cambria Math"/>
                            </a:rPr>
                          </m:ctrlPr>
                        </m:sSubPr>
                        <m:e>
                          <m:r>
                            <a:rPr lang="en-US" sz="2200" b="0" i="1" smtClean="0">
                              <a:latin typeface="Cambria Math"/>
                            </a:rPr>
                            <m:t>𝐹</m:t>
                          </m:r>
                        </m:e>
                        <m:sub>
                          <m:r>
                            <a:rPr lang="ru-RU" sz="2200" b="0" i="1" smtClean="0">
                              <a:latin typeface="Cambria Math"/>
                            </a:rPr>
                            <m:t>к</m:t>
                          </m:r>
                        </m:sub>
                      </m:sSub>
                    </m:oMath>
                  </m:oMathPara>
                </a14:m>
                <a:endParaRPr lang="ru-RU" sz="2200" dirty="0"/>
              </a:p>
            </p:txBody>
          </p:sp>
        </mc:Choice>
        <mc:Fallback xmlns="">
          <p:sp>
            <p:nvSpPr>
              <p:cNvPr id="72" name="TextBox 71"/>
              <p:cNvSpPr txBox="1">
                <a:spLocks noRot="1" noChangeAspect="1" noMove="1" noResize="1" noEditPoints="1" noAdjustHandles="1" noChangeArrowheads="1" noChangeShapeType="1" noTextEdit="1"/>
              </p:cNvSpPr>
              <p:nvPr/>
            </p:nvSpPr>
            <p:spPr>
              <a:xfrm>
                <a:off x="6729640" y="4303704"/>
                <a:ext cx="1874808" cy="430887"/>
              </a:xfrm>
              <a:prstGeom prst="rect">
                <a:avLst/>
              </a:prstGeom>
              <a:blipFill rotWithShape="1">
                <a:blip r:embed="rId19"/>
                <a:stretch>
                  <a:fillRect t="-8451" r="-5537" b="-26761"/>
                </a:stretch>
              </a:blipFill>
            </p:spPr>
            <p:txBody>
              <a:bodyPr/>
              <a:lstStyle/>
              <a:p>
                <a:r>
                  <a:rPr lang="ru-RU">
                    <a:noFill/>
                  </a:rPr>
                  <a:t> </a:t>
                </a:r>
              </a:p>
            </p:txBody>
          </p:sp>
        </mc:Fallback>
      </mc:AlternateContent>
      <p:grpSp>
        <p:nvGrpSpPr>
          <p:cNvPr id="77" name="Группа 76"/>
          <p:cNvGrpSpPr/>
          <p:nvPr/>
        </p:nvGrpSpPr>
        <p:grpSpPr>
          <a:xfrm>
            <a:off x="6691345" y="4796378"/>
            <a:ext cx="2455100" cy="347122"/>
            <a:chOff x="6691345" y="4796378"/>
            <a:chExt cx="2455100" cy="347122"/>
          </a:xfrm>
        </p:grpSpPr>
        <p:sp>
          <p:nvSpPr>
            <p:cNvPr id="78"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9" name="Picture 4" descr="E:\РАБОЧИЕ ПРОЕКТЫ\FREE-LANCE\2013\октябрь\Логотип_варианты_цвета3.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0" name="Straight Connector 22"/>
          <p:cNvCxnSpPr/>
          <p:nvPr/>
        </p:nvCxnSpPr>
        <p:spPr>
          <a:xfrm>
            <a:off x="3960000" y="2185065"/>
            <a:ext cx="0" cy="254692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3785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fill="hold" nodeType="clickEffect">
                                  <p:stCondLst>
                                    <p:cond delay="0"/>
                                  </p:stCondLst>
                                  <p:childTnLst>
                                    <p:animMotion origin="layout" path="M -2.77778E-6 -4.81481E-6 L -2.77778E-6 -0.29876 " pathEditMode="relative" rAng="0" ptsTypes="AA">
                                      <p:cBhvr>
                                        <p:cTn id="17" dur="2000" fill="hold"/>
                                        <p:tgtEl>
                                          <p:spTgt spid="25"/>
                                        </p:tgtEl>
                                        <p:attrNameLst>
                                          <p:attrName>ppt_x</p:attrName>
                                          <p:attrName>ppt_y</p:attrName>
                                        </p:attrNameLst>
                                      </p:cBhvr>
                                      <p:rCtr x="0" y="-14938"/>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0" presetClass="path" presetSubtype="0" accel="50000" decel="50000" fill="hold" grpId="1" nodeType="withEffect">
                                  <p:stCondLst>
                                    <p:cond delay="0"/>
                                  </p:stCondLst>
                                  <p:childTnLst>
                                    <p:animMotion origin="layout" path="M 5E-6 1.7284E-6 L -0.18872 0.39197 " pathEditMode="relative" rAng="0" ptsTypes="AA">
                                      <p:cBhvr>
                                        <p:cTn id="30" dur="2000" fill="hold"/>
                                        <p:tgtEl>
                                          <p:spTgt spid="63"/>
                                        </p:tgtEl>
                                        <p:attrNameLst>
                                          <p:attrName>ppt_x</p:attrName>
                                          <p:attrName>ppt_y</p:attrName>
                                        </p:attrNameLst>
                                      </p:cBhvr>
                                      <p:rCtr x="-9444" y="19599"/>
                                    </p:animMotion>
                                  </p:childTnLst>
                                </p:cTn>
                              </p:par>
                              <p:par>
                                <p:cTn id="31" presetID="0" presetClass="path" presetSubtype="0" accel="50000" decel="50000" fill="hold" grpId="1" nodeType="withEffect">
                                  <p:stCondLst>
                                    <p:cond delay="0"/>
                                  </p:stCondLst>
                                  <p:childTnLst>
                                    <p:animMotion origin="layout" path="M 0 -2.46914E-6 L -0.53837 0.40618 " pathEditMode="relative" rAng="0" ptsTypes="AA">
                                      <p:cBhvr>
                                        <p:cTn id="32" dur="2000" fill="hold"/>
                                        <p:tgtEl>
                                          <p:spTgt spid="64"/>
                                        </p:tgtEl>
                                        <p:attrNameLst>
                                          <p:attrName>ppt_x</p:attrName>
                                          <p:attrName>ppt_y</p:attrName>
                                        </p:attrNameLst>
                                      </p:cBhvr>
                                      <p:rCtr x="-26927" y="20309"/>
                                    </p:animMotion>
                                  </p:childTnLst>
                                </p:cTn>
                              </p:par>
                            </p:childTnLst>
                          </p:cTn>
                        </p:par>
                        <p:par>
                          <p:cTn id="33" fill="hold">
                            <p:stCondLst>
                              <p:cond delay="2000"/>
                            </p:stCondLst>
                            <p:childTnLst>
                              <p:par>
                                <p:cTn id="34" presetID="1" presetClass="exit" presetSubtype="0" fill="hold" grpId="2" nodeType="afterEffect">
                                  <p:stCondLst>
                                    <p:cond delay="0"/>
                                  </p:stCondLst>
                                  <p:childTnLst>
                                    <p:set>
                                      <p:cBhvr>
                                        <p:cTn id="35" dur="1" fill="hold">
                                          <p:stCondLst>
                                            <p:cond delay="0"/>
                                          </p:stCondLst>
                                        </p:cTn>
                                        <p:tgtEl>
                                          <p:spTgt spid="63"/>
                                        </p:tgtEl>
                                        <p:attrNameLst>
                                          <p:attrName>style.visibility</p:attrName>
                                        </p:attrNameLst>
                                      </p:cBhvr>
                                      <p:to>
                                        <p:strVal val="hidden"/>
                                      </p:to>
                                    </p:set>
                                  </p:childTnLst>
                                </p:cTn>
                              </p:par>
                            </p:childTnLst>
                          </p:cTn>
                        </p:par>
                        <p:par>
                          <p:cTn id="36" fill="hold">
                            <p:stCondLst>
                              <p:cond delay="2000"/>
                            </p:stCondLst>
                            <p:childTnLst>
                              <p:par>
                                <p:cTn id="37" presetID="1" presetClass="exit" presetSubtype="0" fill="hold" grpId="2" nodeType="afterEffect">
                                  <p:stCondLst>
                                    <p:cond delay="0"/>
                                  </p:stCondLst>
                                  <p:childTnLst>
                                    <p:set>
                                      <p:cBhvr>
                                        <p:cTn id="38" dur="1" fill="hold">
                                          <p:stCondLst>
                                            <p:cond delay="0"/>
                                          </p:stCondLst>
                                        </p:cTn>
                                        <p:tgtEl>
                                          <p:spTgt spid="6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0" presetClass="path" presetSubtype="0" accel="50000" decel="50000" fill="hold" grpId="1" nodeType="withEffect">
                                  <p:stCondLst>
                                    <p:cond delay="0"/>
                                  </p:stCondLst>
                                  <p:childTnLst>
                                    <p:animMotion origin="layout" path="M 2.77778E-7 -1.23457E-6 L -0.24861 0.30803 " pathEditMode="relative" rAng="0" ptsTypes="AA">
                                      <p:cBhvr>
                                        <p:cTn id="48" dur="2000" fill="hold"/>
                                        <p:tgtEl>
                                          <p:spTgt spid="65"/>
                                        </p:tgtEl>
                                        <p:attrNameLst>
                                          <p:attrName>ppt_x</p:attrName>
                                          <p:attrName>ppt_y</p:attrName>
                                        </p:attrNameLst>
                                      </p:cBhvr>
                                      <p:rCtr x="-12431" y="15401"/>
                                    </p:animMotion>
                                  </p:childTnLst>
                                </p:cTn>
                              </p:par>
                            </p:childTnLst>
                          </p:cTn>
                        </p:par>
                        <p:par>
                          <p:cTn id="49" fill="hold">
                            <p:stCondLst>
                              <p:cond delay="2000"/>
                            </p:stCondLst>
                            <p:childTnLst>
                              <p:par>
                                <p:cTn id="50" presetID="1" presetClass="exit" presetSubtype="0" fill="hold" grpId="2" nodeType="afterEffect">
                                  <p:stCondLst>
                                    <p:cond delay="0"/>
                                  </p:stCondLst>
                                  <p:childTnLst>
                                    <p:set>
                                      <p:cBhvr>
                                        <p:cTn id="51" dur="1" fill="hold">
                                          <p:stCondLst>
                                            <p:cond delay="0"/>
                                          </p:stCondLst>
                                        </p:cTn>
                                        <p:tgtEl>
                                          <p:spTgt spid="65"/>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500"/>
                                        <p:tgtEl>
                                          <p:spTgt spid="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500"/>
                                        <p:tgtEl>
                                          <p:spTgt spid="7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58" grpId="0"/>
      <p:bldP spid="63" grpId="0"/>
      <p:bldP spid="63" grpId="1"/>
      <p:bldP spid="63" grpId="2"/>
      <p:bldP spid="64" grpId="0"/>
      <p:bldP spid="64" grpId="1"/>
      <p:bldP spid="64" grpId="2"/>
      <p:bldP spid="65" grpId="0"/>
      <p:bldP spid="65" grpId="1"/>
      <p:bldP spid="65" grpId="2"/>
      <p:bldP spid="66" grpId="0"/>
      <p:bldP spid="67" grpId="0"/>
      <p:bldP spid="68" grpId="0"/>
      <p:bldP spid="71"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Прямая соединительная линия 41"/>
          <p:cNvCxnSpPr/>
          <p:nvPr/>
        </p:nvCxnSpPr>
        <p:spPr>
          <a:xfrm>
            <a:off x="6228184" y="2163652"/>
            <a:ext cx="0" cy="793249"/>
          </a:xfrm>
          <a:prstGeom prst="line">
            <a:avLst/>
          </a:prstGeom>
        </p:spPr>
        <p:style>
          <a:lnRef idx="3">
            <a:schemeClr val="dk1"/>
          </a:lnRef>
          <a:fillRef idx="0">
            <a:schemeClr val="dk1"/>
          </a:fillRef>
          <a:effectRef idx="2">
            <a:schemeClr val="dk1"/>
          </a:effectRef>
          <a:fontRef idx="minor">
            <a:schemeClr val="tx1"/>
          </a:fontRef>
        </p:style>
      </p:cxnSp>
      <p:sp>
        <p:nvSpPr>
          <p:cNvPr id="2" name="Заголовок 1"/>
          <p:cNvSpPr>
            <a:spLocks noGrp="1"/>
          </p:cNvSpPr>
          <p:nvPr>
            <p:ph type="title"/>
          </p:nvPr>
        </p:nvSpPr>
        <p:spPr>
          <a:xfrm>
            <a:off x="457200" y="133970"/>
            <a:ext cx="8229600" cy="1789708"/>
          </a:xfrm>
        </p:spPr>
        <p:txBody>
          <a:bodyPr>
            <a:noAutofit/>
          </a:bodyPr>
          <a:lstStyle/>
          <a:p>
            <a:pPr algn="l"/>
            <a:r>
              <a:rPr lang="ru-RU" sz="2000" b="1" dirty="0">
                <a:solidFill>
                  <a:schemeClr val="tx2">
                    <a:lumMod val="75000"/>
                  </a:schemeClr>
                </a:solidFill>
                <a:latin typeface="Times New Roman" pitchFamily="18" charset="0"/>
                <a:cs typeface="Times New Roman" pitchFamily="18" charset="0"/>
              </a:rPr>
              <a:t>Шарик с зарядом 4 </a:t>
            </a:r>
            <a:r>
              <a:rPr lang="ru-RU" sz="2000" b="1" dirty="0" err="1" smtClean="0">
                <a:solidFill>
                  <a:schemeClr val="tx2">
                    <a:lumMod val="75000"/>
                  </a:schemeClr>
                </a:solidFill>
                <a:latin typeface="Times New Roman" pitchFamily="18" charset="0"/>
                <a:cs typeface="Times New Roman" pitchFamily="18" charset="0"/>
              </a:rPr>
              <a:t>мкКл</a:t>
            </a:r>
            <a:r>
              <a:rPr lang="ru-RU" sz="2000" b="1" dirty="0" smtClean="0">
                <a:solidFill>
                  <a:schemeClr val="tx2">
                    <a:lumMod val="75000"/>
                  </a:schemeClr>
                </a:solidFill>
                <a:latin typeface="Times New Roman" pitchFamily="18" charset="0"/>
                <a:cs typeface="Times New Roman" pitchFamily="18" charset="0"/>
              </a:rPr>
              <a:t> </a:t>
            </a:r>
            <a:r>
              <a:rPr lang="ru-RU" sz="2000" b="1" dirty="0">
                <a:solidFill>
                  <a:schemeClr val="tx2">
                    <a:lumMod val="75000"/>
                  </a:schemeClr>
                </a:solidFill>
                <a:latin typeface="Times New Roman" pitchFamily="18" charset="0"/>
                <a:cs typeface="Times New Roman" pitchFamily="18" charset="0"/>
              </a:rPr>
              <a:t>неподвижно висит на шелковой нити. Снизу к нему подводят второй шарик с зарядом –</a:t>
            </a:r>
            <a:r>
              <a:rPr lang="ru-RU" sz="2000" b="1" dirty="0" smtClean="0">
                <a:solidFill>
                  <a:schemeClr val="tx2">
                    <a:lumMod val="75000"/>
                  </a:schemeClr>
                </a:solidFill>
                <a:latin typeface="Times New Roman" pitchFamily="18" charset="0"/>
                <a:cs typeface="Times New Roman" pitchFamily="18" charset="0"/>
              </a:rPr>
              <a:t>100 </a:t>
            </a:r>
            <a:r>
              <a:rPr lang="ru-RU" sz="2000" b="1" dirty="0" err="1" smtClean="0">
                <a:solidFill>
                  <a:schemeClr val="tx2">
                    <a:lumMod val="75000"/>
                  </a:schemeClr>
                </a:solidFill>
                <a:latin typeface="Times New Roman" pitchFamily="18" charset="0"/>
                <a:cs typeface="Times New Roman" pitchFamily="18" charset="0"/>
              </a:rPr>
              <a:t>нКл</a:t>
            </a:r>
            <a:r>
              <a:rPr lang="ru-RU" sz="2000" b="1" dirty="0" smtClean="0">
                <a:solidFill>
                  <a:schemeClr val="tx2">
                    <a:lumMod val="75000"/>
                  </a:schemeClr>
                </a:solidFill>
                <a:latin typeface="Times New Roman" pitchFamily="18" charset="0"/>
                <a:cs typeface="Times New Roman" pitchFamily="18" charset="0"/>
              </a:rPr>
              <a:t>, так </a:t>
            </a:r>
            <a:r>
              <a:rPr lang="ru-RU" sz="2000" b="1" dirty="0">
                <a:solidFill>
                  <a:schemeClr val="tx2">
                    <a:lumMod val="75000"/>
                  </a:schemeClr>
                </a:solidFill>
                <a:latin typeface="Times New Roman" pitchFamily="18" charset="0"/>
                <a:cs typeface="Times New Roman" pitchFamily="18" charset="0"/>
              </a:rPr>
              <a:t>что центры обоих шариков лежат на одной прямой. В результате этого, сила натяжения нити увеличивается вдвое. Расстояние между шариками составляет 8 </a:t>
            </a:r>
            <a:r>
              <a:rPr lang="ru-RU" sz="2000" b="1" dirty="0" smtClean="0">
                <a:solidFill>
                  <a:schemeClr val="tx2">
                    <a:lumMod val="75000"/>
                  </a:schemeClr>
                </a:solidFill>
                <a:latin typeface="Times New Roman" pitchFamily="18" charset="0"/>
                <a:cs typeface="Times New Roman" pitchFamily="18" charset="0"/>
              </a:rPr>
              <a:t>см. </a:t>
            </a:r>
            <a:r>
              <a:rPr lang="ru-RU" sz="2000" b="1" dirty="0">
                <a:solidFill>
                  <a:schemeClr val="tx2">
                    <a:lumMod val="75000"/>
                  </a:schemeClr>
                </a:solidFill>
                <a:latin typeface="Times New Roman" pitchFamily="18" charset="0"/>
                <a:cs typeface="Times New Roman" pitchFamily="18" charset="0"/>
              </a:rPr>
              <a:t>Найдите массу первого шарика.</a:t>
            </a:r>
          </a:p>
        </p:txBody>
      </p:sp>
      <p:sp>
        <p:nvSpPr>
          <p:cNvPr id="6" name="Прямоугольник 21"/>
          <p:cNvSpPr/>
          <p:nvPr/>
        </p:nvSpPr>
        <p:spPr>
          <a:xfrm>
            <a:off x="251520" y="1851670"/>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7" name="Straight Connector 42"/>
          <p:cNvCxnSpPr/>
          <p:nvPr/>
        </p:nvCxnSpPr>
        <p:spPr>
          <a:xfrm flipH="1">
            <a:off x="323532" y="4220811"/>
            <a:ext cx="2304252"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Прямоугольник 7"/>
              <p:cNvSpPr/>
              <p:nvPr/>
            </p:nvSpPr>
            <p:spPr>
              <a:xfrm>
                <a:off x="454503" y="4227934"/>
                <a:ext cx="94448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ea typeface="Cambria Math"/>
                        </a:rPr>
                        <m:t>𝑚</m:t>
                      </m:r>
                      <m:r>
                        <a:rPr lang="en-US" sz="2200" b="0" i="1" smtClean="0">
                          <a:latin typeface="Cambria Math"/>
                          <a:ea typeface="Cambria Math"/>
                        </a:rPr>
                        <m:t> − ?</m:t>
                      </m:r>
                    </m:oMath>
                  </m:oMathPara>
                </a14:m>
                <a:endParaRPr lang="ru-RU" sz="2200" dirty="0"/>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454503" y="4227934"/>
                <a:ext cx="944489" cy="430887"/>
              </a:xfrm>
              <a:prstGeom prst="rect">
                <a:avLst/>
              </a:prstGeom>
              <a:blipFill rotWithShape="1">
                <a:blip r:embed="rId2"/>
                <a:stretch>
                  <a:fillRect t="-8571" r="-11688" b="-28571"/>
                </a:stretch>
              </a:blipFill>
            </p:spPr>
            <p:txBody>
              <a:bodyPr/>
              <a:lstStyle/>
              <a:p>
                <a:r>
                  <a:rPr lang="ru-RU">
                    <a:noFill/>
                  </a:rPr>
                  <a:t> </a:t>
                </a:r>
              </a:p>
            </p:txBody>
          </p:sp>
        </mc:Fallback>
      </mc:AlternateContent>
      <p:cxnSp>
        <p:nvCxnSpPr>
          <p:cNvPr id="9" name="Straight Connector 22"/>
          <p:cNvCxnSpPr/>
          <p:nvPr/>
        </p:nvCxnSpPr>
        <p:spPr>
          <a:xfrm>
            <a:off x="2627784" y="2185065"/>
            <a:ext cx="0" cy="2546925"/>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Прямоугольник 9"/>
              <p:cNvSpPr/>
              <p:nvPr/>
            </p:nvSpPr>
            <p:spPr>
              <a:xfrm>
                <a:off x="298800" y="3435846"/>
                <a:ext cx="1039322" cy="781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200" b="0" i="1" smtClean="0">
                              <a:solidFill>
                                <a:schemeClr val="tx1"/>
                              </a:solidFill>
                              <a:latin typeface="Cambria Math"/>
                            </a:rPr>
                          </m:ctrlPr>
                        </m:fPr>
                        <m:num>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ru-RU" sz="2200" b="0" i="1" smtClean="0">
                                  <a:solidFill>
                                    <a:schemeClr val="tx1"/>
                                  </a:solidFill>
                                  <a:latin typeface="Cambria Math"/>
                                </a:rPr>
                                <m:t>2</m:t>
                              </m:r>
                            </m:sub>
                          </m:sSub>
                        </m:num>
                        <m:den>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en-US" sz="2200" b="0" i="1" smtClean="0">
                                  <a:solidFill>
                                    <a:schemeClr val="tx1"/>
                                  </a:solidFill>
                                  <a:latin typeface="Cambria Math"/>
                                </a:rPr>
                                <m:t>1</m:t>
                              </m:r>
                            </m:sub>
                          </m:sSub>
                        </m:den>
                      </m:f>
                      <m:r>
                        <a:rPr lang="en-US" sz="2200" b="0" i="1" smtClean="0">
                          <a:solidFill>
                            <a:schemeClr val="tx1"/>
                          </a:solidFill>
                          <a:latin typeface="Cambria Math"/>
                        </a:rPr>
                        <m:t>=2</m:t>
                      </m:r>
                    </m:oMath>
                  </m:oMathPara>
                </a14:m>
                <a:endParaRPr lang="ru-RU" sz="2200" dirty="0">
                  <a:solidFill>
                    <a:schemeClr val="tx1"/>
                  </a:solidFill>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298800" y="3435846"/>
                <a:ext cx="1039322" cy="781561"/>
              </a:xfrm>
              <a:prstGeom prst="rect">
                <a:avLst/>
              </a:prstGeom>
              <a:blipFill rotWithShape="1">
                <a:blip r:embed="rId3"/>
                <a:stretch>
                  <a:fillRect r="-99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298800" y="3075806"/>
                <a:ext cx="153221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a:rPr>
                        <m:t>𝑟</m:t>
                      </m:r>
                      <m:r>
                        <a:rPr lang="en-US" sz="2200" b="0" i="1" smtClean="0">
                          <a:solidFill>
                            <a:schemeClr val="tx1"/>
                          </a:solidFill>
                          <a:latin typeface="Cambria Math"/>
                        </a:rPr>
                        <m:t>=0,08 м</m:t>
                      </m:r>
                    </m:oMath>
                  </m:oMathPara>
                </a14:m>
                <a:endParaRPr lang="ru-RU" sz="2200" dirty="0">
                  <a:solidFill>
                    <a:schemeClr val="tx1"/>
                  </a:solidFill>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298800" y="3075806"/>
                <a:ext cx="1532214" cy="430887"/>
              </a:xfrm>
              <a:prstGeom prst="rect">
                <a:avLst/>
              </a:prstGeom>
              <a:blipFill rotWithShape="1">
                <a:blip r:embed="rId4"/>
                <a:stretch>
                  <a:fillRect t="-8571" r="-717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298800" y="2212871"/>
                <a:ext cx="236173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1</m:t>
                          </m:r>
                        </m:sub>
                      </m:sSub>
                      <m:r>
                        <a:rPr lang="ru-RU" sz="2200" b="0" i="1" smtClean="0">
                          <a:solidFill>
                            <a:schemeClr val="tx1"/>
                          </a:solidFill>
                          <a:latin typeface="Cambria Math"/>
                        </a:rPr>
                        <m:t>=4</m:t>
                      </m:r>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−6</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298800" y="2212871"/>
                <a:ext cx="2361737" cy="430887"/>
              </a:xfrm>
              <a:prstGeom prst="rect">
                <a:avLst/>
              </a:prstGeom>
              <a:blipFill rotWithShape="1">
                <a:blip r:embed="rId5"/>
                <a:stretch>
                  <a:fillRect t="-8451" r="-4393"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298800" y="2643758"/>
                <a:ext cx="213814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2</m:t>
                          </m:r>
                        </m:sub>
                      </m:sSub>
                      <m:r>
                        <a:rPr lang="ru-RU" sz="2200" b="0" i="1" smtClean="0">
                          <a:solidFill>
                            <a:schemeClr val="tx1"/>
                          </a:solidFill>
                          <a:latin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−7</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298800" y="2643758"/>
                <a:ext cx="2138149" cy="430887"/>
              </a:xfrm>
              <a:prstGeom prst="rect">
                <a:avLst/>
              </a:prstGeom>
              <a:blipFill rotWithShape="1">
                <a:blip r:embed="rId6"/>
                <a:stretch>
                  <a:fillRect t="-8571" r="-3704"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2703466" y="2715766"/>
                <a:ext cx="1292470"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r>
                            <a:rPr lang="en-US" sz="2200" b="0" i="1" smtClean="0">
                              <a:latin typeface="Cambria Math"/>
                            </a:rPr>
                            <m:t>𝑇</m:t>
                          </m:r>
                        </m:e>
                        <m:sub>
                          <m:r>
                            <a:rPr lang="ru-RU" sz="2200" b="0" i="1" smtClean="0">
                              <a:latin typeface="Cambria Math"/>
                            </a:rPr>
                            <m:t>1</m:t>
                          </m:r>
                        </m:sub>
                      </m:sSub>
                      <m:r>
                        <a:rPr lang="en-US" sz="2200" b="0" i="1" smtClean="0">
                          <a:latin typeface="Cambria Math"/>
                        </a:rPr>
                        <m:t>=</m:t>
                      </m:r>
                      <m:r>
                        <a:rPr lang="en-US" sz="2200" b="0" i="1" smtClean="0">
                          <a:latin typeface="Cambria Math"/>
                        </a:rPr>
                        <m:t>𝑚𝑔</m:t>
                      </m:r>
                    </m:oMath>
                  </m:oMathPara>
                </a14:m>
                <a:endParaRPr lang="ru-RU" sz="22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703466" y="2715766"/>
                <a:ext cx="1292470" cy="430887"/>
              </a:xfrm>
              <a:prstGeom prst="rect">
                <a:avLst/>
              </a:prstGeom>
              <a:blipFill rotWithShape="1">
                <a:blip r:embed="rId7"/>
                <a:stretch>
                  <a:fillRect t="-7042" r="-7981"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2699474" y="2192223"/>
                <a:ext cx="1874808"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r>
                            <a:rPr lang="en-US" sz="2200" b="0" i="1" smtClean="0">
                              <a:latin typeface="Cambria Math"/>
                            </a:rPr>
                            <m:t>𝑇</m:t>
                          </m:r>
                        </m:e>
                        <m:sub>
                          <m:r>
                            <a:rPr lang="en-US" sz="2200" b="0" i="1" smtClean="0">
                              <a:latin typeface="Cambria Math"/>
                            </a:rPr>
                            <m:t>2</m:t>
                          </m:r>
                        </m:sub>
                      </m:sSub>
                      <m:r>
                        <a:rPr lang="en-US" sz="2200" b="0" i="1" smtClean="0">
                          <a:latin typeface="Cambria Math"/>
                        </a:rPr>
                        <m:t>=</m:t>
                      </m:r>
                      <m:r>
                        <a:rPr lang="en-US" sz="2200" b="0" i="1" smtClean="0">
                          <a:latin typeface="Cambria Math"/>
                        </a:rPr>
                        <m:t>𝑚𝑔</m:t>
                      </m:r>
                      <m:r>
                        <a:rPr lang="en-US" sz="2200" b="0" i="1" smtClean="0">
                          <a:latin typeface="Cambria Math"/>
                        </a:rPr>
                        <m:t>+</m:t>
                      </m:r>
                      <m:sSub>
                        <m:sSubPr>
                          <m:ctrlPr>
                            <a:rPr lang="en-US" sz="2200" b="0" i="1" smtClean="0">
                              <a:latin typeface="Cambria Math"/>
                            </a:rPr>
                          </m:ctrlPr>
                        </m:sSubPr>
                        <m:e>
                          <m:r>
                            <a:rPr lang="en-US" sz="2200" b="0" i="1" smtClean="0">
                              <a:latin typeface="Cambria Math"/>
                            </a:rPr>
                            <m:t>𝐹</m:t>
                          </m:r>
                        </m:e>
                        <m:sub>
                          <m:r>
                            <a:rPr lang="ru-RU" sz="2200" b="0" i="1" smtClean="0">
                              <a:latin typeface="Cambria Math"/>
                            </a:rPr>
                            <m:t>к</m:t>
                          </m:r>
                        </m:sub>
                      </m:sSub>
                    </m:oMath>
                  </m:oMathPara>
                </a14:m>
                <a:endParaRPr lang="ru-RU" sz="2200" dirty="0"/>
              </a:p>
            </p:txBody>
          </p:sp>
        </mc:Choice>
        <mc:Fallback xmlns="">
          <p:sp>
            <p:nvSpPr>
              <p:cNvPr id="72" name="TextBox 71"/>
              <p:cNvSpPr txBox="1">
                <a:spLocks noRot="1" noChangeAspect="1" noMove="1" noResize="1" noEditPoints="1" noAdjustHandles="1" noChangeArrowheads="1" noChangeShapeType="1" noTextEdit="1"/>
              </p:cNvSpPr>
              <p:nvPr/>
            </p:nvSpPr>
            <p:spPr>
              <a:xfrm>
                <a:off x="2699474" y="2192223"/>
                <a:ext cx="1874808" cy="430887"/>
              </a:xfrm>
              <a:prstGeom prst="rect">
                <a:avLst/>
              </a:prstGeom>
              <a:blipFill rotWithShape="1">
                <a:blip r:embed="rId8"/>
                <a:stretch>
                  <a:fillRect t="-8571" r="-5537" b="-28571"/>
                </a:stretch>
              </a:blipFill>
            </p:spPr>
            <p:txBody>
              <a:bodyPr/>
              <a:lstStyle/>
              <a:p>
                <a:r>
                  <a:rPr lang="ru-RU">
                    <a:noFill/>
                  </a:rPr>
                  <a:t> </a:t>
                </a:r>
              </a:p>
            </p:txBody>
          </p:sp>
        </mc:Fallback>
      </mc:AlternateContent>
      <p:grpSp>
        <p:nvGrpSpPr>
          <p:cNvPr id="54" name="Группа 53"/>
          <p:cNvGrpSpPr/>
          <p:nvPr/>
        </p:nvGrpSpPr>
        <p:grpSpPr>
          <a:xfrm>
            <a:off x="5580112" y="2139702"/>
            <a:ext cx="3211277" cy="2120171"/>
            <a:chOff x="5089982" y="2159155"/>
            <a:chExt cx="3211277" cy="2120171"/>
          </a:xfrm>
        </p:grpSpPr>
        <p:cxnSp>
          <p:nvCxnSpPr>
            <p:cNvPr id="57" name="Прямая соединительная линия 56"/>
            <p:cNvCxnSpPr/>
            <p:nvPr/>
          </p:nvCxnSpPr>
          <p:spPr>
            <a:xfrm>
              <a:off x="7632273" y="2161628"/>
              <a:ext cx="0" cy="793249"/>
            </a:xfrm>
            <a:prstGeom prst="line">
              <a:avLst/>
            </a:prstGeom>
          </p:spPr>
          <p:style>
            <a:lnRef idx="3">
              <a:schemeClr val="dk1"/>
            </a:lnRef>
            <a:fillRef idx="0">
              <a:schemeClr val="dk1"/>
            </a:fillRef>
            <a:effectRef idx="2">
              <a:schemeClr val="dk1"/>
            </a:effectRef>
            <a:fontRef idx="minor">
              <a:schemeClr val="tx1"/>
            </a:fontRef>
          </p:style>
        </p:cxnSp>
        <p:cxnSp>
          <p:nvCxnSpPr>
            <p:cNvPr id="60" name="Прямая со стрелкой 59"/>
            <p:cNvCxnSpPr/>
            <p:nvPr/>
          </p:nvCxnSpPr>
          <p:spPr>
            <a:xfrm>
              <a:off x="7632273" y="3038610"/>
              <a:ext cx="0" cy="52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61" name="Группа 60"/>
            <p:cNvGrpSpPr/>
            <p:nvPr/>
          </p:nvGrpSpPr>
          <p:grpSpPr>
            <a:xfrm>
              <a:off x="5089982" y="2159155"/>
              <a:ext cx="3211277" cy="2120171"/>
              <a:chOff x="5089982" y="2159155"/>
              <a:chExt cx="3211277" cy="2120171"/>
            </a:xfrm>
          </p:grpSpPr>
          <p:cxnSp>
            <p:nvCxnSpPr>
              <p:cNvPr id="62" name="Прямая соединительная линия 61"/>
              <p:cNvCxnSpPr/>
              <p:nvPr/>
            </p:nvCxnSpPr>
            <p:spPr>
              <a:xfrm>
                <a:off x="6984201" y="2161628"/>
                <a:ext cx="1296144" cy="0"/>
              </a:xfrm>
              <a:prstGeom prst="line">
                <a:avLst/>
              </a:prstGeom>
            </p:spPr>
            <p:style>
              <a:lnRef idx="3">
                <a:schemeClr val="dk1"/>
              </a:lnRef>
              <a:fillRef idx="0">
                <a:schemeClr val="dk1"/>
              </a:fillRef>
              <a:effectRef idx="2">
                <a:schemeClr val="dk1"/>
              </a:effectRef>
              <a:fontRef idx="minor">
                <a:schemeClr val="tx1"/>
              </a:fontRef>
            </p:style>
          </p:cxnSp>
          <p:grpSp>
            <p:nvGrpSpPr>
              <p:cNvPr id="69" name="Группа 68"/>
              <p:cNvGrpSpPr/>
              <p:nvPr/>
            </p:nvGrpSpPr>
            <p:grpSpPr>
              <a:xfrm>
                <a:off x="7441321" y="2847445"/>
                <a:ext cx="382329" cy="382329"/>
                <a:chOff x="1450504" y="2618606"/>
                <a:chExt cx="914400" cy="914400"/>
              </a:xfrm>
            </p:grpSpPr>
            <p:sp>
              <p:nvSpPr>
                <p:cNvPr id="89" name="Овал 88"/>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90" name="Плюс 89"/>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70" name="Группа 69"/>
              <p:cNvGrpSpPr/>
              <p:nvPr/>
            </p:nvGrpSpPr>
            <p:grpSpPr>
              <a:xfrm>
                <a:off x="7441513" y="3897726"/>
                <a:ext cx="381600" cy="381600"/>
                <a:chOff x="2826961" y="2665462"/>
                <a:chExt cx="914400" cy="914400"/>
              </a:xfrm>
            </p:grpSpPr>
            <p:sp>
              <p:nvSpPr>
                <p:cNvPr id="87" name="Овал 86"/>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88" name="Минус 87"/>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74" name="Прямая соединительная линия 73"/>
              <p:cNvCxnSpPr/>
              <p:nvPr/>
            </p:nvCxnSpPr>
            <p:spPr>
              <a:xfrm>
                <a:off x="5089982" y="2159155"/>
                <a:ext cx="1296144" cy="0"/>
              </a:xfrm>
              <a:prstGeom prst="line">
                <a:avLst/>
              </a:prstGeom>
            </p:spPr>
            <p:style>
              <a:lnRef idx="3">
                <a:schemeClr val="dk1"/>
              </a:lnRef>
              <a:fillRef idx="0">
                <a:schemeClr val="dk1"/>
              </a:fillRef>
              <a:effectRef idx="2">
                <a:schemeClr val="dk1"/>
              </a:effectRef>
              <a:fontRef idx="minor">
                <a:schemeClr val="tx1"/>
              </a:fontRef>
            </p:style>
          </p:cxnSp>
          <p:grpSp>
            <p:nvGrpSpPr>
              <p:cNvPr id="75" name="Группа 74"/>
              <p:cNvGrpSpPr/>
              <p:nvPr/>
            </p:nvGrpSpPr>
            <p:grpSpPr>
              <a:xfrm>
                <a:off x="5547102" y="2844972"/>
                <a:ext cx="382329" cy="382329"/>
                <a:chOff x="1450504" y="2618606"/>
                <a:chExt cx="914400" cy="914400"/>
              </a:xfrm>
            </p:grpSpPr>
            <p:sp>
              <p:nvSpPr>
                <p:cNvPr id="85" name="Овал 84"/>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86" name="Плюс 85"/>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76" name="Прямая со стрелкой 75"/>
              <p:cNvCxnSpPr/>
              <p:nvPr/>
            </p:nvCxnSpPr>
            <p:spPr>
              <a:xfrm>
                <a:off x="5738267" y="3038610"/>
                <a:ext cx="0" cy="52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7" name="Прямая со стрелкой 76"/>
              <p:cNvCxnSpPr>
                <a:stCxn id="85" idx="0"/>
              </p:cNvCxnSpPr>
              <p:nvPr/>
            </p:nvCxnSpPr>
            <p:spPr>
              <a:xfrm flipV="1">
                <a:off x="5738267" y="2334529"/>
                <a:ext cx="0" cy="5209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5796445" y="2191094"/>
                    <a:ext cx="510588"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𝑇</m:t>
                                  </m:r>
                                </m:e>
                              </m:acc>
                            </m:e>
                            <m:sub>
                              <m:r>
                                <a:rPr lang="en-US" sz="2200" b="0" i="1" smtClean="0">
                                  <a:latin typeface="Cambria Math"/>
                                </a:rPr>
                                <m:t>1</m:t>
                              </m:r>
                            </m:sub>
                          </m:sSub>
                        </m:oMath>
                      </m:oMathPara>
                    </a14:m>
                    <a:endParaRPr lang="ru-RU" sz="2200" dirty="0"/>
                  </a:p>
                </p:txBody>
              </p:sp>
            </mc:Choice>
            <mc:Fallback xmlns="">
              <p:sp>
                <p:nvSpPr>
                  <p:cNvPr id="78" name="TextBox 77"/>
                  <p:cNvSpPr txBox="1">
                    <a:spLocks noRot="1" noChangeAspect="1" noMove="1" noResize="1" noEditPoints="1" noAdjustHandles="1" noChangeArrowheads="1" noChangeShapeType="1" noTextEdit="1"/>
                  </p:cNvSpPr>
                  <p:nvPr/>
                </p:nvSpPr>
                <p:spPr>
                  <a:xfrm>
                    <a:off x="5796445" y="2191094"/>
                    <a:ext cx="510588" cy="472052"/>
                  </a:xfrm>
                  <a:prstGeom prst="rect">
                    <a:avLst/>
                  </a:prstGeom>
                  <a:blipFill rotWithShape="1">
                    <a:blip r:embed="rId9"/>
                    <a:stretch>
                      <a:fillRect r="-22619" b="-2435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717353" y="3299610"/>
                    <a:ext cx="66877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rPr>
                            <m:t>𝑚</m:t>
                          </m:r>
                          <m:acc>
                            <m:accPr>
                              <m:chr m:val="⃗"/>
                              <m:ctrlPr>
                                <a:rPr lang="en-US" sz="2200" i="1" smtClean="0">
                                  <a:latin typeface="Cambria Math"/>
                                </a:rPr>
                              </m:ctrlPr>
                            </m:accPr>
                            <m:e>
                              <m:r>
                                <a:rPr lang="en-US" sz="2200" b="0" i="1" smtClean="0">
                                  <a:latin typeface="Cambria Math"/>
                                </a:rPr>
                                <m:t>𝑔</m:t>
                              </m:r>
                            </m:e>
                          </m:acc>
                        </m:oMath>
                      </m:oMathPara>
                    </a14:m>
                    <a:endParaRPr lang="ru-RU" sz="2200" dirty="0"/>
                  </a:p>
                </p:txBody>
              </p:sp>
            </mc:Choice>
            <mc:Fallback xmlns="">
              <p:sp>
                <p:nvSpPr>
                  <p:cNvPr id="79" name="TextBox 78"/>
                  <p:cNvSpPr txBox="1">
                    <a:spLocks noRot="1" noChangeAspect="1" noMove="1" noResize="1" noEditPoints="1" noAdjustHandles="1" noChangeArrowheads="1" noChangeShapeType="1" noTextEdit="1"/>
                  </p:cNvSpPr>
                  <p:nvPr/>
                </p:nvSpPr>
                <p:spPr>
                  <a:xfrm>
                    <a:off x="5717353" y="3299610"/>
                    <a:ext cx="668773" cy="430887"/>
                  </a:xfrm>
                  <a:prstGeom prst="rect">
                    <a:avLst/>
                  </a:prstGeom>
                  <a:blipFill rotWithShape="1">
                    <a:blip r:embed="rId10"/>
                    <a:stretch>
                      <a:fillRect t="-15493" r="-44545"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7632486" y="3127198"/>
                    <a:ext cx="66877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rPr>
                            <m:t>𝑚</m:t>
                          </m:r>
                          <m:acc>
                            <m:accPr>
                              <m:chr m:val="⃗"/>
                              <m:ctrlPr>
                                <a:rPr lang="en-US" sz="2200" i="1" smtClean="0">
                                  <a:latin typeface="Cambria Math"/>
                                </a:rPr>
                              </m:ctrlPr>
                            </m:accPr>
                            <m:e>
                              <m:r>
                                <a:rPr lang="en-US" sz="2200" b="0" i="1" smtClean="0">
                                  <a:latin typeface="Cambria Math"/>
                                </a:rPr>
                                <m:t>𝑔</m:t>
                              </m:r>
                            </m:e>
                          </m:acc>
                        </m:oMath>
                      </m:oMathPara>
                    </a14:m>
                    <a:endParaRPr lang="ru-RU" sz="2200" dirty="0"/>
                  </a:p>
                </p:txBody>
              </p:sp>
            </mc:Choice>
            <mc:Fallback xmlns="">
              <p:sp>
                <p:nvSpPr>
                  <p:cNvPr id="80" name="TextBox 79"/>
                  <p:cNvSpPr txBox="1">
                    <a:spLocks noRot="1" noChangeAspect="1" noMove="1" noResize="1" noEditPoints="1" noAdjustHandles="1" noChangeArrowheads="1" noChangeShapeType="1" noTextEdit="1"/>
                  </p:cNvSpPr>
                  <p:nvPr/>
                </p:nvSpPr>
                <p:spPr>
                  <a:xfrm>
                    <a:off x="7632486" y="3127198"/>
                    <a:ext cx="668773" cy="430887"/>
                  </a:xfrm>
                  <a:prstGeom prst="rect">
                    <a:avLst/>
                  </a:prstGeom>
                  <a:blipFill rotWithShape="1">
                    <a:blip r:embed="rId11"/>
                    <a:stretch>
                      <a:fillRect t="-15714" r="-44545" b="-28571"/>
                    </a:stretch>
                  </a:blipFill>
                </p:spPr>
                <p:txBody>
                  <a:bodyPr/>
                  <a:lstStyle/>
                  <a:p>
                    <a:r>
                      <a:rPr lang="ru-RU">
                        <a:noFill/>
                      </a:rPr>
                      <a:t> </a:t>
                    </a:r>
                  </a:p>
                </p:txBody>
              </p:sp>
            </mc:Fallback>
          </mc:AlternateContent>
          <p:cxnSp>
            <p:nvCxnSpPr>
              <p:cNvPr id="81" name="Прямая со стрелкой 80"/>
              <p:cNvCxnSpPr/>
              <p:nvPr/>
            </p:nvCxnSpPr>
            <p:spPr>
              <a:xfrm>
                <a:off x="7632273" y="3325278"/>
                <a:ext cx="41" cy="58294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2" name="TextBox 81"/>
                  <p:cNvSpPr txBox="1"/>
                  <p:nvPr/>
                </p:nvSpPr>
                <p:spPr>
                  <a:xfrm>
                    <a:off x="7722285" y="3519242"/>
                    <a:ext cx="489173"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𝐹</m:t>
                                  </m:r>
                                </m:e>
                              </m:acc>
                            </m:e>
                            <m:sub>
                              <m:r>
                                <a:rPr lang="ru-RU" sz="2200" b="0" i="1" smtClean="0">
                                  <a:latin typeface="Cambria Math"/>
                                </a:rPr>
                                <m:t>к</m:t>
                              </m:r>
                            </m:sub>
                          </m:sSub>
                        </m:oMath>
                      </m:oMathPara>
                    </a14:m>
                    <a:endParaRPr lang="ru-RU" sz="2200" dirty="0"/>
                  </a:p>
                </p:txBody>
              </p:sp>
            </mc:Choice>
            <mc:Fallback xmlns="">
              <p:sp>
                <p:nvSpPr>
                  <p:cNvPr id="82" name="TextBox 81"/>
                  <p:cNvSpPr txBox="1">
                    <a:spLocks noRot="1" noChangeAspect="1" noMove="1" noResize="1" noEditPoints="1" noAdjustHandles="1" noChangeArrowheads="1" noChangeShapeType="1" noTextEdit="1"/>
                  </p:cNvSpPr>
                  <p:nvPr/>
                </p:nvSpPr>
                <p:spPr>
                  <a:xfrm>
                    <a:off x="7722285" y="3519242"/>
                    <a:ext cx="489173" cy="472052"/>
                  </a:xfrm>
                  <a:prstGeom prst="rect">
                    <a:avLst/>
                  </a:prstGeom>
                  <a:blipFill rotWithShape="1">
                    <a:blip r:embed="rId12"/>
                    <a:stretch>
                      <a:fillRect t="-16667" r="-26250" b="-24359"/>
                    </a:stretch>
                  </a:blipFill>
                </p:spPr>
                <p:txBody>
                  <a:bodyPr/>
                  <a:lstStyle/>
                  <a:p>
                    <a:r>
                      <a:rPr lang="ru-RU">
                        <a:noFill/>
                      </a:rPr>
                      <a:t> </a:t>
                    </a:r>
                  </a:p>
                </p:txBody>
              </p:sp>
            </mc:Fallback>
          </mc:AlternateContent>
          <p:cxnSp>
            <p:nvCxnSpPr>
              <p:cNvPr id="83" name="Прямая со стрелкой 82"/>
              <p:cNvCxnSpPr/>
              <p:nvPr/>
            </p:nvCxnSpPr>
            <p:spPr>
              <a:xfrm flipV="1">
                <a:off x="7632810" y="2328722"/>
                <a:ext cx="0" cy="5209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4" name="TextBox 83"/>
                  <p:cNvSpPr txBox="1"/>
                  <p:nvPr/>
                </p:nvSpPr>
                <p:spPr>
                  <a:xfrm>
                    <a:off x="7708307" y="2181380"/>
                    <a:ext cx="517129"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𝑇</m:t>
                                  </m:r>
                                </m:e>
                              </m:acc>
                            </m:e>
                            <m:sub>
                              <m:r>
                                <a:rPr lang="ru-RU" sz="2200" b="0" i="1" smtClean="0">
                                  <a:latin typeface="Cambria Math"/>
                                </a:rPr>
                                <m:t>2</m:t>
                              </m:r>
                            </m:sub>
                          </m:sSub>
                        </m:oMath>
                      </m:oMathPara>
                    </a14:m>
                    <a:endParaRPr lang="ru-RU" sz="2200" dirty="0"/>
                  </a:p>
                </p:txBody>
              </p:sp>
            </mc:Choice>
            <mc:Fallback xmlns="">
              <p:sp>
                <p:nvSpPr>
                  <p:cNvPr id="84" name="TextBox 83"/>
                  <p:cNvSpPr txBox="1">
                    <a:spLocks noRot="1" noChangeAspect="1" noMove="1" noResize="1" noEditPoints="1" noAdjustHandles="1" noChangeArrowheads="1" noChangeShapeType="1" noTextEdit="1"/>
                  </p:cNvSpPr>
                  <p:nvPr/>
                </p:nvSpPr>
                <p:spPr>
                  <a:xfrm>
                    <a:off x="7708307" y="2181380"/>
                    <a:ext cx="517129" cy="472052"/>
                  </a:xfrm>
                  <a:prstGeom prst="rect">
                    <a:avLst/>
                  </a:prstGeom>
                  <a:blipFill rotWithShape="1">
                    <a:blip r:embed="rId13"/>
                    <a:stretch>
                      <a:fillRect r="-21176" b="-25974"/>
                    </a:stretch>
                  </a:blipFill>
                </p:spPr>
                <p:txBody>
                  <a:bodyPr/>
                  <a:lstStyle/>
                  <a:p>
                    <a:r>
                      <a:rPr lang="ru-RU">
                        <a:noFill/>
                      </a:rPr>
                      <a:t> </a:t>
                    </a:r>
                  </a:p>
                </p:txBody>
              </p:sp>
            </mc:Fallback>
          </mc:AlternateContent>
        </p:grpSp>
      </p:grpSp>
      <p:grpSp>
        <p:nvGrpSpPr>
          <p:cNvPr id="91" name="Группа 90"/>
          <p:cNvGrpSpPr/>
          <p:nvPr/>
        </p:nvGrpSpPr>
        <p:grpSpPr>
          <a:xfrm>
            <a:off x="6691345" y="4796378"/>
            <a:ext cx="2455100" cy="347122"/>
            <a:chOff x="6691345" y="4796378"/>
            <a:chExt cx="2455100" cy="347122"/>
          </a:xfrm>
        </p:grpSpPr>
        <p:sp>
          <p:nvSpPr>
            <p:cNvPr id="92"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3" name="Picture 4" descr="E:\РАБОЧИЕ ПРОЕКТЫ\FREE-LANCE\2013\октябрь\Логотип_варианты_цвета3.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4" name="Прямоугольник 93"/>
              <p:cNvSpPr/>
              <p:nvPr/>
            </p:nvSpPr>
            <p:spPr>
              <a:xfrm>
                <a:off x="2708088" y="3243724"/>
                <a:ext cx="1874809" cy="781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200" b="0" i="1" smtClean="0">
                              <a:solidFill>
                                <a:schemeClr val="tx1"/>
                              </a:solidFill>
                              <a:latin typeface="Cambria Math"/>
                            </a:rPr>
                          </m:ctrlPr>
                        </m:fPr>
                        <m:num>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ru-RU" sz="2200" b="0" i="1" smtClean="0">
                                  <a:solidFill>
                                    <a:schemeClr val="tx1"/>
                                  </a:solidFill>
                                  <a:latin typeface="Cambria Math"/>
                                </a:rPr>
                                <m:t>2</m:t>
                              </m:r>
                            </m:sub>
                          </m:sSub>
                        </m:num>
                        <m:den>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en-US" sz="2200" b="0" i="1" smtClean="0">
                                  <a:solidFill>
                                    <a:schemeClr val="tx1"/>
                                  </a:solidFill>
                                  <a:latin typeface="Cambria Math"/>
                                </a:rPr>
                                <m:t>1</m:t>
                              </m:r>
                            </m:sub>
                          </m:sSub>
                        </m:den>
                      </m:f>
                      <m:r>
                        <a:rPr lang="en-US" sz="2200" b="0" i="1" smtClean="0">
                          <a:solidFill>
                            <a:schemeClr val="tx1"/>
                          </a:solidFill>
                          <a:latin typeface="Cambria Math"/>
                        </a:rPr>
                        <m:t>=</m:t>
                      </m:r>
                      <m:f>
                        <m:fPr>
                          <m:ctrlPr>
                            <a:rPr lang="en-US" sz="2200" b="0" i="1" smtClean="0">
                              <a:solidFill>
                                <a:schemeClr val="tx1"/>
                              </a:solidFill>
                              <a:latin typeface="Cambria Math"/>
                            </a:rPr>
                          </m:ctrlPr>
                        </m:fPr>
                        <m:num>
                          <m:r>
                            <a:rPr lang="en-US" sz="2200" b="0" i="1" smtClean="0">
                              <a:latin typeface="Cambria Math"/>
                            </a:rPr>
                            <m:t>𝑚𝑔</m:t>
                          </m:r>
                          <m:r>
                            <a:rPr lang="en-US" sz="2200" b="0" i="1" smtClean="0">
                              <a:latin typeface="Cambria Math"/>
                            </a:rPr>
                            <m:t>+</m:t>
                          </m:r>
                          <m:sSub>
                            <m:sSubPr>
                              <m:ctrlPr>
                                <a:rPr lang="en-US" sz="2200" b="0" i="1" smtClean="0">
                                  <a:latin typeface="Cambria Math"/>
                                </a:rPr>
                              </m:ctrlPr>
                            </m:sSubPr>
                            <m:e>
                              <m:r>
                                <a:rPr lang="en-US" sz="2200" b="0" i="1" smtClean="0">
                                  <a:latin typeface="Cambria Math"/>
                                </a:rPr>
                                <m:t>𝐹</m:t>
                              </m:r>
                            </m:e>
                            <m:sub>
                              <m:r>
                                <a:rPr lang="ru-RU" sz="2200" b="0" i="1" smtClean="0">
                                  <a:latin typeface="Cambria Math"/>
                                </a:rPr>
                                <m:t>к</m:t>
                              </m:r>
                            </m:sub>
                          </m:sSub>
                        </m:num>
                        <m:den>
                          <m:r>
                            <a:rPr lang="en-US" sz="2200" b="0" i="1" smtClean="0">
                              <a:latin typeface="Cambria Math"/>
                            </a:rPr>
                            <m:t>𝑚𝑔</m:t>
                          </m:r>
                          <m:r>
                            <m:rPr>
                              <m:nor/>
                            </m:rPr>
                            <a:rPr lang="ru-RU" sz="2200" dirty="0"/>
                            <m:t> </m:t>
                          </m:r>
                        </m:den>
                      </m:f>
                    </m:oMath>
                  </m:oMathPara>
                </a14:m>
                <a:endParaRPr lang="ru-RU" sz="2200" dirty="0">
                  <a:solidFill>
                    <a:schemeClr val="tx1"/>
                  </a:solidFill>
                </a:endParaRPr>
              </a:p>
            </p:txBody>
          </p:sp>
        </mc:Choice>
        <mc:Fallback xmlns="">
          <p:sp>
            <p:nvSpPr>
              <p:cNvPr id="94" name="Прямоугольник 93"/>
              <p:cNvSpPr>
                <a:spLocks noRot="1" noChangeAspect="1" noMove="1" noResize="1" noEditPoints="1" noAdjustHandles="1" noChangeArrowheads="1" noChangeShapeType="1" noTextEdit="1"/>
              </p:cNvSpPr>
              <p:nvPr/>
            </p:nvSpPr>
            <p:spPr>
              <a:xfrm>
                <a:off x="2708088" y="3243724"/>
                <a:ext cx="1874809" cy="781561"/>
              </a:xfrm>
              <a:prstGeom prst="rect">
                <a:avLst/>
              </a:prstGeom>
              <a:blipFill rotWithShape="1">
                <a:blip r:embed="rId15"/>
                <a:stretch>
                  <a:fillRect r="-551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5" name="Прямоугольник 94"/>
              <p:cNvSpPr/>
              <p:nvPr/>
            </p:nvSpPr>
            <p:spPr>
              <a:xfrm>
                <a:off x="2699473" y="4090021"/>
                <a:ext cx="3159006" cy="7856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rPr>
                        <m:t>2=1+</m:t>
                      </m:r>
                      <m:f>
                        <m:fPr>
                          <m:ctrlPr>
                            <a:rPr lang="en-US" sz="2200" b="0" i="1" smtClean="0">
                              <a:solidFill>
                                <a:schemeClr val="tx1"/>
                              </a:solidFill>
                              <a:latin typeface="Cambria Math"/>
                            </a:rPr>
                          </m:ctrlPr>
                        </m:fPr>
                        <m:num>
                          <m:sSub>
                            <m:sSubPr>
                              <m:ctrlPr>
                                <a:rPr lang="en-US" sz="2200" b="0" i="1" smtClean="0">
                                  <a:latin typeface="Cambria Math"/>
                                </a:rPr>
                              </m:ctrlPr>
                            </m:sSubPr>
                            <m:e>
                              <m:r>
                                <a:rPr lang="en-US" sz="2200" b="0" i="1" smtClean="0">
                                  <a:latin typeface="Cambria Math"/>
                                </a:rPr>
                                <m:t>𝐹</m:t>
                              </m:r>
                            </m:e>
                            <m:sub>
                              <m:r>
                                <a:rPr lang="ru-RU" sz="2200" b="0" i="1" smtClean="0">
                                  <a:latin typeface="Cambria Math"/>
                                </a:rPr>
                                <m:t>к</m:t>
                              </m:r>
                            </m:sub>
                          </m:sSub>
                        </m:num>
                        <m:den>
                          <m:r>
                            <a:rPr lang="en-US" sz="2200" b="0" i="1" smtClean="0">
                              <a:latin typeface="Cambria Math"/>
                            </a:rPr>
                            <m:t>𝑚𝑔</m:t>
                          </m:r>
                          <m:r>
                            <m:rPr>
                              <m:nor/>
                            </m:rPr>
                            <a:rPr lang="ru-RU" sz="2200" dirty="0"/>
                            <m:t> </m:t>
                          </m:r>
                        </m:den>
                      </m:f>
                      <m:r>
                        <a:rPr lang="ru-RU" sz="2200" b="0" i="1" smtClean="0">
                          <a:solidFill>
                            <a:schemeClr val="tx1"/>
                          </a:solidFill>
                          <a:latin typeface="Cambria Math"/>
                        </a:rPr>
                        <m:t>⇒</m:t>
                      </m:r>
                      <m:sSub>
                        <m:sSubPr>
                          <m:ctrlPr>
                            <a:rPr lang="en-US" sz="2200" b="0" i="1" smtClean="0">
                              <a:latin typeface="Cambria Math"/>
                            </a:rPr>
                          </m:ctrlPr>
                        </m:sSubPr>
                        <m:e>
                          <m:r>
                            <a:rPr lang="en-US" sz="2200" b="0" i="1" smtClean="0">
                              <a:latin typeface="Cambria Math"/>
                            </a:rPr>
                            <m:t>𝐹</m:t>
                          </m:r>
                        </m:e>
                        <m:sub>
                          <m:r>
                            <a:rPr lang="ru-RU" sz="2200" b="0" i="1" smtClean="0">
                              <a:latin typeface="Cambria Math"/>
                            </a:rPr>
                            <m:t>к</m:t>
                          </m:r>
                        </m:sub>
                      </m:sSub>
                      <m:r>
                        <a:rPr lang="en-US" sz="2200" b="0" i="1" smtClean="0">
                          <a:latin typeface="Cambria Math"/>
                        </a:rPr>
                        <m:t>=</m:t>
                      </m:r>
                      <m:r>
                        <a:rPr lang="en-US" sz="2200" b="0" i="1" smtClean="0">
                          <a:latin typeface="Cambria Math"/>
                        </a:rPr>
                        <m:t>𝑚𝑔</m:t>
                      </m:r>
                    </m:oMath>
                  </m:oMathPara>
                </a14:m>
                <a:endParaRPr lang="ru-RU" sz="2200" dirty="0">
                  <a:solidFill>
                    <a:schemeClr val="tx1"/>
                  </a:solidFill>
                </a:endParaRPr>
              </a:p>
            </p:txBody>
          </p:sp>
        </mc:Choice>
        <mc:Fallback xmlns="">
          <p:sp>
            <p:nvSpPr>
              <p:cNvPr id="95" name="Прямоугольник 94"/>
              <p:cNvSpPr>
                <a:spLocks noRot="1" noChangeAspect="1" noMove="1" noResize="1" noEditPoints="1" noAdjustHandles="1" noChangeArrowheads="1" noChangeShapeType="1" noTextEdit="1"/>
              </p:cNvSpPr>
              <p:nvPr/>
            </p:nvSpPr>
            <p:spPr>
              <a:xfrm>
                <a:off x="2699473" y="4090021"/>
                <a:ext cx="3159006" cy="785600"/>
              </a:xfrm>
              <a:prstGeom prst="rect">
                <a:avLst/>
              </a:prstGeom>
              <a:blipFill rotWithShape="1">
                <a:blip r:embed="rId16"/>
                <a:stretch>
                  <a:fillRect r="-3089"/>
                </a:stretch>
              </a:blipFill>
            </p:spPr>
            <p:txBody>
              <a:bodyPr/>
              <a:lstStyle/>
              <a:p>
                <a:r>
                  <a:rPr lang="ru-RU">
                    <a:noFill/>
                  </a:rPr>
                  <a:t> </a:t>
                </a:r>
              </a:p>
            </p:txBody>
          </p:sp>
        </mc:Fallback>
      </mc:AlternateContent>
    </p:spTree>
    <p:extLst>
      <p:ext uri="{BB962C8B-B14F-4D97-AF65-F5344CB8AC3E}">
        <p14:creationId xmlns:p14="http://schemas.microsoft.com/office/powerpoint/2010/main" val="31893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94" grpId="0"/>
      <p:bldP spid="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Прямая соединительная линия 44"/>
          <p:cNvCxnSpPr/>
          <p:nvPr/>
        </p:nvCxnSpPr>
        <p:spPr>
          <a:xfrm>
            <a:off x="6228184" y="2163652"/>
            <a:ext cx="0" cy="793249"/>
          </a:xfrm>
          <a:prstGeom prst="line">
            <a:avLst/>
          </a:prstGeom>
        </p:spPr>
        <p:style>
          <a:lnRef idx="3">
            <a:schemeClr val="dk1"/>
          </a:lnRef>
          <a:fillRef idx="0">
            <a:schemeClr val="dk1"/>
          </a:fillRef>
          <a:effectRef idx="2">
            <a:schemeClr val="dk1"/>
          </a:effectRef>
          <a:fontRef idx="minor">
            <a:schemeClr val="tx1"/>
          </a:fontRef>
        </p:style>
      </p:cxnSp>
      <p:sp>
        <p:nvSpPr>
          <p:cNvPr id="2" name="Заголовок 1"/>
          <p:cNvSpPr>
            <a:spLocks noGrp="1"/>
          </p:cNvSpPr>
          <p:nvPr>
            <p:ph type="title"/>
          </p:nvPr>
        </p:nvSpPr>
        <p:spPr>
          <a:xfrm>
            <a:off x="457200" y="133970"/>
            <a:ext cx="8229600" cy="1789708"/>
          </a:xfrm>
        </p:spPr>
        <p:txBody>
          <a:bodyPr>
            <a:noAutofit/>
          </a:bodyPr>
          <a:lstStyle/>
          <a:p>
            <a:pPr algn="l"/>
            <a:r>
              <a:rPr lang="ru-RU" sz="2000" b="1" dirty="0">
                <a:solidFill>
                  <a:schemeClr val="tx2">
                    <a:lumMod val="75000"/>
                  </a:schemeClr>
                </a:solidFill>
                <a:latin typeface="Times New Roman" pitchFamily="18" charset="0"/>
                <a:cs typeface="Times New Roman" pitchFamily="18" charset="0"/>
              </a:rPr>
              <a:t>Шарик с зарядом 4 </a:t>
            </a:r>
            <a:r>
              <a:rPr lang="ru-RU" sz="2000" b="1" dirty="0" err="1" smtClean="0">
                <a:solidFill>
                  <a:schemeClr val="tx2">
                    <a:lumMod val="75000"/>
                  </a:schemeClr>
                </a:solidFill>
                <a:latin typeface="Times New Roman" pitchFamily="18" charset="0"/>
                <a:cs typeface="Times New Roman" pitchFamily="18" charset="0"/>
              </a:rPr>
              <a:t>мкКл</a:t>
            </a:r>
            <a:r>
              <a:rPr lang="ru-RU" sz="2000" b="1" dirty="0" smtClean="0">
                <a:solidFill>
                  <a:schemeClr val="tx2">
                    <a:lumMod val="75000"/>
                  </a:schemeClr>
                </a:solidFill>
                <a:latin typeface="Times New Roman" pitchFamily="18" charset="0"/>
                <a:cs typeface="Times New Roman" pitchFamily="18" charset="0"/>
              </a:rPr>
              <a:t> </a:t>
            </a:r>
            <a:r>
              <a:rPr lang="ru-RU" sz="2000" b="1" dirty="0">
                <a:solidFill>
                  <a:schemeClr val="tx2">
                    <a:lumMod val="75000"/>
                  </a:schemeClr>
                </a:solidFill>
                <a:latin typeface="Times New Roman" pitchFamily="18" charset="0"/>
                <a:cs typeface="Times New Roman" pitchFamily="18" charset="0"/>
              </a:rPr>
              <a:t>неподвижно висит на шелковой нити. Снизу к нему подводят второй шарик с зарядом –</a:t>
            </a:r>
            <a:r>
              <a:rPr lang="ru-RU" sz="2000" b="1" dirty="0" smtClean="0">
                <a:solidFill>
                  <a:schemeClr val="tx2">
                    <a:lumMod val="75000"/>
                  </a:schemeClr>
                </a:solidFill>
                <a:latin typeface="Times New Roman" pitchFamily="18" charset="0"/>
                <a:cs typeface="Times New Roman" pitchFamily="18" charset="0"/>
              </a:rPr>
              <a:t>100 </a:t>
            </a:r>
            <a:r>
              <a:rPr lang="ru-RU" sz="2000" b="1" dirty="0" err="1" smtClean="0">
                <a:solidFill>
                  <a:schemeClr val="tx2">
                    <a:lumMod val="75000"/>
                  </a:schemeClr>
                </a:solidFill>
                <a:latin typeface="Times New Roman" pitchFamily="18" charset="0"/>
                <a:cs typeface="Times New Roman" pitchFamily="18" charset="0"/>
              </a:rPr>
              <a:t>нКл</a:t>
            </a:r>
            <a:r>
              <a:rPr lang="ru-RU" sz="2000" b="1" dirty="0" smtClean="0">
                <a:solidFill>
                  <a:schemeClr val="tx2">
                    <a:lumMod val="75000"/>
                  </a:schemeClr>
                </a:solidFill>
                <a:latin typeface="Times New Roman" pitchFamily="18" charset="0"/>
                <a:cs typeface="Times New Roman" pitchFamily="18" charset="0"/>
              </a:rPr>
              <a:t>, так </a:t>
            </a:r>
            <a:r>
              <a:rPr lang="ru-RU" sz="2000" b="1" dirty="0">
                <a:solidFill>
                  <a:schemeClr val="tx2">
                    <a:lumMod val="75000"/>
                  </a:schemeClr>
                </a:solidFill>
                <a:latin typeface="Times New Roman" pitchFamily="18" charset="0"/>
                <a:cs typeface="Times New Roman" pitchFamily="18" charset="0"/>
              </a:rPr>
              <a:t>что центры обоих шариков лежат на одной прямой. В результате этого, сила натяжения нити увеличивается вдвое. Расстояние между шариками составляет 8 </a:t>
            </a:r>
            <a:r>
              <a:rPr lang="ru-RU" sz="2000" b="1" dirty="0" smtClean="0">
                <a:solidFill>
                  <a:schemeClr val="tx2">
                    <a:lumMod val="75000"/>
                  </a:schemeClr>
                </a:solidFill>
                <a:latin typeface="Times New Roman" pitchFamily="18" charset="0"/>
                <a:cs typeface="Times New Roman" pitchFamily="18" charset="0"/>
              </a:rPr>
              <a:t>см. </a:t>
            </a:r>
            <a:r>
              <a:rPr lang="ru-RU" sz="2000" b="1" dirty="0">
                <a:solidFill>
                  <a:schemeClr val="tx2">
                    <a:lumMod val="75000"/>
                  </a:schemeClr>
                </a:solidFill>
                <a:latin typeface="Times New Roman" pitchFamily="18" charset="0"/>
                <a:cs typeface="Times New Roman" pitchFamily="18" charset="0"/>
              </a:rPr>
              <a:t>Найдите массу первого шарика.</a:t>
            </a:r>
          </a:p>
        </p:txBody>
      </p:sp>
      <p:sp>
        <p:nvSpPr>
          <p:cNvPr id="6" name="Прямоугольник 21"/>
          <p:cNvSpPr/>
          <p:nvPr/>
        </p:nvSpPr>
        <p:spPr>
          <a:xfrm>
            <a:off x="251520" y="1851670"/>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7" name="Straight Connector 42"/>
          <p:cNvCxnSpPr/>
          <p:nvPr/>
        </p:nvCxnSpPr>
        <p:spPr>
          <a:xfrm flipH="1">
            <a:off x="323532" y="4220811"/>
            <a:ext cx="2304252"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Прямоугольник 7"/>
              <p:cNvSpPr/>
              <p:nvPr/>
            </p:nvSpPr>
            <p:spPr>
              <a:xfrm>
                <a:off x="454503" y="4227934"/>
                <a:ext cx="94448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ea typeface="Cambria Math"/>
                        </a:rPr>
                        <m:t>𝑚</m:t>
                      </m:r>
                      <m:r>
                        <a:rPr lang="en-US" sz="2200" b="0" i="1" smtClean="0">
                          <a:latin typeface="Cambria Math"/>
                          <a:ea typeface="Cambria Math"/>
                        </a:rPr>
                        <m:t> − ?</m:t>
                      </m:r>
                    </m:oMath>
                  </m:oMathPara>
                </a14:m>
                <a:endParaRPr lang="ru-RU" sz="2200" dirty="0"/>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454503" y="4227934"/>
                <a:ext cx="944489" cy="430887"/>
              </a:xfrm>
              <a:prstGeom prst="rect">
                <a:avLst/>
              </a:prstGeom>
              <a:blipFill rotWithShape="1">
                <a:blip r:embed="rId2"/>
                <a:stretch>
                  <a:fillRect t="-8571" r="-11688" b="-28571"/>
                </a:stretch>
              </a:blipFill>
            </p:spPr>
            <p:txBody>
              <a:bodyPr/>
              <a:lstStyle/>
              <a:p>
                <a:r>
                  <a:rPr lang="ru-RU">
                    <a:noFill/>
                  </a:rPr>
                  <a:t> </a:t>
                </a:r>
              </a:p>
            </p:txBody>
          </p:sp>
        </mc:Fallback>
      </mc:AlternateContent>
      <p:cxnSp>
        <p:nvCxnSpPr>
          <p:cNvPr id="9" name="Straight Connector 22"/>
          <p:cNvCxnSpPr/>
          <p:nvPr/>
        </p:nvCxnSpPr>
        <p:spPr>
          <a:xfrm>
            <a:off x="2627784" y="2185065"/>
            <a:ext cx="0" cy="2546925"/>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Прямоугольник 9"/>
              <p:cNvSpPr/>
              <p:nvPr/>
            </p:nvSpPr>
            <p:spPr>
              <a:xfrm>
                <a:off x="298800" y="3435846"/>
                <a:ext cx="1039322" cy="781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200" b="0" i="1" smtClean="0">
                              <a:solidFill>
                                <a:schemeClr val="tx1"/>
                              </a:solidFill>
                              <a:latin typeface="Cambria Math"/>
                            </a:rPr>
                          </m:ctrlPr>
                        </m:fPr>
                        <m:num>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ru-RU" sz="2200" b="0" i="1" smtClean="0">
                                  <a:solidFill>
                                    <a:schemeClr val="tx1"/>
                                  </a:solidFill>
                                  <a:latin typeface="Cambria Math"/>
                                </a:rPr>
                                <m:t>2</m:t>
                              </m:r>
                            </m:sub>
                          </m:sSub>
                        </m:num>
                        <m:den>
                          <m:sSub>
                            <m:sSubPr>
                              <m:ctrlPr>
                                <a:rPr lang="en-US" sz="2200" b="0" i="1" smtClean="0">
                                  <a:solidFill>
                                    <a:schemeClr val="tx1"/>
                                  </a:solidFill>
                                  <a:latin typeface="Cambria Math"/>
                                </a:rPr>
                              </m:ctrlPr>
                            </m:sSubPr>
                            <m:e>
                              <m:r>
                                <a:rPr lang="en-US" sz="2200" b="0" i="1" smtClean="0">
                                  <a:solidFill>
                                    <a:schemeClr val="tx1"/>
                                  </a:solidFill>
                                  <a:latin typeface="Cambria Math"/>
                                </a:rPr>
                                <m:t>𝑇</m:t>
                              </m:r>
                            </m:e>
                            <m:sub>
                              <m:r>
                                <a:rPr lang="en-US" sz="2200" b="0" i="1" smtClean="0">
                                  <a:solidFill>
                                    <a:schemeClr val="tx1"/>
                                  </a:solidFill>
                                  <a:latin typeface="Cambria Math"/>
                                </a:rPr>
                                <m:t>1</m:t>
                              </m:r>
                            </m:sub>
                          </m:sSub>
                        </m:den>
                      </m:f>
                      <m:r>
                        <a:rPr lang="en-US" sz="2200" b="0" i="1" smtClean="0">
                          <a:solidFill>
                            <a:schemeClr val="tx1"/>
                          </a:solidFill>
                          <a:latin typeface="Cambria Math"/>
                        </a:rPr>
                        <m:t>=2</m:t>
                      </m:r>
                    </m:oMath>
                  </m:oMathPara>
                </a14:m>
                <a:endParaRPr lang="ru-RU" sz="2200" dirty="0">
                  <a:solidFill>
                    <a:schemeClr val="tx1"/>
                  </a:solidFill>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298800" y="3435846"/>
                <a:ext cx="1039322" cy="781561"/>
              </a:xfrm>
              <a:prstGeom prst="rect">
                <a:avLst/>
              </a:prstGeom>
              <a:blipFill rotWithShape="1">
                <a:blip r:embed="rId3"/>
                <a:stretch>
                  <a:fillRect r="-99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298800" y="3075806"/>
                <a:ext cx="153221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a:rPr>
                        <m:t>𝑟</m:t>
                      </m:r>
                      <m:r>
                        <a:rPr lang="en-US" sz="2200" b="0" i="1" smtClean="0">
                          <a:solidFill>
                            <a:schemeClr val="tx1"/>
                          </a:solidFill>
                          <a:latin typeface="Cambria Math"/>
                        </a:rPr>
                        <m:t>=0,08 м</m:t>
                      </m:r>
                    </m:oMath>
                  </m:oMathPara>
                </a14:m>
                <a:endParaRPr lang="ru-RU" sz="2200" dirty="0">
                  <a:solidFill>
                    <a:schemeClr val="tx1"/>
                  </a:solidFill>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298800" y="3075806"/>
                <a:ext cx="1532214" cy="430887"/>
              </a:xfrm>
              <a:prstGeom prst="rect">
                <a:avLst/>
              </a:prstGeom>
              <a:blipFill rotWithShape="1">
                <a:blip r:embed="rId4"/>
                <a:stretch>
                  <a:fillRect t="-8571" r="-717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298800" y="2212871"/>
                <a:ext cx="236173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1</m:t>
                          </m:r>
                        </m:sub>
                      </m:sSub>
                      <m:r>
                        <a:rPr lang="ru-RU" sz="2200" b="0" i="1" smtClean="0">
                          <a:solidFill>
                            <a:schemeClr val="tx1"/>
                          </a:solidFill>
                          <a:latin typeface="Cambria Math"/>
                        </a:rPr>
                        <m:t>=4</m:t>
                      </m:r>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−6</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298800" y="2212871"/>
                <a:ext cx="2361737" cy="430887"/>
              </a:xfrm>
              <a:prstGeom prst="rect">
                <a:avLst/>
              </a:prstGeom>
              <a:blipFill rotWithShape="1">
                <a:blip r:embed="rId5"/>
                <a:stretch>
                  <a:fillRect t="-8451" r="-4393"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298800" y="2643758"/>
                <a:ext cx="213814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2</m:t>
                          </m:r>
                        </m:sub>
                      </m:sSub>
                      <m:r>
                        <a:rPr lang="ru-RU" sz="2200" b="0" i="1" smtClean="0">
                          <a:solidFill>
                            <a:schemeClr val="tx1"/>
                          </a:solidFill>
                          <a:latin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−7</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298800" y="2643758"/>
                <a:ext cx="2138149" cy="430887"/>
              </a:xfrm>
              <a:prstGeom prst="rect">
                <a:avLst/>
              </a:prstGeom>
              <a:blipFill rotWithShape="1">
                <a:blip r:embed="rId6"/>
                <a:stretch>
                  <a:fillRect t="-8571" r="-3704" b="-28571"/>
                </a:stretch>
              </a:blipFill>
            </p:spPr>
            <p:txBody>
              <a:bodyPr/>
              <a:lstStyle/>
              <a:p>
                <a:r>
                  <a:rPr lang="ru-RU">
                    <a:noFill/>
                  </a:rPr>
                  <a:t> </a:t>
                </a:r>
              </a:p>
            </p:txBody>
          </p:sp>
        </mc:Fallback>
      </mc:AlternateContent>
      <p:grpSp>
        <p:nvGrpSpPr>
          <p:cNvPr id="54" name="Группа 53"/>
          <p:cNvGrpSpPr/>
          <p:nvPr/>
        </p:nvGrpSpPr>
        <p:grpSpPr>
          <a:xfrm>
            <a:off x="5580112" y="2139702"/>
            <a:ext cx="3211277" cy="2120171"/>
            <a:chOff x="5089982" y="2159155"/>
            <a:chExt cx="3211277" cy="2120171"/>
          </a:xfrm>
        </p:grpSpPr>
        <p:cxnSp>
          <p:nvCxnSpPr>
            <p:cNvPr id="57" name="Прямая соединительная линия 56"/>
            <p:cNvCxnSpPr/>
            <p:nvPr/>
          </p:nvCxnSpPr>
          <p:spPr>
            <a:xfrm>
              <a:off x="7632273" y="2161628"/>
              <a:ext cx="0" cy="793249"/>
            </a:xfrm>
            <a:prstGeom prst="line">
              <a:avLst/>
            </a:prstGeom>
          </p:spPr>
          <p:style>
            <a:lnRef idx="3">
              <a:schemeClr val="dk1"/>
            </a:lnRef>
            <a:fillRef idx="0">
              <a:schemeClr val="dk1"/>
            </a:fillRef>
            <a:effectRef idx="2">
              <a:schemeClr val="dk1"/>
            </a:effectRef>
            <a:fontRef idx="minor">
              <a:schemeClr val="tx1"/>
            </a:fontRef>
          </p:style>
        </p:cxnSp>
        <p:cxnSp>
          <p:nvCxnSpPr>
            <p:cNvPr id="60" name="Прямая со стрелкой 59"/>
            <p:cNvCxnSpPr/>
            <p:nvPr/>
          </p:nvCxnSpPr>
          <p:spPr>
            <a:xfrm>
              <a:off x="7632273" y="3038610"/>
              <a:ext cx="0" cy="52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61" name="Группа 60"/>
            <p:cNvGrpSpPr/>
            <p:nvPr/>
          </p:nvGrpSpPr>
          <p:grpSpPr>
            <a:xfrm>
              <a:off x="5089982" y="2159155"/>
              <a:ext cx="3211277" cy="2120171"/>
              <a:chOff x="5089982" y="2159155"/>
              <a:chExt cx="3211277" cy="2120171"/>
            </a:xfrm>
          </p:grpSpPr>
          <p:cxnSp>
            <p:nvCxnSpPr>
              <p:cNvPr id="62" name="Прямая соединительная линия 61"/>
              <p:cNvCxnSpPr/>
              <p:nvPr/>
            </p:nvCxnSpPr>
            <p:spPr>
              <a:xfrm>
                <a:off x="6984201" y="2161628"/>
                <a:ext cx="1296144" cy="0"/>
              </a:xfrm>
              <a:prstGeom prst="line">
                <a:avLst/>
              </a:prstGeom>
            </p:spPr>
            <p:style>
              <a:lnRef idx="3">
                <a:schemeClr val="dk1"/>
              </a:lnRef>
              <a:fillRef idx="0">
                <a:schemeClr val="dk1"/>
              </a:fillRef>
              <a:effectRef idx="2">
                <a:schemeClr val="dk1"/>
              </a:effectRef>
              <a:fontRef idx="minor">
                <a:schemeClr val="tx1"/>
              </a:fontRef>
            </p:style>
          </p:cxnSp>
          <p:grpSp>
            <p:nvGrpSpPr>
              <p:cNvPr id="69" name="Группа 68"/>
              <p:cNvGrpSpPr/>
              <p:nvPr/>
            </p:nvGrpSpPr>
            <p:grpSpPr>
              <a:xfrm>
                <a:off x="7441321" y="2847445"/>
                <a:ext cx="382329" cy="382329"/>
                <a:chOff x="1450504" y="2618606"/>
                <a:chExt cx="914400" cy="914400"/>
              </a:xfrm>
            </p:grpSpPr>
            <p:sp>
              <p:nvSpPr>
                <p:cNvPr id="89" name="Овал 88"/>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90" name="Плюс 89"/>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70" name="Группа 69"/>
              <p:cNvGrpSpPr/>
              <p:nvPr/>
            </p:nvGrpSpPr>
            <p:grpSpPr>
              <a:xfrm>
                <a:off x="7441513" y="3897726"/>
                <a:ext cx="381600" cy="381600"/>
                <a:chOff x="2826961" y="2665462"/>
                <a:chExt cx="914400" cy="914400"/>
              </a:xfrm>
            </p:grpSpPr>
            <p:sp>
              <p:nvSpPr>
                <p:cNvPr id="87" name="Овал 86"/>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88" name="Минус 87"/>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74" name="Прямая соединительная линия 73"/>
              <p:cNvCxnSpPr/>
              <p:nvPr/>
            </p:nvCxnSpPr>
            <p:spPr>
              <a:xfrm>
                <a:off x="5089982" y="2159155"/>
                <a:ext cx="1296144" cy="0"/>
              </a:xfrm>
              <a:prstGeom prst="line">
                <a:avLst/>
              </a:prstGeom>
            </p:spPr>
            <p:style>
              <a:lnRef idx="3">
                <a:schemeClr val="dk1"/>
              </a:lnRef>
              <a:fillRef idx="0">
                <a:schemeClr val="dk1"/>
              </a:fillRef>
              <a:effectRef idx="2">
                <a:schemeClr val="dk1"/>
              </a:effectRef>
              <a:fontRef idx="minor">
                <a:schemeClr val="tx1"/>
              </a:fontRef>
            </p:style>
          </p:cxnSp>
          <p:grpSp>
            <p:nvGrpSpPr>
              <p:cNvPr id="75" name="Группа 74"/>
              <p:cNvGrpSpPr/>
              <p:nvPr/>
            </p:nvGrpSpPr>
            <p:grpSpPr>
              <a:xfrm>
                <a:off x="5547102" y="2844972"/>
                <a:ext cx="382329" cy="382329"/>
                <a:chOff x="1450504" y="2618606"/>
                <a:chExt cx="914400" cy="914400"/>
              </a:xfrm>
            </p:grpSpPr>
            <p:sp>
              <p:nvSpPr>
                <p:cNvPr id="85" name="Овал 84"/>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86" name="Плюс 85"/>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76" name="Прямая со стрелкой 75"/>
              <p:cNvCxnSpPr/>
              <p:nvPr/>
            </p:nvCxnSpPr>
            <p:spPr>
              <a:xfrm>
                <a:off x="5738267" y="3038610"/>
                <a:ext cx="0" cy="52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7" name="Прямая со стрелкой 76"/>
              <p:cNvCxnSpPr>
                <a:stCxn id="85" idx="0"/>
              </p:cNvCxnSpPr>
              <p:nvPr/>
            </p:nvCxnSpPr>
            <p:spPr>
              <a:xfrm flipV="1">
                <a:off x="5738267" y="2334529"/>
                <a:ext cx="0" cy="5209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5796445" y="2191094"/>
                    <a:ext cx="510588"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𝑇</m:t>
                                  </m:r>
                                </m:e>
                              </m:acc>
                            </m:e>
                            <m:sub>
                              <m:r>
                                <a:rPr lang="en-US" sz="2200" b="0" i="1" smtClean="0">
                                  <a:latin typeface="Cambria Math"/>
                                </a:rPr>
                                <m:t>1</m:t>
                              </m:r>
                            </m:sub>
                          </m:sSub>
                        </m:oMath>
                      </m:oMathPara>
                    </a14:m>
                    <a:endParaRPr lang="ru-RU" sz="2200" dirty="0"/>
                  </a:p>
                </p:txBody>
              </p:sp>
            </mc:Choice>
            <mc:Fallback xmlns="">
              <p:sp>
                <p:nvSpPr>
                  <p:cNvPr id="78" name="TextBox 77"/>
                  <p:cNvSpPr txBox="1">
                    <a:spLocks noRot="1" noChangeAspect="1" noMove="1" noResize="1" noEditPoints="1" noAdjustHandles="1" noChangeArrowheads="1" noChangeShapeType="1" noTextEdit="1"/>
                  </p:cNvSpPr>
                  <p:nvPr/>
                </p:nvSpPr>
                <p:spPr>
                  <a:xfrm>
                    <a:off x="5796445" y="2191094"/>
                    <a:ext cx="510588" cy="472052"/>
                  </a:xfrm>
                  <a:prstGeom prst="rect">
                    <a:avLst/>
                  </a:prstGeom>
                  <a:blipFill rotWithShape="1">
                    <a:blip r:embed="rId7"/>
                    <a:stretch>
                      <a:fillRect r="-22619" b="-2435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717353" y="3299610"/>
                    <a:ext cx="66877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rPr>
                            <m:t>𝑚</m:t>
                          </m:r>
                          <m:acc>
                            <m:accPr>
                              <m:chr m:val="⃗"/>
                              <m:ctrlPr>
                                <a:rPr lang="en-US" sz="2200" i="1" smtClean="0">
                                  <a:latin typeface="Cambria Math"/>
                                </a:rPr>
                              </m:ctrlPr>
                            </m:accPr>
                            <m:e>
                              <m:r>
                                <a:rPr lang="en-US" sz="2200" b="0" i="1" smtClean="0">
                                  <a:latin typeface="Cambria Math"/>
                                </a:rPr>
                                <m:t>𝑔</m:t>
                              </m:r>
                            </m:e>
                          </m:acc>
                        </m:oMath>
                      </m:oMathPara>
                    </a14:m>
                    <a:endParaRPr lang="ru-RU" sz="2200" dirty="0"/>
                  </a:p>
                </p:txBody>
              </p:sp>
            </mc:Choice>
            <mc:Fallback xmlns="">
              <p:sp>
                <p:nvSpPr>
                  <p:cNvPr id="79" name="TextBox 78"/>
                  <p:cNvSpPr txBox="1">
                    <a:spLocks noRot="1" noChangeAspect="1" noMove="1" noResize="1" noEditPoints="1" noAdjustHandles="1" noChangeArrowheads="1" noChangeShapeType="1" noTextEdit="1"/>
                  </p:cNvSpPr>
                  <p:nvPr/>
                </p:nvSpPr>
                <p:spPr>
                  <a:xfrm>
                    <a:off x="5717353" y="3299610"/>
                    <a:ext cx="668773" cy="430887"/>
                  </a:xfrm>
                  <a:prstGeom prst="rect">
                    <a:avLst/>
                  </a:prstGeom>
                  <a:blipFill rotWithShape="1">
                    <a:blip r:embed="rId8"/>
                    <a:stretch>
                      <a:fillRect t="-15493" r="-44545"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7632486" y="3127198"/>
                    <a:ext cx="66877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rPr>
                            <m:t>𝑚</m:t>
                          </m:r>
                          <m:acc>
                            <m:accPr>
                              <m:chr m:val="⃗"/>
                              <m:ctrlPr>
                                <a:rPr lang="en-US" sz="2200" i="1" smtClean="0">
                                  <a:latin typeface="Cambria Math"/>
                                </a:rPr>
                              </m:ctrlPr>
                            </m:accPr>
                            <m:e>
                              <m:r>
                                <a:rPr lang="en-US" sz="2200" b="0" i="1" smtClean="0">
                                  <a:latin typeface="Cambria Math"/>
                                </a:rPr>
                                <m:t>𝑔</m:t>
                              </m:r>
                            </m:e>
                          </m:acc>
                        </m:oMath>
                      </m:oMathPara>
                    </a14:m>
                    <a:endParaRPr lang="ru-RU" sz="2200" dirty="0"/>
                  </a:p>
                </p:txBody>
              </p:sp>
            </mc:Choice>
            <mc:Fallback xmlns="">
              <p:sp>
                <p:nvSpPr>
                  <p:cNvPr id="80" name="TextBox 79"/>
                  <p:cNvSpPr txBox="1">
                    <a:spLocks noRot="1" noChangeAspect="1" noMove="1" noResize="1" noEditPoints="1" noAdjustHandles="1" noChangeArrowheads="1" noChangeShapeType="1" noTextEdit="1"/>
                  </p:cNvSpPr>
                  <p:nvPr/>
                </p:nvSpPr>
                <p:spPr>
                  <a:xfrm>
                    <a:off x="7632486" y="3127198"/>
                    <a:ext cx="668773" cy="430887"/>
                  </a:xfrm>
                  <a:prstGeom prst="rect">
                    <a:avLst/>
                  </a:prstGeom>
                  <a:blipFill rotWithShape="1">
                    <a:blip r:embed="rId9"/>
                    <a:stretch>
                      <a:fillRect t="-15714" r="-44545" b="-28571"/>
                    </a:stretch>
                  </a:blipFill>
                </p:spPr>
                <p:txBody>
                  <a:bodyPr/>
                  <a:lstStyle/>
                  <a:p>
                    <a:r>
                      <a:rPr lang="ru-RU">
                        <a:noFill/>
                      </a:rPr>
                      <a:t> </a:t>
                    </a:r>
                  </a:p>
                </p:txBody>
              </p:sp>
            </mc:Fallback>
          </mc:AlternateContent>
          <p:cxnSp>
            <p:nvCxnSpPr>
              <p:cNvPr id="81" name="Прямая со стрелкой 80"/>
              <p:cNvCxnSpPr/>
              <p:nvPr/>
            </p:nvCxnSpPr>
            <p:spPr>
              <a:xfrm>
                <a:off x="7632273" y="3325278"/>
                <a:ext cx="41" cy="58294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2" name="TextBox 81"/>
                  <p:cNvSpPr txBox="1"/>
                  <p:nvPr/>
                </p:nvSpPr>
                <p:spPr>
                  <a:xfrm>
                    <a:off x="7722285" y="3519242"/>
                    <a:ext cx="489173"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𝐹</m:t>
                                  </m:r>
                                </m:e>
                              </m:acc>
                            </m:e>
                            <m:sub>
                              <m:r>
                                <a:rPr lang="ru-RU" sz="2200" b="0" i="1" smtClean="0">
                                  <a:latin typeface="Cambria Math"/>
                                </a:rPr>
                                <m:t>к</m:t>
                              </m:r>
                            </m:sub>
                          </m:sSub>
                        </m:oMath>
                      </m:oMathPara>
                    </a14:m>
                    <a:endParaRPr lang="ru-RU" sz="2200" dirty="0"/>
                  </a:p>
                </p:txBody>
              </p:sp>
            </mc:Choice>
            <mc:Fallback xmlns="">
              <p:sp>
                <p:nvSpPr>
                  <p:cNvPr id="82" name="TextBox 81"/>
                  <p:cNvSpPr txBox="1">
                    <a:spLocks noRot="1" noChangeAspect="1" noMove="1" noResize="1" noEditPoints="1" noAdjustHandles="1" noChangeArrowheads="1" noChangeShapeType="1" noTextEdit="1"/>
                  </p:cNvSpPr>
                  <p:nvPr/>
                </p:nvSpPr>
                <p:spPr>
                  <a:xfrm>
                    <a:off x="7722285" y="3519242"/>
                    <a:ext cx="489173" cy="472052"/>
                  </a:xfrm>
                  <a:prstGeom prst="rect">
                    <a:avLst/>
                  </a:prstGeom>
                  <a:blipFill rotWithShape="1">
                    <a:blip r:embed="rId10"/>
                    <a:stretch>
                      <a:fillRect t="-16667" r="-26250" b="-24359"/>
                    </a:stretch>
                  </a:blipFill>
                </p:spPr>
                <p:txBody>
                  <a:bodyPr/>
                  <a:lstStyle/>
                  <a:p>
                    <a:r>
                      <a:rPr lang="ru-RU">
                        <a:noFill/>
                      </a:rPr>
                      <a:t> </a:t>
                    </a:r>
                  </a:p>
                </p:txBody>
              </p:sp>
            </mc:Fallback>
          </mc:AlternateContent>
          <p:cxnSp>
            <p:nvCxnSpPr>
              <p:cNvPr id="83" name="Прямая со стрелкой 82"/>
              <p:cNvCxnSpPr/>
              <p:nvPr/>
            </p:nvCxnSpPr>
            <p:spPr>
              <a:xfrm flipV="1">
                <a:off x="7632810" y="2328722"/>
                <a:ext cx="0" cy="5209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4" name="TextBox 83"/>
                  <p:cNvSpPr txBox="1"/>
                  <p:nvPr/>
                </p:nvSpPr>
                <p:spPr>
                  <a:xfrm>
                    <a:off x="7708307" y="2181380"/>
                    <a:ext cx="517129"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𝑇</m:t>
                                  </m:r>
                                </m:e>
                              </m:acc>
                            </m:e>
                            <m:sub>
                              <m:r>
                                <a:rPr lang="ru-RU" sz="2200" b="0" i="1" smtClean="0">
                                  <a:latin typeface="Cambria Math"/>
                                </a:rPr>
                                <m:t>2</m:t>
                              </m:r>
                            </m:sub>
                          </m:sSub>
                        </m:oMath>
                      </m:oMathPara>
                    </a14:m>
                    <a:endParaRPr lang="ru-RU" sz="2200" dirty="0"/>
                  </a:p>
                </p:txBody>
              </p:sp>
            </mc:Choice>
            <mc:Fallback xmlns="">
              <p:sp>
                <p:nvSpPr>
                  <p:cNvPr id="84" name="TextBox 83"/>
                  <p:cNvSpPr txBox="1">
                    <a:spLocks noRot="1" noChangeAspect="1" noMove="1" noResize="1" noEditPoints="1" noAdjustHandles="1" noChangeArrowheads="1" noChangeShapeType="1" noTextEdit="1"/>
                  </p:cNvSpPr>
                  <p:nvPr/>
                </p:nvSpPr>
                <p:spPr>
                  <a:xfrm>
                    <a:off x="7708307" y="2181380"/>
                    <a:ext cx="517129" cy="472052"/>
                  </a:xfrm>
                  <a:prstGeom prst="rect">
                    <a:avLst/>
                  </a:prstGeom>
                  <a:blipFill rotWithShape="1">
                    <a:blip r:embed="rId11"/>
                    <a:stretch>
                      <a:fillRect r="-21176" b="-25974"/>
                    </a:stretch>
                  </a:blipFill>
                </p:spPr>
                <p:txBody>
                  <a:bodyPr/>
                  <a:lstStyle/>
                  <a:p>
                    <a:r>
                      <a:rPr lang="ru-RU">
                        <a:noFill/>
                      </a:rPr>
                      <a:t> </a:t>
                    </a:r>
                  </a:p>
                </p:txBody>
              </p:sp>
            </mc:Fallback>
          </mc:AlternateContent>
        </p:grpSp>
      </p:grpSp>
      <p:grpSp>
        <p:nvGrpSpPr>
          <p:cNvPr id="91" name="Группа 90"/>
          <p:cNvGrpSpPr/>
          <p:nvPr/>
        </p:nvGrpSpPr>
        <p:grpSpPr>
          <a:xfrm>
            <a:off x="6691345" y="4796378"/>
            <a:ext cx="2455100" cy="347122"/>
            <a:chOff x="6691345" y="4796378"/>
            <a:chExt cx="2455100" cy="347122"/>
          </a:xfrm>
        </p:grpSpPr>
        <p:sp>
          <p:nvSpPr>
            <p:cNvPr id="92"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3" name="Picture 4" descr="E:\РАБОЧИЕ ПРОЕКТЫ\FREE-LANCE\2013\октябрь\Логотип_варианты_цвета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5" name="Прямоугольник 94"/>
              <p:cNvSpPr/>
              <p:nvPr/>
            </p:nvSpPr>
            <p:spPr>
              <a:xfrm>
                <a:off x="2699473" y="2014867"/>
                <a:ext cx="1271053"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a:rPr>
                          </m:ctrlPr>
                        </m:sSubPr>
                        <m:e>
                          <m:r>
                            <a:rPr lang="en-US" sz="2200" b="0" i="1" smtClean="0">
                              <a:latin typeface="Cambria Math"/>
                            </a:rPr>
                            <m:t>𝐹</m:t>
                          </m:r>
                        </m:e>
                        <m:sub>
                          <m:r>
                            <a:rPr lang="ru-RU" sz="2200" b="0" i="1" smtClean="0">
                              <a:latin typeface="Cambria Math"/>
                            </a:rPr>
                            <m:t>к</m:t>
                          </m:r>
                        </m:sub>
                      </m:sSub>
                      <m:r>
                        <a:rPr lang="en-US" sz="2200" b="0" i="1" smtClean="0">
                          <a:latin typeface="Cambria Math"/>
                        </a:rPr>
                        <m:t>=</m:t>
                      </m:r>
                      <m:r>
                        <a:rPr lang="en-US" sz="2200" b="0" i="1" smtClean="0">
                          <a:latin typeface="Cambria Math"/>
                        </a:rPr>
                        <m:t>𝑚𝑔</m:t>
                      </m:r>
                    </m:oMath>
                  </m:oMathPara>
                </a14:m>
                <a:endParaRPr lang="ru-RU" sz="2200" dirty="0">
                  <a:solidFill>
                    <a:schemeClr val="tx1"/>
                  </a:solidFill>
                </a:endParaRPr>
              </a:p>
            </p:txBody>
          </p:sp>
        </mc:Choice>
        <mc:Fallback xmlns="">
          <p:sp>
            <p:nvSpPr>
              <p:cNvPr id="95" name="Прямоугольник 94"/>
              <p:cNvSpPr>
                <a:spLocks noRot="1" noChangeAspect="1" noMove="1" noResize="1" noEditPoints="1" noAdjustHandles="1" noChangeArrowheads="1" noChangeShapeType="1" noTextEdit="1"/>
              </p:cNvSpPr>
              <p:nvPr/>
            </p:nvSpPr>
            <p:spPr>
              <a:xfrm>
                <a:off x="2699473" y="2014867"/>
                <a:ext cx="1271053" cy="430887"/>
              </a:xfrm>
              <a:prstGeom prst="rect">
                <a:avLst/>
              </a:prstGeom>
              <a:blipFill rotWithShape="1">
                <a:blip r:embed="rId13"/>
                <a:stretch>
                  <a:fillRect t="-8571" r="-8173"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2" name="Прямоугольник 41"/>
              <p:cNvSpPr/>
              <p:nvPr/>
            </p:nvSpPr>
            <p:spPr>
              <a:xfrm>
                <a:off x="2706344" y="2427734"/>
                <a:ext cx="2146165" cy="7446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𝑚𝑔</m:t>
                      </m:r>
                      <m:r>
                        <a:rPr lang="en-US" sz="2200" b="0" i="1" smtClean="0">
                          <a:latin typeface="Cambria Math"/>
                        </a:rPr>
                        <m:t>=</m:t>
                      </m:r>
                      <m:r>
                        <a:rPr lang="en-US" sz="2200" b="0" i="1" smtClean="0">
                          <a:latin typeface="Cambria Math"/>
                        </a:rPr>
                        <m:t>𝑘</m:t>
                      </m:r>
                      <m:f>
                        <m:fPr>
                          <m:ctrlPr>
                            <a:rPr lang="en-US" sz="2200" b="0" i="1" smtClean="0">
                              <a:latin typeface="Cambria Math"/>
                            </a:rPr>
                          </m:ctrlPr>
                        </m:fPr>
                        <m:num>
                          <m:d>
                            <m:dPr>
                              <m:begChr m:val="|"/>
                              <m:endChr m:val="|"/>
                              <m:ctrlPr>
                                <a:rPr lang="en-US" sz="2200" b="0" i="1" smtClean="0">
                                  <a:latin typeface="Cambria Math"/>
                                </a:rPr>
                              </m:ctrlPr>
                            </m:dPr>
                            <m:e>
                              <m:sSub>
                                <m:sSubPr>
                                  <m:ctrlPr>
                                    <a:rPr lang="en-US" sz="2200" b="0" i="1" smtClean="0">
                                      <a:latin typeface="Cambria Math"/>
                                    </a:rPr>
                                  </m:ctrlPr>
                                </m:sSubPr>
                                <m:e>
                                  <m:r>
                                    <a:rPr lang="en-US" sz="2200" b="0" i="1" smtClean="0">
                                      <a:latin typeface="Cambria Math"/>
                                    </a:rPr>
                                    <m:t>𝑞</m:t>
                                  </m:r>
                                </m:e>
                                <m:sub>
                                  <m:r>
                                    <a:rPr lang="en-US" sz="2200" b="0" i="1" smtClean="0">
                                      <a:latin typeface="Cambria Math"/>
                                    </a:rPr>
                                    <m:t>1</m:t>
                                  </m:r>
                                </m:sub>
                              </m:sSub>
                            </m:e>
                          </m:d>
                          <m:d>
                            <m:dPr>
                              <m:begChr m:val="|"/>
                              <m:endChr m:val="|"/>
                              <m:ctrlPr>
                                <a:rPr lang="en-US" sz="2200" b="0" i="1" smtClean="0">
                                  <a:latin typeface="Cambria Math"/>
                                </a:rPr>
                              </m:ctrlPr>
                            </m:dPr>
                            <m:e>
                              <m:sSub>
                                <m:sSubPr>
                                  <m:ctrlPr>
                                    <a:rPr lang="en-US" sz="2200" b="0" i="1" smtClean="0">
                                      <a:latin typeface="Cambria Math"/>
                                    </a:rPr>
                                  </m:ctrlPr>
                                </m:sSubPr>
                                <m:e>
                                  <m:r>
                                    <a:rPr lang="en-US" sz="2200" b="0" i="1" smtClean="0">
                                      <a:latin typeface="Cambria Math"/>
                                    </a:rPr>
                                    <m:t>𝑞</m:t>
                                  </m:r>
                                </m:e>
                                <m:sub>
                                  <m:r>
                                    <a:rPr lang="en-US" sz="2200" b="0" i="1" smtClean="0">
                                      <a:latin typeface="Cambria Math"/>
                                    </a:rPr>
                                    <m:t>2</m:t>
                                  </m:r>
                                </m:sub>
                              </m:sSub>
                            </m:e>
                          </m:d>
                        </m:num>
                        <m:den>
                          <m:sSup>
                            <m:sSupPr>
                              <m:ctrlPr>
                                <a:rPr lang="en-US" sz="2200" b="0" i="1" smtClean="0">
                                  <a:latin typeface="Cambria Math"/>
                                </a:rPr>
                              </m:ctrlPr>
                            </m:sSupPr>
                            <m:e>
                              <m:r>
                                <a:rPr lang="en-US" sz="2200" b="0" i="1" smtClean="0">
                                  <a:latin typeface="Cambria Math"/>
                                </a:rPr>
                                <m:t>𝑟</m:t>
                              </m:r>
                            </m:e>
                            <m:sup>
                              <m:r>
                                <a:rPr lang="en-US" sz="2200" b="0" i="1" smtClean="0">
                                  <a:latin typeface="Cambria Math"/>
                                </a:rPr>
                                <m:t>2</m:t>
                              </m:r>
                            </m:sup>
                          </m:sSup>
                        </m:den>
                      </m:f>
                    </m:oMath>
                  </m:oMathPara>
                </a14:m>
                <a:endParaRPr lang="ru-RU" sz="2200" dirty="0">
                  <a:solidFill>
                    <a:schemeClr val="tx1"/>
                  </a:solidFill>
                </a:endParaRPr>
              </a:p>
            </p:txBody>
          </p:sp>
        </mc:Choice>
        <mc:Fallback xmlns="">
          <p:sp>
            <p:nvSpPr>
              <p:cNvPr id="42" name="Прямоугольник 41"/>
              <p:cNvSpPr>
                <a:spLocks noRot="1" noChangeAspect="1" noMove="1" noResize="1" noEditPoints="1" noAdjustHandles="1" noChangeArrowheads="1" noChangeShapeType="1" noTextEdit="1"/>
              </p:cNvSpPr>
              <p:nvPr/>
            </p:nvSpPr>
            <p:spPr>
              <a:xfrm>
                <a:off x="2706344" y="2427734"/>
                <a:ext cx="2146165" cy="744691"/>
              </a:xfrm>
              <a:prstGeom prst="rect">
                <a:avLst/>
              </a:prstGeom>
              <a:blipFill rotWithShape="1">
                <a:blip r:embed="rId14"/>
                <a:stretch>
                  <a:fillRect r="-454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3" name="Прямоугольник 42"/>
              <p:cNvSpPr/>
              <p:nvPr/>
            </p:nvSpPr>
            <p:spPr>
              <a:xfrm>
                <a:off x="2693060" y="3133591"/>
                <a:ext cx="1973041" cy="806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𝑚</m:t>
                      </m:r>
                      <m:r>
                        <a:rPr lang="en-US" sz="2200" b="0" i="1" smtClean="0">
                          <a:latin typeface="Cambria Math"/>
                        </a:rPr>
                        <m:t>=</m:t>
                      </m:r>
                      <m:r>
                        <a:rPr lang="en-US" sz="2200" b="0" i="1" smtClean="0">
                          <a:latin typeface="Cambria Math"/>
                        </a:rPr>
                        <m:t>𝑘</m:t>
                      </m:r>
                      <m:f>
                        <m:fPr>
                          <m:ctrlPr>
                            <a:rPr lang="en-US" sz="2200" b="0" i="1" smtClean="0">
                              <a:latin typeface="Cambria Math"/>
                            </a:rPr>
                          </m:ctrlPr>
                        </m:fPr>
                        <m:num>
                          <m:d>
                            <m:dPr>
                              <m:begChr m:val="|"/>
                              <m:endChr m:val="|"/>
                              <m:ctrlPr>
                                <a:rPr lang="en-US" sz="2200" b="0" i="1" smtClean="0">
                                  <a:latin typeface="Cambria Math"/>
                                </a:rPr>
                              </m:ctrlPr>
                            </m:dPr>
                            <m:e>
                              <m:sSub>
                                <m:sSubPr>
                                  <m:ctrlPr>
                                    <a:rPr lang="en-US" sz="2200" b="0" i="1" smtClean="0">
                                      <a:latin typeface="Cambria Math"/>
                                    </a:rPr>
                                  </m:ctrlPr>
                                </m:sSubPr>
                                <m:e>
                                  <m:r>
                                    <a:rPr lang="en-US" sz="2200" b="0" i="1" smtClean="0">
                                      <a:latin typeface="Cambria Math"/>
                                    </a:rPr>
                                    <m:t>𝑞</m:t>
                                  </m:r>
                                </m:e>
                                <m:sub>
                                  <m:r>
                                    <a:rPr lang="en-US" sz="2200" b="0" i="1" smtClean="0">
                                      <a:latin typeface="Cambria Math"/>
                                    </a:rPr>
                                    <m:t>1</m:t>
                                  </m:r>
                                </m:sub>
                              </m:sSub>
                            </m:e>
                          </m:d>
                          <m:d>
                            <m:dPr>
                              <m:begChr m:val="|"/>
                              <m:endChr m:val="|"/>
                              <m:ctrlPr>
                                <a:rPr lang="en-US" sz="2200" b="0" i="1" smtClean="0">
                                  <a:latin typeface="Cambria Math"/>
                                </a:rPr>
                              </m:ctrlPr>
                            </m:dPr>
                            <m:e>
                              <m:sSub>
                                <m:sSubPr>
                                  <m:ctrlPr>
                                    <a:rPr lang="en-US" sz="2200" b="0" i="1" smtClean="0">
                                      <a:latin typeface="Cambria Math"/>
                                    </a:rPr>
                                  </m:ctrlPr>
                                </m:sSubPr>
                                <m:e>
                                  <m:r>
                                    <a:rPr lang="en-US" sz="2200" b="0" i="1" smtClean="0">
                                      <a:latin typeface="Cambria Math"/>
                                    </a:rPr>
                                    <m:t>𝑞</m:t>
                                  </m:r>
                                </m:e>
                                <m:sub>
                                  <m:r>
                                    <a:rPr lang="en-US" sz="2200" b="0" i="1" smtClean="0">
                                      <a:latin typeface="Cambria Math"/>
                                    </a:rPr>
                                    <m:t>2</m:t>
                                  </m:r>
                                </m:sub>
                              </m:sSub>
                            </m:e>
                          </m:d>
                        </m:num>
                        <m:den>
                          <m:r>
                            <a:rPr lang="en-US" sz="2200" b="0" i="1" smtClean="0">
                              <a:latin typeface="Cambria Math"/>
                            </a:rPr>
                            <m:t>𝑔</m:t>
                          </m:r>
                          <m:sSup>
                            <m:sSupPr>
                              <m:ctrlPr>
                                <a:rPr lang="en-US" sz="2200" b="0" i="1" smtClean="0">
                                  <a:latin typeface="Cambria Math"/>
                                </a:rPr>
                              </m:ctrlPr>
                            </m:sSupPr>
                            <m:e>
                              <m:r>
                                <a:rPr lang="en-US" sz="2200" b="0" i="1" smtClean="0">
                                  <a:latin typeface="Cambria Math"/>
                                </a:rPr>
                                <m:t>𝑟</m:t>
                              </m:r>
                            </m:e>
                            <m:sup>
                              <m:r>
                                <a:rPr lang="en-US" sz="2200" b="0" i="1" smtClean="0">
                                  <a:latin typeface="Cambria Math"/>
                                </a:rPr>
                                <m:t>2</m:t>
                              </m:r>
                            </m:sup>
                          </m:sSup>
                        </m:den>
                      </m:f>
                    </m:oMath>
                  </m:oMathPara>
                </a14:m>
                <a:endParaRPr lang="ru-RU" sz="2200" dirty="0">
                  <a:solidFill>
                    <a:schemeClr val="tx1"/>
                  </a:solidFill>
                </a:endParaRPr>
              </a:p>
            </p:txBody>
          </p:sp>
        </mc:Choice>
        <mc:Fallback xmlns="">
          <p:sp>
            <p:nvSpPr>
              <p:cNvPr id="43" name="Прямоугольник 42"/>
              <p:cNvSpPr>
                <a:spLocks noRot="1" noChangeAspect="1" noMove="1" noResize="1" noEditPoints="1" noAdjustHandles="1" noChangeArrowheads="1" noChangeShapeType="1" noTextEdit="1"/>
              </p:cNvSpPr>
              <p:nvPr/>
            </p:nvSpPr>
            <p:spPr>
              <a:xfrm>
                <a:off x="2693060" y="3133591"/>
                <a:ext cx="1973041" cy="806311"/>
              </a:xfrm>
              <a:prstGeom prst="rect">
                <a:avLst/>
              </a:prstGeom>
              <a:blipFill rotWithShape="1">
                <a:blip r:embed="rId15"/>
                <a:stretch>
                  <a:fillRect r="-526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Прямоугольник 43"/>
              <p:cNvSpPr/>
              <p:nvPr/>
            </p:nvSpPr>
            <p:spPr>
              <a:xfrm>
                <a:off x="2709395" y="4069073"/>
                <a:ext cx="3815082" cy="8195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𝑚</m:t>
                      </m:r>
                      <m:r>
                        <a:rPr lang="en-US" sz="2200" b="0" i="1" smtClean="0">
                          <a:latin typeface="Cambria Math"/>
                        </a:rPr>
                        <m:t>=9×</m:t>
                      </m:r>
                      <m:sSup>
                        <m:sSupPr>
                          <m:ctrlPr>
                            <a:rPr lang="en-US" sz="2200" b="0" i="1" smtClean="0">
                              <a:latin typeface="Cambria Math"/>
                              <a:ea typeface="Cambria Math"/>
                            </a:rPr>
                          </m:ctrlPr>
                        </m:sSupPr>
                        <m:e>
                          <m:r>
                            <a:rPr lang="en-US" sz="2200" b="0" i="1" smtClean="0">
                              <a:latin typeface="Cambria Math"/>
                              <a:ea typeface="Cambria Math"/>
                            </a:rPr>
                            <m:t>10</m:t>
                          </m:r>
                        </m:e>
                        <m:sup>
                          <m:r>
                            <a:rPr lang="en-US" sz="2200" b="0" i="1" smtClean="0">
                              <a:latin typeface="Cambria Math"/>
                              <a:ea typeface="Cambria Math"/>
                            </a:rPr>
                            <m:t>9</m:t>
                          </m:r>
                        </m:sup>
                      </m:sSup>
                      <m:f>
                        <m:fPr>
                          <m:ctrlPr>
                            <a:rPr lang="en-US" sz="2200" b="0" i="1" smtClean="0">
                              <a:latin typeface="Cambria Math"/>
                            </a:rPr>
                          </m:ctrlPr>
                        </m:fPr>
                        <m:num>
                          <m:r>
                            <a:rPr lang="ru-RU" sz="2200" b="0" i="1" smtClean="0">
                              <a:solidFill>
                                <a:schemeClr val="tx1"/>
                              </a:solidFill>
                              <a:latin typeface="Cambria Math"/>
                            </a:rPr>
                            <m:t>4</m:t>
                          </m:r>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−6</m:t>
                              </m:r>
                            </m:sup>
                          </m:sSup>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m:t>
                              </m:r>
                              <m:r>
                                <a:rPr lang="en-US" sz="2200" b="0" i="1" smtClean="0">
                                  <a:solidFill>
                                    <a:schemeClr val="tx1"/>
                                  </a:solidFill>
                                  <a:latin typeface="Cambria Math"/>
                                  <a:ea typeface="Cambria Math"/>
                                </a:rPr>
                                <m:t>7</m:t>
                              </m:r>
                            </m:sup>
                          </m:sSup>
                        </m:num>
                        <m:den>
                          <m:r>
                            <a:rPr lang="en-US" sz="2200" b="0" i="1" smtClean="0">
                              <a:latin typeface="Cambria Math"/>
                            </a:rPr>
                            <m:t>9,8</m:t>
                          </m:r>
                          <m:r>
                            <a:rPr lang="en-US" sz="2200" b="0" i="1" smtClean="0">
                              <a:latin typeface="Cambria Math"/>
                              <a:ea typeface="Cambria Math"/>
                            </a:rPr>
                            <m:t>×</m:t>
                          </m:r>
                          <m:sSup>
                            <m:sSupPr>
                              <m:ctrlPr>
                                <a:rPr lang="en-US" sz="2200" b="0" i="1" smtClean="0">
                                  <a:latin typeface="Cambria Math"/>
                                </a:rPr>
                              </m:ctrlPr>
                            </m:sSupPr>
                            <m:e>
                              <m:d>
                                <m:dPr>
                                  <m:ctrlPr>
                                    <a:rPr lang="en-US" sz="2200" b="0" i="1" smtClean="0">
                                      <a:latin typeface="Cambria Math"/>
                                    </a:rPr>
                                  </m:ctrlPr>
                                </m:dPr>
                                <m:e>
                                  <m:r>
                                    <a:rPr lang="en-US" sz="2200" b="0" i="1" smtClean="0">
                                      <a:latin typeface="Cambria Math"/>
                                    </a:rPr>
                                    <m:t>0,08</m:t>
                                  </m:r>
                                </m:e>
                              </m:d>
                            </m:e>
                            <m:sup>
                              <m:r>
                                <a:rPr lang="en-US" sz="2200" b="0" i="1" smtClean="0">
                                  <a:latin typeface="Cambria Math"/>
                                </a:rPr>
                                <m:t>2</m:t>
                              </m:r>
                            </m:sup>
                          </m:sSup>
                        </m:den>
                      </m:f>
                    </m:oMath>
                  </m:oMathPara>
                </a14:m>
                <a:endParaRPr lang="ru-RU" sz="2200" dirty="0">
                  <a:solidFill>
                    <a:schemeClr val="tx1"/>
                  </a:solidFill>
                </a:endParaRPr>
              </a:p>
            </p:txBody>
          </p:sp>
        </mc:Choice>
        <mc:Fallback xmlns="">
          <p:sp>
            <p:nvSpPr>
              <p:cNvPr id="44" name="Прямоугольник 43"/>
              <p:cNvSpPr>
                <a:spLocks noRot="1" noChangeAspect="1" noMove="1" noResize="1" noEditPoints="1" noAdjustHandles="1" noChangeArrowheads="1" noChangeShapeType="1" noTextEdit="1"/>
              </p:cNvSpPr>
              <p:nvPr/>
            </p:nvSpPr>
            <p:spPr>
              <a:xfrm>
                <a:off x="2709395" y="4069073"/>
                <a:ext cx="3815082" cy="819520"/>
              </a:xfrm>
              <a:prstGeom prst="rect">
                <a:avLst/>
              </a:prstGeom>
              <a:blipFill rotWithShape="1">
                <a:blip r:embed="rId16"/>
                <a:stretch>
                  <a:fillRect r="-239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 name="Прямоугольник 2"/>
              <p:cNvSpPr/>
              <p:nvPr/>
            </p:nvSpPr>
            <p:spPr>
              <a:xfrm>
                <a:off x="6300192" y="4301103"/>
                <a:ext cx="155824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=0,057 </m:t>
                      </m:r>
                      <m:r>
                        <a:rPr lang="ru-RU" sz="2200" b="0" i="1" smtClean="0">
                          <a:latin typeface="Cambria Math"/>
                        </a:rPr>
                        <m:t>кг</m:t>
                      </m:r>
                    </m:oMath>
                  </m:oMathPara>
                </a14:m>
                <a:endParaRPr lang="ru-RU" sz="2200"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6300192" y="4301103"/>
                <a:ext cx="1558247" cy="430887"/>
              </a:xfrm>
              <a:prstGeom prst="rect">
                <a:avLst/>
              </a:prstGeom>
              <a:blipFill rotWithShape="1">
                <a:blip r:embed="rId17"/>
                <a:stretch>
                  <a:fillRect t="-8571" r="-664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6" name="Прямоугольник 45"/>
              <p:cNvSpPr/>
              <p:nvPr/>
            </p:nvSpPr>
            <p:spPr>
              <a:xfrm>
                <a:off x="6300192" y="4301103"/>
                <a:ext cx="1037272"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=57 </m:t>
                      </m:r>
                      <m:r>
                        <a:rPr lang="ru-RU" sz="2200" b="0" i="1" smtClean="0">
                          <a:latin typeface="Cambria Math"/>
                        </a:rPr>
                        <m:t>г</m:t>
                      </m:r>
                    </m:oMath>
                  </m:oMathPara>
                </a14:m>
                <a:endParaRPr lang="ru-RU" sz="2200" dirty="0"/>
              </a:p>
            </p:txBody>
          </p:sp>
        </mc:Choice>
        <mc:Fallback xmlns="">
          <p:sp>
            <p:nvSpPr>
              <p:cNvPr id="46" name="Прямоугольник 45"/>
              <p:cNvSpPr>
                <a:spLocks noRot="1" noChangeAspect="1" noMove="1" noResize="1" noEditPoints="1" noAdjustHandles="1" noChangeArrowheads="1" noChangeShapeType="1" noTextEdit="1"/>
              </p:cNvSpPr>
              <p:nvPr/>
            </p:nvSpPr>
            <p:spPr>
              <a:xfrm>
                <a:off x="6300192" y="4301103"/>
                <a:ext cx="1037272" cy="430887"/>
              </a:xfrm>
              <a:prstGeom prst="rect">
                <a:avLst/>
              </a:prstGeom>
              <a:blipFill rotWithShape="1">
                <a:blip r:embed="rId18"/>
                <a:stretch>
                  <a:fillRect t="-8571" r="-9942" b="-28571"/>
                </a:stretch>
              </a:blipFill>
            </p:spPr>
            <p:txBody>
              <a:bodyPr/>
              <a:lstStyle/>
              <a:p>
                <a:r>
                  <a:rPr lang="ru-RU">
                    <a:noFill/>
                  </a:rPr>
                  <a:t> </a:t>
                </a:r>
              </a:p>
            </p:txBody>
          </p:sp>
        </mc:Fallback>
      </mc:AlternateContent>
    </p:spTree>
    <p:extLst>
      <p:ext uri="{BB962C8B-B14F-4D97-AF65-F5344CB8AC3E}">
        <p14:creationId xmlns:p14="http://schemas.microsoft.com/office/powerpoint/2010/main" val="32054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3" grpId="0"/>
      <p:bldP spid="3" grpId="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5486"/>
            <a:ext cx="8229600" cy="1573683"/>
          </a:xfrm>
        </p:spPr>
        <p:txBody>
          <a:bodyPr>
            <a:noAutofit/>
          </a:bodyPr>
          <a:lstStyle/>
          <a:p>
            <a:pPr algn="l"/>
            <a:r>
              <a:rPr lang="ru-RU" sz="2000" b="1" dirty="0">
                <a:solidFill>
                  <a:schemeClr val="tx2">
                    <a:lumMod val="75000"/>
                  </a:schemeClr>
                </a:solidFill>
                <a:latin typeface="Times New Roman" pitchFamily="18" charset="0"/>
                <a:cs typeface="Times New Roman" pitchFamily="18" charset="0"/>
              </a:rPr>
              <a:t>Два одинаковых шарика висят на нитях так, как показано на рисунке. После того, как </a:t>
            </a:r>
            <a:r>
              <a:rPr lang="ru-RU" sz="2000" b="1" dirty="0" smtClean="0">
                <a:solidFill>
                  <a:schemeClr val="tx2">
                    <a:lumMod val="75000"/>
                  </a:schemeClr>
                </a:solidFill>
                <a:latin typeface="Times New Roman" pitchFamily="18" charset="0"/>
                <a:cs typeface="Times New Roman" pitchFamily="18" charset="0"/>
              </a:rPr>
              <a:t>шарикам </a:t>
            </a:r>
            <a:r>
              <a:rPr lang="ru-RU" sz="2000" b="1" dirty="0">
                <a:solidFill>
                  <a:schemeClr val="tx2">
                    <a:lumMod val="75000"/>
                  </a:schemeClr>
                </a:solidFill>
                <a:latin typeface="Times New Roman" pitchFamily="18" charset="0"/>
                <a:cs typeface="Times New Roman" pitchFamily="18" charset="0"/>
              </a:rPr>
              <a:t>сообщили заряды, равные 0,3 </a:t>
            </a:r>
            <a:r>
              <a:rPr lang="ru-RU" sz="2000" b="1" dirty="0" err="1" smtClean="0">
                <a:solidFill>
                  <a:schemeClr val="tx2">
                    <a:lumMod val="75000"/>
                  </a:schemeClr>
                </a:solidFill>
                <a:latin typeface="Times New Roman" pitchFamily="18" charset="0"/>
                <a:cs typeface="Times New Roman" pitchFamily="18" charset="0"/>
              </a:rPr>
              <a:t>мкКл</a:t>
            </a:r>
            <a:r>
              <a:rPr lang="ru-RU" sz="2000" b="1" dirty="0" smtClean="0">
                <a:solidFill>
                  <a:schemeClr val="tx2">
                    <a:lumMod val="75000"/>
                  </a:schemeClr>
                </a:solidFill>
                <a:latin typeface="Times New Roman" pitchFamily="18" charset="0"/>
                <a:cs typeface="Times New Roman" pitchFamily="18" charset="0"/>
              </a:rPr>
              <a:t>, </a:t>
            </a:r>
            <a:r>
              <a:rPr lang="ru-RU" sz="2000" b="1" dirty="0">
                <a:solidFill>
                  <a:schemeClr val="tx2">
                    <a:lumMod val="75000"/>
                  </a:schemeClr>
                </a:solidFill>
                <a:latin typeface="Times New Roman" pitchFamily="18" charset="0"/>
                <a:cs typeface="Times New Roman" pitchFamily="18" charset="0"/>
              </a:rPr>
              <a:t>они разошлись на расстояние, равное </a:t>
            </a:r>
            <a:r>
              <a:rPr lang="ru-RU" sz="2000" b="1" dirty="0" smtClean="0">
                <a:solidFill>
                  <a:schemeClr val="tx2">
                    <a:lumMod val="75000"/>
                  </a:schemeClr>
                </a:solidFill>
                <a:latin typeface="Times New Roman" pitchFamily="18" charset="0"/>
                <a:cs typeface="Times New Roman" pitchFamily="18" charset="0"/>
              </a:rPr>
              <a:t>36 см. </a:t>
            </a:r>
            <a:r>
              <a:rPr lang="ru-RU" sz="2000" b="1" dirty="0">
                <a:solidFill>
                  <a:schemeClr val="tx2">
                    <a:lumMod val="75000"/>
                  </a:schemeClr>
                </a:solidFill>
                <a:latin typeface="Times New Roman" pitchFamily="18" charset="0"/>
                <a:cs typeface="Times New Roman" pitchFamily="18" charset="0"/>
              </a:rPr>
              <a:t>Если натяжение на каждой нити равно 45 </a:t>
            </a:r>
            <a:r>
              <a:rPr lang="ru-RU" sz="2000" b="1" dirty="0" smtClean="0">
                <a:solidFill>
                  <a:schemeClr val="tx2">
                    <a:lumMod val="75000"/>
                  </a:schemeClr>
                </a:solidFill>
                <a:latin typeface="Times New Roman" pitchFamily="18" charset="0"/>
                <a:cs typeface="Times New Roman" pitchFamily="18" charset="0"/>
              </a:rPr>
              <a:t>мН, </a:t>
            </a:r>
            <a:r>
              <a:rPr lang="ru-RU" sz="2000" b="1" dirty="0">
                <a:solidFill>
                  <a:schemeClr val="tx2">
                    <a:lumMod val="75000"/>
                  </a:schemeClr>
                </a:solidFill>
                <a:latin typeface="Times New Roman" pitchFamily="18" charset="0"/>
                <a:cs typeface="Times New Roman" pitchFamily="18" charset="0"/>
              </a:rPr>
              <a:t>то чему равен угол альфа, указанный на рисунке?</a:t>
            </a:r>
          </a:p>
        </p:txBody>
      </p:sp>
      <p:grpSp>
        <p:nvGrpSpPr>
          <p:cNvPr id="32" name="Группа 31"/>
          <p:cNvGrpSpPr/>
          <p:nvPr/>
        </p:nvGrpSpPr>
        <p:grpSpPr>
          <a:xfrm>
            <a:off x="5689816" y="2150579"/>
            <a:ext cx="2376264" cy="2005347"/>
            <a:chOff x="6300192" y="1851670"/>
            <a:chExt cx="1584176" cy="1336898"/>
          </a:xfrm>
        </p:grpSpPr>
        <p:cxnSp>
          <p:nvCxnSpPr>
            <p:cNvPr id="5" name="Прямая соединительная линия 4"/>
            <p:cNvCxnSpPr/>
            <p:nvPr/>
          </p:nvCxnSpPr>
          <p:spPr>
            <a:xfrm>
              <a:off x="6300192" y="1855624"/>
              <a:ext cx="1584176" cy="0"/>
            </a:xfrm>
            <a:prstGeom prst="line">
              <a:avLst/>
            </a:prstGeom>
          </p:spPr>
          <p:style>
            <a:lnRef idx="3">
              <a:schemeClr val="dk1"/>
            </a:lnRef>
            <a:fillRef idx="0">
              <a:schemeClr val="dk1"/>
            </a:fillRef>
            <a:effectRef idx="2">
              <a:schemeClr val="dk1"/>
            </a:effectRef>
            <a:fontRef idx="minor">
              <a:schemeClr val="tx1"/>
            </a:fontRef>
          </p:style>
        </p:cxnSp>
        <p:cxnSp>
          <p:nvCxnSpPr>
            <p:cNvPr id="16" name="Прямая соединительная линия 15"/>
            <p:cNvCxnSpPr/>
            <p:nvPr/>
          </p:nvCxnSpPr>
          <p:spPr>
            <a:xfrm rot="900000">
              <a:off x="6971139" y="1851670"/>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17" name="Прямая соединительная линия 16"/>
            <p:cNvCxnSpPr/>
            <p:nvPr/>
          </p:nvCxnSpPr>
          <p:spPr>
            <a:xfrm rot="9900000">
              <a:off x="7213421" y="1851670"/>
              <a:ext cx="0" cy="936104"/>
            </a:xfrm>
            <a:prstGeom prst="line">
              <a:avLst/>
            </a:prstGeom>
          </p:spPr>
          <p:style>
            <a:lnRef idx="3">
              <a:schemeClr val="dk1"/>
            </a:lnRef>
            <a:fillRef idx="0">
              <a:schemeClr val="dk1"/>
            </a:fillRef>
            <a:effectRef idx="2">
              <a:schemeClr val="dk1"/>
            </a:effectRef>
            <a:fontRef idx="minor">
              <a:schemeClr val="tx1"/>
            </a:fontRef>
          </p:style>
        </p:cxnSp>
        <p:sp>
          <p:nvSpPr>
            <p:cNvPr id="8" name="Овал 7"/>
            <p:cNvSpPr>
              <a:spLocks noChangeAspect="1"/>
            </p:cNvSpPr>
            <p:nvPr/>
          </p:nvSpPr>
          <p:spPr>
            <a:xfrm>
              <a:off x="6615998" y="2720568"/>
              <a:ext cx="468000" cy="46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4" name="Овал 13"/>
            <p:cNvSpPr>
              <a:spLocks noChangeAspect="1"/>
            </p:cNvSpPr>
            <p:nvPr/>
          </p:nvSpPr>
          <p:spPr>
            <a:xfrm>
              <a:off x="7100562" y="2718010"/>
              <a:ext cx="468000" cy="46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grpSp>
      <p:grpSp>
        <p:nvGrpSpPr>
          <p:cNvPr id="42" name="Группа 41"/>
          <p:cNvGrpSpPr/>
          <p:nvPr/>
        </p:nvGrpSpPr>
        <p:grpSpPr>
          <a:xfrm>
            <a:off x="5616000" y="1991963"/>
            <a:ext cx="2512474" cy="1927031"/>
            <a:chOff x="2584154" y="1929985"/>
            <a:chExt cx="1640948" cy="1258583"/>
          </a:xfrm>
        </p:grpSpPr>
        <p:cxnSp>
          <p:nvCxnSpPr>
            <p:cNvPr id="19" name="Прямая соединительная линия 18"/>
            <p:cNvCxnSpPr/>
            <p:nvPr/>
          </p:nvCxnSpPr>
          <p:spPr>
            <a:xfrm>
              <a:off x="2640926" y="2042470"/>
              <a:ext cx="1584176" cy="0"/>
            </a:xfrm>
            <a:prstGeom prst="line">
              <a:avLst/>
            </a:prstGeom>
          </p:spPr>
          <p:style>
            <a:lnRef idx="3">
              <a:schemeClr val="dk1"/>
            </a:lnRef>
            <a:fillRef idx="0">
              <a:schemeClr val="dk1"/>
            </a:fillRef>
            <a:effectRef idx="2">
              <a:schemeClr val="dk1"/>
            </a:effectRef>
            <a:fontRef idx="minor">
              <a:schemeClr val="tx1"/>
            </a:fontRef>
          </p:style>
        </p:cxnSp>
        <p:cxnSp>
          <p:nvCxnSpPr>
            <p:cNvPr id="22" name="Прямая соединительная линия 21"/>
            <p:cNvCxnSpPr/>
            <p:nvPr/>
          </p:nvCxnSpPr>
          <p:spPr>
            <a:xfrm rot="2400000">
              <a:off x="3119012" y="1929985"/>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rot="19200000">
              <a:off x="3695076" y="1932967"/>
              <a:ext cx="0" cy="936104"/>
            </a:xfrm>
            <a:prstGeom prst="line">
              <a:avLst/>
            </a:prstGeom>
          </p:spPr>
          <p:style>
            <a:lnRef idx="3">
              <a:schemeClr val="dk1"/>
            </a:lnRef>
            <a:fillRef idx="0">
              <a:schemeClr val="dk1"/>
            </a:fillRef>
            <a:effectRef idx="2">
              <a:schemeClr val="dk1"/>
            </a:effectRef>
            <a:fontRef idx="minor">
              <a:schemeClr val="tx1"/>
            </a:fontRef>
          </p:style>
        </p:cxnSp>
        <p:grpSp>
          <p:nvGrpSpPr>
            <p:cNvPr id="24" name="Группа 23"/>
            <p:cNvGrpSpPr>
              <a:grpSpLocks noChangeAspect="1"/>
            </p:cNvGrpSpPr>
            <p:nvPr/>
          </p:nvGrpSpPr>
          <p:grpSpPr>
            <a:xfrm>
              <a:off x="2584154" y="2608715"/>
              <a:ext cx="458491" cy="458491"/>
              <a:chOff x="1450504" y="2618606"/>
              <a:chExt cx="895820" cy="895820"/>
            </a:xfrm>
          </p:grpSpPr>
          <p:sp>
            <p:nvSpPr>
              <p:cNvPr id="25" name="Овал 24"/>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6" name="Плюс 25"/>
              <p:cNvSpPr>
                <a:spLocks noChangeAspect="1"/>
              </p:cNvSpPr>
              <p:nvPr/>
            </p:nvSpPr>
            <p:spPr>
              <a:xfrm>
                <a:off x="1450504" y="2618606"/>
                <a:ext cx="895820" cy="89582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27" name="Группа 26"/>
            <p:cNvGrpSpPr>
              <a:grpSpLocks noChangeAspect="1"/>
            </p:cNvGrpSpPr>
            <p:nvPr/>
          </p:nvGrpSpPr>
          <p:grpSpPr>
            <a:xfrm>
              <a:off x="3709774" y="2608715"/>
              <a:ext cx="458491" cy="458491"/>
              <a:chOff x="1450504" y="2618606"/>
              <a:chExt cx="895820" cy="895820"/>
            </a:xfrm>
          </p:grpSpPr>
          <p:sp>
            <p:nvSpPr>
              <p:cNvPr id="28" name="Овал 27"/>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9" name="Плюс 28"/>
              <p:cNvSpPr>
                <a:spLocks noChangeAspect="1"/>
              </p:cNvSpPr>
              <p:nvPr/>
            </p:nvSpPr>
            <p:spPr>
              <a:xfrm>
                <a:off x="1450504" y="2618606"/>
                <a:ext cx="895820" cy="89582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34" name="Прямая соединительная линия 33"/>
            <p:cNvCxnSpPr/>
            <p:nvPr/>
          </p:nvCxnSpPr>
          <p:spPr>
            <a:xfrm flipH="1">
              <a:off x="2818153" y="2842714"/>
              <a:ext cx="1125620" cy="0"/>
            </a:xfrm>
            <a:prstGeom prst="line">
              <a:avLst/>
            </a:prstGeom>
          </p:spPr>
          <p:style>
            <a:lnRef idx="3">
              <a:schemeClr val="dk1"/>
            </a:lnRef>
            <a:fillRef idx="0">
              <a:schemeClr val="dk1"/>
            </a:fillRef>
            <a:effectRef idx="2">
              <a:schemeClr val="dk1"/>
            </a:effectRef>
            <a:fontRef idx="minor">
              <a:schemeClr val="tx1"/>
            </a:fontRef>
          </p:style>
        </p:cxnSp>
        <p:cxnSp>
          <p:nvCxnSpPr>
            <p:cNvPr id="36" name="Прямая соединительная линия 35"/>
            <p:cNvCxnSpPr/>
            <p:nvPr/>
          </p:nvCxnSpPr>
          <p:spPr>
            <a:xfrm>
              <a:off x="3402000" y="2042470"/>
              <a:ext cx="0" cy="800244"/>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37" name="Дуга 36"/>
            <p:cNvSpPr/>
            <p:nvPr/>
          </p:nvSpPr>
          <p:spPr>
            <a:xfrm rot="6198534">
              <a:off x="3337767" y="2086617"/>
              <a:ext cx="176709" cy="176709"/>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38" name="Дуга 37"/>
            <p:cNvSpPr/>
            <p:nvPr/>
          </p:nvSpPr>
          <p:spPr>
            <a:xfrm rot="9688078">
              <a:off x="3262448" y="2106877"/>
              <a:ext cx="176709" cy="176709"/>
            </a:xfrm>
            <a:prstGeom prst="arc">
              <a:avLst>
                <a:gd name="adj1" fmla="val 15840645"/>
                <a:gd name="adj2"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9" name="TextBox 38"/>
                <p:cNvSpPr txBox="1"/>
                <p:nvPr/>
              </p:nvSpPr>
              <p:spPr>
                <a:xfrm>
                  <a:off x="3331913" y="2214952"/>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𝛼</m:t>
                        </m:r>
                      </m:oMath>
                    </m:oMathPara>
                  </a14:m>
                  <a:endParaRPr lang="ru-RU" dirty="0"/>
                </a:p>
              </p:txBody>
            </p:sp>
          </mc:Choice>
          <mc:Fallback xmlns="">
            <p:sp>
              <p:nvSpPr>
                <p:cNvPr id="39" name="TextBox 38"/>
                <p:cNvSpPr txBox="1">
                  <a:spLocks noRot="1" noChangeAspect="1" noMove="1" noResize="1" noEditPoints="1" noAdjustHandles="1" noChangeArrowheads="1" noChangeShapeType="1" noTextEdit="1"/>
                </p:cNvSpPr>
                <p:nvPr/>
              </p:nvSpPr>
              <p:spPr>
                <a:xfrm>
                  <a:off x="3331913" y="2214952"/>
                  <a:ext cx="382412" cy="369332"/>
                </a:xfrm>
                <a:prstGeom prst="rect">
                  <a:avLst/>
                </a:prstGeom>
                <a:blipFill rotWithShape="1">
                  <a:blip r:embed="rId2"/>
                  <a:stretch>
                    <a:fillRect t="-53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3109468" y="2210612"/>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𝛼</m:t>
                        </m:r>
                      </m:oMath>
                    </m:oMathPara>
                  </a14:m>
                  <a:endParaRPr lang="ru-RU" dirty="0"/>
                </a:p>
              </p:txBody>
            </p:sp>
          </mc:Choice>
          <mc:Fallback xmlns="">
            <p:sp>
              <p:nvSpPr>
                <p:cNvPr id="40" name="TextBox 39"/>
                <p:cNvSpPr txBox="1">
                  <a:spLocks noRot="1" noChangeAspect="1" noMove="1" noResize="1" noEditPoints="1" noAdjustHandles="1" noChangeArrowheads="1" noChangeShapeType="1" noTextEdit="1"/>
                </p:cNvSpPr>
                <p:nvPr/>
              </p:nvSpPr>
              <p:spPr>
                <a:xfrm>
                  <a:off x="3109468" y="2210612"/>
                  <a:ext cx="382412" cy="369332"/>
                </a:xfrm>
                <a:prstGeom prst="rect">
                  <a:avLst/>
                </a:prstGeom>
                <a:blipFill rotWithShape="1">
                  <a:blip r:embed="rId3"/>
                  <a:stretch>
                    <a:fillRect t="-53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002900" y="2819236"/>
                  <a:ext cx="8018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b="0" i="1" smtClean="0">
                            <a:latin typeface="Cambria Math"/>
                            <a:ea typeface="Cambria Math"/>
                          </a:rPr>
                          <m:t>36 см</m:t>
                        </m:r>
                      </m:oMath>
                    </m:oMathPara>
                  </a14:m>
                  <a:endParaRPr lang="ru-RU" dirty="0"/>
                </a:p>
              </p:txBody>
            </p:sp>
          </mc:Choice>
          <mc:Fallback xmlns="">
            <p:sp>
              <p:nvSpPr>
                <p:cNvPr id="41" name="TextBox 40"/>
                <p:cNvSpPr txBox="1">
                  <a:spLocks noRot="1" noChangeAspect="1" noMove="1" noResize="1" noEditPoints="1" noAdjustHandles="1" noChangeArrowheads="1" noChangeShapeType="1" noTextEdit="1"/>
                </p:cNvSpPr>
                <p:nvPr/>
              </p:nvSpPr>
              <p:spPr>
                <a:xfrm>
                  <a:off x="3002900" y="2819236"/>
                  <a:ext cx="801823" cy="369332"/>
                </a:xfrm>
                <a:prstGeom prst="rect">
                  <a:avLst/>
                </a:prstGeom>
                <a:blipFill rotWithShape="1">
                  <a:blip r:embed="rId4"/>
                  <a:stretch>
                    <a:fillRect t="-5376"/>
                  </a:stretch>
                </a:blipFill>
              </p:spPr>
              <p:txBody>
                <a:bodyPr/>
                <a:lstStyle/>
                <a:p>
                  <a:r>
                    <a:rPr lang="ru-RU">
                      <a:noFill/>
                    </a:rPr>
                    <a:t> </a:t>
                  </a:r>
                </a:p>
              </p:txBody>
            </p:sp>
          </mc:Fallback>
        </mc:AlternateContent>
      </p:grpSp>
      <p:sp>
        <p:nvSpPr>
          <p:cNvPr id="43" name="Прямоугольник 21"/>
          <p:cNvSpPr/>
          <p:nvPr/>
        </p:nvSpPr>
        <p:spPr>
          <a:xfrm>
            <a:off x="251520" y="1851670"/>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44" name="Straight Connector 42"/>
          <p:cNvCxnSpPr/>
          <p:nvPr/>
        </p:nvCxnSpPr>
        <p:spPr>
          <a:xfrm flipH="1">
            <a:off x="323532" y="4365988"/>
            <a:ext cx="2016220"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5" name="Прямоугольник 44"/>
              <p:cNvSpPr/>
              <p:nvPr/>
            </p:nvSpPr>
            <p:spPr>
              <a:xfrm>
                <a:off x="454503" y="4373111"/>
                <a:ext cx="880882"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ea typeface="Cambria Math"/>
                        </a:rPr>
                        <m:t>𝛼</m:t>
                      </m:r>
                      <m:r>
                        <a:rPr lang="en-US" sz="2200" b="0" i="1" smtClean="0">
                          <a:latin typeface="Cambria Math"/>
                          <a:ea typeface="Cambria Math"/>
                        </a:rPr>
                        <m:t> − ?</m:t>
                      </m:r>
                    </m:oMath>
                  </m:oMathPara>
                </a14:m>
                <a:endParaRPr lang="ru-RU" sz="2200" dirty="0"/>
              </a:p>
            </p:txBody>
          </p:sp>
        </mc:Choice>
        <mc:Fallback xmlns="">
          <p:sp>
            <p:nvSpPr>
              <p:cNvPr id="45" name="Прямоугольник 44"/>
              <p:cNvSpPr>
                <a:spLocks noRot="1" noChangeAspect="1" noMove="1" noResize="1" noEditPoints="1" noAdjustHandles="1" noChangeArrowheads="1" noChangeShapeType="1" noTextEdit="1"/>
              </p:cNvSpPr>
              <p:nvPr/>
            </p:nvSpPr>
            <p:spPr>
              <a:xfrm>
                <a:off x="454503" y="4373111"/>
                <a:ext cx="880882" cy="430887"/>
              </a:xfrm>
              <a:prstGeom prst="rect">
                <a:avLst/>
              </a:prstGeom>
              <a:blipFill rotWithShape="1">
                <a:blip r:embed="rId5"/>
                <a:stretch>
                  <a:fillRect t="-8451" r="-12500" b="-26761"/>
                </a:stretch>
              </a:blipFill>
            </p:spPr>
            <p:txBody>
              <a:bodyPr/>
              <a:lstStyle/>
              <a:p>
                <a:r>
                  <a:rPr lang="ru-RU">
                    <a:noFill/>
                  </a:rPr>
                  <a:t> </a:t>
                </a:r>
              </a:p>
            </p:txBody>
          </p:sp>
        </mc:Fallback>
      </mc:AlternateContent>
      <p:cxnSp>
        <p:nvCxnSpPr>
          <p:cNvPr id="46" name="Straight Connector 22"/>
          <p:cNvCxnSpPr/>
          <p:nvPr/>
        </p:nvCxnSpPr>
        <p:spPr>
          <a:xfrm>
            <a:off x="2339752" y="2185064"/>
            <a:ext cx="0" cy="259200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7" name="Прямоугольник 46"/>
              <p:cNvSpPr/>
              <p:nvPr/>
            </p:nvSpPr>
            <p:spPr>
              <a:xfrm>
                <a:off x="298800" y="3435846"/>
                <a:ext cx="163390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i="1">
                              <a:latin typeface="Cambria Math"/>
                            </a:rPr>
                            <m:t>𝑇</m:t>
                          </m:r>
                        </m:e>
                        <m:sub>
                          <m:r>
                            <a:rPr lang="en-US" sz="2200" i="1">
                              <a:latin typeface="Cambria Math"/>
                            </a:rPr>
                            <m:t>1</m:t>
                          </m:r>
                        </m:sub>
                      </m:sSub>
                      <m:r>
                        <a:rPr lang="en-US" sz="2200" b="0" i="1" smtClean="0">
                          <a:solidFill>
                            <a:schemeClr val="tx1"/>
                          </a:solidFill>
                          <a:latin typeface="Cambria Math"/>
                        </a:rPr>
                        <m:t>=</m:t>
                      </m:r>
                      <m:r>
                        <a:rPr lang="ru-RU" sz="2200" b="0" i="1" smtClean="0">
                          <a:solidFill>
                            <a:schemeClr val="tx1"/>
                          </a:solidFill>
                          <a:latin typeface="Cambria Math"/>
                        </a:rPr>
                        <m:t>45 мН</m:t>
                      </m:r>
                    </m:oMath>
                  </m:oMathPara>
                </a14:m>
                <a:endParaRPr lang="ru-RU" sz="2200" dirty="0">
                  <a:solidFill>
                    <a:schemeClr val="tx1"/>
                  </a:solidFill>
                </a:endParaRPr>
              </a:p>
            </p:txBody>
          </p:sp>
        </mc:Choice>
        <mc:Fallback xmlns="">
          <p:sp>
            <p:nvSpPr>
              <p:cNvPr id="47" name="Прямоугольник 46"/>
              <p:cNvSpPr>
                <a:spLocks noRot="1" noChangeAspect="1" noMove="1" noResize="1" noEditPoints="1" noAdjustHandles="1" noChangeArrowheads="1" noChangeShapeType="1" noTextEdit="1"/>
              </p:cNvSpPr>
              <p:nvPr/>
            </p:nvSpPr>
            <p:spPr>
              <a:xfrm>
                <a:off x="298800" y="3435846"/>
                <a:ext cx="1633909" cy="430887"/>
              </a:xfrm>
              <a:prstGeom prst="rect">
                <a:avLst/>
              </a:prstGeom>
              <a:blipFill rotWithShape="1">
                <a:blip r:embed="rId6"/>
                <a:stretch>
                  <a:fillRect t="-8571" r="-6716"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8" name="Прямоугольник 47"/>
              <p:cNvSpPr/>
              <p:nvPr/>
            </p:nvSpPr>
            <p:spPr>
              <a:xfrm>
                <a:off x="298800" y="3075806"/>
                <a:ext cx="144405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a:rPr>
                        <m:t>𝑟</m:t>
                      </m:r>
                      <m:r>
                        <a:rPr lang="en-US" sz="2200" b="0" i="1" smtClean="0">
                          <a:solidFill>
                            <a:schemeClr val="tx1"/>
                          </a:solidFill>
                          <a:latin typeface="Cambria Math"/>
                        </a:rPr>
                        <m:t>=36 см</m:t>
                      </m:r>
                    </m:oMath>
                  </m:oMathPara>
                </a14:m>
                <a:endParaRPr lang="ru-RU" sz="2200" dirty="0">
                  <a:solidFill>
                    <a:schemeClr val="tx1"/>
                  </a:solidFill>
                </a:endParaRPr>
              </a:p>
            </p:txBody>
          </p:sp>
        </mc:Choice>
        <mc:Fallback xmlns="">
          <p:sp>
            <p:nvSpPr>
              <p:cNvPr id="48" name="Прямоугольник 47"/>
              <p:cNvSpPr>
                <a:spLocks noRot="1" noChangeAspect="1" noMove="1" noResize="1" noEditPoints="1" noAdjustHandles="1" noChangeArrowheads="1" noChangeShapeType="1" noTextEdit="1"/>
              </p:cNvSpPr>
              <p:nvPr/>
            </p:nvSpPr>
            <p:spPr>
              <a:xfrm>
                <a:off x="298800" y="3075806"/>
                <a:ext cx="1444050" cy="430887"/>
              </a:xfrm>
              <a:prstGeom prst="rect">
                <a:avLst/>
              </a:prstGeom>
              <a:blipFill rotWithShape="1">
                <a:blip r:embed="rId7"/>
                <a:stretch>
                  <a:fillRect t="-8571" r="-7173"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9" name="Прямоугольник 48"/>
              <p:cNvSpPr/>
              <p:nvPr/>
            </p:nvSpPr>
            <p:spPr>
              <a:xfrm>
                <a:off x="298800" y="2212871"/>
                <a:ext cx="199856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1</m:t>
                          </m:r>
                        </m:sub>
                      </m:sSub>
                      <m:r>
                        <a:rPr lang="ru-RU" sz="2200" b="0" i="1" smtClean="0">
                          <a:solidFill>
                            <a:schemeClr val="tx1"/>
                          </a:solidFill>
                          <a:latin typeface="Cambria Math"/>
                        </a:rPr>
                        <m:t>=0,3 мкКл</m:t>
                      </m:r>
                    </m:oMath>
                  </m:oMathPara>
                </a14:m>
                <a:endParaRPr lang="ru-RU" sz="2200" dirty="0">
                  <a:solidFill>
                    <a:schemeClr val="tx1"/>
                  </a:solidFill>
                </a:endParaRPr>
              </a:p>
            </p:txBody>
          </p:sp>
        </mc:Choice>
        <mc:Fallback xmlns="">
          <p:sp>
            <p:nvSpPr>
              <p:cNvPr id="49" name="Прямоугольник 48"/>
              <p:cNvSpPr>
                <a:spLocks noRot="1" noChangeAspect="1" noMove="1" noResize="1" noEditPoints="1" noAdjustHandles="1" noChangeArrowheads="1" noChangeShapeType="1" noTextEdit="1"/>
              </p:cNvSpPr>
              <p:nvPr/>
            </p:nvSpPr>
            <p:spPr>
              <a:xfrm>
                <a:off x="298800" y="2212871"/>
                <a:ext cx="1998560" cy="430887"/>
              </a:xfrm>
              <a:prstGeom prst="rect">
                <a:avLst/>
              </a:prstGeom>
              <a:blipFill rotWithShape="1">
                <a:blip r:embed="rId8"/>
                <a:stretch>
                  <a:fillRect t="-8451" r="-5183"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0" name="Прямоугольник 49"/>
              <p:cNvSpPr/>
              <p:nvPr/>
            </p:nvSpPr>
            <p:spPr>
              <a:xfrm>
                <a:off x="298800" y="2643758"/>
                <a:ext cx="200510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2</m:t>
                          </m:r>
                        </m:sub>
                      </m:sSub>
                      <m:r>
                        <a:rPr lang="ru-RU" sz="2200" b="0" i="1" smtClean="0">
                          <a:solidFill>
                            <a:schemeClr val="tx1"/>
                          </a:solidFill>
                          <a:latin typeface="Cambria Math"/>
                        </a:rPr>
                        <m:t>=</m:t>
                      </m:r>
                      <m:r>
                        <a:rPr lang="ru-RU" sz="2200" i="1">
                          <a:latin typeface="Cambria Math"/>
                        </a:rPr>
                        <m:t>0,3 мкКл</m:t>
                      </m:r>
                    </m:oMath>
                  </m:oMathPara>
                </a14:m>
                <a:endParaRPr lang="ru-RU" sz="2200" dirty="0"/>
              </a:p>
            </p:txBody>
          </p:sp>
        </mc:Choice>
        <mc:Fallback xmlns="">
          <p:sp>
            <p:nvSpPr>
              <p:cNvPr id="50" name="Прямоугольник 49"/>
              <p:cNvSpPr>
                <a:spLocks noRot="1" noChangeAspect="1" noMove="1" noResize="1" noEditPoints="1" noAdjustHandles="1" noChangeArrowheads="1" noChangeShapeType="1" noTextEdit="1"/>
              </p:cNvSpPr>
              <p:nvPr/>
            </p:nvSpPr>
            <p:spPr>
              <a:xfrm>
                <a:off x="298800" y="2643758"/>
                <a:ext cx="2005100" cy="430887"/>
              </a:xfrm>
              <a:prstGeom prst="rect">
                <a:avLst/>
              </a:prstGeom>
              <a:blipFill rotWithShape="1">
                <a:blip r:embed="rId9"/>
                <a:stretch>
                  <a:fillRect t="-8571" r="-5167" b="-28571"/>
                </a:stretch>
              </a:blipFill>
            </p:spPr>
            <p:txBody>
              <a:bodyPr/>
              <a:lstStyle/>
              <a:p>
                <a:r>
                  <a:rPr lang="ru-RU">
                    <a:noFill/>
                  </a:rPr>
                  <a:t> </a:t>
                </a:r>
              </a:p>
            </p:txBody>
          </p:sp>
        </mc:Fallback>
      </mc:AlternateContent>
      <p:sp>
        <p:nvSpPr>
          <p:cNvPr id="51" name="Прямоугольник 21"/>
          <p:cNvSpPr/>
          <p:nvPr/>
        </p:nvSpPr>
        <p:spPr>
          <a:xfrm>
            <a:off x="2915816" y="1851670"/>
            <a:ext cx="617847" cy="430887"/>
          </a:xfrm>
          <a:prstGeom prst="rect">
            <a:avLst/>
          </a:prstGeom>
        </p:spPr>
        <p:txBody>
          <a:bodyPr wrap="square">
            <a:spAutoFit/>
          </a:bodyPr>
          <a:lstStyle/>
          <a:p>
            <a:r>
              <a:rPr lang="ru-RU" sz="2200" dirty="0" smtClean="0">
                <a:latin typeface="Times New Roman" panose="02020603050405020304" pitchFamily="18" charset="0"/>
              </a:rPr>
              <a:t>СИ</a:t>
            </a:r>
            <a:endParaRPr lang="en-CA" sz="2200" dirty="0" smtClean="0">
              <a:latin typeface="Cambria Math" panose="02040503050406030204" pitchFamily="18" charset="0"/>
            </a:endParaRPr>
          </a:p>
        </p:txBody>
      </p:sp>
      <p:cxnSp>
        <p:nvCxnSpPr>
          <p:cNvPr id="52" name="Straight Connector 22"/>
          <p:cNvCxnSpPr/>
          <p:nvPr/>
        </p:nvCxnSpPr>
        <p:spPr>
          <a:xfrm>
            <a:off x="3960000" y="2185064"/>
            <a:ext cx="0" cy="259200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114386" y="771550"/>
                <a:ext cx="1361270"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0,3 мкКл</m:t>
                      </m:r>
                    </m:oMath>
                  </m:oMathPara>
                </a14:m>
                <a:endParaRPr lang="ru-RU" sz="2200" dirty="0">
                  <a:solidFill>
                    <a:schemeClr val="tx1"/>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114386" y="771550"/>
                <a:ext cx="1361270" cy="430887"/>
              </a:xfrm>
              <a:prstGeom prst="rect">
                <a:avLst/>
              </a:prstGeom>
              <a:blipFill rotWithShape="1">
                <a:blip r:embed="rId10"/>
                <a:stretch>
                  <a:fillRect t="-8571" r="-7623"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507733" y="771549"/>
                <a:ext cx="936475"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36 см</m:t>
                      </m:r>
                    </m:oMath>
                  </m:oMathPara>
                </a14:m>
                <a:endParaRPr lang="ru-RU" sz="2200" dirty="0">
                  <a:solidFill>
                    <a:schemeClr val="tx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507733" y="771549"/>
                <a:ext cx="936475" cy="430887"/>
              </a:xfrm>
              <a:prstGeom prst="rect">
                <a:avLst/>
              </a:prstGeom>
              <a:blipFill rotWithShape="1">
                <a:blip r:embed="rId11"/>
                <a:stretch>
                  <a:fillRect t="-8571" r="-11688"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5" name="Прямоугольник 54"/>
              <p:cNvSpPr/>
              <p:nvPr/>
            </p:nvSpPr>
            <p:spPr>
              <a:xfrm>
                <a:off x="2316560" y="2212871"/>
                <a:ext cx="1724446"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i="1" smtClean="0">
                          <a:latin typeface="Cambria Math"/>
                        </a:rPr>
                        <m:t>3</m:t>
                      </m:r>
                      <m:r>
                        <a:rPr lang="ru-RU" sz="2200" b="0" i="1" smtClean="0">
                          <a:solidFill>
                            <a:schemeClr val="tx1"/>
                          </a:solidFill>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−7</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55" name="Прямоугольник 54"/>
              <p:cNvSpPr>
                <a:spLocks noRot="1" noChangeAspect="1" noMove="1" noResize="1" noEditPoints="1" noAdjustHandles="1" noChangeArrowheads="1" noChangeShapeType="1" noTextEdit="1"/>
              </p:cNvSpPr>
              <p:nvPr/>
            </p:nvSpPr>
            <p:spPr>
              <a:xfrm>
                <a:off x="2316560" y="2212871"/>
                <a:ext cx="1724446" cy="430887"/>
              </a:xfrm>
              <a:prstGeom prst="rect">
                <a:avLst/>
              </a:prstGeom>
              <a:blipFill rotWithShape="1">
                <a:blip r:embed="rId12"/>
                <a:stretch>
                  <a:fillRect t="-8451" r="-6360"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6" name="Прямоугольник 55"/>
              <p:cNvSpPr/>
              <p:nvPr/>
            </p:nvSpPr>
            <p:spPr>
              <a:xfrm>
                <a:off x="2316559" y="2642400"/>
                <a:ext cx="1724446"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i="1">
                          <a:latin typeface="Cambria Math"/>
                        </a:rPr>
                        <m:t>3</m:t>
                      </m:r>
                      <m:r>
                        <a:rPr lang="ru-RU" sz="2200" i="1">
                          <a:latin typeface="Cambria Math"/>
                          <a:ea typeface="Cambria Math"/>
                        </a:rPr>
                        <m:t>×</m:t>
                      </m:r>
                      <m:sSup>
                        <m:sSupPr>
                          <m:ctrlPr>
                            <a:rPr lang="ru-RU" sz="2200" b="0" i="1" smtClean="0">
                              <a:solidFill>
                                <a:schemeClr val="tx1"/>
                              </a:solidFill>
                              <a:latin typeface="Cambria Math"/>
                              <a:ea typeface="Cambria Math"/>
                            </a:rPr>
                          </m:ctrlPr>
                        </m:sSupPr>
                        <m:e>
                          <m:r>
                            <a:rPr lang="ru-RU" sz="2200" b="0" i="1" smtClean="0">
                              <a:solidFill>
                                <a:schemeClr val="tx1"/>
                              </a:solidFill>
                              <a:latin typeface="Cambria Math"/>
                              <a:ea typeface="Cambria Math"/>
                            </a:rPr>
                            <m:t>10</m:t>
                          </m:r>
                        </m:e>
                        <m:sup>
                          <m:r>
                            <a:rPr lang="ru-RU" sz="2200" b="0" i="1" smtClean="0">
                              <a:solidFill>
                                <a:schemeClr val="tx1"/>
                              </a:solidFill>
                              <a:latin typeface="Cambria Math"/>
                              <a:ea typeface="Cambria Math"/>
                            </a:rPr>
                            <m:t>−7</m:t>
                          </m:r>
                        </m:sup>
                      </m:sSup>
                      <m:r>
                        <a:rPr lang="ru-RU" sz="2200" b="0" i="1" smtClean="0">
                          <a:solidFill>
                            <a:schemeClr val="tx1"/>
                          </a:solidFill>
                          <a:latin typeface="Cambria Math"/>
                        </a:rPr>
                        <m:t> Кл</m:t>
                      </m:r>
                    </m:oMath>
                  </m:oMathPara>
                </a14:m>
                <a:endParaRPr lang="ru-RU" sz="2200" dirty="0">
                  <a:solidFill>
                    <a:schemeClr val="tx1"/>
                  </a:solidFill>
                </a:endParaRPr>
              </a:p>
            </p:txBody>
          </p:sp>
        </mc:Choice>
        <mc:Fallback xmlns="">
          <p:sp>
            <p:nvSpPr>
              <p:cNvPr id="56" name="Прямоугольник 55"/>
              <p:cNvSpPr>
                <a:spLocks noRot="1" noChangeAspect="1" noMove="1" noResize="1" noEditPoints="1" noAdjustHandles="1" noChangeArrowheads="1" noChangeShapeType="1" noTextEdit="1"/>
              </p:cNvSpPr>
              <p:nvPr/>
            </p:nvSpPr>
            <p:spPr>
              <a:xfrm>
                <a:off x="2316559" y="2642400"/>
                <a:ext cx="1724446" cy="430887"/>
              </a:xfrm>
              <a:prstGeom prst="rect">
                <a:avLst/>
              </a:prstGeom>
              <a:blipFill rotWithShape="1">
                <a:blip r:embed="rId13"/>
                <a:stretch>
                  <a:fillRect t="-8451" r="-6360"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7" name="Прямоугольник 56"/>
              <p:cNvSpPr/>
              <p:nvPr/>
            </p:nvSpPr>
            <p:spPr>
              <a:xfrm>
                <a:off x="2666463" y="3070303"/>
                <a:ext cx="102463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ea typeface="Cambria Math"/>
                        </a:rPr>
                        <m:t>0,36</m:t>
                      </m:r>
                      <m:r>
                        <a:rPr lang="ru-RU" sz="2200" b="0" i="1" smtClean="0">
                          <a:solidFill>
                            <a:schemeClr val="tx1"/>
                          </a:solidFill>
                          <a:latin typeface="Cambria Math"/>
                        </a:rPr>
                        <m:t> м</m:t>
                      </m:r>
                    </m:oMath>
                  </m:oMathPara>
                </a14:m>
                <a:endParaRPr lang="ru-RU" sz="2200" dirty="0">
                  <a:solidFill>
                    <a:schemeClr val="tx1"/>
                  </a:solidFill>
                </a:endParaRPr>
              </a:p>
            </p:txBody>
          </p:sp>
        </mc:Choice>
        <mc:Fallback xmlns="">
          <p:sp>
            <p:nvSpPr>
              <p:cNvPr id="57" name="Прямоугольник 56"/>
              <p:cNvSpPr>
                <a:spLocks noRot="1" noChangeAspect="1" noMove="1" noResize="1" noEditPoints="1" noAdjustHandles="1" noChangeArrowheads="1" noChangeShapeType="1" noTextEdit="1"/>
              </p:cNvSpPr>
              <p:nvPr/>
            </p:nvSpPr>
            <p:spPr>
              <a:xfrm>
                <a:off x="2666463" y="3070303"/>
                <a:ext cx="1024639" cy="430887"/>
              </a:xfrm>
              <a:prstGeom prst="rect">
                <a:avLst/>
              </a:prstGeom>
              <a:blipFill rotWithShape="1">
                <a:blip r:embed="rId14"/>
                <a:stretch>
                  <a:fillRect t="-8571" r="-10714"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8" name="Прямоугольник 57"/>
              <p:cNvSpPr/>
              <p:nvPr/>
            </p:nvSpPr>
            <p:spPr>
              <a:xfrm>
                <a:off x="298800" y="3881163"/>
                <a:ext cx="164044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i="1">
                              <a:latin typeface="Cambria Math"/>
                            </a:rPr>
                            <m:t>𝑇</m:t>
                          </m:r>
                        </m:e>
                        <m:sub>
                          <m:r>
                            <a:rPr lang="ru-RU" sz="2200" b="0" i="1" smtClean="0">
                              <a:latin typeface="Cambria Math"/>
                            </a:rPr>
                            <m:t>2</m:t>
                          </m:r>
                        </m:sub>
                      </m:sSub>
                      <m:r>
                        <a:rPr lang="en-US" sz="2200" b="0" i="1" smtClean="0">
                          <a:solidFill>
                            <a:schemeClr val="tx1"/>
                          </a:solidFill>
                          <a:latin typeface="Cambria Math"/>
                        </a:rPr>
                        <m:t>=</m:t>
                      </m:r>
                      <m:r>
                        <a:rPr lang="ru-RU" sz="2200" b="0" i="1" smtClean="0">
                          <a:solidFill>
                            <a:schemeClr val="tx1"/>
                          </a:solidFill>
                          <a:latin typeface="Cambria Math"/>
                        </a:rPr>
                        <m:t>45 мН</m:t>
                      </m:r>
                    </m:oMath>
                  </m:oMathPara>
                </a14:m>
                <a:endParaRPr lang="ru-RU" sz="2200" dirty="0">
                  <a:solidFill>
                    <a:schemeClr val="tx1"/>
                  </a:solidFill>
                </a:endParaRPr>
              </a:p>
            </p:txBody>
          </p:sp>
        </mc:Choice>
        <mc:Fallback xmlns="">
          <p:sp>
            <p:nvSpPr>
              <p:cNvPr id="58" name="Прямоугольник 57"/>
              <p:cNvSpPr>
                <a:spLocks noRot="1" noChangeAspect="1" noMove="1" noResize="1" noEditPoints="1" noAdjustHandles="1" noChangeArrowheads="1" noChangeShapeType="1" noTextEdit="1"/>
              </p:cNvSpPr>
              <p:nvPr/>
            </p:nvSpPr>
            <p:spPr>
              <a:xfrm>
                <a:off x="298800" y="3881163"/>
                <a:ext cx="1640449" cy="430887"/>
              </a:xfrm>
              <a:prstGeom prst="rect">
                <a:avLst/>
              </a:prstGeom>
              <a:blipFill rotWithShape="1">
                <a:blip r:embed="rId15"/>
                <a:stretch>
                  <a:fillRect t="-8571" r="-6320"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030961" y="1059582"/>
                <a:ext cx="100540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200" b="0" i="1" smtClean="0">
                          <a:latin typeface="Cambria Math"/>
                          <a:ea typeface="Cambria Math"/>
                        </a:rPr>
                        <m:t>45 мН</m:t>
                      </m:r>
                    </m:oMath>
                  </m:oMathPara>
                </a14:m>
                <a:endParaRPr lang="ru-RU" sz="2200" dirty="0">
                  <a:solidFill>
                    <a:schemeClr val="tx1"/>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030961" y="1059582"/>
                <a:ext cx="1005403" cy="430887"/>
              </a:xfrm>
              <a:prstGeom prst="rect">
                <a:avLst/>
              </a:prstGeom>
              <a:blipFill rotWithShape="1">
                <a:blip r:embed="rId16"/>
                <a:stretch>
                  <a:fillRect t="-8571" r="-10909"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0" name="Прямоугольник 59"/>
              <p:cNvSpPr/>
              <p:nvPr/>
            </p:nvSpPr>
            <p:spPr>
              <a:xfrm>
                <a:off x="2586313" y="3434400"/>
                <a:ext cx="118494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ea typeface="Cambria Math"/>
                        </a:rPr>
                        <m:t>0,045</m:t>
                      </m:r>
                      <m:r>
                        <a:rPr lang="ru-RU" sz="2200" b="0" i="1" smtClean="0">
                          <a:solidFill>
                            <a:schemeClr val="tx1"/>
                          </a:solidFill>
                          <a:latin typeface="Cambria Math"/>
                        </a:rPr>
                        <m:t> Н</m:t>
                      </m:r>
                    </m:oMath>
                  </m:oMathPara>
                </a14:m>
                <a:endParaRPr lang="ru-RU" sz="2200" dirty="0">
                  <a:solidFill>
                    <a:schemeClr val="tx1"/>
                  </a:solidFill>
                </a:endParaRPr>
              </a:p>
            </p:txBody>
          </p:sp>
        </mc:Choice>
        <mc:Fallback xmlns="">
          <p:sp>
            <p:nvSpPr>
              <p:cNvPr id="60" name="Прямоугольник 59"/>
              <p:cNvSpPr>
                <a:spLocks noRot="1" noChangeAspect="1" noMove="1" noResize="1" noEditPoints="1" noAdjustHandles="1" noChangeArrowheads="1" noChangeShapeType="1" noTextEdit="1"/>
              </p:cNvSpPr>
              <p:nvPr/>
            </p:nvSpPr>
            <p:spPr>
              <a:xfrm>
                <a:off x="2586313" y="3434400"/>
                <a:ext cx="1184940" cy="430887"/>
              </a:xfrm>
              <a:prstGeom prst="rect">
                <a:avLst/>
              </a:prstGeom>
              <a:blipFill rotWithShape="1">
                <a:blip r:embed="rId17"/>
                <a:stretch>
                  <a:fillRect t="-8451" r="-8718"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1" name="Прямоугольник 60"/>
              <p:cNvSpPr/>
              <p:nvPr/>
            </p:nvSpPr>
            <p:spPr>
              <a:xfrm>
                <a:off x="2586313" y="3880800"/>
                <a:ext cx="118494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200" b="0" i="1" smtClean="0">
                          <a:solidFill>
                            <a:schemeClr val="tx1"/>
                          </a:solidFill>
                          <a:latin typeface="Cambria Math"/>
                          <a:ea typeface="Cambria Math"/>
                        </a:rPr>
                        <m:t>0,045</m:t>
                      </m:r>
                      <m:r>
                        <a:rPr lang="ru-RU" sz="2200" b="0" i="1" smtClean="0">
                          <a:solidFill>
                            <a:schemeClr val="tx1"/>
                          </a:solidFill>
                          <a:latin typeface="Cambria Math"/>
                        </a:rPr>
                        <m:t> Н</m:t>
                      </m:r>
                    </m:oMath>
                  </m:oMathPara>
                </a14:m>
                <a:endParaRPr lang="ru-RU" sz="2200" dirty="0">
                  <a:solidFill>
                    <a:schemeClr val="tx1"/>
                  </a:solidFill>
                </a:endParaRPr>
              </a:p>
            </p:txBody>
          </p:sp>
        </mc:Choice>
        <mc:Fallback xmlns="">
          <p:sp>
            <p:nvSpPr>
              <p:cNvPr id="61" name="Прямоугольник 60"/>
              <p:cNvSpPr>
                <a:spLocks noRot="1" noChangeAspect="1" noMove="1" noResize="1" noEditPoints="1" noAdjustHandles="1" noChangeArrowheads="1" noChangeShapeType="1" noTextEdit="1"/>
              </p:cNvSpPr>
              <p:nvPr/>
            </p:nvSpPr>
            <p:spPr>
              <a:xfrm>
                <a:off x="2586313" y="3880800"/>
                <a:ext cx="1184940" cy="430887"/>
              </a:xfrm>
              <a:prstGeom prst="rect">
                <a:avLst/>
              </a:prstGeom>
              <a:blipFill rotWithShape="1">
                <a:blip r:embed="rId18"/>
                <a:stretch>
                  <a:fillRect t="-8571" r="-8718" b="-28571"/>
                </a:stretch>
              </a:blipFill>
            </p:spPr>
            <p:txBody>
              <a:bodyPr/>
              <a:lstStyle/>
              <a:p>
                <a:r>
                  <a:rPr lang="ru-RU">
                    <a:noFill/>
                  </a:rPr>
                  <a:t> </a:t>
                </a:r>
              </a:p>
            </p:txBody>
          </p:sp>
        </mc:Fallback>
      </mc:AlternateContent>
      <p:grpSp>
        <p:nvGrpSpPr>
          <p:cNvPr id="62" name="Группа 61"/>
          <p:cNvGrpSpPr/>
          <p:nvPr/>
        </p:nvGrpSpPr>
        <p:grpSpPr>
          <a:xfrm>
            <a:off x="6691345" y="4796378"/>
            <a:ext cx="2455100" cy="347122"/>
            <a:chOff x="6691345" y="4796378"/>
            <a:chExt cx="2455100" cy="347122"/>
          </a:xfrm>
        </p:grpSpPr>
        <p:sp>
          <p:nvSpPr>
            <p:cNvPr id="63"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 name="Picture 4" descr="E:\РАБОЧИЕ ПРОЕКТЫ\FREE-LANCE\2013\октябрь\Логотип_варианты_цвета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682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0" presetClass="path" presetSubtype="0" accel="50000" decel="50000" fill="hold" grpId="1" nodeType="withEffect">
                                  <p:stCondLst>
                                    <p:cond delay="0"/>
                                  </p:stCondLst>
                                  <p:childTnLst>
                                    <p:animMotion origin="layout" path="M 8.33333E-7 3.33333E-6 L 0.07448 0.30833 " pathEditMode="relative" rAng="0" ptsTypes="AA">
                                      <p:cBhvr>
                                        <p:cTn id="26" dur="2000" fill="hold"/>
                                        <p:tgtEl>
                                          <p:spTgt spid="53"/>
                                        </p:tgtEl>
                                        <p:attrNameLst>
                                          <p:attrName>ppt_x</p:attrName>
                                          <p:attrName>ppt_y</p:attrName>
                                        </p:attrNameLst>
                                      </p:cBhvr>
                                      <p:rCtr x="3715" y="15401"/>
                                    </p:animMotion>
                                  </p:childTnLst>
                                </p:cTn>
                              </p:par>
                            </p:childTnLst>
                          </p:cTn>
                        </p:par>
                        <p:par>
                          <p:cTn id="27" fill="hold">
                            <p:stCondLst>
                              <p:cond delay="2000"/>
                            </p:stCondLst>
                            <p:childTnLst>
                              <p:par>
                                <p:cTn id="28" presetID="1" presetClass="exit" presetSubtype="0" fill="hold" grpId="2" nodeType="afterEffect">
                                  <p:stCondLst>
                                    <p:cond delay="0"/>
                                  </p:stCondLst>
                                  <p:childTnLst>
                                    <p:set>
                                      <p:cBhvr>
                                        <p:cTn id="29" dur="1" fill="hold">
                                          <p:stCondLst>
                                            <p:cond delay="0"/>
                                          </p:stCondLst>
                                        </p:cTn>
                                        <p:tgtEl>
                                          <p:spTgt spid="53"/>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0" presetClass="path" presetSubtype="0" accel="50000" decel="50000" fill="hold" grpId="1" nodeType="withEffect">
                                  <p:stCondLst>
                                    <p:cond delay="0"/>
                                  </p:stCondLst>
                                  <p:childTnLst>
                                    <p:animMotion origin="layout" path="M -2.22222E-6 3.33333E-6 L -0.5158 0.44845 " pathEditMode="relative" rAng="0" ptsTypes="AA">
                                      <p:cBhvr>
                                        <p:cTn id="39" dur="2000" fill="hold"/>
                                        <p:tgtEl>
                                          <p:spTgt spid="54"/>
                                        </p:tgtEl>
                                        <p:attrNameLst>
                                          <p:attrName>ppt_x</p:attrName>
                                          <p:attrName>ppt_y</p:attrName>
                                        </p:attrNameLst>
                                      </p:cBhvr>
                                      <p:rCtr x="-25799" y="22407"/>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0" presetClass="path" presetSubtype="0" accel="50000" decel="50000" fill="hold" grpId="1" nodeType="withEffect">
                                  <p:stCondLst>
                                    <p:cond delay="0"/>
                                  </p:stCondLst>
                                  <p:childTnLst>
                                    <p:animMotion origin="layout" path="M 1.66667E-6 4.93827E-7 L -0.2408 0.50401 " pathEditMode="relative" rAng="0" ptsTypes="AA">
                                      <p:cBhvr>
                                        <p:cTn id="50" dur="2000" fill="hold"/>
                                        <p:tgtEl>
                                          <p:spTgt spid="59"/>
                                        </p:tgtEl>
                                        <p:attrNameLst>
                                          <p:attrName>ppt_x</p:attrName>
                                          <p:attrName>ppt_y</p:attrName>
                                        </p:attrNameLst>
                                      </p:cBhvr>
                                      <p:rCtr x="-12049" y="25185"/>
                                    </p:animMotion>
                                  </p:childTnLst>
                                </p:cTn>
                              </p:par>
                            </p:childTnLst>
                          </p:cTn>
                        </p:par>
                        <p:par>
                          <p:cTn id="51" fill="hold">
                            <p:stCondLst>
                              <p:cond delay="2000"/>
                            </p:stCondLst>
                            <p:childTnLst>
                              <p:par>
                                <p:cTn id="52" presetID="1" presetClass="exit" presetSubtype="0" fill="hold" grpId="2" nodeType="afterEffect">
                                  <p:stCondLst>
                                    <p:cond delay="0"/>
                                  </p:stCondLst>
                                  <p:childTnLst>
                                    <p:set>
                                      <p:cBhvr>
                                        <p:cTn id="53" dur="1" fill="hold">
                                          <p:stCondLst>
                                            <p:cond delay="0"/>
                                          </p:stCondLst>
                                        </p:cTn>
                                        <p:tgtEl>
                                          <p:spTgt spid="5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P spid="48" grpId="0"/>
      <p:bldP spid="49" grpId="0"/>
      <p:bldP spid="50" grpId="0"/>
      <p:bldP spid="51" grpId="0"/>
      <p:bldP spid="53" grpId="0"/>
      <p:bldP spid="53" grpId="1"/>
      <p:bldP spid="53" grpId="2"/>
      <p:bldP spid="54" grpId="0"/>
      <p:bldP spid="54" grpId="1"/>
      <p:bldP spid="54" grpId="2"/>
      <p:bldP spid="55" grpId="0"/>
      <p:bldP spid="56" grpId="0"/>
      <p:bldP spid="57" grpId="0"/>
      <p:bldP spid="58" grpId="0"/>
      <p:bldP spid="59" grpId="0"/>
      <p:bldP spid="59" grpId="1"/>
      <p:bldP spid="59" grpId="2"/>
      <p:bldP spid="60"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5486"/>
            <a:ext cx="8229600" cy="1573683"/>
          </a:xfrm>
        </p:spPr>
        <p:txBody>
          <a:bodyPr>
            <a:noAutofit/>
          </a:bodyPr>
          <a:lstStyle/>
          <a:p>
            <a:pPr algn="l"/>
            <a:r>
              <a:rPr lang="ru-RU" sz="2000" b="1" dirty="0">
                <a:solidFill>
                  <a:schemeClr val="tx2">
                    <a:lumMod val="75000"/>
                  </a:schemeClr>
                </a:solidFill>
                <a:latin typeface="Times New Roman" pitchFamily="18" charset="0"/>
                <a:cs typeface="Times New Roman" pitchFamily="18" charset="0"/>
              </a:rPr>
              <a:t>Два одинаковых шарика висят на нитях так, как показано на рисунке. После того, </a:t>
            </a:r>
            <a:r>
              <a:rPr lang="ru-RU" sz="2000" b="1">
                <a:solidFill>
                  <a:schemeClr val="tx2">
                    <a:lumMod val="75000"/>
                  </a:schemeClr>
                </a:solidFill>
                <a:latin typeface="Times New Roman" pitchFamily="18" charset="0"/>
                <a:cs typeface="Times New Roman" pitchFamily="18" charset="0"/>
              </a:rPr>
              <a:t>как </a:t>
            </a:r>
            <a:r>
              <a:rPr lang="ru-RU" sz="2000" b="1" smtClean="0">
                <a:solidFill>
                  <a:schemeClr val="tx2">
                    <a:lumMod val="75000"/>
                  </a:schemeClr>
                </a:solidFill>
                <a:latin typeface="Times New Roman" pitchFamily="18" charset="0"/>
                <a:cs typeface="Times New Roman" pitchFamily="18" charset="0"/>
              </a:rPr>
              <a:t>шарикам </a:t>
            </a:r>
            <a:r>
              <a:rPr lang="ru-RU" sz="2000" b="1" dirty="0">
                <a:solidFill>
                  <a:schemeClr val="tx2">
                    <a:lumMod val="75000"/>
                  </a:schemeClr>
                </a:solidFill>
                <a:latin typeface="Times New Roman" pitchFamily="18" charset="0"/>
                <a:cs typeface="Times New Roman" pitchFamily="18" charset="0"/>
              </a:rPr>
              <a:t>сообщили заряды, равные 0,3 </a:t>
            </a:r>
            <a:r>
              <a:rPr lang="ru-RU" sz="2000" b="1" dirty="0" err="1" smtClean="0">
                <a:solidFill>
                  <a:schemeClr val="tx2">
                    <a:lumMod val="75000"/>
                  </a:schemeClr>
                </a:solidFill>
                <a:latin typeface="Times New Roman" pitchFamily="18" charset="0"/>
                <a:cs typeface="Times New Roman" pitchFamily="18" charset="0"/>
              </a:rPr>
              <a:t>мкКл</a:t>
            </a:r>
            <a:r>
              <a:rPr lang="ru-RU" sz="2000" b="1" dirty="0" smtClean="0">
                <a:solidFill>
                  <a:schemeClr val="tx2">
                    <a:lumMod val="75000"/>
                  </a:schemeClr>
                </a:solidFill>
                <a:latin typeface="Times New Roman" pitchFamily="18" charset="0"/>
                <a:cs typeface="Times New Roman" pitchFamily="18" charset="0"/>
              </a:rPr>
              <a:t>, </a:t>
            </a:r>
            <a:r>
              <a:rPr lang="ru-RU" sz="2000" b="1" dirty="0">
                <a:solidFill>
                  <a:schemeClr val="tx2">
                    <a:lumMod val="75000"/>
                  </a:schemeClr>
                </a:solidFill>
                <a:latin typeface="Times New Roman" pitchFamily="18" charset="0"/>
                <a:cs typeface="Times New Roman" pitchFamily="18" charset="0"/>
              </a:rPr>
              <a:t>они разошлись на расстояние, равное </a:t>
            </a:r>
            <a:r>
              <a:rPr lang="ru-RU" sz="2000" b="1" dirty="0" smtClean="0">
                <a:solidFill>
                  <a:schemeClr val="tx2">
                    <a:lumMod val="75000"/>
                  </a:schemeClr>
                </a:solidFill>
                <a:latin typeface="Times New Roman" pitchFamily="18" charset="0"/>
                <a:cs typeface="Times New Roman" pitchFamily="18" charset="0"/>
              </a:rPr>
              <a:t>36 см. </a:t>
            </a:r>
            <a:r>
              <a:rPr lang="ru-RU" sz="2000" b="1" dirty="0">
                <a:solidFill>
                  <a:schemeClr val="tx2">
                    <a:lumMod val="75000"/>
                  </a:schemeClr>
                </a:solidFill>
                <a:latin typeface="Times New Roman" pitchFamily="18" charset="0"/>
                <a:cs typeface="Times New Roman" pitchFamily="18" charset="0"/>
              </a:rPr>
              <a:t>Если натяжение на каждой нити равно 45 </a:t>
            </a:r>
            <a:r>
              <a:rPr lang="ru-RU" sz="2000" b="1" dirty="0" smtClean="0">
                <a:solidFill>
                  <a:schemeClr val="tx2">
                    <a:lumMod val="75000"/>
                  </a:schemeClr>
                </a:solidFill>
                <a:latin typeface="Times New Roman" pitchFamily="18" charset="0"/>
                <a:cs typeface="Times New Roman" pitchFamily="18" charset="0"/>
              </a:rPr>
              <a:t>мН, </a:t>
            </a:r>
            <a:r>
              <a:rPr lang="ru-RU" sz="2000" b="1" dirty="0">
                <a:solidFill>
                  <a:schemeClr val="tx2">
                    <a:lumMod val="75000"/>
                  </a:schemeClr>
                </a:solidFill>
                <a:latin typeface="Times New Roman" pitchFamily="18" charset="0"/>
                <a:cs typeface="Times New Roman" pitchFamily="18" charset="0"/>
              </a:rPr>
              <a:t>то чему равен угол альфа, указанный на рисунке?</a:t>
            </a:r>
          </a:p>
        </p:txBody>
      </p:sp>
      <p:grpSp>
        <p:nvGrpSpPr>
          <p:cNvPr id="42" name="Группа 41"/>
          <p:cNvGrpSpPr/>
          <p:nvPr/>
        </p:nvGrpSpPr>
        <p:grpSpPr>
          <a:xfrm>
            <a:off x="5927030" y="1882018"/>
            <a:ext cx="2512474" cy="1927031"/>
            <a:chOff x="2584154" y="1929985"/>
            <a:chExt cx="1640948" cy="1258583"/>
          </a:xfrm>
        </p:grpSpPr>
        <p:cxnSp>
          <p:nvCxnSpPr>
            <p:cNvPr id="19" name="Прямая соединительная линия 18"/>
            <p:cNvCxnSpPr/>
            <p:nvPr/>
          </p:nvCxnSpPr>
          <p:spPr>
            <a:xfrm>
              <a:off x="2640926" y="2042470"/>
              <a:ext cx="1584176" cy="0"/>
            </a:xfrm>
            <a:prstGeom prst="line">
              <a:avLst/>
            </a:prstGeom>
          </p:spPr>
          <p:style>
            <a:lnRef idx="3">
              <a:schemeClr val="dk1"/>
            </a:lnRef>
            <a:fillRef idx="0">
              <a:schemeClr val="dk1"/>
            </a:fillRef>
            <a:effectRef idx="2">
              <a:schemeClr val="dk1"/>
            </a:effectRef>
            <a:fontRef idx="minor">
              <a:schemeClr val="tx1"/>
            </a:fontRef>
          </p:style>
        </p:cxnSp>
        <p:cxnSp>
          <p:nvCxnSpPr>
            <p:cNvPr id="22" name="Прямая соединительная линия 21"/>
            <p:cNvCxnSpPr/>
            <p:nvPr/>
          </p:nvCxnSpPr>
          <p:spPr>
            <a:xfrm rot="2400000">
              <a:off x="3119012" y="1929985"/>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rot="19200000">
              <a:off x="3695076" y="1932967"/>
              <a:ext cx="0" cy="936104"/>
            </a:xfrm>
            <a:prstGeom prst="line">
              <a:avLst/>
            </a:prstGeom>
          </p:spPr>
          <p:style>
            <a:lnRef idx="3">
              <a:schemeClr val="dk1"/>
            </a:lnRef>
            <a:fillRef idx="0">
              <a:schemeClr val="dk1"/>
            </a:fillRef>
            <a:effectRef idx="2">
              <a:schemeClr val="dk1"/>
            </a:effectRef>
            <a:fontRef idx="minor">
              <a:schemeClr val="tx1"/>
            </a:fontRef>
          </p:style>
        </p:cxnSp>
        <p:grpSp>
          <p:nvGrpSpPr>
            <p:cNvPr id="24" name="Группа 23"/>
            <p:cNvGrpSpPr>
              <a:grpSpLocks noChangeAspect="1"/>
            </p:cNvGrpSpPr>
            <p:nvPr/>
          </p:nvGrpSpPr>
          <p:grpSpPr>
            <a:xfrm>
              <a:off x="2584154" y="2608716"/>
              <a:ext cx="458491" cy="458491"/>
              <a:chOff x="1450504" y="2618603"/>
              <a:chExt cx="895820" cy="895819"/>
            </a:xfrm>
          </p:grpSpPr>
          <p:sp>
            <p:nvSpPr>
              <p:cNvPr id="25" name="Овал 24"/>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6" name="Плюс 25"/>
              <p:cNvSpPr>
                <a:spLocks noChangeAspect="1"/>
              </p:cNvSpPr>
              <p:nvPr/>
            </p:nvSpPr>
            <p:spPr>
              <a:xfrm>
                <a:off x="1450504" y="2618603"/>
                <a:ext cx="895820" cy="895819"/>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27" name="Группа 26"/>
            <p:cNvGrpSpPr>
              <a:grpSpLocks noChangeAspect="1"/>
            </p:cNvGrpSpPr>
            <p:nvPr/>
          </p:nvGrpSpPr>
          <p:grpSpPr>
            <a:xfrm>
              <a:off x="3709774" y="2608715"/>
              <a:ext cx="458491" cy="458491"/>
              <a:chOff x="1450504" y="2618606"/>
              <a:chExt cx="895820" cy="895820"/>
            </a:xfrm>
          </p:grpSpPr>
          <p:sp>
            <p:nvSpPr>
              <p:cNvPr id="28" name="Овал 27"/>
              <p:cNvSpPr/>
              <p:nvPr/>
            </p:nvSpPr>
            <p:spPr>
              <a:xfrm>
                <a:off x="1475656" y="2643756"/>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9" name="Плюс 28"/>
              <p:cNvSpPr>
                <a:spLocks noChangeAspect="1"/>
              </p:cNvSpPr>
              <p:nvPr/>
            </p:nvSpPr>
            <p:spPr>
              <a:xfrm>
                <a:off x="1450504" y="2618606"/>
                <a:ext cx="895820" cy="89582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34" name="Прямая соединительная линия 33"/>
            <p:cNvCxnSpPr/>
            <p:nvPr/>
          </p:nvCxnSpPr>
          <p:spPr>
            <a:xfrm flipH="1">
              <a:off x="2818153" y="2842714"/>
              <a:ext cx="1125620" cy="0"/>
            </a:xfrm>
            <a:prstGeom prst="line">
              <a:avLst/>
            </a:prstGeom>
          </p:spPr>
          <p:style>
            <a:lnRef idx="3">
              <a:schemeClr val="dk1"/>
            </a:lnRef>
            <a:fillRef idx="0">
              <a:schemeClr val="dk1"/>
            </a:fillRef>
            <a:effectRef idx="2">
              <a:schemeClr val="dk1"/>
            </a:effectRef>
            <a:fontRef idx="minor">
              <a:schemeClr val="tx1"/>
            </a:fontRef>
          </p:style>
        </p:cxnSp>
        <p:cxnSp>
          <p:nvCxnSpPr>
            <p:cNvPr id="36" name="Прямая соединительная линия 35"/>
            <p:cNvCxnSpPr/>
            <p:nvPr/>
          </p:nvCxnSpPr>
          <p:spPr>
            <a:xfrm>
              <a:off x="3402000" y="2042470"/>
              <a:ext cx="0" cy="800244"/>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37" name="Дуга 36"/>
            <p:cNvSpPr/>
            <p:nvPr/>
          </p:nvSpPr>
          <p:spPr>
            <a:xfrm rot="6198534">
              <a:off x="3337767" y="2086617"/>
              <a:ext cx="176709" cy="176709"/>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38" name="Дуга 37"/>
            <p:cNvSpPr/>
            <p:nvPr/>
          </p:nvSpPr>
          <p:spPr>
            <a:xfrm rot="9688078">
              <a:off x="3262448" y="2106877"/>
              <a:ext cx="176709" cy="176709"/>
            </a:xfrm>
            <a:prstGeom prst="arc">
              <a:avLst>
                <a:gd name="adj1" fmla="val 15840645"/>
                <a:gd name="adj2"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9" name="TextBox 38"/>
                <p:cNvSpPr txBox="1"/>
                <p:nvPr/>
              </p:nvSpPr>
              <p:spPr>
                <a:xfrm>
                  <a:off x="3331913" y="2214952"/>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𝛼</m:t>
                        </m:r>
                      </m:oMath>
                    </m:oMathPara>
                  </a14:m>
                  <a:endParaRPr lang="ru-RU" dirty="0"/>
                </a:p>
              </p:txBody>
            </p:sp>
          </mc:Choice>
          <mc:Fallback xmlns="">
            <p:sp>
              <p:nvSpPr>
                <p:cNvPr id="39" name="TextBox 38"/>
                <p:cNvSpPr txBox="1">
                  <a:spLocks noRot="1" noChangeAspect="1" noMove="1" noResize="1" noEditPoints="1" noAdjustHandles="1" noChangeArrowheads="1" noChangeShapeType="1" noTextEdit="1"/>
                </p:cNvSpPr>
                <p:nvPr/>
              </p:nvSpPr>
              <p:spPr>
                <a:xfrm>
                  <a:off x="3331913" y="2214952"/>
                  <a:ext cx="382412" cy="369332"/>
                </a:xfrm>
                <a:prstGeom prst="rect">
                  <a:avLst/>
                </a:prstGeom>
                <a:blipFill rotWithShape="1">
                  <a:blip r:embed="rId2"/>
                  <a:stretch>
                    <a:fillRect t="-53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3109468" y="2210612"/>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𝛼</m:t>
                        </m:r>
                      </m:oMath>
                    </m:oMathPara>
                  </a14:m>
                  <a:endParaRPr lang="ru-RU" dirty="0"/>
                </a:p>
              </p:txBody>
            </p:sp>
          </mc:Choice>
          <mc:Fallback xmlns="">
            <p:sp>
              <p:nvSpPr>
                <p:cNvPr id="40" name="TextBox 39"/>
                <p:cNvSpPr txBox="1">
                  <a:spLocks noRot="1" noChangeAspect="1" noMove="1" noResize="1" noEditPoints="1" noAdjustHandles="1" noChangeArrowheads="1" noChangeShapeType="1" noTextEdit="1"/>
                </p:cNvSpPr>
                <p:nvPr/>
              </p:nvSpPr>
              <p:spPr>
                <a:xfrm>
                  <a:off x="3109468" y="2210612"/>
                  <a:ext cx="382412" cy="369332"/>
                </a:xfrm>
                <a:prstGeom prst="rect">
                  <a:avLst/>
                </a:prstGeom>
                <a:blipFill rotWithShape="1">
                  <a:blip r:embed="rId3"/>
                  <a:stretch>
                    <a:fillRect t="-53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002900" y="2819236"/>
                  <a:ext cx="8018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b="0" i="1" smtClean="0">
                            <a:latin typeface="Cambria Math"/>
                            <a:ea typeface="Cambria Math"/>
                          </a:rPr>
                          <m:t>36 см</m:t>
                        </m:r>
                      </m:oMath>
                    </m:oMathPara>
                  </a14:m>
                  <a:endParaRPr lang="ru-RU" dirty="0"/>
                </a:p>
              </p:txBody>
            </p:sp>
          </mc:Choice>
          <mc:Fallback xmlns="">
            <p:sp>
              <p:nvSpPr>
                <p:cNvPr id="41" name="TextBox 40"/>
                <p:cNvSpPr txBox="1">
                  <a:spLocks noRot="1" noChangeAspect="1" noMove="1" noResize="1" noEditPoints="1" noAdjustHandles="1" noChangeArrowheads="1" noChangeShapeType="1" noTextEdit="1"/>
                </p:cNvSpPr>
                <p:nvPr/>
              </p:nvSpPr>
              <p:spPr>
                <a:xfrm>
                  <a:off x="3002900" y="2819236"/>
                  <a:ext cx="801823" cy="369332"/>
                </a:xfrm>
                <a:prstGeom prst="rect">
                  <a:avLst/>
                </a:prstGeom>
                <a:blipFill rotWithShape="1">
                  <a:blip r:embed="rId4"/>
                  <a:stretch>
                    <a:fillRect t="-5376"/>
                  </a:stretch>
                </a:blipFill>
              </p:spPr>
              <p:txBody>
                <a:bodyPr/>
                <a:lstStyle/>
                <a:p>
                  <a:r>
                    <a:rPr lang="ru-RU">
                      <a:noFill/>
                    </a:rPr>
                    <a:t> </a:t>
                  </a:r>
                </a:p>
              </p:txBody>
            </p:sp>
          </mc:Fallback>
        </mc:AlternateContent>
      </p:grpSp>
      <p:sp>
        <p:nvSpPr>
          <p:cNvPr id="43" name="Прямоугольник 21"/>
          <p:cNvSpPr/>
          <p:nvPr/>
        </p:nvSpPr>
        <p:spPr>
          <a:xfrm>
            <a:off x="251520" y="1851670"/>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44" name="Straight Connector 42"/>
          <p:cNvCxnSpPr/>
          <p:nvPr/>
        </p:nvCxnSpPr>
        <p:spPr>
          <a:xfrm flipH="1">
            <a:off x="323532" y="4365988"/>
            <a:ext cx="2304252"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5" name="Прямоугольник 44"/>
              <p:cNvSpPr/>
              <p:nvPr/>
            </p:nvSpPr>
            <p:spPr>
              <a:xfrm>
                <a:off x="454503" y="4373111"/>
                <a:ext cx="880882"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ea typeface="Cambria Math"/>
                        </a:rPr>
                        <m:t>𝛼</m:t>
                      </m:r>
                      <m:r>
                        <a:rPr lang="en-US" sz="2200" b="0" i="1" smtClean="0">
                          <a:latin typeface="Cambria Math"/>
                          <a:ea typeface="Cambria Math"/>
                        </a:rPr>
                        <m:t> − ?</m:t>
                      </m:r>
                    </m:oMath>
                  </m:oMathPara>
                </a14:m>
                <a:endParaRPr lang="ru-RU" sz="2200" dirty="0"/>
              </a:p>
            </p:txBody>
          </p:sp>
        </mc:Choice>
        <mc:Fallback xmlns="">
          <p:sp>
            <p:nvSpPr>
              <p:cNvPr id="45" name="Прямоугольник 44"/>
              <p:cNvSpPr>
                <a:spLocks noRot="1" noChangeAspect="1" noMove="1" noResize="1" noEditPoints="1" noAdjustHandles="1" noChangeArrowheads="1" noChangeShapeType="1" noTextEdit="1"/>
              </p:cNvSpPr>
              <p:nvPr/>
            </p:nvSpPr>
            <p:spPr>
              <a:xfrm>
                <a:off x="454503" y="4373111"/>
                <a:ext cx="880882" cy="430887"/>
              </a:xfrm>
              <a:prstGeom prst="rect">
                <a:avLst/>
              </a:prstGeom>
              <a:blipFill rotWithShape="1">
                <a:blip r:embed="rId5"/>
                <a:stretch>
                  <a:fillRect t="-8451" r="-12500" b="-26761"/>
                </a:stretch>
              </a:blipFill>
            </p:spPr>
            <p:txBody>
              <a:bodyPr/>
              <a:lstStyle/>
              <a:p>
                <a:r>
                  <a:rPr lang="ru-RU">
                    <a:noFill/>
                  </a:rPr>
                  <a:t> </a:t>
                </a:r>
              </a:p>
            </p:txBody>
          </p:sp>
        </mc:Fallback>
      </mc:AlternateContent>
      <p:cxnSp>
        <p:nvCxnSpPr>
          <p:cNvPr id="46" name="Straight Connector 22"/>
          <p:cNvCxnSpPr/>
          <p:nvPr/>
        </p:nvCxnSpPr>
        <p:spPr>
          <a:xfrm>
            <a:off x="2627784" y="2185064"/>
            <a:ext cx="0" cy="259200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7" name="Прямоугольник 46"/>
              <p:cNvSpPr/>
              <p:nvPr/>
            </p:nvSpPr>
            <p:spPr>
              <a:xfrm>
                <a:off x="298800" y="3435846"/>
                <a:ext cx="1813445"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i="1">
                              <a:latin typeface="Cambria Math"/>
                            </a:rPr>
                            <m:t>𝑇</m:t>
                          </m:r>
                        </m:e>
                        <m:sub>
                          <m:r>
                            <a:rPr lang="en-US" sz="2200" i="1">
                              <a:latin typeface="Cambria Math"/>
                            </a:rPr>
                            <m:t>1</m:t>
                          </m:r>
                        </m:sub>
                      </m:sSub>
                      <m:r>
                        <a:rPr lang="en-US" sz="2200" b="0" i="1" smtClean="0">
                          <a:solidFill>
                            <a:schemeClr val="tx1"/>
                          </a:solidFill>
                          <a:latin typeface="Cambria Math"/>
                        </a:rPr>
                        <m:t>=</m:t>
                      </m:r>
                      <m:r>
                        <a:rPr lang="ru-RU" sz="2200" i="1">
                          <a:latin typeface="Cambria Math"/>
                          <a:ea typeface="Cambria Math"/>
                        </a:rPr>
                        <m:t>0,045</m:t>
                      </m:r>
                      <m:r>
                        <a:rPr lang="ru-RU" sz="2200" i="1">
                          <a:latin typeface="Cambria Math"/>
                        </a:rPr>
                        <m:t> Н</m:t>
                      </m:r>
                    </m:oMath>
                  </m:oMathPara>
                </a14:m>
                <a:endParaRPr lang="ru-RU" sz="2200" dirty="0"/>
              </a:p>
            </p:txBody>
          </p:sp>
        </mc:Choice>
        <mc:Fallback xmlns="">
          <p:sp>
            <p:nvSpPr>
              <p:cNvPr id="47" name="Прямоугольник 46"/>
              <p:cNvSpPr>
                <a:spLocks noRot="1" noChangeAspect="1" noMove="1" noResize="1" noEditPoints="1" noAdjustHandles="1" noChangeArrowheads="1" noChangeShapeType="1" noTextEdit="1"/>
              </p:cNvSpPr>
              <p:nvPr/>
            </p:nvSpPr>
            <p:spPr>
              <a:xfrm>
                <a:off x="298800" y="3435846"/>
                <a:ext cx="1813445" cy="430887"/>
              </a:xfrm>
              <a:prstGeom prst="rect">
                <a:avLst/>
              </a:prstGeom>
              <a:blipFill rotWithShape="1">
                <a:blip r:embed="rId6"/>
                <a:stretch>
                  <a:fillRect t="-8571" r="-606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8" name="Прямоугольник 47"/>
              <p:cNvSpPr/>
              <p:nvPr/>
            </p:nvSpPr>
            <p:spPr>
              <a:xfrm>
                <a:off x="298800" y="3075806"/>
                <a:ext cx="153221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a:rPr>
                        <m:t>𝑟</m:t>
                      </m:r>
                      <m:r>
                        <a:rPr lang="en-US" sz="2200" b="0" i="1" smtClean="0">
                          <a:solidFill>
                            <a:schemeClr val="tx1"/>
                          </a:solidFill>
                          <a:latin typeface="Cambria Math"/>
                        </a:rPr>
                        <m:t>=0,36 м</m:t>
                      </m:r>
                    </m:oMath>
                  </m:oMathPara>
                </a14:m>
                <a:endParaRPr lang="ru-RU" sz="2200" dirty="0">
                  <a:solidFill>
                    <a:schemeClr val="tx1"/>
                  </a:solidFill>
                </a:endParaRPr>
              </a:p>
            </p:txBody>
          </p:sp>
        </mc:Choice>
        <mc:Fallback xmlns="">
          <p:sp>
            <p:nvSpPr>
              <p:cNvPr id="48" name="Прямоугольник 47"/>
              <p:cNvSpPr>
                <a:spLocks noRot="1" noChangeAspect="1" noMove="1" noResize="1" noEditPoints="1" noAdjustHandles="1" noChangeArrowheads="1" noChangeShapeType="1" noTextEdit="1"/>
              </p:cNvSpPr>
              <p:nvPr/>
            </p:nvSpPr>
            <p:spPr>
              <a:xfrm>
                <a:off x="298800" y="3075806"/>
                <a:ext cx="1532214" cy="430887"/>
              </a:xfrm>
              <a:prstGeom prst="rect">
                <a:avLst/>
              </a:prstGeom>
              <a:blipFill rotWithShape="1">
                <a:blip r:embed="rId7"/>
                <a:stretch>
                  <a:fillRect t="-8571" r="-717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9" name="Прямоугольник 48"/>
              <p:cNvSpPr/>
              <p:nvPr/>
            </p:nvSpPr>
            <p:spPr>
              <a:xfrm>
                <a:off x="298800" y="2212871"/>
                <a:ext cx="236173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1</m:t>
                          </m:r>
                        </m:sub>
                      </m:sSub>
                      <m:r>
                        <a:rPr lang="ru-RU" sz="2200" b="0" i="1" smtClean="0">
                          <a:solidFill>
                            <a:schemeClr val="tx1"/>
                          </a:solidFill>
                          <a:latin typeface="Cambria Math"/>
                        </a:rPr>
                        <m:t>=</m:t>
                      </m:r>
                      <m:r>
                        <a:rPr lang="ru-RU" sz="2200" i="1">
                          <a:latin typeface="Cambria Math"/>
                        </a:rPr>
                        <m:t>3</m:t>
                      </m:r>
                      <m:r>
                        <a:rPr lang="ru-RU" sz="2200" i="1">
                          <a:latin typeface="Cambria Math"/>
                          <a:ea typeface="Cambria Math"/>
                        </a:rPr>
                        <m:t>×</m:t>
                      </m:r>
                      <m:sSup>
                        <m:sSupPr>
                          <m:ctrlPr>
                            <a:rPr lang="ru-RU" sz="2200" i="1">
                              <a:latin typeface="Cambria Math"/>
                              <a:ea typeface="Cambria Math"/>
                            </a:rPr>
                          </m:ctrlPr>
                        </m:sSupPr>
                        <m:e>
                          <m:r>
                            <a:rPr lang="ru-RU" sz="2200" i="1">
                              <a:latin typeface="Cambria Math"/>
                              <a:ea typeface="Cambria Math"/>
                            </a:rPr>
                            <m:t>10</m:t>
                          </m:r>
                        </m:e>
                        <m:sup>
                          <m:r>
                            <a:rPr lang="ru-RU" sz="2200" i="1">
                              <a:latin typeface="Cambria Math"/>
                              <a:ea typeface="Cambria Math"/>
                            </a:rPr>
                            <m:t>−7</m:t>
                          </m:r>
                        </m:sup>
                      </m:sSup>
                      <m:r>
                        <a:rPr lang="ru-RU" sz="2200" i="1">
                          <a:latin typeface="Cambria Math"/>
                        </a:rPr>
                        <m:t> Кл</m:t>
                      </m:r>
                    </m:oMath>
                  </m:oMathPara>
                </a14:m>
                <a:endParaRPr lang="ru-RU" sz="2200" dirty="0"/>
              </a:p>
            </p:txBody>
          </p:sp>
        </mc:Choice>
        <mc:Fallback xmlns="">
          <p:sp>
            <p:nvSpPr>
              <p:cNvPr id="49" name="Прямоугольник 48"/>
              <p:cNvSpPr>
                <a:spLocks noRot="1" noChangeAspect="1" noMove="1" noResize="1" noEditPoints="1" noAdjustHandles="1" noChangeArrowheads="1" noChangeShapeType="1" noTextEdit="1"/>
              </p:cNvSpPr>
              <p:nvPr/>
            </p:nvSpPr>
            <p:spPr>
              <a:xfrm>
                <a:off x="298800" y="2212871"/>
                <a:ext cx="2361737" cy="430887"/>
              </a:xfrm>
              <a:prstGeom prst="rect">
                <a:avLst/>
              </a:prstGeom>
              <a:blipFill rotWithShape="1">
                <a:blip r:embed="rId8"/>
                <a:stretch>
                  <a:fillRect t="-8451" r="-4393"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0" name="Прямоугольник 49"/>
              <p:cNvSpPr/>
              <p:nvPr/>
            </p:nvSpPr>
            <p:spPr>
              <a:xfrm>
                <a:off x="298800" y="2643758"/>
                <a:ext cx="236827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2</m:t>
                          </m:r>
                        </m:sub>
                      </m:sSub>
                      <m:r>
                        <a:rPr lang="ru-RU" sz="2200" b="0" i="1" smtClean="0">
                          <a:solidFill>
                            <a:schemeClr val="tx1"/>
                          </a:solidFill>
                          <a:latin typeface="Cambria Math"/>
                        </a:rPr>
                        <m:t>=</m:t>
                      </m:r>
                      <m:r>
                        <a:rPr lang="ru-RU" sz="2200" i="1">
                          <a:latin typeface="Cambria Math"/>
                        </a:rPr>
                        <m:t>3</m:t>
                      </m:r>
                      <m:r>
                        <a:rPr lang="ru-RU" sz="2200" i="1">
                          <a:latin typeface="Cambria Math"/>
                          <a:ea typeface="Cambria Math"/>
                        </a:rPr>
                        <m:t>×</m:t>
                      </m:r>
                      <m:sSup>
                        <m:sSupPr>
                          <m:ctrlPr>
                            <a:rPr lang="ru-RU" sz="2200" i="1">
                              <a:latin typeface="Cambria Math"/>
                              <a:ea typeface="Cambria Math"/>
                            </a:rPr>
                          </m:ctrlPr>
                        </m:sSupPr>
                        <m:e>
                          <m:r>
                            <a:rPr lang="ru-RU" sz="2200" i="1">
                              <a:latin typeface="Cambria Math"/>
                              <a:ea typeface="Cambria Math"/>
                            </a:rPr>
                            <m:t>10</m:t>
                          </m:r>
                        </m:e>
                        <m:sup>
                          <m:r>
                            <a:rPr lang="ru-RU" sz="2200" i="1">
                              <a:latin typeface="Cambria Math"/>
                              <a:ea typeface="Cambria Math"/>
                            </a:rPr>
                            <m:t>−7</m:t>
                          </m:r>
                        </m:sup>
                      </m:sSup>
                      <m:r>
                        <a:rPr lang="ru-RU" sz="2200" i="1">
                          <a:latin typeface="Cambria Math"/>
                        </a:rPr>
                        <m:t> Кл</m:t>
                      </m:r>
                    </m:oMath>
                  </m:oMathPara>
                </a14:m>
                <a:endParaRPr lang="ru-RU" sz="2200" dirty="0"/>
              </a:p>
            </p:txBody>
          </p:sp>
        </mc:Choice>
        <mc:Fallback xmlns="">
          <p:sp>
            <p:nvSpPr>
              <p:cNvPr id="50" name="Прямоугольник 49"/>
              <p:cNvSpPr>
                <a:spLocks noRot="1" noChangeAspect="1" noMove="1" noResize="1" noEditPoints="1" noAdjustHandles="1" noChangeArrowheads="1" noChangeShapeType="1" noTextEdit="1"/>
              </p:cNvSpPr>
              <p:nvPr/>
            </p:nvSpPr>
            <p:spPr>
              <a:xfrm>
                <a:off x="298800" y="2643758"/>
                <a:ext cx="2368277" cy="430887"/>
              </a:xfrm>
              <a:prstGeom prst="rect">
                <a:avLst/>
              </a:prstGeom>
              <a:blipFill rotWithShape="1">
                <a:blip r:embed="rId9"/>
                <a:stretch>
                  <a:fillRect t="-8571" r="-4113"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8" name="Прямоугольник 57"/>
              <p:cNvSpPr/>
              <p:nvPr/>
            </p:nvSpPr>
            <p:spPr>
              <a:xfrm>
                <a:off x="298800" y="3881163"/>
                <a:ext cx="1819985"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i="1">
                              <a:latin typeface="Cambria Math"/>
                            </a:rPr>
                            <m:t>𝑇</m:t>
                          </m:r>
                        </m:e>
                        <m:sub>
                          <m:r>
                            <a:rPr lang="ru-RU" sz="2200" b="0" i="1" smtClean="0">
                              <a:latin typeface="Cambria Math"/>
                            </a:rPr>
                            <m:t>2</m:t>
                          </m:r>
                        </m:sub>
                      </m:sSub>
                      <m:r>
                        <a:rPr lang="en-US" sz="2200" b="0" i="1" smtClean="0">
                          <a:solidFill>
                            <a:schemeClr val="tx1"/>
                          </a:solidFill>
                          <a:latin typeface="Cambria Math"/>
                        </a:rPr>
                        <m:t>=</m:t>
                      </m:r>
                      <m:r>
                        <a:rPr lang="ru-RU" sz="2200" i="1">
                          <a:latin typeface="Cambria Math"/>
                          <a:ea typeface="Cambria Math"/>
                        </a:rPr>
                        <m:t>0,045</m:t>
                      </m:r>
                      <m:r>
                        <a:rPr lang="ru-RU" sz="2200" i="1">
                          <a:latin typeface="Cambria Math"/>
                        </a:rPr>
                        <m:t> Н</m:t>
                      </m:r>
                    </m:oMath>
                  </m:oMathPara>
                </a14:m>
                <a:endParaRPr lang="ru-RU" sz="2200" dirty="0"/>
              </a:p>
            </p:txBody>
          </p:sp>
        </mc:Choice>
        <mc:Fallback xmlns="">
          <p:sp>
            <p:nvSpPr>
              <p:cNvPr id="58" name="Прямоугольник 57"/>
              <p:cNvSpPr>
                <a:spLocks noRot="1" noChangeAspect="1" noMove="1" noResize="1" noEditPoints="1" noAdjustHandles="1" noChangeArrowheads="1" noChangeShapeType="1" noTextEdit="1"/>
              </p:cNvSpPr>
              <p:nvPr/>
            </p:nvSpPr>
            <p:spPr>
              <a:xfrm>
                <a:off x="298800" y="3881163"/>
                <a:ext cx="1819985" cy="430887"/>
              </a:xfrm>
              <a:prstGeom prst="rect">
                <a:avLst/>
              </a:prstGeom>
              <a:blipFill rotWithShape="1">
                <a:blip r:embed="rId10"/>
                <a:stretch>
                  <a:fillRect t="-8571" r="-5686" b="-28571"/>
                </a:stretch>
              </a:blipFill>
            </p:spPr>
            <p:txBody>
              <a:bodyPr/>
              <a:lstStyle/>
              <a:p>
                <a:r>
                  <a:rPr lang="ru-RU">
                    <a:noFill/>
                  </a:rPr>
                  <a:t> </a:t>
                </a:r>
              </a:p>
            </p:txBody>
          </p:sp>
        </mc:Fallback>
      </mc:AlternateContent>
      <p:grpSp>
        <p:nvGrpSpPr>
          <p:cNvPr id="62" name="Группа 61"/>
          <p:cNvGrpSpPr/>
          <p:nvPr/>
        </p:nvGrpSpPr>
        <p:grpSpPr>
          <a:xfrm>
            <a:off x="6691345" y="4796378"/>
            <a:ext cx="2455100" cy="347122"/>
            <a:chOff x="6691345" y="4796378"/>
            <a:chExt cx="2455100" cy="347122"/>
          </a:xfrm>
        </p:grpSpPr>
        <p:sp>
          <p:nvSpPr>
            <p:cNvPr id="63"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 name="Picture 4" descr="E:\РАБОЧИЕ ПРОЕКТЫ\FREE-LANCE\2013\октябрь\Логотип_варианты_цвета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Прямая со стрелкой 5"/>
          <p:cNvCxnSpPr/>
          <p:nvPr/>
        </p:nvCxnSpPr>
        <p:spPr>
          <a:xfrm>
            <a:off x="6278030" y="3615926"/>
            <a:ext cx="0" cy="540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5" name="Прямая со стрелкой 64"/>
          <p:cNvCxnSpPr/>
          <p:nvPr/>
        </p:nvCxnSpPr>
        <p:spPr>
          <a:xfrm>
            <a:off x="8019177" y="3608646"/>
            <a:ext cx="0" cy="540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6" name="Прямая со стрелкой 65"/>
          <p:cNvCxnSpPr/>
          <p:nvPr/>
        </p:nvCxnSpPr>
        <p:spPr>
          <a:xfrm rot="60000" flipV="1">
            <a:off x="6421618" y="2368800"/>
            <a:ext cx="507973" cy="6283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7" name="Прямая со стрелкой 66"/>
          <p:cNvCxnSpPr/>
          <p:nvPr/>
        </p:nvCxnSpPr>
        <p:spPr>
          <a:xfrm flipH="1" flipV="1">
            <a:off x="7438108" y="2368800"/>
            <a:ext cx="539728" cy="6363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8" name="Прямая со стрелкой 67"/>
          <p:cNvCxnSpPr/>
          <p:nvPr/>
        </p:nvCxnSpPr>
        <p:spPr>
          <a:xfrm flipH="1">
            <a:off x="5404220" y="3279515"/>
            <a:ext cx="5384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0" name="Прямая со стрелкой 69"/>
          <p:cNvCxnSpPr/>
          <p:nvPr/>
        </p:nvCxnSpPr>
        <p:spPr>
          <a:xfrm>
            <a:off x="8352480" y="3279600"/>
            <a:ext cx="5400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72" name="Прямоугольник 71"/>
              <p:cNvSpPr/>
              <p:nvPr/>
            </p:nvSpPr>
            <p:spPr>
              <a:xfrm>
                <a:off x="6252697" y="2343218"/>
                <a:ext cx="45262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smtClean="0">
                                  <a:latin typeface="Cambria Math"/>
                                </a:rPr>
                              </m:ctrlPr>
                            </m:accPr>
                            <m:e>
                              <m:r>
                                <a:rPr lang="en-US" b="0" i="1" smtClean="0">
                                  <a:latin typeface="Cambria Math"/>
                                </a:rPr>
                                <m:t>𝑇</m:t>
                              </m:r>
                            </m:e>
                          </m:acc>
                        </m:e>
                        <m:sub>
                          <m:r>
                            <a:rPr lang="en-US" i="1">
                              <a:latin typeface="Cambria Math"/>
                            </a:rPr>
                            <m:t>1</m:t>
                          </m:r>
                        </m:sub>
                      </m:sSub>
                    </m:oMath>
                  </m:oMathPara>
                </a14:m>
                <a:endParaRPr lang="ru-RU" dirty="0"/>
              </a:p>
            </p:txBody>
          </p:sp>
        </mc:Choice>
        <mc:Fallback xmlns="">
          <p:sp>
            <p:nvSpPr>
              <p:cNvPr id="72" name="Прямоугольник 71"/>
              <p:cNvSpPr>
                <a:spLocks noRot="1" noChangeAspect="1" noMove="1" noResize="1" noEditPoints="1" noAdjustHandles="1" noChangeArrowheads="1" noChangeShapeType="1" noTextEdit="1"/>
              </p:cNvSpPr>
              <p:nvPr/>
            </p:nvSpPr>
            <p:spPr>
              <a:xfrm>
                <a:off x="6252697" y="2343218"/>
                <a:ext cx="452624" cy="402931"/>
              </a:xfrm>
              <a:prstGeom prst="rect">
                <a:avLst/>
              </a:prstGeom>
              <a:blipFill rotWithShape="1">
                <a:blip r:embed="rId12"/>
                <a:stretch>
                  <a:fillRect r="-17568" b="-242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3" name="Прямоугольник 72"/>
              <p:cNvSpPr/>
              <p:nvPr/>
            </p:nvSpPr>
            <p:spPr>
              <a:xfrm>
                <a:off x="7692583" y="2350748"/>
                <a:ext cx="457946"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a:latin typeface="Cambria Math"/>
                                </a:rPr>
                              </m:ctrlPr>
                            </m:accPr>
                            <m:e>
                              <m:r>
                                <a:rPr lang="en-US" i="1">
                                  <a:latin typeface="Cambria Math"/>
                                </a:rPr>
                                <m:t>𝑇</m:t>
                              </m:r>
                            </m:e>
                          </m:acc>
                        </m:e>
                        <m:sub>
                          <m:r>
                            <a:rPr lang="ru-RU" b="0" i="1" smtClean="0">
                              <a:latin typeface="Cambria Math"/>
                            </a:rPr>
                            <m:t>2</m:t>
                          </m:r>
                        </m:sub>
                      </m:sSub>
                    </m:oMath>
                  </m:oMathPara>
                </a14:m>
                <a:endParaRPr lang="ru-RU" dirty="0"/>
              </a:p>
            </p:txBody>
          </p:sp>
        </mc:Choice>
        <mc:Fallback xmlns="">
          <p:sp>
            <p:nvSpPr>
              <p:cNvPr id="73" name="Прямоугольник 72"/>
              <p:cNvSpPr>
                <a:spLocks noRot="1" noChangeAspect="1" noMove="1" noResize="1" noEditPoints="1" noAdjustHandles="1" noChangeArrowheads="1" noChangeShapeType="1" noTextEdit="1"/>
              </p:cNvSpPr>
              <p:nvPr/>
            </p:nvSpPr>
            <p:spPr>
              <a:xfrm>
                <a:off x="7692583" y="2350748"/>
                <a:ext cx="457946" cy="402931"/>
              </a:xfrm>
              <a:prstGeom prst="rect">
                <a:avLst/>
              </a:prstGeom>
              <a:blipFill rotWithShape="1">
                <a:blip r:embed="rId13"/>
                <a:stretch>
                  <a:fillRect r="-17333" b="-242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4" name="Прямоугольник 73"/>
              <p:cNvSpPr/>
              <p:nvPr/>
            </p:nvSpPr>
            <p:spPr>
              <a:xfrm>
                <a:off x="6278030" y="3670860"/>
                <a:ext cx="5805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𝑚</m:t>
                      </m:r>
                      <m:acc>
                        <m:accPr>
                          <m:chr m:val="⃗"/>
                          <m:ctrlPr>
                            <a:rPr lang="en-US" i="1">
                              <a:latin typeface="Cambria Math"/>
                            </a:rPr>
                          </m:ctrlPr>
                        </m:accPr>
                        <m:e>
                          <m:r>
                            <a:rPr lang="en-US" i="1">
                              <a:latin typeface="Cambria Math"/>
                            </a:rPr>
                            <m:t>𝑔</m:t>
                          </m:r>
                        </m:e>
                      </m:acc>
                    </m:oMath>
                  </m:oMathPara>
                </a14:m>
                <a:endParaRPr lang="ru-RU" dirty="0"/>
              </a:p>
            </p:txBody>
          </p:sp>
        </mc:Choice>
        <mc:Fallback xmlns="">
          <p:sp>
            <p:nvSpPr>
              <p:cNvPr id="74" name="Прямоугольник 73"/>
              <p:cNvSpPr>
                <a:spLocks noRot="1" noChangeAspect="1" noMove="1" noResize="1" noEditPoints="1" noAdjustHandles="1" noChangeArrowheads="1" noChangeShapeType="1" noTextEdit="1"/>
              </p:cNvSpPr>
              <p:nvPr/>
            </p:nvSpPr>
            <p:spPr>
              <a:xfrm>
                <a:off x="6278030" y="3670860"/>
                <a:ext cx="580544" cy="369332"/>
              </a:xfrm>
              <a:prstGeom prst="rect">
                <a:avLst/>
              </a:prstGeom>
              <a:blipFill rotWithShape="1">
                <a:blip r:embed="rId14"/>
                <a:stretch>
                  <a:fillRect t="-22951" r="-44211"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5" name="Прямоугольник 74"/>
              <p:cNvSpPr/>
              <p:nvPr/>
            </p:nvSpPr>
            <p:spPr>
              <a:xfrm>
                <a:off x="8002486" y="3679493"/>
                <a:ext cx="5805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𝑚</m:t>
                      </m:r>
                      <m:acc>
                        <m:accPr>
                          <m:chr m:val="⃗"/>
                          <m:ctrlPr>
                            <a:rPr lang="en-US" i="1" smtClean="0">
                              <a:latin typeface="Cambria Math"/>
                            </a:rPr>
                          </m:ctrlPr>
                        </m:accPr>
                        <m:e>
                          <m:r>
                            <a:rPr lang="en-US" b="0" i="1" smtClean="0">
                              <a:latin typeface="Cambria Math"/>
                            </a:rPr>
                            <m:t>𝑔</m:t>
                          </m:r>
                        </m:e>
                      </m:acc>
                    </m:oMath>
                  </m:oMathPara>
                </a14:m>
                <a:endParaRPr lang="ru-RU" dirty="0"/>
              </a:p>
            </p:txBody>
          </p:sp>
        </mc:Choice>
        <mc:Fallback xmlns="">
          <p:sp>
            <p:nvSpPr>
              <p:cNvPr id="75" name="Прямоугольник 74"/>
              <p:cNvSpPr>
                <a:spLocks noRot="1" noChangeAspect="1" noMove="1" noResize="1" noEditPoints="1" noAdjustHandles="1" noChangeArrowheads="1" noChangeShapeType="1" noTextEdit="1"/>
              </p:cNvSpPr>
              <p:nvPr/>
            </p:nvSpPr>
            <p:spPr>
              <a:xfrm>
                <a:off x="8002486" y="3679493"/>
                <a:ext cx="580544" cy="369332"/>
              </a:xfrm>
              <a:prstGeom prst="rect">
                <a:avLst/>
              </a:prstGeom>
              <a:blipFill rotWithShape="1">
                <a:blip r:embed="rId15"/>
                <a:stretch>
                  <a:fillRect t="-23333" r="-44211"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6" name="Прямоугольник 75"/>
              <p:cNvSpPr/>
              <p:nvPr/>
            </p:nvSpPr>
            <p:spPr>
              <a:xfrm>
                <a:off x="5474406" y="2815276"/>
                <a:ext cx="43447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smtClean="0">
                                  <a:latin typeface="Cambria Math"/>
                                </a:rPr>
                              </m:ctrlPr>
                            </m:accPr>
                            <m:e>
                              <m:r>
                                <a:rPr lang="en-US" b="0" i="1" smtClean="0">
                                  <a:latin typeface="Cambria Math"/>
                                </a:rPr>
                                <m:t>𝐹</m:t>
                              </m:r>
                            </m:e>
                          </m:acc>
                        </m:e>
                        <m:sub>
                          <m:r>
                            <a:rPr lang="ru-RU" b="0" i="1" smtClean="0">
                              <a:latin typeface="Cambria Math"/>
                            </a:rPr>
                            <m:t>к</m:t>
                          </m:r>
                        </m:sub>
                      </m:sSub>
                    </m:oMath>
                  </m:oMathPara>
                </a14:m>
                <a:endParaRPr lang="ru-RU" dirty="0"/>
              </a:p>
            </p:txBody>
          </p:sp>
        </mc:Choice>
        <mc:Fallback xmlns="">
          <p:sp>
            <p:nvSpPr>
              <p:cNvPr id="76" name="Прямоугольник 75"/>
              <p:cNvSpPr>
                <a:spLocks noRot="1" noChangeAspect="1" noMove="1" noResize="1" noEditPoints="1" noAdjustHandles="1" noChangeArrowheads="1" noChangeShapeType="1" noTextEdit="1"/>
              </p:cNvSpPr>
              <p:nvPr/>
            </p:nvSpPr>
            <p:spPr>
              <a:xfrm>
                <a:off x="5474406" y="2815276"/>
                <a:ext cx="434478" cy="402931"/>
              </a:xfrm>
              <a:prstGeom prst="rect">
                <a:avLst/>
              </a:prstGeom>
              <a:blipFill rotWithShape="1">
                <a:blip r:embed="rId16"/>
                <a:stretch>
                  <a:fillRect t="-22727" r="-28169" b="-242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7" name="Прямоугольник 76"/>
              <p:cNvSpPr/>
              <p:nvPr/>
            </p:nvSpPr>
            <p:spPr>
              <a:xfrm>
                <a:off x="8352480" y="2844514"/>
                <a:ext cx="43447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smtClean="0">
                                  <a:latin typeface="Cambria Math"/>
                                </a:rPr>
                              </m:ctrlPr>
                            </m:accPr>
                            <m:e>
                              <m:r>
                                <a:rPr lang="en-US" b="0" i="1" smtClean="0">
                                  <a:latin typeface="Cambria Math"/>
                                </a:rPr>
                                <m:t>𝐹</m:t>
                              </m:r>
                            </m:e>
                          </m:acc>
                        </m:e>
                        <m:sub>
                          <m:r>
                            <a:rPr lang="ru-RU" b="0" i="1" smtClean="0">
                              <a:latin typeface="Cambria Math"/>
                            </a:rPr>
                            <m:t>к</m:t>
                          </m:r>
                        </m:sub>
                      </m:sSub>
                    </m:oMath>
                  </m:oMathPara>
                </a14:m>
                <a:endParaRPr lang="ru-RU" dirty="0"/>
              </a:p>
            </p:txBody>
          </p:sp>
        </mc:Choice>
        <mc:Fallback xmlns="">
          <p:sp>
            <p:nvSpPr>
              <p:cNvPr id="77" name="Прямоугольник 76"/>
              <p:cNvSpPr>
                <a:spLocks noRot="1" noChangeAspect="1" noMove="1" noResize="1" noEditPoints="1" noAdjustHandles="1" noChangeArrowheads="1" noChangeShapeType="1" noTextEdit="1"/>
              </p:cNvSpPr>
              <p:nvPr/>
            </p:nvSpPr>
            <p:spPr>
              <a:xfrm>
                <a:off x="8352480" y="2844514"/>
                <a:ext cx="434478" cy="402931"/>
              </a:xfrm>
              <a:prstGeom prst="rect">
                <a:avLst/>
              </a:prstGeom>
              <a:blipFill rotWithShape="1">
                <a:blip r:embed="rId17"/>
                <a:stretch>
                  <a:fillRect t="-22727" r="-28169" b="-24242"/>
                </a:stretch>
              </a:blipFill>
            </p:spPr>
            <p:txBody>
              <a:bodyPr/>
              <a:lstStyle/>
              <a:p>
                <a:r>
                  <a:rPr lang="ru-RU">
                    <a:noFill/>
                  </a:rPr>
                  <a:t> </a:t>
                </a:r>
              </a:p>
            </p:txBody>
          </p:sp>
        </mc:Fallback>
      </mc:AlternateContent>
      <p:cxnSp>
        <p:nvCxnSpPr>
          <p:cNvPr id="79" name="Прямая со стрелкой 78"/>
          <p:cNvCxnSpPr/>
          <p:nvPr/>
        </p:nvCxnSpPr>
        <p:spPr>
          <a:xfrm flipV="1">
            <a:off x="7179243" y="1664315"/>
            <a:ext cx="0" cy="160791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80" name="Прямая со стрелкой 79"/>
          <p:cNvCxnSpPr/>
          <p:nvPr/>
        </p:nvCxnSpPr>
        <p:spPr>
          <a:xfrm flipH="1">
            <a:off x="5220072" y="3274514"/>
            <a:ext cx="1963041"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85" name="Прямоугольник 84"/>
              <p:cNvSpPr/>
              <p:nvPr/>
            </p:nvSpPr>
            <p:spPr>
              <a:xfrm>
                <a:off x="5068111" y="3282538"/>
                <a:ext cx="367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𝑥</m:t>
                      </m:r>
                    </m:oMath>
                  </m:oMathPara>
                </a14:m>
                <a:endParaRPr lang="ru-RU" dirty="0"/>
              </a:p>
            </p:txBody>
          </p:sp>
        </mc:Choice>
        <mc:Fallback xmlns="">
          <p:sp>
            <p:nvSpPr>
              <p:cNvPr id="85" name="Прямоугольник 84"/>
              <p:cNvSpPr>
                <a:spLocks noRot="1" noChangeAspect="1" noMove="1" noResize="1" noEditPoints="1" noAdjustHandles="1" noChangeArrowheads="1" noChangeShapeType="1" noTextEdit="1"/>
              </p:cNvSpPr>
              <p:nvPr/>
            </p:nvSpPr>
            <p:spPr>
              <a:xfrm>
                <a:off x="5068111" y="3282538"/>
                <a:ext cx="367985" cy="369332"/>
              </a:xfrm>
              <a:prstGeom prst="rect">
                <a:avLst/>
              </a:prstGeom>
              <a:blipFill rotWithShape="1">
                <a:blip r:embed="rId18"/>
                <a:stretch>
                  <a:fillRect t="-8197" r="-21311"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6" name="Прямоугольник 85"/>
              <p:cNvSpPr/>
              <p:nvPr/>
            </p:nvSpPr>
            <p:spPr>
              <a:xfrm>
                <a:off x="6864912" y="1563638"/>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𝑦</m:t>
                      </m:r>
                    </m:oMath>
                  </m:oMathPara>
                </a14:m>
                <a:endParaRPr lang="ru-RU" dirty="0"/>
              </a:p>
            </p:txBody>
          </p:sp>
        </mc:Choice>
        <mc:Fallback xmlns="">
          <p:sp>
            <p:nvSpPr>
              <p:cNvPr id="86" name="Прямоугольник 85"/>
              <p:cNvSpPr>
                <a:spLocks noRot="1" noChangeAspect="1" noMove="1" noResize="1" noEditPoints="1" noAdjustHandles="1" noChangeArrowheads="1" noChangeShapeType="1" noTextEdit="1"/>
              </p:cNvSpPr>
              <p:nvPr/>
            </p:nvSpPr>
            <p:spPr>
              <a:xfrm>
                <a:off x="6864912" y="1563638"/>
                <a:ext cx="371384" cy="369332"/>
              </a:xfrm>
              <a:prstGeom prst="rect">
                <a:avLst/>
              </a:prstGeom>
              <a:blipFill rotWithShape="1">
                <a:blip r:embed="rId19"/>
                <a:stretch>
                  <a:fillRect t="-8333" r="-21311"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2699792" y="2225274"/>
                <a:ext cx="2808653" cy="472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200" i="1" smtClean="0">
                              <a:latin typeface="Cambria Math"/>
                            </a:rPr>
                          </m:ctrlPr>
                        </m:sSubPr>
                        <m:e>
                          <m:acc>
                            <m:accPr>
                              <m:chr m:val="⃗"/>
                              <m:ctrlPr>
                                <a:rPr lang="ru-RU" sz="2200" i="1" smtClean="0">
                                  <a:latin typeface="Cambria Math"/>
                                </a:rPr>
                              </m:ctrlPr>
                            </m:accPr>
                            <m:e>
                              <m:r>
                                <a:rPr lang="en-US" sz="2200" b="0" i="1" smtClean="0">
                                  <a:latin typeface="Cambria Math"/>
                                </a:rPr>
                                <m:t>𝐹</m:t>
                              </m:r>
                            </m:e>
                          </m:acc>
                        </m:e>
                        <m:sub>
                          <m:r>
                            <a:rPr lang="en-US" sz="2200" b="0" i="1" smtClean="0">
                              <a:latin typeface="Cambria Math"/>
                            </a:rPr>
                            <m:t>1</m:t>
                          </m:r>
                        </m:sub>
                      </m:sSub>
                      <m:r>
                        <a:rPr lang="en-US" sz="2200" b="0" i="1" smtClean="0">
                          <a:latin typeface="Cambria Math"/>
                        </a:rPr>
                        <m:t>+</m:t>
                      </m:r>
                      <m:sSub>
                        <m:sSubPr>
                          <m:ctrlPr>
                            <a:rPr lang="ru-RU" sz="2200" i="1">
                              <a:latin typeface="Cambria Math"/>
                            </a:rPr>
                          </m:ctrlPr>
                        </m:sSubPr>
                        <m:e>
                          <m:acc>
                            <m:accPr>
                              <m:chr m:val="⃗"/>
                              <m:ctrlPr>
                                <a:rPr lang="ru-RU" sz="2200" i="1">
                                  <a:latin typeface="Cambria Math"/>
                                </a:rPr>
                              </m:ctrlPr>
                            </m:accPr>
                            <m:e>
                              <m:r>
                                <a:rPr lang="en-US" sz="2200" i="1">
                                  <a:latin typeface="Cambria Math"/>
                                </a:rPr>
                                <m:t>𝐹</m:t>
                              </m:r>
                            </m:e>
                          </m:acc>
                        </m:e>
                        <m:sub>
                          <m:r>
                            <a:rPr lang="en-US" sz="2200" b="0" i="1" smtClean="0">
                              <a:latin typeface="Cambria Math"/>
                            </a:rPr>
                            <m:t>2</m:t>
                          </m:r>
                        </m:sub>
                      </m:sSub>
                      <m:r>
                        <a:rPr lang="en-US" sz="2200" b="0" i="1" smtClean="0">
                          <a:latin typeface="Cambria Math"/>
                        </a:rPr>
                        <m:t>+…+</m:t>
                      </m:r>
                      <m:sSub>
                        <m:sSubPr>
                          <m:ctrlPr>
                            <a:rPr lang="ru-RU" sz="2200" i="1">
                              <a:latin typeface="Cambria Math"/>
                            </a:rPr>
                          </m:ctrlPr>
                        </m:sSubPr>
                        <m:e>
                          <m:acc>
                            <m:accPr>
                              <m:chr m:val="⃗"/>
                              <m:ctrlPr>
                                <a:rPr lang="ru-RU" sz="2200" i="1">
                                  <a:latin typeface="Cambria Math"/>
                                </a:rPr>
                              </m:ctrlPr>
                            </m:accPr>
                            <m:e>
                              <m:r>
                                <a:rPr lang="en-US" sz="2200" i="1">
                                  <a:latin typeface="Cambria Math"/>
                                </a:rPr>
                                <m:t>𝐹</m:t>
                              </m:r>
                            </m:e>
                          </m:acc>
                        </m:e>
                        <m:sub>
                          <m:r>
                            <a:rPr lang="en-US" sz="2200" b="0" i="1" smtClean="0">
                              <a:latin typeface="Cambria Math"/>
                            </a:rPr>
                            <m:t>𝑛</m:t>
                          </m:r>
                        </m:sub>
                      </m:sSub>
                      <m:r>
                        <a:rPr lang="en-US" sz="2200" b="0" i="1" smtClean="0">
                          <a:latin typeface="Cambria Math"/>
                        </a:rPr>
                        <m:t>=0</m:t>
                      </m:r>
                    </m:oMath>
                  </m:oMathPara>
                </a14:m>
                <a:endParaRPr lang="ru-RU" sz="2200" dirty="0"/>
              </a:p>
            </p:txBody>
          </p:sp>
        </mc:Choice>
        <mc:Fallback xmlns="">
          <p:sp>
            <p:nvSpPr>
              <p:cNvPr id="87" name="TextBox 86"/>
              <p:cNvSpPr txBox="1">
                <a:spLocks noRot="1" noChangeAspect="1" noMove="1" noResize="1" noEditPoints="1" noAdjustHandles="1" noChangeArrowheads="1" noChangeShapeType="1" noTextEdit="1"/>
              </p:cNvSpPr>
              <p:nvPr/>
            </p:nvSpPr>
            <p:spPr>
              <a:xfrm>
                <a:off x="2699792" y="2225274"/>
                <a:ext cx="2808653" cy="472052"/>
              </a:xfrm>
              <a:prstGeom prst="rect">
                <a:avLst/>
              </a:prstGeom>
              <a:blipFill rotWithShape="1">
                <a:blip r:embed="rId20"/>
                <a:stretch>
                  <a:fillRect t="-16883" r="-3254" b="-25974"/>
                </a:stretch>
              </a:blipFill>
            </p:spPr>
            <p:txBody>
              <a:bodyPr/>
              <a:lstStyle/>
              <a:p>
                <a:r>
                  <a:rPr lang="ru-RU">
                    <a:noFill/>
                  </a:rPr>
                  <a:t> </a:t>
                </a:r>
              </a:p>
            </p:txBody>
          </p:sp>
        </mc:Fallback>
      </mc:AlternateContent>
      <p:sp>
        <p:nvSpPr>
          <p:cNvPr id="88" name="TextBox 87"/>
          <p:cNvSpPr txBox="1"/>
          <p:nvPr/>
        </p:nvSpPr>
        <p:spPr>
          <a:xfrm>
            <a:off x="2766092" y="1826232"/>
            <a:ext cx="2676054" cy="430887"/>
          </a:xfrm>
          <a:prstGeom prst="rect">
            <a:avLst/>
          </a:prstGeom>
          <a:noFill/>
        </p:spPr>
        <p:txBody>
          <a:bodyPr wrap="none" rtlCol="0">
            <a:spAutoFit/>
          </a:bodyPr>
          <a:lstStyle/>
          <a:p>
            <a:r>
              <a:rPr lang="ru-RU" sz="2200" dirty="0" smtClean="0">
                <a:latin typeface="Times New Roman" pitchFamily="18" charset="0"/>
                <a:cs typeface="Times New Roman" pitchFamily="18" charset="0"/>
              </a:rPr>
              <a:t>Условие равновесия:</a:t>
            </a:r>
            <a:endParaRPr lang="ru-RU" sz="2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9" name="TextBox 88"/>
              <p:cNvSpPr txBox="1"/>
              <p:nvPr/>
            </p:nvSpPr>
            <p:spPr>
              <a:xfrm>
                <a:off x="2699792" y="2284879"/>
                <a:ext cx="254883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𝑋</m:t>
                      </m:r>
                      <m:r>
                        <a:rPr lang="en-US" sz="2200" b="0" i="1" smtClean="0">
                          <a:latin typeface="Cambria Math"/>
                        </a:rPr>
                        <m:t>:</m:t>
                      </m:r>
                      <m:sSub>
                        <m:sSubPr>
                          <m:ctrlPr>
                            <a:rPr lang="ru-RU" sz="2200" i="1" smtClean="0">
                              <a:latin typeface="Cambria Math"/>
                            </a:rPr>
                          </m:ctrlPr>
                        </m:sSubPr>
                        <m:e>
                          <m:r>
                            <a:rPr lang="en-US" sz="2200" b="0" i="1" smtClean="0">
                              <a:latin typeface="Cambria Math"/>
                            </a:rPr>
                            <m:t>𝐹</m:t>
                          </m:r>
                        </m:e>
                        <m:sub>
                          <m:r>
                            <a:rPr lang="ru-RU" sz="2200" b="0" i="1" smtClean="0">
                              <a:latin typeface="Cambria Math"/>
                            </a:rPr>
                            <m:t>к</m:t>
                          </m:r>
                        </m:sub>
                      </m:sSub>
                      <m:r>
                        <a:rPr lang="en-US" sz="2200" b="0" i="1" smtClean="0">
                          <a:latin typeface="Cambria Math"/>
                        </a:rPr>
                        <m:t>−</m:t>
                      </m:r>
                      <m:sSub>
                        <m:sSubPr>
                          <m:ctrlPr>
                            <a:rPr lang="ru-RU" sz="2200" i="1">
                              <a:latin typeface="Cambria Math"/>
                            </a:rPr>
                          </m:ctrlPr>
                        </m:sSubPr>
                        <m:e>
                          <m:r>
                            <a:rPr lang="en-US" sz="2200" b="0" i="1" smtClean="0">
                              <a:latin typeface="Cambria Math"/>
                            </a:rPr>
                            <m:t>𝑇</m:t>
                          </m:r>
                        </m:e>
                        <m:sub>
                          <m:r>
                            <a:rPr lang="en-US" sz="2200" b="0" i="1" smtClean="0">
                              <a:latin typeface="Cambria Math"/>
                            </a:rPr>
                            <m:t>1</m:t>
                          </m:r>
                        </m:sub>
                      </m:sSub>
                      <m:func>
                        <m:funcPr>
                          <m:ctrlPr>
                            <a:rPr lang="en-US" sz="2200" i="1" smtClean="0">
                              <a:latin typeface="Cambria Math"/>
                            </a:rPr>
                          </m:ctrlPr>
                        </m:funcPr>
                        <m:fName>
                          <m:r>
                            <m:rPr>
                              <m:sty m:val="p"/>
                            </m:rPr>
                            <a:rPr lang="en-US" sz="2200" i="0" smtClean="0">
                              <a:latin typeface="Cambria Math"/>
                            </a:rPr>
                            <m:t>sin</m:t>
                          </m:r>
                        </m:fName>
                        <m:e>
                          <m:r>
                            <a:rPr lang="en-US" sz="2200" i="1" smtClean="0">
                              <a:latin typeface="Cambria Math"/>
                              <a:ea typeface="Cambria Math"/>
                            </a:rPr>
                            <m:t>𝛼</m:t>
                          </m:r>
                        </m:e>
                      </m:func>
                      <m:r>
                        <a:rPr lang="en-US" sz="2200" b="0" i="1" smtClean="0">
                          <a:latin typeface="Cambria Math"/>
                        </a:rPr>
                        <m:t>=0</m:t>
                      </m:r>
                    </m:oMath>
                  </m:oMathPara>
                </a14:m>
                <a:endParaRPr lang="ru-RU" sz="2200" dirty="0"/>
              </a:p>
            </p:txBody>
          </p:sp>
        </mc:Choice>
        <mc:Fallback xmlns="">
          <p:sp>
            <p:nvSpPr>
              <p:cNvPr id="89" name="TextBox 88"/>
              <p:cNvSpPr txBox="1">
                <a:spLocks noRot="1" noChangeAspect="1" noMove="1" noResize="1" noEditPoints="1" noAdjustHandles="1" noChangeArrowheads="1" noChangeShapeType="1" noTextEdit="1"/>
              </p:cNvSpPr>
              <p:nvPr/>
            </p:nvSpPr>
            <p:spPr>
              <a:xfrm>
                <a:off x="2699792" y="2284879"/>
                <a:ext cx="2548839" cy="430887"/>
              </a:xfrm>
              <a:prstGeom prst="rect">
                <a:avLst/>
              </a:prstGeom>
              <a:blipFill rotWithShape="1">
                <a:blip r:embed="rId21"/>
                <a:stretch>
                  <a:fillRect t="-8571" r="-3828"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703264" y="2826964"/>
                <a:ext cx="1460207" cy="781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200" i="1" smtClean="0">
                              <a:latin typeface="Cambria Math"/>
                            </a:rPr>
                          </m:ctrlPr>
                        </m:funcPr>
                        <m:fName>
                          <m:r>
                            <m:rPr>
                              <m:sty m:val="p"/>
                            </m:rPr>
                            <a:rPr lang="en-US" sz="2200" i="0" smtClean="0">
                              <a:latin typeface="Cambria Math"/>
                            </a:rPr>
                            <m:t>sin</m:t>
                          </m:r>
                        </m:fName>
                        <m:e>
                          <m:r>
                            <a:rPr lang="en-US" sz="2200" i="1" smtClean="0">
                              <a:latin typeface="Cambria Math"/>
                              <a:ea typeface="Cambria Math"/>
                            </a:rPr>
                            <m:t>𝛼</m:t>
                          </m:r>
                        </m:e>
                      </m:func>
                      <m:r>
                        <a:rPr lang="en-US" sz="2200" b="0" i="1" smtClean="0">
                          <a:latin typeface="Cambria Math"/>
                        </a:rPr>
                        <m:t>=</m:t>
                      </m:r>
                      <m:f>
                        <m:fPr>
                          <m:ctrlPr>
                            <a:rPr lang="en-US" sz="2200" b="0" i="1" smtClean="0">
                              <a:latin typeface="Cambria Math"/>
                            </a:rPr>
                          </m:ctrlPr>
                        </m:fPr>
                        <m:num>
                          <m:sSub>
                            <m:sSubPr>
                              <m:ctrlPr>
                                <a:rPr lang="ru-RU" sz="2200" i="1">
                                  <a:latin typeface="Cambria Math"/>
                                </a:rPr>
                              </m:ctrlPr>
                            </m:sSubPr>
                            <m:e>
                              <m:r>
                                <a:rPr lang="en-US" sz="2200" i="1">
                                  <a:latin typeface="Cambria Math"/>
                                </a:rPr>
                                <m:t>𝐹</m:t>
                              </m:r>
                            </m:e>
                            <m:sub>
                              <m:r>
                                <a:rPr lang="ru-RU" sz="2200" i="1">
                                  <a:latin typeface="Cambria Math"/>
                                </a:rPr>
                                <m:t>к</m:t>
                              </m:r>
                            </m:sub>
                          </m:sSub>
                        </m:num>
                        <m:den>
                          <m:sSub>
                            <m:sSubPr>
                              <m:ctrlPr>
                                <a:rPr lang="ru-RU" sz="2200" i="1">
                                  <a:latin typeface="Cambria Math"/>
                                </a:rPr>
                              </m:ctrlPr>
                            </m:sSubPr>
                            <m:e>
                              <m:r>
                                <a:rPr lang="en-US" sz="2200" i="1">
                                  <a:latin typeface="Cambria Math"/>
                                </a:rPr>
                                <m:t>𝑇</m:t>
                              </m:r>
                            </m:e>
                            <m:sub>
                              <m:r>
                                <a:rPr lang="en-US" sz="2200" i="1">
                                  <a:latin typeface="Cambria Math"/>
                                </a:rPr>
                                <m:t>1</m:t>
                              </m:r>
                            </m:sub>
                          </m:sSub>
                        </m:den>
                      </m:f>
                    </m:oMath>
                  </m:oMathPara>
                </a14:m>
                <a:endParaRPr lang="ru-RU" sz="2200" dirty="0"/>
              </a:p>
            </p:txBody>
          </p:sp>
        </mc:Choice>
        <mc:Fallback xmlns="">
          <p:sp>
            <p:nvSpPr>
              <p:cNvPr id="90" name="TextBox 89"/>
              <p:cNvSpPr txBox="1">
                <a:spLocks noRot="1" noChangeAspect="1" noMove="1" noResize="1" noEditPoints="1" noAdjustHandles="1" noChangeArrowheads="1" noChangeShapeType="1" noTextEdit="1"/>
              </p:cNvSpPr>
              <p:nvPr/>
            </p:nvSpPr>
            <p:spPr>
              <a:xfrm>
                <a:off x="2703264" y="2826964"/>
                <a:ext cx="1460207" cy="781561"/>
              </a:xfrm>
              <a:prstGeom prst="rect">
                <a:avLst/>
              </a:prstGeom>
              <a:blipFill rotWithShape="1">
                <a:blip r:embed="rId22"/>
                <a:stretch>
                  <a:fillRect r="-708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703264" y="3785703"/>
                <a:ext cx="2266903" cy="802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200" i="1" smtClean="0">
                              <a:latin typeface="Cambria Math"/>
                            </a:rPr>
                          </m:ctrlPr>
                        </m:funcPr>
                        <m:fName>
                          <m:r>
                            <m:rPr>
                              <m:sty m:val="p"/>
                            </m:rPr>
                            <a:rPr lang="en-US" sz="2200" i="0" smtClean="0">
                              <a:latin typeface="Cambria Math"/>
                            </a:rPr>
                            <m:t>sin</m:t>
                          </m:r>
                        </m:fName>
                        <m:e>
                          <m:r>
                            <a:rPr lang="en-US" sz="2200" i="1" smtClean="0">
                              <a:latin typeface="Cambria Math"/>
                              <a:ea typeface="Cambria Math"/>
                            </a:rPr>
                            <m:t>𝛼</m:t>
                          </m:r>
                        </m:e>
                      </m:func>
                      <m:r>
                        <a:rPr lang="en-US" sz="2200" b="0" i="1" smtClean="0">
                          <a:latin typeface="Cambria Math"/>
                        </a:rPr>
                        <m:t>=</m:t>
                      </m:r>
                      <m:f>
                        <m:fPr>
                          <m:ctrlPr>
                            <a:rPr lang="en-US" sz="2200" b="0" i="1" smtClean="0">
                              <a:latin typeface="Cambria Math"/>
                            </a:rPr>
                          </m:ctrlPr>
                        </m:fPr>
                        <m:num>
                          <m:r>
                            <a:rPr lang="en-US" sz="2200" b="0" i="1" smtClean="0">
                              <a:latin typeface="Cambria Math"/>
                            </a:rPr>
                            <m:t>𝑘</m:t>
                          </m:r>
                          <m:d>
                            <m:dPr>
                              <m:begChr m:val="|"/>
                              <m:endChr m:val="|"/>
                              <m:ctrlPr>
                                <a:rPr lang="en-US" sz="2200" b="0" i="1" smtClean="0">
                                  <a:latin typeface="Cambria Math"/>
                                </a:rPr>
                              </m:ctrlPr>
                            </m:dPr>
                            <m:e>
                              <m:sSub>
                                <m:sSubPr>
                                  <m:ctrlPr>
                                    <a:rPr lang="en-US" sz="2200" b="0" i="1" smtClean="0">
                                      <a:latin typeface="Cambria Math"/>
                                    </a:rPr>
                                  </m:ctrlPr>
                                </m:sSubPr>
                                <m:e>
                                  <m:r>
                                    <a:rPr lang="en-US" sz="2200" b="0" i="1" smtClean="0">
                                      <a:latin typeface="Cambria Math"/>
                                    </a:rPr>
                                    <m:t>𝑞</m:t>
                                  </m:r>
                                </m:e>
                                <m:sub>
                                  <m:r>
                                    <a:rPr lang="en-US" sz="2200" b="0" i="1" smtClean="0">
                                      <a:latin typeface="Cambria Math"/>
                                    </a:rPr>
                                    <m:t>1</m:t>
                                  </m:r>
                                </m:sub>
                              </m:sSub>
                            </m:e>
                          </m:d>
                          <m:d>
                            <m:dPr>
                              <m:begChr m:val="|"/>
                              <m:endChr m:val="|"/>
                              <m:ctrlPr>
                                <a:rPr lang="en-US" sz="2200" i="1">
                                  <a:latin typeface="Cambria Math"/>
                                </a:rPr>
                              </m:ctrlPr>
                            </m:dPr>
                            <m:e>
                              <m:sSub>
                                <m:sSubPr>
                                  <m:ctrlPr>
                                    <a:rPr lang="en-US" sz="2200" i="1">
                                      <a:latin typeface="Cambria Math"/>
                                    </a:rPr>
                                  </m:ctrlPr>
                                </m:sSubPr>
                                <m:e>
                                  <m:r>
                                    <a:rPr lang="en-US" sz="2200" i="1">
                                      <a:latin typeface="Cambria Math"/>
                                    </a:rPr>
                                    <m:t>𝑞</m:t>
                                  </m:r>
                                </m:e>
                                <m:sub>
                                  <m:r>
                                    <a:rPr lang="en-US" sz="2200" b="0" i="1" smtClean="0">
                                      <a:latin typeface="Cambria Math"/>
                                    </a:rPr>
                                    <m:t>2</m:t>
                                  </m:r>
                                </m:sub>
                              </m:sSub>
                            </m:e>
                          </m:d>
                        </m:num>
                        <m:den>
                          <m:sSub>
                            <m:sSubPr>
                              <m:ctrlPr>
                                <a:rPr lang="ru-RU" sz="2200" i="1">
                                  <a:latin typeface="Cambria Math"/>
                                </a:rPr>
                              </m:ctrlPr>
                            </m:sSubPr>
                            <m:e>
                              <m:r>
                                <a:rPr lang="en-US" sz="2200" i="1">
                                  <a:latin typeface="Cambria Math"/>
                                </a:rPr>
                                <m:t>𝑇</m:t>
                              </m:r>
                            </m:e>
                            <m:sub>
                              <m:r>
                                <a:rPr lang="en-US" sz="2200" i="1">
                                  <a:latin typeface="Cambria Math"/>
                                </a:rPr>
                                <m:t>1</m:t>
                              </m:r>
                            </m:sub>
                          </m:sSub>
                          <m:sSup>
                            <m:sSupPr>
                              <m:ctrlPr>
                                <a:rPr lang="en-US" sz="2200" i="1" smtClean="0">
                                  <a:latin typeface="Cambria Math"/>
                                </a:rPr>
                              </m:ctrlPr>
                            </m:sSupPr>
                            <m:e>
                              <m:r>
                                <a:rPr lang="en-US" sz="2200" b="0" i="1" smtClean="0">
                                  <a:latin typeface="Cambria Math"/>
                                </a:rPr>
                                <m:t>𝑟</m:t>
                              </m:r>
                            </m:e>
                            <m:sup>
                              <m:r>
                                <a:rPr lang="en-US" sz="2200" b="0" i="1" smtClean="0">
                                  <a:latin typeface="Cambria Math"/>
                                </a:rPr>
                                <m:t>2</m:t>
                              </m:r>
                            </m:sup>
                          </m:sSup>
                        </m:den>
                      </m:f>
                    </m:oMath>
                  </m:oMathPara>
                </a14:m>
                <a:endParaRPr lang="ru-RU" sz="2200" dirty="0"/>
              </a:p>
            </p:txBody>
          </p:sp>
        </mc:Choice>
        <mc:Fallback xmlns="">
          <p:sp>
            <p:nvSpPr>
              <p:cNvPr id="91" name="TextBox 90"/>
              <p:cNvSpPr txBox="1">
                <a:spLocks noRot="1" noChangeAspect="1" noMove="1" noResize="1" noEditPoints="1" noAdjustHandles="1" noChangeArrowheads="1" noChangeShapeType="1" noTextEdit="1"/>
              </p:cNvSpPr>
              <p:nvPr/>
            </p:nvSpPr>
            <p:spPr>
              <a:xfrm>
                <a:off x="2703264" y="3785703"/>
                <a:ext cx="2266903" cy="802271"/>
              </a:xfrm>
              <a:prstGeom prst="rect">
                <a:avLst/>
              </a:prstGeom>
              <a:blipFill rotWithShape="1">
                <a:blip r:embed="rId23"/>
                <a:stretch>
                  <a:fillRect r="-4570"/>
                </a:stretch>
              </a:blipFill>
            </p:spPr>
            <p:txBody>
              <a:bodyPr/>
              <a:lstStyle/>
              <a:p>
                <a:r>
                  <a:rPr lang="ru-RU">
                    <a:noFill/>
                  </a:rPr>
                  <a:t> </a:t>
                </a:r>
              </a:p>
            </p:txBody>
          </p:sp>
        </mc:Fallback>
      </mc:AlternateContent>
    </p:spTree>
    <p:extLst>
      <p:ext uri="{BB962C8B-B14F-4D97-AF65-F5344CB8AC3E}">
        <p14:creationId xmlns:p14="http://schemas.microsoft.com/office/powerpoint/2010/main" val="19285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strips(downLeft)">
                                      <p:cBhvr>
                                        <p:cTn id="10" dur="500"/>
                                        <p:tgtEl>
                                          <p:spTgt spid="6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500"/>
                                        <p:tgtEl>
                                          <p:spTgt spid="7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strips(upLeft)">
                                      <p:cBhvr>
                                        <p:cTn id="22" dur="500"/>
                                        <p:tgtEl>
                                          <p:spTgt spid="67"/>
                                        </p:tgtEl>
                                      </p:cBhvr>
                                    </p:animEffect>
                                  </p:childTnLst>
                                </p:cTn>
                              </p:par>
                              <p:par>
                                <p:cTn id="23" presetID="18" presetClass="entr" presetSubtype="3"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strips(upRight)">
                                      <p:cBhvr>
                                        <p:cTn id="25" dur="500"/>
                                        <p:tgtEl>
                                          <p:spTgt spid="6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strips(downLeft)">
                                      <p:cBhvr>
                                        <p:cTn id="37" dur="500"/>
                                        <p:tgtEl>
                                          <p:spTgt spid="68"/>
                                        </p:tgtEl>
                                      </p:cBhvr>
                                    </p:animEffect>
                                  </p:childTnLst>
                                </p:cTn>
                              </p:par>
                              <p:par>
                                <p:cTn id="38" presetID="18" presetClass="entr" presetSubtype="6"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strips(downRight)">
                                      <p:cBhvr>
                                        <p:cTn id="40" dur="500"/>
                                        <p:tgtEl>
                                          <p:spTgt spid="7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9" fill="hold"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strips(upLeft)">
                                      <p:cBhvr>
                                        <p:cTn id="60" dur="500"/>
                                        <p:tgtEl>
                                          <p:spTgt spid="80"/>
                                        </p:tgtEl>
                                      </p:cBhvr>
                                    </p:animEffect>
                                  </p:childTnLst>
                                </p:cTn>
                              </p:par>
                              <p:par>
                                <p:cTn id="61" presetID="18" presetClass="entr" presetSubtype="9"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strips(upLeft)">
                                      <p:cBhvr>
                                        <p:cTn id="63" dur="500"/>
                                        <p:tgtEl>
                                          <p:spTgt spid="79"/>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500"/>
                                        <p:tgtEl>
                                          <p:spTgt spid="8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500"/>
                                        <p:tgtEl>
                                          <p:spTgt spid="8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88"/>
                                        </p:tgtEl>
                                      </p:cBhvr>
                                    </p:animEffect>
                                    <p:set>
                                      <p:cBhvr>
                                        <p:cTn id="75" dur="1" fill="hold">
                                          <p:stCondLst>
                                            <p:cond delay="499"/>
                                          </p:stCondLst>
                                        </p:cTn>
                                        <p:tgtEl>
                                          <p:spTgt spid="8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7"/>
                                        </p:tgtEl>
                                      </p:cBhvr>
                                    </p:animEffect>
                                    <p:set>
                                      <p:cBhvr>
                                        <p:cTn id="78" dur="1" fill="hold">
                                          <p:stCondLst>
                                            <p:cond delay="499"/>
                                          </p:stCondLst>
                                        </p:cTn>
                                        <p:tgtEl>
                                          <p:spTgt spid="87"/>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fade">
                                      <p:cBhvr>
                                        <p:cTn id="81" dur="50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fade">
                                      <p:cBhvr>
                                        <p:cTn id="86" dur="500"/>
                                        <p:tgtEl>
                                          <p:spTgt spid="9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85" grpId="0"/>
      <p:bldP spid="86" grpId="0"/>
      <p:bldP spid="87" grpId="0"/>
      <p:bldP spid="87" grpId="1"/>
      <p:bldP spid="88" grpId="0"/>
      <p:bldP spid="88" grpId="1"/>
      <p:bldP spid="89" grpId="0"/>
      <p:bldP spid="90" grpId="0"/>
      <p:bldP spid="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5486"/>
            <a:ext cx="8229600" cy="1573683"/>
          </a:xfrm>
        </p:spPr>
        <p:txBody>
          <a:bodyPr>
            <a:noAutofit/>
          </a:bodyPr>
          <a:lstStyle/>
          <a:p>
            <a:pPr algn="l"/>
            <a:r>
              <a:rPr lang="ru-RU" sz="2000" b="1" dirty="0">
                <a:solidFill>
                  <a:schemeClr val="tx2">
                    <a:lumMod val="75000"/>
                  </a:schemeClr>
                </a:solidFill>
                <a:latin typeface="Times New Roman" pitchFamily="18" charset="0"/>
                <a:cs typeface="Times New Roman" pitchFamily="18" charset="0"/>
              </a:rPr>
              <a:t>Два одинаковых шарика висят на нитях так, как показано на рисунке. После того, как шариками сообщили заряды, равные 0,3 </a:t>
            </a:r>
            <a:r>
              <a:rPr lang="ru-RU" sz="2000" b="1" dirty="0" err="1" smtClean="0">
                <a:solidFill>
                  <a:schemeClr val="tx2">
                    <a:lumMod val="75000"/>
                  </a:schemeClr>
                </a:solidFill>
                <a:latin typeface="Times New Roman" pitchFamily="18" charset="0"/>
                <a:cs typeface="Times New Roman" pitchFamily="18" charset="0"/>
              </a:rPr>
              <a:t>мкКл</a:t>
            </a:r>
            <a:r>
              <a:rPr lang="ru-RU" sz="2000" b="1" dirty="0" smtClean="0">
                <a:solidFill>
                  <a:schemeClr val="tx2">
                    <a:lumMod val="75000"/>
                  </a:schemeClr>
                </a:solidFill>
                <a:latin typeface="Times New Roman" pitchFamily="18" charset="0"/>
                <a:cs typeface="Times New Roman" pitchFamily="18" charset="0"/>
              </a:rPr>
              <a:t>, </a:t>
            </a:r>
            <a:r>
              <a:rPr lang="ru-RU" sz="2000" b="1" dirty="0">
                <a:solidFill>
                  <a:schemeClr val="tx2">
                    <a:lumMod val="75000"/>
                  </a:schemeClr>
                </a:solidFill>
                <a:latin typeface="Times New Roman" pitchFamily="18" charset="0"/>
                <a:cs typeface="Times New Roman" pitchFamily="18" charset="0"/>
              </a:rPr>
              <a:t>они разошлись на расстояние, равное </a:t>
            </a:r>
            <a:r>
              <a:rPr lang="ru-RU" sz="2000" b="1" dirty="0" smtClean="0">
                <a:solidFill>
                  <a:schemeClr val="tx2">
                    <a:lumMod val="75000"/>
                  </a:schemeClr>
                </a:solidFill>
                <a:latin typeface="Times New Roman" pitchFamily="18" charset="0"/>
                <a:cs typeface="Times New Roman" pitchFamily="18" charset="0"/>
              </a:rPr>
              <a:t>36 см. </a:t>
            </a:r>
            <a:r>
              <a:rPr lang="ru-RU" sz="2000" b="1" dirty="0">
                <a:solidFill>
                  <a:schemeClr val="tx2">
                    <a:lumMod val="75000"/>
                  </a:schemeClr>
                </a:solidFill>
                <a:latin typeface="Times New Roman" pitchFamily="18" charset="0"/>
                <a:cs typeface="Times New Roman" pitchFamily="18" charset="0"/>
              </a:rPr>
              <a:t>Если натяжение на каждой нити равно 45 </a:t>
            </a:r>
            <a:r>
              <a:rPr lang="ru-RU" sz="2000" b="1" dirty="0" smtClean="0">
                <a:solidFill>
                  <a:schemeClr val="tx2">
                    <a:lumMod val="75000"/>
                  </a:schemeClr>
                </a:solidFill>
                <a:latin typeface="Times New Roman" pitchFamily="18" charset="0"/>
                <a:cs typeface="Times New Roman" pitchFamily="18" charset="0"/>
              </a:rPr>
              <a:t>мН, </a:t>
            </a:r>
            <a:r>
              <a:rPr lang="ru-RU" sz="2000" b="1" dirty="0">
                <a:solidFill>
                  <a:schemeClr val="tx2">
                    <a:lumMod val="75000"/>
                  </a:schemeClr>
                </a:solidFill>
                <a:latin typeface="Times New Roman" pitchFamily="18" charset="0"/>
                <a:cs typeface="Times New Roman" pitchFamily="18" charset="0"/>
              </a:rPr>
              <a:t>то чему равен угол альфа, указанный на рисунке?</a:t>
            </a:r>
          </a:p>
        </p:txBody>
      </p:sp>
      <p:grpSp>
        <p:nvGrpSpPr>
          <p:cNvPr id="42" name="Группа 41"/>
          <p:cNvGrpSpPr/>
          <p:nvPr/>
        </p:nvGrpSpPr>
        <p:grpSpPr>
          <a:xfrm>
            <a:off x="5927030" y="1882018"/>
            <a:ext cx="2512474" cy="1927031"/>
            <a:chOff x="2584154" y="1929985"/>
            <a:chExt cx="1640948" cy="1258583"/>
          </a:xfrm>
        </p:grpSpPr>
        <p:cxnSp>
          <p:nvCxnSpPr>
            <p:cNvPr id="19" name="Прямая соединительная линия 18"/>
            <p:cNvCxnSpPr/>
            <p:nvPr/>
          </p:nvCxnSpPr>
          <p:spPr>
            <a:xfrm>
              <a:off x="2640926" y="2042470"/>
              <a:ext cx="1584176" cy="0"/>
            </a:xfrm>
            <a:prstGeom prst="line">
              <a:avLst/>
            </a:prstGeom>
          </p:spPr>
          <p:style>
            <a:lnRef idx="3">
              <a:schemeClr val="dk1"/>
            </a:lnRef>
            <a:fillRef idx="0">
              <a:schemeClr val="dk1"/>
            </a:fillRef>
            <a:effectRef idx="2">
              <a:schemeClr val="dk1"/>
            </a:effectRef>
            <a:fontRef idx="minor">
              <a:schemeClr val="tx1"/>
            </a:fontRef>
          </p:style>
        </p:cxnSp>
        <p:cxnSp>
          <p:nvCxnSpPr>
            <p:cNvPr id="22" name="Прямая соединительная линия 21"/>
            <p:cNvCxnSpPr/>
            <p:nvPr/>
          </p:nvCxnSpPr>
          <p:spPr>
            <a:xfrm rot="2400000">
              <a:off x="3119012" y="1929985"/>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rot="19200000">
              <a:off x="3695076" y="1932967"/>
              <a:ext cx="0" cy="936104"/>
            </a:xfrm>
            <a:prstGeom prst="line">
              <a:avLst/>
            </a:prstGeom>
          </p:spPr>
          <p:style>
            <a:lnRef idx="3">
              <a:schemeClr val="dk1"/>
            </a:lnRef>
            <a:fillRef idx="0">
              <a:schemeClr val="dk1"/>
            </a:fillRef>
            <a:effectRef idx="2">
              <a:schemeClr val="dk1"/>
            </a:effectRef>
            <a:fontRef idx="minor">
              <a:schemeClr val="tx1"/>
            </a:fontRef>
          </p:style>
        </p:cxnSp>
        <p:grpSp>
          <p:nvGrpSpPr>
            <p:cNvPr id="24" name="Группа 23"/>
            <p:cNvGrpSpPr>
              <a:grpSpLocks noChangeAspect="1"/>
            </p:cNvGrpSpPr>
            <p:nvPr/>
          </p:nvGrpSpPr>
          <p:grpSpPr>
            <a:xfrm>
              <a:off x="2584154" y="2608716"/>
              <a:ext cx="458491" cy="458491"/>
              <a:chOff x="1450504" y="2618603"/>
              <a:chExt cx="895820" cy="895819"/>
            </a:xfrm>
          </p:grpSpPr>
          <p:sp>
            <p:nvSpPr>
              <p:cNvPr id="25" name="Овал 24"/>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6" name="Плюс 25"/>
              <p:cNvSpPr>
                <a:spLocks noChangeAspect="1"/>
              </p:cNvSpPr>
              <p:nvPr/>
            </p:nvSpPr>
            <p:spPr>
              <a:xfrm>
                <a:off x="1450504" y="2618603"/>
                <a:ext cx="895820" cy="895819"/>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27" name="Группа 26"/>
            <p:cNvGrpSpPr>
              <a:grpSpLocks noChangeAspect="1"/>
            </p:cNvGrpSpPr>
            <p:nvPr/>
          </p:nvGrpSpPr>
          <p:grpSpPr>
            <a:xfrm>
              <a:off x="3709774" y="2608715"/>
              <a:ext cx="458491" cy="458491"/>
              <a:chOff x="1450504" y="2618606"/>
              <a:chExt cx="895820" cy="895820"/>
            </a:xfrm>
          </p:grpSpPr>
          <p:sp>
            <p:nvSpPr>
              <p:cNvPr id="28" name="Овал 27"/>
              <p:cNvSpPr/>
              <p:nvPr/>
            </p:nvSpPr>
            <p:spPr>
              <a:xfrm>
                <a:off x="1475656" y="2643756"/>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9" name="Плюс 28"/>
              <p:cNvSpPr>
                <a:spLocks noChangeAspect="1"/>
              </p:cNvSpPr>
              <p:nvPr/>
            </p:nvSpPr>
            <p:spPr>
              <a:xfrm>
                <a:off x="1450504" y="2618606"/>
                <a:ext cx="895820" cy="89582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34" name="Прямая соединительная линия 33"/>
            <p:cNvCxnSpPr/>
            <p:nvPr/>
          </p:nvCxnSpPr>
          <p:spPr>
            <a:xfrm flipH="1">
              <a:off x="2818153" y="2842714"/>
              <a:ext cx="1125620" cy="0"/>
            </a:xfrm>
            <a:prstGeom prst="line">
              <a:avLst/>
            </a:prstGeom>
          </p:spPr>
          <p:style>
            <a:lnRef idx="3">
              <a:schemeClr val="dk1"/>
            </a:lnRef>
            <a:fillRef idx="0">
              <a:schemeClr val="dk1"/>
            </a:fillRef>
            <a:effectRef idx="2">
              <a:schemeClr val="dk1"/>
            </a:effectRef>
            <a:fontRef idx="minor">
              <a:schemeClr val="tx1"/>
            </a:fontRef>
          </p:style>
        </p:cxnSp>
        <p:cxnSp>
          <p:nvCxnSpPr>
            <p:cNvPr id="36" name="Прямая соединительная линия 35"/>
            <p:cNvCxnSpPr/>
            <p:nvPr/>
          </p:nvCxnSpPr>
          <p:spPr>
            <a:xfrm>
              <a:off x="3402000" y="2042470"/>
              <a:ext cx="0" cy="800244"/>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37" name="Дуга 36"/>
            <p:cNvSpPr/>
            <p:nvPr/>
          </p:nvSpPr>
          <p:spPr>
            <a:xfrm rot="6198534">
              <a:off x="3337767" y="2086617"/>
              <a:ext cx="176709" cy="176709"/>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38" name="Дуга 37"/>
            <p:cNvSpPr/>
            <p:nvPr/>
          </p:nvSpPr>
          <p:spPr>
            <a:xfrm rot="9688078">
              <a:off x="3262448" y="2106877"/>
              <a:ext cx="176709" cy="176709"/>
            </a:xfrm>
            <a:prstGeom prst="arc">
              <a:avLst>
                <a:gd name="adj1" fmla="val 15840645"/>
                <a:gd name="adj2"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9" name="TextBox 38"/>
                <p:cNvSpPr txBox="1"/>
                <p:nvPr/>
              </p:nvSpPr>
              <p:spPr>
                <a:xfrm>
                  <a:off x="3331913" y="2214952"/>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𝛼</m:t>
                        </m:r>
                      </m:oMath>
                    </m:oMathPara>
                  </a14:m>
                  <a:endParaRPr lang="ru-RU" dirty="0"/>
                </a:p>
              </p:txBody>
            </p:sp>
          </mc:Choice>
          <mc:Fallback xmlns="">
            <p:sp>
              <p:nvSpPr>
                <p:cNvPr id="39" name="TextBox 38"/>
                <p:cNvSpPr txBox="1">
                  <a:spLocks noRot="1" noChangeAspect="1" noMove="1" noResize="1" noEditPoints="1" noAdjustHandles="1" noChangeArrowheads="1" noChangeShapeType="1" noTextEdit="1"/>
                </p:cNvSpPr>
                <p:nvPr/>
              </p:nvSpPr>
              <p:spPr>
                <a:xfrm>
                  <a:off x="3331913" y="2214952"/>
                  <a:ext cx="382412" cy="369332"/>
                </a:xfrm>
                <a:prstGeom prst="rect">
                  <a:avLst/>
                </a:prstGeom>
                <a:blipFill rotWithShape="1">
                  <a:blip r:embed="rId2"/>
                  <a:stretch>
                    <a:fillRect t="-53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3109468" y="2210612"/>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a:ea typeface="Cambria Math"/>
                          </a:rPr>
                          <m:t>𝛼</m:t>
                        </m:r>
                      </m:oMath>
                    </m:oMathPara>
                  </a14:m>
                  <a:endParaRPr lang="ru-RU" dirty="0"/>
                </a:p>
              </p:txBody>
            </p:sp>
          </mc:Choice>
          <mc:Fallback xmlns="">
            <p:sp>
              <p:nvSpPr>
                <p:cNvPr id="40" name="TextBox 39"/>
                <p:cNvSpPr txBox="1">
                  <a:spLocks noRot="1" noChangeAspect="1" noMove="1" noResize="1" noEditPoints="1" noAdjustHandles="1" noChangeArrowheads="1" noChangeShapeType="1" noTextEdit="1"/>
                </p:cNvSpPr>
                <p:nvPr/>
              </p:nvSpPr>
              <p:spPr>
                <a:xfrm>
                  <a:off x="3109468" y="2210612"/>
                  <a:ext cx="382412" cy="369332"/>
                </a:xfrm>
                <a:prstGeom prst="rect">
                  <a:avLst/>
                </a:prstGeom>
                <a:blipFill rotWithShape="1">
                  <a:blip r:embed="rId3"/>
                  <a:stretch>
                    <a:fillRect t="-53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002900" y="2819236"/>
                  <a:ext cx="8018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b="0" i="1" smtClean="0">
                            <a:latin typeface="Cambria Math"/>
                            <a:ea typeface="Cambria Math"/>
                          </a:rPr>
                          <m:t>36 см</m:t>
                        </m:r>
                      </m:oMath>
                    </m:oMathPara>
                  </a14:m>
                  <a:endParaRPr lang="ru-RU" dirty="0"/>
                </a:p>
              </p:txBody>
            </p:sp>
          </mc:Choice>
          <mc:Fallback xmlns="">
            <p:sp>
              <p:nvSpPr>
                <p:cNvPr id="41" name="TextBox 40"/>
                <p:cNvSpPr txBox="1">
                  <a:spLocks noRot="1" noChangeAspect="1" noMove="1" noResize="1" noEditPoints="1" noAdjustHandles="1" noChangeArrowheads="1" noChangeShapeType="1" noTextEdit="1"/>
                </p:cNvSpPr>
                <p:nvPr/>
              </p:nvSpPr>
              <p:spPr>
                <a:xfrm>
                  <a:off x="3002900" y="2819236"/>
                  <a:ext cx="801823" cy="369332"/>
                </a:xfrm>
                <a:prstGeom prst="rect">
                  <a:avLst/>
                </a:prstGeom>
                <a:blipFill rotWithShape="1">
                  <a:blip r:embed="rId4"/>
                  <a:stretch>
                    <a:fillRect t="-5376"/>
                  </a:stretch>
                </a:blipFill>
              </p:spPr>
              <p:txBody>
                <a:bodyPr/>
                <a:lstStyle/>
                <a:p>
                  <a:r>
                    <a:rPr lang="ru-RU">
                      <a:noFill/>
                    </a:rPr>
                    <a:t> </a:t>
                  </a:r>
                </a:p>
              </p:txBody>
            </p:sp>
          </mc:Fallback>
        </mc:AlternateContent>
      </p:grpSp>
      <p:sp>
        <p:nvSpPr>
          <p:cNvPr id="43" name="Прямоугольник 21"/>
          <p:cNvSpPr/>
          <p:nvPr/>
        </p:nvSpPr>
        <p:spPr>
          <a:xfrm>
            <a:off x="251520" y="1851670"/>
            <a:ext cx="2130015" cy="430887"/>
          </a:xfrm>
          <a:prstGeom prst="rect">
            <a:avLst/>
          </a:prstGeom>
        </p:spPr>
        <p:txBody>
          <a:bodyPr wrap="square">
            <a:spAutoFit/>
          </a:bodyPr>
          <a:lstStyle/>
          <a:p>
            <a:r>
              <a:rPr lang="ru-RU" sz="2200" dirty="0" smtClean="0">
                <a:latin typeface="Times New Roman" panose="02020603050405020304" pitchFamily="18" charset="0"/>
              </a:rPr>
              <a:t>Дано: </a:t>
            </a:r>
            <a:endParaRPr lang="en-CA" sz="2200" dirty="0" smtClean="0">
              <a:latin typeface="Cambria Math" panose="02040503050406030204" pitchFamily="18" charset="0"/>
            </a:endParaRPr>
          </a:p>
        </p:txBody>
      </p:sp>
      <p:cxnSp>
        <p:nvCxnSpPr>
          <p:cNvPr id="44" name="Straight Connector 42"/>
          <p:cNvCxnSpPr/>
          <p:nvPr/>
        </p:nvCxnSpPr>
        <p:spPr>
          <a:xfrm flipH="1">
            <a:off x="323532" y="4365988"/>
            <a:ext cx="2304252"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5" name="Прямоугольник 44"/>
              <p:cNvSpPr/>
              <p:nvPr/>
            </p:nvSpPr>
            <p:spPr>
              <a:xfrm>
                <a:off x="454503" y="4373111"/>
                <a:ext cx="880882"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ea typeface="Cambria Math"/>
                        </a:rPr>
                        <m:t>𝛼</m:t>
                      </m:r>
                      <m:r>
                        <a:rPr lang="en-US" sz="2200" b="0" i="1" smtClean="0">
                          <a:latin typeface="Cambria Math"/>
                          <a:ea typeface="Cambria Math"/>
                        </a:rPr>
                        <m:t> − ?</m:t>
                      </m:r>
                    </m:oMath>
                  </m:oMathPara>
                </a14:m>
                <a:endParaRPr lang="ru-RU" sz="2200" dirty="0"/>
              </a:p>
            </p:txBody>
          </p:sp>
        </mc:Choice>
        <mc:Fallback xmlns="">
          <p:sp>
            <p:nvSpPr>
              <p:cNvPr id="45" name="Прямоугольник 44"/>
              <p:cNvSpPr>
                <a:spLocks noRot="1" noChangeAspect="1" noMove="1" noResize="1" noEditPoints="1" noAdjustHandles="1" noChangeArrowheads="1" noChangeShapeType="1" noTextEdit="1"/>
              </p:cNvSpPr>
              <p:nvPr/>
            </p:nvSpPr>
            <p:spPr>
              <a:xfrm>
                <a:off x="454503" y="4373111"/>
                <a:ext cx="880882" cy="430887"/>
              </a:xfrm>
              <a:prstGeom prst="rect">
                <a:avLst/>
              </a:prstGeom>
              <a:blipFill rotWithShape="1">
                <a:blip r:embed="rId5"/>
                <a:stretch>
                  <a:fillRect t="-8451" r="-12500" b="-26761"/>
                </a:stretch>
              </a:blipFill>
            </p:spPr>
            <p:txBody>
              <a:bodyPr/>
              <a:lstStyle/>
              <a:p>
                <a:r>
                  <a:rPr lang="ru-RU">
                    <a:noFill/>
                  </a:rPr>
                  <a:t> </a:t>
                </a:r>
              </a:p>
            </p:txBody>
          </p:sp>
        </mc:Fallback>
      </mc:AlternateContent>
      <p:cxnSp>
        <p:nvCxnSpPr>
          <p:cNvPr id="46" name="Straight Connector 22"/>
          <p:cNvCxnSpPr/>
          <p:nvPr/>
        </p:nvCxnSpPr>
        <p:spPr>
          <a:xfrm>
            <a:off x="2627784" y="2185064"/>
            <a:ext cx="0" cy="259200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7" name="Прямоугольник 46"/>
              <p:cNvSpPr/>
              <p:nvPr/>
            </p:nvSpPr>
            <p:spPr>
              <a:xfrm>
                <a:off x="298800" y="3435846"/>
                <a:ext cx="1813445"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i="1">
                              <a:latin typeface="Cambria Math"/>
                            </a:rPr>
                            <m:t>𝑇</m:t>
                          </m:r>
                        </m:e>
                        <m:sub>
                          <m:r>
                            <a:rPr lang="en-US" sz="2200" i="1">
                              <a:latin typeface="Cambria Math"/>
                            </a:rPr>
                            <m:t>1</m:t>
                          </m:r>
                        </m:sub>
                      </m:sSub>
                      <m:r>
                        <a:rPr lang="en-US" sz="2200" b="0" i="1" smtClean="0">
                          <a:solidFill>
                            <a:schemeClr val="tx1"/>
                          </a:solidFill>
                          <a:latin typeface="Cambria Math"/>
                        </a:rPr>
                        <m:t>=</m:t>
                      </m:r>
                      <m:r>
                        <a:rPr lang="ru-RU" sz="2200" i="1">
                          <a:latin typeface="Cambria Math"/>
                          <a:ea typeface="Cambria Math"/>
                        </a:rPr>
                        <m:t>0,045</m:t>
                      </m:r>
                      <m:r>
                        <a:rPr lang="ru-RU" sz="2200" i="1">
                          <a:latin typeface="Cambria Math"/>
                        </a:rPr>
                        <m:t> Н</m:t>
                      </m:r>
                    </m:oMath>
                  </m:oMathPara>
                </a14:m>
                <a:endParaRPr lang="ru-RU" sz="2200" dirty="0"/>
              </a:p>
            </p:txBody>
          </p:sp>
        </mc:Choice>
        <mc:Fallback xmlns="">
          <p:sp>
            <p:nvSpPr>
              <p:cNvPr id="47" name="Прямоугольник 46"/>
              <p:cNvSpPr>
                <a:spLocks noRot="1" noChangeAspect="1" noMove="1" noResize="1" noEditPoints="1" noAdjustHandles="1" noChangeArrowheads="1" noChangeShapeType="1" noTextEdit="1"/>
              </p:cNvSpPr>
              <p:nvPr/>
            </p:nvSpPr>
            <p:spPr>
              <a:xfrm>
                <a:off x="298800" y="3435846"/>
                <a:ext cx="1813445" cy="430887"/>
              </a:xfrm>
              <a:prstGeom prst="rect">
                <a:avLst/>
              </a:prstGeom>
              <a:blipFill rotWithShape="1">
                <a:blip r:embed="rId6"/>
                <a:stretch>
                  <a:fillRect t="-8571" r="-606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8" name="Прямоугольник 47"/>
              <p:cNvSpPr/>
              <p:nvPr/>
            </p:nvSpPr>
            <p:spPr>
              <a:xfrm>
                <a:off x="298800" y="3075806"/>
                <a:ext cx="153221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a:rPr>
                        <m:t>𝑟</m:t>
                      </m:r>
                      <m:r>
                        <a:rPr lang="en-US" sz="2200" b="0" i="1" smtClean="0">
                          <a:solidFill>
                            <a:schemeClr val="tx1"/>
                          </a:solidFill>
                          <a:latin typeface="Cambria Math"/>
                        </a:rPr>
                        <m:t>=0,36 м</m:t>
                      </m:r>
                    </m:oMath>
                  </m:oMathPara>
                </a14:m>
                <a:endParaRPr lang="ru-RU" sz="2200" dirty="0">
                  <a:solidFill>
                    <a:schemeClr val="tx1"/>
                  </a:solidFill>
                </a:endParaRPr>
              </a:p>
            </p:txBody>
          </p:sp>
        </mc:Choice>
        <mc:Fallback xmlns="">
          <p:sp>
            <p:nvSpPr>
              <p:cNvPr id="48" name="Прямоугольник 47"/>
              <p:cNvSpPr>
                <a:spLocks noRot="1" noChangeAspect="1" noMove="1" noResize="1" noEditPoints="1" noAdjustHandles="1" noChangeArrowheads="1" noChangeShapeType="1" noTextEdit="1"/>
              </p:cNvSpPr>
              <p:nvPr/>
            </p:nvSpPr>
            <p:spPr>
              <a:xfrm>
                <a:off x="298800" y="3075806"/>
                <a:ext cx="1532214" cy="430887"/>
              </a:xfrm>
              <a:prstGeom prst="rect">
                <a:avLst/>
              </a:prstGeom>
              <a:blipFill rotWithShape="1">
                <a:blip r:embed="rId7"/>
                <a:stretch>
                  <a:fillRect t="-8571" r="-7171"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9" name="Прямоугольник 48"/>
              <p:cNvSpPr/>
              <p:nvPr/>
            </p:nvSpPr>
            <p:spPr>
              <a:xfrm>
                <a:off x="298800" y="2212871"/>
                <a:ext cx="236173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1</m:t>
                          </m:r>
                        </m:sub>
                      </m:sSub>
                      <m:r>
                        <a:rPr lang="ru-RU" sz="2200" b="0" i="1" smtClean="0">
                          <a:solidFill>
                            <a:schemeClr val="tx1"/>
                          </a:solidFill>
                          <a:latin typeface="Cambria Math"/>
                        </a:rPr>
                        <m:t>=</m:t>
                      </m:r>
                      <m:r>
                        <a:rPr lang="ru-RU" sz="2200" i="1">
                          <a:latin typeface="Cambria Math"/>
                        </a:rPr>
                        <m:t>3</m:t>
                      </m:r>
                      <m:r>
                        <a:rPr lang="ru-RU" sz="2200" i="1">
                          <a:latin typeface="Cambria Math"/>
                          <a:ea typeface="Cambria Math"/>
                        </a:rPr>
                        <m:t>×</m:t>
                      </m:r>
                      <m:sSup>
                        <m:sSupPr>
                          <m:ctrlPr>
                            <a:rPr lang="ru-RU" sz="2200" i="1">
                              <a:latin typeface="Cambria Math"/>
                              <a:ea typeface="Cambria Math"/>
                            </a:rPr>
                          </m:ctrlPr>
                        </m:sSupPr>
                        <m:e>
                          <m:r>
                            <a:rPr lang="ru-RU" sz="2200" i="1">
                              <a:latin typeface="Cambria Math"/>
                              <a:ea typeface="Cambria Math"/>
                            </a:rPr>
                            <m:t>10</m:t>
                          </m:r>
                        </m:e>
                        <m:sup>
                          <m:r>
                            <a:rPr lang="ru-RU" sz="2200" i="1">
                              <a:latin typeface="Cambria Math"/>
                              <a:ea typeface="Cambria Math"/>
                            </a:rPr>
                            <m:t>−7</m:t>
                          </m:r>
                        </m:sup>
                      </m:sSup>
                      <m:r>
                        <a:rPr lang="ru-RU" sz="2200" i="1">
                          <a:latin typeface="Cambria Math"/>
                        </a:rPr>
                        <m:t> Кл</m:t>
                      </m:r>
                    </m:oMath>
                  </m:oMathPara>
                </a14:m>
                <a:endParaRPr lang="ru-RU" sz="2200" dirty="0"/>
              </a:p>
            </p:txBody>
          </p:sp>
        </mc:Choice>
        <mc:Fallback xmlns="">
          <p:sp>
            <p:nvSpPr>
              <p:cNvPr id="49" name="Прямоугольник 48"/>
              <p:cNvSpPr>
                <a:spLocks noRot="1" noChangeAspect="1" noMove="1" noResize="1" noEditPoints="1" noAdjustHandles="1" noChangeArrowheads="1" noChangeShapeType="1" noTextEdit="1"/>
              </p:cNvSpPr>
              <p:nvPr/>
            </p:nvSpPr>
            <p:spPr>
              <a:xfrm>
                <a:off x="298800" y="2212871"/>
                <a:ext cx="2361737" cy="430887"/>
              </a:xfrm>
              <a:prstGeom prst="rect">
                <a:avLst/>
              </a:prstGeom>
              <a:blipFill rotWithShape="1">
                <a:blip r:embed="rId8"/>
                <a:stretch>
                  <a:fillRect t="-8451" r="-4393" b="-2676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0" name="Прямоугольник 49"/>
              <p:cNvSpPr/>
              <p:nvPr/>
            </p:nvSpPr>
            <p:spPr>
              <a:xfrm>
                <a:off x="298800" y="2643758"/>
                <a:ext cx="2368277"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chemeClr val="tx1"/>
                              </a:solidFill>
                              <a:latin typeface="Cambria Math"/>
                            </a:rPr>
                          </m:ctrlPr>
                        </m:sSubPr>
                        <m:e>
                          <m:r>
                            <a:rPr lang="en-US" sz="2200" b="0" i="1" smtClean="0">
                              <a:solidFill>
                                <a:schemeClr val="tx1"/>
                              </a:solidFill>
                              <a:latin typeface="Cambria Math"/>
                            </a:rPr>
                            <m:t>𝑞</m:t>
                          </m:r>
                        </m:e>
                        <m:sub>
                          <m:r>
                            <a:rPr lang="ru-RU" sz="2200" b="0" i="1" smtClean="0">
                              <a:solidFill>
                                <a:schemeClr val="tx1"/>
                              </a:solidFill>
                              <a:latin typeface="Cambria Math"/>
                            </a:rPr>
                            <m:t>2</m:t>
                          </m:r>
                        </m:sub>
                      </m:sSub>
                      <m:r>
                        <a:rPr lang="ru-RU" sz="2200" b="0" i="1" smtClean="0">
                          <a:solidFill>
                            <a:schemeClr val="tx1"/>
                          </a:solidFill>
                          <a:latin typeface="Cambria Math"/>
                        </a:rPr>
                        <m:t>=</m:t>
                      </m:r>
                      <m:r>
                        <a:rPr lang="ru-RU" sz="2200" i="1">
                          <a:latin typeface="Cambria Math"/>
                        </a:rPr>
                        <m:t>3</m:t>
                      </m:r>
                      <m:r>
                        <a:rPr lang="ru-RU" sz="2200" i="1">
                          <a:latin typeface="Cambria Math"/>
                          <a:ea typeface="Cambria Math"/>
                        </a:rPr>
                        <m:t>×</m:t>
                      </m:r>
                      <m:sSup>
                        <m:sSupPr>
                          <m:ctrlPr>
                            <a:rPr lang="ru-RU" sz="2200" i="1">
                              <a:latin typeface="Cambria Math"/>
                              <a:ea typeface="Cambria Math"/>
                            </a:rPr>
                          </m:ctrlPr>
                        </m:sSupPr>
                        <m:e>
                          <m:r>
                            <a:rPr lang="ru-RU" sz="2200" i="1">
                              <a:latin typeface="Cambria Math"/>
                              <a:ea typeface="Cambria Math"/>
                            </a:rPr>
                            <m:t>10</m:t>
                          </m:r>
                        </m:e>
                        <m:sup>
                          <m:r>
                            <a:rPr lang="ru-RU" sz="2200" i="1">
                              <a:latin typeface="Cambria Math"/>
                              <a:ea typeface="Cambria Math"/>
                            </a:rPr>
                            <m:t>−7</m:t>
                          </m:r>
                        </m:sup>
                      </m:sSup>
                      <m:r>
                        <a:rPr lang="ru-RU" sz="2200" i="1">
                          <a:latin typeface="Cambria Math"/>
                        </a:rPr>
                        <m:t> Кл</m:t>
                      </m:r>
                    </m:oMath>
                  </m:oMathPara>
                </a14:m>
                <a:endParaRPr lang="ru-RU" sz="2200" dirty="0"/>
              </a:p>
            </p:txBody>
          </p:sp>
        </mc:Choice>
        <mc:Fallback xmlns="">
          <p:sp>
            <p:nvSpPr>
              <p:cNvPr id="50" name="Прямоугольник 49"/>
              <p:cNvSpPr>
                <a:spLocks noRot="1" noChangeAspect="1" noMove="1" noResize="1" noEditPoints="1" noAdjustHandles="1" noChangeArrowheads="1" noChangeShapeType="1" noTextEdit="1"/>
              </p:cNvSpPr>
              <p:nvPr/>
            </p:nvSpPr>
            <p:spPr>
              <a:xfrm>
                <a:off x="298800" y="2643758"/>
                <a:ext cx="2368277" cy="430887"/>
              </a:xfrm>
              <a:prstGeom prst="rect">
                <a:avLst/>
              </a:prstGeom>
              <a:blipFill rotWithShape="1">
                <a:blip r:embed="rId9"/>
                <a:stretch>
                  <a:fillRect t="-8571" r="-4113" b="-2857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8" name="Прямоугольник 57"/>
              <p:cNvSpPr/>
              <p:nvPr/>
            </p:nvSpPr>
            <p:spPr>
              <a:xfrm>
                <a:off x="298800" y="3881163"/>
                <a:ext cx="1819985"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a:rPr>
                          </m:ctrlPr>
                        </m:sSubPr>
                        <m:e>
                          <m:r>
                            <a:rPr lang="en-US" sz="2200" i="1">
                              <a:latin typeface="Cambria Math"/>
                            </a:rPr>
                            <m:t>𝑇</m:t>
                          </m:r>
                        </m:e>
                        <m:sub>
                          <m:r>
                            <a:rPr lang="ru-RU" sz="2200" b="0" i="1" smtClean="0">
                              <a:latin typeface="Cambria Math"/>
                            </a:rPr>
                            <m:t>2</m:t>
                          </m:r>
                        </m:sub>
                      </m:sSub>
                      <m:r>
                        <a:rPr lang="en-US" sz="2200" b="0" i="1" smtClean="0">
                          <a:solidFill>
                            <a:schemeClr val="tx1"/>
                          </a:solidFill>
                          <a:latin typeface="Cambria Math"/>
                        </a:rPr>
                        <m:t>=</m:t>
                      </m:r>
                      <m:r>
                        <a:rPr lang="ru-RU" sz="2200" i="1">
                          <a:latin typeface="Cambria Math"/>
                          <a:ea typeface="Cambria Math"/>
                        </a:rPr>
                        <m:t>0,045</m:t>
                      </m:r>
                      <m:r>
                        <a:rPr lang="ru-RU" sz="2200" i="1">
                          <a:latin typeface="Cambria Math"/>
                        </a:rPr>
                        <m:t> Н</m:t>
                      </m:r>
                    </m:oMath>
                  </m:oMathPara>
                </a14:m>
                <a:endParaRPr lang="ru-RU" sz="2200" dirty="0"/>
              </a:p>
            </p:txBody>
          </p:sp>
        </mc:Choice>
        <mc:Fallback xmlns="">
          <p:sp>
            <p:nvSpPr>
              <p:cNvPr id="58" name="Прямоугольник 57"/>
              <p:cNvSpPr>
                <a:spLocks noRot="1" noChangeAspect="1" noMove="1" noResize="1" noEditPoints="1" noAdjustHandles="1" noChangeArrowheads="1" noChangeShapeType="1" noTextEdit="1"/>
              </p:cNvSpPr>
              <p:nvPr/>
            </p:nvSpPr>
            <p:spPr>
              <a:xfrm>
                <a:off x="298800" y="3881163"/>
                <a:ext cx="1819985" cy="430887"/>
              </a:xfrm>
              <a:prstGeom prst="rect">
                <a:avLst/>
              </a:prstGeom>
              <a:blipFill rotWithShape="1">
                <a:blip r:embed="rId10"/>
                <a:stretch>
                  <a:fillRect t="-8571" r="-5686" b="-28571"/>
                </a:stretch>
              </a:blipFill>
            </p:spPr>
            <p:txBody>
              <a:bodyPr/>
              <a:lstStyle/>
              <a:p>
                <a:r>
                  <a:rPr lang="ru-RU">
                    <a:noFill/>
                  </a:rPr>
                  <a:t> </a:t>
                </a:r>
              </a:p>
            </p:txBody>
          </p:sp>
        </mc:Fallback>
      </mc:AlternateContent>
      <p:grpSp>
        <p:nvGrpSpPr>
          <p:cNvPr id="62" name="Группа 61"/>
          <p:cNvGrpSpPr/>
          <p:nvPr/>
        </p:nvGrpSpPr>
        <p:grpSpPr>
          <a:xfrm>
            <a:off x="6691345" y="4796378"/>
            <a:ext cx="2455100" cy="347122"/>
            <a:chOff x="6691345" y="4796378"/>
            <a:chExt cx="2455100" cy="347122"/>
          </a:xfrm>
        </p:grpSpPr>
        <p:sp>
          <p:nvSpPr>
            <p:cNvPr id="63"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 name="Picture 4" descr="E:\РАБОЧИЕ ПРОЕКТЫ\FREE-LANCE\2013\октябрь\Логотип_варианты_цвета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Прямая со стрелкой 5"/>
          <p:cNvCxnSpPr/>
          <p:nvPr/>
        </p:nvCxnSpPr>
        <p:spPr>
          <a:xfrm>
            <a:off x="6278030" y="3615926"/>
            <a:ext cx="0" cy="540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5" name="Прямая со стрелкой 64"/>
          <p:cNvCxnSpPr/>
          <p:nvPr/>
        </p:nvCxnSpPr>
        <p:spPr>
          <a:xfrm>
            <a:off x="8019177" y="3608646"/>
            <a:ext cx="0" cy="540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6" name="Прямая со стрелкой 65"/>
          <p:cNvCxnSpPr/>
          <p:nvPr/>
        </p:nvCxnSpPr>
        <p:spPr>
          <a:xfrm rot="60000" flipV="1">
            <a:off x="6421618" y="2368800"/>
            <a:ext cx="507973" cy="6283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7" name="Прямая со стрелкой 66"/>
          <p:cNvCxnSpPr/>
          <p:nvPr/>
        </p:nvCxnSpPr>
        <p:spPr>
          <a:xfrm flipH="1" flipV="1">
            <a:off x="7438108" y="2368800"/>
            <a:ext cx="539728" cy="6363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8" name="Прямая со стрелкой 67"/>
          <p:cNvCxnSpPr/>
          <p:nvPr/>
        </p:nvCxnSpPr>
        <p:spPr>
          <a:xfrm flipH="1">
            <a:off x="5404220" y="3279515"/>
            <a:ext cx="5384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0" name="Прямая со стрелкой 69"/>
          <p:cNvCxnSpPr/>
          <p:nvPr/>
        </p:nvCxnSpPr>
        <p:spPr>
          <a:xfrm>
            <a:off x="8352480" y="3279600"/>
            <a:ext cx="5400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72" name="Прямоугольник 71"/>
              <p:cNvSpPr/>
              <p:nvPr/>
            </p:nvSpPr>
            <p:spPr>
              <a:xfrm>
                <a:off x="6252697" y="2343218"/>
                <a:ext cx="45262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smtClean="0">
                                  <a:latin typeface="Cambria Math"/>
                                </a:rPr>
                              </m:ctrlPr>
                            </m:accPr>
                            <m:e>
                              <m:r>
                                <a:rPr lang="en-US" b="0" i="1" smtClean="0">
                                  <a:latin typeface="Cambria Math"/>
                                </a:rPr>
                                <m:t>𝑇</m:t>
                              </m:r>
                            </m:e>
                          </m:acc>
                        </m:e>
                        <m:sub>
                          <m:r>
                            <a:rPr lang="en-US" i="1">
                              <a:latin typeface="Cambria Math"/>
                            </a:rPr>
                            <m:t>1</m:t>
                          </m:r>
                        </m:sub>
                      </m:sSub>
                    </m:oMath>
                  </m:oMathPara>
                </a14:m>
                <a:endParaRPr lang="ru-RU" dirty="0"/>
              </a:p>
            </p:txBody>
          </p:sp>
        </mc:Choice>
        <mc:Fallback xmlns="">
          <p:sp>
            <p:nvSpPr>
              <p:cNvPr id="72" name="Прямоугольник 71"/>
              <p:cNvSpPr>
                <a:spLocks noRot="1" noChangeAspect="1" noMove="1" noResize="1" noEditPoints="1" noAdjustHandles="1" noChangeArrowheads="1" noChangeShapeType="1" noTextEdit="1"/>
              </p:cNvSpPr>
              <p:nvPr/>
            </p:nvSpPr>
            <p:spPr>
              <a:xfrm>
                <a:off x="6252697" y="2343218"/>
                <a:ext cx="452624" cy="402931"/>
              </a:xfrm>
              <a:prstGeom prst="rect">
                <a:avLst/>
              </a:prstGeom>
              <a:blipFill rotWithShape="1">
                <a:blip r:embed="rId12"/>
                <a:stretch>
                  <a:fillRect r="-17568" b="-242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3" name="Прямоугольник 72"/>
              <p:cNvSpPr/>
              <p:nvPr/>
            </p:nvSpPr>
            <p:spPr>
              <a:xfrm>
                <a:off x="7692583" y="2350748"/>
                <a:ext cx="457946"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a:latin typeface="Cambria Math"/>
                                </a:rPr>
                              </m:ctrlPr>
                            </m:accPr>
                            <m:e>
                              <m:r>
                                <a:rPr lang="en-US" i="1">
                                  <a:latin typeface="Cambria Math"/>
                                </a:rPr>
                                <m:t>𝑇</m:t>
                              </m:r>
                            </m:e>
                          </m:acc>
                        </m:e>
                        <m:sub>
                          <m:r>
                            <a:rPr lang="ru-RU" b="0" i="1" smtClean="0">
                              <a:latin typeface="Cambria Math"/>
                            </a:rPr>
                            <m:t>2</m:t>
                          </m:r>
                        </m:sub>
                      </m:sSub>
                    </m:oMath>
                  </m:oMathPara>
                </a14:m>
                <a:endParaRPr lang="ru-RU" dirty="0"/>
              </a:p>
            </p:txBody>
          </p:sp>
        </mc:Choice>
        <mc:Fallback xmlns="">
          <p:sp>
            <p:nvSpPr>
              <p:cNvPr id="73" name="Прямоугольник 72"/>
              <p:cNvSpPr>
                <a:spLocks noRot="1" noChangeAspect="1" noMove="1" noResize="1" noEditPoints="1" noAdjustHandles="1" noChangeArrowheads="1" noChangeShapeType="1" noTextEdit="1"/>
              </p:cNvSpPr>
              <p:nvPr/>
            </p:nvSpPr>
            <p:spPr>
              <a:xfrm>
                <a:off x="7692583" y="2350748"/>
                <a:ext cx="457946" cy="402931"/>
              </a:xfrm>
              <a:prstGeom prst="rect">
                <a:avLst/>
              </a:prstGeom>
              <a:blipFill rotWithShape="1">
                <a:blip r:embed="rId13"/>
                <a:stretch>
                  <a:fillRect r="-17333" b="-242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4" name="Прямоугольник 73"/>
              <p:cNvSpPr/>
              <p:nvPr/>
            </p:nvSpPr>
            <p:spPr>
              <a:xfrm>
                <a:off x="6278030" y="3670860"/>
                <a:ext cx="5805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𝑚</m:t>
                      </m:r>
                      <m:acc>
                        <m:accPr>
                          <m:chr m:val="⃗"/>
                          <m:ctrlPr>
                            <a:rPr lang="en-US" i="1">
                              <a:latin typeface="Cambria Math"/>
                            </a:rPr>
                          </m:ctrlPr>
                        </m:accPr>
                        <m:e>
                          <m:r>
                            <a:rPr lang="en-US" i="1">
                              <a:latin typeface="Cambria Math"/>
                            </a:rPr>
                            <m:t>𝑔</m:t>
                          </m:r>
                        </m:e>
                      </m:acc>
                    </m:oMath>
                  </m:oMathPara>
                </a14:m>
                <a:endParaRPr lang="ru-RU" dirty="0"/>
              </a:p>
            </p:txBody>
          </p:sp>
        </mc:Choice>
        <mc:Fallback xmlns="">
          <p:sp>
            <p:nvSpPr>
              <p:cNvPr id="74" name="Прямоугольник 73"/>
              <p:cNvSpPr>
                <a:spLocks noRot="1" noChangeAspect="1" noMove="1" noResize="1" noEditPoints="1" noAdjustHandles="1" noChangeArrowheads="1" noChangeShapeType="1" noTextEdit="1"/>
              </p:cNvSpPr>
              <p:nvPr/>
            </p:nvSpPr>
            <p:spPr>
              <a:xfrm>
                <a:off x="6278030" y="3670860"/>
                <a:ext cx="580544" cy="369332"/>
              </a:xfrm>
              <a:prstGeom prst="rect">
                <a:avLst/>
              </a:prstGeom>
              <a:blipFill rotWithShape="1">
                <a:blip r:embed="rId14"/>
                <a:stretch>
                  <a:fillRect t="-22951" r="-44211"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5" name="Прямоугольник 74"/>
              <p:cNvSpPr/>
              <p:nvPr/>
            </p:nvSpPr>
            <p:spPr>
              <a:xfrm>
                <a:off x="8002486" y="3679493"/>
                <a:ext cx="5805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𝑚</m:t>
                      </m:r>
                      <m:acc>
                        <m:accPr>
                          <m:chr m:val="⃗"/>
                          <m:ctrlPr>
                            <a:rPr lang="en-US" i="1" smtClean="0">
                              <a:latin typeface="Cambria Math"/>
                            </a:rPr>
                          </m:ctrlPr>
                        </m:accPr>
                        <m:e>
                          <m:r>
                            <a:rPr lang="en-US" b="0" i="1" smtClean="0">
                              <a:latin typeface="Cambria Math"/>
                            </a:rPr>
                            <m:t>𝑔</m:t>
                          </m:r>
                        </m:e>
                      </m:acc>
                    </m:oMath>
                  </m:oMathPara>
                </a14:m>
                <a:endParaRPr lang="ru-RU" dirty="0"/>
              </a:p>
            </p:txBody>
          </p:sp>
        </mc:Choice>
        <mc:Fallback xmlns="">
          <p:sp>
            <p:nvSpPr>
              <p:cNvPr id="75" name="Прямоугольник 74"/>
              <p:cNvSpPr>
                <a:spLocks noRot="1" noChangeAspect="1" noMove="1" noResize="1" noEditPoints="1" noAdjustHandles="1" noChangeArrowheads="1" noChangeShapeType="1" noTextEdit="1"/>
              </p:cNvSpPr>
              <p:nvPr/>
            </p:nvSpPr>
            <p:spPr>
              <a:xfrm>
                <a:off x="8002486" y="3679493"/>
                <a:ext cx="580544" cy="369332"/>
              </a:xfrm>
              <a:prstGeom prst="rect">
                <a:avLst/>
              </a:prstGeom>
              <a:blipFill rotWithShape="1">
                <a:blip r:embed="rId15"/>
                <a:stretch>
                  <a:fillRect t="-23333" r="-44211"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6" name="Прямоугольник 75"/>
              <p:cNvSpPr/>
              <p:nvPr/>
            </p:nvSpPr>
            <p:spPr>
              <a:xfrm>
                <a:off x="5474406" y="2815276"/>
                <a:ext cx="43447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smtClean="0">
                                  <a:latin typeface="Cambria Math"/>
                                </a:rPr>
                              </m:ctrlPr>
                            </m:accPr>
                            <m:e>
                              <m:r>
                                <a:rPr lang="en-US" b="0" i="1" smtClean="0">
                                  <a:latin typeface="Cambria Math"/>
                                </a:rPr>
                                <m:t>𝐹</m:t>
                              </m:r>
                            </m:e>
                          </m:acc>
                        </m:e>
                        <m:sub>
                          <m:r>
                            <a:rPr lang="ru-RU" b="0" i="1" smtClean="0">
                              <a:latin typeface="Cambria Math"/>
                            </a:rPr>
                            <m:t>к</m:t>
                          </m:r>
                        </m:sub>
                      </m:sSub>
                    </m:oMath>
                  </m:oMathPara>
                </a14:m>
                <a:endParaRPr lang="ru-RU" dirty="0"/>
              </a:p>
            </p:txBody>
          </p:sp>
        </mc:Choice>
        <mc:Fallback xmlns="">
          <p:sp>
            <p:nvSpPr>
              <p:cNvPr id="76" name="Прямоугольник 75"/>
              <p:cNvSpPr>
                <a:spLocks noRot="1" noChangeAspect="1" noMove="1" noResize="1" noEditPoints="1" noAdjustHandles="1" noChangeArrowheads="1" noChangeShapeType="1" noTextEdit="1"/>
              </p:cNvSpPr>
              <p:nvPr/>
            </p:nvSpPr>
            <p:spPr>
              <a:xfrm>
                <a:off x="5474406" y="2815276"/>
                <a:ext cx="434478" cy="402931"/>
              </a:xfrm>
              <a:prstGeom prst="rect">
                <a:avLst/>
              </a:prstGeom>
              <a:blipFill rotWithShape="1">
                <a:blip r:embed="rId16"/>
                <a:stretch>
                  <a:fillRect t="-22727" r="-28169" b="-2424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7" name="Прямоугольник 76"/>
              <p:cNvSpPr/>
              <p:nvPr/>
            </p:nvSpPr>
            <p:spPr>
              <a:xfrm>
                <a:off x="8352480" y="2844514"/>
                <a:ext cx="43447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acc>
                            <m:accPr>
                              <m:chr m:val="⃗"/>
                              <m:ctrlPr>
                                <a:rPr lang="en-US" i="1" smtClean="0">
                                  <a:latin typeface="Cambria Math"/>
                                </a:rPr>
                              </m:ctrlPr>
                            </m:accPr>
                            <m:e>
                              <m:r>
                                <a:rPr lang="en-US" b="0" i="1" smtClean="0">
                                  <a:latin typeface="Cambria Math"/>
                                </a:rPr>
                                <m:t>𝐹</m:t>
                              </m:r>
                            </m:e>
                          </m:acc>
                        </m:e>
                        <m:sub>
                          <m:r>
                            <a:rPr lang="ru-RU" b="0" i="1" smtClean="0">
                              <a:latin typeface="Cambria Math"/>
                            </a:rPr>
                            <m:t>к</m:t>
                          </m:r>
                        </m:sub>
                      </m:sSub>
                    </m:oMath>
                  </m:oMathPara>
                </a14:m>
                <a:endParaRPr lang="ru-RU" dirty="0"/>
              </a:p>
            </p:txBody>
          </p:sp>
        </mc:Choice>
        <mc:Fallback xmlns="">
          <p:sp>
            <p:nvSpPr>
              <p:cNvPr id="77" name="Прямоугольник 76"/>
              <p:cNvSpPr>
                <a:spLocks noRot="1" noChangeAspect="1" noMove="1" noResize="1" noEditPoints="1" noAdjustHandles="1" noChangeArrowheads="1" noChangeShapeType="1" noTextEdit="1"/>
              </p:cNvSpPr>
              <p:nvPr/>
            </p:nvSpPr>
            <p:spPr>
              <a:xfrm>
                <a:off x="8352480" y="2844514"/>
                <a:ext cx="434478" cy="402931"/>
              </a:xfrm>
              <a:prstGeom prst="rect">
                <a:avLst/>
              </a:prstGeom>
              <a:blipFill rotWithShape="1">
                <a:blip r:embed="rId17"/>
                <a:stretch>
                  <a:fillRect t="-22727" r="-28169" b="-24242"/>
                </a:stretch>
              </a:blipFill>
            </p:spPr>
            <p:txBody>
              <a:bodyPr/>
              <a:lstStyle/>
              <a:p>
                <a:r>
                  <a:rPr lang="ru-RU">
                    <a:noFill/>
                  </a:rPr>
                  <a:t> </a:t>
                </a:r>
              </a:p>
            </p:txBody>
          </p:sp>
        </mc:Fallback>
      </mc:AlternateContent>
      <p:cxnSp>
        <p:nvCxnSpPr>
          <p:cNvPr id="79" name="Прямая со стрелкой 78"/>
          <p:cNvCxnSpPr/>
          <p:nvPr/>
        </p:nvCxnSpPr>
        <p:spPr>
          <a:xfrm flipV="1">
            <a:off x="7179243" y="1664315"/>
            <a:ext cx="0" cy="160791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80" name="Прямая со стрелкой 79"/>
          <p:cNvCxnSpPr/>
          <p:nvPr/>
        </p:nvCxnSpPr>
        <p:spPr>
          <a:xfrm flipH="1">
            <a:off x="5220072" y="3274514"/>
            <a:ext cx="1963041"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85" name="Прямоугольник 84"/>
              <p:cNvSpPr/>
              <p:nvPr/>
            </p:nvSpPr>
            <p:spPr>
              <a:xfrm>
                <a:off x="5068111" y="3282538"/>
                <a:ext cx="367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𝑥</m:t>
                      </m:r>
                    </m:oMath>
                  </m:oMathPara>
                </a14:m>
                <a:endParaRPr lang="ru-RU" dirty="0"/>
              </a:p>
            </p:txBody>
          </p:sp>
        </mc:Choice>
        <mc:Fallback xmlns="">
          <p:sp>
            <p:nvSpPr>
              <p:cNvPr id="85" name="Прямоугольник 84"/>
              <p:cNvSpPr>
                <a:spLocks noRot="1" noChangeAspect="1" noMove="1" noResize="1" noEditPoints="1" noAdjustHandles="1" noChangeArrowheads="1" noChangeShapeType="1" noTextEdit="1"/>
              </p:cNvSpPr>
              <p:nvPr/>
            </p:nvSpPr>
            <p:spPr>
              <a:xfrm>
                <a:off x="5068111" y="3282538"/>
                <a:ext cx="367985" cy="369332"/>
              </a:xfrm>
              <a:prstGeom prst="rect">
                <a:avLst/>
              </a:prstGeom>
              <a:blipFill rotWithShape="1">
                <a:blip r:embed="rId18"/>
                <a:stretch>
                  <a:fillRect t="-8197" r="-21311"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6" name="Прямоугольник 85"/>
              <p:cNvSpPr/>
              <p:nvPr/>
            </p:nvSpPr>
            <p:spPr>
              <a:xfrm>
                <a:off x="6864912" y="1563638"/>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𝑦</m:t>
                      </m:r>
                    </m:oMath>
                  </m:oMathPara>
                </a14:m>
                <a:endParaRPr lang="ru-RU" dirty="0"/>
              </a:p>
            </p:txBody>
          </p:sp>
        </mc:Choice>
        <mc:Fallback xmlns="">
          <p:sp>
            <p:nvSpPr>
              <p:cNvPr id="86" name="Прямоугольник 85"/>
              <p:cNvSpPr>
                <a:spLocks noRot="1" noChangeAspect="1" noMove="1" noResize="1" noEditPoints="1" noAdjustHandles="1" noChangeArrowheads="1" noChangeShapeType="1" noTextEdit="1"/>
              </p:cNvSpPr>
              <p:nvPr/>
            </p:nvSpPr>
            <p:spPr>
              <a:xfrm>
                <a:off x="6864912" y="1563638"/>
                <a:ext cx="371384" cy="369332"/>
              </a:xfrm>
              <a:prstGeom prst="rect">
                <a:avLst/>
              </a:prstGeom>
              <a:blipFill rotWithShape="1">
                <a:blip r:embed="rId19"/>
                <a:stretch>
                  <a:fillRect t="-8333" r="-21311"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703264" y="3581023"/>
                <a:ext cx="3041025" cy="853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a:latin typeface="Cambria Math"/>
                          <a:ea typeface="Cambria Math"/>
                        </a:rPr>
                        <m:t>𝛼</m:t>
                      </m:r>
                      <m:r>
                        <a:rPr lang="en-US" sz="2200" b="0" i="1" smtClean="0">
                          <a:latin typeface="Cambria Math"/>
                        </a:rPr>
                        <m:t>=</m:t>
                      </m:r>
                      <m:r>
                        <m:rPr>
                          <m:sty m:val="p"/>
                        </m:rPr>
                        <a:rPr lang="en-US" sz="2200" b="0" i="0" smtClean="0">
                          <a:latin typeface="Cambria Math"/>
                        </a:rPr>
                        <m:t>arcsin</m:t>
                      </m:r>
                      <m:d>
                        <m:dPr>
                          <m:ctrlPr>
                            <a:rPr lang="en-US" sz="2200" b="0" i="1" smtClean="0">
                              <a:latin typeface="Cambria Math"/>
                            </a:rPr>
                          </m:ctrlPr>
                        </m:dPr>
                        <m:e>
                          <m:f>
                            <m:fPr>
                              <m:ctrlPr>
                                <a:rPr lang="en-US" sz="2200" i="1">
                                  <a:latin typeface="Cambria Math"/>
                                </a:rPr>
                              </m:ctrlPr>
                            </m:fPr>
                            <m:num>
                              <m:r>
                                <a:rPr lang="en-US" sz="2200" i="1">
                                  <a:latin typeface="Cambria Math"/>
                                </a:rPr>
                                <m:t>𝑘</m:t>
                              </m:r>
                              <m:d>
                                <m:dPr>
                                  <m:begChr m:val="|"/>
                                  <m:endChr m:val="|"/>
                                  <m:ctrlPr>
                                    <a:rPr lang="en-US" sz="2200" i="1">
                                      <a:latin typeface="Cambria Math"/>
                                    </a:rPr>
                                  </m:ctrlPr>
                                </m:dPr>
                                <m:e>
                                  <m:sSub>
                                    <m:sSubPr>
                                      <m:ctrlPr>
                                        <a:rPr lang="en-US" sz="2200" i="1">
                                          <a:latin typeface="Cambria Math"/>
                                        </a:rPr>
                                      </m:ctrlPr>
                                    </m:sSubPr>
                                    <m:e>
                                      <m:r>
                                        <a:rPr lang="en-US" sz="2200" i="1">
                                          <a:latin typeface="Cambria Math"/>
                                        </a:rPr>
                                        <m:t>𝑞</m:t>
                                      </m:r>
                                    </m:e>
                                    <m:sub>
                                      <m:r>
                                        <a:rPr lang="en-US" sz="2200" i="1">
                                          <a:latin typeface="Cambria Math"/>
                                        </a:rPr>
                                        <m:t>1</m:t>
                                      </m:r>
                                    </m:sub>
                                  </m:sSub>
                                </m:e>
                              </m:d>
                              <m:d>
                                <m:dPr>
                                  <m:begChr m:val="|"/>
                                  <m:endChr m:val="|"/>
                                  <m:ctrlPr>
                                    <a:rPr lang="en-US" sz="2200" i="1">
                                      <a:latin typeface="Cambria Math"/>
                                    </a:rPr>
                                  </m:ctrlPr>
                                </m:dPr>
                                <m:e>
                                  <m:sSub>
                                    <m:sSubPr>
                                      <m:ctrlPr>
                                        <a:rPr lang="en-US" sz="2200" i="1">
                                          <a:latin typeface="Cambria Math"/>
                                        </a:rPr>
                                      </m:ctrlPr>
                                    </m:sSubPr>
                                    <m:e>
                                      <m:r>
                                        <a:rPr lang="en-US" sz="2200" i="1">
                                          <a:latin typeface="Cambria Math"/>
                                        </a:rPr>
                                        <m:t>𝑞</m:t>
                                      </m:r>
                                    </m:e>
                                    <m:sub>
                                      <m:r>
                                        <a:rPr lang="en-US" sz="2200" i="1">
                                          <a:latin typeface="Cambria Math"/>
                                        </a:rPr>
                                        <m:t>2</m:t>
                                      </m:r>
                                    </m:sub>
                                  </m:sSub>
                                </m:e>
                              </m:d>
                            </m:num>
                            <m:den>
                              <m:sSub>
                                <m:sSubPr>
                                  <m:ctrlPr>
                                    <a:rPr lang="ru-RU" sz="2200" i="1">
                                      <a:latin typeface="Cambria Math"/>
                                    </a:rPr>
                                  </m:ctrlPr>
                                </m:sSubPr>
                                <m:e>
                                  <m:r>
                                    <a:rPr lang="en-US" sz="2200" i="1">
                                      <a:latin typeface="Cambria Math"/>
                                    </a:rPr>
                                    <m:t>𝑇</m:t>
                                  </m:r>
                                </m:e>
                                <m:sub>
                                  <m:r>
                                    <a:rPr lang="en-US" sz="2200" i="1">
                                      <a:latin typeface="Cambria Math"/>
                                    </a:rPr>
                                    <m:t>1</m:t>
                                  </m:r>
                                </m:sub>
                              </m:sSub>
                              <m:sSup>
                                <m:sSupPr>
                                  <m:ctrlPr>
                                    <a:rPr lang="en-US" sz="2200" i="1">
                                      <a:latin typeface="Cambria Math"/>
                                    </a:rPr>
                                  </m:ctrlPr>
                                </m:sSupPr>
                                <m:e>
                                  <m:r>
                                    <a:rPr lang="en-US" sz="2200" i="1">
                                      <a:latin typeface="Cambria Math"/>
                                    </a:rPr>
                                    <m:t>𝑟</m:t>
                                  </m:r>
                                </m:e>
                                <m:sup>
                                  <m:r>
                                    <a:rPr lang="en-US" sz="2200" i="1">
                                      <a:latin typeface="Cambria Math"/>
                                    </a:rPr>
                                    <m:t>2</m:t>
                                  </m:r>
                                </m:sup>
                              </m:sSup>
                            </m:den>
                          </m:f>
                        </m:e>
                      </m:d>
                    </m:oMath>
                  </m:oMathPara>
                </a14:m>
                <a:endParaRPr lang="ru-RU" sz="2200" dirty="0"/>
              </a:p>
            </p:txBody>
          </p:sp>
        </mc:Choice>
        <mc:Fallback xmlns="">
          <p:sp>
            <p:nvSpPr>
              <p:cNvPr id="91" name="TextBox 90"/>
              <p:cNvSpPr txBox="1">
                <a:spLocks noRot="1" noChangeAspect="1" noMove="1" noResize="1" noEditPoints="1" noAdjustHandles="1" noChangeArrowheads="1" noChangeShapeType="1" noTextEdit="1"/>
              </p:cNvSpPr>
              <p:nvPr/>
            </p:nvSpPr>
            <p:spPr>
              <a:xfrm>
                <a:off x="2703264" y="3581023"/>
                <a:ext cx="3041025" cy="853054"/>
              </a:xfrm>
              <a:prstGeom prst="rect">
                <a:avLst/>
              </a:prstGeom>
              <a:blipFill rotWithShape="1">
                <a:blip r:embed="rId20"/>
                <a:stretch>
                  <a:fillRect r="-200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2703264" y="1985503"/>
                <a:ext cx="2266903" cy="802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200" i="1" smtClean="0">
                              <a:latin typeface="Cambria Math"/>
                            </a:rPr>
                          </m:ctrlPr>
                        </m:funcPr>
                        <m:fName>
                          <m:r>
                            <m:rPr>
                              <m:sty m:val="p"/>
                            </m:rPr>
                            <a:rPr lang="en-US" sz="2200" i="0" smtClean="0">
                              <a:latin typeface="Cambria Math"/>
                            </a:rPr>
                            <m:t>sin</m:t>
                          </m:r>
                        </m:fName>
                        <m:e>
                          <m:r>
                            <a:rPr lang="en-US" sz="2200" i="1" smtClean="0">
                              <a:latin typeface="Cambria Math"/>
                              <a:ea typeface="Cambria Math"/>
                            </a:rPr>
                            <m:t>𝛼</m:t>
                          </m:r>
                        </m:e>
                      </m:func>
                      <m:r>
                        <a:rPr lang="en-US" sz="2200" b="0" i="1" smtClean="0">
                          <a:latin typeface="Cambria Math"/>
                        </a:rPr>
                        <m:t>=</m:t>
                      </m:r>
                      <m:f>
                        <m:fPr>
                          <m:ctrlPr>
                            <a:rPr lang="en-US" sz="2200" b="0" i="1" smtClean="0">
                              <a:latin typeface="Cambria Math"/>
                            </a:rPr>
                          </m:ctrlPr>
                        </m:fPr>
                        <m:num>
                          <m:r>
                            <a:rPr lang="en-US" sz="2200" b="0" i="1" smtClean="0">
                              <a:latin typeface="Cambria Math"/>
                            </a:rPr>
                            <m:t>𝑘</m:t>
                          </m:r>
                          <m:d>
                            <m:dPr>
                              <m:begChr m:val="|"/>
                              <m:endChr m:val="|"/>
                              <m:ctrlPr>
                                <a:rPr lang="en-US" sz="2200" b="0" i="1" smtClean="0">
                                  <a:latin typeface="Cambria Math"/>
                                </a:rPr>
                              </m:ctrlPr>
                            </m:dPr>
                            <m:e>
                              <m:sSub>
                                <m:sSubPr>
                                  <m:ctrlPr>
                                    <a:rPr lang="en-US" sz="2200" b="0" i="1" smtClean="0">
                                      <a:latin typeface="Cambria Math"/>
                                    </a:rPr>
                                  </m:ctrlPr>
                                </m:sSubPr>
                                <m:e>
                                  <m:r>
                                    <a:rPr lang="en-US" sz="2200" b="0" i="1" smtClean="0">
                                      <a:latin typeface="Cambria Math"/>
                                    </a:rPr>
                                    <m:t>𝑞</m:t>
                                  </m:r>
                                </m:e>
                                <m:sub>
                                  <m:r>
                                    <a:rPr lang="en-US" sz="2200" b="0" i="1" smtClean="0">
                                      <a:latin typeface="Cambria Math"/>
                                    </a:rPr>
                                    <m:t>1</m:t>
                                  </m:r>
                                </m:sub>
                              </m:sSub>
                            </m:e>
                          </m:d>
                          <m:d>
                            <m:dPr>
                              <m:begChr m:val="|"/>
                              <m:endChr m:val="|"/>
                              <m:ctrlPr>
                                <a:rPr lang="en-US" sz="2200" i="1">
                                  <a:latin typeface="Cambria Math"/>
                                </a:rPr>
                              </m:ctrlPr>
                            </m:dPr>
                            <m:e>
                              <m:sSub>
                                <m:sSubPr>
                                  <m:ctrlPr>
                                    <a:rPr lang="en-US" sz="2200" i="1">
                                      <a:latin typeface="Cambria Math"/>
                                    </a:rPr>
                                  </m:ctrlPr>
                                </m:sSubPr>
                                <m:e>
                                  <m:r>
                                    <a:rPr lang="en-US" sz="2200" i="1">
                                      <a:latin typeface="Cambria Math"/>
                                    </a:rPr>
                                    <m:t>𝑞</m:t>
                                  </m:r>
                                </m:e>
                                <m:sub>
                                  <m:r>
                                    <a:rPr lang="en-US" sz="2200" b="0" i="1" smtClean="0">
                                      <a:latin typeface="Cambria Math"/>
                                    </a:rPr>
                                    <m:t>2</m:t>
                                  </m:r>
                                </m:sub>
                              </m:sSub>
                            </m:e>
                          </m:d>
                        </m:num>
                        <m:den>
                          <m:sSub>
                            <m:sSubPr>
                              <m:ctrlPr>
                                <a:rPr lang="ru-RU" sz="2200" i="1">
                                  <a:latin typeface="Cambria Math"/>
                                </a:rPr>
                              </m:ctrlPr>
                            </m:sSubPr>
                            <m:e>
                              <m:r>
                                <a:rPr lang="en-US" sz="2200" i="1">
                                  <a:latin typeface="Cambria Math"/>
                                </a:rPr>
                                <m:t>𝑇</m:t>
                              </m:r>
                            </m:e>
                            <m:sub>
                              <m:r>
                                <a:rPr lang="en-US" sz="2200" i="1">
                                  <a:latin typeface="Cambria Math"/>
                                </a:rPr>
                                <m:t>1</m:t>
                              </m:r>
                            </m:sub>
                          </m:sSub>
                          <m:sSup>
                            <m:sSupPr>
                              <m:ctrlPr>
                                <a:rPr lang="en-US" sz="2200" i="1" smtClean="0">
                                  <a:latin typeface="Cambria Math"/>
                                </a:rPr>
                              </m:ctrlPr>
                            </m:sSupPr>
                            <m:e>
                              <m:r>
                                <a:rPr lang="en-US" sz="2200" b="0" i="1" smtClean="0">
                                  <a:latin typeface="Cambria Math"/>
                                </a:rPr>
                                <m:t>𝑟</m:t>
                              </m:r>
                            </m:e>
                            <m:sup>
                              <m:r>
                                <a:rPr lang="en-US" sz="2200" b="0" i="1" smtClean="0">
                                  <a:latin typeface="Cambria Math"/>
                                </a:rPr>
                                <m:t>2</m:t>
                              </m:r>
                            </m:sup>
                          </m:sSup>
                        </m:den>
                      </m:f>
                    </m:oMath>
                  </m:oMathPara>
                </a14:m>
                <a:endParaRPr lang="ru-RU" sz="2200" dirty="0"/>
              </a:p>
            </p:txBody>
          </p:sp>
        </mc:Choice>
        <mc:Fallback xmlns="">
          <p:sp>
            <p:nvSpPr>
              <p:cNvPr id="54" name="TextBox 53"/>
              <p:cNvSpPr txBox="1">
                <a:spLocks noRot="1" noChangeAspect="1" noMove="1" noResize="1" noEditPoints="1" noAdjustHandles="1" noChangeArrowheads="1" noChangeShapeType="1" noTextEdit="1"/>
              </p:cNvSpPr>
              <p:nvPr/>
            </p:nvSpPr>
            <p:spPr>
              <a:xfrm>
                <a:off x="2703264" y="1985503"/>
                <a:ext cx="2266903" cy="802271"/>
              </a:xfrm>
              <a:prstGeom prst="rect">
                <a:avLst/>
              </a:prstGeom>
              <a:blipFill rotWithShape="1">
                <a:blip r:embed="rId21"/>
                <a:stretch>
                  <a:fillRect r="-457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2760414" y="4443958"/>
                <a:ext cx="1209114"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smtClean="0">
                          <a:latin typeface="Cambria Math"/>
                          <a:ea typeface="Cambria Math"/>
                        </a:rPr>
                        <m:t>𝛼</m:t>
                      </m:r>
                      <m:r>
                        <a:rPr lang="en-US" sz="2200" b="0" i="1" smtClean="0">
                          <a:latin typeface="Cambria Math"/>
                          <a:ea typeface="Cambria Math"/>
                        </a:rPr>
                        <m:t>≈14°</m:t>
                      </m:r>
                    </m:oMath>
                  </m:oMathPara>
                </a14:m>
                <a:endParaRPr lang="ru-RU" sz="2200" dirty="0"/>
              </a:p>
            </p:txBody>
          </p:sp>
        </mc:Choice>
        <mc:Fallback xmlns="">
          <p:sp>
            <p:nvSpPr>
              <p:cNvPr id="55" name="TextBox 54"/>
              <p:cNvSpPr txBox="1">
                <a:spLocks noRot="1" noChangeAspect="1" noMove="1" noResize="1" noEditPoints="1" noAdjustHandles="1" noChangeArrowheads="1" noChangeShapeType="1" noTextEdit="1"/>
              </p:cNvSpPr>
              <p:nvPr/>
            </p:nvSpPr>
            <p:spPr>
              <a:xfrm>
                <a:off x="2760414" y="4443958"/>
                <a:ext cx="1209114" cy="430887"/>
              </a:xfrm>
              <a:prstGeom prst="rect">
                <a:avLst/>
              </a:prstGeom>
              <a:blipFill rotWithShape="1">
                <a:blip r:embed="rId22"/>
                <a:stretch>
                  <a:fillRect t="-8451" r="-8586" b="-26761"/>
                </a:stretch>
              </a:blipFill>
            </p:spPr>
            <p:txBody>
              <a:bodyPr/>
              <a:lstStyle/>
              <a:p>
                <a:r>
                  <a:rPr lang="ru-RU">
                    <a:noFill/>
                  </a:rPr>
                  <a:t> </a:t>
                </a:r>
              </a:p>
            </p:txBody>
          </p:sp>
        </mc:Fallback>
      </mc:AlternateContent>
    </p:spTree>
    <p:extLst>
      <p:ext uri="{BB962C8B-B14F-4D97-AF65-F5344CB8AC3E}">
        <p14:creationId xmlns:p14="http://schemas.microsoft.com/office/powerpoint/2010/main" val="17592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solidFill>
                  <a:schemeClr val="tx2">
                    <a:lumMod val="75000"/>
                  </a:schemeClr>
                </a:solidFill>
                <a:latin typeface="Arial" pitchFamily="34" charset="0"/>
                <a:cs typeface="Arial" pitchFamily="34" charset="0"/>
              </a:rPr>
              <a:t>Основные выводы</a:t>
            </a:r>
            <a:endParaRPr lang="ru-RU" sz="3600" b="1" dirty="0">
              <a:solidFill>
                <a:schemeClr val="tx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457200" y="915566"/>
                <a:ext cx="8229600" cy="3804288"/>
              </a:xfrm>
            </p:spPr>
            <p:txBody>
              <a:bodyPr>
                <a:noAutofit/>
              </a:bodyPr>
              <a:lstStyle/>
              <a:p>
                <a:pPr>
                  <a:buFont typeface="Wingdings" pitchFamily="2" charset="2"/>
                  <a:buChar char="Ø"/>
                </a:pPr>
                <a:r>
                  <a:rPr lang="ru-RU" sz="2200" b="1" dirty="0" smtClean="0">
                    <a:latin typeface="Times New Roman" pitchFamily="18" charset="0"/>
                    <a:cs typeface="Times New Roman" pitchFamily="18" charset="0"/>
                  </a:rPr>
                  <a:t>Основной закон электростатики (закон Кулона): </a:t>
                </a:r>
                <a:r>
                  <a:rPr lang="ru-RU" sz="2200" dirty="0">
                    <a:latin typeface="Times New Roman" pitchFamily="18" charset="0"/>
                    <a:cs typeface="Times New Roman" pitchFamily="18" charset="0"/>
                  </a:rPr>
                  <a:t>сила взаимодействия между двумя </a:t>
                </a:r>
                <a:r>
                  <a:rPr lang="ru-RU" sz="2200" u="sng" dirty="0">
                    <a:latin typeface="Times New Roman" pitchFamily="18" charset="0"/>
                    <a:cs typeface="Times New Roman" pitchFamily="18" charset="0"/>
                  </a:rPr>
                  <a:t>точечными зарядами в вакууме </a:t>
                </a:r>
                <a:r>
                  <a:rPr lang="ru-RU" sz="2200" dirty="0">
                    <a:latin typeface="Times New Roman" pitchFamily="18" charset="0"/>
                    <a:cs typeface="Times New Roman" pitchFamily="18" charset="0"/>
                  </a:rPr>
                  <a:t>прямо пропорциональна произведению модулей этих зарядов и обратно пропорциональна квадрату расстояния между </a:t>
                </a:r>
                <a:r>
                  <a:rPr lang="ru-RU" sz="2200" dirty="0" smtClean="0">
                    <a:latin typeface="Times New Roman" pitchFamily="18" charset="0"/>
                    <a:cs typeface="Times New Roman" pitchFamily="18" charset="0"/>
                  </a:rPr>
                  <a:t>ними:</a:t>
                </a:r>
              </a:p>
              <a:p>
                <a:pPr>
                  <a:buFont typeface="Wingdings" pitchFamily="2" charset="2"/>
                  <a:buChar char="Ø"/>
                </a:pPr>
                <a:endParaRPr lang="ru-RU" sz="800" dirty="0" smtClean="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r>
                        <a:rPr lang="en-US" sz="2200" b="0" i="1" smtClean="0">
                          <a:latin typeface="Cambria Math"/>
                        </a:rPr>
                        <m:t>𝐹</m:t>
                      </m:r>
                      <m:r>
                        <a:rPr lang="en-US" sz="2200" b="0" i="1" smtClean="0">
                          <a:latin typeface="Cambria Math"/>
                        </a:rPr>
                        <m:t>=</m:t>
                      </m:r>
                      <m:r>
                        <a:rPr lang="en-US" sz="2200" i="1">
                          <a:latin typeface="Cambria Math"/>
                        </a:rPr>
                        <m:t>𝑘</m:t>
                      </m:r>
                      <m:f>
                        <m:fPr>
                          <m:ctrlPr>
                            <a:rPr lang="en-US" sz="2200" i="1">
                              <a:latin typeface="Cambria Math"/>
                            </a:rPr>
                          </m:ctrlPr>
                        </m:fPr>
                        <m:num>
                          <m:d>
                            <m:dPr>
                              <m:begChr m:val="|"/>
                              <m:endChr m:val="|"/>
                              <m:ctrlPr>
                                <a:rPr lang="en-US" sz="2200" i="1">
                                  <a:latin typeface="Cambria Math"/>
                                </a:rPr>
                              </m:ctrlPr>
                            </m:dPr>
                            <m:e>
                              <m:sSub>
                                <m:sSubPr>
                                  <m:ctrlPr>
                                    <a:rPr lang="en-US" sz="2200" i="1">
                                      <a:latin typeface="Cambria Math"/>
                                    </a:rPr>
                                  </m:ctrlPr>
                                </m:sSubPr>
                                <m:e>
                                  <m:r>
                                    <a:rPr lang="en-US" sz="2200" i="1">
                                      <a:latin typeface="Cambria Math"/>
                                    </a:rPr>
                                    <m:t>𝑞</m:t>
                                  </m:r>
                                </m:e>
                                <m:sub>
                                  <m:r>
                                    <a:rPr lang="en-US" sz="2200" i="1">
                                      <a:latin typeface="Cambria Math"/>
                                    </a:rPr>
                                    <m:t>1</m:t>
                                  </m:r>
                                </m:sub>
                              </m:sSub>
                            </m:e>
                          </m:d>
                          <m:d>
                            <m:dPr>
                              <m:begChr m:val="|"/>
                              <m:endChr m:val="|"/>
                              <m:ctrlPr>
                                <a:rPr lang="en-US" sz="2200" i="1">
                                  <a:latin typeface="Cambria Math"/>
                                </a:rPr>
                              </m:ctrlPr>
                            </m:dPr>
                            <m:e>
                              <m:sSub>
                                <m:sSubPr>
                                  <m:ctrlPr>
                                    <a:rPr lang="en-US" sz="2200" i="1">
                                      <a:latin typeface="Cambria Math"/>
                                    </a:rPr>
                                  </m:ctrlPr>
                                </m:sSubPr>
                                <m:e>
                                  <m:r>
                                    <a:rPr lang="en-US" sz="2200" i="1">
                                      <a:latin typeface="Cambria Math"/>
                                    </a:rPr>
                                    <m:t>𝑞</m:t>
                                  </m:r>
                                </m:e>
                                <m:sub>
                                  <m:r>
                                    <a:rPr lang="en-US" sz="2200" i="1">
                                      <a:latin typeface="Cambria Math"/>
                                    </a:rPr>
                                    <m:t>2</m:t>
                                  </m:r>
                                </m:sub>
                              </m:sSub>
                            </m:e>
                          </m:d>
                        </m:num>
                        <m:den>
                          <m:sSup>
                            <m:sSupPr>
                              <m:ctrlPr>
                                <a:rPr lang="en-US" sz="2200" i="1">
                                  <a:latin typeface="Cambria Math"/>
                                </a:rPr>
                              </m:ctrlPr>
                            </m:sSupPr>
                            <m:e>
                              <m:r>
                                <a:rPr lang="en-US" sz="2200" i="1">
                                  <a:latin typeface="Cambria Math"/>
                                </a:rPr>
                                <m:t>𝑟</m:t>
                              </m:r>
                            </m:e>
                            <m:sup>
                              <m:r>
                                <a:rPr lang="en-US" sz="2200" i="1">
                                  <a:latin typeface="Cambria Math"/>
                                </a:rPr>
                                <m:t>2</m:t>
                              </m:r>
                            </m:sup>
                          </m:sSup>
                        </m:den>
                      </m:f>
                    </m:oMath>
                  </m:oMathPara>
                </a14:m>
                <a:endParaRPr lang="ru-RU" sz="2200" dirty="0" smtClean="0">
                  <a:latin typeface="Times New Roman" pitchFamily="18" charset="0"/>
                  <a:cs typeface="Times New Roman" pitchFamily="18" charset="0"/>
                </a:endParaRPr>
              </a:p>
              <a:p>
                <a:pPr marL="0" indent="0">
                  <a:buNone/>
                </a:pPr>
                <a:endParaRPr lang="ru-RU" sz="800" dirty="0">
                  <a:latin typeface="Times New Roman" pitchFamily="18" charset="0"/>
                  <a:cs typeface="Times New Roman" pitchFamily="18" charset="0"/>
                </a:endParaRPr>
              </a:p>
              <a:p>
                <a:pPr>
                  <a:buFont typeface="Wingdings" pitchFamily="2" charset="2"/>
                  <a:buChar char="Ø"/>
                </a:pPr>
                <a:r>
                  <a:rPr lang="ru-RU" sz="2200" b="1" dirty="0" smtClean="0">
                    <a:latin typeface="Times New Roman" pitchFamily="18" charset="0"/>
                    <a:cs typeface="Times New Roman" pitchFamily="18" charset="0"/>
                  </a:rPr>
                  <a:t>Точечный заряд </a:t>
                </a:r>
                <a:r>
                  <a:rPr lang="ru-RU" sz="2200" dirty="0" smtClean="0">
                    <a:latin typeface="Times New Roman" pitchFamily="18" charset="0"/>
                    <a:cs typeface="Times New Roman" pitchFamily="18" charset="0"/>
                  </a:rPr>
                  <a:t>— это заряд, </a:t>
                </a:r>
                <a:r>
                  <a:rPr lang="ru-RU" sz="2200" dirty="0">
                    <a:latin typeface="Times New Roman" pitchFamily="18" charset="0"/>
                    <a:cs typeface="Times New Roman" pitchFamily="18" charset="0"/>
                  </a:rPr>
                  <a:t>находящийся на материальной точке. </a:t>
                </a:r>
                <a:endParaRPr lang="ru-RU" sz="2200" dirty="0" smtClean="0">
                  <a:latin typeface="Times New Roman" pitchFamily="18" charset="0"/>
                  <a:cs typeface="Times New Roman" pitchFamily="18" charset="0"/>
                </a:endParaRPr>
              </a:p>
              <a:p>
                <a:pPr>
                  <a:buFont typeface="Wingdings" pitchFamily="2" charset="2"/>
                  <a:buChar char="Ø"/>
                </a:pPr>
                <a:r>
                  <a:rPr lang="ru-RU" sz="2200" dirty="0" smtClean="0">
                    <a:latin typeface="Times New Roman" pitchFamily="18" charset="0"/>
                    <a:cs typeface="Times New Roman" pitchFamily="18" charset="0"/>
                  </a:rPr>
                  <a:t>Единицей </a:t>
                </a:r>
                <a:r>
                  <a:rPr lang="ru-RU" sz="2200" dirty="0">
                    <a:latin typeface="Times New Roman" pitchFamily="18" charset="0"/>
                    <a:cs typeface="Times New Roman" pitchFamily="18" charset="0"/>
                  </a:rPr>
                  <a:t>электрического заряда </a:t>
                </a:r>
                <a:r>
                  <a:rPr lang="ru-RU" sz="2200" dirty="0" smtClean="0">
                    <a:latin typeface="Times New Roman" pitchFamily="18" charset="0"/>
                    <a:cs typeface="Times New Roman" pitchFamily="18" charset="0"/>
                  </a:rPr>
                  <a:t>является кулон:</a:t>
                </a:r>
                <a:endParaRPr lang="ru-RU" sz="2200" dirty="0">
                  <a:latin typeface="Times New Roman" pitchFamily="18" charset="0"/>
                  <a:cs typeface="Times New Roman" pitchFamily="18" charset="0"/>
                </a:endParaRPr>
              </a:p>
              <a:p>
                <a:pPr>
                  <a:buFont typeface="Wingdings" pitchFamily="2" charset="2"/>
                  <a:buChar char="Ø"/>
                </a:pPr>
                <a:endParaRPr lang="ru-RU" sz="800" dirty="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ru-RU" sz="2200" i="1">
                              <a:latin typeface="Cambria Math"/>
                              <a:cs typeface="Times New Roman" pitchFamily="18" charset="0"/>
                            </a:rPr>
                          </m:ctrlPr>
                        </m:dPr>
                        <m:e>
                          <m:r>
                            <a:rPr lang="en-US" sz="2200" i="1">
                              <a:latin typeface="Cambria Math"/>
                              <a:cs typeface="Times New Roman" pitchFamily="18" charset="0"/>
                            </a:rPr>
                            <m:t> </m:t>
                          </m:r>
                          <m:r>
                            <a:rPr lang="en-US" sz="2200" i="1">
                              <a:latin typeface="Cambria Math"/>
                              <a:cs typeface="Times New Roman" pitchFamily="18" charset="0"/>
                            </a:rPr>
                            <m:t>𝑞</m:t>
                          </m:r>
                          <m:r>
                            <a:rPr lang="en-US" sz="2200" i="1">
                              <a:latin typeface="Cambria Math"/>
                              <a:cs typeface="Times New Roman" pitchFamily="18" charset="0"/>
                            </a:rPr>
                            <m:t> </m:t>
                          </m:r>
                        </m:e>
                      </m:d>
                      <m:r>
                        <a:rPr lang="ru-RU" sz="2200" i="1">
                          <a:latin typeface="Cambria Math"/>
                          <a:cs typeface="Times New Roman" pitchFamily="18" charset="0"/>
                        </a:rPr>
                        <m:t>=</m:t>
                      </m:r>
                      <m:d>
                        <m:dPr>
                          <m:begChr m:val="["/>
                          <m:endChr m:val="]"/>
                          <m:ctrlPr>
                            <a:rPr lang="ru-RU" sz="2200" i="1">
                              <a:latin typeface="Cambria Math"/>
                              <a:cs typeface="Times New Roman" pitchFamily="18" charset="0"/>
                            </a:rPr>
                          </m:ctrlPr>
                        </m:dPr>
                        <m:e>
                          <m:r>
                            <a:rPr lang="en-US" sz="2200" i="1">
                              <a:latin typeface="Cambria Math"/>
                              <a:cs typeface="Times New Roman" pitchFamily="18" charset="0"/>
                            </a:rPr>
                            <m:t> </m:t>
                          </m:r>
                          <m:r>
                            <a:rPr lang="ru-RU" sz="2200" i="1">
                              <a:latin typeface="Cambria Math"/>
                              <a:cs typeface="Times New Roman" pitchFamily="18" charset="0"/>
                            </a:rPr>
                            <m:t>Кл</m:t>
                          </m:r>
                          <m:r>
                            <a:rPr lang="en-US" sz="2200" i="1">
                              <a:latin typeface="Cambria Math"/>
                              <a:cs typeface="Times New Roman" pitchFamily="18" charset="0"/>
                            </a:rPr>
                            <m:t> </m:t>
                          </m:r>
                        </m:e>
                      </m:d>
                    </m:oMath>
                  </m:oMathPara>
                </a14:m>
                <a:endParaRPr lang="ru-RU" sz="2200" dirty="0" smtClean="0">
                  <a:latin typeface="Times New Roman" pitchFamily="18" charset="0"/>
                  <a:cs typeface="Times New Roman" pitchFamily="18"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457200" y="915566"/>
                <a:ext cx="8229600" cy="3804288"/>
              </a:xfrm>
              <a:blipFill rotWithShape="1">
                <a:blip r:embed="rId2"/>
                <a:stretch>
                  <a:fillRect l="-741" t="-962" r="-74" b="-8173"/>
                </a:stretch>
              </a:blipFill>
            </p:spPr>
            <p:txBody>
              <a:bodyPr/>
              <a:lstStyle/>
              <a:p>
                <a:r>
                  <a:rPr lang="ru-RU">
                    <a:noFill/>
                  </a:rPr>
                  <a:t> </a:t>
                </a:r>
              </a:p>
            </p:txBody>
          </p:sp>
        </mc:Fallback>
      </mc:AlternateContent>
      <p:grpSp>
        <p:nvGrpSpPr>
          <p:cNvPr id="4" name="Группа 3"/>
          <p:cNvGrpSpPr/>
          <p:nvPr/>
        </p:nvGrpSpPr>
        <p:grpSpPr>
          <a:xfrm>
            <a:off x="6691345" y="4796378"/>
            <a:ext cx="2455100" cy="347122"/>
            <a:chOff x="6691345" y="4796378"/>
            <a:chExt cx="2455100" cy="347122"/>
          </a:xfrm>
        </p:grpSpPr>
        <p:sp>
          <p:nvSpPr>
            <p:cNvPr id="5"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4" descr="E:\РАБОЧИЕ ПРОЕКТЫ\FREE-LANCE\2013\октябрь\Логотип_варианты_цвета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77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323528" y="999710"/>
                <a:ext cx="8496944" cy="3732280"/>
              </a:xfrm>
            </p:spPr>
            <p:txBody>
              <a:bodyPr>
                <a:normAutofit/>
              </a:bodyPr>
              <a:lstStyle/>
              <a:p>
                <a:pPr>
                  <a:buFont typeface="Wingdings" pitchFamily="2" charset="2"/>
                  <a:buChar char="Ø"/>
                </a:pPr>
                <a:r>
                  <a:rPr lang="ru-RU" sz="2400" b="1" dirty="0" smtClean="0">
                    <a:latin typeface="Times New Roman" pitchFamily="18" charset="0"/>
                    <a:cs typeface="Times New Roman" pitchFamily="18" charset="0"/>
                  </a:rPr>
                  <a:t>Заряд в 1 Кл </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это заряд, проходящий через поперечное сечение проводника за </a:t>
                </a:r>
                <a:r>
                  <a:rPr lang="ru-RU" sz="2400" dirty="0" smtClean="0">
                    <a:latin typeface="Times New Roman" pitchFamily="18" charset="0"/>
                    <a:cs typeface="Times New Roman" pitchFamily="18" charset="0"/>
                  </a:rPr>
                  <a:t>1 с, </a:t>
                </a:r>
                <a:r>
                  <a:rPr lang="ru-RU" sz="2400" dirty="0">
                    <a:latin typeface="Times New Roman" pitchFamily="18" charset="0"/>
                    <a:cs typeface="Times New Roman" pitchFamily="18" charset="0"/>
                  </a:rPr>
                  <a:t>при силе тока в </a:t>
                </a:r>
                <a:r>
                  <a:rPr lang="ru-RU" sz="2400" dirty="0" smtClean="0">
                    <a:latin typeface="Times New Roman" pitchFamily="18" charset="0"/>
                    <a:cs typeface="Times New Roman" pitchFamily="18" charset="0"/>
                  </a:rPr>
                  <a:t>1 А:</a:t>
                </a:r>
              </a:p>
              <a:p>
                <a:pPr>
                  <a:buFont typeface="Wingdings" pitchFamily="2" charset="2"/>
                  <a:buChar char="Ø"/>
                </a:pPr>
                <a:endParaRPr lang="ru-RU" sz="900" dirty="0" smtClean="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r>
                        <a:rPr lang="ru-RU" sz="2400" b="0" i="1" smtClean="0">
                          <a:latin typeface="Cambria Math"/>
                          <a:cs typeface="Times New Roman" pitchFamily="18" charset="0"/>
                        </a:rPr>
                        <m:t>1 Кл=1 А</m:t>
                      </m:r>
                      <m:r>
                        <a:rPr lang="ru-RU" sz="2400" b="0" i="1" smtClean="0">
                          <a:latin typeface="Cambria Math"/>
                          <a:ea typeface="Cambria Math"/>
                          <a:cs typeface="Times New Roman" pitchFamily="18" charset="0"/>
                        </a:rPr>
                        <m:t>×1 с</m:t>
                      </m:r>
                    </m:oMath>
                  </m:oMathPara>
                </a14:m>
                <a:endParaRPr lang="en-US" sz="2400" dirty="0" smtClean="0">
                  <a:latin typeface="Times New Roman" pitchFamily="18" charset="0"/>
                  <a:cs typeface="Times New Roman" pitchFamily="18" charset="0"/>
                </a:endParaRPr>
              </a:p>
              <a:p>
                <a:pPr marL="0" indent="0">
                  <a:buNone/>
                </a:pPr>
                <a:endParaRPr lang="ru-RU" sz="2000" dirty="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itchFamily="18" charset="0"/>
                          <a:ea typeface="Cambria Math" pitchFamily="18" charset="0"/>
                          <a:cs typeface="Times New Roman" pitchFamily="18" charset="0"/>
                        </a:rPr>
                        <m:t>𝑘</m:t>
                      </m:r>
                      <m:r>
                        <a:rPr lang="ru-RU" sz="2400" i="1">
                          <a:latin typeface="Cambria Math" pitchFamily="18" charset="0"/>
                          <a:ea typeface="Cambria Math" pitchFamily="18" charset="0"/>
                          <a:cs typeface="Times New Roman" pitchFamily="18" charset="0"/>
                        </a:rPr>
                        <m:t>=</m:t>
                      </m:r>
                      <m:r>
                        <a:rPr lang="en-US" sz="2400" b="0" i="1" smtClean="0">
                          <a:latin typeface="Cambria Math" pitchFamily="18" charset="0"/>
                          <a:ea typeface="Cambria Math" pitchFamily="18" charset="0"/>
                          <a:cs typeface="Times New Roman" pitchFamily="18" charset="0"/>
                        </a:rPr>
                        <m:t>9×</m:t>
                      </m:r>
                      <m:sSup>
                        <m:sSupPr>
                          <m:ctrlPr>
                            <a:rPr lang="ru-RU" sz="2400" i="1" smtClean="0">
                              <a:latin typeface="Cambria Math"/>
                              <a:ea typeface="Cambria Math" pitchFamily="18" charset="0"/>
                              <a:cs typeface="Times New Roman" pitchFamily="18" charset="0"/>
                            </a:rPr>
                          </m:ctrlPr>
                        </m:sSupPr>
                        <m:e>
                          <m:r>
                            <a:rPr lang="en-US" sz="2400" b="0" i="1" smtClean="0">
                              <a:latin typeface="Cambria Math" pitchFamily="18" charset="0"/>
                              <a:ea typeface="Cambria Math" pitchFamily="18" charset="0"/>
                              <a:cs typeface="Times New Roman" pitchFamily="18" charset="0"/>
                            </a:rPr>
                            <m:t>10</m:t>
                          </m:r>
                        </m:e>
                        <m:sup>
                          <m:r>
                            <a:rPr lang="en-US" sz="2400" b="0" i="1" smtClean="0">
                              <a:latin typeface="Cambria Math" pitchFamily="18" charset="0"/>
                              <a:ea typeface="Cambria Math" pitchFamily="18" charset="0"/>
                              <a:cs typeface="Times New Roman" pitchFamily="18" charset="0"/>
                            </a:rPr>
                            <m:t>9</m:t>
                          </m:r>
                        </m:sup>
                      </m:sSup>
                      <m:r>
                        <a:rPr lang="ru-RU" sz="2400" b="0" i="1" smtClean="0">
                          <a:latin typeface="Cambria Math"/>
                          <a:ea typeface="Cambria Math" pitchFamily="18" charset="0"/>
                          <a:cs typeface="Times New Roman" pitchFamily="18" charset="0"/>
                        </a:rPr>
                        <m:t> </m:t>
                      </m:r>
                      <m:f>
                        <m:fPr>
                          <m:ctrlPr>
                            <a:rPr lang="en-US" sz="2400" i="1">
                              <a:latin typeface="Cambria Math"/>
                              <a:ea typeface="Cambria Math" pitchFamily="18" charset="0"/>
                            </a:rPr>
                          </m:ctrlPr>
                        </m:fPr>
                        <m:num>
                          <m:r>
                            <a:rPr lang="ru-RU" sz="2400" i="1">
                              <a:latin typeface="Cambria Math" pitchFamily="18" charset="0"/>
                              <a:ea typeface="Cambria Math" pitchFamily="18" charset="0"/>
                            </a:rPr>
                            <m:t>Н×</m:t>
                          </m:r>
                          <m:sSup>
                            <m:sSupPr>
                              <m:ctrlPr>
                                <a:rPr lang="en-US" sz="2400" i="1">
                                  <a:latin typeface="Cambria Math"/>
                                  <a:ea typeface="Cambria Math" pitchFamily="18" charset="0"/>
                                </a:rPr>
                              </m:ctrlPr>
                            </m:sSupPr>
                            <m:e>
                              <m:r>
                                <a:rPr lang="ru-RU" sz="2400" i="1">
                                  <a:latin typeface="Cambria Math" pitchFamily="18" charset="0"/>
                                  <a:ea typeface="Cambria Math" pitchFamily="18" charset="0"/>
                                </a:rPr>
                                <m:t>м</m:t>
                              </m:r>
                            </m:e>
                            <m:sup>
                              <m:r>
                                <a:rPr lang="en-US" sz="2400" i="1">
                                  <a:latin typeface="Cambria Math" pitchFamily="18" charset="0"/>
                                  <a:ea typeface="Cambria Math" pitchFamily="18" charset="0"/>
                                </a:rPr>
                                <m:t>2</m:t>
                              </m:r>
                            </m:sup>
                          </m:sSup>
                        </m:num>
                        <m:den>
                          <m:sSup>
                            <m:sSupPr>
                              <m:ctrlPr>
                                <a:rPr lang="en-US" sz="2400" i="1">
                                  <a:latin typeface="Cambria Math"/>
                                  <a:ea typeface="Cambria Math" pitchFamily="18" charset="0"/>
                                </a:rPr>
                              </m:ctrlPr>
                            </m:sSupPr>
                            <m:e>
                              <m:r>
                                <a:rPr lang="ru-RU" sz="2400" i="1">
                                  <a:latin typeface="Cambria Math" pitchFamily="18" charset="0"/>
                                  <a:ea typeface="Cambria Math" pitchFamily="18" charset="0"/>
                                </a:rPr>
                                <m:t>Кл</m:t>
                              </m:r>
                            </m:e>
                            <m:sup>
                              <m:r>
                                <a:rPr lang="en-US" sz="2400" i="1">
                                  <a:latin typeface="Cambria Math" pitchFamily="18" charset="0"/>
                                  <a:ea typeface="Cambria Math" pitchFamily="18" charset="0"/>
                                </a:rPr>
                                <m:t>2</m:t>
                              </m:r>
                            </m:sup>
                          </m:sSup>
                        </m:den>
                      </m:f>
                    </m:oMath>
                  </m:oMathPara>
                </a14:m>
                <a:endParaRPr lang="en-US" sz="2400" dirty="0" smtClean="0">
                  <a:latin typeface="Cambria Math" pitchFamily="18" charset="0"/>
                  <a:ea typeface="Cambria Math" pitchFamily="18" charset="0"/>
                  <a:cs typeface="Times New Roman" pitchFamily="18" charset="0"/>
                </a:endParaRPr>
              </a:p>
              <a:p>
                <a:pPr marL="0" indent="0">
                  <a:buNone/>
                </a:pPr>
                <a:endParaRPr lang="ru-RU" sz="2000" dirty="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ru-RU" sz="2400" i="1" smtClean="0">
                              <a:latin typeface="Cambria Math"/>
                              <a:cs typeface="Times New Roman" pitchFamily="18" charset="0"/>
                            </a:rPr>
                          </m:ctrlPr>
                        </m:sSubPr>
                        <m:e>
                          <m:r>
                            <a:rPr lang="en-US" sz="2400" b="0" i="1" smtClean="0">
                              <a:latin typeface="Cambria Math"/>
                              <a:cs typeface="Times New Roman" pitchFamily="18" charset="0"/>
                            </a:rPr>
                            <m:t>𝑞</m:t>
                          </m:r>
                        </m:e>
                        <m:sub>
                          <m:r>
                            <a:rPr lang="en-US" sz="2400" b="0" i="1" smtClean="0">
                              <a:latin typeface="Cambria Math"/>
                              <a:cs typeface="Times New Roman" pitchFamily="18" charset="0"/>
                            </a:rPr>
                            <m:t>𝑒</m:t>
                          </m:r>
                        </m:sub>
                      </m:sSub>
                      <m:r>
                        <a:rPr lang="ru-RU" sz="2400" i="1">
                          <a:latin typeface="Cambria Math"/>
                          <a:cs typeface="Times New Roman" pitchFamily="18" charset="0"/>
                        </a:rPr>
                        <m:t>=</m:t>
                      </m:r>
                      <m:r>
                        <a:rPr lang="en-US" sz="2400" b="0" i="1" smtClean="0">
                          <a:latin typeface="Cambria Math"/>
                          <a:cs typeface="Times New Roman" pitchFamily="18" charset="0"/>
                        </a:rPr>
                        <m:t>1,6</m:t>
                      </m:r>
                      <m:r>
                        <a:rPr lang="en-US" sz="2400" b="0" i="1" smtClean="0">
                          <a:latin typeface="Cambria Math"/>
                          <a:ea typeface="Cambria Math"/>
                          <a:cs typeface="Times New Roman" pitchFamily="18" charset="0"/>
                        </a:rPr>
                        <m:t>×</m:t>
                      </m:r>
                      <m:sSup>
                        <m:sSupPr>
                          <m:ctrlPr>
                            <a:rPr lang="en-US" sz="2400" b="0" i="1" smtClean="0">
                              <a:latin typeface="Cambria Math"/>
                              <a:ea typeface="Cambria Math"/>
                              <a:cs typeface="Times New Roman" pitchFamily="18" charset="0"/>
                            </a:rPr>
                          </m:ctrlPr>
                        </m:sSupPr>
                        <m:e>
                          <m:r>
                            <a:rPr lang="en-US" sz="2400" b="0" i="1" smtClean="0">
                              <a:latin typeface="Cambria Math"/>
                              <a:ea typeface="Cambria Math"/>
                              <a:cs typeface="Times New Roman" pitchFamily="18" charset="0"/>
                            </a:rPr>
                            <m:t>10</m:t>
                          </m:r>
                        </m:e>
                        <m:sup>
                          <m:r>
                            <a:rPr lang="en-US" sz="2400" b="0" i="1" smtClean="0">
                              <a:latin typeface="Cambria Math"/>
                              <a:ea typeface="Cambria Math"/>
                              <a:cs typeface="Times New Roman" pitchFamily="18" charset="0"/>
                            </a:rPr>
                            <m:t>−19</m:t>
                          </m:r>
                        </m:sup>
                      </m:sSup>
                      <m:r>
                        <a:rPr lang="en-US" sz="2400" b="0" i="1" smtClean="0">
                          <a:latin typeface="Cambria Math"/>
                          <a:ea typeface="Cambria Math"/>
                          <a:cs typeface="Times New Roman" pitchFamily="18" charset="0"/>
                        </a:rPr>
                        <m:t> </m:t>
                      </m:r>
                      <m:r>
                        <a:rPr lang="ru-RU" sz="2400" b="0" i="1" smtClean="0">
                          <a:latin typeface="Cambria Math"/>
                          <a:ea typeface="Cambria Math"/>
                          <a:cs typeface="Times New Roman" pitchFamily="18" charset="0"/>
                        </a:rPr>
                        <m:t>Кл</m:t>
                      </m:r>
                    </m:oMath>
                  </m:oMathPara>
                </a14:m>
                <a:endParaRPr lang="ru-RU" sz="2400" dirty="0">
                  <a:latin typeface="Times New Roman" pitchFamily="18" charset="0"/>
                  <a:cs typeface="Times New Roman" pitchFamily="18"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323528" y="999710"/>
                <a:ext cx="8496944" cy="3732280"/>
              </a:xfrm>
              <a:blipFill rotWithShape="1">
                <a:blip r:embed="rId2"/>
                <a:stretch>
                  <a:fillRect l="-933" t="-1307"/>
                </a:stretch>
              </a:blipFill>
            </p:spPr>
            <p:txBody>
              <a:bodyPr/>
              <a:lstStyle/>
              <a:p>
                <a:r>
                  <a:rPr lang="ru-RU">
                    <a:noFill/>
                  </a:rPr>
                  <a:t> </a:t>
                </a:r>
              </a:p>
            </p:txBody>
          </p:sp>
        </mc:Fallback>
      </mc:AlternateContent>
      <p:sp>
        <p:nvSpPr>
          <p:cNvPr id="4" name="Заголовок 1"/>
          <p:cNvSpPr>
            <a:spLocks noGrp="1"/>
          </p:cNvSpPr>
          <p:nvPr>
            <p:ph type="title"/>
          </p:nvPr>
        </p:nvSpPr>
        <p:spPr>
          <a:xfrm>
            <a:off x="457200" y="205979"/>
            <a:ext cx="8229600" cy="857250"/>
          </a:xfrm>
        </p:spPr>
        <p:txBody>
          <a:bodyPr>
            <a:normAutofit/>
          </a:bodyPr>
          <a:lstStyle/>
          <a:p>
            <a:r>
              <a:rPr lang="ru-RU" sz="3600" b="1" dirty="0" smtClean="0">
                <a:solidFill>
                  <a:schemeClr val="tx2">
                    <a:lumMod val="75000"/>
                  </a:schemeClr>
                </a:solidFill>
                <a:latin typeface="Arial" pitchFamily="34" charset="0"/>
                <a:cs typeface="Arial" pitchFamily="34" charset="0"/>
              </a:rPr>
              <a:t>Основные выводы</a:t>
            </a:r>
            <a:endParaRPr lang="ru-RU" sz="3600" b="1" dirty="0">
              <a:solidFill>
                <a:schemeClr val="tx2">
                  <a:lumMod val="75000"/>
                </a:schemeClr>
              </a:solidFill>
              <a:latin typeface="Arial" pitchFamily="34" charset="0"/>
              <a:cs typeface="Arial" pitchFamily="34" charset="0"/>
            </a:endParaRPr>
          </a:p>
        </p:txBody>
      </p:sp>
      <p:grpSp>
        <p:nvGrpSpPr>
          <p:cNvPr id="5" name="Группа 4"/>
          <p:cNvGrpSpPr/>
          <p:nvPr/>
        </p:nvGrpSpPr>
        <p:grpSpPr>
          <a:xfrm>
            <a:off x="6691345" y="4796378"/>
            <a:ext cx="2455100" cy="347122"/>
            <a:chOff x="6691345" y="4796378"/>
            <a:chExt cx="2455100" cy="347122"/>
          </a:xfrm>
        </p:grpSpPr>
        <p:sp>
          <p:nvSpPr>
            <p:cNvPr id="6"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E:\РАБОЧИЕ ПРОЕКТЫ\FREE-LANCE\2013\октябрь\Логотип_варианты_цвета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56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359532" y="195486"/>
            <a:ext cx="8388932" cy="7200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800" b="1" dirty="0" smtClean="0">
                <a:solidFill>
                  <a:schemeClr val="tx1"/>
                </a:solidFill>
                <a:latin typeface="Times New Roman" pitchFamily="18" charset="0"/>
                <a:cs typeface="Times New Roman" pitchFamily="18" charset="0"/>
              </a:rPr>
              <a:t>Закон кулона — основной закон электростатики</a:t>
            </a:r>
            <a:endParaRPr lang="ru-RU" sz="2800" dirty="0">
              <a:solidFill>
                <a:schemeClr val="tx1"/>
              </a:solidFill>
              <a:latin typeface="Times New Roman" pitchFamily="18" charset="0"/>
              <a:cs typeface="Times New Roman" pitchFamily="18" charset="0"/>
            </a:endParaRPr>
          </a:p>
        </p:txBody>
      </p:sp>
      <p:sp>
        <p:nvSpPr>
          <p:cNvPr id="6" name="Скругленный прямоугольник 5"/>
          <p:cNvSpPr/>
          <p:nvPr/>
        </p:nvSpPr>
        <p:spPr>
          <a:xfrm>
            <a:off x="1187624" y="1851670"/>
            <a:ext cx="6804755" cy="936104"/>
          </a:xfrm>
          <a:prstGeom prst="roundRect">
            <a:avLst/>
          </a:prstGeom>
          <a:gradFill>
            <a:gsLst>
              <a:gs pos="96000">
                <a:schemeClr val="accent5">
                  <a:lumMod val="87000"/>
                  <a:lumOff val="13000"/>
                </a:schemeClr>
              </a:gs>
              <a:gs pos="44000">
                <a:schemeClr val="accent5">
                  <a:lumMod val="40000"/>
                  <a:lumOff val="60000"/>
                </a:schemeClr>
              </a:gs>
              <a:gs pos="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400" b="1" dirty="0" smtClean="0">
                <a:latin typeface="Times New Roman" pitchFamily="18" charset="0"/>
                <a:cs typeface="Times New Roman" pitchFamily="18" charset="0"/>
              </a:rPr>
              <a:t>Электростатика</a:t>
            </a:r>
            <a:r>
              <a:rPr lang="ru-RU" sz="2400" dirty="0" smtClean="0">
                <a:latin typeface="Times New Roman" pitchFamily="18" charset="0"/>
                <a:cs typeface="Times New Roman" pitchFamily="18" charset="0"/>
              </a:rPr>
              <a:t> </a:t>
            </a:r>
            <a:r>
              <a:rPr lang="ru-RU" sz="2400" dirty="0" smtClean="0">
                <a:solidFill>
                  <a:schemeClr val="tx1"/>
                </a:solidFill>
                <a:latin typeface="Times New Roman" pitchFamily="18" charset="0"/>
                <a:cs typeface="Times New Roman" pitchFamily="18" charset="0"/>
              </a:rPr>
              <a:t>— ветвь электродинамики, изучающая взаимодействие </a:t>
            </a:r>
            <a:r>
              <a:rPr lang="ru-RU" sz="2400" u="sng" dirty="0" smtClean="0">
                <a:solidFill>
                  <a:schemeClr val="tx1"/>
                </a:solidFill>
                <a:latin typeface="Times New Roman" pitchFamily="18" charset="0"/>
                <a:cs typeface="Times New Roman" pitchFamily="18" charset="0"/>
              </a:rPr>
              <a:t>покоящихся</a:t>
            </a:r>
            <a:r>
              <a:rPr lang="ru-RU" sz="2400" dirty="0" smtClean="0">
                <a:solidFill>
                  <a:schemeClr val="tx1"/>
                </a:solidFill>
                <a:latin typeface="Times New Roman" pitchFamily="18" charset="0"/>
                <a:cs typeface="Times New Roman" pitchFamily="18" charset="0"/>
              </a:rPr>
              <a:t> зарядов.</a:t>
            </a:r>
            <a:endParaRPr lang="ru-RU" sz="2400" dirty="0">
              <a:latin typeface="Times New Roman" pitchFamily="18" charset="0"/>
              <a:cs typeface="Times New Roman" pitchFamily="18" charset="0"/>
            </a:endParaRPr>
          </a:p>
        </p:txBody>
      </p:sp>
      <p:sp>
        <p:nvSpPr>
          <p:cNvPr id="8" name="Скругленный прямоугольник 7"/>
          <p:cNvSpPr/>
          <p:nvPr/>
        </p:nvSpPr>
        <p:spPr>
          <a:xfrm>
            <a:off x="647564" y="3651870"/>
            <a:ext cx="7848872" cy="10238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dirty="0" smtClean="0">
                <a:latin typeface="Times New Roman" pitchFamily="18" charset="0"/>
                <a:cs typeface="Times New Roman" pitchFamily="18" charset="0"/>
              </a:rPr>
              <a:t>Сила взаимодействия между двумя покоящимися зарядами прямо пропорциональна величине зарядов и обратно пропорциональна квадрату расстояния между ними.</a:t>
            </a:r>
            <a:endParaRPr lang="ru-RU" sz="2000" dirty="0">
              <a:latin typeface="Times New Roman" pitchFamily="18" charset="0"/>
              <a:cs typeface="Times New Roman" pitchFamily="18" charset="0"/>
            </a:endParaRPr>
          </a:p>
        </p:txBody>
      </p:sp>
      <p:grpSp>
        <p:nvGrpSpPr>
          <p:cNvPr id="9" name="Группа 8"/>
          <p:cNvGrpSpPr/>
          <p:nvPr/>
        </p:nvGrpSpPr>
        <p:grpSpPr>
          <a:xfrm>
            <a:off x="6691345" y="4796378"/>
            <a:ext cx="2455100" cy="347122"/>
            <a:chOff x="6691345" y="4796378"/>
            <a:chExt cx="2455100" cy="347122"/>
          </a:xfrm>
        </p:grpSpPr>
        <p:sp>
          <p:nvSpPr>
            <p:cNvPr id="10"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4" descr="E:\РАБОЧИЕ ПРОЕКТЫ\FREE-LANCE\2013\октябрь\Логотип_варианты_цвета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642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21" r="4561" b="15458"/>
          <a:stretch/>
        </p:blipFill>
        <p:spPr bwMode="auto">
          <a:xfrm flipH="1">
            <a:off x="328709" y="195486"/>
            <a:ext cx="3302005" cy="393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683566" y="4132874"/>
            <a:ext cx="2592289" cy="830997"/>
          </a:xfrm>
          <a:prstGeom prst="rect">
            <a:avLst/>
          </a:prstGeom>
        </p:spPr>
        <p:txBody>
          <a:bodyPr wrap="square">
            <a:spAutoFit/>
          </a:bodyPr>
          <a:lstStyle/>
          <a:p>
            <a:pPr algn="ctr"/>
            <a:r>
              <a:rPr lang="vi-VN" sz="2400" dirty="0" smtClean="0">
                <a:latin typeface="Times New Roman" pitchFamily="18" charset="0"/>
                <a:cs typeface="Times New Roman" pitchFamily="18" charset="0"/>
              </a:rPr>
              <a:t>Генри К</a:t>
            </a:r>
            <a:r>
              <a:rPr lang="ru-RU" sz="2400" dirty="0" smtClean="0">
                <a:latin typeface="Times New Roman" pitchFamily="18" charset="0"/>
                <a:cs typeface="Times New Roman" pitchFamily="18" charset="0"/>
              </a:rPr>
              <a:t>а</a:t>
            </a:r>
            <a:r>
              <a:rPr lang="vi-VN" sz="2400" dirty="0" smtClean="0">
                <a:latin typeface="Times New Roman" pitchFamily="18" charset="0"/>
                <a:cs typeface="Times New Roman" pitchFamily="18" charset="0"/>
              </a:rPr>
              <a:t>вендиш</a:t>
            </a:r>
            <a:endParaRPr lang="ru-RU" sz="2400" dirty="0" smtClean="0">
              <a:latin typeface="Times New Roman" pitchFamily="18" charset="0"/>
              <a:cs typeface="Times New Roman" pitchFamily="18" charset="0"/>
            </a:endParaRPr>
          </a:p>
          <a:p>
            <a:pPr algn="ctr"/>
            <a:r>
              <a:rPr lang="vi-VN" sz="2400" dirty="0" smtClean="0">
                <a:latin typeface="Times New Roman" pitchFamily="18" charset="0"/>
                <a:cs typeface="Times New Roman" pitchFamily="18" charset="0"/>
              </a:rPr>
              <a:t>1731 </a:t>
            </a:r>
            <a:r>
              <a:rPr lang="vi-VN"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1810</a:t>
            </a:r>
            <a:endParaRPr lang="ru-RU" sz="2400" dirty="0">
              <a:latin typeface="Times New Roman" pitchFamily="18" charset="0"/>
              <a:cs typeface="Times New Roman" pitchFamily="18" charset="0"/>
            </a:endParaRPr>
          </a:p>
        </p:txBody>
      </p:sp>
      <p:pic>
        <p:nvPicPr>
          <p:cNvPr id="1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12" b="100000" l="3505" r="95561"/>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7583" t="9132" r="7001"/>
          <a:stretch/>
        </p:blipFill>
        <p:spPr bwMode="auto">
          <a:xfrm>
            <a:off x="4778407" y="195486"/>
            <a:ext cx="361001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4897513" y="3075806"/>
            <a:ext cx="3706935" cy="461665"/>
          </a:xfrm>
          <a:prstGeom prst="rect">
            <a:avLst/>
          </a:prstGeom>
        </p:spPr>
        <p:txBody>
          <a:bodyPr wrap="square">
            <a:spAutoFit/>
          </a:bodyPr>
          <a:lstStyle/>
          <a:p>
            <a:r>
              <a:rPr lang="ru-RU" sz="2400" dirty="0" smtClean="0">
                <a:latin typeface="Times New Roman" pitchFamily="18" charset="0"/>
                <a:cs typeface="Times New Roman" pitchFamily="18" charset="0"/>
              </a:rPr>
              <a:t>Крутильные весы,</a:t>
            </a:r>
            <a:r>
              <a:rPr lang="en-US" sz="2400" dirty="0" smtClean="0">
                <a:latin typeface="Times New Roman" pitchFamily="18" charset="0"/>
                <a:cs typeface="Times New Roman" pitchFamily="18" charset="0"/>
              </a:rPr>
              <a:t> 1798</a:t>
            </a:r>
            <a:r>
              <a:rPr lang="ru-RU" sz="2400" dirty="0" smtClean="0">
                <a:latin typeface="Times New Roman" pitchFamily="18" charset="0"/>
                <a:cs typeface="Times New Roman" pitchFamily="18" charset="0"/>
              </a:rPr>
              <a:t> г.</a:t>
            </a:r>
            <a:endParaRPr 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7" name="TextBox 16"/>
              <p:cNvSpPr txBox="1"/>
              <p:nvPr/>
            </p:nvSpPr>
            <p:spPr>
              <a:xfrm>
                <a:off x="4566209" y="3507854"/>
                <a:ext cx="386073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𝐺</m:t>
                      </m:r>
                      <m:r>
                        <a:rPr lang="en-US" b="0" i="1" smtClean="0">
                          <a:latin typeface="Cambria Math"/>
                        </a:rPr>
                        <m:t>=6,754×</m:t>
                      </m:r>
                      <m:sSup>
                        <m:sSupPr>
                          <m:ctrlPr>
                            <a:rPr lang="en-US" b="0" i="1" smtClean="0">
                              <a:latin typeface="Cambria Math"/>
                              <a:ea typeface="Cambria Math"/>
                            </a:rPr>
                          </m:ctrlPr>
                        </m:sSupPr>
                        <m:e>
                          <m:r>
                            <a:rPr lang="en-US" b="0" i="1" smtClean="0">
                              <a:latin typeface="Cambria Math"/>
                              <a:ea typeface="Cambria Math"/>
                            </a:rPr>
                            <m:t>10</m:t>
                          </m:r>
                        </m:e>
                        <m:sup>
                          <m:r>
                            <a:rPr lang="en-US" b="0" i="1" smtClean="0">
                              <a:latin typeface="Cambria Math"/>
                              <a:ea typeface="Cambria Math"/>
                            </a:rPr>
                            <m:t>−11</m:t>
                          </m:r>
                        </m:sup>
                      </m:sSup>
                      <m:r>
                        <a:rPr lang="en-US" b="0" i="1" smtClean="0">
                          <a:latin typeface="Cambria Math"/>
                          <a:ea typeface="Cambria Math"/>
                        </a:rPr>
                        <m:t> </m:t>
                      </m:r>
                      <m:f>
                        <m:fPr>
                          <m:ctrlPr>
                            <a:rPr lang="en-US" i="1">
                              <a:latin typeface="Cambria Math"/>
                            </a:rPr>
                          </m:ctrlPr>
                        </m:fPr>
                        <m:num>
                          <m:r>
                            <a:rPr lang="ru-RU" i="1">
                              <a:latin typeface="Cambria Math"/>
                            </a:rPr>
                            <m:t>Н</m:t>
                          </m:r>
                          <m:r>
                            <a:rPr lang="ru-RU" i="1">
                              <a:latin typeface="Cambria Math"/>
                              <a:ea typeface="Cambria Math"/>
                            </a:rPr>
                            <m:t>×</m:t>
                          </m:r>
                          <m:sSup>
                            <m:sSupPr>
                              <m:ctrlPr>
                                <a:rPr lang="ru-RU" i="1">
                                  <a:latin typeface="Cambria Math"/>
                                  <a:ea typeface="Cambria Math"/>
                                </a:rPr>
                              </m:ctrlPr>
                            </m:sSupPr>
                            <m:e>
                              <m:r>
                                <a:rPr lang="ru-RU" i="1">
                                  <a:latin typeface="Cambria Math"/>
                                  <a:ea typeface="Cambria Math"/>
                                </a:rPr>
                                <m:t>м</m:t>
                              </m:r>
                            </m:e>
                            <m:sup>
                              <m:r>
                                <a:rPr lang="ru-RU" i="1">
                                  <a:latin typeface="Cambria Math"/>
                                  <a:ea typeface="Cambria Math"/>
                                </a:rPr>
                                <m:t>2</m:t>
                              </m:r>
                            </m:sup>
                          </m:sSup>
                        </m:num>
                        <m:den>
                          <m:sSup>
                            <m:sSupPr>
                              <m:ctrlPr>
                                <a:rPr lang="en-US" i="1">
                                  <a:latin typeface="Cambria Math"/>
                                </a:rPr>
                              </m:ctrlPr>
                            </m:sSupPr>
                            <m:e>
                              <m:r>
                                <a:rPr lang="ru-RU" i="1">
                                  <a:latin typeface="Cambria Math"/>
                                </a:rPr>
                                <m:t>кг</m:t>
                              </m:r>
                            </m:e>
                            <m:sup>
                              <m:r>
                                <a:rPr lang="ru-RU" i="1">
                                  <a:latin typeface="Cambria Math"/>
                                </a:rPr>
                                <m:t>2</m:t>
                              </m:r>
                            </m:sup>
                          </m:sSup>
                        </m:den>
                      </m:f>
                      <m:r>
                        <a:rPr lang="en-US" b="0" i="0" smtClean="0">
                          <a:latin typeface="Cambria Math"/>
                        </a:rPr>
                        <m:t> (1798 </m:t>
                      </m:r>
                      <m:r>
                        <a:rPr lang="ru-RU" b="0" i="0" smtClean="0">
                          <a:latin typeface="Cambria Math"/>
                        </a:rPr>
                        <m:t>г</m:t>
                      </m:r>
                      <m:r>
                        <a:rPr lang="en-US" b="0" i="0" smtClean="0">
                          <a:latin typeface="Cambria Math"/>
                        </a:rPr>
                        <m:t>)</m:t>
                      </m:r>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4566209" y="3507854"/>
                <a:ext cx="3860737" cy="646331"/>
              </a:xfrm>
              <a:prstGeom prst="rect">
                <a:avLst/>
              </a:prstGeom>
              <a:blipFill rotWithShape="1">
                <a:blip r:embed="rId5"/>
                <a:stretch>
                  <a:fillRect r="-126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566208" y="4173524"/>
                <a:ext cx="394088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𝐺</m:t>
                      </m:r>
                      <m:r>
                        <a:rPr lang="en-US" b="0" i="1" smtClean="0">
                          <a:latin typeface="Cambria Math"/>
                        </a:rPr>
                        <m:t>=6,674×</m:t>
                      </m:r>
                      <m:sSup>
                        <m:sSupPr>
                          <m:ctrlPr>
                            <a:rPr lang="en-US" b="0" i="1" smtClean="0">
                              <a:latin typeface="Cambria Math"/>
                              <a:ea typeface="Cambria Math"/>
                            </a:rPr>
                          </m:ctrlPr>
                        </m:sSupPr>
                        <m:e>
                          <m:r>
                            <a:rPr lang="en-US" b="0" i="1" smtClean="0">
                              <a:latin typeface="Cambria Math"/>
                              <a:ea typeface="Cambria Math"/>
                            </a:rPr>
                            <m:t>10</m:t>
                          </m:r>
                        </m:e>
                        <m:sup>
                          <m:r>
                            <a:rPr lang="en-US" b="0" i="1" smtClean="0">
                              <a:latin typeface="Cambria Math"/>
                              <a:ea typeface="Cambria Math"/>
                            </a:rPr>
                            <m:t>−11</m:t>
                          </m:r>
                        </m:sup>
                      </m:sSup>
                      <m:r>
                        <a:rPr lang="en-US" b="0" i="1" smtClean="0">
                          <a:latin typeface="Cambria Math"/>
                          <a:ea typeface="Cambria Math"/>
                        </a:rPr>
                        <m:t> </m:t>
                      </m:r>
                      <m:f>
                        <m:fPr>
                          <m:ctrlPr>
                            <a:rPr lang="en-US" i="1">
                              <a:latin typeface="Cambria Math"/>
                            </a:rPr>
                          </m:ctrlPr>
                        </m:fPr>
                        <m:num>
                          <m:r>
                            <a:rPr lang="ru-RU" i="1">
                              <a:latin typeface="Cambria Math"/>
                            </a:rPr>
                            <m:t>Н</m:t>
                          </m:r>
                          <m:r>
                            <a:rPr lang="ru-RU" i="1">
                              <a:latin typeface="Cambria Math"/>
                              <a:ea typeface="Cambria Math"/>
                            </a:rPr>
                            <m:t>×</m:t>
                          </m:r>
                          <m:sSup>
                            <m:sSupPr>
                              <m:ctrlPr>
                                <a:rPr lang="ru-RU" i="1">
                                  <a:latin typeface="Cambria Math"/>
                                  <a:ea typeface="Cambria Math"/>
                                </a:rPr>
                              </m:ctrlPr>
                            </m:sSupPr>
                            <m:e>
                              <m:r>
                                <a:rPr lang="ru-RU" i="1">
                                  <a:latin typeface="Cambria Math"/>
                                  <a:ea typeface="Cambria Math"/>
                                </a:rPr>
                                <m:t>м</m:t>
                              </m:r>
                            </m:e>
                            <m:sup>
                              <m:r>
                                <a:rPr lang="ru-RU" i="1">
                                  <a:latin typeface="Cambria Math"/>
                                  <a:ea typeface="Cambria Math"/>
                                </a:rPr>
                                <m:t>2</m:t>
                              </m:r>
                            </m:sup>
                          </m:sSup>
                        </m:num>
                        <m:den>
                          <m:sSup>
                            <m:sSupPr>
                              <m:ctrlPr>
                                <a:rPr lang="en-US" i="1">
                                  <a:latin typeface="Cambria Math"/>
                                </a:rPr>
                              </m:ctrlPr>
                            </m:sSupPr>
                            <m:e>
                              <m:r>
                                <a:rPr lang="ru-RU" i="1">
                                  <a:latin typeface="Cambria Math"/>
                                </a:rPr>
                                <m:t>кг</m:t>
                              </m:r>
                            </m:e>
                            <m:sup>
                              <m:r>
                                <a:rPr lang="ru-RU" i="1">
                                  <a:latin typeface="Cambria Math"/>
                                </a:rPr>
                                <m:t>2</m:t>
                              </m:r>
                            </m:sup>
                          </m:sSup>
                        </m:den>
                      </m:f>
                      <m:r>
                        <a:rPr lang="en-US">
                          <a:latin typeface="Cambria Math"/>
                        </a:rPr>
                        <m:t>(</m:t>
                      </m:r>
                      <m:r>
                        <a:rPr lang="ru-RU" b="0" i="0" smtClean="0">
                          <a:latin typeface="Cambria Math"/>
                        </a:rPr>
                        <m:t>сегодня</m:t>
                      </m:r>
                      <m:r>
                        <a:rPr lang="en-US">
                          <a:latin typeface="Cambria Math"/>
                        </a:rPr>
                        <m:t>)</m:t>
                      </m:r>
                    </m:oMath>
                  </m:oMathPara>
                </a14:m>
                <a:endParaRPr lang="ru-RU" dirty="0"/>
              </a:p>
            </p:txBody>
          </p:sp>
        </mc:Choice>
        <mc:Fallback xmlns="">
          <p:sp>
            <p:nvSpPr>
              <p:cNvPr id="18" name="TextBox 17"/>
              <p:cNvSpPr txBox="1">
                <a:spLocks noRot="1" noChangeAspect="1" noMove="1" noResize="1" noEditPoints="1" noAdjustHandles="1" noChangeArrowheads="1" noChangeShapeType="1" noTextEdit="1"/>
              </p:cNvSpPr>
              <p:nvPr/>
            </p:nvSpPr>
            <p:spPr>
              <a:xfrm>
                <a:off x="4566208" y="4173524"/>
                <a:ext cx="3940887" cy="646331"/>
              </a:xfrm>
              <a:prstGeom prst="rect">
                <a:avLst/>
              </a:prstGeom>
              <a:blipFill rotWithShape="1">
                <a:blip r:embed="rId6"/>
                <a:stretch>
                  <a:fillRect r="-1546"/>
                </a:stretch>
              </a:blipFill>
            </p:spPr>
            <p:txBody>
              <a:bodyPr/>
              <a:lstStyle/>
              <a:p>
                <a:r>
                  <a:rPr lang="ru-RU">
                    <a:noFill/>
                  </a:rPr>
                  <a:t> </a:t>
                </a:r>
              </a:p>
            </p:txBody>
          </p:sp>
        </mc:Fallback>
      </mc:AlternateContent>
      <p:grpSp>
        <p:nvGrpSpPr>
          <p:cNvPr id="19" name="Группа 18"/>
          <p:cNvGrpSpPr/>
          <p:nvPr/>
        </p:nvGrpSpPr>
        <p:grpSpPr>
          <a:xfrm>
            <a:off x="6691345" y="4796378"/>
            <a:ext cx="2455100" cy="347122"/>
            <a:chOff x="6691345" y="4796378"/>
            <a:chExt cx="2455100" cy="347122"/>
          </a:xfrm>
        </p:grpSpPr>
        <p:sp>
          <p:nvSpPr>
            <p:cNvPr id="20"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Picture 4" descr="E:\РАБОЧИЕ ПРОЕКТЫ\FREE-LANCE\2013\октябрь\Логотип_варианты_цвета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969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p:nvPr/>
        </p:nvCxnSpPr>
        <p:spPr>
          <a:xfrm>
            <a:off x="3287979" y="771758"/>
            <a:ext cx="0" cy="264736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 name="Овал 6"/>
          <p:cNvSpPr/>
          <p:nvPr/>
        </p:nvSpPr>
        <p:spPr>
          <a:xfrm>
            <a:off x="1480906" y="2896657"/>
            <a:ext cx="3622778" cy="1610224"/>
          </a:xfrm>
          <a:prstGeom prst="ellipse">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Выгнутая вправо стрелка 14"/>
          <p:cNvSpPr/>
          <p:nvPr/>
        </p:nvSpPr>
        <p:spPr>
          <a:xfrm flipH="1">
            <a:off x="2802665" y="1076962"/>
            <a:ext cx="977247" cy="702700"/>
          </a:xfrm>
          <a:prstGeom prst="curvedLeftArrow">
            <a:avLst>
              <a:gd name="adj1" fmla="val 25000"/>
              <a:gd name="adj2" fmla="val 50000"/>
              <a:gd name="adj3" fmla="val 4828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6" name="Прямая со стрелкой 15"/>
          <p:cNvCxnSpPr/>
          <p:nvPr/>
        </p:nvCxnSpPr>
        <p:spPr>
          <a:xfrm>
            <a:off x="1477784" y="3567179"/>
            <a:ext cx="16973" cy="30071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Прямоугольник 18"/>
              <p:cNvSpPr/>
              <p:nvPr/>
            </p:nvSpPr>
            <p:spPr>
              <a:xfrm>
                <a:off x="1032598" y="3651870"/>
                <a:ext cx="550434" cy="5064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C00000"/>
                              </a:solidFill>
                              <a:latin typeface="Cambria Math"/>
                            </a:rPr>
                          </m:ctrlPr>
                        </m:accPr>
                        <m:e>
                          <m:r>
                            <a:rPr lang="en-US" sz="2400" b="0" i="1" smtClean="0">
                              <a:solidFill>
                                <a:srgbClr val="C00000"/>
                              </a:solidFill>
                              <a:latin typeface="Cambria Math"/>
                            </a:rPr>
                            <m:t>𝐹</m:t>
                          </m:r>
                        </m:e>
                      </m:acc>
                    </m:oMath>
                  </m:oMathPara>
                </a14:m>
                <a:endParaRPr lang="ru-RU" sz="2400" dirty="0">
                  <a:solidFill>
                    <a:srgbClr val="C00000"/>
                  </a:solidFill>
                </a:endParaRPr>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1032598" y="3651870"/>
                <a:ext cx="550434" cy="506421"/>
              </a:xfrm>
              <a:prstGeom prst="rect">
                <a:avLst/>
              </a:prstGeom>
              <a:blipFill rotWithShape="1">
                <a:blip r:embed="rId2"/>
                <a:stretch>
                  <a:fillRect t="-1205" r="-13187" b="-26506"/>
                </a:stretch>
              </a:blipFill>
            </p:spPr>
            <p:txBody>
              <a:bodyPr/>
              <a:lstStyle/>
              <a:p>
                <a:r>
                  <a:rPr lang="ru-RU">
                    <a:noFill/>
                  </a:rPr>
                  <a:t> </a:t>
                </a:r>
              </a:p>
            </p:txBody>
          </p:sp>
        </mc:Fallback>
      </mc:AlternateContent>
      <p:grpSp>
        <p:nvGrpSpPr>
          <p:cNvPr id="25" name="Группа 24"/>
          <p:cNvGrpSpPr/>
          <p:nvPr/>
        </p:nvGrpSpPr>
        <p:grpSpPr>
          <a:xfrm>
            <a:off x="6691345" y="4796378"/>
            <a:ext cx="2455100" cy="347122"/>
            <a:chOff x="6691345" y="4796378"/>
            <a:chExt cx="2455100" cy="347122"/>
          </a:xfrm>
        </p:grpSpPr>
        <p:sp>
          <p:nvSpPr>
            <p:cNvPr id="26"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E:\РАБОЧИЕ ПРОЕКТЫ\FREE-LANCE\2013\октябрь\Логотип_варианты_цвета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0" name="Прямая соединительная линия 29"/>
          <p:cNvCxnSpPr/>
          <p:nvPr/>
        </p:nvCxnSpPr>
        <p:spPr>
          <a:xfrm>
            <a:off x="1494757" y="3416415"/>
            <a:ext cx="3608927" cy="0"/>
          </a:xfrm>
          <a:prstGeom prst="line">
            <a:avLst/>
          </a:prstGeom>
          <a:ln w="76200">
            <a:solidFill>
              <a:schemeClr val="accent5">
                <a:alpha val="75000"/>
              </a:schemeClr>
            </a:solidFill>
          </a:ln>
        </p:spPr>
        <p:style>
          <a:lnRef idx="3">
            <a:schemeClr val="accent5"/>
          </a:lnRef>
          <a:fillRef idx="0">
            <a:schemeClr val="accent5"/>
          </a:fillRef>
          <a:effectRef idx="2">
            <a:schemeClr val="accent5"/>
          </a:effectRef>
          <a:fontRef idx="minor">
            <a:schemeClr val="tx1"/>
          </a:fontRef>
        </p:style>
      </p:cxnSp>
      <p:sp>
        <p:nvSpPr>
          <p:cNvPr id="32" name="Цилиндр 31"/>
          <p:cNvSpPr/>
          <p:nvPr/>
        </p:nvSpPr>
        <p:spPr>
          <a:xfrm>
            <a:off x="879043" y="26293"/>
            <a:ext cx="4840354" cy="4980073"/>
          </a:xfrm>
          <a:prstGeom prst="can">
            <a:avLst>
              <a:gd name="adj" fmla="val 14177"/>
            </a:avLst>
          </a:prstGeom>
          <a:gradFill flip="none" rotWithShape="1">
            <a:gsLst>
              <a:gs pos="0">
                <a:schemeClr val="accent5">
                  <a:tint val="50000"/>
                  <a:satMod val="300000"/>
                  <a:alpha val="40000"/>
                </a:schemeClr>
              </a:gs>
              <a:gs pos="84000">
                <a:schemeClr val="accent5">
                  <a:tint val="37000"/>
                  <a:satMod val="300000"/>
                  <a:alpha val="31000"/>
                </a:schemeClr>
              </a:gs>
              <a:gs pos="100000">
                <a:schemeClr val="accent5">
                  <a:lumMod val="60000"/>
                  <a:lumOff val="40000"/>
                </a:schemeClr>
              </a:gs>
            </a:gsLst>
            <a:path path="shape">
              <a:fillToRect l="50000" t="50000" r="50000" b="50000"/>
            </a:path>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pic>
        <p:nvPicPr>
          <p:cNvPr id="8" name="Рисунок 7"/>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295167" y="3252968"/>
            <a:ext cx="371477" cy="326894"/>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105" y="3265652"/>
            <a:ext cx="347158" cy="301527"/>
          </a:xfrm>
          <a:prstGeom prst="rect">
            <a:avLst/>
          </a:prstGeom>
        </p:spPr>
      </p:pic>
      <p:grpSp>
        <p:nvGrpSpPr>
          <p:cNvPr id="37" name="Группа 36"/>
          <p:cNvGrpSpPr/>
          <p:nvPr/>
        </p:nvGrpSpPr>
        <p:grpSpPr>
          <a:xfrm>
            <a:off x="1464646" y="-2036762"/>
            <a:ext cx="371477" cy="2653483"/>
            <a:chOff x="2585887" y="183965"/>
            <a:chExt cx="371477" cy="2653483"/>
          </a:xfrm>
        </p:grpSpPr>
        <p:cxnSp>
          <p:nvCxnSpPr>
            <p:cNvPr id="36" name="Прямая соединительная линия 35"/>
            <p:cNvCxnSpPr/>
            <p:nvPr/>
          </p:nvCxnSpPr>
          <p:spPr>
            <a:xfrm flipH="1">
              <a:off x="2757774" y="183965"/>
              <a:ext cx="2915" cy="2490036"/>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34" name="Рисунок 33"/>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2585887" y="2510554"/>
              <a:ext cx="371477" cy="326894"/>
            </a:xfrm>
            <a:prstGeom prst="rect">
              <a:avLst/>
            </a:prstGeom>
          </p:spPr>
        </p:pic>
      </p:grpSp>
      <p:pic>
        <p:nvPicPr>
          <p:cNvPr id="33" name="Рисунок 32"/>
          <p:cNvPicPr>
            <a:picLocks noChangeAspect="1"/>
          </p:cNvPicPr>
          <p:nvPr/>
        </p:nvPicPr>
        <p:blipFill rotWithShape="1">
          <a:blip r:embed="rId6" cstate="print">
            <a:extLst>
              <a:ext uri="{28A0092B-C50C-407E-A947-70E740481C1C}">
                <a14:useLocalDpi xmlns:a14="http://schemas.microsoft.com/office/drawing/2010/main" val="0"/>
              </a:ext>
            </a:extLst>
          </a:blip>
          <a:srcRect l="26738" r="27331" b="92797"/>
          <a:stretch/>
        </p:blipFill>
        <p:spPr>
          <a:xfrm>
            <a:off x="467544" y="-344995"/>
            <a:ext cx="5663352" cy="1294845"/>
          </a:xfrm>
          <a:prstGeom prst="ellipse">
            <a:avLst/>
          </a:prstGeom>
        </p:spPr>
      </p:pic>
      <p:pic>
        <p:nvPicPr>
          <p:cNvPr id="42" name="Рисунок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3888" y="411510"/>
            <a:ext cx="1025060" cy="890324"/>
          </a:xfrm>
          <a:prstGeom prst="rect">
            <a:avLst/>
          </a:prstGeom>
        </p:spPr>
      </p:pic>
      <p:pic>
        <p:nvPicPr>
          <p:cNvPr id="43" name="Рисунок 42"/>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17796" y="3769658"/>
            <a:ext cx="1025060" cy="890324"/>
          </a:xfrm>
          <a:prstGeom prst="rect">
            <a:avLst/>
          </a:prstGeom>
        </p:spPr>
      </p:pic>
      <p:pic>
        <p:nvPicPr>
          <p:cNvPr id="44" name="Рисунок 43"/>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893835" y="1650279"/>
            <a:ext cx="1025060" cy="890324"/>
          </a:xfrm>
          <a:prstGeom prst="rect">
            <a:avLst/>
          </a:prstGeom>
        </p:spPr>
      </p:pic>
      <p:pic>
        <p:nvPicPr>
          <p:cNvPr id="45" name="Рисунок 44"/>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883888" y="2451495"/>
            <a:ext cx="1025060" cy="890324"/>
          </a:xfrm>
          <a:prstGeom prst="rect">
            <a:avLst/>
          </a:prstGeom>
        </p:spPr>
      </p:pic>
    </p:spTree>
    <p:extLst>
      <p:ext uri="{BB962C8B-B14F-4D97-AF65-F5344CB8AC3E}">
        <p14:creationId xmlns:p14="http://schemas.microsoft.com/office/powerpoint/2010/main" val="139007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3.61111E-6 2.96296E-6 L 3.61111E-6 0.48395 " pathEditMode="relative" rAng="0" ptsTypes="AA">
                                      <p:cBhvr>
                                        <p:cTn id="6" dur="3000" fill="hold"/>
                                        <p:tgtEl>
                                          <p:spTgt spid="37"/>
                                        </p:tgtEl>
                                        <p:attrNameLst>
                                          <p:attrName>ppt_x</p:attrName>
                                          <p:attrName>ppt_y</p:attrName>
                                        </p:attrNameLst>
                                      </p:cBhvr>
                                      <p:rCtr x="0" y="2419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par>
                          <p:cTn id="26" fill="hold">
                            <p:stCondLst>
                              <p:cond delay="500"/>
                            </p:stCondLst>
                            <p:childTnLst>
                              <p:par>
                                <p:cTn id="27" presetID="42" presetClass="path" presetSubtype="0" fill="hold" nodeType="afterEffect">
                                  <p:stCondLst>
                                    <p:cond delay="0"/>
                                  </p:stCondLst>
                                  <p:childTnLst>
                                    <p:animMotion origin="layout" path="M -4.16667E-6 1.97531E-6 L -4.16667E-6 0.25 " pathEditMode="relative" rAng="0" ptsTypes="AA">
                                      <p:cBhvr>
                                        <p:cTn id="28" dur="2000" fill="hold"/>
                                        <p:tgtEl>
                                          <p:spTgt spid="42"/>
                                        </p:tgtEl>
                                        <p:attrNameLst>
                                          <p:attrName>ppt_x</p:attrName>
                                          <p:attrName>ppt_y</p:attrName>
                                        </p:attrNameLst>
                                      </p:cBhvr>
                                      <p:rCtr x="0" y="12500"/>
                                    </p:animMotion>
                                  </p:childTnLst>
                                </p:cTn>
                              </p:par>
                              <p:par>
                                <p:cTn id="29" presetID="64" presetClass="path" presetSubtype="0" fill="hold" nodeType="withEffect">
                                  <p:stCondLst>
                                    <p:cond delay="0"/>
                                  </p:stCondLst>
                                  <p:childTnLst>
                                    <p:animMotion origin="layout" path="M 0 -4.44444E-6 L 0 -0.24938 " pathEditMode="relative" rAng="0" ptsTypes="AA">
                                      <p:cBhvr>
                                        <p:cTn id="30" dur="2000" fill="hold"/>
                                        <p:tgtEl>
                                          <p:spTgt spid="43"/>
                                        </p:tgtEl>
                                        <p:attrNameLst>
                                          <p:attrName>ppt_x</p:attrName>
                                          <p:attrName>ppt_y</p:attrName>
                                        </p:attrNameLst>
                                      </p:cBhvr>
                                      <p:rCtr x="0" y="-12469"/>
                                    </p:animMotion>
                                  </p:childTnLst>
                                </p:cTn>
                              </p:par>
                            </p:childTnLst>
                          </p:cTn>
                        </p:par>
                        <p:par>
                          <p:cTn id="31" fill="hold">
                            <p:stCondLst>
                              <p:cond delay="2500"/>
                            </p:stCondLst>
                            <p:childTnLst>
                              <p:par>
                                <p:cTn id="32" presetID="1" presetClass="exit" presetSubtype="0" fill="hold" nodeType="afterEffect">
                                  <p:stCondLst>
                                    <p:cond delay="0"/>
                                  </p:stCondLst>
                                  <p:childTnLst>
                                    <p:set>
                                      <p:cBhvr>
                                        <p:cTn id="33" dur="1" fill="hold">
                                          <p:stCondLst>
                                            <p:cond delay="0"/>
                                          </p:stCondLst>
                                        </p:cTn>
                                        <p:tgtEl>
                                          <p:spTgt spid="42"/>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3"/>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78"/>
            <a:ext cx="8229600" cy="781595"/>
          </a:xfrm>
        </p:spPr>
        <p:txBody>
          <a:bodyPr>
            <a:normAutofit/>
          </a:bodyPr>
          <a:lstStyle/>
          <a:p>
            <a:r>
              <a:rPr lang="ru-RU" sz="3600" b="1" dirty="0" smtClean="0">
                <a:solidFill>
                  <a:schemeClr val="tx2">
                    <a:lumMod val="75000"/>
                  </a:schemeClr>
                </a:solidFill>
                <a:latin typeface="Arial" pitchFamily="34" charset="0"/>
                <a:cs typeface="Arial" pitchFamily="34" charset="0"/>
              </a:rPr>
              <a:t>Закон Кулона</a:t>
            </a:r>
            <a:endParaRPr lang="ru-RU" sz="3600" b="1" dirty="0">
              <a:solidFill>
                <a:schemeClr val="tx2">
                  <a:lumMod val="75000"/>
                </a:schemeClr>
              </a:solidFill>
              <a:latin typeface="Arial" pitchFamily="34" charset="0"/>
              <a:cs typeface="Arial"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41140">
            <a:off x="-477829" y="-777236"/>
            <a:ext cx="5482760" cy="6588108"/>
          </a:xfrm>
          <a:prstGeom prst="rect">
            <a:avLst/>
          </a:prstGeom>
        </p:spPr>
      </p:pic>
      <p:sp>
        <p:nvSpPr>
          <p:cNvPr id="6" name="Объект 2"/>
          <p:cNvSpPr txBox="1">
            <a:spLocks/>
          </p:cNvSpPr>
          <p:nvPr/>
        </p:nvSpPr>
        <p:spPr>
          <a:xfrm>
            <a:off x="313184" y="3435846"/>
            <a:ext cx="3898776" cy="12961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200" b="1" dirty="0">
                <a:latin typeface="Times New Roman" pitchFamily="18" charset="0"/>
                <a:cs typeface="Times New Roman" pitchFamily="18" charset="0"/>
              </a:rPr>
              <a:t>Т</a:t>
            </a:r>
            <a:r>
              <a:rPr lang="ru-RU" sz="2200" b="1" dirty="0" smtClean="0">
                <a:latin typeface="Times New Roman" pitchFamily="18" charset="0"/>
                <a:cs typeface="Times New Roman" pitchFamily="18" charset="0"/>
              </a:rPr>
              <a:t>очечными </a:t>
            </a:r>
            <a:r>
              <a:rPr lang="ru-RU" sz="2200" b="1" dirty="0">
                <a:latin typeface="Times New Roman" pitchFamily="18" charset="0"/>
                <a:cs typeface="Times New Roman" pitchFamily="18" charset="0"/>
              </a:rPr>
              <a:t>зарядами </a:t>
            </a:r>
            <a:r>
              <a:rPr lang="ru-RU" sz="2200" dirty="0">
                <a:latin typeface="Times New Roman" pitchFamily="18" charset="0"/>
                <a:cs typeface="Times New Roman" pitchFamily="18" charset="0"/>
              </a:rPr>
              <a:t>обладают тела, размерами которых можно пренебречь по сравнению с расстоянием между ними</a:t>
            </a:r>
            <a:r>
              <a:rPr lang="ru-RU" sz="2400" dirty="0"/>
              <a:t>.</a:t>
            </a:r>
            <a:endParaRPr lang="ru-RU" sz="2400" dirty="0">
              <a:latin typeface="Times New Roman" pitchFamily="18" charset="0"/>
              <a:cs typeface="Times New Roman" pitchFamily="18" charset="0"/>
            </a:endParaRPr>
          </a:p>
        </p:txBody>
      </p:sp>
      <p:grpSp>
        <p:nvGrpSpPr>
          <p:cNvPr id="37" name="Группа 36"/>
          <p:cNvGrpSpPr/>
          <p:nvPr/>
        </p:nvGrpSpPr>
        <p:grpSpPr>
          <a:xfrm>
            <a:off x="6691345" y="4796378"/>
            <a:ext cx="2455100" cy="347122"/>
            <a:chOff x="6691345" y="4796378"/>
            <a:chExt cx="2455100" cy="347122"/>
          </a:xfrm>
        </p:grpSpPr>
        <p:sp>
          <p:nvSpPr>
            <p:cNvPr id="38"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Picture 4" descr="E:\РАБОЧИЕ ПРОЕКТЫ\FREE-LANCE\2013\октябрь\Логотип_варианты_цвета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Группа 91"/>
          <p:cNvGrpSpPr/>
          <p:nvPr/>
        </p:nvGrpSpPr>
        <p:grpSpPr>
          <a:xfrm>
            <a:off x="4532456" y="808244"/>
            <a:ext cx="4346057" cy="3937536"/>
            <a:chOff x="4532456" y="808244"/>
            <a:chExt cx="4346057" cy="3937536"/>
          </a:xfrm>
        </p:grpSpPr>
        <p:sp>
          <p:nvSpPr>
            <p:cNvPr id="12" name="Овал 11"/>
            <p:cNvSpPr/>
            <p:nvPr/>
          </p:nvSpPr>
          <p:spPr>
            <a:xfrm>
              <a:off x="7477472" y="1096095"/>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3" name="Минус 12"/>
            <p:cNvSpPr/>
            <p:nvPr/>
          </p:nvSpPr>
          <p:spPr>
            <a:xfrm>
              <a:off x="7452320" y="1070943"/>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a:off x="8334000" y="1543241"/>
              <a:ext cx="544513"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p:nvPr/>
          </p:nvCxnSpPr>
          <p:spPr>
            <a:xfrm flipH="1">
              <a:off x="4532456" y="1541933"/>
              <a:ext cx="5436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5878003" y="808244"/>
                  <a:ext cx="1658082" cy="626005"/>
                </a:xfrm>
                <a:prstGeom prst="rect">
                  <a:avLst/>
                </a:prstGeom>
                <a:gradFill flip="none" rotWithShape="1">
                  <a:gsLst>
                    <a:gs pos="50000">
                      <a:schemeClr val="tx2">
                        <a:lumMod val="20000"/>
                        <a:lumOff val="80000"/>
                        <a:alpha val="61000"/>
                      </a:schemeClr>
                    </a:gs>
                    <a:gs pos="100000">
                      <a:schemeClr val="tx2">
                        <a:lumMod val="60000"/>
                        <a:lumOff val="40000"/>
                        <a:alpha val="69000"/>
                      </a:schemeClr>
                    </a:gs>
                    <a:gs pos="0">
                      <a:schemeClr val="tx2">
                        <a:lumMod val="60000"/>
                        <a:lumOff val="40000"/>
                        <a:alpha val="63000"/>
                      </a:schemeClr>
                    </a:gs>
                  </a:gsLst>
                  <a:lin ang="108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tx1"/>
                            </a:solidFill>
                            <a:latin typeface="Cambria Math"/>
                          </a:rPr>
                          <m:t>𝑭</m:t>
                        </m:r>
                        <m:r>
                          <a:rPr lang="en-US" b="1" i="1" smtClean="0">
                            <a:solidFill>
                              <a:schemeClr val="tx1"/>
                            </a:solidFill>
                            <a:latin typeface="Cambria Math"/>
                          </a:rPr>
                          <m:t>=</m:t>
                        </m:r>
                        <m:r>
                          <a:rPr lang="en-US" b="1" i="1" smtClean="0">
                            <a:solidFill>
                              <a:schemeClr val="tx1"/>
                            </a:solidFill>
                            <a:latin typeface="Cambria Math"/>
                          </a:rPr>
                          <m:t>𝒌</m:t>
                        </m:r>
                        <m:f>
                          <m:fPr>
                            <m:ctrlPr>
                              <a:rPr lang="en-US" b="1" i="1" smtClean="0">
                                <a:solidFill>
                                  <a:schemeClr val="tx1"/>
                                </a:solidFill>
                                <a:latin typeface="Cambria Math"/>
                              </a:rPr>
                            </m:ctrlPr>
                          </m:fPr>
                          <m:num>
                            <m:d>
                              <m:dPr>
                                <m:begChr m:val="|"/>
                                <m:endChr m:val="|"/>
                                <m:ctrlPr>
                                  <a:rPr lang="en-US" b="1" i="1" smtClean="0">
                                    <a:solidFill>
                                      <a:schemeClr val="tx1"/>
                                    </a:solidFill>
                                    <a:latin typeface="Cambria Math"/>
                                  </a:rPr>
                                </m:ctrlPr>
                              </m:dPr>
                              <m:e>
                                <m:sSub>
                                  <m:sSubPr>
                                    <m:ctrlPr>
                                      <a:rPr lang="en-US" b="1" i="1" smtClean="0">
                                        <a:solidFill>
                                          <a:schemeClr val="tx1"/>
                                        </a:solidFill>
                                        <a:latin typeface="Cambria Math"/>
                                      </a:rPr>
                                    </m:ctrlPr>
                                  </m:sSubPr>
                                  <m:e>
                                    <m:r>
                                      <a:rPr lang="en-US" b="1" i="1" smtClean="0">
                                        <a:solidFill>
                                          <a:schemeClr val="tx1"/>
                                        </a:solidFill>
                                        <a:latin typeface="Cambria Math"/>
                                      </a:rPr>
                                      <m:t>𝒒</m:t>
                                    </m:r>
                                  </m:e>
                                  <m:sub>
                                    <m:r>
                                      <a:rPr lang="en-US" b="1" i="1" smtClean="0">
                                        <a:solidFill>
                                          <a:schemeClr val="tx1"/>
                                        </a:solidFill>
                                        <a:latin typeface="Cambria Math"/>
                                      </a:rPr>
                                      <m:t>𝟏</m:t>
                                    </m:r>
                                  </m:sub>
                                </m:sSub>
                              </m:e>
                            </m:d>
                            <m:d>
                              <m:dPr>
                                <m:begChr m:val="|"/>
                                <m:endChr m:val="|"/>
                                <m:ctrlPr>
                                  <a:rPr lang="en-US" b="1" i="1" smtClean="0">
                                    <a:solidFill>
                                      <a:schemeClr val="tx1"/>
                                    </a:solidFill>
                                    <a:latin typeface="Cambria Math"/>
                                  </a:rPr>
                                </m:ctrlPr>
                              </m:dPr>
                              <m:e>
                                <m:sSub>
                                  <m:sSubPr>
                                    <m:ctrlPr>
                                      <a:rPr lang="en-US" b="1" i="1" smtClean="0">
                                        <a:solidFill>
                                          <a:schemeClr val="tx1"/>
                                        </a:solidFill>
                                        <a:latin typeface="Cambria Math"/>
                                      </a:rPr>
                                    </m:ctrlPr>
                                  </m:sSubPr>
                                  <m:e>
                                    <m:r>
                                      <a:rPr lang="en-US" b="1" i="1" smtClean="0">
                                        <a:solidFill>
                                          <a:schemeClr val="tx1"/>
                                        </a:solidFill>
                                        <a:latin typeface="Cambria Math"/>
                                      </a:rPr>
                                      <m:t>𝒒</m:t>
                                    </m:r>
                                  </m:e>
                                  <m:sub>
                                    <m:r>
                                      <a:rPr lang="en-US" b="1" i="1" smtClean="0">
                                        <a:solidFill>
                                          <a:schemeClr val="tx1"/>
                                        </a:solidFill>
                                        <a:latin typeface="Cambria Math"/>
                                      </a:rPr>
                                      <m:t>𝟐</m:t>
                                    </m:r>
                                  </m:sub>
                                </m:sSub>
                              </m:e>
                            </m:d>
                          </m:num>
                          <m:den>
                            <m:sSup>
                              <m:sSupPr>
                                <m:ctrlPr>
                                  <a:rPr lang="en-US" b="1" i="1" smtClean="0">
                                    <a:solidFill>
                                      <a:schemeClr val="tx1"/>
                                    </a:solidFill>
                                    <a:latin typeface="Cambria Math"/>
                                  </a:rPr>
                                </m:ctrlPr>
                              </m:sSupPr>
                              <m:e>
                                <m:r>
                                  <a:rPr lang="en-US" b="1" i="1" smtClean="0">
                                    <a:solidFill>
                                      <a:schemeClr val="tx1"/>
                                    </a:solidFill>
                                    <a:latin typeface="Cambria Math"/>
                                  </a:rPr>
                                  <m:t>𝒓</m:t>
                                </m:r>
                              </m:e>
                              <m:sup>
                                <m:r>
                                  <a:rPr lang="en-US" b="1" i="1" smtClean="0">
                                    <a:solidFill>
                                      <a:schemeClr val="tx1"/>
                                    </a:solidFill>
                                    <a:latin typeface="Cambria Math"/>
                                  </a:rPr>
                                  <m:t>𝟐</m:t>
                                </m:r>
                              </m:sup>
                            </m:sSup>
                          </m:den>
                        </m:f>
                      </m:oMath>
                    </m:oMathPara>
                  </a14:m>
                  <a:endParaRPr lang="ru-RU" b="1"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878003" y="808244"/>
                  <a:ext cx="1658082" cy="626005"/>
                </a:xfrm>
                <a:prstGeom prst="rect">
                  <a:avLst/>
                </a:prstGeom>
                <a:blipFill rotWithShape="1">
                  <a:blip r:embed="rId4"/>
                  <a:stretch>
                    <a:fillRect r="-4779" b="-980"/>
                  </a:stretch>
                </a:blipFill>
                <a:effectLst>
                  <a:softEdge rad="31750"/>
                </a:effectLst>
              </p:spPr>
              <p:txBody>
                <a:bodyPr/>
                <a:lstStyle/>
                <a:p>
                  <a:r>
                    <a:rPr lang="ru-RU">
                      <a:noFill/>
                    </a:rPr>
                    <a:t> </a:t>
                  </a:r>
                </a:p>
              </p:txBody>
            </p:sp>
          </mc:Fallback>
        </mc:AlternateContent>
        <p:sp>
          <p:nvSpPr>
            <p:cNvPr id="18" name="Овал 17"/>
            <p:cNvSpPr/>
            <p:nvPr/>
          </p:nvSpPr>
          <p:spPr>
            <a:xfrm>
              <a:off x="5065152" y="2502822"/>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9" name="Плюс 18"/>
            <p:cNvSpPr/>
            <p:nvPr/>
          </p:nvSpPr>
          <p:spPr>
            <a:xfrm>
              <a:off x="5040000" y="2477670"/>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1" name="Овал 20"/>
            <p:cNvSpPr/>
            <p:nvPr/>
          </p:nvSpPr>
          <p:spPr>
            <a:xfrm>
              <a:off x="7477472" y="2502822"/>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2" name="Минус 21"/>
            <p:cNvSpPr/>
            <p:nvPr/>
          </p:nvSpPr>
          <p:spPr>
            <a:xfrm>
              <a:off x="7452320" y="2477670"/>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3" name="Прямая со стрелкой 22"/>
            <p:cNvCxnSpPr/>
            <p:nvPr/>
          </p:nvCxnSpPr>
          <p:spPr>
            <a:xfrm flipH="1" flipV="1">
              <a:off x="6933872" y="2941952"/>
              <a:ext cx="543600" cy="344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Прямая со стрелкой 23"/>
            <p:cNvCxnSpPr/>
            <p:nvPr/>
          </p:nvCxnSpPr>
          <p:spPr>
            <a:xfrm>
              <a:off x="5929248" y="2945399"/>
              <a:ext cx="5436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5878003" y="2211710"/>
                  <a:ext cx="1658082" cy="626005"/>
                </a:xfrm>
                <a:prstGeom prst="rect">
                  <a:avLst/>
                </a:prstGeom>
                <a:gradFill flip="none" rotWithShape="1">
                  <a:gsLst>
                    <a:gs pos="100000">
                      <a:srgbClr val="C00000">
                        <a:alpha val="65000"/>
                      </a:srgbClr>
                    </a:gs>
                    <a:gs pos="0">
                      <a:schemeClr val="tx2">
                        <a:lumMod val="60000"/>
                        <a:lumOff val="40000"/>
                        <a:alpha val="63000"/>
                      </a:schemeClr>
                    </a:gs>
                  </a:gsLst>
                  <a:lin ang="108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tx1"/>
                            </a:solidFill>
                            <a:latin typeface="Cambria Math"/>
                          </a:rPr>
                          <m:t>𝑭</m:t>
                        </m:r>
                        <m:r>
                          <a:rPr lang="en-US" b="1" i="1" smtClean="0">
                            <a:solidFill>
                              <a:schemeClr val="tx1"/>
                            </a:solidFill>
                            <a:latin typeface="Cambria Math"/>
                          </a:rPr>
                          <m:t>=</m:t>
                        </m:r>
                        <m:r>
                          <a:rPr lang="en-US" b="1" i="1" smtClean="0">
                            <a:solidFill>
                              <a:schemeClr val="tx1"/>
                            </a:solidFill>
                            <a:latin typeface="Cambria Math"/>
                          </a:rPr>
                          <m:t>𝒌</m:t>
                        </m:r>
                        <m:f>
                          <m:fPr>
                            <m:ctrlPr>
                              <a:rPr lang="en-US" b="1" i="1" smtClean="0">
                                <a:solidFill>
                                  <a:schemeClr val="tx1"/>
                                </a:solidFill>
                                <a:latin typeface="Cambria Math"/>
                              </a:rPr>
                            </m:ctrlPr>
                          </m:fPr>
                          <m:num>
                            <m:d>
                              <m:dPr>
                                <m:begChr m:val="|"/>
                                <m:endChr m:val="|"/>
                                <m:ctrlPr>
                                  <a:rPr lang="en-US" b="1" i="1" smtClean="0">
                                    <a:solidFill>
                                      <a:schemeClr val="tx1"/>
                                    </a:solidFill>
                                    <a:latin typeface="Cambria Math"/>
                                  </a:rPr>
                                </m:ctrlPr>
                              </m:dPr>
                              <m:e>
                                <m:sSub>
                                  <m:sSubPr>
                                    <m:ctrlPr>
                                      <a:rPr lang="en-US" b="1" i="1" smtClean="0">
                                        <a:solidFill>
                                          <a:schemeClr val="tx1"/>
                                        </a:solidFill>
                                        <a:latin typeface="Cambria Math"/>
                                      </a:rPr>
                                    </m:ctrlPr>
                                  </m:sSubPr>
                                  <m:e>
                                    <m:r>
                                      <a:rPr lang="en-US" b="1" i="1" smtClean="0">
                                        <a:solidFill>
                                          <a:schemeClr val="tx1"/>
                                        </a:solidFill>
                                        <a:latin typeface="Cambria Math"/>
                                      </a:rPr>
                                      <m:t>𝒒</m:t>
                                    </m:r>
                                  </m:e>
                                  <m:sub>
                                    <m:r>
                                      <a:rPr lang="en-US" b="1" i="1" smtClean="0">
                                        <a:solidFill>
                                          <a:schemeClr val="tx1"/>
                                        </a:solidFill>
                                        <a:latin typeface="Cambria Math"/>
                                      </a:rPr>
                                      <m:t>𝟏</m:t>
                                    </m:r>
                                  </m:sub>
                                </m:sSub>
                              </m:e>
                            </m:d>
                            <m:d>
                              <m:dPr>
                                <m:begChr m:val="|"/>
                                <m:endChr m:val="|"/>
                                <m:ctrlPr>
                                  <a:rPr lang="en-US" b="1" i="1" smtClean="0">
                                    <a:solidFill>
                                      <a:schemeClr val="tx1"/>
                                    </a:solidFill>
                                    <a:latin typeface="Cambria Math"/>
                                  </a:rPr>
                                </m:ctrlPr>
                              </m:dPr>
                              <m:e>
                                <m:sSub>
                                  <m:sSubPr>
                                    <m:ctrlPr>
                                      <a:rPr lang="en-US" b="1" i="1" smtClean="0">
                                        <a:solidFill>
                                          <a:schemeClr val="tx1"/>
                                        </a:solidFill>
                                        <a:latin typeface="Cambria Math"/>
                                      </a:rPr>
                                    </m:ctrlPr>
                                  </m:sSubPr>
                                  <m:e>
                                    <m:r>
                                      <a:rPr lang="en-US" b="1" i="1" smtClean="0">
                                        <a:solidFill>
                                          <a:schemeClr val="tx1"/>
                                        </a:solidFill>
                                        <a:latin typeface="Cambria Math"/>
                                      </a:rPr>
                                      <m:t>𝒒</m:t>
                                    </m:r>
                                  </m:e>
                                  <m:sub>
                                    <m:r>
                                      <a:rPr lang="en-US" b="1" i="1" smtClean="0">
                                        <a:solidFill>
                                          <a:schemeClr val="tx1"/>
                                        </a:solidFill>
                                        <a:latin typeface="Cambria Math"/>
                                      </a:rPr>
                                      <m:t>𝟐</m:t>
                                    </m:r>
                                  </m:sub>
                                </m:sSub>
                              </m:e>
                            </m:d>
                          </m:num>
                          <m:den>
                            <m:sSup>
                              <m:sSupPr>
                                <m:ctrlPr>
                                  <a:rPr lang="en-US" b="1" i="1" smtClean="0">
                                    <a:solidFill>
                                      <a:schemeClr val="tx1"/>
                                    </a:solidFill>
                                    <a:latin typeface="Cambria Math"/>
                                  </a:rPr>
                                </m:ctrlPr>
                              </m:sSupPr>
                              <m:e>
                                <m:r>
                                  <a:rPr lang="en-US" b="1" i="1" smtClean="0">
                                    <a:solidFill>
                                      <a:schemeClr val="tx1"/>
                                    </a:solidFill>
                                    <a:latin typeface="Cambria Math"/>
                                  </a:rPr>
                                  <m:t>𝒓</m:t>
                                </m:r>
                              </m:e>
                              <m:sup>
                                <m:r>
                                  <a:rPr lang="en-US" b="1" i="1" smtClean="0">
                                    <a:solidFill>
                                      <a:schemeClr val="tx1"/>
                                    </a:solidFill>
                                    <a:latin typeface="Cambria Math"/>
                                  </a:rPr>
                                  <m:t>𝟐</m:t>
                                </m:r>
                              </m:sup>
                            </m:sSup>
                          </m:den>
                        </m:f>
                      </m:oMath>
                    </m:oMathPara>
                  </a14:m>
                  <a:endParaRPr lang="ru-RU" b="1"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878003" y="2211710"/>
                  <a:ext cx="1658082" cy="626005"/>
                </a:xfrm>
                <a:prstGeom prst="rect">
                  <a:avLst/>
                </a:prstGeom>
                <a:blipFill rotWithShape="1">
                  <a:blip r:embed="rId5"/>
                  <a:stretch>
                    <a:fillRect r="-4779"/>
                  </a:stretch>
                </a:blipFill>
                <a:effectLst>
                  <a:softEdge rad="31750"/>
                </a:effectLst>
              </p:spPr>
              <p:txBody>
                <a:bodyPr/>
                <a:lstStyle/>
                <a:p>
                  <a:r>
                    <a:rPr lang="ru-RU">
                      <a:noFill/>
                    </a:rPr>
                    <a:t> </a:t>
                  </a:r>
                </a:p>
              </p:txBody>
            </p:sp>
          </mc:Fallback>
        </mc:AlternateContent>
        <p:sp>
          <p:nvSpPr>
            <p:cNvPr id="27" name="Овал 26"/>
            <p:cNvSpPr/>
            <p:nvPr/>
          </p:nvSpPr>
          <p:spPr>
            <a:xfrm>
              <a:off x="5065152" y="1106438"/>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8" name="Минус 27"/>
            <p:cNvSpPr/>
            <p:nvPr/>
          </p:nvSpPr>
          <p:spPr>
            <a:xfrm>
              <a:off x="5040000" y="1081286"/>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3" name="Прямая со стрелкой 42"/>
            <p:cNvCxnSpPr/>
            <p:nvPr/>
          </p:nvCxnSpPr>
          <p:spPr>
            <a:xfrm>
              <a:off x="8334000" y="4289888"/>
              <a:ext cx="54451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Прямая со стрелкой 43"/>
            <p:cNvCxnSpPr/>
            <p:nvPr/>
          </p:nvCxnSpPr>
          <p:spPr>
            <a:xfrm flipH="1">
              <a:off x="4587709" y="4288580"/>
              <a:ext cx="5436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5878003" y="3556957"/>
                  <a:ext cx="1658082" cy="626005"/>
                </a:xfrm>
                <a:prstGeom prst="rect">
                  <a:avLst/>
                </a:prstGeom>
                <a:gradFill flip="none" rotWithShape="1">
                  <a:gsLst>
                    <a:gs pos="50000">
                      <a:schemeClr val="accent2">
                        <a:lumMod val="38000"/>
                        <a:lumOff val="62000"/>
                      </a:schemeClr>
                    </a:gs>
                    <a:gs pos="100000">
                      <a:srgbClr val="C00000"/>
                    </a:gs>
                    <a:gs pos="0">
                      <a:srgbClr val="C00000"/>
                    </a:gs>
                  </a:gsLst>
                  <a:lin ang="108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tx1"/>
                            </a:solidFill>
                            <a:latin typeface="Cambria Math"/>
                          </a:rPr>
                          <m:t>𝑭</m:t>
                        </m:r>
                        <m:r>
                          <a:rPr lang="en-US" b="1" i="1" smtClean="0">
                            <a:solidFill>
                              <a:schemeClr val="tx1"/>
                            </a:solidFill>
                            <a:latin typeface="Cambria Math"/>
                          </a:rPr>
                          <m:t>=</m:t>
                        </m:r>
                        <m:r>
                          <a:rPr lang="en-US" b="1" i="1" smtClean="0">
                            <a:solidFill>
                              <a:schemeClr val="tx1"/>
                            </a:solidFill>
                            <a:latin typeface="Cambria Math"/>
                          </a:rPr>
                          <m:t>𝒌</m:t>
                        </m:r>
                        <m:f>
                          <m:fPr>
                            <m:ctrlPr>
                              <a:rPr lang="en-US" b="1" i="1" smtClean="0">
                                <a:solidFill>
                                  <a:schemeClr val="tx1"/>
                                </a:solidFill>
                                <a:latin typeface="Cambria Math"/>
                              </a:rPr>
                            </m:ctrlPr>
                          </m:fPr>
                          <m:num>
                            <m:d>
                              <m:dPr>
                                <m:begChr m:val="|"/>
                                <m:endChr m:val="|"/>
                                <m:ctrlPr>
                                  <a:rPr lang="en-US" b="1" i="1" smtClean="0">
                                    <a:solidFill>
                                      <a:schemeClr val="tx1"/>
                                    </a:solidFill>
                                    <a:latin typeface="Cambria Math"/>
                                  </a:rPr>
                                </m:ctrlPr>
                              </m:dPr>
                              <m:e>
                                <m:sSub>
                                  <m:sSubPr>
                                    <m:ctrlPr>
                                      <a:rPr lang="en-US" b="1" i="1" smtClean="0">
                                        <a:solidFill>
                                          <a:schemeClr val="tx1"/>
                                        </a:solidFill>
                                        <a:latin typeface="Cambria Math"/>
                                      </a:rPr>
                                    </m:ctrlPr>
                                  </m:sSubPr>
                                  <m:e>
                                    <m:r>
                                      <a:rPr lang="en-US" b="1" i="1" smtClean="0">
                                        <a:solidFill>
                                          <a:schemeClr val="tx1"/>
                                        </a:solidFill>
                                        <a:latin typeface="Cambria Math"/>
                                      </a:rPr>
                                      <m:t>𝒒</m:t>
                                    </m:r>
                                  </m:e>
                                  <m:sub>
                                    <m:r>
                                      <a:rPr lang="en-US" b="1" i="1" smtClean="0">
                                        <a:solidFill>
                                          <a:schemeClr val="tx1"/>
                                        </a:solidFill>
                                        <a:latin typeface="Cambria Math"/>
                                      </a:rPr>
                                      <m:t>𝟏</m:t>
                                    </m:r>
                                  </m:sub>
                                </m:sSub>
                              </m:e>
                            </m:d>
                            <m:d>
                              <m:dPr>
                                <m:begChr m:val="|"/>
                                <m:endChr m:val="|"/>
                                <m:ctrlPr>
                                  <a:rPr lang="en-US" b="1" i="1" smtClean="0">
                                    <a:solidFill>
                                      <a:schemeClr val="tx1"/>
                                    </a:solidFill>
                                    <a:latin typeface="Cambria Math"/>
                                  </a:rPr>
                                </m:ctrlPr>
                              </m:dPr>
                              <m:e>
                                <m:sSub>
                                  <m:sSubPr>
                                    <m:ctrlPr>
                                      <a:rPr lang="en-US" b="1" i="1" smtClean="0">
                                        <a:solidFill>
                                          <a:schemeClr val="tx1"/>
                                        </a:solidFill>
                                        <a:latin typeface="Cambria Math"/>
                                      </a:rPr>
                                    </m:ctrlPr>
                                  </m:sSubPr>
                                  <m:e>
                                    <m:r>
                                      <a:rPr lang="en-US" b="1" i="1" smtClean="0">
                                        <a:solidFill>
                                          <a:schemeClr val="tx1"/>
                                        </a:solidFill>
                                        <a:latin typeface="Cambria Math"/>
                                      </a:rPr>
                                      <m:t>𝒒</m:t>
                                    </m:r>
                                  </m:e>
                                  <m:sub>
                                    <m:r>
                                      <a:rPr lang="en-US" b="1" i="1" smtClean="0">
                                        <a:solidFill>
                                          <a:schemeClr val="tx1"/>
                                        </a:solidFill>
                                        <a:latin typeface="Cambria Math"/>
                                      </a:rPr>
                                      <m:t>𝟐</m:t>
                                    </m:r>
                                  </m:sub>
                                </m:sSub>
                              </m:e>
                            </m:d>
                          </m:num>
                          <m:den>
                            <m:sSup>
                              <m:sSupPr>
                                <m:ctrlPr>
                                  <a:rPr lang="en-US" b="1" i="1" smtClean="0">
                                    <a:solidFill>
                                      <a:schemeClr val="tx1"/>
                                    </a:solidFill>
                                    <a:latin typeface="Cambria Math"/>
                                  </a:rPr>
                                </m:ctrlPr>
                              </m:sSupPr>
                              <m:e>
                                <m:r>
                                  <a:rPr lang="en-US" b="1" i="1" smtClean="0">
                                    <a:solidFill>
                                      <a:schemeClr val="tx1"/>
                                    </a:solidFill>
                                    <a:latin typeface="Cambria Math"/>
                                  </a:rPr>
                                  <m:t>𝒓</m:t>
                                </m:r>
                              </m:e>
                              <m:sup>
                                <m:r>
                                  <a:rPr lang="en-US" b="1" i="1" smtClean="0">
                                    <a:solidFill>
                                      <a:schemeClr val="tx1"/>
                                    </a:solidFill>
                                    <a:latin typeface="Cambria Math"/>
                                  </a:rPr>
                                  <m:t>𝟐</m:t>
                                </m:r>
                              </m:sup>
                            </m:sSup>
                          </m:den>
                        </m:f>
                      </m:oMath>
                    </m:oMathPara>
                  </a14:m>
                  <a:endParaRPr lang="ru-RU" b="1"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5878003" y="3556957"/>
                  <a:ext cx="1658082" cy="626005"/>
                </a:xfrm>
                <a:prstGeom prst="rect">
                  <a:avLst/>
                </a:prstGeom>
                <a:blipFill rotWithShape="1">
                  <a:blip r:embed="rId6"/>
                  <a:stretch>
                    <a:fillRect r="-4779"/>
                  </a:stretch>
                </a:blipFill>
                <a:effectLst>
                  <a:softEdge rad="31750"/>
                </a:effectLst>
              </p:spPr>
              <p:txBody>
                <a:bodyPr/>
                <a:lstStyle/>
                <a:p>
                  <a:r>
                    <a:rPr lang="ru-RU">
                      <a:noFill/>
                    </a:rPr>
                    <a:t> </a:t>
                  </a:r>
                </a:p>
              </p:txBody>
            </p:sp>
          </mc:Fallback>
        </mc:AlternateContent>
        <p:sp>
          <p:nvSpPr>
            <p:cNvPr id="47" name="Овал 46"/>
            <p:cNvSpPr/>
            <p:nvPr/>
          </p:nvSpPr>
          <p:spPr>
            <a:xfrm>
              <a:off x="5065152" y="3856532"/>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48" name="Плюс 47"/>
            <p:cNvSpPr/>
            <p:nvPr/>
          </p:nvSpPr>
          <p:spPr>
            <a:xfrm>
              <a:off x="5040000" y="3831380"/>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0" name="Овал 49"/>
            <p:cNvSpPr/>
            <p:nvPr/>
          </p:nvSpPr>
          <p:spPr>
            <a:xfrm>
              <a:off x="7477472" y="3856532"/>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1" name="Плюс 50"/>
            <p:cNvSpPr/>
            <p:nvPr/>
          </p:nvSpPr>
          <p:spPr>
            <a:xfrm>
              <a:off x="7452320" y="3831380"/>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91" name="Группа 90"/>
          <p:cNvGrpSpPr/>
          <p:nvPr/>
        </p:nvGrpSpPr>
        <p:grpSpPr>
          <a:xfrm>
            <a:off x="5187288" y="730138"/>
            <a:ext cx="3039512" cy="2561692"/>
            <a:chOff x="5220072" y="1234194"/>
            <a:chExt cx="3039512" cy="2561692"/>
          </a:xfrm>
        </p:grpSpPr>
        <p:cxnSp>
          <p:nvCxnSpPr>
            <p:cNvPr id="60" name="Прямая соединительная линия 59"/>
            <p:cNvCxnSpPr/>
            <p:nvPr/>
          </p:nvCxnSpPr>
          <p:spPr>
            <a:xfrm>
              <a:off x="5409404" y="2956811"/>
              <a:ext cx="2660848" cy="0"/>
            </a:xfrm>
            <a:prstGeom prst="line">
              <a:avLst/>
            </a:prstGeom>
          </p:spPr>
          <p:style>
            <a:lnRef idx="2">
              <a:schemeClr val="dk1"/>
            </a:lnRef>
            <a:fillRef idx="0">
              <a:schemeClr val="dk1"/>
            </a:fillRef>
            <a:effectRef idx="1">
              <a:schemeClr val="dk1"/>
            </a:effectRef>
            <a:fontRef idx="minor">
              <a:schemeClr val="tx1"/>
            </a:fontRef>
          </p:style>
        </p:cxnSp>
        <p:cxnSp>
          <p:nvCxnSpPr>
            <p:cNvPr id="62" name="Прямая соединительная линия 61"/>
            <p:cNvCxnSpPr/>
            <p:nvPr/>
          </p:nvCxnSpPr>
          <p:spPr>
            <a:xfrm>
              <a:off x="5588321" y="2492263"/>
              <a:ext cx="0" cy="467543"/>
            </a:xfrm>
            <a:prstGeom prst="line">
              <a:avLst/>
            </a:prstGeom>
          </p:spPr>
          <p:style>
            <a:lnRef idx="2">
              <a:schemeClr val="dk1"/>
            </a:lnRef>
            <a:fillRef idx="0">
              <a:schemeClr val="dk1"/>
            </a:fillRef>
            <a:effectRef idx="1">
              <a:schemeClr val="dk1"/>
            </a:effectRef>
            <a:fontRef idx="minor">
              <a:schemeClr val="tx1"/>
            </a:fontRef>
          </p:style>
        </p:cxnSp>
        <p:cxnSp>
          <p:nvCxnSpPr>
            <p:cNvPr id="64" name="Прямая соединительная линия 63"/>
            <p:cNvCxnSpPr/>
            <p:nvPr/>
          </p:nvCxnSpPr>
          <p:spPr>
            <a:xfrm>
              <a:off x="5231223" y="2492263"/>
              <a:ext cx="0" cy="467543"/>
            </a:xfrm>
            <a:prstGeom prst="line">
              <a:avLst/>
            </a:prstGeom>
          </p:spPr>
          <p:style>
            <a:lnRef idx="2">
              <a:schemeClr val="dk1"/>
            </a:lnRef>
            <a:fillRef idx="0">
              <a:schemeClr val="dk1"/>
            </a:fillRef>
            <a:effectRef idx="1">
              <a:schemeClr val="dk1"/>
            </a:effectRef>
            <a:fontRef idx="minor">
              <a:schemeClr val="tx1"/>
            </a:fontRef>
          </p:style>
        </p:cxnSp>
        <p:cxnSp>
          <p:nvCxnSpPr>
            <p:cNvPr id="66" name="Прямая со стрелкой 65"/>
            <p:cNvCxnSpPr/>
            <p:nvPr/>
          </p:nvCxnSpPr>
          <p:spPr>
            <a:xfrm>
              <a:off x="5220072" y="2671774"/>
              <a:ext cx="36824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5220072" y="2311734"/>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𝑑</m:t>
                        </m:r>
                      </m:oMath>
                    </m:oMathPara>
                  </a14:m>
                  <a:endParaRPr lang="ru-RU" dirty="0"/>
                </a:p>
              </p:txBody>
            </p:sp>
          </mc:Choice>
          <mc:Fallback xmlns="">
            <p:sp>
              <p:nvSpPr>
                <p:cNvPr id="67" name="TextBox 66"/>
                <p:cNvSpPr txBox="1">
                  <a:spLocks noRot="1" noChangeAspect="1" noMove="1" noResize="1" noEditPoints="1" noAdjustHandles="1" noChangeArrowheads="1" noChangeShapeType="1" noTextEdit="1"/>
                </p:cNvSpPr>
                <p:nvPr/>
              </p:nvSpPr>
              <p:spPr>
                <a:xfrm>
                  <a:off x="5220072" y="2311734"/>
                  <a:ext cx="377924" cy="369332"/>
                </a:xfrm>
                <a:prstGeom prst="rect">
                  <a:avLst/>
                </a:prstGeom>
                <a:blipFill rotWithShape="1">
                  <a:blip r:embed="rId7"/>
                  <a:stretch>
                    <a:fillRect t="-8333" r="-19355" b="-26667"/>
                  </a:stretch>
                </a:blipFill>
              </p:spPr>
              <p:txBody>
                <a:bodyPr/>
                <a:lstStyle/>
                <a:p>
                  <a:r>
                    <a:rPr lang="ru-RU">
                      <a:noFill/>
                    </a:rPr>
                    <a:t> </a:t>
                  </a:r>
                </a:p>
              </p:txBody>
            </p:sp>
          </mc:Fallback>
        </mc:AlternateContent>
        <p:cxnSp>
          <p:nvCxnSpPr>
            <p:cNvPr id="68" name="Прямая соединительная линия 67"/>
            <p:cNvCxnSpPr/>
            <p:nvPr/>
          </p:nvCxnSpPr>
          <p:spPr>
            <a:xfrm>
              <a:off x="8244408" y="2492263"/>
              <a:ext cx="0" cy="467543"/>
            </a:xfrm>
            <a:prstGeom prst="line">
              <a:avLst/>
            </a:prstGeom>
          </p:spPr>
          <p:style>
            <a:lnRef idx="2">
              <a:schemeClr val="dk1"/>
            </a:lnRef>
            <a:fillRef idx="0">
              <a:schemeClr val="dk1"/>
            </a:fillRef>
            <a:effectRef idx="1">
              <a:schemeClr val="dk1"/>
            </a:effectRef>
            <a:fontRef idx="minor">
              <a:schemeClr val="tx1"/>
            </a:fontRef>
          </p:style>
        </p:cxnSp>
        <p:cxnSp>
          <p:nvCxnSpPr>
            <p:cNvPr id="69" name="Прямая соединительная линия 68"/>
            <p:cNvCxnSpPr/>
            <p:nvPr/>
          </p:nvCxnSpPr>
          <p:spPr>
            <a:xfrm>
              <a:off x="7887310" y="2492263"/>
              <a:ext cx="0" cy="467543"/>
            </a:xfrm>
            <a:prstGeom prst="line">
              <a:avLst/>
            </a:prstGeom>
          </p:spPr>
          <p:style>
            <a:lnRef idx="2">
              <a:schemeClr val="dk1"/>
            </a:lnRef>
            <a:fillRef idx="0">
              <a:schemeClr val="dk1"/>
            </a:fillRef>
            <a:effectRef idx="1">
              <a:schemeClr val="dk1"/>
            </a:effectRef>
            <a:fontRef idx="minor">
              <a:schemeClr val="tx1"/>
            </a:fontRef>
          </p:style>
        </p:cxnSp>
        <p:cxnSp>
          <p:nvCxnSpPr>
            <p:cNvPr id="70" name="Прямая со стрелкой 69"/>
            <p:cNvCxnSpPr/>
            <p:nvPr/>
          </p:nvCxnSpPr>
          <p:spPr>
            <a:xfrm>
              <a:off x="7876159" y="2671774"/>
              <a:ext cx="36824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71" name="TextBox 70"/>
                <p:cNvSpPr txBox="1"/>
                <p:nvPr/>
              </p:nvSpPr>
              <p:spPr>
                <a:xfrm>
                  <a:off x="7876159" y="2311734"/>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𝑑</m:t>
                        </m:r>
                      </m:oMath>
                    </m:oMathPara>
                  </a14:m>
                  <a:endParaRPr lang="ru-RU" dirty="0"/>
                </a:p>
              </p:txBody>
            </p:sp>
          </mc:Choice>
          <mc:Fallback xmlns="">
            <p:sp>
              <p:nvSpPr>
                <p:cNvPr id="71" name="TextBox 70"/>
                <p:cNvSpPr txBox="1">
                  <a:spLocks noRot="1" noChangeAspect="1" noMove="1" noResize="1" noEditPoints="1" noAdjustHandles="1" noChangeArrowheads="1" noChangeShapeType="1" noTextEdit="1"/>
                </p:cNvSpPr>
                <p:nvPr/>
              </p:nvSpPr>
              <p:spPr>
                <a:xfrm>
                  <a:off x="7876159" y="2311734"/>
                  <a:ext cx="377924" cy="369332"/>
                </a:xfrm>
                <a:prstGeom prst="rect">
                  <a:avLst/>
                </a:prstGeom>
                <a:blipFill rotWithShape="1">
                  <a:blip r:embed="rId8"/>
                  <a:stretch>
                    <a:fillRect t="-8333" r="-19355"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518082" y="2568077"/>
                  <a:ext cx="351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𝑟</m:t>
                        </m:r>
                      </m:oMath>
                    </m:oMathPara>
                  </a14:m>
                  <a:endParaRPr lang="ru-RU" dirty="0"/>
                </a:p>
              </p:txBody>
            </p:sp>
          </mc:Choice>
          <mc:Fallback xmlns="">
            <p:sp>
              <p:nvSpPr>
                <p:cNvPr id="72" name="TextBox 71"/>
                <p:cNvSpPr txBox="1">
                  <a:spLocks noRot="1" noChangeAspect="1" noMove="1" noResize="1" noEditPoints="1" noAdjustHandles="1" noChangeArrowheads="1" noChangeShapeType="1" noTextEdit="1"/>
                </p:cNvSpPr>
                <p:nvPr/>
              </p:nvSpPr>
              <p:spPr>
                <a:xfrm>
                  <a:off x="6518082" y="2568077"/>
                  <a:ext cx="351635" cy="369332"/>
                </a:xfrm>
                <a:prstGeom prst="rect">
                  <a:avLst/>
                </a:prstGeom>
                <a:blipFill rotWithShape="1">
                  <a:blip r:embed="rId9"/>
                  <a:stretch>
                    <a:fillRect t="-8333" r="-22414"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327118" y="3426554"/>
                  <a:ext cx="8254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𝑟</m:t>
                        </m:r>
                        <m:r>
                          <a:rPr lang="en-US" b="0" i="1" smtClean="0">
                            <a:latin typeface="Cambria Math"/>
                            <a:ea typeface="Cambria Math"/>
                          </a:rPr>
                          <m:t>≫</m:t>
                        </m:r>
                        <m:r>
                          <a:rPr lang="en-US" b="0" i="1" smtClean="0">
                            <a:latin typeface="Cambria Math"/>
                            <a:ea typeface="Cambria Math"/>
                          </a:rPr>
                          <m:t>𝑑</m:t>
                        </m:r>
                      </m:oMath>
                    </m:oMathPara>
                  </a14:m>
                  <a:endParaRPr lang="ru-RU" dirty="0"/>
                </a:p>
              </p:txBody>
            </p:sp>
          </mc:Choice>
          <mc:Fallback xmlns="">
            <p:sp>
              <p:nvSpPr>
                <p:cNvPr id="73" name="TextBox 72"/>
                <p:cNvSpPr txBox="1">
                  <a:spLocks noRot="1" noChangeAspect="1" noMove="1" noResize="1" noEditPoints="1" noAdjustHandles="1" noChangeArrowheads="1" noChangeShapeType="1" noTextEdit="1"/>
                </p:cNvSpPr>
                <p:nvPr/>
              </p:nvSpPr>
              <p:spPr>
                <a:xfrm>
                  <a:off x="6327118" y="3426554"/>
                  <a:ext cx="825419" cy="369332"/>
                </a:xfrm>
                <a:prstGeom prst="rect">
                  <a:avLst/>
                </a:prstGeom>
                <a:blipFill rotWithShape="1">
                  <a:blip r:embed="rId10"/>
                  <a:stretch>
                    <a:fillRect t="-8197" r="-9630" b="-24590"/>
                  </a:stretch>
                </a:blipFill>
              </p:spPr>
              <p:txBody>
                <a:bodyPr/>
                <a:lstStyle/>
                <a:p>
                  <a:r>
                    <a:rPr lang="ru-RU">
                      <a:noFill/>
                    </a:rPr>
                    <a:t> </a:t>
                  </a:r>
                </a:p>
              </p:txBody>
            </p:sp>
          </mc:Fallback>
        </mc:AlternateContent>
        <p:grpSp>
          <p:nvGrpSpPr>
            <p:cNvPr id="53" name="Группа 52"/>
            <p:cNvGrpSpPr/>
            <p:nvPr/>
          </p:nvGrpSpPr>
          <p:grpSpPr>
            <a:xfrm>
              <a:off x="5220072" y="2767479"/>
              <a:ext cx="378664" cy="378664"/>
              <a:chOff x="1450504" y="2618606"/>
              <a:chExt cx="914400" cy="914400"/>
            </a:xfrm>
          </p:grpSpPr>
          <p:sp>
            <p:nvSpPr>
              <p:cNvPr id="54" name="Овал 53"/>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5" name="Плюс 54"/>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56" name="Группа 55"/>
            <p:cNvGrpSpPr/>
            <p:nvPr/>
          </p:nvGrpSpPr>
          <p:grpSpPr>
            <a:xfrm>
              <a:off x="7880920" y="2742327"/>
              <a:ext cx="378664" cy="378664"/>
              <a:chOff x="2826961" y="2665462"/>
              <a:chExt cx="914400" cy="914400"/>
            </a:xfrm>
          </p:grpSpPr>
          <p:sp>
            <p:nvSpPr>
              <p:cNvPr id="57" name="Овал 56"/>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8" name="Минус 57"/>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81" name="Прямая со стрелкой 80"/>
            <p:cNvCxnSpPr>
              <a:stCxn id="86" idx="2"/>
              <a:endCxn id="54" idx="6"/>
            </p:cNvCxnSpPr>
            <p:nvPr/>
          </p:nvCxnSpPr>
          <p:spPr>
            <a:xfrm flipH="1">
              <a:off x="5588321" y="1634304"/>
              <a:ext cx="1151507" cy="13225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3" name="Прямая со стрелкой 82"/>
            <p:cNvCxnSpPr>
              <a:stCxn id="86" idx="2"/>
              <a:endCxn id="57" idx="2"/>
            </p:cNvCxnSpPr>
            <p:nvPr/>
          </p:nvCxnSpPr>
          <p:spPr>
            <a:xfrm>
              <a:off x="6739828" y="1634304"/>
              <a:ext cx="1151508" cy="12973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6" name="TextBox 85"/>
            <p:cNvSpPr txBox="1"/>
            <p:nvPr/>
          </p:nvSpPr>
          <p:spPr>
            <a:xfrm>
              <a:off x="5783636" y="1234194"/>
              <a:ext cx="1912383" cy="400110"/>
            </a:xfrm>
            <a:prstGeom prst="rect">
              <a:avLst/>
            </a:prstGeom>
            <a:noFill/>
          </p:spPr>
          <p:txBody>
            <a:bodyPr wrap="none" rtlCol="0">
              <a:spAutoFit/>
            </a:bodyPr>
            <a:lstStyle/>
            <a:p>
              <a:r>
                <a:rPr lang="ru-RU" sz="2000" dirty="0" smtClean="0">
                  <a:latin typeface="Times New Roman" pitchFamily="18" charset="0"/>
                  <a:cs typeface="Times New Roman" pitchFamily="18" charset="0"/>
                </a:rPr>
                <a:t>Точечный заряд</a:t>
              </a:r>
              <a:endParaRPr lang="ru-RU" sz="2000" dirty="0">
                <a:latin typeface="Times New Roman" pitchFamily="18" charset="0"/>
                <a:cs typeface="Times New Roman" pitchFamily="18" charset="0"/>
              </a:endParaRPr>
            </a:p>
          </p:txBody>
        </p:sp>
      </p:grpSp>
      <p:grpSp>
        <p:nvGrpSpPr>
          <p:cNvPr id="165" name="Группа 164"/>
          <p:cNvGrpSpPr/>
          <p:nvPr/>
        </p:nvGrpSpPr>
        <p:grpSpPr>
          <a:xfrm>
            <a:off x="4597084" y="3806228"/>
            <a:ext cx="4290804" cy="914400"/>
            <a:chOff x="4597084" y="3806228"/>
            <a:chExt cx="4290804" cy="914400"/>
          </a:xfrm>
        </p:grpSpPr>
        <p:grpSp>
          <p:nvGrpSpPr>
            <p:cNvPr id="159" name="Группа 158"/>
            <p:cNvGrpSpPr/>
            <p:nvPr/>
          </p:nvGrpSpPr>
          <p:grpSpPr>
            <a:xfrm>
              <a:off x="4597084" y="3806228"/>
              <a:ext cx="4290804" cy="914400"/>
              <a:chOff x="4597084" y="3806228"/>
              <a:chExt cx="4290804" cy="914400"/>
            </a:xfrm>
          </p:grpSpPr>
          <p:cxnSp>
            <p:nvCxnSpPr>
              <p:cNvPr id="151" name="Прямая со стрелкой 150"/>
              <p:cNvCxnSpPr/>
              <p:nvPr/>
            </p:nvCxnSpPr>
            <p:spPr>
              <a:xfrm>
                <a:off x="8343375" y="4264736"/>
                <a:ext cx="54451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2" name="Прямая со стрелкой 151"/>
              <p:cNvCxnSpPr/>
              <p:nvPr/>
            </p:nvCxnSpPr>
            <p:spPr>
              <a:xfrm flipH="1">
                <a:off x="4597084" y="4263428"/>
                <a:ext cx="5436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4" name="Овал 153"/>
              <p:cNvSpPr/>
              <p:nvPr/>
            </p:nvSpPr>
            <p:spPr>
              <a:xfrm>
                <a:off x="5074527" y="3831380"/>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55" name="Плюс 154"/>
              <p:cNvSpPr/>
              <p:nvPr/>
            </p:nvSpPr>
            <p:spPr>
              <a:xfrm>
                <a:off x="5049375" y="3806228"/>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56" name="Овал 155"/>
              <p:cNvSpPr/>
              <p:nvPr/>
            </p:nvSpPr>
            <p:spPr>
              <a:xfrm>
                <a:off x="7486847" y="3831380"/>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57" name="Плюс 156"/>
              <p:cNvSpPr/>
              <p:nvPr/>
            </p:nvSpPr>
            <p:spPr>
              <a:xfrm>
                <a:off x="7461695" y="3806228"/>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cxnSp>
          <p:nvCxnSpPr>
            <p:cNvPr id="161" name="Прямая соединительная линия 160"/>
            <p:cNvCxnSpPr/>
            <p:nvPr/>
          </p:nvCxnSpPr>
          <p:spPr>
            <a:xfrm>
              <a:off x="5506575" y="4263428"/>
              <a:ext cx="2412320" cy="0"/>
            </a:xfrm>
            <a:prstGeom prst="line">
              <a:avLst/>
            </a:prstGeom>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6522121" y="3856183"/>
                  <a:ext cx="3698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𝑟</m:t>
                        </m:r>
                      </m:oMath>
                    </m:oMathPara>
                  </a14:m>
                  <a:endParaRPr lang="ru-RU" sz="2000" dirty="0"/>
                </a:p>
              </p:txBody>
            </p:sp>
          </mc:Choice>
          <mc:Fallback xmlns="">
            <p:sp>
              <p:nvSpPr>
                <p:cNvPr id="164" name="TextBox 163"/>
                <p:cNvSpPr txBox="1">
                  <a:spLocks noRot="1" noChangeAspect="1" noMove="1" noResize="1" noEditPoints="1" noAdjustHandles="1" noChangeArrowheads="1" noChangeShapeType="1" noTextEdit="1"/>
                </p:cNvSpPr>
                <p:nvPr/>
              </p:nvSpPr>
              <p:spPr>
                <a:xfrm>
                  <a:off x="6522121" y="3856183"/>
                  <a:ext cx="369845" cy="400110"/>
                </a:xfrm>
                <a:prstGeom prst="rect">
                  <a:avLst/>
                </a:prstGeom>
                <a:blipFill rotWithShape="1">
                  <a:blip r:embed="rId11"/>
                  <a:stretch>
                    <a:fillRect t="-7692" r="-24590" b="-27692"/>
                  </a:stretch>
                </a:blipFill>
              </p:spPr>
              <p:txBody>
                <a:bodyPr/>
                <a:lstStyle/>
                <a:p>
                  <a:r>
                    <a:rPr lang="ru-RU">
                      <a:noFill/>
                    </a:rPr>
                    <a:t> </a:t>
                  </a:r>
                </a:p>
              </p:txBody>
            </p:sp>
          </mc:Fallback>
        </mc:AlternateContent>
      </p:grpSp>
      <p:sp>
        <p:nvSpPr>
          <p:cNvPr id="166" name="Объект 2"/>
          <p:cNvSpPr txBox="1">
            <a:spLocks/>
          </p:cNvSpPr>
          <p:nvPr/>
        </p:nvSpPr>
        <p:spPr>
          <a:xfrm>
            <a:off x="313184" y="958497"/>
            <a:ext cx="3898776" cy="187921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200" b="1" dirty="0" smtClean="0">
                <a:latin typeface="Times New Roman" pitchFamily="18" charset="0"/>
                <a:cs typeface="Times New Roman" pitchFamily="18" charset="0"/>
              </a:rPr>
              <a:t>Закон Кулона: </a:t>
            </a:r>
            <a:r>
              <a:rPr lang="ru-RU" sz="2400" dirty="0">
                <a:latin typeface="Times New Roman" pitchFamily="18" charset="0"/>
                <a:cs typeface="Times New Roman" pitchFamily="18" charset="0"/>
              </a:rPr>
              <a:t>сила взаимодействия двух точечных зарядов в вакууме прямо пропорциональна произведению модулей зарядов и обратно пропорциональна квадрату расстояния между </a:t>
            </a:r>
            <a:r>
              <a:rPr lang="ru-RU" sz="2400" dirty="0" smtClean="0">
                <a:latin typeface="Times New Roman" pitchFamily="18" charset="0"/>
                <a:cs typeface="Times New Roman" pitchFamily="18" charset="0"/>
              </a:rPr>
              <a:t>ними.</a:t>
            </a:r>
            <a:endParaRPr lang="ru-RU"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67" name="TextBox 166"/>
              <p:cNvSpPr txBox="1"/>
              <p:nvPr/>
            </p:nvSpPr>
            <p:spPr>
              <a:xfrm>
                <a:off x="1382876" y="2764474"/>
                <a:ext cx="1759392" cy="6853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𝐹</m:t>
                      </m:r>
                      <m:r>
                        <a:rPr lang="en-US" sz="2000" b="0" i="1" smtClean="0">
                          <a:latin typeface="Cambria Math"/>
                        </a:rPr>
                        <m:t>=</m:t>
                      </m:r>
                      <m:r>
                        <a:rPr lang="en-US" sz="2000" b="0" i="1" smtClean="0">
                          <a:latin typeface="Cambria Math"/>
                        </a:rPr>
                        <m:t>𝑘</m:t>
                      </m:r>
                      <m:f>
                        <m:fPr>
                          <m:ctrlPr>
                            <a:rPr lang="en-US" sz="2000" b="0" i="1" smtClean="0">
                              <a:latin typeface="Cambria Math"/>
                            </a:rPr>
                          </m:ctrlPr>
                        </m:fPr>
                        <m:num>
                          <m:d>
                            <m:dPr>
                              <m:begChr m:val="|"/>
                              <m:endChr m:val="|"/>
                              <m:ctrlPr>
                                <a:rPr lang="en-US" sz="2000" b="0" i="1" smtClean="0">
                                  <a:latin typeface="Cambria Math"/>
                                </a:rPr>
                              </m:ctrlPr>
                            </m:dPr>
                            <m:e>
                              <m:sSub>
                                <m:sSubPr>
                                  <m:ctrlPr>
                                    <a:rPr lang="en-US" sz="2000" b="0" i="1" smtClean="0">
                                      <a:latin typeface="Cambria Math"/>
                                    </a:rPr>
                                  </m:ctrlPr>
                                </m:sSubPr>
                                <m:e>
                                  <m:r>
                                    <a:rPr lang="en-US" sz="2000" b="0" i="1" smtClean="0">
                                      <a:latin typeface="Cambria Math"/>
                                    </a:rPr>
                                    <m:t>𝑞</m:t>
                                  </m:r>
                                </m:e>
                                <m:sub>
                                  <m:r>
                                    <a:rPr lang="en-US" sz="2000" b="0" i="1" smtClean="0">
                                      <a:latin typeface="Cambria Math"/>
                                    </a:rPr>
                                    <m:t>1</m:t>
                                  </m:r>
                                </m:sub>
                              </m:sSub>
                            </m:e>
                          </m:d>
                          <m:d>
                            <m:dPr>
                              <m:begChr m:val="|"/>
                              <m:endChr m:val="|"/>
                              <m:ctrlPr>
                                <a:rPr lang="en-US" sz="2000" b="0" i="1" smtClean="0">
                                  <a:latin typeface="Cambria Math"/>
                                </a:rPr>
                              </m:ctrlPr>
                            </m:dPr>
                            <m:e>
                              <m:sSub>
                                <m:sSubPr>
                                  <m:ctrlPr>
                                    <a:rPr lang="en-US" sz="2000" b="0" i="1" smtClean="0">
                                      <a:latin typeface="Cambria Math"/>
                                    </a:rPr>
                                  </m:ctrlPr>
                                </m:sSubPr>
                                <m:e>
                                  <m:r>
                                    <a:rPr lang="en-US" sz="2000" b="0" i="1" smtClean="0">
                                      <a:latin typeface="Cambria Math"/>
                                    </a:rPr>
                                    <m:t>𝑞</m:t>
                                  </m:r>
                                </m:e>
                                <m:sub>
                                  <m:r>
                                    <a:rPr lang="en-US" sz="2000" b="0" i="1" smtClean="0">
                                      <a:latin typeface="Cambria Math"/>
                                    </a:rPr>
                                    <m:t>2</m:t>
                                  </m:r>
                                </m:sub>
                              </m:sSub>
                            </m:e>
                          </m:d>
                        </m:num>
                        <m:den>
                          <m:sSup>
                            <m:sSupPr>
                              <m:ctrlPr>
                                <a:rPr lang="en-US" sz="2000" b="0" i="1" smtClean="0">
                                  <a:latin typeface="Cambria Math"/>
                                </a:rPr>
                              </m:ctrlPr>
                            </m:sSupPr>
                            <m:e>
                              <m:r>
                                <a:rPr lang="en-US" sz="2000" b="0" i="1" smtClean="0">
                                  <a:latin typeface="Cambria Math"/>
                                </a:rPr>
                                <m:t>𝑟</m:t>
                              </m:r>
                            </m:e>
                            <m:sup>
                              <m:r>
                                <a:rPr lang="en-US" sz="2000" b="0" i="1" smtClean="0">
                                  <a:latin typeface="Cambria Math"/>
                                </a:rPr>
                                <m:t>2</m:t>
                              </m:r>
                            </m:sup>
                          </m:sSup>
                        </m:den>
                      </m:f>
                    </m:oMath>
                  </m:oMathPara>
                </a14:m>
                <a:endParaRPr lang="ru-RU" sz="2000" dirty="0"/>
              </a:p>
            </p:txBody>
          </p:sp>
        </mc:Choice>
        <mc:Fallback xmlns="">
          <p:sp>
            <p:nvSpPr>
              <p:cNvPr id="167" name="TextBox 166"/>
              <p:cNvSpPr txBox="1">
                <a:spLocks noRot="1" noChangeAspect="1" noMove="1" noResize="1" noEditPoints="1" noAdjustHandles="1" noChangeArrowheads="1" noChangeShapeType="1" noTextEdit="1"/>
              </p:cNvSpPr>
              <p:nvPr/>
            </p:nvSpPr>
            <p:spPr>
              <a:xfrm>
                <a:off x="1382876" y="2764474"/>
                <a:ext cx="1759392" cy="685380"/>
              </a:xfrm>
              <a:prstGeom prst="rect">
                <a:avLst/>
              </a:prstGeom>
              <a:blipFill rotWithShape="1">
                <a:blip r:embed="rId12"/>
                <a:stretch>
                  <a:fillRect r="-4861"/>
                </a:stretch>
              </a:blipFill>
            </p:spPr>
            <p:txBody>
              <a:bodyPr/>
              <a:lstStyle/>
              <a:p>
                <a:r>
                  <a:rPr lang="ru-RU">
                    <a:noFill/>
                  </a:rPr>
                  <a:t> </a:t>
                </a:r>
              </a:p>
            </p:txBody>
          </p:sp>
        </mc:Fallback>
      </mc:AlternateContent>
    </p:spTree>
    <p:extLst>
      <p:ext uri="{BB962C8B-B14F-4D97-AF65-F5344CB8AC3E}">
        <p14:creationId xmlns:p14="http://schemas.microsoft.com/office/powerpoint/2010/main" val="42130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66">
                                            <p:txEl>
                                              <p:pRg st="0" end="0"/>
                                            </p:txEl>
                                          </p:spTgt>
                                        </p:tgtEl>
                                        <p:attrNameLst>
                                          <p:attrName>style.visibility</p:attrName>
                                        </p:attrNameLst>
                                      </p:cBhvr>
                                      <p:to>
                                        <p:strVal val="visible"/>
                                      </p:to>
                                    </p:set>
                                    <p:animEffect transition="in" filter="fade">
                                      <p:cBhvr>
                                        <p:cTn id="11" dur="500"/>
                                        <p:tgtEl>
                                          <p:spTgt spid="166">
                                            <p:txEl>
                                              <p:pRg st="0" end="0"/>
                                            </p:txEl>
                                          </p:spTgt>
                                        </p:tgtEl>
                                      </p:cBhvr>
                                    </p:animEffect>
                                  </p:childTnLst>
                                </p:cTn>
                              </p:par>
                              <p:par>
                                <p:cTn id="12" presetID="10" presetClass="entr" presetSubtype="0" fill="hold" nodeType="withEffect">
                                  <p:stCondLst>
                                    <p:cond delay="500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childTnLst>
                          </p:cTn>
                        </p:par>
                        <p:par>
                          <p:cTn id="15" fill="hold">
                            <p:stCondLst>
                              <p:cond delay="8650"/>
                            </p:stCondLst>
                            <p:childTnLst>
                              <p:par>
                                <p:cTn id="16" presetID="10" presetClass="entr" presetSubtype="0" fill="hold" grpId="0" nodeType="after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500"/>
                                        <p:tgtEl>
                                          <p:spTgt spid="1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xit" presetSubtype="0" fill="hold" nodeType="withEffect">
                                  <p:stCondLst>
                                    <p:cond delay="750"/>
                                  </p:stCondLst>
                                  <p:childTnLst>
                                    <p:animEffect transition="out" filter="fade">
                                      <p:cBhvr>
                                        <p:cTn id="25" dur="500"/>
                                        <p:tgtEl>
                                          <p:spTgt spid="92"/>
                                        </p:tgtEl>
                                      </p:cBhvr>
                                    </p:animEffect>
                                    <p:set>
                                      <p:cBhvr>
                                        <p:cTn id="26" dur="1" fill="hold">
                                          <p:stCondLst>
                                            <p:cond delay="499"/>
                                          </p:stCondLst>
                                        </p:cTn>
                                        <p:tgtEl>
                                          <p:spTgt spid="92"/>
                                        </p:tgtEl>
                                        <p:attrNameLst>
                                          <p:attrName>style.visibility</p:attrName>
                                        </p:attrNameLst>
                                      </p:cBhvr>
                                      <p:to>
                                        <p:strVal val="hidden"/>
                                      </p:to>
                                    </p:set>
                                  </p:childTnLst>
                                </p:cTn>
                              </p:par>
                              <p:par>
                                <p:cTn id="27" presetID="10" presetClass="entr" presetSubtype="0" fill="hold" nodeType="withEffect">
                                  <p:stCondLst>
                                    <p:cond delay="75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5"/>
                                        </p:tgtEl>
                                        <p:attrNameLst>
                                          <p:attrName>style.visibility</p:attrName>
                                        </p:attrNameLst>
                                      </p:cBhvr>
                                      <p:to>
                                        <p:strVal val="visible"/>
                                      </p:to>
                                    </p:set>
                                    <p:animEffect transition="in" filter="fade">
                                      <p:cBhvr>
                                        <p:cTn id="34"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6" grpId="0" build="p"/>
      <p:bldP spid="1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Равнобедренный треугольник 5"/>
          <p:cNvSpPr/>
          <p:nvPr/>
        </p:nvSpPr>
        <p:spPr>
          <a:xfrm>
            <a:off x="1135032" y="514772"/>
            <a:ext cx="1780784" cy="2146498"/>
          </a:xfrm>
          <a:prstGeom prst="triangle">
            <a:avLst/>
          </a:prstGeom>
          <a:noFill/>
          <a:ln>
            <a:solidFill>
              <a:srgbClr val="4AC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Равнобедренный треугольник 6"/>
          <p:cNvSpPr/>
          <p:nvPr/>
        </p:nvSpPr>
        <p:spPr>
          <a:xfrm>
            <a:off x="6228184" y="514800"/>
            <a:ext cx="1780784" cy="2146498"/>
          </a:xfrm>
          <a:prstGeom prst="triangle">
            <a:avLst/>
          </a:prstGeom>
          <a:noFill/>
          <a:ln>
            <a:solidFill>
              <a:srgbClr val="4AC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Трапеция 7"/>
          <p:cNvSpPr/>
          <p:nvPr/>
        </p:nvSpPr>
        <p:spPr>
          <a:xfrm rot="10800000">
            <a:off x="3373069" y="498770"/>
            <a:ext cx="2397861" cy="2162497"/>
          </a:xfrm>
          <a:prstGeom prst="trapezoid">
            <a:avLst/>
          </a:prstGeom>
          <a:noFill/>
          <a:ln>
            <a:solidFill>
              <a:srgbClr val="4AC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p:cNvGrpSpPr/>
          <p:nvPr/>
        </p:nvGrpSpPr>
        <p:grpSpPr>
          <a:xfrm>
            <a:off x="845011" y="2386371"/>
            <a:ext cx="549796" cy="549796"/>
            <a:chOff x="1450504" y="2618606"/>
            <a:chExt cx="914400" cy="914400"/>
          </a:xfrm>
        </p:grpSpPr>
        <p:sp>
          <p:nvSpPr>
            <p:cNvPr id="12" name="Овал 11"/>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3" name="Плюс 12"/>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14" name="Группа 13"/>
          <p:cNvGrpSpPr/>
          <p:nvPr/>
        </p:nvGrpSpPr>
        <p:grpSpPr>
          <a:xfrm>
            <a:off x="3635896" y="2386800"/>
            <a:ext cx="549796" cy="549796"/>
            <a:chOff x="2826961" y="2665462"/>
            <a:chExt cx="914400" cy="914400"/>
          </a:xfrm>
        </p:grpSpPr>
        <p:sp>
          <p:nvSpPr>
            <p:cNvPr id="15" name="Овал 14"/>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6" name="Минус 15"/>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 name="Группа 16"/>
          <p:cNvGrpSpPr/>
          <p:nvPr/>
        </p:nvGrpSpPr>
        <p:grpSpPr>
          <a:xfrm>
            <a:off x="2640918" y="2386800"/>
            <a:ext cx="549796" cy="549796"/>
            <a:chOff x="1450504" y="2618606"/>
            <a:chExt cx="914400" cy="914400"/>
          </a:xfrm>
        </p:grpSpPr>
        <p:sp>
          <p:nvSpPr>
            <p:cNvPr id="18" name="Овал 17"/>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9" name="Плюс 18"/>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20" name="Группа 19"/>
          <p:cNvGrpSpPr/>
          <p:nvPr/>
        </p:nvGrpSpPr>
        <p:grpSpPr>
          <a:xfrm>
            <a:off x="4958308" y="2386800"/>
            <a:ext cx="549796" cy="549796"/>
            <a:chOff x="1450504" y="2618606"/>
            <a:chExt cx="914400" cy="914400"/>
          </a:xfrm>
        </p:grpSpPr>
        <p:sp>
          <p:nvSpPr>
            <p:cNvPr id="21" name="Овал 20"/>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2" name="Плюс 21"/>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23" name="Группа 22"/>
          <p:cNvGrpSpPr/>
          <p:nvPr/>
        </p:nvGrpSpPr>
        <p:grpSpPr>
          <a:xfrm>
            <a:off x="5953286" y="2386800"/>
            <a:ext cx="549796" cy="549796"/>
            <a:chOff x="2826961" y="2665462"/>
            <a:chExt cx="914400" cy="914400"/>
          </a:xfrm>
        </p:grpSpPr>
        <p:sp>
          <p:nvSpPr>
            <p:cNvPr id="24" name="Овал 23"/>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5" name="Минус 24"/>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 name="Группа 25"/>
          <p:cNvGrpSpPr/>
          <p:nvPr/>
        </p:nvGrpSpPr>
        <p:grpSpPr>
          <a:xfrm>
            <a:off x="7734070" y="2386800"/>
            <a:ext cx="549796" cy="549796"/>
            <a:chOff x="2826961" y="2665462"/>
            <a:chExt cx="914400" cy="914400"/>
          </a:xfrm>
        </p:grpSpPr>
        <p:sp>
          <p:nvSpPr>
            <p:cNvPr id="27" name="Овал 26"/>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8" name="Минус 27"/>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0" name="Прямая соединительная линия 29"/>
          <p:cNvCxnSpPr/>
          <p:nvPr/>
        </p:nvCxnSpPr>
        <p:spPr>
          <a:xfrm flipH="1">
            <a:off x="539552" y="2660400"/>
            <a:ext cx="8064000"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4581500" y="2761811"/>
                <a:ext cx="627608"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4,3</m:t>
                          </m:r>
                        </m:sub>
                      </m:sSub>
                    </m:oMath>
                  </m:oMathPara>
                </a14:m>
                <a:endParaRPr lang="ru-RU" sz="2000" dirty="0"/>
              </a:p>
            </p:txBody>
          </p:sp>
        </mc:Choice>
        <mc:Fallback xmlns="">
          <p:sp>
            <p:nvSpPr>
              <p:cNvPr id="38" name="TextBox 37"/>
              <p:cNvSpPr txBox="1">
                <a:spLocks noRot="1" noChangeAspect="1" noMove="1" noResize="1" noEditPoints="1" noAdjustHandles="1" noChangeArrowheads="1" noChangeShapeType="1" noTextEdit="1"/>
              </p:cNvSpPr>
              <p:nvPr/>
            </p:nvSpPr>
            <p:spPr>
              <a:xfrm>
                <a:off x="4581500" y="2761811"/>
                <a:ext cx="627608" cy="458011"/>
              </a:xfrm>
              <a:prstGeom prst="rect">
                <a:avLst/>
              </a:prstGeom>
              <a:blipFill rotWithShape="1">
                <a:blip r:embed="rId2"/>
                <a:stretch>
                  <a:fillRect t="-16000" r="-14563" b="-21333"/>
                </a:stretch>
              </a:blipFill>
            </p:spPr>
            <p:txBody>
              <a:bodyPr/>
              <a:lstStyle/>
              <a:p>
                <a:r>
                  <a:rPr lang="ru-RU">
                    <a:noFill/>
                  </a:rPr>
                  <a:t> </a:t>
                </a:r>
              </a:p>
            </p:txBody>
          </p:sp>
        </mc:Fallback>
      </mc:AlternateContent>
      <p:cxnSp>
        <p:nvCxnSpPr>
          <p:cNvPr id="5" name="Прямая соединительная линия 4"/>
          <p:cNvCxnSpPr/>
          <p:nvPr/>
        </p:nvCxnSpPr>
        <p:spPr>
          <a:xfrm>
            <a:off x="251520" y="483518"/>
            <a:ext cx="8640960" cy="0"/>
          </a:xfrm>
          <a:prstGeom prst="line">
            <a:avLst/>
          </a:prstGeom>
        </p:spPr>
        <p:style>
          <a:lnRef idx="3">
            <a:schemeClr val="dk1"/>
          </a:lnRef>
          <a:fillRef idx="0">
            <a:schemeClr val="dk1"/>
          </a:fillRef>
          <a:effectRef idx="2">
            <a:schemeClr val="dk1"/>
          </a:effectRef>
          <a:fontRef idx="minor">
            <a:schemeClr val="tx1"/>
          </a:fontRef>
        </p:style>
      </p:cxnSp>
      <p:cxnSp>
        <p:nvCxnSpPr>
          <p:cNvPr id="40" name="Прямая со стрелкой 39"/>
          <p:cNvCxnSpPr/>
          <p:nvPr/>
        </p:nvCxnSpPr>
        <p:spPr>
          <a:xfrm flipH="1">
            <a:off x="4652814" y="2660400"/>
            <a:ext cx="35123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1" name="Прямая со стрелкой 40"/>
          <p:cNvCxnSpPr/>
          <p:nvPr/>
        </p:nvCxnSpPr>
        <p:spPr>
          <a:xfrm>
            <a:off x="4139952" y="2660400"/>
            <a:ext cx="352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a:off x="3939391" y="2761811"/>
                <a:ext cx="638573"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3,4</m:t>
                          </m:r>
                        </m:sub>
                      </m:sSub>
                    </m:oMath>
                  </m:oMathPara>
                </a14:m>
                <a:endParaRPr lang="ru-RU"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3939391" y="2761811"/>
                <a:ext cx="638573" cy="458011"/>
              </a:xfrm>
              <a:prstGeom prst="rect">
                <a:avLst/>
              </a:prstGeom>
              <a:blipFill rotWithShape="1">
                <a:blip r:embed="rId3"/>
                <a:stretch>
                  <a:fillRect t="-16000" r="-14286" b="-21333"/>
                </a:stretch>
              </a:blipFill>
            </p:spPr>
            <p:txBody>
              <a:bodyPr/>
              <a:lstStyle/>
              <a:p>
                <a:r>
                  <a:rPr lang="ru-RU">
                    <a:noFill/>
                  </a:rPr>
                  <a:t> </a:t>
                </a:r>
              </a:p>
            </p:txBody>
          </p:sp>
        </mc:Fallback>
      </mc:AlternateContent>
      <p:cxnSp>
        <p:nvCxnSpPr>
          <p:cNvPr id="48" name="Прямая со стрелкой 47"/>
          <p:cNvCxnSpPr/>
          <p:nvPr/>
        </p:nvCxnSpPr>
        <p:spPr>
          <a:xfrm>
            <a:off x="3184307" y="2660400"/>
            <a:ext cx="3528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0" name="Прямая со стрелкой 49"/>
          <p:cNvCxnSpPr/>
          <p:nvPr/>
        </p:nvCxnSpPr>
        <p:spPr>
          <a:xfrm flipH="1">
            <a:off x="493777" y="2660400"/>
            <a:ext cx="35123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1" name="Прямая со стрелкой 50"/>
          <p:cNvCxnSpPr/>
          <p:nvPr/>
        </p:nvCxnSpPr>
        <p:spPr>
          <a:xfrm>
            <a:off x="8283866" y="2660400"/>
            <a:ext cx="352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52" name="Прямая со стрелкой 51"/>
          <p:cNvCxnSpPr/>
          <p:nvPr/>
        </p:nvCxnSpPr>
        <p:spPr>
          <a:xfrm flipH="1">
            <a:off x="5593336" y="2660400"/>
            <a:ext cx="35123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p:cNvSpPr txBox="1"/>
              <p:nvPr/>
            </p:nvSpPr>
            <p:spPr>
              <a:xfrm>
                <a:off x="8244408" y="2761811"/>
                <a:ext cx="638573"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6,5</m:t>
                          </m:r>
                        </m:sub>
                      </m:sSub>
                    </m:oMath>
                  </m:oMathPara>
                </a14:m>
                <a:endParaRPr lang="ru-RU" sz="2000" dirty="0"/>
              </a:p>
            </p:txBody>
          </p:sp>
        </mc:Choice>
        <mc:Fallback xmlns="">
          <p:sp>
            <p:nvSpPr>
              <p:cNvPr id="56" name="TextBox 55"/>
              <p:cNvSpPr txBox="1">
                <a:spLocks noRot="1" noChangeAspect="1" noMove="1" noResize="1" noEditPoints="1" noAdjustHandles="1" noChangeArrowheads="1" noChangeShapeType="1" noTextEdit="1"/>
              </p:cNvSpPr>
              <p:nvPr/>
            </p:nvSpPr>
            <p:spPr>
              <a:xfrm>
                <a:off x="8244408" y="2761811"/>
                <a:ext cx="638573" cy="458011"/>
              </a:xfrm>
              <a:prstGeom prst="rect">
                <a:avLst/>
              </a:prstGeom>
              <a:blipFill rotWithShape="1">
                <a:blip r:embed="rId4"/>
                <a:stretch>
                  <a:fillRect t="-16000" r="-14286" b="-2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5436096" y="2761811"/>
                <a:ext cx="638573"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5,6</m:t>
                          </m:r>
                        </m:sub>
                      </m:sSub>
                    </m:oMath>
                  </m:oMathPara>
                </a14:m>
                <a:endParaRPr lang="ru-RU" sz="2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5436096" y="2761811"/>
                <a:ext cx="638573" cy="458011"/>
              </a:xfrm>
              <a:prstGeom prst="rect">
                <a:avLst/>
              </a:prstGeom>
              <a:blipFill rotWithShape="1">
                <a:blip r:embed="rId5"/>
                <a:stretch>
                  <a:fillRect t="-16000" r="-13333" b="-2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3119048" y="2761811"/>
                <a:ext cx="638573"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2,1</m:t>
                          </m:r>
                        </m:sub>
                      </m:sSub>
                    </m:oMath>
                  </m:oMathPara>
                </a14:m>
                <a:endParaRPr lang="ru-RU" sz="2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3119048" y="2761811"/>
                <a:ext cx="638573" cy="458011"/>
              </a:xfrm>
              <a:prstGeom prst="rect">
                <a:avLst/>
              </a:prstGeom>
              <a:blipFill rotWithShape="1">
                <a:blip r:embed="rId6"/>
                <a:stretch>
                  <a:fillRect t="-16000" r="-14423" b="-2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10736" y="2761811"/>
                <a:ext cx="632609"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1,2</m:t>
                          </m:r>
                        </m:sub>
                      </m:sSub>
                    </m:oMath>
                  </m:oMathPara>
                </a14:m>
                <a:endParaRPr lang="ru-RU" sz="2000" dirty="0"/>
              </a:p>
            </p:txBody>
          </p:sp>
        </mc:Choice>
        <mc:Fallback xmlns="">
          <p:sp>
            <p:nvSpPr>
              <p:cNvPr id="59" name="TextBox 58"/>
              <p:cNvSpPr txBox="1">
                <a:spLocks noRot="1" noChangeAspect="1" noMove="1" noResize="1" noEditPoints="1" noAdjustHandles="1" noChangeArrowheads="1" noChangeShapeType="1" noTextEdit="1"/>
              </p:cNvSpPr>
              <p:nvPr/>
            </p:nvSpPr>
            <p:spPr>
              <a:xfrm>
                <a:off x="310736" y="2761811"/>
                <a:ext cx="632609" cy="458011"/>
              </a:xfrm>
              <a:prstGeom prst="rect">
                <a:avLst/>
              </a:prstGeom>
              <a:blipFill rotWithShape="1">
                <a:blip r:embed="rId7"/>
                <a:stretch>
                  <a:fillRect t="-16000" r="-13462" b="-2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247422" y="4011910"/>
                <a:ext cx="1556003"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1,2</m:t>
                          </m:r>
                        </m:sub>
                      </m:sSub>
                      <m:r>
                        <a:rPr lang="en-US" sz="2000" b="0" i="1" smtClean="0">
                          <a:latin typeface="Cambria Math"/>
                        </a:rPr>
                        <m:t>=−</m:t>
                      </m:r>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2,1</m:t>
                          </m:r>
                        </m:sub>
                      </m:sSub>
                    </m:oMath>
                  </m:oMathPara>
                </a14:m>
                <a:endParaRPr lang="ru-RU" sz="2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1247422" y="4011910"/>
                <a:ext cx="1556003" cy="458011"/>
              </a:xfrm>
              <a:prstGeom prst="rect">
                <a:avLst/>
              </a:prstGeom>
              <a:blipFill rotWithShape="1">
                <a:blip r:embed="rId8"/>
                <a:stretch>
                  <a:fillRect t="-16000" r="-5490" b="-2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6325897" y="4011910"/>
                <a:ext cx="1561966"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5,6</m:t>
                          </m:r>
                        </m:sub>
                      </m:sSub>
                      <m:r>
                        <a:rPr lang="en-US" sz="2000" b="0" i="1" smtClean="0">
                          <a:latin typeface="Cambria Math"/>
                        </a:rPr>
                        <m:t>=−</m:t>
                      </m:r>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6,5</m:t>
                          </m:r>
                        </m:sub>
                      </m:sSub>
                    </m:oMath>
                  </m:oMathPara>
                </a14:m>
                <a:endParaRPr lang="ru-RU" sz="2000" dirty="0"/>
              </a:p>
            </p:txBody>
          </p:sp>
        </mc:Choice>
        <mc:Fallback xmlns="">
          <p:sp>
            <p:nvSpPr>
              <p:cNvPr id="61" name="TextBox 60"/>
              <p:cNvSpPr txBox="1">
                <a:spLocks noRot="1" noChangeAspect="1" noMove="1" noResize="1" noEditPoints="1" noAdjustHandles="1" noChangeArrowheads="1" noChangeShapeType="1" noTextEdit="1"/>
              </p:cNvSpPr>
              <p:nvPr/>
            </p:nvSpPr>
            <p:spPr>
              <a:xfrm>
                <a:off x="6325897" y="4011910"/>
                <a:ext cx="1561966" cy="458011"/>
              </a:xfrm>
              <a:prstGeom prst="rect">
                <a:avLst/>
              </a:prstGeom>
              <a:blipFill rotWithShape="1">
                <a:blip r:embed="rId9"/>
                <a:stretch>
                  <a:fillRect t="-16000" r="-5469" b="-2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3805999" y="4011910"/>
                <a:ext cx="1551002" cy="458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3,4</m:t>
                          </m:r>
                        </m:sub>
                      </m:sSub>
                      <m:r>
                        <a:rPr lang="en-US" sz="2000" b="0" i="1" smtClean="0">
                          <a:latin typeface="Cambria Math"/>
                        </a:rPr>
                        <m:t>=−</m:t>
                      </m:r>
                      <m:sSub>
                        <m:sSubPr>
                          <m:ctrlPr>
                            <a:rPr lang="ru-RU" sz="2000" i="1" smtClean="0">
                              <a:latin typeface="Cambria Math"/>
                            </a:rPr>
                          </m:ctrlPr>
                        </m:sSubPr>
                        <m:e>
                          <m:acc>
                            <m:accPr>
                              <m:chr m:val="⃗"/>
                              <m:ctrlPr>
                                <a:rPr lang="ru-RU" sz="2000" i="1" smtClean="0">
                                  <a:latin typeface="Cambria Math"/>
                                </a:rPr>
                              </m:ctrlPr>
                            </m:accPr>
                            <m:e>
                              <m:r>
                                <a:rPr lang="en-US" sz="2000" b="0" i="1" smtClean="0">
                                  <a:latin typeface="Cambria Math"/>
                                </a:rPr>
                                <m:t>𝐹</m:t>
                              </m:r>
                            </m:e>
                          </m:acc>
                        </m:e>
                        <m:sub>
                          <m:r>
                            <a:rPr lang="en-US" sz="2000" b="0" i="1" smtClean="0">
                              <a:latin typeface="Cambria Math"/>
                            </a:rPr>
                            <m:t>4,3</m:t>
                          </m:r>
                        </m:sub>
                      </m:sSub>
                    </m:oMath>
                  </m:oMathPara>
                </a14:m>
                <a:endParaRPr lang="ru-RU"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3805999" y="4011910"/>
                <a:ext cx="1551002" cy="458011"/>
              </a:xfrm>
              <a:prstGeom prst="rect">
                <a:avLst/>
              </a:prstGeom>
              <a:blipFill rotWithShape="1">
                <a:blip r:embed="rId10"/>
                <a:stretch>
                  <a:fillRect t="-16000" r="-5882" b="-21333"/>
                </a:stretch>
              </a:blipFill>
            </p:spPr>
            <p:txBody>
              <a:bodyPr/>
              <a:lstStyle/>
              <a:p>
                <a:r>
                  <a:rPr lang="ru-RU">
                    <a:noFill/>
                  </a:rPr>
                  <a:t> </a:t>
                </a:r>
              </a:p>
            </p:txBody>
          </p:sp>
        </mc:Fallback>
      </mc:AlternateContent>
      <p:grpSp>
        <p:nvGrpSpPr>
          <p:cNvPr id="63" name="Группа 62"/>
          <p:cNvGrpSpPr/>
          <p:nvPr/>
        </p:nvGrpSpPr>
        <p:grpSpPr>
          <a:xfrm>
            <a:off x="6691345" y="4796378"/>
            <a:ext cx="2455100" cy="347122"/>
            <a:chOff x="6691345" y="4796378"/>
            <a:chExt cx="2455100" cy="347122"/>
          </a:xfrm>
        </p:grpSpPr>
        <p:sp>
          <p:nvSpPr>
            <p:cNvPr id="64"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5" name="Picture 4" descr="E:\РАБОЧИЕ ПРОЕКТЫ\FREE-LANCE\2013\октябрь\Логотип_варианты_цвета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6" grpId="0"/>
      <p:bldP spid="56" grpId="0"/>
      <p:bldP spid="57" grpId="0"/>
      <p:bldP spid="58" grpId="0"/>
      <p:bldP spid="59" grpId="0"/>
      <p:bldP spid="60" grpId="0"/>
      <p:bldP spid="61"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2833"/>
          <a:stretch/>
        </p:blipFill>
        <p:spPr>
          <a:xfrm>
            <a:off x="1259632" y="1209674"/>
            <a:ext cx="2217697" cy="2678113"/>
          </a:xfrm>
          <a:prstGeom prst="rect">
            <a:avLst/>
          </a:prstGeom>
        </p:spPr>
      </p:pic>
      <p:sp>
        <p:nvSpPr>
          <p:cNvPr id="5" name="Прямоугольник 4"/>
          <p:cNvSpPr/>
          <p:nvPr/>
        </p:nvSpPr>
        <p:spPr>
          <a:xfrm>
            <a:off x="1394014" y="3795886"/>
            <a:ext cx="1948931" cy="830997"/>
          </a:xfrm>
          <a:prstGeom prst="rect">
            <a:avLst/>
          </a:prstGeom>
        </p:spPr>
        <p:txBody>
          <a:bodyPr wrap="none">
            <a:spAutoFit/>
          </a:bodyPr>
          <a:lstStyle/>
          <a:p>
            <a:pPr algn="ctr"/>
            <a:r>
              <a:rPr lang="ru-RU" sz="2400" dirty="0" smtClean="0">
                <a:latin typeface="Times New Roman" pitchFamily="18" charset="0"/>
              </a:rPr>
              <a:t>Шарль Кулон</a:t>
            </a:r>
          </a:p>
          <a:p>
            <a:pPr algn="ctr"/>
            <a:r>
              <a:rPr lang="ru-RU" sz="2400" dirty="0" smtClean="0">
                <a:latin typeface="Times New Roman" pitchFamily="18" charset="0"/>
              </a:rPr>
              <a:t>1736 — 1806</a:t>
            </a:r>
            <a:endParaRPr lang="ru-RU" sz="2400" dirty="0">
              <a:latin typeface="Times New Roman" pitchFamily="18" charset="0"/>
            </a:endParaRPr>
          </a:p>
        </p:txBody>
      </p:sp>
      <p:sp>
        <p:nvSpPr>
          <p:cNvPr id="6" name="Заголовок 1"/>
          <p:cNvSpPr>
            <a:spLocks noGrp="1"/>
          </p:cNvSpPr>
          <p:nvPr>
            <p:ph type="title"/>
          </p:nvPr>
        </p:nvSpPr>
        <p:spPr>
          <a:xfrm>
            <a:off x="457200" y="205979"/>
            <a:ext cx="8229600" cy="781595"/>
          </a:xfrm>
        </p:spPr>
        <p:txBody>
          <a:bodyPr>
            <a:normAutofit/>
          </a:bodyPr>
          <a:lstStyle/>
          <a:p>
            <a:r>
              <a:rPr lang="ru-RU" sz="3600" b="1" dirty="0" smtClean="0">
                <a:solidFill>
                  <a:schemeClr val="tx2">
                    <a:lumMod val="75000"/>
                  </a:schemeClr>
                </a:solidFill>
                <a:latin typeface="Arial" pitchFamily="34" charset="0"/>
                <a:cs typeface="Arial" pitchFamily="34" charset="0"/>
              </a:rPr>
              <a:t>Единица электрического заряда</a:t>
            </a:r>
            <a:endParaRPr lang="ru-RU" sz="3600" b="1" dirty="0">
              <a:solidFill>
                <a:schemeClr val="tx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Прямоугольник 6"/>
              <p:cNvSpPr/>
              <p:nvPr/>
            </p:nvSpPr>
            <p:spPr>
              <a:xfrm>
                <a:off x="5838320" y="1894061"/>
                <a:ext cx="189962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 </m:t>
                      </m:r>
                      <m:r>
                        <a:rPr lang="en-US" sz="2400" b="0" i="1" smtClean="0">
                          <a:latin typeface="Cambria Math"/>
                        </a:rPr>
                        <m:t>𝑞</m:t>
                      </m:r>
                      <m:r>
                        <a:rPr lang="en-US" sz="2400" b="0" i="1" smtClean="0">
                          <a:latin typeface="Cambria Math"/>
                        </a:rPr>
                        <m:t> ]=</m:t>
                      </m:r>
                      <m:d>
                        <m:dPr>
                          <m:begChr m:val="["/>
                          <m:endChr m:val="]"/>
                          <m:ctrlPr>
                            <a:rPr lang="ru-RU" sz="2400" i="1" smtClean="0">
                              <a:latin typeface="Cambria Math"/>
                            </a:rPr>
                          </m:ctrlPr>
                        </m:dPr>
                        <m:e>
                          <m:r>
                            <a:rPr lang="ru-RU" sz="2400" b="0" i="1" smtClean="0">
                              <a:latin typeface="Cambria Math"/>
                            </a:rPr>
                            <m:t> Кл </m:t>
                          </m:r>
                        </m:e>
                      </m:d>
                    </m:oMath>
                  </m:oMathPara>
                </a14:m>
                <a:endParaRPr lang="ru-RU" sz="2400" i="1"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5838320" y="1894061"/>
                <a:ext cx="1899623" cy="461665"/>
              </a:xfrm>
              <a:prstGeom prst="rect">
                <a:avLst/>
              </a:prstGeom>
              <a:blipFill rotWithShape="1">
                <a:blip r:embed="rId3"/>
                <a:stretch>
                  <a:fillRect l="-643" t="-10667" r="-6109" b="-30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652120" y="1063799"/>
                <a:ext cx="2069477" cy="8040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𝐹</m:t>
                      </m:r>
                      <m:r>
                        <a:rPr lang="en-US" sz="2400" b="0" i="1" smtClean="0">
                          <a:latin typeface="Cambria Math"/>
                        </a:rPr>
                        <m:t>=</m:t>
                      </m:r>
                      <m:r>
                        <a:rPr lang="en-US" sz="2400" b="0" i="1" smtClean="0">
                          <a:latin typeface="Cambria Math"/>
                        </a:rPr>
                        <m:t>𝑘</m:t>
                      </m:r>
                      <m:f>
                        <m:fPr>
                          <m:ctrlPr>
                            <a:rPr lang="en-US" sz="2400" b="0" i="1" smtClean="0">
                              <a:latin typeface="Cambria Math"/>
                            </a:rPr>
                          </m:ctrlPr>
                        </m:fPr>
                        <m:num>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1</m:t>
                                  </m:r>
                                </m:sub>
                              </m:sSub>
                            </m:e>
                          </m:d>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2</m:t>
                                  </m:r>
                                </m:sub>
                              </m:sSub>
                            </m:e>
                          </m:d>
                        </m:num>
                        <m:den>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den>
                      </m:f>
                    </m:oMath>
                  </m:oMathPara>
                </a14:m>
                <a:endParaRPr lang="ru-RU"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5652120" y="1063799"/>
                <a:ext cx="2069477" cy="804003"/>
              </a:xfrm>
              <a:prstGeom prst="rect">
                <a:avLst/>
              </a:prstGeom>
              <a:blipFill rotWithShape="1">
                <a:blip r:embed="rId4"/>
                <a:stretch>
                  <a:fillRect r="-5588" b="-1527"/>
                </a:stretch>
              </a:blipFill>
            </p:spPr>
            <p:txBody>
              <a:bodyPr/>
              <a:lstStyle/>
              <a:p>
                <a:r>
                  <a:rPr lang="ru-RU">
                    <a:noFill/>
                  </a:rPr>
                  <a:t> </a:t>
                </a:r>
              </a:p>
            </p:txBody>
          </p:sp>
        </mc:Fallback>
      </mc:AlternateContent>
      <p:sp>
        <p:nvSpPr>
          <p:cNvPr id="9" name="Цилиндр 8"/>
          <p:cNvSpPr/>
          <p:nvPr/>
        </p:nvSpPr>
        <p:spPr>
          <a:xfrm rot="16200000">
            <a:off x="6445581" y="1945748"/>
            <a:ext cx="1002959" cy="3309959"/>
          </a:xfrm>
          <a:prstGeom prst="can">
            <a:avLst>
              <a:gd name="adj" fmla="val 2187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grpSp>
        <p:nvGrpSpPr>
          <p:cNvPr id="29" name="Группа 28"/>
          <p:cNvGrpSpPr/>
          <p:nvPr/>
        </p:nvGrpSpPr>
        <p:grpSpPr>
          <a:xfrm>
            <a:off x="7812360" y="3099249"/>
            <a:ext cx="633204" cy="1002958"/>
            <a:chOff x="7812360" y="3296982"/>
            <a:chExt cx="633204" cy="1002958"/>
          </a:xfrm>
        </p:grpSpPr>
        <p:grpSp>
          <p:nvGrpSpPr>
            <p:cNvPr id="10" name="Группа 9"/>
            <p:cNvGrpSpPr/>
            <p:nvPr/>
          </p:nvGrpSpPr>
          <p:grpSpPr>
            <a:xfrm>
              <a:off x="7812360" y="3296982"/>
              <a:ext cx="316602" cy="316602"/>
              <a:chOff x="2826961" y="2665462"/>
              <a:chExt cx="914400" cy="914400"/>
            </a:xfrm>
          </p:grpSpPr>
          <p:sp>
            <p:nvSpPr>
              <p:cNvPr id="11" name="Овал 10"/>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2" name="Минус 11"/>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12"/>
            <p:cNvGrpSpPr/>
            <p:nvPr/>
          </p:nvGrpSpPr>
          <p:grpSpPr>
            <a:xfrm>
              <a:off x="7812360" y="3651870"/>
              <a:ext cx="316602" cy="316602"/>
              <a:chOff x="2826961" y="2665462"/>
              <a:chExt cx="914400" cy="914400"/>
            </a:xfrm>
          </p:grpSpPr>
          <p:sp>
            <p:nvSpPr>
              <p:cNvPr id="14" name="Овал 13"/>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5" name="Минус 14"/>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 name="Группа 15"/>
            <p:cNvGrpSpPr/>
            <p:nvPr/>
          </p:nvGrpSpPr>
          <p:grpSpPr>
            <a:xfrm>
              <a:off x="7812360" y="3983338"/>
              <a:ext cx="316602" cy="316602"/>
              <a:chOff x="2826961" y="2665462"/>
              <a:chExt cx="914400" cy="914400"/>
            </a:xfrm>
          </p:grpSpPr>
          <p:sp>
            <p:nvSpPr>
              <p:cNvPr id="17" name="Овал 16"/>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8" name="Минус 17"/>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 name="Группа 18"/>
            <p:cNvGrpSpPr/>
            <p:nvPr/>
          </p:nvGrpSpPr>
          <p:grpSpPr>
            <a:xfrm>
              <a:off x="8128962" y="3296982"/>
              <a:ext cx="316602" cy="316602"/>
              <a:chOff x="2826961" y="2665462"/>
              <a:chExt cx="914400" cy="914400"/>
            </a:xfrm>
          </p:grpSpPr>
          <p:sp>
            <p:nvSpPr>
              <p:cNvPr id="20" name="Овал 19"/>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1" name="Минус 20"/>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2" name="Группа 21"/>
            <p:cNvGrpSpPr/>
            <p:nvPr/>
          </p:nvGrpSpPr>
          <p:grpSpPr>
            <a:xfrm>
              <a:off x="8128962" y="3651870"/>
              <a:ext cx="316602" cy="316602"/>
              <a:chOff x="2826961" y="2665462"/>
              <a:chExt cx="914400" cy="914400"/>
            </a:xfrm>
          </p:grpSpPr>
          <p:sp>
            <p:nvSpPr>
              <p:cNvPr id="23" name="Овал 22"/>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4" name="Минус 23"/>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 name="Группа 24"/>
            <p:cNvGrpSpPr/>
            <p:nvPr/>
          </p:nvGrpSpPr>
          <p:grpSpPr>
            <a:xfrm>
              <a:off x="8128962" y="3983338"/>
              <a:ext cx="316602" cy="316602"/>
              <a:chOff x="2826961" y="2665462"/>
              <a:chExt cx="914400" cy="914400"/>
            </a:xfrm>
          </p:grpSpPr>
          <p:sp>
            <p:nvSpPr>
              <p:cNvPr id="26" name="Овал 25"/>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27" name="Минус 26"/>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mc:AlternateContent xmlns:mc="http://schemas.openxmlformats.org/markup-compatibility/2006" xmlns:a14="http://schemas.microsoft.com/office/drawing/2010/main">
        <mc:Choice Requires="a14">
          <p:sp>
            <p:nvSpPr>
              <p:cNvPr id="28" name="TextBox 27"/>
              <p:cNvSpPr txBox="1"/>
              <p:nvPr/>
            </p:nvSpPr>
            <p:spPr>
              <a:xfrm>
                <a:off x="6341990" y="2622332"/>
                <a:ext cx="121013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𝐼</m:t>
                      </m:r>
                      <m:r>
                        <a:rPr lang="en-US" sz="2400" b="0" i="1" smtClean="0">
                          <a:latin typeface="Cambria Math"/>
                        </a:rPr>
                        <m:t>=1 А</m:t>
                      </m:r>
                    </m:oMath>
                  </m:oMathPara>
                </a14:m>
                <a:endParaRPr lang="ru-RU"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6341990" y="2622332"/>
                <a:ext cx="1210139" cy="461665"/>
              </a:xfrm>
              <a:prstGeom prst="rect">
                <a:avLst/>
              </a:prstGeom>
              <a:blipFill rotWithShape="1">
                <a:blip r:embed="rId5"/>
                <a:stretch>
                  <a:fillRect t="-10526" r="-10050" b="-28947"/>
                </a:stretch>
              </a:blipFill>
            </p:spPr>
            <p:txBody>
              <a:bodyPr/>
              <a:lstStyle/>
              <a:p>
                <a:r>
                  <a:rPr lang="ru-RU">
                    <a:noFill/>
                  </a:rPr>
                  <a:t> </a:t>
                </a:r>
              </a:p>
            </p:txBody>
          </p:sp>
        </mc:Fallback>
      </mc:AlternateContent>
      <p:sp>
        <p:nvSpPr>
          <p:cNvPr id="30" name="Овал 29"/>
          <p:cNvSpPr/>
          <p:nvPr/>
        </p:nvSpPr>
        <p:spPr>
          <a:xfrm>
            <a:off x="7365399" y="3083997"/>
            <a:ext cx="158929" cy="101821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1" name="TextBox 30"/>
              <p:cNvSpPr txBox="1"/>
              <p:nvPr/>
            </p:nvSpPr>
            <p:spPr>
              <a:xfrm>
                <a:off x="6314903" y="4258865"/>
                <a:ext cx="14373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𝑞</m:t>
                      </m:r>
                      <m:r>
                        <a:rPr lang="en-US" sz="2400" b="0" i="1" smtClean="0">
                          <a:latin typeface="Cambria Math"/>
                        </a:rPr>
                        <m:t>=1 Кл</m:t>
                      </m:r>
                    </m:oMath>
                  </m:oMathPara>
                </a14:m>
                <a:endParaRPr lang="ru-RU"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6314903" y="4258865"/>
                <a:ext cx="1437317" cy="461665"/>
              </a:xfrm>
              <a:prstGeom prst="rect">
                <a:avLst/>
              </a:prstGeom>
              <a:blipFill rotWithShape="1">
                <a:blip r:embed="rId6"/>
                <a:stretch>
                  <a:fillRect t="-10667" r="-8051" b="-30667"/>
                </a:stretch>
              </a:blipFill>
            </p:spPr>
            <p:txBody>
              <a:bodyPr/>
              <a:lstStyle/>
              <a:p>
                <a:r>
                  <a:rPr lang="ru-RU">
                    <a:noFill/>
                  </a:rPr>
                  <a:t> </a:t>
                </a:r>
              </a:p>
            </p:txBody>
          </p:sp>
        </mc:Fallback>
      </mc:AlternateContent>
      <p:grpSp>
        <p:nvGrpSpPr>
          <p:cNvPr id="32" name="Группа 31"/>
          <p:cNvGrpSpPr/>
          <p:nvPr/>
        </p:nvGrpSpPr>
        <p:grpSpPr>
          <a:xfrm>
            <a:off x="6691345" y="4796378"/>
            <a:ext cx="2455100" cy="347122"/>
            <a:chOff x="6691345" y="4796378"/>
            <a:chExt cx="2455100" cy="347122"/>
          </a:xfrm>
        </p:grpSpPr>
        <p:sp>
          <p:nvSpPr>
            <p:cNvPr id="33"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 name="Picture 4" descr="E:\РАБОЧИЕ ПРОЕКТЫ\FREE-LANCE\2013\октябрь\Логотип_варианты_цвета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Правая фигурная скобка 34"/>
          <p:cNvSpPr/>
          <p:nvPr/>
        </p:nvSpPr>
        <p:spPr>
          <a:xfrm rot="5400000">
            <a:off x="6892000" y="3852480"/>
            <a:ext cx="283119" cy="74223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6" name="TextBox 35"/>
              <p:cNvSpPr txBox="1"/>
              <p:nvPr/>
            </p:nvSpPr>
            <p:spPr>
              <a:xfrm>
                <a:off x="3851920" y="3363838"/>
                <a:ext cx="13890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=0,1 с</m:t>
                      </m:r>
                    </m:oMath>
                  </m:oMathPara>
                </a14:m>
                <a:endParaRPr lang="ru-RU" sz="2400" dirty="0"/>
              </a:p>
            </p:txBody>
          </p:sp>
        </mc:Choice>
        <mc:Fallback xmlns="">
          <p:sp>
            <p:nvSpPr>
              <p:cNvPr id="36" name="TextBox 35"/>
              <p:cNvSpPr txBox="1">
                <a:spLocks noRot="1" noChangeAspect="1" noMove="1" noResize="1" noEditPoints="1" noAdjustHandles="1" noChangeArrowheads="1" noChangeShapeType="1" noTextEdit="1"/>
              </p:cNvSpPr>
              <p:nvPr/>
            </p:nvSpPr>
            <p:spPr>
              <a:xfrm>
                <a:off x="3851920" y="3363838"/>
                <a:ext cx="1389035" cy="461665"/>
              </a:xfrm>
              <a:prstGeom prst="rect">
                <a:avLst/>
              </a:prstGeom>
              <a:blipFill rotWithShape="1">
                <a:blip r:embed="rId8"/>
                <a:stretch>
                  <a:fillRect t="-10526" r="-8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851920" y="3363838"/>
                <a:ext cx="13890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=0,</m:t>
                      </m:r>
                      <m:r>
                        <a:rPr lang="en-US" sz="2400" b="0" i="0" smtClean="0">
                          <a:latin typeface="Cambria Math"/>
                        </a:rPr>
                        <m:t>2</m:t>
                      </m:r>
                      <m:r>
                        <a:rPr lang="ru-RU" sz="2400" b="0" i="0" smtClean="0">
                          <a:latin typeface="Cambria Math"/>
                        </a:rPr>
                        <m:t> с</m:t>
                      </m:r>
                    </m:oMath>
                  </m:oMathPara>
                </a14:m>
                <a:endParaRPr lang="ru-RU"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3851920" y="3363838"/>
                <a:ext cx="1389035" cy="461665"/>
              </a:xfrm>
              <a:prstGeom prst="rect">
                <a:avLst/>
              </a:prstGeom>
              <a:blipFill rotWithShape="1">
                <a:blip r:embed="rId9"/>
                <a:stretch>
                  <a:fillRect t="-10526" r="-8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851920" y="3363838"/>
                <a:ext cx="13890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=0,</m:t>
                      </m:r>
                      <m:r>
                        <a:rPr lang="en-US" sz="2400" b="0" i="0" smtClean="0">
                          <a:latin typeface="Cambria Math"/>
                        </a:rPr>
                        <m:t>3</m:t>
                      </m:r>
                      <m:r>
                        <a:rPr lang="ru-RU" sz="2400" b="0" i="0" smtClean="0">
                          <a:latin typeface="Cambria Math"/>
                        </a:rPr>
                        <m:t> с</m:t>
                      </m:r>
                    </m:oMath>
                  </m:oMathPara>
                </a14:m>
                <a:endParaRPr lang="ru-RU"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3851920" y="3363838"/>
                <a:ext cx="1389034" cy="461665"/>
              </a:xfrm>
              <a:prstGeom prst="rect">
                <a:avLst/>
              </a:prstGeom>
              <a:blipFill rotWithShape="1">
                <a:blip r:embed="rId10"/>
                <a:stretch>
                  <a:fillRect t="-10526" r="-8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851920" y="3363838"/>
                <a:ext cx="13890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=0,</m:t>
                      </m:r>
                      <m:r>
                        <a:rPr lang="en-US" sz="2400" b="0" i="0" smtClean="0">
                          <a:latin typeface="Cambria Math"/>
                        </a:rPr>
                        <m:t>5</m:t>
                      </m:r>
                      <m:r>
                        <a:rPr lang="ru-RU" sz="2400" b="0" i="0" smtClean="0">
                          <a:latin typeface="Cambria Math"/>
                        </a:rPr>
                        <m:t> с</m:t>
                      </m:r>
                    </m:oMath>
                  </m:oMathPara>
                </a14:m>
                <a:endParaRPr lang="ru-RU"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3851920" y="3363838"/>
                <a:ext cx="1389035" cy="461665"/>
              </a:xfrm>
              <a:prstGeom prst="rect">
                <a:avLst/>
              </a:prstGeom>
              <a:blipFill rotWithShape="1">
                <a:blip r:embed="rId11"/>
                <a:stretch>
                  <a:fillRect t="-10526" r="-8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3851920" y="3363838"/>
                <a:ext cx="13890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=0,</m:t>
                      </m:r>
                      <m:r>
                        <a:rPr lang="en-US" sz="2400" b="0" i="0" smtClean="0">
                          <a:latin typeface="Cambria Math"/>
                        </a:rPr>
                        <m:t>7</m:t>
                      </m:r>
                      <m:r>
                        <a:rPr lang="ru-RU" sz="2400" b="0" i="0" smtClean="0">
                          <a:latin typeface="Cambria Math"/>
                        </a:rPr>
                        <m:t> с</m:t>
                      </m:r>
                    </m:oMath>
                  </m:oMathPara>
                </a14:m>
                <a:endParaRPr lang="ru-RU"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3851920" y="3363838"/>
                <a:ext cx="1389035" cy="461665"/>
              </a:xfrm>
              <a:prstGeom prst="rect">
                <a:avLst/>
              </a:prstGeom>
              <a:blipFill rotWithShape="1">
                <a:blip r:embed="rId12"/>
                <a:stretch>
                  <a:fillRect t="-10526" r="-8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851920" y="3363838"/>
                <a:ext cx="13890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=0,</m:t>
                      </m:r>
                      <m:r>
                        <a:rPr lang="en-US" sz="2400" b="0" i="0" smtClean="0">
                          <a:latin typeface="Cambria Math"/>
                        </a:rPr>
                        <m:t>8</m:t>
                      </m:r>
                      <m:r>
                        <a:rPr lang="ru-RU" sz="2400" b="0" i="0" smtClean="0">
                          <a:latin typeface="Cambria Math"/>
                        </a:rPr>
                        <m:t> с</m:t>
                      </m:r>
                    </m:oMath>
                  </m:oMathPara>
                </a14:m>
                <a:endParaRPr lang="ru-RU" sz="2400" dirty="0"/>
              </a:p>
            </p:txBody>
          </p:sp>
        </mc:Choice>
        <mc:Fallback xmlns="">
          <p:sp>
            <p:nvSpPr>
              <p:cNvPr id="41" name="TextBox 40"/>
              <p:cNvSpPr txBox="1">
                <a:spLocks noRot="1" noChangeAspect="1" noMove="1" noResize="1" noEditPoints="1" noAdjustHandles="1" noChangeArrowheads="1" noChangeShapeType="1" noTextEdit="1"/>
              </p:cNvSpPr>
              <p:nvPr/>
            </p:nvSpPr>
            <p:spPr>
              <a:xfrm>
                <a:off x="3851920" y="3363838"/>
                <a:ext cx="1389035" cy="461665"/>
              </a:xfrm>
              <a:prstGeom prst="rect">
                <a:avLst/>
              </a:prstGeom>
              <a:blipFill rotWithShape="1">
                <a:blip r:embed="rId13"/>
                <a:stretch>
                  <a:fillRect t="-10526" r="-8333"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3851920" y="3363838"/>
                <a:ext cx="11565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𝑡</m:t>
                      </m:r>
                      <m:r>
                        <a:rPr lang="en-US" sz="2400" b="0" i="1" smtClean="0">
                          <a:latin typeface="Cambria Math"/>
                        </a:rPr>
                        <m:t>=1 с</m:t>
                      </m:r>
                    </m:oMath>
                  </m:oMathPara>
                </a14:m>
                <a:endParaRPr lang="ru-RU" sz="2400" dirty="0"/>
              </a:p>
            </p:txBody>
          </p:sp>
        </mc:Choice>
        <mc:Fallback xmlns="">
          <p:sp>
            <p:nvSpPr>
              <p:cNvPr id="42" name="TextBox 41"/>
              <p:cNvSpPr txBox="1">
                <a:spLocks noRot="1" noChangeAspect="1" noMove="1" noResize="1" noEditPoints="1" noAdjustHandles="1" noChangeArrowheads="1" noChangeShapeType="1" noTextEdit="1"/>
              </p:cNvSpPr>
              <p:nvPr/>
            </p:nvSpPr>
            <p:spPr>
              <a:xfrm>
                <a:off x="3851920" y="3363838"/>
                <a:ext cx="1156599" cy="461665"/>
              </a:xfrm>
              <a:prstGeom prst="rect">
                <a:avLst/>
              </a:prstGeom>
              <a:blipFill rotWithShape="1">
                <a:blip r:embed="rId14"/>
                <a:stretch>
                  <a:fillRect t="-10526" r="-10000" b="-2894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5652120" y="2468144"/>
                <a:ext cx="1818575" cy="8956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𝑘</m:t>
                      </m:r>
                      <m:r>
                        <a:rPr lang="en-US" sz="2400" b="0" i="1" smtClean="0">
                          <a:latin typeface="Cambria Math"/>
                        </a:rPr>
                        <m:t>=</m:t>
                      </m:r>
                      <m:f>
                        <m:fPr>
                          <m:ctrlPr>
                            <a:rPr lang="en-US" sz="2400" b="0" i="1" smtClean="0">
                              <a:latin typeface="Cambria Math"/>
                            </a:rPr>
                          </m:ctrlPr>
                        </m:fPr>
                        <m:num>
                          <m:r>
                            <a:rPr lang="en-US" sz="2400" b="0" i="1" smtClean="0">
                              <a:latin typeface="Cambria Math"/>
                            </a:rPr>
                            <m:t>𝐹</m:t>
                          </m:r>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2</m:t>
                              </m:r>
                            </m:sup>
                          </m:sSup>
                        </m:num>
                        <m:den>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1</m:t>
                                  </m:r>
                                </m:sub>
                              </m:sSub>
                            </m:e>
                          </m:d>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𝑞</m:t>
                                  </m:r>
                                </m:e>
                                <m:sub>
                                  <m:r>
                                    <a:rPr lang="en-US" sz="2400" b="0" i="1" smtClean="0">
                                      <a:latin typeface="Cambria Math"/>
                                    </a:rPr>
                                    <m:t>2</m:t>
                                  </m:r>
                                </m:sub>
                              </m:sSub>
                            </m:e>
                          </m:d>
                        </m:den>
                      </m:f>
                    </m:oMath>
                  </m:oMathPara>
                </a14:m>
                <a:endParaRPr lang="ru-RU" sz="2400" dirty="0"/>
              </a:p>
            </p:txBody>
          </p:sp>
        </mc:Choice>
        <mc:Fallback xmlns="">
          <p:sp>
            <p:nvSpPr>
              <p:cNvPr id="43" name="TextBox 42"/>
              <p:cNvSpPr txBox="1">
                <a:spLocks noRot="1" noChangeAspect="1" noMove="1" noResize="1" noEditPoints="1" noAdjustHandles="1" noChangeArrowheads="1" noChangeShapeType="1" noTextEdit="1"/>
              </p:cNvSpPr>
              <p:nvPr/>
            </p:nvSpPr>
            <p:spPr>
              <a:xfrm>
                <a:off x="5652120" y="2468144"/>
                <a:ext cx="1818575" cy="895694"/>
              </a:xfrm>
              <a:prstGeom prst="rect">
                <a:avLst/>
              </a:prstGeom>
              <a:blipFill rotWithShape="1">
                <a:blip r:embed="rId15"/>
                <a:stretch>
                  <a:fillRect r="-635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5485891" y="3590263"/>
                <a:ext cx="2470485" cy="9257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 </m:t>
                      </m:r>
                      <m:r>
                        <a:rPr lang="en-US" sz="2400" b="0" i="1" smtClean="0">
                          <a:latin typeface="Cambria Math"/>
                        </a:rPr>
                        <m:t>𝑘</m:t>
                      </m:r>
                      <m:r>
                        <a:rPr lang="en-US" sz="2400" b="0" i="1" smtClean="0">
                          <a:latin typeface="Cambria Math"/>
                        </a:rPr>
                        <m:t> ]=</m:t>
                      </m:r>
                      <m:d>
                        <m:dPr>
                          <m:begChr m:val="["/>
                          <m:endChr m:val="]"/>
                          <m:ctrlPr>
                            <a:rPr lang="en-US" sz="2400" b="0" i="1" smtClean="0">
                              <a:latin typeface="Cambria Math"/>
                            </a:rPr>
                          </m:ctrlPr>
                        </m:dPr>
                        <m:e>
                          <m:r>
                            <a:rPr lang="ru-RU" sz="2400" b="0" i="1" smtClean="0">
                              <a:latin typeface="Cambria Math"/>
                            </a:rPr>
                            <m:t> </m:t>
                          </m:r>
                          <m:f>
                            <m:fPr>
                              <m:ctrlPr>
                                <a:rPr lang="en-US" sz="2400" b="0" i="1" smtClean="0">
                                  <a:latin typeface="Cambria Math"/>
                                </a:rPr>
                              </m:ctrlPr>
                            </m:fPr>
                            <m:num>
                              <m:r>
                                <a:rPr lang="ru-RU" sz="2400" b="0" i="1" smtClean="0">
                                  <a:latin typeface="Cambria Math"/>
                                </a:rPr>
                                <m:t>Н</m:t>
                              </m:r>
                              <m:r>
                                <a:rPr lang="ru-RU" sz="2400" b="0" i="1" smtClean="0">
                                  <a:latin typeface="Cambria Math"/>
                                  <a:ea typeface="Cambria Math"/>
                                </a:rPr>
                                <m:t>×</m:t>
                              </m:r>
                              <m:sSup>
                                <m:sSupPr>
                                  <m:ctrlPr>
                                    <a:rPr lang="en-US" sz="2400" b="0" i="1" smtClean="0">
                                      <a:latin typeface="Cambria Math"/>
                                    </a:rPr>
                                  </m:ctrlPr>
                                </m:sSupPr>
                                <m:e>
                                  <m:r>
                                    <a:rPr lang="ru-RU" sz="2400" b="0" i="1" smtClean="0">
                                      <a:latin typeface="Cambria Math"/>
                                    </a:rPr>
                                    <m:t>м</m:t>
                                  </m:r>
                                </m:e>
                                <m:sup>
                                  <m:r>
                                    <a:rPr lang="en-US" sz="2400" b="0" i="1" smtClean="0">
                                      <a:latin typeface="Cambria Math"/>
                                    </a:rPr>
                                    <m:t>2</m:t>
                                  </m:r>
                                </m:sup>
                              </m:sSup>
                            </m:num>
                            <m:den>
                              <m:sSup>
                                <m:sSupPr>
                                  <m:ctrlPr>
                                    <a:rPr lang="en-US" sz="2400" b="0" i="1" smtClean="0">
                                      <a:latin typeface="Cambria Math"/>
                                    </a:rPr>
                                  </m:ctrlPr>
                                </m:sSupPr>
                                <m:e>
                                  <m:r>
                                    <a:rPr lang="ru-RU" sz="2400" b="0" i="1" smtClean="0">
                                      <a:latin typeface="Cambria Math"/>
                                    </a:rPr>
                                    <m:t>Кл</m:t>
                                  </m:r>
                                </m:e>
                                <m:sup>
                                  <m:r>
                                    <a:rPr lang="en-US" sz="2400" b="0" i="1" smtClean="0">
                                      <a:latin typeface="Cambria Math"/>
                                    </a:rPr>
                                    <m:t>2</m:t>
                                  </m:r>
                                </m:sup>
                              </m:sSup>
                            </m:den>
                          </m:f>
                          <m:r>
                            <a:rPr lang="ru-RU" sz="2400" b="0" i="1" smtClean="0">
                              <a:latin typeface="Cambria Math"/>
                            </a:rPr>
                            <m:t> </m:t>
                          </m:r>
                        </m:e>
                      </m:d>
                    </m:oMath>
                  </m:oMathPara>
                </a14:m>
                <a:endParaRPr lang="ru-RU" sz="2400" dirty="0"/>
              </a:p>
            </p:txBody>
          </p:sp>
        </mc:Choice>
        <mc:Fallback xmlns="">
          <p:sp>
            <p:nvSpPr>
              <p:cNvPr id="44" name="TextBox 43"/>
              <p:cNvSpPr txBox="1">
                <a:spLocks noRot="1" noChangeAspect="1" noMove="1" noResize="1" noEditPoints="1" noAdjustHandles="1" noChangeArrowheads="1" noChangeShapeType="1" noTextEdit="1"/>
              </p:cNvSpPr>
              <p:nvPr/>
            </p:nvSpPr>
            <p:spPr>
              <a:xfrm>
                <a:off x="5485891" y="3590263"/>
                <a:ext cx="2470485" cy="925703"/>
              </a:xfrm>
              <a:prstGeom prst="rect">
                <a:avLst/>
              </a:prstGeom>
              <a:blipFill rotWithShape="1">
                <a:blip r:embed="rId16"/>
                <a:stretch>
                  <a:fillRect r="-4691"/>
                </a:stretch>
              </a:blipFill>
            </p:spPr>
            <p:txBody>
              <a:bodyPr/>
              <a:lstStyle/>
              <a:p>
                <a:r>
                  <a:rPr lang="ru-RU">
                    <a:noFill/>
                  </a:rPr>
                  <a:t> </a:t>
                </a:r>
              </a:p>
            </p:txBody>
          </p:sp>
        </mc:Fallback>
      </mc:AlternateContent>
    </p:spTree>
    <p:extLst>
      <p:ext uri="{BB962C8B-B14F-4D97-AF65-F5344CB8AC3E}">
        <p14:creationId xmlns:p14="http://schemas.microsoft.com/office/powerpoint/2010/main" val="49804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fill="hold" nodeType="clickEffect">
                                  <p:stCondLst>
                                    <p:cond delay="0"/>
                                  </p:stCondLst>
                                  <p:childTnLst>
                                    <p:animMotion origin="layout" path="M 1.11111E-6 1.11022E-16 L -0.12118 1.11022E-16 " pathEditMode="relative" rAng="0" ptsTypes="AA">
                                      <p:cBhvr>
                                        <p:cTn id="35" dur="1000" fill="hold"/>
                                        <p:tgtEl>
                                          <p:spTgt spid="29"/>
                                        </p:tgtEl>
                                        <p:attrNameLst>
                                          <p:attrName>ppt_x</p:attrName>
                                          <p:attrName>ppt_y</p:attrName>
                                        </p:attrNameLst>
                                      </p:cBhvr>
                                      <p:rCtr x="-6059" y="0"/>
                                    </p:animMotion>
                                  </p:childTnLst>
                                </p:cTn>
                              </p:par>
                              <p:par>
                                <p:cTn id="36" presetID="1" presetClass="entr" presetSubtype="0" fill="hold" grpId="0" nodeType="withEffect">
                                  <p:stCondLst>
                                    <p:cond delay="0"/>
                                  </p:stCondLst>
                                  <p:childTnLst>
                                    <p:set>
                                      <p:cBhvr>
                                        <p:cTn id="37" dur="1" fill="hold">
                                          <p:stCondLst>
                                            <p:cond delay="99"/>
                                          </p:stCondLst>
                                        </p:cTn>
                                        <p:tgtEl>
                                          <p:spTgt spid="36"/>
                                        </p:tgtEl>
                                        <p:attrNameLst>
                                          <p:attrName>style.visibility</p:attrName>
                                        </p:attrNameLst>
                                      </p:cBhvr>
                                      <p:to>
                                        <p:strVal val="visible"/>
                                      </p:to>
                                    </p:set>
                                  </p:childTnLst>
                                </p:cTn>
                              </p:par>
                              <p:par>
                                <p:cTn id="38" presetID="1" presetClass="exit" presetSubtype="0" fill="hold" grpId="1" nodeType="withEffect">
                                  <p:stCondLst>
                                    <p:cond delay="130"/>
                                  </p:stCondLst>
                                  <p:childTnLst>
                                    <p:set>
                                      <p:cBhvr>
                                        <p:cTn id="39" dur="1" fill="hold">
                                          <p:stCondLst>
                                            <p:cond delay="99"/>
                                          </p:stCondLst>
                                        </p:cTn>
                                        <p:tgtEl>
                                          <p:spTgt spid="36"/>
                                        </p:tgtEl>
                                        <p:attrNameLst>
                                          <p:attrName>style.visibility</p:attrName>
                                        </p:attrNameLst>
                                      </p:cBhvr>
                                      <p:to>
                                        <p:strVal val="hidden"/>
                                      </p:to>
                                    </p:set>
                                  </p:childTnLst>
                                </p:cTn>
                              </p:par>
                              <p:par>
                                <p:cTn id="40" presetID="1" presetClass="entr" presetSubtype="0" fill="hold" grpId="0" nodeType="withEffect">
                                  <p:stCondLst>
                                    <p:cond delay="130"/>
                                  </p:stCondLst>
                                  <p:childTnLst>
                                    <p:set>
                                      <p:cBhvr>
                                        <p:cTn id="41" dur="1" fill="hold">
                                          <p:stCondLst>
                                            <p:cond delay="99"/>
                                          </p:stCondLst>
                                        </p:cTn>
                                        <p:tgtEl>
                                          <p:spTgt spid="37"/>
                                        </p:tgtEl>
                                        <p:attrNameLst>
                                          <p:attrName>style.visibility</p:attrName>
                                        </p:attrNameLst>
                                      </p:cBhvr>
                                      <p:to>
                                        <p:strVal val="visible"/>
                                      </p:to>
                                    </p:set>
                                  </p:childTnLst>
                                </p:cTn>
                              </p:par>
                              <p:par>
                                <p:cTn id="42" presetID="1" presetClass="exit" presetSubtype="0" fill="hold" grpId="1" nodeType="withEffect">
                                  <p:stCondLst>
                                    <p:cond delay="260"/>
                                  </p:stCondLst>
                                  <p:childTnLst>
                                    <p:set>
                                      <p:cBhvr>
                                        <p:cTn id="43" dur="1" fill="hold">
                                          <p:stCondLst>
                                            <p:cond delay="99"/>
                                          </p:stCondLst>
                                        </p:cTn>
                                        <p:tgtEl>
                                          <p:spTgt spid="37"/>
                                        </p:tgtEl>
                                        <p:attrNameLst>
                                          <p:attrName>style.visibility</p:attrName>
                                        </p:attrNameLst>
                                      </p:cBhvr>
                                      <p:to>
                                        <p:strVal val="hidden"/>
                                      </p:to>
                                    </p:set>
                                  </p:childTnLst>
                                </p:cTn>
                              </p:par>
                              <p:par>
                                <p:cTn id="44" presetID="1" presetClass="entr" presetSubtype="0" fill="hold" grpId="0" nodeType="withEffect">
                                  <p:stCondLst>
                                    <p:cond delay="260"/>
                                  </p:stCondLst>
                                  <p:childTnLst>
                                    <p:set>
                                      <p:cBhvr>
                                        <p:cTn id="45" dur="1" fill="hold">
                                          <p:stCondLst>
                                            <p:cond delay="99"/>
                                          </p:stCondLst>
                                        </p:cTn>
                                        <p:tgtEl>
                                          <p:spTgt spid="38"/>
                                        </p:tgtEl>
                                        <p:attrNameLst>
                                          <p:attrName>style.visibility</p:attrName>
                                        </p:attrNameLst>
                                      </p:cBhvr>
                                      <p:to>
                                        <p:strVal val="visible"/>
                                      </p:to>
                                    </p:set>
                                  </p:childTnLst>
                                </p:cTn>
                              </p:par>
                              <p:par>
                                <p:cTn id="46" presetID="1" presetClass="exit" presetSubtype="0" fill="hold" grpId="1" nodeType="withEffect">
                                  <p:stCondLst>
                                    <p:cond delay="400"/>
                                  </p:stCondLst>
                                  <p:childTnLst>
                                    <p:set>
                                      <p:cBhvr>
                                        <p:cTn id="47" dur="1" fill="hold">
                                          <p:stCondLst>
                                            <p:cond delay="99"/>
                                          </p:stCondLst>
                                        </p:cTn>
                                        <p:tgtEl>
                                          <p:spTgt spid="38"/>
                                        </p:tgtEl>
                                        <p:attrNameLst>
                                          <p:attrName>style.visibility</p:attrName>
                                        </p:attrNameLst>
                                      </p:cBhvr>
                                      <p:to>
                                        <p:strVal val="hidden"/>
                                      </p:to>
                                    </p:set>
                                  </p:childTnLst>
                                </p:cTn>
                              </p:par>
                              <p:par>
                                <p:cTn id="48" presetID="1" presetClass="entr" presetSubtype="0" fill="hold" grpId="0" nodeType="withEffect">
                                  <p:stCondLst>
                                    <p:cond delay="400"/>
                                  </p:stCondLst>
                                  <p:childTnLst>
                                    <p:set>
                                      <p:cBhvr>
                                        <p:cTn id="49" dur="1" fill="hold">
                                          <p:stCondLst>
                                            <p:cond delay="99"/>
                                          </p:stCondLst>
                                        </p:cTn>
                                        <p:tgtEl>
                                          <p:spTgt spid="39"/>
                                        </p:tgtEl>
                                        <p:attrNameLst>
                                          <p:attrName>style.visibility</p:attrName>
                                        </p:attrNameLst>
                                      </p:cBhvr>
                                      <p:to>
                                        <p:strVal val="visible"/>
                                      </p:to>
                                    </p:set>
                                  </p:childTnLst>
                                </p:cTn>
                              </p:par>
                              <p:par>
                                <p:cTn id="50" presetID="1" presetClass="exit" presetSubtype="0" fill="hold" grpId="1" nodeType="withEffect">
                                  <p:stCondLst>
                                    <p:cond delay="550"/>
                                  </p:stCondLst>
                                  <p:childTnLst>
                                    <p:set>
                                      <p:cBhvr>
                                        <p:cTn id="51" dur="1" fill="hold">
                                          <p:stCondLst>
                                            <p:cond delay="99"/>
                                          </p:stCondLst>
                                        </p:cTn>
                                        <p:tgtEl>
                                          <p:spTgt spid="39"/>
                                        </p:tgtEl>
                                        <p:attrNameLst>
                                          <p:attrName>style.visibility</p:attrName>
                                        </p:attrNameLst>
                                      </p:cBhvr>
                                      <p:to>
                                        <p:strVal val="hidden"/>
                                      </p:to>
                                    </p:set>
                                  </p:childTnLst>
                                </p:cTn>
                              </p:par>
                              <p:par>
                                <p:cTn id="52" presetID="1" presetClass="entr" presetSubtype="0" fill="hold" grpId="0" nodeType="withEffect">
                                  <p:stCondLst>
                                    <p:cond delay="550"/>
                                  </p:stCondLst>
                                  <p:childTnLst>
                                    <p:set>
                                      <p:cBhvr>
                                        <p:cTn id="53" dur="1" fill="hold">
                                          <p:stCondLst>
                                            <p:cond delay="99"/>
                                          </p:stCondLst>
                                        </p:cTn>
                                        <p:tgtEl>
                                          <p:spTgt spid="40"/>
                                        </p:tgtEl>
                                        <p:attrNameLst>
                                          <p:attrName>style.visibility</p:attrName>
                                        </p:attrNameLst>
                                      </p:cBhvr>
                                      <p:to>
                                        <p:strVal val="visible"/>
                                      </p:to>
                                    </p:set>
                                  </p:childTnLst>
                                </p:cTn>
                              </p:par>
                              <p:par>
                                <p:cTn id="54" presetID="1" presetClass="exit" presetSubtype="0" fill="hold" grpId="1" nodeType="withEffect">
                                  <p:stCondLst>
                                    <p:cond delay="700"/>
                                  </p:stCondLst>
                                  <p:childTnLst>
                                    <p:set>
                                      <p:cBhvr>
                                        <p:cTn id="55" dur="1" fill="hold">
                                          <p:stCondLst>
                                            <p:cond delay="99"/>
                                          </p:stCondLst>
                                        </p:cTn>
                                        <p:tgtEl>
                                          <p:spTgt spid="40"/>
                                        </p:tgtEl>
                                        <p:attrNameLst>
                                          <p:attrName>style.visibility</p:attrName>
                                        </p:attrNameLst>
                                      </p:cBhvr>
                                      <p:to>
                                        <p:strVal val="hidden"/>
                                      </p:to>
                                    </p:set>
                                  </p:childTnLst>
                                </p:cTn>
                              </p:par>
                              <p:par>
                                <p:cTn id="56" presetID="1" presetClass="entr" presetSubtype="0" fill="hold" grpId="0" nodeType="withEffect">
                                  <p:stCondLst>
                                    <p:cond delay="700"/>
                                  </p:stCondLst>
                                  <p:childTnLst>
                                    <p:set>
                                      <p:cBhvr>
                                        <p:cTn id="57" dur="1" fill="hold">
                                          <p:stCondLst>
                                            <p:cond delay="99"/>
                                          </p:stCondLst>
                                        </p:cTn>
                                        <p:tgtEl>
                                          <p:spTgt spid="41"/>
                                        </p:tgtEl>
                                        <p:attrNameLst>
                                          <p:attrName>style.visibility</p:attrName>
                                        </p:attrNameLst>
                                      </p:cBhvr>
                                      <p:to>
                                        <p:strVal val="visible"/>
                                      </p:to>
                                    </p:set>
                                  </p:childTnLst>
                                </p:cTn>
                              </p:par>
                              <p:par>
                                <p:cTn id="58" presetID="1" presetClass="exit" presetSubtype="0" fill="hold" grpId="1" nodeType="withEffect">
                                  <p:stCondLst>
                                    <p:cond delay="850"/>
                                  </p:stCondLst>
                                  <p:childTnLst>
                                    <p:set>
                                      <p:cBhvr>
                                        <p:cTn id="59" dur="1" fill="hold">
                                          <p:stCondLst>
                                            <p:cond delay="99"/>
                                          </p:stCondLst>
                                        </p:cTn>
                                        <p:tgtEl>
                                          <p:spTgt spid="41"/>
                                        </p:tgtEl>
                                        <p:attrNameLst>
                                          <p:attrName>style.visibility</p:attrName>
                                        </p:attrNameLst>
                                      </p:cBhvr>
                                      <p:to>
                                        <p:strVal val="hidden"/>
                                      </p:to>
                                    </p:set>
                                  </p:childTnLst>
                                </p:cTn>
                              </p:par>
                              <p:par>
                                <p:cTn id="60" presetID="1" presetClass="entr" presetSubtype="0" fill="hold" grpId="0" nodeType="withEffect">
                                  <p:stCondLst>
                                    <p:cond delay="850"/>
                                  </p:stCondLst>
                                  <p:childTnLst>
                                    <p:set>
                                      <p:cBhvr>
                                        <p:cTn id="61" dur="1" fill="hold">
                                          <p:stCondLst>
                                            <p:cond delay="99"/>
                                          </p:stCondLst>
                                        </p:cTn>
                                        <p:tgtEl>
                                          <p:spTgt spid="42"/>
                                        </p:tgtEl>
                                        <p:attrNameLst>
                                          <p:attrName>style.visibility</p:attrName>
                                        </p:attrNameLst>
                                      </p:cBhvr>
                                      <p:to>
                                        <p:strVal val="visible"/>
                                      </p:to>
                                    </p:se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0"/>
                                        </p:tgtEl>
                                      </p:cBhvr>
                                    </p:animEffect>
                                    <p:set>
                                      <p:cBhvr>
                                        <p:cTn id="82" dur="1" fill="hold">
                                          <p:stCondLst>
                                            <p:cond delay="499"/>
                                          </p:stCondLst>
                                        </p:cTn>
                                        <p:tgtEl>
                                          <p:spTgt spid="30"/>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40"/>
                                        </p:tgtEl>
                                      </p:cBhvr>
                                    </p:animEffect>
                                    <p:set>
                                      <p:cBhvr>
                                        <p:cTn id="97" dur="1" fill="hold">
                                          <p:stCondLst>
                                            <p:cond delay="499"/>
                                          </p:stCondLst>
                                        </p:cTn>
                                        <p:tgtEl>
                                          <p:spTgt spid="4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2"/>
                                        </p:tgtEl>
                                      </p:cBhvr>
                                    </p:animEffect>
                                    <p:set>
                                      <p:cBhvr>
                                        <p:cTn id="103" dur="1" fill="hold">
                                          <p:stCondLst>
                                            <p:cond delay="499"/>
                                          </p:stCondLst>
                                        </p:cTn>
                                        <p:tgtEl>
                                          <p:spTgt spid="4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5"/>
                                        </p:tgtEl>
                                      </p:cBhvr>
                                    </p:animEffect>
                                    <p:set>
                                      <p:cBhvr>
                                        <p:cTn id="106" dur="1" fill="hold">
                                          <p:stCondLst>
                                            <p:cond delay="499"/>
                                          </p:stCondLst>
                                        </p:cTn>
                                        <p:tgtEl>
                                          <p:spTgt spid="3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fade">
                                      <p:cBhvr>
                                        <p:cTn id="1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P spid="9" grpId="1" animBg="1"/>
      <p:bldP spid="28" grpId="0"/>
      <p:bldP spid="28" grpId="1"/>
      <p:bldP spid="30" grpId="0" animBg="1"/>
      <p:bldP spid="30" grpId="1" animBg="1"/>
      <p:bldP spid="31" grpId="0"/>
      <p:bldP spid="31" grpId="1"/>
      <p:bldP spid="35" grpId="0" animBg="1"/>
      <p:bldP spid="35" grpId="1" animBg="1"/>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5304" y="-92546"/>
            <a:ext cx="18794088" cy="5561637"/>
          </a:xfrm>
          <a:prstGeom prst="rect">
            <a:avLst/>
          </a:prstGeom>
        </p:spPr>
      </p:pic>
      <p:grpSp>
        <p:nvGrpSpPr>
          <p:cNvPr id="4" name="Группа 3"/>
          <p:cNvGrpSpPr/>
          <p:nvPr/>
        </p:nvGrpSpPr>
        <p:grpSpPr>
          <a:xfrm>
            <a:off x="1096548" y="3324223"/>
            <a:ext cx="914400" cy="914400"/>
            <a:chOff x="1450504" y="2618606"/>
            <a:chExt cx="914400" cy="914400"/>
          </a:xfrm>
        </p:grpSpPr>
        <p:sp>
          <p:nvSpPr>
            <p:cNvPr id="5" name="Овал 4"/>
            <p:cNvSpPr/>
            <p:nvPr/>
          </p:nvSpPr>
          <p:spPr>
            <a:xfrm>
              <a:off x="1475656" y="2643758"/>
              <a:ext cx="864096" cy="864096"/>
            </a:xfrm>
            <a:prstGeom prst="ellipse">
              <a:avLst/>
            </a:prstGeom>
            <a:gradFill flip="none" rotWithShape="1">
              <a:gsLst>
                <a:gs pos="0">
                  <a:schemeClr val="accent2">
                    <a:lumMod val="75000"/>
                  </a:schemeClr>
                </a:gs>
                <a:gs pos="30000">
                  <a:srgbClr val="E08785"/>
                </a:gs>
                <a:gs pos="60000">
                  <a:schemeClr val="accent2">
                    <a:tint val="37000"/>
                    <a:satMod val="300000"/>
                  </a:schemeClr>
                </a:gs>
                <a:gs pos="100000">
                  <a:schemeClr val="accent2">
                    <a:lumMod val="100000"/>
                  </a:schemeClr>
                </a:gs>
              </a:gsLst>
              <a:path path="shape">
                <a:fillToRect l="50000" t="50000" r="50000" b="50000"/>
              </a:path>
              <a:tileRect/>
            </a:gra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6" name="Плюс 5"/>
            <p:cNvSpPr/>
            <p:nvPr/>
          </p:nvSpPr>
          <p:spPr>
            <a:xfrm>
              <a:off x="1450504" y="2618606"/>
              <a:ext cx="914400" cy="914400"/>
            </a:xfrm>
            <a:prstGeom prst="mathPlus">
              <a:avLst/>
            </a:prstGeom>
            <a:gradFill flip="none" rotWithShape="1">
              <a:gsLst>
                <a:gs pos="0">
                  <a:srgbClr val="C00000"/>
                </a:gs>
                <a:gs pos="67000">
                  <a:schemeClr val="accent2">
                    <a:lumMod val="60000"/>
                    <a:lumOff val="40000"/>
                  </a:schemeClr>
                </a:gs>
                <a:gs pos="33000">
                  <a:schemeClr val="accent2">
                    <a:lumMod val="60000"/>
                    <a:lumOff val="40000"/>
                  </a:schemeClr>
                </a:gs>
                <a:gs pos="100000">
                  <a:srgbClr val="C00000"/>
                </a:gs>
              </a:gsLst>
              <a:path path="shape">
                <a:fillToRect l="50000" t="50000" r="50000" b="50000"/>
              </a:path>
              <a:tileRect/>
            </a:gradFill>
            <a:ln w="190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grpSp>
      <p:grpSp>
        <p:nvGrpSpPr>
          <p:cNvPr id="7" name="Группа 6"/>
          <p:cNvGrpSpPr/>
          <p:nvPr/>
        </p:nvGrpSpPr>
        <p:grpSpPr>
          <a:xfrm>
            <a:off x="7505260" y="3299071"/>
            <a:ext cx="914400" cy="914400"/>
            <a:chOff x="2826961" y="2665462"/>
            <a:chExt cx="914400" cy="914400"/>
          </a:xfrm>
        </p:grpSpPr>
        <p:sp>
          <p:nvSpPr>
            <p:cNvPr id="8" name="Овал 7"/>
            <p:cNvSpPr/>
            <p:nvPr/>
          </p:nvSpPr>
          <p:spPr>
            <a:xfrm>
              <a:off x="2852113" y="2690614"/>
              <a:ext cx="864096" cy="864096"/>
            </a:xfrm>
            <a:prstGeom prst="ellipse">
              <a:avLst/>
            </a:prstGeom>
            <a:gradFill flip="none" rotWithShape="1">
              <a:gsLst>
                <a:gs pos="0">
                  <a:schemeClr val="tx2">
                    <a:lumMod val="60000"/>
                    <a:lumOff val="40000"/>
                  </a:schemeClr>
                </a:gs>
                <a:gs pos="30000">
                  <a:schemeClr val="accent1">
                    <a:lumMod val="40000"/>
                    <a:lumOff val="60000"/>
                  </a:schemeClr>
                </a:gs>
                <a:gs pos="60000">
                  <a:schemeClr val="accent1">
                    <a:lumMod val="60000"/>
                    <a:lumOff val="40000"/>
                  </a:schemeClr>
                </a:gs>
                <a:gs pos="100000">
                  <a:schemeClr val="tx2">
                    <a:lumMod val="60000"/>
                    <a:lumOff val="40000"/>
                  </a:schemeClr>
                </a:gs>
              </a:gsLst>
              <a:path path="shape">
                <a:fillToRect l="50000" t="50000" r="50000" b="50000"/>
              </a:path>
              <a:tileRect/>
            </a:gradFill>
            <a:ln w="19050">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9" name="Минус 8"/>
            <p:cNvSpPr/>
            <p:nvPr/>
          </p:nvSpPr>
          <p:spPr>
            <a:xfrm>
              <a:off x="2826961" y="2665462"/>
              <a:ext cx="914400" cy="914400"/>
            </a:xfrm>
            <a:prstGeom prst="mathMinus">
              <a:avLst/>
            </a:prstGeom>
            <a:gradFill>
              <a:gsLst>
                <a:gs pos="0">
                  <a:schemeClr val="tx2">
                    <a:lumMod val="50000"/>
                  </a:schemeClr>
                </a:gs>
                <a:gs pos="30000">
                  <a:schemeClr val="tx2">
                    <a:lumMod val="40000"/>
                    <a:lumOff val="60000"/>
                  </a:schemeClr>
                </a:gs>
                <a:gs pos="59000">
                  <a:schemeClr val="tx2">
                    <a:lumMod val="40000"/>
                    <a:lumOff val="60000"/>
                  </a:schemeClr>
                </a:gs>
                <a:gs pos="100000">
                  <a:schemeClr val="tx2">
                    <a:lumMod val="50000"/>
                  </a:schemeClr>
                </a:gs>
              </a:gsLst>
              <a:path path="shape">
                <a:fillToRect l="50000" t="50000" r="50000" b="50000"/>
              </a:path>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12" name="TextBox 11"/>
              <p:cNvSpPr txBox="1"/>
              <p:nvPr/>
            </p:nvSpPr>
            <p:spPr>
              <a:xfrm>
                <a:off x="3666528" y="4019151"/>
                <a:ext cx="1810944" cy="685380"/>
              </a:xfrm>
              <a:prstGeom prst="rect">
                <a:avLst/>
              </a:prstGeom>
              <a:gradFill flip="none" rotWithShape="1">
                <a:gsLst>
                  <a:gs pos="0">
                    <a:srgbClr val="FFC000">
                      <a:alpha val="70000"/>
                    </a:srgbClr>
                  </a:gs>
                  <a:gs pos="100000">
                    <a:schemeClr val="accent3">
                      <a:lumMod val="75000"/>
                      <a:alpha val="70000"/>
                    </a:schemeClr>
                  </a:gs>
                </a:gsLst>
                <a:lin ang="54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000" b="0" i="1" smtClean="0">
                              <a:solidFill>
                                <a:schemeClr val="tx1"/>
                              </a:solidFill>
                              <a:latin typeface="Cambria Math"/>
                            </a:rPr>
                          </m:ctrlPr>
                        </m:sSubPr>
                        <m:e>
                          <m:r>
                            <a:rPr lang="en-US" sz="2000" b="0" i="1" smtClean="0">
                              <a:solidFill>
                                <a:schemeClr val="tx1"/>
                              </a:solidFill>
                              <a:latin typeface="Cambria Math"/>
                            </a:rPr>
                            <m:t>𝐹</m:t>
                          </m:r>
                        </m:e>
                        <m:sub>
                          <m:r>
                            <a:rPr lang="ru-RU" sz="2000" b="0" i="1" smtClean="0">
                              <a:solidFill>
                                <a:schemeClr val="tx1"/>
                              </a:solidFill>
                              <a:latin typeface="Cambria Math"/>
                            </a:rPr>
                            <m:t>к</m:t>
                          </m:r>
                        </m:sub>
                      </m:sSub>
                      <m:r>
                        <a:rPr lang="en-US" sz="2000" b="0" i="1" smtClean="0">
                          <a:solidFill>
                            <a:schemeClr val="tx1"/>
                          </a:solidFill>
                          <a:latin typeface="Cambria Math"/>
                        </a:rPr>
                        <m:t>=</m:t>
                      </m:r>
                      <m:r>
                        <a:rPr lang="en-US" sz="2000" b="0" i="1" smtClean="0">
                          <a:solidFill>
                            <a:schemeClr val="tx1"/>
                          </a:solidFill>
                          <a:latin typeface="Cambria Math"/>
                        </a:rPr>
                        <m:t>𝑘</m:t>
                      </m:r>
                      <m:f>
                        <m:fPr>
                          <m:ctrlPr>
                            <a:rPr lang="en-US" sz="2000" i="1" smtClean="0">
                              <a:solidFill>
                                <a:schemeClr val="tx1"/>
                              </a:solidFill>
                              <a:latin typeface="Cambria Math"/>
                            </a:rPr>
                          </m:ctrlPr>
                        </m:fPr>
                        <m:num>
                          <m:d>
                            <m:dPr>
                              <m:begChr m:val="|"/>
                              <m:endChr m:val="|"/>
                              <m:ctrlPr>
                                <a:rPr lang="en-US" sz="2000" i="1" smtClean="0">
                                  <a:solidFill>
                                    <a:schemeClr val="tx1"/>
                                  </a:solidFill>
                                  <a:latin typeface="Cambria Math"/>
                                </a:rPr>
                              </m:ctrlPr>
                            </m:dPr>
                            <m:e>
                              <m:sSub>
                                <m:sSubPr>
                                  <m:ctrlPr>
                                    <a:rPr lang="en-US" sz="2000" i="1" smtClean="0">
                                      <a:solidFill>
                                        <a:schemeClr val="tx1"/>
                                      </a:solidFill>
                                      <a:latin typeface="Cambria Math"/>
                                    </a:rPr>
                                  </m:ctrlPr>
                                </m:sSubPr>
                                <m:e>
                                  <m:r>
                                    <a:rPr lang="en-US" sz="2000" b="0" i="1" smtClean="0">
                                      <a:solidFill>
                                        <a:schemeClr val="tx1"/>
                                      </a:solidFill>
                                      <a:latin typeface="Cambria Math"/>
                                    </a:rPr>
                                    <m:t>𝑞</m:t>
                                  </m:r>
                                </m:e>
                                <m:sub>
                                  <m:r>
                                    <a:rPr lang="en-US" sz="2000" b="0" i="1" smtClean="0">
                                      <a:solidFill>
                                        <a:schemeClr val="tx1"/>
                                      </a:solidFill>
                                      <a:latin typeface="Cambria Math"/>
                                    </a:rPr>
                                    <m:t>1</m:t>
                                  </m:r>
                                </m:sub>
                              </m:sSub>
                            </m:e>
                          </m:d>
                          <m:d>
                            <m:dPr>
                              <m:begChr m:val="|"/>
                              <m:endChr m:val="|"/>
                              <m:ctrlPr>
                                <a:rPr lang="en-US" sz="2000" i="1" smtClean="0">
                                  <a:solidFill>
                                    <a:schemeClr val="tx1"/>
                                  </a:solidFill>
                                  <a:latin typeface="Cambria Math"/>
                                </a:rPr>
                              </m:ctrlPr>
                            </m:dPr>
                            <m:e>
                              <m:sSub>
                                <m:sSubPr>
                                  <m:ctrlPr>
                                    <a:rPr lang="en-US" sz="2000" i="1" smtClean="0">
                                      <a:solidFill>
                                        <a:schemeClr val="tx1"/>
                                      </a:solidFill>
                                      <a:latin typeface="Cambria Math"/>
                                    </a:rPr>
                                  </m:ctrlPr>
                                </m:sSubPr>
                                <m:e>
                                  <m:r>
                                    <a:rPr lang="en-US" sz="2000" b="0" i="1" smtClean="0">
                                      <a:solidFill>
                                        <a:schemeClr val="tx1"/>
                                      </a:solidFill>
                                      <a:latin typeface="Cambria Math"/>
                                    </a:rPr>
                                    <m:t>𝑞</m:t>
                                  </m:r>
                                </m:e>
                                <m:sub>
                                  <m:r>
                                    <a:rPr lang="en-US" sz="2000" b="0" i="1" smtClean="0">
                                      <a:solidFill>
                                        <a:schemeClr val="tx1"/>
                                      </a:solidFill>
                                      <a:latin typeface="Cambria Math"/>
                                    </a:rPr>
                                    <m:t>2</m:t>
                                  </m:r>
                                </m:sub>
                              </m:sSub>
                            </m:e>
                          </m:d>
                        </m:num>
                        <m:den>
                          <m:sSup>
                            <m:sSupPr>
                              <m:ctrlPr>
                                <a:rPr lang="en-US" sz="2000" i="1" smtClean="0">
                                  <a:solidFill>
                                    <a:schemeClr val="tx1"/>
                                  </a:solidFill>
                                  <a:latin typeface="Cambria Math"/>
                                </a:rPr>
                              </m:ctrlPr>
                            </m:sSupPr>
                            <m:e>
                              <m:r>
                                <a:rPr lang="en-US" sz="2000" b="0" i="1" smtClean="0">
                                  <a:solidFill>
                                    <a:schemeClr val="tx1"/>
                                  </a:solidFill>
                                  <a:latin typeface="Cambria Math"/>
                                </a:rPr>
                                <m:t>𝑟</m:t>
                              </m:r>
                            </m:e>
                            <m:sup>
                              <m:r>
                                <a:rPr lang="en-US" sz="2000" b="0" i="1" smtClean="0">
                                  <a:solidFill>
                                    <a:schemeClr val="tx1"/>
                                  </a:solidFill>
                                  <a:latin typeface="Cambria Math"/>
                                </a:rPr>
                                <m:t>2</m:t>
                              </m:r>
                            </m:sup>
                          </m:sSup>
                        </m:den>
                      </m:f>
                    </m:oMath>
                  </m:oMathPara>
                </a14:m>
                <a:endParaRPr lang="ru-RU" sz="20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666528" y="4019151"/>
                <a:ext cx="1810944" cy="685380"/>
              </a:xfrm>
              <a:prstGeom prst="rect">
                <a:avLst/>
              </a:prstGeom>
              <a:blipFill rotWithShape="1">
                <a:blip r:embed="rId4"/>
                <a:stretch>
                  <a:fillRect r="-4698"/>
                </a:stretch>
              </a:blipFill>
              <a:effectLst>
                <a:softEdge rad="31750"/>
              </a:effectLst>
            </p:spPr>
            <p:txBody>
              <a:bodyPr/>
              <a:lstStyle/>
              <a:p>
                <a:r>
                  <a:rPr lang="ru-RU">
                    <a:noFill/>
                  </a:rPr>
                  <a:t> </a:t>
                </a:r>
              </a:p>
            </p:txBody>
          </p:sp>
        </mc:Fallback>
      </mc:AlternateContent>
      <p:cxnSp>
        <p:nvCxnSpPr>
          <p:cNvPr id="14" name="Прямая соединительная линия 13"/>
          <p:cNvCxnSpPr/>
          <p:nvPr/>
        </p:nvCxnSpPr>
        <p:spPr>
          <a:xfrm>
            <a:off x="1553748" y="3781423"/>
            <a:ext cx="6480000"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122197" y="3400806"/>
                <a:ext cx="899605" cy="400110"/>
              </a:xfrm>
              <a:prstGeom prst="rect">
                <a:avLst/>
              </a:prstGeom>
              <a:gradFill flip="none" rotWithShape="1">
                <a:gsLst>
                  <a:gs pos="75000">
                    <a:srgbClr val="FFC000">
                      <a:alpha val="70000"/>
                    </a:srgbClr>
                  </a:gs>
                  <a:gs pos="0">
                    <a:schemeClr val="accent3">
                      <a:lumMod val="75000"/>
                      <a:alpha val="70000"/>
                    </a:schemeClr>
                  </a:gs>
                </a:gsLst>
                <a:lin ang="54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ru-RU" sz="2000" i="1" smtClean="0">
                          <a:solidFill>
                            <a:schemeClr val="tx1"/>
                          </a:solidFill>
                          <a:latin typeface="Cambria Math"/>
                        </a:rPr>
                        <m:t>2</m:t>
                      </m:r>
                      <m:r>
                        <a:rPr lang="ru-RU" sz="2000" b="0" i="1" smtClean="0">
                          <a:solidFill>
                            <a:schemeClr val="tx1"/>
                          </a:solidFill>
                          <a:latin typeface="Cambria Math"/>
                        </a:rPr>
                        <m:t>0</m:t>
                      </m:r>
                      <m:r>
                        <a:rPr lang="en-US" sz="2000" b="0" i="1" smtClean="0">
                          <a:solidFill>
                            <a:schemeClr val="tx1"/>
                          </a:solidFill>
                          <a:latin typeface="Cambria Math"/>
                        </a:rPr>
                        <m:t>0 </m:t>
                      </m:r>
                      <m:r>
                        <a:rPr lang="ru-RU" sz="2000" b="0" i="1" smtClean="0">
                          <a:solidFill>
                            <a:schemeClr val="tx1"/>
                          </a:solidFill>
                          <a:latin typeface="Cambria Math"/>
                        </a:rPr>
                        <m:t>м</m:t>
                      </m:r>
                    </m:oMath>
                  </m:oMathPara>
                </a14:m>
                <a:endParaRPr lang="ru-RU" sz="20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122197" y="3400806"/>
                <a:ext cx="899605" cy="400110"/>
              </a:xfrm>
              <a:prstGeom prst="rect">
                <a:avLst/>
              </a:prstGeom>
              <a:blipFill rotWithShape="1">
                <a:blip r:embed="rId5"/>
                <a:stretch>
                  <a:fillRect t="-7576" r="-10135" b="-25758"/>
                </a:stretch>
              </a:blipFill>
              <a:effectLst>
                <a:softEdge rad="31750"/>
              </a:effectLst>
            </p:spPr>
            <p:txBody>
              <a:bodyPr/>
              <a:lstStyle/>
              <a:p>
                <a:r>
                  <a:rPr lang="ru-RU">
                    <a:noFill/>
                  </a:rPr>
                  <a:t> </a:t>
                </a:r>
              </a:p>
            </p:txBody>
          </p:sp>
        </mc:Fallback>
      </mc:AlternateContent>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3700" y="83408"/>
            <a:ext cx="1533848" cy="577494"/>
          </a:xfrm>
          <a:prstGeom prst="rect">
            <a:avLst/>
          </a:prstGeom>
        </p:spPr>
      </p:pic>
      <p:cxnSp>
        <p:nvCxnSpPr>
          <p:cNvPr id="21" name="Прямая со стрелкой 20"/>
          <p:cNvCxnSpPr/>
          <p:nvPr/>
        </p:nvCxnSpPr>
        <p:spPr>
          <a:xfrm>
            <a:off x="4572000" y="660902"/>
            <a:ext cx="0" cy="122270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4644008" y="1523568"/>
                <a:ext cx="1167307" cy="400110"/>
              </a:xfrm>
              <a:prstGeom prst="rect">
                <a:avLst/>
              </a:prstGeom>
              <a:gradFill>
                <a:gsLst>
                  <a:gs pos="0">
                    <a:schemeClr val="accent1">
                      <a:lumMod val="40000"/>
                      <a:lumOff val="60000"/>
                      <a:alpha val="82000"/>
                    </a:schemeClr>
                  </a:gs>
                  <a:gs pos="55000">
                    <a:schemeClr val="bg1">
                      <a:lumMod val="75000"/>
                      <a:alpha val="83000"/>
                    </a:schemeClr>
                  </a:gs>
                  <a:gs pos="100000">
                    <a:schemeClr val="accent3">
                      <a:lumMod val="75000"/>
                      <a:alpha val="70000"/>
                    </a:schemeClr>
                  </a:gs>
                </a:gsLst>
                <a:lin ang="5400000" scaled="1"/>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000" b="0" i="1" smtClean="0">
                              <a:solidFill>
                                <a:schemeClr val="tx1"/>
                              </a:solidFill>
                              <a:latin typeface="Cambria Math"/>
                            </a:rPr>
                          </m:ctrlPr>
                        </m:sSubPr>
                        <m:e>
                          <m:r>
                            <a:rPr lang="en-US" sz="2000" b="0" i="1" smtClean="0">
                              <a:solidFill>
                                <a:schemeClr val="tx1"/>
                              </a:solidFill>
                              <a:latin typeface="Cambria Math"/>
                            </a:rPr>
                            <m:t>𝐹</m:t>
                          </m:r>
                        </m:e>
                        <m:sub>
                          <m:r>
                            <a:rPr lang="ru-RU" sz="2000" b="0" i="1" smtClean="0">
                              <a:solidFill>
                                <a:schemeClr val="tx1"/>
                              </a:solidFill>
                              <a:latin typeface="Cambria Math"/>
                            </a:rPr>
                            <m:t>т</m:t>
                          </m:r>
                        </m:sub>
                      </m:sSub>
                      <m:r>
                        <a:rPr lang="en-US" sz="2000" b="0" i="1" smtClean="0">
                          <a:solidFill>
                            <a:schemeClr val="tx1"/>
                          </a:solidFill>
                          <a:latin typeface="Cambria Math"/>
                        </a:rPr>
                        <m:t>=</m:t>
                      </m:r>
                      <m:r>
                        <a:rPr lang="en-US" sz="2000" b="0" i="1" smtClean="0">
                          <a:solidFill>
                            <a:schemeClr val="tx1"/>
                          </a:solidFill>
                          <a:latin typeface="Cambria Math"/>
                        </a:rPr>
                        <m:t>𝑚𝑔</m:t>
                      </m:r>
                    </m:oMath>
                  </m:oMathPara>
                </a14:m>
                <a:endParaRPr lang="ru-RU" sz="20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644008" y="1523568"/>
                <a:ext cx="1167307" cy="400110"/>
              </a:xfrm>
              <a:prstGeom prst="rect">
                <a:avLst/>
              </a:prstGeom>
              <a:blipFill rotWithShape="1">
                <a:blip r:embed="rId7"/>
                <a:stretch>
                  <a:fillRect t="-7576" r="-7853" b="-25758"/>
                </a:stretch>
              </a:blipFill>
              <a:effectLst>
                <a:softEdge rad="31750"/>
              </a:effectLst>
            </p:spPr>
            <p:txBody>
              <a:bodyPr/>
              <a:lstStyle/>
              <a:p>
                <a:r>
                  <a:rPr lang="ru-RU">
                    <a:noFill/>
                  </a:rPr>
                  <a:t> </a:t>
                </a:r>
              </a:p>
            </p:txBody>
          </p:sp>
        </mc:Fallback>
      </mc:AlternateContent>
      <p:cxnSp>
        <p:nvCxnSpPr>
          <p:cNvPr id="24" name="Прямая со стрелкой 23"/>
          <p:cNvCxnSpPr>
            <a:stCxn id="25" idx="0"/>
          </p:cNvCxnSpPr>
          <p:nvPr/>
        </p:nvCxnSpPr>
        <p:spPr>
          <a:xfrm flipV="1">
            <a:off x="3135125" y="660903"/>
            <a:ext cx="860811" cy="8626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2502099" y="1523568"/>
                <a:ext cx="1266052" cy="400110"/>
              </a:xfrm>
              <a:prstGeom prst="rect">
                <a:avLst/>
              </a:prstGeom>
              <a:gradFill>
                <a:gsLst>
                  <a:gs pos="0">
                    <a:schemeClr val="accent1">
                      <a:lumMod val="40000"/>
                      <a:lumOff val="60000"/>
                      <a:alpha val="82000"/>
                    </a:schemeClr>
                  </a:gs>
                  <a:gs pos="55000">
                    <a:schemeClr val="bg1">
                      <a:lumMod val="75000"/>
                      <a:alpha val="83000"/>
                    </a:schemeClr>
                  </a:gs>
                  <a:gs pos="100000">
                    <a:schemeClr val="accent3">
                      <a:lumMod val="75000"/>
                      <a:alpha val="70000"/>
                    </a:schemeClr>
                  </a:gs>
                </a:gsLst>
                <a:lin ang="5400000" scaled="1"/>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0" i="1" smtClean="0">
                          <a:solidFill>
                            <a:schemeClr val="tx1"/>
                          </a:solidFill>
                          <a:latin typeface="Cambria Math"/>
                        </a:rPr>
                        <m:t>𝑚</m:t>
                      </m:r>
                      <m:r>
                        <a:rPr lang="en-US" sz="2000" i="1">
                          <a:solidFill>
                            <a:schemeClr val="tx1"/>
                          </a:solidFill>
                          <a:latin typeface="Cambria Math"/>
                          <a:ea typeface="Cambria Math"/>
                        </a:rPr>
                        <m:t>≈</m:t>
                      </m:r>
                      <m:r>
                        <a:rPr lang="en-US" sz="2000" b="0" i="1" smtClean="0">
                          <a:solidFill>
                            <a:schemeClr val="tx1"/>
                          </a:solidFill>
                          <a:latin typeface="Cambria Math"/>
                          <a:ea typeface="Cambria Math"/>
                        </a:rPr>
                        <m:t>23 </m:t>
                      </m:r>
                      <m:r>
                        <a:rPr lang="ru-RU" sz="2000" b="0" i="1" smtClean="0">
                          <a:solidFill>
                            <a:schemeClr val="tx1"/>
                          </a:solidFill>
                          <a:latin typeface="Cambria Math"/>
                          <a:ea typeface="Cambria Math"/>
                        </a:rPr>
                        <m:t>т</m:t>
                      </m:r>
                    </m:oMath>
                  </m:oMathPara>
                </a14:m>
                <a:endParaRPr lang="ru-RU" sz="2000"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02099" y="1523568"/>
                <a:ext cx="1266052" cy="400110"/>
              </a:xfrm>
              <a:prstGeom prst="rect">
                <a:avLst/>
              </a:prstGeom>
              <a:blipFill rotWithShape="1">
                <a:blip r:embed="rId8"/>
                <a:stretch>
                  <a:fillRect t="-7576" r="-7212" b="-25758"/>
                </a:stretch>
              </a:blipFill>
              <a:effectLst>
                <a:softEdge rad="31750"/>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68753" y="2488217"/>
                <a:ext cx="1006494" cy="400110"/>
              </a:xfrm>
              <a:prstGeom prst="rect">
                <a:avLst/>
              </a:prstGeom>
              <a:gradFill>
                <a:gsLst>
                  <a:gs pos="0">
                    <a:schemeClr val="bg1">
                      <a:lumMod val="75000"/>
                      <a:alpha val="70000"/>
                    </a:schemeClr>
                  </a:gs>
                  <a:gs pos="37000">
                    <a:schemeClr val="bg2">
                      <a:lumMod val="75000"/>
                      <a:alpha val="74000"/>
                    </a:schemeClr>
                  </a:gs>
                  <a:gs pos="100000">
                    <a:schemeClr val="accent3">
                      <a:lumMod val="75000"/>
                      <a:alpha val="70000"/>
                    </a:schemeClr>
                  </a:gs>
                </a:gsLst>
                <a:lin ang="5400000" scaled="1"/>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000" b="0" i="1" smtClean="0">
                              <a:solidFill>
                                <a:schemeClr val="tx1"/>
                              </a:solidFill>
                              <a:latin typeface="Cambria Math"/>
                            </a:rPr>
                          </m:ctrlPr>
                        </m:sSubPr>
                        <m:e>
                          <m:r>
                            <a:rPr lang="en-US" sz="2000" b="0" i="1" smtClean="0">
                              <a:solidFill>
                                <a:schemeClr val="tx1"/>
                              </a:solidFill>
                              <a:latin typeface="Cambria Math"/>
                            </a:rPr>
                            <m:t>𝐹</m:t>
                          </m:r>
                        </m:e>
                        <m:sub>
                          <m:r>
                            <a:rPr lang="ru-RU" sz="2000" b="0" i="1" smtClean="0">
                              <a:solidFill>
                                <a:schemeClr val="tx1"/>
                              </a:solidFill>
                              <a:latin typeface="Cambria Math"/>
                            </a:rPr>
                            <m:t>к</m:t>
                          </m:r>
                        </m:sub>
                      </m:sSub>
                      <m:r>
                        <a:rPr lang="en-US" sz="2000" i="1">
                          <a:solidFill>
                            <a:schemeClr val="tx1"/>
                          </a:solidFill>
                          <a:latin typeface="Cambria Math"/>
                          <a:ea typeface="Cambria Math"/>
                        </a:rPr>
                        <m:t>≈</m:t>
                      </m:r>
                      <m:sSub>
                        <m:sSubPr>
                          <m:ctrlPr>
                            <a:rPr lang="en-US" sz="2000" b="0" i="1" smtClean="0">
                              <a:solidFill>
                                <a:schemeClr val="tx1"/>
                              </a:solidFill>
                              <a:latin typeface="Cambria Math"/>
                            </a:rPr>
                          </m:ctrlPr>
                        </m:sSubPr>
                        <m:e>
                          <m:r>
                            <a:rPr lang="en-US" sz="2000" b="0" i="1" smtClean="0">
                              <a:solidFill>
                                <a:schemeClr val="tx1"/>
                              </a:solidFill>
                              <a:latin typeface="Cambria Math"/>
                            </a:rPr>
                            <m:t>𝐹</m:t>
                          </m:r>
                        </m:e>
                        <m:sub>
                          <m:r>
                            <a:rPr lang="ru-RU" sz="2000" b="0" i="1" smtClean="0">
                              <a:solidFill>
                                <a:schemeClr val="tx1"/>
                              </a:solidFill>
                              <a:latin typeface="Cambria Math"/>
                            </a:rPr>
                            <m:t>т</m:t>
                          </m:r>
                        </m:sub>
                      </m:sSub>
                    </m:oMath>
                  </m:oMathPara>
                </a14:m>
                <a:endParaRPr lang="ru-RU" sz="2000"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68753" y="2488217"/>
                <a:ext cx="1006494" cy="400110"/>
              </a:xfrm>
              <a:prstGeom prst="rect">
                <a:avLst/>
              </a:prstGeom>
              <a:blipFill rotWithShape="1">
                <a:blip r:embed="rId9"/>
                <a:stretch>
                  <a:fillRect t="-7576" r="-8434" b="-25758"/>
                </a:stretch>
              </a:blipFill>
              <a:effectLst>
                <a:softEdge rad="31750"/>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178485" y="4331880"/>
                <a:ext cx="750526" cy="400110"/>
              </a:xfrm>
              <a:prstGeom prst="rect">
                <a:avLst/>
              </a:prstGeom>
              <a:gradFill flip="none" rotWithShape="1">
                <a:gsLst>
                  <a:gs pos="0">
                    <a:srgbClr val="FFC000">
                      <a:alpha val="70000"/>
                    </a:srgbClr>
                  </a:gs>
                  <a:gs pos="100000">
                    <a:schemeClr val="accent3">
                      <a:lumMod val="75000"/>
                      <a:alpha val="70000"/>
                    </a:schemeClr>
                  </a:gs>
                </a:gsLst>
                <a:lin ang="54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ru-RU" sz="2000" i="1" smtClean="0">
                          <a:solidFill>
                            <a:schemeClr val="tx1"/>
                          </a:solidFill>
                          <a:latin typeface="Cambria Math"/>
                        </a:rPr>
                        <m:t>1</m:t>
                      </m:r>
                      <m:r>
                        <a:rPr lang="ru-RU" sz="2000" b="0" i="1" smtClean="0">
                          <a:solidFill>
                            <a:schemeClr val="tx1"/>
                          </a:solidFill>
                          <a:latin typeface="Cambria Math"/>
                        </a:rPr>
                        <m:t> Кл</m:t>
                      </m:r>
                    </m:oMath>
                  </m:oMathPara>
                </a14:m>
                <a:endParaRPr lang="ru-RU" sz="2000"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178485" y="4331880"/>
                <a:ext cx="750526" cy="400110"/>
              </a:xfrm>
              <a:prstGeom prst="rect">
                <a:avLst/>
              </a:prstGeom>
              <a:blipFill rotWithShape="1">
                <a:blip r:embed="rId10"/>
                <a:stretch>
                  <a:fillRect t="-7692" r="-13008" b="-27692"/>
                </a:stretch>
              </a:blipFill>
              <a:effectLst>
                <a:softEdge rad="31750"/>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491017" y="4304421"/>
                <a:ext cx="942886" cy="400110"/>
              </a:xfrm>
              <a:prstGeom prst="rect">
                <a:avLst/>
              </a:prstGeom>
              <a:gradFill flip="none" rotWithShape="1">
                <a:gsLst>
                  <a:gs pos="0">
                    <a:srgbClr val="FFC000">
                      <a:alpha val="70000"/>
                    </a:srgbClr>
                  </a:gs>
                  <a:gs pos="100000">
                    <a:schemeClr val="accent3">
                      <a:lumMod val="75000"/>
                      <a:alpha val="70000"/>
                    </a:schemeClr>
                  </a:gs>
                </a:gsLst>
                <a:lin ang="5400000" scaled="1"/>
                <a:tileRect/>
              </a:gradFill>
              <a:effectLst>
                <a:softEdge rad="31750"/>
              </a:effectLst>
            </p:spPr>
            <p:txBody>
              <a:bodyPr wrap="none" rtlCol="0">
                <a:spAutoFit/>
              </a:bodyPr>
              <a:lstStyle/>
              <a:p>
                <a:pPr/>
                <a14:m>
                  <m:oMathPara xmlns:m="http://schemas.openxmlformats.org/officeDocument/2006/math">
                    <m:oMathParaPr>
                      <m:jc m:val="center"/>
                    </m:oMathParaPr>
                    <m:oMath xmlns:m="http://schemas.openxmlformats.org/officeDocument/2006/math">
                      <m:r>
                        <a:rPr lang="ru-RU" sz="2000" b="0" i="1" smtClean="0">
                          <a:solidFill>
                            <a:schemeClr val="tx1"/>
                          </a:solidFill>
                          <a:latin typeface="Cambria Math"/>
                        </a:rPr>
                        <m:t>−</m:t>
                      </m:r>
                      <m:r>
                        <a:rPr lang="ru-RU" sz="2000" i="1" smtClean="0">
                          <a:solidFill>
                            <a:schemeClr val="tx1"/>
                          </a:solidFill>
                          <a:latin typeface="Cambria Math"/>
                        </a:rPr>
                        <m:t>1</m:t>
                      </m:r>
                      <m:r>
                        <a:rPr lang="ru-RU" sz="2000" b="0" i="1" smtClean="0">
                          <a:solidFill>
                            <a:schemeClr val="tx1"/>
                          </a:solidFill>
                          <a:latin typeface="Cambria Math"/>
                        </a:rPr>
                        <m:t> Кл</m:t>
                      </m:r>
                    </m:oMath>
                  </m:oMathPara>
                </a14:m>
                <a:endParaRPr lang="ru-RU" sz="20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491017" y="4304421"/>
                <a:ext cx="942886" cy="400110"/>
              </a:xfrm>
              <a:prstGeom prst="rect">
                <a:avLst/>
              </a:prstGeom>
              <a:blipFill rotWithShape="1">
                <a:blip r:embed="rId11"/>
                <a:stretch>
                  <a:fillRect t="-7576" r="-9032" b="-25758"/>
                </a:stretch>
              </a:blipFill>
              <a:effectLst>
                <a:softEdge rad="31750"/>
              </a:effectLst>
            </p:spPr>
            <p:txBody>
              <a:bodyPr/>
              <a:lstStyle/>
              <a:p>
                <a:r>
                  <a:rPr lang="ru-RU">
                    <a:noFill/>
                  </a:rPr>
                  <a:t> </a:t>
                </a:r>
              </a:p>
            </p:txBody>
          </p:sp>
        </mc:Fallback>
      </mc:AlternateContent>
      <p:grpSp>
        <p:nvGrpSpPr>
          <p:cNvPr id="29" name="Группа 28"/>
          <p:cNvGrpSpPr/>
          <p:nvPr/>
        </p:nvGrpSpPr>
        <p:grpSpPr>
          <a:xfrm>
            <a:off x="6691345" y="4796378"/>
            <a:ext cx="2455100" cy="347122"/>
            <a:chOff x="6691345" y="4796378"/>
            <a:chExt cx="2455100" cy="347122"/>
          </a:xfrm>
        </p:grpSpPr>
        <p:sp>
          <p:nvSpPr>
            <p:cNvPr id="30"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 name="Picture 4" descr="E:\РАБОЧИЕ ПРОЕКТЫ\FREE-LANCE\2013\октябрь\Логотип_варианты_цвета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65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solidFill>
                  <a:schemeClr val="tx2">
                    <a:lumMod val="75000"/>
                  </a:schemeClr>
                </a:solidFill>
                <a:latin typeface="Arial" pitchFamily="34" charset="0"/>
                <a:cs typeface="Arial" pitchFamily="34" charset="0"/>
              </a:rPr>
              <a:t>Элементарный заряд</a:t>
            </a:r>
            <a:endParaRPr lang="ru-RU" sz="3600" b="1" dirty="0">
              <a:solidFill>
                <a:schemeClr val="tx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4860032" y="1131590"/>
                <a:ext cx="3240360" cy="1802506"/>
              </a:xfrm>
            </p:spPr>
            <p:txBody>
              <a:bodyPr>
                <a:normAutofit/>
              </a:bodyPr>
              <a:lstStyle/>
              <a:p>
                <a:pPr marL="0" indent="0">
                  <a:buNone/>
                </a:pPr>
                <a:r>
                  <a:rPr lang="ru-RU" sz="2400" dirty="0" smtClean="0">
                    <a:latin typeface="Times New Roman" pitchFamily="18" charset="0"/>
                    <a:cs typeface="Times New Roman" pitchFamily="18" charset="0"/>
                  </a:rPr>
                  <a:t>Элементарный заряд (заряд электрона):</a:t>
                </a:r>
              </a:p>
              <a:p>
                <a:pPr marL="0" indent="0">
                  <a:buNone/>
                </a:pPr>
                <a:endParaRPr lang="ru-RU" sz="2400" dirty="0" smtClean="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ru-RU" sz="2400" i="1" smtClean="0">
                              <a:latin typeface="Cambria Math"/>
                              <a:cs typeface="Times New Roman" pitchFamily="18" charset="0"/>
                            </a:rPr>
                          </m:ctrlPr>
                        </m:sSubPr>
                        <m:e>
                          <m:r>
                            <a:rPr lang="en-US" sz="2400" b="0" i="1" smtClean="0">
                              <a:latin typeface="Cambria Math"/>
                              <a:cs typeface="Times New Roman" pitchFamily="18" charset="0"/>
                            </a:rPr>
                            <m:t>𝑞</m:t>
                          </m:r>
                        </m:e>
                        <m:sub>
                          <m:r>
                            <a:rPr lang="en-US" sz="2400" b="0" i="1" smtClean="0">
                              <a:latin typeface="Cambria Math"/>
                              <a:cs typeface="Times New Roman" pitchFamily="18" charset="0"/>
                            </a:rPr>
                            <m:t>𝑒</m:t>
                          </m:r>
                        </m:sub>
                      </m:sSub>
                      <m:r>
                        <a:rPr lang="en-US" sz="2400" b="0" i="1" smtClean="0">
                          <a:latin typeface="Cambria Math"/>
                          <a:cs typeface="Times New Roman" pitchFamily="18" charset="0"/>
                        </a:rPr>
                        <m:t>=1,6</m:t>
                      </m:r>
                      <m:r>
                        <a:rPr lang="en-US" sz="2400" b="0" i="1" smtClean="0">
                          <a:latin typeface="Cambria Math"/>
                          <a:ea typeface="Cambria Math"/>
                          <a:cs typeface="Times New Roman" pitchFamily="18" charset="0"/>
                        </a:rPr>
                        <m:t>×</m:t>
                      </m:r>
                      <m:sSup>
                        <m:sSupPr>
                          <m:ctrlPr>
                            <a:rPr lang="en-US" sz="2400" b="0" i="1" smtClean="0">
                              <a:latin typeface="Cambria Math"/>
                              <a:ea typeface="Cambria Math"/>
                              <a:cs typeface="Times New Roman" pitchFamily="18" charset="0"/>
                            </a:rPr>
                          </m:ctrlPr>
                        </m:sSupPr>
                        <m:e>
                          <m:r>
                            <a:rPr lang="en-US" sz="2400" b="0" i="1" smtClean="0">
                              <a:latin typeface="Cambria Math"/>
                              <a:ea typeface="Cambria Math"/>
                              <a:cs typeface="Times New Roman" pitchFamily="18" charset="0"/>
                            </a:rPr>
                            <m:t>10</m:t>
                          </m:r>
                        </m:e>
                        <m:sup>
                          <m:r>
                            <a:rPr lang="en-US" sz="2400" b="0" i="1" smtClean="0">
                              <a:latin typeface="Cambria Math"/>
                              <a:ea typeface="Cambria Math"/>
                              <a:cs typeface="Times New Roman" pitchFamily="18" charset="0"/>
                            </a:rPr>
                            <m:t>−19</m:t>
                          </m:r>
                        </m:sup>
                      </m:sSup>
                      <m:r>
                        <a:rPr lang="ru-RU" sz="2400" b="0" i="1" smtClean="0">
                          <a:latin typeface="Cambria Math"/>
                          <a:ea typeface="Cambria Math"/>
                          <a:cs typeface="Times New Roman" pitchFamily="18" charset="0"/>
                        </a:rPr>
                        <m:t> Кл</m:t>
                      </m:r>
                    </m:oMath>
                  </m:oMathPara>
                </a14:m>
                <a:endParaRPr lang="ru-RU" sz="2400" dirty="0">
                  <a:latin typeface="Times New Roman" pitchFamily="18" charset="0"/>
                  <a:cs typeface="Times New Roman" pitchFamily="18"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4860032" y="1131590"/>
                <a:ext cx="3240360" cy="1802506"/>
              </a:xfrm>
              <a:blipFill rotWithShape="1">
                <a:blip r:embed="rId2"/>
                <a:stretch>
                  <a:fillRect l="-2820" t="-2712"/>
                </a:stretch>
              </a:blipFill>
            </p:spPr>
            <p:txBody>
              <a:bodyPr/>
              <a:lstStyle/>
              <a:p>
                <a:r>
                  <a:rPr lang="ru-RU">
                    <a:noFill/>
                  </a:rPr>
                  <a:t> </a:t>
                </a:r>
              </a:p>
            </p:txBody>
          </p:sp>
        </mc:Fallback>
      </mc:AlternateContent>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059582"/>
            <a:ext cx="3363838" cy="3363838"/>
          </a:xfrm>
          <a:prstGeom prst="rect">
            <a:avLst/>
          </a:prstGeom>
        </p:spPr>
      </p:pic>
      <mc:AlternateContent xmlns:mc="http://schemas.openxmlformats.org/markup-compatibility/2006" xmlns:a14="http://schemas.microsoft.com/office/drawing/2010/main">
        <mc:Choice Requires="a14">
          <p:sp>
            <p:nvSpPr>
              <p:cNvPr id="5" name="Прямоугольник 4"/>
              <p:cNvSpPr/>
              <p:nvPr/>
            </p:nvSpPr>
            <p:spPr>
              <a:xfrm>
                <a:off x="5004048" y="3406229"/>
                <a:ext cx="219399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cs typeface="Times New Roman" pitchFamily="18" charset="0"/>
                        </a:rPr>
                        <m:t>𝑄</m:t>
                      </m:r>
                      <m:r>
                        <a:rPr lang="en-US" sz="2400" b="0" i="1" smtClean="0">
                          <a:latin typeface="Cambria Math"/>
                          <a:cs typeface="Times New Roman" pitchFamily="18" charset="0"/>
                        </a:rPr>
                        <m:t>=</m:t>
                      </m:r>
                      <m:r>
                        <a:rPr lang="en-US" sz="2400" b="0" i="1" smtClean="0">
                          <a:latin typeface="Cambria Math"/>
                          <a:cs typeface="Times New Roman" pitchFamily="18" charset="0"/>
                        </a:rPr>
                        <m:t>𝑁</m:t>
                      </m:r>
                      <m:sSub>
                        <m:sSubPr>
                          <m:ctrlPr>
                            <a:rPr lang="ru-RU" sz="2400" i="1" smtClean="0">
                              <a:latin typeface="Cambria Math"/>
                              <a:cs typeface="Times New Roman" pitchFamily="18" charset="0"/>
                            </a:rPr>
                          </m:ctrlPr>
                        </m:sSubPr>
                        <m:e>
                          <m:r>
                            <a:rPr lang="en-US" sz="2400" b="0" i="1" smtClean="0">
                              <a:latin typeface="Cambria Math"/>
                              <a:cs typeface="Times New Roman" pitchFamily="18" charset="0"/>
                            </a:rPr>
                            <m:t>𝑞</m:t>
                          </m:r>
                        </m:e>
                        <m:sub>
                          <m:r>
                            <a:rPr lang="en-US" sz="2400" b="0" i="1" smtClean="0">
                              <a:latin typeface="Cambria Math"/>
                              <a:cs typeface="Times New Roman" pitchFamily="18" charset="0"/>
                            </a:rPr>
                            <m:t>𝑒</m:t>
                          </m:r>
                        </m:sub>
                      </m:sSub>
                      <m:r>
                        <a:rPr lang="ru-RU" sz="2400" b="0" i="1" smtClean="0">
                          <a:latin typeface="Cambria Math"/>
                          <a:cs typeface="Times New Roman" pitchFamily="18" charset="0"/>
                        </a:rPr>
                        <m:t>, </m:t>
                      </m:r>
                      <m:r>
                        <a:rPr lang="en-US" sz="2400" b="0" i="1" smtClean="0">
                          <a:latin typeface="Cambria Math"/>
                          <a:cs typeface="Times New Roman" pitchFamily="18" charset="0"/>
                        </a:rPr>
                        <m:t>𝑁</m:t>
                      </m:r>
                      <m:r>
                        <a:rPr lang="en-US" sz="2400" b="0" i="1" smtClean="0">
                          <a:latin typeface="Cambria Math"/>
                          <a:ea typeface="Cambria Math"/>
                          <a:cs typeface="Times New Roman" pitchFamily="18" charset="0"/>
                        </a:rPr>
                        <m:t>𝜖</m:t>
                      </m:r>
                      <m:r>
                        <a:rPr lang="en-US" sz="2400" b="0" i="1" smtClean="0">
                          <a:latin typeface="Cambria Math"/>
                          <a:ea typeface="Cambria Math"/>
                          <a:cs typeface="Times New Roman" pitchFamily="18" charset="0"/>
                        </a:rPr>
                        <m:t>ℕ</m:t>
                      </m:r>
                    </m:oMath>
                  </m:oMathPara>
                </a14:m>
                <a:endParaRPr lang="ru-RU" sz="2400" i="1" dirty="0">
                  <a:latin typeface="Times New Roman" pitchFamily="18" charset="0"/>
                  <a:cs typeface="Times New Roman" pitchFamily="18" charset="0"/>
                </a:endParaRPr>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5004048" y="3406229"/>
                <a:ext cx="2193999" cy="461665"/>
              </a:xfrm>
              <a:prstGeom prst="rect">
                <a:avLst/>
              </a:prstGeom>
              <a:blipFill rotWithShape="1">
                <a:blip r:embed="rId4"/>
                <a:stretch>
                  <a:fillRect t="-10667" r="-3611" b="-30667"/>
                </a:stretch>
              </a:blipFill>
            </p:spPr>
            <p:txBody>
              <a:bodyPr/>
              <a:lstStyle/>
              <a:p>
                <a:r>
                  <a:rPr lang="ru-RU">
                    <a:noFill/>
                  </a:rPr>
                  <a:t> </a:t>
                </a:r>
              </a:p>
            </p:txBody>
          </p:sp>
        </mc:Fallback>
      </mc:AlternateContent>
      <p:grpSp>
        <p:nvGrpSpPr>
          <p:cNvPr id="6" name="Группа 5"/>
          <p:cNvGrpSpPr/>
          <p:nvPr/>
        </p:nvGrpSpPr>
        <p:grpSpPr>
          <a:xfrm>
            <a:off x="6691345" y="4796378"/>
            <a:ext cx="2455100" cy="347122"/>
            <a:chOff x="6691345" y="4796378"/>
            <a:chExt cx="2455100" cy="347122"/>
          </a:xfrm>
        </p:grpSpPr>
        <p:sp>
          <p:nvSpPr>
            <p:cNvPr id="7" name="Прямоугольник 7"/>
            <p:cNvSpPr/>
            <p:nvPr/>
          </p:nvSpPr>
          <p:spPr>
            <a:xfrm>
              <a:off x="6691345" y="4796378"/>
              <a:ext cx="2455100" cy="347122"/>
            </a:xfrm>
            <a:custGeom>
              <a:avLst/>
              <a:gdLst>
                <a:gd name="connsiteX0" fmla="*/ 0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0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345688 w 9144000"/>
                <a:gd name="connsiteY0" fmla="*/ 0 h 339502"/>
                <a:gd name="connsiteX1" fmla="*/ 9144000 w 9144000"/>
                <a:gd name="connsiteY1" fmla="*/ 0 h 339502"/>
                <a:gd name="connsiteX2" fmla="*/ 9144000 w 9144000"/>
                <a:gd name="connsiteY2" fmla="*/ 339502 h 339502"/>
                <a:gd name="connsiteX3" fmla="*/ 0 w 9144000"/>
                <a:gd name="connsiteY3" fmla="*/ 339502 h 339502"/>
                <a:gd name="connsiteX4" fmla="*/ 345688 w 9144000"/>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078075 w 10876387"/>
                <a:gd name="connsiteY0" fmla="*/ 0 h 339502"/>
                <a:gd name="connsiteX1" fmla="*/ 10876387 w 10876387"/>
                <a:gd name="connsiteY1" fmla="*/ 0 h 339502"/>
                <a:gd name="connsiteX2" fmla="*/ 10876387 w 10876387"/>
                <a:gd name="connsiteY2" fmla="*/ 339502 h 339502"/>
                <a:gd name="connsiteX3" fmla="*/ 0 w 10876387"/>
                <a:gd name="connsiteY3" fmla="*/ 339502 h 339502"/>
                <a:gd name="connsiteX4" fmla="*/ 2078075 w 10876387"/>
                <a:gd name="connsiteY4" fmla="*/ 0 h 339502"/>
                <a:gd name="connsiteX0" fmla="*/ 2621569 w 10876387"/>
                <a:gd name="connsiteY0" fmla="*/ 0 h 347122"/>
                <a:gd name="connsiteX1" fmla="*/ 10876387 w 10876387"/>
                <a:gd name="connsiteY1" fmla="*/ 7620 h 347122"/>
                <a:gd name="connsiteX2" fmla="*/ 10876387 w 10876387"/>
                <a:gd name="connsiteY2" fmla="*/ 347122 h 347122"/>
                <a:gd name="connsiteX3" fmla="*/ 0 w 10876387"/>
                <a:gd name="connsiteY3" fmla="*/ 347122 h 347122"/>
                <a:gd name="connsiteX4" fmla="*/ 2621569 w 10876387"/>
                <a:gd name="connsiteY4" fmla="*/ 0 h 347122"/>
                <a:gd name="connsiteX0" fmla="*/ 2621569 w 10944324"/>
                <a:gd name="connsiteY0" fmla="*/ 0 h 347122"/>
                <a:gd name="connsiteX1" fmla="*/ 10944324 w 10944324"/>
                <a:gd name="connsiteY1" fmla="*/ 0 h 347122"/>
                <a:gd name="connsiteX2" fmla="*/ 10876387 w 10944324"/>
                <a:gd name="connsiteY2" fmla="*/ 347122 h 347122"/>
                <a:gd name="connsiteX3" fmla="*/ 0 w 10944324"/>
                <a:gd name="connsiteY3" fmla="*/ 347122 h 347122"/>
                <a:gd name="connsiteX4" fmla="*/ 2621569 w 10944324"/>
                <a:gd name="connsiteY4" fmla="*/ 0 h 347122"/>
                <a:gd name="connsiteX0" fmla="*/ 2621569 w 10944324"/>
                <a:gd name="connsiteY0" fmla="*/ 0 h 347122"/>
                <a:gd name="connsiteX1" fmla="*/ 10944324 w 10944324"/>
                <a:gd name="connsiteY1" fmla="*/ 0 h 347122"/>
                <a:gd name="connsiteX2" fmla="*/ 10910356 w 10944324"/>
                <a:gd name="connsiteY2" fmla="*/ 347122 h 347122"/>
                <a:gd name="connsiteX3" fmla="*/ 0 w 10944324"/>
                <a:gd name="connsiteY3" fmla="*/ 347122 h 347122"/>
                <a:gd name="connsiteX4" fmla="*/ 2621569 w 10944324"/>
                <a:gd name="connsiteY4" fmla="*/ 0 h 34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324" h="347122">
                  <a:moveTo>
                    <a:pt x="2621569" y="0"/>
                  </a:moveTo>
                  <a:lnTo>
                    <a:pt x="10944324" y="0"/>
                  </a:lnTo>
                  <a:lnTo>
                    <a:pt x="10910356" y="347122"/>
                  </a:lnTo>
                  <a:lnTo>
                    <a:pt x="0" y="347122"/>
                  </a:lnTo>
                  <a:cubicBezTo>
                    <a:pt x="479275" y="107203"/>
                    <a:pt x="1637400" y="1654"/>
                    <a:pt x="262156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E:\РАБОЧИЕ ПРОЕКТЫ\FREE-LANCE\2013\октябрь\Логотип_варианты_цвета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110" y="4863870"/>
              <a:ext cx="1872260" cy="2243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507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1876</Words>
  <Application>Microsoft Office PowerPoint</Application>
  <PresentationFormat>Экран (16:9)</PresentationFormat>
  <Paragraphs>226</Paragraphs>
  <Slides>19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Закон Кулона. Единица электрического заряда</vt:lpstr>
      <vt:lpstr>Презентация PowerPoint</vt:lpstr>
      <vt:lpstr>Презентация PowerPoint</vt:lpstr>
      <vt:lpstr>Презентация PowerPoint</vt:lpstr>
      <vt:lpstr>Закон Кулона</vt:lpstr>
      <vt:lpstr>Презентация PowerPoint</vt:lpstr>
      <vt:lpstr>Единица электрического заряда</vt:lpstr>
      <vt:lpstr>Презентация PowerPoint</vt:lpstr>
      <vt:lpstr>Элементарный заряд</vt:lpstr>
      <vt:lpstr>Закон Кулона</vt:lpstr>
      <vt:lpstr>Два равных по модулю разноимённых точечных заряда взаимодействуют с силой, равной 10 Н. Определите величину этих зарядов, если они находятся на расстоянии 5 м друг от друга.</vt:lpstr>
      <vt:lpstr>Шарик с зарядом 4 мкКл неподвижно висит на шелковой нити. Снизу к нему подводят второй шарик с зарядом –100 нКл, так что центры обоих шариков лежат на одной прямой. В результате этого, сила натяжения нити увеличивается вдвое. Расстояние между шариками составляет 8 см. Найдите массу первого шарика.</vt:lpstr>
      <vt:lpstr>Шарик с зарядом 4 мкКл неподвижно висит на шелковой нити. Снизу к нему подводят второй шарик с зарядом –100 нКл, так что центры обоих шариков лежат на одной прямой. В результате этого, сила натяжения нити увеличивается вдвое. Расстояние между шариками составляет 8 см. Найдите массу первого шарика.</vt:lpstr>
      <vt:lpstr>Шарик с зарядом 4 мкКл неподвижно висит на шелковой нити. Снизу к нему подводят второй шарик с зарядом –100 нКл, так что центры обоих шариков лежат на одной прямой. В результате этого, сила натяжения нити увеличивается вдвое. Расстояние между шариками составляет 8 см. Найдите массу первого шарика.</vt:lpstr>
      <vt:lpstr>Два одинаковых шарика висят на нитях так, как показано на рисунке. После того, как шарикам сообщили заряды, равные 0,3 мкКл, они разошлись на расстояние, равное 36 см. Если натяжение на каждой нити равно 45 мН, то чему равен угол альфа, указанный на рисунке?</vt:lpstr>
      <vt:lpstr>Два одинаковых шарика висят на нитях так, как показано на рисунке. После того, как шарикам сообщили заряды, равные 0,3 мкКл, они разошлись на расстояние, равное 36 см. Если натяжение на каждой нити равно 45 мН, то чему равен угол альфа, указанный на рисунке?</vt:lpstr>
      <vt:lpstr>Два одинаковых шарика висят на нитях так, как показано на рисунке. После того, как шариками сообщили заряды, равные 0,3 мкКл, они разошлись на расстояние, равное 36 см. Если натяжение на каждой нити равно 45 мН, то чему равен угол альфа, указанный на рисунке?</vt:lpstr>
      <vt:lpstr>Основные выводы</vt:lpstr>
      <vt:lpstr>Основные выводы</vt:lpstr>
    </vt:vector>
  </TitlesOfParts>
  <Company>CompEdu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60</cp:revision>
  <dcterms:created xsi:type="dcterms:W3CDTF">2014-08-05T07:45:30Z</dcterms:created>
  <dcterms:modified xsi:type="dcterms:W3CDTF">2014-10-06T07:08:16Z</dcterms:modified>
</cp:coreProperties>
</file>