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2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7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1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5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1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3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0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0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5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5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58D83-9A1B-440B-8C4C-00ABC5CB1FED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FF0B-0AFC-496F-91E3-E9A90CB0B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0256" y="1741835"/>
            <a:ext cx="4030216" cy="169401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Поляризация диэлектриков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48799" y="1491630"/>
            <a:ext cx="3363161" cy="2664296"/>
            <a:chOff x="1089655" y="1491630"/>
            <a:chExt cx="2762265" cy="2188266"/>
          </a:xfrm>
        </p:grpSpPr>
        <p:cxnSp>
          <p:nvCxnSpPr>
            <p:cNvPr id="4" name="Прямая со стрелкой 3"/>
            <p:cNvCxnSpPr/>
            <p:nvPr/>
          </p:nvCxnSpPr>
          <p:spPr>
            <a:xfrm>
              <a:off x="1089655" y="329163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>
              <a:off x="1089655" y="149163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1089655" y="293163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1089655" y="365163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93911" y="2345482"/>
                  <a:ext cx="458009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3911" y="2345482"/>
                  <a:ext cx="458009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990" r="-13043" b="-39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Прямая со стрелкой 8"/>
            <p:cNvCxnSpPr/>
            <p:nvPr/>
          </p:nvCxnSpPr>
          <p:spPr>
            <a:xfrm>
              <a:off x="1089655" y="185163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1089655" y="257163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1089655" y="221163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Группа 11"/>
            <p:cNvGrpSpPr/>
            <p:nvPr/>
          </p:nvGrpSpPr>
          <p:grpSpPr>
            <a:xfrm rot="965148">
              <a:off x="1372528" y="1581872"/>
              <a:ext cx="694119" cy="369332"/>
              <a:chOff x="4620401" y="2850490"/>
              <a:chExt cx="694119" cy="369332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91998" y="285049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+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44008" y="285049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–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545940" y="2070802"/>
              <a:ext cx="694119" cy="369332"/>
              <a:chOff x="4620401" y="2850490"/>
              <a:chExt cx="694119" cy="369332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91998" y="285049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+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44008" y="285049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–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 rot="19492180">
              <a:off x="1892999" y="2660522"/>
              <a:ext cx="694119" cy="369332"/>
              <a:chOff x="4620401" y="2850490"/>
              <a:chExt cx="694119" cy="369332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991998" y="285049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+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44008" y="285049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–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 rot="6048456">
              <a:off x="2141281" y="3148171"/>
              <a:ext cx="694119" cy="369332"/>
              <a:chOff x="4620401" y="2850490"/>
              <a:chExt cx="694119" cy="369332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91998" y="285049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+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44008" y="285049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–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45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2123728" y="195486"/>
            <a:ext cx="4869542" cy="720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Диэлектрики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3712644">
            <a:off x="3056522" y="951782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7880000">
            <a:off x="5410020" y="951681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43608" y="1923678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Неполярные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675990" y="1922384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Полярные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2024716" y="2787774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6656963" y="2789398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7143" y="3507855"/>
            <a:ext cx="402120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атомов или молекул, у которых центры распределения положительных и отрицательных зарядов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совпадают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Скругленный прямоугольник 45"/>
          <p:cNvSpPr/>
          <p:nvPr/>
        </p:nvSpPr>
        <p:spPr>
          <a:xfrm>
            <a:off x="4889390" y="3506400"/>
            <a:ext cx="4021200" cy="115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атомов или молекул, у которых центры распределения положительных и отрицательных зарядов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 совпадают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7" name="Стрелка вниз 46"/>
          <p:cNvSpPr/>
          <p:nvPr/>
        </p:nvSpPr>
        <p:spPr>
          <a:xfrm>
            <a:off x="4328973" y="1059582"/>
            <a:ext cx="486054" cy="63475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37040" y="1834314"/>
            <a:ext cx="2669920" cy="10238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Тела, непроводящие электричество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7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 rot="16200000">
            <a:off x="6120000" y="-541035"/>
            <a:ext cx="595798" cy="3653017"/>
            <a:chOff x="6804248" y="1943151"/>
            <a:chExt cx="428400" cy="2547783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78" name="Рисунок 77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757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Опыты Фарадея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6" y="963763"/>
            <a:ext cx="2444400" cy="304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9370" y="4045009"/>
            <a:ext cx="2268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Майкл Фарадей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1791 — </a:t>
            </a:r>
            <a:r>
              <a:rPr lang="ru-RU" sz="2400" dirty="0" smtClean="0">
                <a:latin typeface="Times New Roman" pitchFamily="18" charset="0"/>
              </a:rPr>
              <a:t> 1867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92342"/>
            <a:ext cx="2160240" cy="3667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37"/>
            <a:ext cx="2160240" cy="3667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43" y="992342"/>
            <a:ext cx="2160240" cy="366764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7950228" y="930255"/>
            <a:ext cx="216024" cy="216024"/>
            <a:chOff x="2826961" y="2665462"/>
            <a:chExt cx="914400" cy="914400"/>
          </a:xfrm>
        </p:grpSpPr>
        <p:sp>
          <p:nvSpPr>
            <p:cNvPr id="13" name="Овал 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948800" y="928800"/>
            <a:ext cx="216024" cy="216024"/>
            <a:chOff x="2826961" y="2665462"/>
            <a:chExt cx="914400" cy="914400"/>
          </a:xfrm>
        </p:grpSpPr>
        <p:sp>
          <p:nvSpPr>
            <p:cNvPr id="16" name="Овал 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948800" y="928800"/>
            <a:ext cx="216024" cy="216024"/>
            <a:chOff x="2826961" y="2665462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948800" y="928800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948800" y="928800"/>
            <a:ext cx="216024" cy="216024"/>
            <a:chOff x="2826961" y="2665462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948800" y="928800"/>
            <a:ext cx="216024" cy="216024"/>
            <a:chOff x="2826961" y="2665462"/>
            <a:chExt cx="914400" cy="914400"/>
          </a:xfrm>
        </p:grpSpPr>
        <p:sp>
          <p:nvSpPr>
            <p:cNvPr id="28" name="Овал 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728262" y="2497134"/>
            <a:ext cx="642130" cy="586041"/>
            <a:chOff x="7728262" y="2497134"/>
            <a:chExt cx="642130" cy="586041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7842216" y="2497134"/>
              <a:ext cx="216024" cy="216024"/>
              <a:chOff x="2826961" y="2665462"/>
              <a:chExt cx="914400" cy="91440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Минус 31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8058392" y="2499742"/>
              <a:ext cx="216024" cy="216024"/>
              <a:chOff x="2826961" y="2665462"/>
              <a:chExt cx="914400" cy="9144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Минус 3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8154368" y="2683766"/>
              <a:ext cx="216024" cy="216024"/>
              <a:chOff x="2826961" y="2665462"/>
              <a:chExt cx="914400" cy="9144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Минус 37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8052298" y="2867151"/>
              <a:ext cx="216024" cy="216024"/>
              <a:chOff x="2826961" y="2665462"/>
              <a:chExt cx="914400" cy="914400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Минус 4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7836274" y="2867151"/>
              <a:ext cx="216024" cy="216024"/>
              <a:chOff x="2826961" y="2665462"/>
              <a:chExt cx="914400" cy="91440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Минус 43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7728262" y="2683766"/>
              <a:ext cx="216024" cy="216024"/>
              <a:chOff x="2826961" y="2665462"/>
              <a:chExt cx="914400" cy="914400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Минус 4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7959600" y="2482421"/>
            <a:ext cx="216024" cy="216024"/>
            <a:chOff x="2826961" y="2665462"/>
            <a:chExt cx="914400" cy="914400"/>
          </a:xfrm>
        </p:grpSpPr>
        <p:sp>
          <p:nvSpPr>
            <p:cNvPr id="74" name="Овал 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Минус 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959600" y="2484000"/>
            <a:ext cx="216024" cy="216024"/>
            <a:chOff x="2826961" y="2665462"/>
            <a:chExt cx="914400" cy="914400"/>
          </a:xfrm>
        </p:grpSpPr>
        <p:sp>
          <p:nvSpPr>
            <p:cNvPr id="80" name="Овал 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7959600" y="2484000"/>
            <a:ext cx="216024" cy="216024"/>
            <a:chOff x="2826961" y="2665462"/>
            <a:chExt cx="914400" cy="914400"/>
          </a:xfrm>
        </p:grpSpPr>
        <p:sp>
          <p:nvSpPr>
            <p:cNvPr id="83" name="Овал 8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Минус 8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499992" y="2460425"/>
            <a:ext cx="576064" cy="514214"/>
            <a:chOff x="4499992" y="2460425"/>
            <a:chExt cx="576064" cy="514214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4695019" y="2460425"/>
              <a:ext cx="216024" cy="216024"/>
              <a:chOff x="2826961" y="2665462"/>
              <a:chExt cx="914400" cy="914400"/>
            </a:xfrm>
          </p:grpSpPr>
          <p:sp>
            <p:nvSpPr>
              <p:cNvPr id="102" name="Овал 10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Минус 10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4860032" y="2752882"/>
              <a:ext cx="216024" cy="216024"/>
              <a:chOff x="2826961" y="2665462"/>
              <a:chExt cx="914400" cy="914400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Минус 10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1" name="Группа 90"/>
            <p:cNvGrpSpPr/>
            <p:nvPr/>
          </p:nvGrpSpPr>
          <p:grpSpPr>
            <a:xfrm>
              <a:off x="4499992" y="2758615"/>
              <a:ext cx="216024" cy="216024"/>
              <a:chOff x="2826961" y="2665462"/>
              <a:chExt cx="914400" cy="914400"/>
            </a:xfrm>
          </p:grpSpPr>
          <p:sp>
            <p:nvSpPr>
              <p:cNvPr id="92" name="Овал 9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Минус 9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" name="Группа 104"/>
          <p:cNvGrpSpPr/>
          <p:nvPr/>
        </p:nvGrpSpPr>
        <p:grpSpPr>
          <a:xfrm>
            <a:off x="7758324" y="2499742"/>
            <a:ext cx="576064" cy="514214"/>
            <a:chOff x="4499992" y="2460425"/>
            <a:chExt cx="576064" cy="514214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4695019" y="2460425"/>
              <a:ext cx="216024" cy="216024"/>
              <a:chOff x="2826961" y="2665462"/>
              <a:chExt cx="914400" cy="914400"/>
            </a:xfrm>
          </p:grpSpPr>
          <p:sp>
            <p:nvSpPr>
              <p:cNvPr id="113" name="Овал 112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Минус 113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>
              <a:off x="4860032" y="2752882"/>
              <a:ext cx="216024" cy="216024"/>
              <a:chOff x="2826961" y="2665462"/>
              <a:chExt cx="914400" cy="914400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Минус 111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4499992" y="2758615"/>
              <a:ext cx="216024" cy="216024"/>
              <a:chOff x="2826961" y="2665462"/>
              <a:chExt cx="914400" cy="914400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Минус 109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52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3401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0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3401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3401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0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34013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3401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0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3401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73372E-6 L 0.00105 -0.26474 L -0.35833 -0.26751 L -0.35833 0.03301 " pathEditMode="relative" ptsTypes="AAAA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73372E-6 L 0.00105 -0.26474 L -0.35833 -0.26751 L -0.35833 0.03301 " pathEditMode="relative" ptsTypes="AAAA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73372E-6 L 0.00105 -0.26474 L -0.35833 -0.26751 L -0.35833 0.03301 " pathEditMode="relative" ptsTypes="AAAA">
                                      <p:cBhvr>
                                        <p:cTn id="1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 rot="16200000">
            <a:off x="6117606" y="-556671"/>
            <a:ext cx="601892" cy="3690383"/>
            <a:chOff x="6804248" y="1943151"/>
            <a:chExt cx="428400" cy="2547783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78" name="Рисунок 77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757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Опыты Фарадея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6" y="963763"/>
            <a:ext cx="2444400" cy="304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9370" y="4045009"/>
            <a:ext cx="2268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Майкл Фарадей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1791 — </a:t>
            </a:r>
            <a:r>
              <a:rPr lang="ru-RU" sz="2400" dirty="0" smtClean="0">
                <a:latin typeface="Times New Roman" pitchFamily="18" charset="0"/>
              </a:rPr>
              <a:t> 1867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37"/>
            <a:ext cx="2160240" cy="3667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43" y="992342"/>
            <a:ext cx="2160240" cy="366764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7728262" y="2497134"/>
            <a:ext cx="642130" cy="586041"/>
            <a:chOff x="7728262" y="2497134"/>
            <a:chExt cx="642130" cy="586041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7842216" y="2497134"/>
              <a:ext cx="216024" cy="216024"/>
              <a:chOff x="2826961" y="2665462"/>
              <a:chExt cx="914400" cy="91440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Минус 31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8058392" y="2499742"/>
              <a:ext cx="216024" cy="216024"/>
              <a:chOff x="2826961" y="2665462"/>
              <a:chExt cx="914400" cy="9144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Минус 34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8154368" y="2683766"/>
              <a:ext cx="216024" cy="216024"/>
              <a:chOff x="2826961" y="2665462"/>
              <a:chExt cx="914400" cy="9144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Минус 37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8052298" y="2867151"/>
              <a:ext cx="216024" cy="216024"/>
              <a:chOff x="2826961" y="2665462"/>
              <a:chExt cx="914400" cy="914400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Минус 4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7836274" y="2867151"/>
              <a:ext cx="216024" cy="216024"/>
              <a:chOff x="2826961" y="2665462"/>
              <a:chExt cx="914400" cy="91440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Минус 43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7728262" y="2683766"/>
              <a:ext cx="216024" cy="216024"/>
              <a:chOff x="2826961" y="2665462"/>
              <a:chExt cx="914400" cy="914400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Минус 46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7959600" y="2482421"/>
            <a:ext cx="216024" cy="216024"/>
            <a:chOff x="2826961" y="2665462"/>
            <a:chExt cx="914400" cy="914400"/>
          </a:xfrm>
        </p:grpSpPr>
        <p:sp>
          <p:nvSpPr>
            <p:cNvPr id="74" name="Овал 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Минус 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959600" y="2484000"/>
            <a:ext cx="216024" cy="216024"/>
            <a:chOff x="2826961" y="2665462"/>
            <a:chExt cx="914400" cy="914400"/>
          </a:xfrm>
        </p:grpSpPr>
        <p:sp>
          <p:nvSpPr>
            <p:cNvPr id="80" name="Овал 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463988" y="2682487"/>
            <a:ext cx="657137" cy="223245"/>
            <a:chOff x="4463988" y="2682487"/>
            <a:chExt cx="657137" cy="223245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4463988" y="2682487"/>
              <a:ext cx="216024" cy="216024"/>
              <a:chOff x="2826961" y="2665462"/>
              <a:chExt cx="914400" cy="914400"/>
            </a:xfrm>
          </p:grpSpPr>
          <p:sp>
            <p:nvSpPr>
              <p:cNvPr id="122" name="Овал 121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Минус 122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4905101" y="2689708"/>
              <a:ext cx="216024" cy="216024"/>
              <a:chOff x="2826961" y="2665462"/>
              <a:chExt cx="914400" cy="914400"/>
            </a:xfrm>
          </p:grpSpPr>
          <p:sp>
            <p:nvSpPr>
              <p:cNvPr id="120" name="Овал 11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Минус 120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7734204" y="2488336"/>
            <a:ext cx="618138" cy="629213"/>
            <a:chOff x="6275482" y="3059670"/>
            <a:chExt cx="618138" cy="629213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6475321" y="3059670"/>
              <a:ext cx="216024" cy="216024"/>
              <a:chOff x="2826961" y="2665462"/>
              <a:chExt cx="914400" cy="914400"/>
            </a:xfrm>
          </p:grpSpPr>
          <p:sp>
            <p:nvSpPr>
              <p:cNvPr id="141" name="Овал 140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Минус 141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6" name="Группа 125"/>
            <p:cNvGrpSpPr/>
            <p:nvPr/>
          </p:nvGrpSpPr>
          <p:grpSpPr>
            <a:xfrm>
              <a:off x="6677596" y="3278302"/>
              <a:ext cx="216024" cy="216024"/>
              <a:chOff x="2826961" y="2665462"/>
              <a:chExt cx="914400" cy="914400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Минус 139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8" name="Группа 127"/>
            <p:cNvGrpSpPr/>
            <p:nvPr/>
          </p:nvGrpSpPr>
          <p:grpSpPr>
            <a:xfrm>
              <a:off x="6474635" y="3472859"/>
              <a:ext cx="216024" cy="216024"/>
              <a:chOff x="2826961" y="2665462"/>
              <a:chExt cx="914400" cy="914400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Минус 135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9" name="Группа 128"/>
            <p:cNvGrpSpPr/>
            <p:nvPr/>
          </p:nvGrpSpPr>
          <p:grpSpPr>
            <a:xfrm>
              <a:off x="6275482" y="3278302"/>
              <a:ext cx="216024" cy="216024"/>
              <a:chOff x="2826961" y="2665462"/>
              <a:chExt cx="914400" cy="914400"/>
            </a:xfrm>
          </p:grpSpPr>
          <p:sp>
            <p:nvSpPr>
              <p:cNvPr id="133" name="Овал 132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Минус 133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4206019" y="2074733"/>
            <a:ext cx="1173030" cy="1183215"/>
            <a:chOff x="4206019" y="2074733"/>
            <a:chExt cx="1173030" cy="1183215"/>
          </a:xfrm>
        </p:grpSpPr>
        <p:pic>
          <p:nvPicPr>
            <p:cNvPr id="150" name="Рисунок 14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 rot="12278433">
              <a:off x="4215067" y="3060075"/>
              <a:ext cx="749557" cy="197873"/>
            </a:xfrm>
            <a:prstGeom prst="rect">
              <a:avLst/>
            </a:prstGeom>
          </p:spPr>
        </p:pic>
        <p:pic>
          <p:nvPicPr>
            <p:cNvPr id="151" name="Рисунок 15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 rot="8994172">
              <a:off x="4629492" y="3047693"/>
              <a:ext cx="749557" cy="197873"/>
            </a:xfrm>
            <a:prstGeom prst="rect">
              <a:avLst/>
            </a:prstGeom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 rot="20061794">
              <a:off x="4969132" y="2074733"/>
              <a:ext cx="193740" cy="667777"/>
            </a:xfrm>
            <a:prstGeom prst="rect">
              <a:avLst/>
            </a:prstGeom>
          </p:spPr>
        </p:pic>
        <p:pic>
          <p:nvPicPr>
            <p:cNvPr id="153" name="Рисунок 152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 rot="6462469">
              <a:off x="4926567" y="2754659"/>
              <a:ext cx="559934" cy="197873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 rot="18337772">
              <a:off x="4825451" y="2124236"/>
              <a:ext cx="141631" cy="488171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 rot="16200000">
              <a:off x="4032130" y="2668734"/>
              <a:ext cx="605747" cy="2579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2" b="42967"/>
            <a:stretch/>
          </p:blipFill>
          <p:spPr>
            <a:xfrm rot="18887526">
              <a:off x="4195948" y="2315023"/>
              <a:ext cx="605747" cy="257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6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73372E-6 L 0.00105 -0.26474 L -0.35833 -0.26751 L -0.35833 0.03301 " pathEditMode="relative" ptsTypes="AAAA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73372E-6 L 0.00105 -0.26474 L -0.35833 -0.26751 L -0.35833 0.03301 " pathEditMode="relative" ptsTypes="AAAA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5025875" y="1598645"/>
            <a:ext cx="3405486" cy="2526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4636671" y="1207724"/>
            <a:ext cx="4109348" cy="3308242"/>
            <a:chOff x="5315050" y="1707654"/>
            <a:chExt cx="2862242" cy="230425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315050" y="1707654"/>
              <a:ext cx="2862242" cy="2304256"/>
              <a:chOff x="5292080" y="1563638"/>
              <a:chExt cx="3041131" cy="2448272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>
                <a:off x="59401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>
                <a:off x="666023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>
                <a:off x="738031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>
                <a:off x="8100392" y="185040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>
                <a:off x="558011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>
                <a:off x="630019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/>
              <p:nvPr/>
            </p:nvCxnSpPr>
            <p:spPr>
              <a:xfrm>
                <a:off x="702027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77403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Прямоугольник 45"/>
              <p:cNvSpPr/>
              <p:nvPr/>
            </p:nvSpPr>
            <p:spPr>
              <a:xfrm>
                <a:off x="5292080" y="156363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292080" y="372387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люс 15"/>
            <p:cNvSpPr/>
            <p:nvPr/>
          </p:nvSpPr>
          <p:spPr>
            <a:xfrm>
              <a:off x="5467379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люс 16"/>
            <p:cNvSpPr/>
            <p:nvPr/>
          </p:nvSpPr>
          <p:spPr>
            <a:xfrm>
              <a:off x="5806241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люс 17"/>
            <p:cNvSpPr/>
            <p:nvPr/>
          </p:nvSpPr>
          <p:spPr>
            <a:xfrm>
              <a:off x="6145102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люс 18"/>
            <p:cNvSpPr/>
            <p:nvPr/>
          </p:nvSpPr>
          <p:spPr>
            <a:xfrm>
              <a:off x="6483963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люс 19"/>
            <p:cNvSpPr/>
            <p:nvPr/>
          </p:nvSpPr>
          <p:spPr>
            <a:xfrm>
              <a:off x="6822824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люс 20"/>
            <p:cNvSpPr/>
            <p:nvPr/>
          </p:nvSpPr>
          <p:spPr>
            <a:xfrm>
              <a:off x="7161685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люс 21"/>
            <p:cNvSpPr/>
            <p:nvPr/>
          </p:nvSpPr>
          <p:spPr>
            <a:xfrm>
              <a:off x="7500547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люс 22"/>
            <p:cNvSpPr/>
            <p:nvPr/>
          </p:nvSpPr>
          <p:spPr>
            <a:xfrm>
              <a:off x="7839408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>
              <a:spLocks noChangeAspect="1"/>
            </p:cNvSpPr>
            <p:nvPr/>
          </p:nvSpPr>
          <p:spPr>
            <a:xfrm>
              <a:off x="5467298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Минус 24"/>
            <p:cNvSpPr>
              <a:spLocks noChangeAspect="1"/>
            </p:cNvSpPr>
            <p:nvPr/>
          </p:nvSpPr>
          <p:spPr>
            <a:xfrm>
              <a:off x="5806160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>
              <a:spLocks noChangeAspect="1"/>
            </p:cNvSpPr>
            <p:nvPr/>
          </p:nvSpPr>
          <p:spPr>
            <a:xfrm>
              <a:off x="6145102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>
              <a:spLocks noChangeAspect="1"/>
            </p:cNvSpPr>
            <p:nvPr/>
          </p:nvSpPr>
          <p:spPr>
            <a:xfrm>
              <a:off x="648455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Минус 27"/>
            <p:cNvSpPr>
              <a:spLocks noChangeAspect="1"/>
            </p:cNvSpPr>
            <p:nvPr/>
          </p:nvSpPr>
          <p:spPr>
            <a:xfrm>
              <a:off x="6822743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>
              <a:spLocks noChangeAspect="1"/>
            </p:cNvSpPr>
            <p:nvPr/>
          </p:nvSpPr>
          <p:spPr>
            <a:xfrm>
              <a:off x="7161685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>
              <a:spLocks noChangeAspect="1"/>
            </p:cNvSpPr>
            <p:nvPr/>
          </p:nvSpPr>
          <p:spPr>
            <a:xfrm>
              <a:off x="750046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Минус 30"/>
            <p:cNvSpPr>
              <a:spLocks noChangeAspect="1"/>
            </p:cNvSpPr>
            <p:nvPr/>
          </p:nvSpPr>
          <p:spPr>
            <a:xfrm>
              <a:off x="7839327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457200" y="157782"/>
            <a:ext cx="8229600" cy="757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Поляризация полярных диэлектриков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 rot="7952408">
            <a:off x="5063738" y="2008012"/>
            <a:ext cx="694115" cy="369330"/>
            <a:chOff x="4620401" y="2850490"/>
            <a:chExt cx="694119" cy="369332"/>
          </a:xfrm>
        </p:grpSpPr>
        <p:sp>
          <p:nvSpPr>
            <p:cNvPr id="66" name="Овал 65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 rot="21442438">
            <a:off x="6651611" y="2337013"/>
            <a:ext cx="694115" cy="369330"/>
            <a:chOff x="4620401" y="2850490"/>
            <a:chExt cx="694119" cy="369332"/>
          </a:xfrm>
        </p:grpSpPr>
        <p:sp>
          <p:nvSpPr>
            <p:cNvPr id="80" name="Овал 79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 rot="1902853">
            <a:off x="7635973" y="2240397"/>
            <a:ext cx="694115" cy="369330"/>
            <a:chOff x="4620401" y="2850490"/>
            <a:chExt cx="694119" cy="369332"/>
          </a:xfrm>
        </p:grpSpPr>
        <p:sp>
          <p:nvSpPr>
            <p:cNvPr id="84" name="Овал 83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rot="7319518">
            <a:off x="6744103" y="3210040"/>
            <a:ext cx="694115" cy="369330"/>
            <a:chOff x="4620401" y="2850490"/>
            <a:chExt cx="694119" cy="369332"/>
          </a:xfrm>
        </p:grpSpPr>
        <p:sp>
          <p:nvSpPr>
            <p:cNvPr id="88" name="Овал 87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 rot="20517632">
            <a:off x="6011610" y="2230481"/>
            <a:ext cx="694115" cy="369330"/>
            <a:chOff x="4620401" y="2850490"/>
            <a:chExt cx="694119" cy="369332"/>
          </a:xfrm>
        </p:grpSpPr>
        <p:sp>
          <p:nvSpPr>
            <p:cNvPr id="92" name="Овал 91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 rot="9062676">
            <a:off x="5174366" y="2817767"/>
            <a:ext cx="694115" cy="369330"/>
            <a:chOff x="4620401" y="2850490"/>
            <a:chExt cx="694119" cy="369332"/>
          </a:xfrm>
        </p:grpSpPr>
        <p:sp>
          <p:nvSpPr>
            <p:cNvPr id="96" name="Овал 95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19168802">
            <a:off x="6114318" y="2907055"/>
            <a:ext cx="694115" cy="369330"/>
            <a:chOff x="4620401" y="2850490"/>
            <a:chExt cx="694119" cy="369332"/>
          </a:xfrm>
        </p:grpSpPr>
        <p:sp>
          <p:nvSpPr>
            <p:cNvPr id="100" name="Овал 99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 rot="19713122">
            <a:off x="7487464" y="3160059"/>
            <a:ext cx="694115" cy="369330"/>
            <a:chOff x="4620401" y="2850490"/>
            <a:chExt cx="694119" cy="369332"/>
          </a:xfrm>
        </p:grpSpPr>
        <p:sp>
          <p:nvSpPr>
            <p:cNvPr id="104" name="Овал 103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9" name="Рисунок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251479" y="-419222"/>
            <a:ext cx="5201753" cy="5834663"/>
          </a:xfrm>
          <a:prstGeom prst="rect">
            <a:avLst/>
          </a:prstGeom>
          <a:noFill/>
        </p:spPr>
      </p:pic>
      <p:sp>
        <p:nvSpPr>
          <p:cNvPr id="110" name="Объект 2"/>
          <p:cNvSpPr txBox="1">
            <a:spLocks/>
          </p:cNvSpPr>
          <p:nvPr/>
        </p:nvSpPr>
        <p:spPr>
          <a:xfrm>
            <a:off x="425074" y="1106024"/>
            <a:ext cx="3858894" cy="1563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Поляризация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смещение положительных и отрицательных связанных зарядов диэлектрика в противоположные стороны.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Объект 2"/>
          <p:cNvSpPr txBox="1">
            <a:spLocks/>
          </p:cNvSpPr>
          <p:nvPr/>
        </p:nvSpPr>
        <p:spPr>
          <a:xfrm>
            <a:off x="467544" y="2643758"/>
            <a:ext cx="3858894" cy="1954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Связанные заряды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разноименные заряды, входящие в состав атомов или молекул, которые неспособны перемещаться независимо друг от друга.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8478853" y="3503421"/>
                <a:ext cx="413627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853" y="3503421"/>
                <a:ext cx="413627" cy="506421"/>
              </a:xfrm>
              <a:prstGeom prst="rect">
                <a:avLst/>
              </a:prstGeom>
              <a:blipFill rotWithShape="1">
                <a:blip r:embed="rId4"/>
                <a:stretch>
                  <a:fillRect t="-1205" r="-58824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80000">
                                      <p:cBhvr>
                                        <p:cTn id="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9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9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5025875" y="1598645"/>
            <a:ext cx="3405486" cy="25263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4636671" y="1207724"/>
            <a:ext cx="4109348" cy="3308242"/>
            <a:chOff x="5315050" y="1707654"/>
            <a:chExt cx="2862242" cy="230425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315050" y="1707654"/>
              <a:ext cx="2862242" cy="2304256"/>
              <a:chOff x="5292080" y="1563638"/>
              <a:chExt cx="3041131" cy="2448272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>
                <a:off x="59401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>
                <a:off x="666023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>
                <a:off x="738031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>
                <a:off x="8100392" y="185040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>
                <a:off x="558011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>
                <a:off x="630019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/>
              <p:nvPr/>
            </p:nvCxnSpPr>
            <p:spPr>
              <a:xfrm>
                <a:off x="702027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77403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Прямоугольник 45"/>
              <p:cNvSpPr/>
              <p:nvPr/>
            </p:nvSpPr>
            <p:spPr>
              <a:xfrm>
                <a:off x="5292080" y="156363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292080" y="372387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люс 15"/>
            <p:cNvSpPr/>
            <p:nvPr/>
          </p:nvSpPr>
          <p:spPr>
            <a:xfrm>
              <a:off x="5467379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люс 16"/>
            <p:cNvSpPr/>
            <p:nvPr/>
          </p:nvSpPr>
          <p:spPr>
            <a:xfrm>
              <a:off x="5806241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люс 17"/>
            <p:cNvSpPr/>
            <p:nvPr/>
          </p:nvSpPr>
          <p:spPr>
            <a:xfrm>
              <a:off x="6145102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люс 18"/>
            <p:cNvSpPr/>
            <p:nvPr/>
          </p:nvSpPr>
          <p:spPr>
            <a:xfrm>
              <a:off x="6483963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люс 19"/>
            <p:cNvSpPr/>
            <p:nvPr/>
          </p:nvSpPr>
          <p:spPr>
            <a:xfrm>
              <a:off x="6822824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люс 20"/>
            <p:cNvSpPr/>
            <p:nvPr/>
          </p:nvSpPr>
          <p:spPr>
            <a:xfrm>
              <a:off x="7161685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люс 21"/>
            <p:cNvSpPr/>
            <p:nvPr/>
          </p:nvSpPr>
          <p:spPr>
            <a:xfrm>
              <a:off x="7500547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люс 22"/>
            <p:cNvSpPr/>
            <p:nvPr/>
          </p:nvSpPr>
          <p:spPr>
            <a:xfrm>
              <a:off x="7839408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>
              <a:spLocks noChangeAspect="1"/>
            </p:cNvSpPr>
            <p:nvPr/>
          </p:nvSpPr>
          <p:spPr>
            <a:xfrm>
              <a:off x="5467298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Минус 24"/>
            <p:cNvSpPr>
              <a:spLocks noChangeAspect="1"/>
            </p:cNvSpPr>
            <p:nvPr/>
          </p:nvSpPr>
          <p:spPr>
            <a:xfrm>
              <a:off x="5806160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>
              <a:spLocks noChangeAspect="1"/>
            </p:cNvSpPr>
            <p:nvPr/>
          </p:nvSpPr>
          <p:spPr>
            <a:xfrm>
              <a:off x="6145102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>
              <a:spLocks noChangeAspect="1"/>
            </p:cNvSpPr>
            <p:nvPr/>
          </p:nvSpPr>
          <p:spPr>
            <a:xfrm>
              <a:off x="648455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Минус 27"/>
            <p:cNvSpPr>
              <a:spLocks noChangeAspect="1"/>
            </p:cNvSpPr>
            <p:nvPr/>
          </p:nvSpPr>
          <p:spPr>
            <a:xfrm>
              <a:off x="6822743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>
              <a:spLocks noChangeAspect="1"/>
            </p:cNvSpPr>
            <p:nvPr/>
          </p:nvSpPr>
          <p:spPr>
            <a:xfrm>
              <a:off x="7161685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>
              <a:spLocks noChangeAspect="1"/>
            </p:cNvSpPr>
            <p:nvPr/>
          </p:nvSpPr>
          <p:spPr>
            <a:xfrm>
              <a:off x="750046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Минус 30"/>
            <p:cNvSpPr>
              <a:spLocks noChangeAspect="1"/>
            </p:cNvSpPr>
            <p:nvPr/>
          </p:nvSpPr>
          <p:spPr>
            <a:xfrm>
              <a:off x="7839327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1" name="Прямая со стрелкой 40"/>
          <p:cNvCxnSpPr/>
          <p:nvPr/>
        </p:nvCxnSpPr>
        <p:spPr>
          <a:xfrm flipV="1">
            <a:off x="5778000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 flipV="1">
            <a:off x="5293555" y="1595212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 flipV="1">
            <a:off x="6264000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 flipV="1">
            <a:off x="6750000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/>
          <p:nvPr/>
        </p:nvCxnSpPr>
        <p:spPr>
          <a:xfrm flipV="1">
            <a:off x="7236000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 flipV="1">
            <a:off x="7722000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 flipV="1">
            <a:off x="8208000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203235" y="157782"/>
            <a:ext cx="8689245" cy="757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Поляризация неполярных диэлектриков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478853" y="3503421"/>
                <a:ext cx="413627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853" y="3503421"/>
                <a:ext cx="413627" cy="506421"/>
              </a:xfrm>
              <a:prstGeom prst="rect">
                <a:avLst/>
              </a:prstGeom>
              <a:blipFill rotWithShape="1">
                <a:blip r:embed="rId3"/>
                <a:stretch>
                  <a:fillRect t="-1205" r="-58824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" name="Рисунок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251479" y="-419222"/>
            <a:ext cx="5201753" cy="583466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Объект 2"/>
              <p:cNvSpPr txBox="1">
                <a:spLocks/>
              </p:cNvSpPr>
              <p:nvPr/>
            </p:nvSpPr>
            <p:spPr>
              <a:xfrm>
                <a:off x="425074" y="1106024"/>
                <a:ext cx="3858894" cy="15635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 результате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поляризации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внутри диэлектрика создается поле, которое ослабляет внешнее поле: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74" y="1106024"/>
                <a:ext cx="3858894" cy="1563541"/>
              </a:xfrm>
              <a:prstGeom prst="rect">
                <a:avLst/>
              </a:prstGeom>
              <a:blipFill rotWithShape="1">
                <a:blip r:embed="rId5"/>
                <a:stretch>
                  <a:fillRect l="-1738" t="-1946" r="-1106" b="-12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Объект 2"/>
          <p:cNvSpPr txBox="1">
            <a:spLocks/>
          </p:cNvSpPr>
          <p:nvPr/>
        </p:nvSpPr>
        <p:spPr>
          <a:xfrm>
            <a:off x="467544" y="2761743"/>
            <a:ext cx="3858894" cy="1682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Диэлектрическая проницаемость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характеризует изолирующие свойства среды, то есть степень ослабления внешнего поля внутри диэлектрика.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5196380" y="2613749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люс 123"/>
          <p:cNvSpPr/>
          <p:nvPr/>
        </p:nvSpPr>
        <p:spPr>
          <a:xfrm>
            <a:off x="5357991" y="2715766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Минус 124"/>
          <p:cNvSpPr>
            <a:spLocks noChangeAspect="1"/>
          </p:cNvSpPr>
          <p:nvPr/>
        </p:nvSpPr>
        <p:spPr>
          <a:xfrm>
            <a:off x="5355606" y="2827398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6376633" y="2571750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люс 157"/>
          <p:cNvSpPr/>
          <p:nvPr/>
        </p:nvSpPr>
        <p:spPr>
          <a:xfrm>
            <a:off x="6538244" y="2673767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Минус 158"/>
          <p:cNvSpPr>
            <a:spLocks noChangeAspect="1"/>
          </p:cNvSpPr>
          <p:nvPr/>
        </p:nvSpPr>
        <p:spPr>
          <a:xfrm>
            <a:off x="6535859" y="2785399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7122110" y="2067695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люс 160"/>
          <p:cNvSpPr/>
          <p:nvPr/>
        </p:nvSpPr>
        <p:spPr>
          <a:xfrm>
            <a:off x="7283721" y="2169712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Минус 161"/>
          <p:cNvSpPr>
            <a:spLocks noChangeAspect="1"/>
          </p:cNvSpPr>
          <p:nvPr/>
        </p:nvSpPr>
        <p:spPr>
          <a:xfrm>
            <a:off x="7281336" y="2281344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7790638" y="2595123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люс 163"/>
          <p:cNvSpPr/>
          <p:nvPr/>
        </p:nvSpPr>
        <p:spPr>
          <a:xfrm>
            <a:off x="7952249" y="2697140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Минус 164"/>
          <p:cNvSpPr>
            <a:spLocks noChangeAspect="1"/>
          </p:cNvSpPr>
          <p:nvPr/>
        </p:nvSpPr>
        <p:spPr>
          <a:xfrm>
            <a:off x="7949864" y="2808772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5835287" y="2067694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люс 166"/>
          <p:cNvSpPr/>
          <p:nvPr/>
        </p:nvSpPr>
        <p:spPr>
          <a:xfrm>
            <a:off x="5996898" y="2169711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Минус 167"/>
          <p:cNvSpPr>
            <a:spLocks noChangeAspect="1"/>
          </p:cNvSpPr>
          <p:nvPr/>
        </p:nvSpPr>
        <p:spPr>
          <a:xfrm>
            <a:off x="5994513" y="2281343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5877010" y="3121346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люс 169"/>
          <p:cNvSpPr/>
          <p:nvPr/>
        </p:nvSpPr>
        <p:spPr>
          <a:xfrm>
            <a:off x="6038621" y="3223363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Минус 170"/>
          <p:cNvSpPr>
            <a:spLocks noChangeAspect="1"/>
          </p:cNvSpPr>
          <p:nvPr/>
        </p:nvSpPr>
        <p:spPr>
          <a:xfrm>
            <a:off x="6036236" y="3334995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6959336" y="3144549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люс 173"/>
          <p:cNvSpPr/>
          <p:nvPr/>
        </p:nvSpPr>
        <p:spPr>
          <a:xfrm>
            <a:off x="7120947" y="3246566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Минус 174"/>
          <p:cNvSpPr>
            <a:spLocks noChangeAspect="1"/>
          </p:cNvSpPr>
          <p:nvPr/>
        </p:nvSpPr>
        <p:spPr>
          <a:xfrm>
            <a:off x="7118562" y="3358198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8478853" y="1600362"/>
                <a:ext cx="413627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853" y="1600362"/>
                <a:ext cx="413627" cy="506421"/>
              </a:xfrm>
              <a:prstGeom prst="rect">
                <a:avLst/>
              </a:prstGeom>
              <a:blipFill rotWithShape="1">
                <a:blip r:embed="rId6"/>
                <a:stretch>
                  <a:fillRect t="-1205" r="-57353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4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decel="31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7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7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78" dur="7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80" dur="7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7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7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86" dur="7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88" dur="7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70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7000" fill="hold"/>
                                        <p:tgtEl>
                                          <p:spTgt spid="160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94" dur="7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96" dur="7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70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7000" fill="hold"/>
                                        <p:tgtEl>
                                          <p:spTgt spid="163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02" dur="7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04" dur="7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7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7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10" dur="7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12" dur="7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7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7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18" dur="7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20" dur="7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7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7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26" dur="7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28" dur="7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/>
      <p:bldP spid="111" grpId="0"/>
      <p:bldP spid="123" grpId="0" animBg="1"/>
      <p:bldP spid="123" grpId="1" animBg="1"/>
      <p:bldP spid="123" grpId="2" animBg="1"/>
      <p:bldP spid="124" grpId="0" animBg="1"/>
      <p:bldP spid="124" grpId="1" animBg="1"/>
      <p:bldP spid="125" grpId="0" animBg="1"/>
      <p:bldP spid="125" grpId="1" animBg="1"/>
      <p:bldP spid="157" grpId="0" animBg="1"/>
      <p:bldP spid="157" grpId="1" animBg="1"/>
      <p:bldP spid="157" grpId="2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0" grpId="2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3" grpId="2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6" grpId="2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69" grpId="2" animBg="1"/>
      <p:bldP spid="170" grpId="0" animBg="1"/>
      <p:bldP spid="170" grpId="1" animBg="1"/>
      <p:bldP spid="171" grpId="0" animBg="1"/>
      <p:bldP spid="171" grpId="1" animBg="1"/>
      <p:bldP spid="173" grpId="0" animBg="1"/>
      <p:bldP spid="173" grpId="1" animBg="1"/>
      <p:bldP spid="173" grpId="2" animBg="1"/>
      <p:bldP spid="174" grpId="0" animBg="1"/>
      <p:bldP spid="174" grpId="1" animBg="1"/>
      <p:bldP spid="175" grpId="0" animBg="1"/>
      <p:bldP spid="175" grpId="1" animBg="1"/>
      <p:bldP spid="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059582"/>
            <a:ext cx="8532948" cy="8640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Поляризация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это смещение положительных и отрицательных связанных зарядов диэлектрика в противоположные стороны.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05395" y="1594519"/>
            <a:ext cx="3405486" cy="2526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316191" y="1203598"/>
            <a:ext cx="4109348" cy="3308242"/>
            <a:chOff x="5315050" y="1707654"/>
            <a:chExt cx="2862242" cy="2304256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5315050" y="1707654"/>
              <a:ext cx="2862242" cy="2304256"/>
              <a:chOff x="5292080" y="1563638"/>
              <a:chExt cx="3041131" cy="2448272"/>
            </a:xfrm>
          </p:grpSpPr>
          <p:cxnSp>
            <p:nvCxnSpPr>
              <p:cNvPr id="85" name="Прямая со стрелкой 84"/>
              <p:cNvCxnSpPr/>
              <p:nvPr/>
            </p:nvCxnSpPr>
            <p:spPr>
              <a:xfrm>
                <a:off x="59401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 стрелкой 85"/>
              <p:cNvCxnSpPr/>
              <p:nvPr/>
            </p:nvCxnSpPr>
            <p:spPr>
              <a:xfrm>
                <a:off x="666023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 стрелкой 86"/>
              <p:cNvCxnSpPr/>
              <p:nvPr/>
            </p:nvCxnSpPr>
            <p:spPr>
              <a:xfrm>
                <a:off x="738031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 стрелкой 87"/>
              <p:cNvCxnSpPr/>
              <p:nvPr/>
            </p:nvCxnSpPr>
            <p:spPr>
              <a:xfrm>
                <a:off x="8100392" y="185040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 стрелкой 88"/>
              <p:cNvCxnSpPr/>
              <p:nvPr/>
            </p:nvCxnSpPr>
            <p:spPr>
              <a:xfrm>
                <a:off x="558011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 стрелкой 89"/>
              <p:cNvCxnSpPr/>
              <p:nvPr/>
            </p:nvCxnSpPr>
            <p:spPr>
              <a:xfrm>
                <a:off x="630019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 стрелкой 90"/>
              <p:cNvCxnSpPr/>
              <p:nvPr/>
            </p:nvCxnSpPr>
            <p:spPr>
              <a:xfrm>
                <a:off x="702027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 стрелкой 91"/>
              <p:cNvCxnSpPr/>
              <p:nvPr/>
            </p:nvCxnSpPr>
            <p:spPr>
              <a:xfrm>
                <a:off x="77403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Прямоугольник 92"/>
              <p:cNvSpPr/>
              <p:nvPr/>
            </p:nvSpPr>
            <p:spPr>
              <a:xfrm>
                <a:off x="5292080" y="156363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5292080" y="372387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Плюс 68"/>
            <p:cNvSpPr/>
            <p:nvPr/>
          </p:nvSpPr>
          <p:spPr>
            <a:xfrm>
              <a:off x="5467379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люс 69"/>
            <p:cNvSpPr/>
            <p:nvPr/>
          </p:nvSpPr>
          <p:spPr>
            <a:xfrm>
              <a:off x="5806241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люс 70"/>
            <p:cNvSpPr/>
            <p:nvPr/>
          </p:nvSpPr>
          <p:spPr>
            <a:xfrm>
              <a:off x="6145102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люс 71"/>
            <p:cNvSpPr/>
            <p:nvPr/>
          </p:nvSpPr>
          <p:spPr>
            <a:xfrm>
              <a:off x="6483963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люс 72"/>
            <p:cNvSpPr/>
            <p:nvPr/>
          </p:nvSpPr>
          <p:spPr>
            <a:xfrm>
              <a:off x="6822824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люс 73"/>
            <p:cNvSpPr/>
            <p:nvPr/>
          </p:nvSpPr>
          <p:spPr>
            <a:xfrm>
              <a:off x="7161685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люс 74"/>
            <p:cNvSpPr/>
            <p:nvPr/>
          </p:nvSpPr>
          <p:spPr>
            <a:xfrm>
              <a:off x="7500547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люс 75"/>
            <p:cNvSpPr/>
            <p:nvPr/>
          </p:nvSpPr>
          <p:spPr>
            <a:xfrm>
              <a:off x="7839408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Минус 76"/>
            <p:cNvSpPr>
              <a:spLocks noChangeAspect="1"/>
            </p:cNvSpPr>
            <p:nvPr/>
          </p:nvSpPr>
          <p:spPr>
            <a:xfrm>
              <a:off x="5467298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Минус 77"/>
            <p:cNvSpPr>
              <a:spLocks noChangeAspect="1"/>
            </p:cNvSpPr>
            <p:nvPr/>
          </p:nvSpPr>
          <p:spPr>
            <a:xfrm>
              <a:off x="5806160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Минус 78"/>
            <p:cNvSpPr>
              <a:spLocks noChangeAspect="1"/>
            </p:cNvSpPr>
            <p:nvPr/>
          </p:nvSpPr>
          <p:spPr>
            <a:xfrm>
              <a:off x="6145102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Минус 79"/>
            <p:cNvSpPr>
              <a:spLocks noChangeAspect="1"/>
            </p:cNvSpPr>
            <p:nvPr/>
          </p:nvSpPr>
          <p:spPr>
            <a:xfrm>
              <a:off x="648455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>
              <a:spLocks noChangeAspect="1"/>
            </p:cNvSpPr>
            <p:nvPr/>
          </p:nvSpPr>
          <p:spPr>
            <a:xfrm>
              <a:off x="6822743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Минус 81"/>
            <p:cNvSpPr>
              <a:spLocks noChangeAspect="1"/>
            </p:cNvSpPr>
            <p:nvPr/>
          </p:nvSpPr>
          <p:spPr>
            <a:xfrm>
              <a:off x="7161685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Минус 82"/>
            <p:cNvSpPr>
              <a:spLocks noChangeAspect="1"/>
            </p:cNvSpPr>
            <p:nvPr/>
          </p:nvSpPr>
          <p:spPr>
            <a:xfrm>
              <a:off x="750046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Минус 83"/>
            <p:cNvSpPr>
              <a:spLocks noChangeAspect="1"/>
            </p:cNvSpPr>
            <p:nvPr/>
          </p:nvSpPr>
          <p:spPr>
            <a:xfrm>
              <a:off x="7839327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>
          <a:xfrm rot="7952408">
            <a:off x="743258" y="2003886"/>
            <a:ext cx="694115" cy="369330"/>
            <a:chOff x="4620401" y="2850490"/>
            <a:chExt cx="694119" cy="369332"/>
          </a:xfrm>
        </p:grpSpPr>
        <p:sp>
          <p:nvSpPr>
            <p:cNvPr id="99" name="Овал 98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21442438">
            <a:off x="2331131" y="2332887"/>
            <a:ext cx="694115" cy="369330"/>
            <a:chOff x="4620401" y="2850490"/>
            <a:chExt cx="694119" cy="369332"/>
          </a:xfrm>
        </p:grpSpPr>
        <p:sp>
          <p:nvSpPr>
            <p:cNvPr id="103" name="Овал 102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902853">
            <a:off x="3315493" y="2236271"/>
            <a:ext cx="694115" cy="369330"/>
            <a:chOff x="4620401" y="2850490"/>
            <a:chExt cx="694119" cy="369332"/>
          </a:xfrm>
        </p:grpSpPr>
        <p:sp>
          <p:nvSpPr>
            <p:cNvPr id="107" name="Овал 106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 rot="7319518">
            <a:off x="2423623" y="3205914"/>
            <a:ext cx="694115" cy="369330"/>
            <a:chOff x="4620401" y="2850490"/>
            <a:chExt cx="694119" cy="369332"/>
          </a:xfrm>
        </p:grpSpPr>
        <p:sp>
          <p:nvSpPr>
            <p:cNvPr id="111" name="Овал 110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 rot="20517632">
            <a:off x="1691130" y="2226355"/>
            <a:ext cx="694115" cy="369330"/>
            <a:chOff x="4620401" y="2850490"/>
            <a:chExt cx="694119" cy="369332"/>
          </a:xfrm>
        </p:grpSpPr>
        <p:sp>
          <p:nvSpPr>
            <p:cNvPr id="115" name="Овал 114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9062676">
            <a:off x="853886" y="2813641"/>
            <a:ext cx="694115" cy="369330"/>
            <a:chOff x="4620401" y="2850490"/>
            <a:chExt cx="694119" cy="369332"/>
          </a:xfrm>
        </p:grpSpPr>
        <p:sp>
          <p:nvSpPr>
            <p:cNvPr id="119" name="Овал 118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 rot="19168802">
            <a:off x="1793838" y="2902929"/>
            <a:ext cx="694115" cy="369330"/>
            <a:chOff x="4620401" y="2850490"/>
            <a:chExt cx="694119" cy="369332"/>
          </a:xfrm>
        </p:grpSpPr>
        <p:sp>
          <p:nvSpPr>
            <p:cNvPr id="123" name="Овал 122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 rot="19713122">
            <a:off x="3166984" y="3155933"/>
            <a:ext cx="694115" cy="369330"/>
            <a:chOff x="4620401" y="2850490"/>
            <a:chExt cx="694119" cy="369332"/>
          </a:xfrm>
        </p:grpSpPr>
        <p:sp>
          <p:nvSpPr>
            <p:cNvPr id="127" name="Овал 126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4158373" y="3499295"/>
                <a:ext cx="413627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73" y="3499295"/>
                <a:ext cx="413627" cy="506421"/>
              </a:xfrm>
              <a:prstGeom prst="rect">
                <a:avLst/>
              </a:prstGeom>
              <a:blipFill rotWithShape="1">
                <a:blip r:embed="rId3"/>
                <a:stretch>
                  <a:fillRect t="-1205" r="-60294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Прямоугольник 189"/>
          <p:cNvSpPr/>
          <p:nvPr/>
        </p:nvSpPr>
        <p:spPr>
          <a:xfrm>
            <a:off x="5097883" y="1598645"/>
            <a:ext cx="3405486" cy="25263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1" name="Группа 190"/>
          <p:cNvGrpSpPr/>
          <p:nvPr/>
        </p:nvGrpSpPr>
        <p:grpSpPr>
          <a:xfrm>
            <a:off x="4708679" y="1207724"/>
            <a:ext cx="4109348" cy="3308242"/>
            <a:chOff x="5315050" y="1707654"/>
            <a:chExt cx="2862242" cy="2304256"/>
          </a:xfrm>
        </p:grpSpPr>
        <p:grpSp>
          <p:nvGrpSpPr>
            <p:cNvPr id="192" name="Группа 191"/>
            <p:cNvGrpSpPr/>
            <p:nvPr/>
          </p:nvGrpSpPr>
          <p:grpSpPr>
            <a:xfrm>
              <a:off x="5315050" y="1707654"/>
              <a:ext cx="2862242" cy="2304256"/>
              <a:chOff x="5292080" y="1563638"/>
              <a:chExt cx="3041131" cy="2448272"/>
            </a:xfrm>
          </p:grpSpPr>
          <p:cxnSp>
            <p:nvCxnSpPr>
              <p:cNvPr id="209" name="Прямая со стрелкой 208"/>
              <p:cNvCxnSpPr/>
              <p:nvPr/>
            </p:nvCxnSpPr>
            <p:spPr>
              <a:xfrm>
                <a:off x="59401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Прямая со стрелкой 209"/>
              <p:cNvCxnSpPr/>
              <p:nvPr/>
            </p:nvCxnSpPr>
            <p:spPr>
              <a:xfrm>
                <a:off x="666023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 стрелкой 210"/>
              <p:cNvCxnSpPr/>
              <p:nvPr/>
            </p:nvCxnSpPr>
            <p:spPr>
              <a:xfrm>
                <a:off x="738031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Прямая со стрелкой 211"/>
              <p:cNvCxnSpPr/>
              <p:nvPr/>
            </p:nvCxnSpPr>
            <p:spPr>
              <a:xfrm>
                <a:off x="8100392" y="185040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 стрелкой 212"/>
              <p:cNvCxnSpPr/>
              <p:nvPr/>
            </p:nvCxnSpPr>
            <p:spPr>
              <a:xfrm>
                <a:off x="558011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Прямая со стрелкой 213"/>
              <p:cNvCxnSpPr/>
              <p:nvPr/>
            </p:nvCxnSpPr>
            <p:spPr>
              <a:xfrm>
                <a:off x="630019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Прямая со стрелкой 214"/>
              <p:cNvCxnSpPr/>
              <p:nvPr/>
            </p:nvCxnSpPr>
            <p:spPr>
              <a:xfrm>
                <a:off x="7020272" y="185294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Прямая со стрелкой 215"/>
              <p:cNvCxnSpPr/>
              <p:nvPr/>
            </p:nvCxnSpPr>
            <p:spPr>
              <a:xfrm>
                <a:off x="7740352" y="1851670"/>
                <a:ext cx="0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7" name="Прямоугольник 216"/>
              <p:cNvSpPr/>
              <p:nvPr/>
            </p:nvSpPr>
            <p:spPr>
              <a:xfrm>
                <a:off x="5292080" y="156363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5292080" y="3723878"/>
                <a:ext cx="3041131" cy="288032"/>
              </a:xfrm>
              <a:prstGeom prst="rect">
                <a:avLst/>
              </a:prstGeom>
              <a:gradFill>
                <a:gsLst>
                  <a:gs pos="57000">
                    <a:schemeClr val="bg1">
                      <a:lumMod val="65000"/>
                    </a:schemeClr>
                  </a:gs>
                  <a:gs pos="87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3" name="Плюс 192"/>
            <p:cNvSpPr/>
            <p:nvPr/>
          </p:nvSpPr>
          <p:spPr>
            <a:xfrm>
              <a:off x="5467379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люс 193"/>
            <p:cNvSpPr/>
            <p:nvPr/>
          </p:nvSpPr>
          <p:spPr>
            <a:xfrm>
              <a:off x="5806241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люс 194"/>
            <p:cNvSpPr/>
            <p:nvPr/>
          </p:nvSpPr>
          <p:spPr>
            <a:xfrm>
              <a:off x="6145102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люс 195"/>
            <p:cNvSpPr/>
            <p:nvPr/>
          </p:nvSpPr>
          <p:spPr>
            <a:xfrm>
              <a:off x="6483963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люс 196"/>
            <p:cNvSpPr/>
            <p:nvPr/>
          </p:nvSpPr>
          <p:spPr>
            <a:xfrm>
              <a:off x="6822824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люс 197"/>
            <p:cNvSpPr/>
            <p:nvPr/>
          </p:nvSpPr>
          <p:spPr>
            <a:xfrm>
              <a:off x="7161685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люс 198"/>
            <p:cNvSpPr/>
            <p:nvPr/>
          </p:nvSpPr>
          <p:spPr>
            <a:xfrm>
              <a:off x="7500547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люс 199"/>
            <p:cNvSpPr/>
            <p:nvPr/>
          </p:nvSpPr>
          <p:spPr>
            <a:xfrm>
              <a:off x="7839408" y="1717200"/>
              <a:ext cx="237519" cy="237519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Минус 200"/>
            <p:cNvSpPr>
              <a:spLocks noChangeAspect="1"/>
            </p:cNvSpPr>
            <p:nvPr/>
          </p:nvSpPr>
          <p:spPr>
            <a:xfrm>
              <a:off x="5467298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Минус 201"/>
            <p:cNvSpPr>
              <a:spLocks noChangeAspect="1"/>
            </p:cNvSpPr>
            <p:nvPr/>
          </p:nvSpPr>
          <p:spPr>
            <a:xfrm>
              <a:off x="5806160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Минус 202"/>
            <p:cNvSpPr>
              <a:spLocks noChangeAspect="1"/>
            </p:cNvSpPr>
            <p:nvPr/>
          </p:nvSpPr>
          <p:spPr>
            <a:xfrm>
              <a:off x="6145102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Минус 203"/>
            <p:cNvSpPr>
              <a:spLocks noChangeAspect="1"/>
            </p:cNvSpPr>
            <p:nvPr/>
          </p:nvSpPr>
          <p:spPr>
            <a:xfrm>
              <a:off x="648455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Минус 204"/>
            <p:cNvSpPr>
              <a:spLocks noChangeAspect="1"/>
            </p:cNvSpPr>
            <p:nvPr/>
          </p:nvSpPr>
          <p:spPr>
            <a:xfrm>
              <a:off x="6822743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Минус 205"/>
            <p:cNvSpPr>
              <a:spLocks noChangeAspect="1"/>
            </p:cNvSpPr>
            <p:nvPr/>
          </p:nvSpPr>
          <p:spPr>
            <a:xfrm>
              <a:off x="7161685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Минус 206"/>
            <p:cNvSpPr>
              <a:spLocks noChangeAspect="1"/>
            </p:cNvSpPr>
            <p:nvPr/>
          </p:nvSpPr>
          <p:spPr>
            <a:xfrm>
              <a:off x="7500466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Минус 207"/>
            <p:cNvSpPr>
              <a:spLocks noChangeAspect="1"/>
            </p:cNvSpPr>
            <p:nvPr/>
          </p:nvSpPr>
          <p:spPr>
            <a:xfrm>
              <a:off x="7839327" y="3760776"/>
              <a:ext cx="237600" cy="2376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19" name="Прямая со стрелкой 218"/>
          <p:cNvCxnSpPr/>
          <p:nvPr/>
        </p:nvCxnSpPr>
        <p:spPr>
          <a:xfrm flipV="1">
            <a:off x="5850008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0" name="Прямая со стрелкой 219"/>
          <p:cNvCxnSpPr/>
          <p:nvPr/>
        </p:nvCxnSpPr>
        <p:spPr>
          <a:xfrm flipV="1">
            <a:off x="5365563" y="1595212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1" name="Прямая со стрелкой 220"/>
          <p:cNvCxnSpPr/>
          <p:nvPr/>
        </p:nvCxnSpPr>
        <p:spPr>
          <a:xfrm flipV="1">
            <a:off x="6336008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2" name="Прямая со стрелкой 221"/>
          <p:cNvCxnSpPr/>
          <p:nvPr/>
        </p:nvCxnSpPr>
        <p:spPr>
          <a:xfrm flipV="1">
            <a:off x="6822008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3" name="Прямая со стрелкой 222"/>
          <p:cNvCxnSpPr/>
          <p:nvPr/>
        </p:nvCxnSpPr>
        <p:spPr>
          <a:xfrm flipV="1">
            <a:off x="7308008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/>
          <p:nvPr/>
        </p:nvCxnSpPr>
        <p:spPr>
          <a:xfrm flipV="1">
            <a:off x="7794008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5" name="Прямая со стрелкой 224"/>
          <p:cNvCxnSpPr/>
          <p:nvPr/>
        </p:nvCxnSpPr>
        <p:spPr>
          <a:xfrm flipV="1">
            <a:off x="8280008" y="1594800"/>
            <a:ext cx="0" cy="252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8550861" y="3503421"/>
                <a:ext cx="413627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861" y="3503421"/>
                <a:ext cx="413627" cy="506421"/>
              </a:xfrm>
              <a:prstGeom prst="rect">
                <a:avLst/>
              </a:prstGeom>
              <a:blipFill rotWithShape="1">
                <a:blip r:embed="rId4"/>
                <a:stretch>
                  <a:fillRect t="-1205" r="-58824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Овал 226"/>
          <p:cNvSpPr/>
          <p:nvPr/>
        </p:nvSpPr>
        <p:spPr>
          <a:xfrm>
            <a:off x="5268388" y="2613749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Плюс 227"/>
          <p:cNvSpPr/>
          <p:nvPr/>
        </p:nvSpPr>
        <p:spPr>
          <a:xfrm>
            <a:off x="5429999" y="2715766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Минус 228"/>
          <p:cNvSpPr>
            <a:spLocks noChangeAspect="1"/>
          </p:cNvSpPr>
          <p:nvPr/>
        </p:nvSpPr>
        <p:spPr>
          <a:xfrm>
            <a:off x="5427614" y="2827398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Овал 229"/>
          <p:cNvSpPr/>
          <p:nvPr/>
        </p:nvSpPr>
        <p:spPr>
          <a:xfrm>
            <a:off x="6448641" y="2571750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люс 230"/>
          <p:cNvSpPr/>
          <p:nvPr/>
        </p:nvSpPr>
        <p:spPr>
          <a:xfrm>
            <a:off x="6610252" y="2673767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Минус 231"/>
          <p:cNvSpPr>
            <a:spLocks noChangeAspect="1"/>
          </p:cNvSpPr>
          <p:nvPr/>
        </p:nvSpPr>
        <p:spPr>
          <a:xfrm>
            <a:off x="6607867" y="2785399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232"/>
          <p:cNvSpPr/>
          <p:nvPr/>
        </p:nvSpPr>
        <p:spPr>
          <a:xfrm>
            <a:off x="7194118" y="2067695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люс 233"/>
          <p:cNvSpPr/>
          <p:nvPr/>
        </p:nvSpPr>
        <p:spPr>
          <a:xfrm>
            <a:off x="7355729" y="2169712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Минус 234"/>
          <p:cNvSpPr>
            <a:spLocks noChangeAspect="1"/>
          </p:cNvSpPr>
          <p:nvPr/>
        </p:nvSpPr>
        <p:spPr>
          <a:xfrm>
            <a:off x="7353344" y="2281344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35"/>
          <p:cNvSpPr/>
          <p:nvPr/>
        </p:nvSpPr>
        <p:spPr>
          <a:xfrm>
            <a:off x="7862646" y="2595123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люс 236"/>
          <p:cNvSpPr/>
          <p:nvPr/>
        </p:nvSpPr>
        <p:spPr>
          <a:xfrm>
            <a:off x="8024257" y="2697140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Минус 237"/>
          <p:cNvSpPr>
            <a:spLocks noChangeAspect="1"/>
          </p:cNvSpPr>
          <p:nvPr/>
        </p:nvSpPr>
        <p:spPr>
          <a:xfrm>
            <a:off x="8021872" y="2808772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Овал 238"/>
          <p:cNvSpPr/>
          <p:nvPr/>
        </p:nvSpPr>
        <p:spPr>
          <a:xfrm>
            <a:off x="5907295" y="2067694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люс 239"/>
          <p:cNvSpPr/>
          <p:nvPr/>
        </p:nvSpPr>
        <p:spPr>
          <a:xfrm>
            <a:off x="6068906" y="2169711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Минус 240"/>
          <p:cNvSpPr>
            <a:spLocks noChangeAspect="1"/>
          </p:cNvSpPr>
          <p:nvPr/>
        </p:nvSpPr>
        <p:spPr>
          <a:xfrm>
            <a:off x="6066521" y="2281343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Овал 241"/>
          <p:cNvSpPr/>
          <p:nvPr/>
        </p:nvSpPr>
        <p:spPr>
          <a:xfrm>
            <a:off x="5949018" y="3121346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люс 242"/>
          <p:cNvSpPr/>
          <p:nvPr/>
        </p:nvSpPr>
        <p:spPr>
          <a:xfrm>
            <a:off x="6110629" y="3223363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Минус 243"/>
          <p:cNvSpPr>
            <a:spLocks noChangeAspect="1"/>
          </p:cNvSpPr>
          <p:nvPr/>
        </p:nvSpPr>
        <p:spPr>
          <a:xfrm>
            <a:off x="6108244" y="3334995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Овал 244"/>
          <p:cNvSpPr/>
          <p:nvPr/>
        </p:nvSpPr>
        <p:spPr>
          <a:xfrm>
            <a:off x="7031344" y="3144549"/>
            <a:ext cx="499623" cy="4996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люс 245"/>
          <p:cNvSpPr/>
          <p:nvPr/>
        </p:nvSpPr>
        <p:spPr>
          <a:xfrm>
            <a:off x="7192955" y="3246566"/>
            <a:ext cx="175238" cy="175238"/>
          </a:xfrm>
          <a:prstGeom prst="mathPlus">
            <a:avLst/>
          </a:prstGeom>
          <a:gradFill flip="none" rotWithShape="1">
            <a:gsLst>
              <a:gs pos="0">
                <a:srgbClr val="C00000"/>
              </a:gs>
              <a:gs pos="6700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Минус 246"/>
          <p:cNvSpPr>
            <a:spLocks noChangeAspect="1"/>
          </p:cNvSpPr>
          <p:nvPr/>
        </p:nvSpPr>
        <p:spPr>
          <a:xfrm>
            <a:off x="7190570" y="3358198"/>
            <a:ext cx="176400" cy="176400"/>
          </a:xfrm>
          <a:prstGeom prst="mathMinu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8550861" y="1600362"/>
                <a:ext cx="413627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861" y="1600362"/>
                <a:ext cx="413627" cy="506421"/>
              </a:xfrm>
              <a:prstGeom prst="rect">
                <a:avLst/>
              </a:prstGeom>
              <a:blipFill rotWithShape="1">
                <a:blip r:embed="rId5"/>
                <a:stretch>
                  <a:fillRect t="-1205" r="-57353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Объект 2"/>
          <p:cNvSpPr txBox="1">
            <a:spLocks/>
          </p:cNvSpPr>
          <p:nvPr/>
        </p:nvSpPr>
        <p:spPr>
          <a:xfrm>
            <a:off x="329045" y="2035925"/>
            <a:ext cx="8532948" cy="1183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любом диэлектрике напряженность электрического поля меньше, чем напряженность внешнего поля, которое вызвало поляризацию.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Объект 2"/>
          <p:cNvSpPr txBox="1">
            <a:spLocks/>
          </p:cNvSpPr>
          <p:nvPr/>
        </p:nvSpPr>
        <p:spPr>
          <a:xfrm>
            <a:off x="316191" y="3404077"/>
            <a:ext cx="8532948" cy="1183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Степень ослабления электрического поля в диэлектрике характеризуется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диэлектрической проницаемостью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данного вещества.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580000">
                                      <p:cBhvr>
                                        <p:cTn id="4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5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6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" presetClass="emph" presetSubtype="0" decel="31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3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3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43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4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3000" fill="hold"/>
                                        <p:tgtEl>
                                          <p:spTgt spid="230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3000" fill="hold"/>
                                        <p:tgtEl>
                                          <p:spTgt spid="230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51" dur="3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3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3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59" dur="3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61" dur="3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3000" fill="hold"/>
                                        <p:tgtEl>
                                          <p:spTgt spid="236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3000" fill="hold"/>
                                        <p:tgtEl>
                                          <p:spTgt spid="236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67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69" dur="3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3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3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75" dur="3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77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3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3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83" dur="3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" presetClass="emp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3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3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42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3.88889E-6 0.06698 " pathEditMode="relative" rAng="0" ptsTypes="AA">
                                      <p:cBhvr>
                                        <p:cTn id="191" dur="3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4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6667 " pathEditMode="relative" rAng="0" ptsTypes="AA">
                                      <p:cBhvr>
                                        <p:cTn id="193" dur="3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66" grpId="0" animBg="1"/>
      <p:bldP spid="66" grpId="1" animBg="1"/>
      <p:bldP spid="130" grpId="0"/>
      <p:bldP spid="130" grpId="1"/>
      <p:bldP spid="190" grpId="0" animBg="1"/>
      <p:bldP spid="190" grpId="1" animBg="1"/>
      <p:bldP spid="226" grpId="0"/>
      <p:bldP spid="226" grpId="1"/>
      <p:bldP spid="227" grpId="0" animBg="1"/>
      <p:bldP spid="227" grpId="1" animBg="1"/>
      <p:bldP spid="227" grpId="2" animBg="1"/>
      <p:bldP spid="227" grpId="3" animBg="1"/>
      <p:bldP spid="228" grpId="0" animBg="1"/>
      <p:bldP spid="228" grpId="1" animBg="1"/>
      <p:bldP spid="228" grpId="2" animBg="1"/>
      <p:bldP spid="229" grpId="0" animBg="1"/>
      <p:bldP spid="229" grpId="1" animBg="1"/>
      <p:bldP spid="229" grpId="2" animBg="1"/>
      <p:bldP spid="230" grpId="0" animBg="1"/>
      <p:bldP spid="230" grpId="1" animBg="1"/>
      <p:bldP spid="230" grpId="2" animBg="1"/>
      <p:bldP spid="230" grpId="3" animBg="1"/>
      <p:bldP spid="231" grpId="0" animBg="1"/>
      <p:bldP spid="231" grpId="1" animBg="1"/>
      <p:bldP spid="231" grpId="2" animBg="1"/>
      <p:bldP spid="232" grpId="0" animBg="1"/>
      <p:bldP spid="232" grpId="1" animBg="1"/>
      <p:bldP spid="232" grpId="2" animBg="1"/>
      <p:bldP spid="233" grpId="0" animBg="1"/>
      <p:bldP spid="233" grpId="1" animBg="1"/>
      <p:bldP spid="233" grpId="2" animBg="1"/>
      <p:bldP spid="233" grpId="3" animBg="1"/>
      <p:bldP spid="234" grpId="0" animBg="1"/>
      <p:bldP spid="234" grpId="1" animBg="1"/>
      <p:bldP spid="234" grpId="2" animBg="1"/>
      <p:bldP spid="235" grpId="0" animBg="1"/>
      <p:bldP spid="235" grpId="1" animBg="1"/>
      <p:bldP spid="235" grpId="2" animBg="1"/>
      <p:bldP spid="236" grpId="0" animBg="1"/>
      <p:bldP spid="236" grpId="1" animBg="1"/>
      <p:bldP spid="236" grpId="2" animBg="1"/>
      <p:bldP spid="236" grpId="3" animBg="1"/>
      <p:bldP spid="237" grpId="0" animBg="1"/>
      <p:bldP spid="237" grpId="1" animBg="1"/>
      <p:bldP spid="237" grpId="2" animBg="1"/>
      <p:bldP spid="238" grpId="0" animBg="1"/>
      <p:bldP spid="238" grpId="1" animBg="1"/>
      <p:bldP spid="238" grpId="2" animBg="1"/>
      <p:bldP spid="239" grpId="0" animBg="1"/>
      <p:bldP spid="239" grpId="1" animBg="1"/>
      <p:bldP spid="239" grpId="2" animBg="1"/>
      <p:bldP spid="239" grpId="3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2" grpId="3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5" grpId="3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48" grpId="0"/>
      <p:bldP spid="248" grpId="1"/>
      <p:bldP spid="249" grpId="0"/>
      <p:bldP spid="2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258</Words>
  <Application>Microsoft Office PowerPoint</Application>
  <PresentationFormat>Экран (16:9)</PresentationFormat>
  <Paragraphs>71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Поляризация диэлектриков</vt:lpstr>
      <vt:lpstr>Презентация PowerPoint</vt:lpstr>
      <vt:lpstr>Опыты Фарадея</vt:lpstr>
      <vt:lpstr>Опыты Фарадея</vt:lpstr>
      <vt:lpstr>Поляризация полярных диэлектриков</vt:lpstr>
      <vt:lpstr>Поляризация неполярных диэлектриков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Поляризация диэлектриков</dc:title>
  <dc:creator>User</dc:creator>
  <cp:lastModifiedBy>User</cp:lastModifiedBy>
  <cp:revision>19</cp:revision>
  <dcterms:created xsi:type="dcterms:W3CDTF">2014-08-18T12:32:24Z</dcterms:created>
  <dcterms:modified xsi:type="dcterms:W3CDTF">2014-08-29T05:36:02Z</dcterms:modified>
</cp:coreProperties>
</file>