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0" r:id="rId4"/>
    <p:sldId id="314" r:id="rId5"/>
    <p:sldId id="335" r:id="rId6"/>
    <p:sldId id="340" r:id="rId7"/>
    <p:sldId id="341" r:id="rId8"/>
    <p:sldId id="336" r:id="rId9"/>
    <p:sldId id="345" r:id="rId10"/>
    <p:sldId id="346" r:id="rId11"/>
    <p:sldId id="347" r:id="rId12"/>
    <p:sldId id="337" r:id="rId13"/>
    <p:sldId id="348" r:id="rId14"/>
    <p:sldId id="339" r:id="rId15"/>
    <p:sldId id="349" r:id="rId16"/>
    <p:sldId id="338" r:id="rId17"/>
    <p:sldId id="350" r:id="rId18"/>
    <p:sldId id="351" r:id="rId19"/>
    <p:sldId id="352" r:id="rId20"/>
    <p:sldId id="353" r:id="rId21"/>
    <p:sldId id="356" r:id="rId22"/>
    <p:sldId id="357" r:id="rId23"/>
    <p:sldId id="354" r:id="rId24"/>
    <p:sldId id="355" r:id="rId25"/>
    <p:sldId id="358" r:id="rId26"/>
    <p:sldId id="33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0" autoAdjust="0"/>
  </p:normalViewPr>
  <p:slideViewPr>
    <p:cSldViewPr snapToGrid="0">
      <p:cViewPr varScale="1">
        <p:scale>
          <a:sx n="80" d="100"/>
          <a:sy n="80" d="100"/>
        </p:scale>
        <p:origin x="102" y="6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9F63C-A8ED-4793-AF5D-2154C9258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E2E260-1EFB-48C7-BE9C-D99E87E1E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8DFFE5-B5AF-4EF5-8FE0-968F2599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EF4585-3673-45B7-94F0-6CABEA66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94FE4-9E05-4463-9B9B-12E478F3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52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AC523-3515-459C-82B0-5ED5CF40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C0D70D-6809-49E9-BC40-C6911606C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8A636-AE54-4071-B8DF-8E6DBECE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CDADC0-6E09-4566-870A-C2312565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9EB81-3164-4224-980A-1A1D6704B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B25672-AA10-424F-9A01-FDC5FCD74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CA527E-A206-4037-A5AB-0462DCB76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81718-DC33-4FEE-A7D6-8B9E5E80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EB13DC-F449-42CA-AA44-CC5CBBA2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30D168-03EA-4020-B1E8-FBAED817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0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A21-6F34-4112-A892-4A7AEECD5CFF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3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3026-103A-4CF2-9484-A6C0144B2FCC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58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9A78-D92F-4720-93DC-E17AA4209984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53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9EE0-29A3-4C14-A2C9-9A287540CEBE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82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D54F7-DB71-4D51-9CF4-FB436669B0A2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19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0BB8-6755-4D5D-ADBE-A2D12DA41990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41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8657-7D78-4781-8E5A-E3F7DE9920CD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146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9D12-6FF7-40EB-BF5F-E97CF70B7963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8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F1833-71F5-43C9-B13D-1A65086C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3CC87-974D-4B40-9E47-BB52D82CB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7BDCB0-DE5A-47F8-BD92-EFAC08A8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70A5C-71B7-482F-B745-62534F85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BBBE2-53E7-4A33-A16F-3EC5B36C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3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89F1-9661-4CD8-9960-035903DB1754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5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8A09-9FD3-4AD4-AB03-15BAB603CD7F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839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B0BC-A618-4412-8160-AE0C42EF69A6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00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D7D1-FAF4-41BB-92EF-0BAD0431A404}" type="datetime1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9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845DD-F560-4F8A-A987-B2BE88F17D69}" type="datetime1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82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7CDC-4F2B-4AD8-9BBF-9B4A3666DDDB}" type="datetime1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29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4BAF-9CFF-4722-B0DD-BB8B56479F3D}" type="datetime1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508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995-0804-4A56-B357-7E818E4C315C}" type="datetime1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9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AFFC-C51F-4886-8164-4FDDF99FFDD8}" type="datetime1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72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0049-C21D-400F-A28B-DEFD9CA8565E}" type="datetime1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3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8F49B-D6F1-4215-ACC8-B2E03E2A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0DE7B9-F6D1-401D-829F-8F66BA335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EAAEC-200C-40F3-AD17-24997F84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0F897-5CF2-4CC4-8FB1-0929886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E5AE51-C19B-4C1B-9DE0-0E85B9C7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09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D8B6-0603-4C06-BD82-760F99B02B9C}" type="datetime1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81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2A7B-C527-4A65-8440-62B428048C17}" type="datetime1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75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AA13-7899-47C2-A990-2AA971820FDF}" type="datetime1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87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5B763-91DD-4394-AA38-791D5DF10CBF}" type="datetime1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0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78B66-821E-4E7D-85EC-10A217DD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C670C6-BA96-4D61-9C0C-7B3E5EDA2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DB60B-284F-4C21-8E59-2A29B195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29F662-4650-4F44-8D15-E0F6EC46C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592D34-4786-4D56-8DBC-EFB4717A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CD96C1-A5C0-4D3C-A556-BB5DFB3B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5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7BBA4-499D-48AB-B29F-6801630C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1F41AA-3807-4213-8576-CB24D70D5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0C7914-468C-402D-BAE1-04747F2A4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5A32F0-3A95-4ACB-816F-6E72F1BFF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F17CF1-F028-4B2D-B59D-8DE806E8F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D361D8-3602-4CA9-A3B6-0312FD6E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16E474-17EA-49DD-8188-3E260B21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1516B1-E617-4C90-A121-29AC0DB8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8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8A5F0-7313-478E-B767-9324FCAC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630708-6160-445E-B7A9-3F3A572B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6BB6E4-B444-44D4-8736-2A834A01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7B1BC9-6DED-40A3-A8A6-440F4F82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2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72887D-A30C-45BD-BF47-500FC749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F513BC-90B2-4919-A92F-A9D159DE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4EEFF0-FD19-49B6-8A72-2C53B9BD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2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6AD92-F1DD-4740-A725-6F4812A2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FA1EB1-2DC2-43F9-8C90-5914AC1C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C530AA-3F27-4CFF-8954-528608227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DB09F2-559B-49E1-8F6F-E5257A68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5FE2C2-260D-459C-BAD6-03DF8D36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A9FCF3-A2A0-4A67-963F-7B3D4D87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1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34869-D32F-4C03-84EF-F4925A93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05BF72-5338-4DF6-BACD-35C0BDA86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AFFB1E-E083-46DB-8B93-94E70E574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F1E1C3-FDF0-46CE-969A-748E6412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90CC10-3F8D-42E0-BBCC-3B848DE7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38EFB9-EED0-46C5-8FBE-2E3C12A0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9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9B1B8-9CE5-4473-832B-BB5324A3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180949-107B-4B2B-8CD5-FBD991826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CC180E-68A0-4AF1-B0F3-7E21F072F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AE271-BDA7-4FD7-B829-F5EE4906BFD1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4F0D43-3801-4243-971B-64271D1D9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D3A2-47BD-4863-BD7E-D953DE94F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A47D-C656-4D47-B68E-1B2EEA7F2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5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D670D-C455-4C0B-8ACD-0DF51CCF96F4}" type="datetime1">
              <a:rPr lang="ru-RU" smtClean="0"/>
              <a:pPr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7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8C5E2-5A74-4704-B985-3EE6C1FC09A1}" type="datetime1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B5E56-EC06-43C3-BA0D-4423A3FBF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0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hyperlink" Target="https://dvsschool.zz.mu/index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.png"/><Relationship Id="rId7" Type="http://schemas.openxmlformats.org/officeDocument/2006/relationships/slide" Target="slide10.xml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wmf"/><Relationship Id="rId12" Type="http://schemas.openxmlformats.org/officeDocument/2006/relationships/image" Target="../media/image11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6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hyperlink" Target="https://dvsschool.zz.mu/index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vsschool.zz.mu/index.htm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0"/>
              <a:ext cx="12192001" cy="6858000"/>
              <a:chOff x="0" y="0"/>
              <a:chExt cx="12192001" cy="685800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" y="1564445"/>
                <a:ext cx="12192000" cy="4312183"/>
              </a:xfrm>
              <a:prstGeom prst="rect">
                <a:avLst/>
              </a:prstGeom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105878" y="96253"/>
              <a:ext cx="12012328" cy="667030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064042" y="61188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Саратов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202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уч.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962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«Средняя Общеобразовательная Школа №72»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41773" y="2183918"/>
            <a:ext cx="590845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Кинематика</a:t>
            </a:r>
            <a:endParaRPr kumimoji="0" lang="ru-RU" sz="6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60042" y="5701432"/>
            <a:ext cx="2646365" cy="7386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Презентацию подготовил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физики – информатики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В.С.Дубовик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EE770-138A-4880-BCCC-6F1385DB255C}"/>
              </a:ext>
            </a:extLst>
          </p:cNvPr>
          <p:cNvSpPr txBox="1"/>
          <p:nvPr/>
        </p:nvSpPr>
        <p:spPr>
          <a:xfrm>
            <a:off x="5314375" y="305966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Часть </a:t>
            </a:r>
            <a:r>
              <a:rPr lang="ru-RU" b="1" i="1">
                <a:latin typeface="Courier New" panose="02070309020205020404" pitchFamily="49" charset="0"/>
                <a:cs typeface="Courier New" panose="02070309020205020404" pitchFamily="49" charset="0"/>
              </a:rPr>
              <a:t>– 2я</a:t>
            </a:r>
            <a:endParaRPr lang="ru-RU" b="1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5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4170103" y="78323"/>
            <a:ext cx="3640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Решение задач </a:t>
            </a:r>
            <a:endParaRPr lang="en-US" sz="3200" b="1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45718-D5F7-44F6-804E-157C86598C5C}"/>
              </a:ext>
            </a:extLst>
          </p:cNvPr>
          <p:cNvSpPr txBox="1"/>
          <p:nvPr/>
        </p:nvSpPr>
        <p:spPr>
          <a:xfrm>
            <a:off x="459485" y="916406"/>
            <a:ext cx="115923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Быстро, желательно устно, решите задачи, а затем запишите решения.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66921-3CCD-4287-8A66-A49D9D9B1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885" y="1943991"/>
            <a:ext cx="5591175" cy="1924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63C8DD-82F9-48C6-B311-BE5BA7A79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885" y="4150894"/>
            <a:ext cx="6867525" cy="17907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605712B-C972-4550-9063-86489CC1750F}"/>
              </a:ext>
            </a:extLst>
          </p:cNvPr>
          <p:cNvCxnSpPr>
            <a:stCxn id="5" idx="0"/>
          </p:cNvCxnSpPr>
          <p:nvPr/>
        </p:nvCxnSpPr>
        <p:spPr>
          <a:xfrm flipH="1">
            <a:off x="5990472" y="1943991"/>
            <a:ext cx="1" cy="4243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C99DD1A-1C77-481D-930D-772B3C927F1A}"/>
              </a:ext>
            </a:extLst>
          </p:cNvPr>
          <p:cNvCxnSpPr/>
          <p:nvPr/>
        </p:nvCxnSpPr>
        <p:spPr>
          <a:xfrm>
            <a:off x="3194885" y="3868041"/>
            <a:ext cx="63971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020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4170103" y="78323"/>
            <a:ext cx="3640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Решение задач </a:t>
            </a:r>
            <a:endParaRPr lang="en-US" sz="3200" b="1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95281E-7044-48A5-9B76-56132C8F8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1734415"/>
            <a:ext cx="7633040" cy="4670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944BE-F66C-42BB-9F3A-638CECD7EE21}"/>
              </a:ext>
            </a:extLst>
          </p:cNvPr>
          <p:cNvSpPr txBox="1"/>
          <p:nvPr/>
        </p:nvSpPr>
        <p:spPr>
          <a:xfrm>
            <a:off x="157733" y="783259"/>
            <a:ext cx="11894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40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40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Какую скорость приобрело тело в конце равноускоренного движения?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1D29E-EDEE-4ED2-95FD-22C099F49197}"/>
              </a:ext>
            </a:extLst>
          </p:cNvPr>
          <p:cNvSpPr txBox="1"/>
          <p:nvPr/>
        </p:nvSpPr>
        <p:spPr>
          <a:xfrm>
            <a:off x="157733" y="1503584"/>
            <a:ext cx="11720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sz="240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Каково ускорение при равноускоренном движении?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E9FA94-C7F8-41B4-AAB0-AE19BE403F72}"/>
              </a:ext>
            </a:extLst>
          </p:cNvPr>
          <p:cNvGrpSpPr/>
          <p:nvPr/>
        </p:nvGrpSpPr>
        <p:grpSpPr>
          <a:xfrm>
            <a:off x="545963" y="3605811"/>
            <a:ext cx="9015851" cy="2154513"/>
            <a:chOff x="545963" y="3605811"/>
            <a:chExt cx="9015851" cy="215451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930368C6-D995-4467-9B37-7AEF04DE38DC}"/>
                </a:ext>
              </a:extLst>
            </p:cNvPr>
            <p:cNvGrpSpPr/>
            <p:nvPr/>
          </p:nvGrpSpPr>
          <p:grpSpPr>
            <a:xfrm>
              <a:off x="545963" y="3884776"/>
              <a:ext cx="9015851" cy="1875548"/>
              <a:chOff x="545963" y="3884776"/>
              <a:chExt cx="9015851" cy="1875548"/>
            </a:xfrm>
          </p:grpSpPr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623F42A6-E314-4514-B263-52CD4935C3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17" y="4069442"/>
                <a:ext cx="8477097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CC42B4-4943-4E16-B83D-AD2710DB8ABE}"/>
                  </a:ext>
                </a:extLst>
              </p:cNvPr>
              <p:cNvSpPr txBox="1"/>
              <p:nvPr/>
            </p:nvSpPr>
            <p:spPr>
              <a:xfrm>
                <a:off x="557784" y="5390992"/>
                <a:ext cx="78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FF0000"/>
                    </a:solidFill>
                  </a:rPr>
                  <a:t>0</a:t>
                </a:r>
                <a:r>
                  <a:rPr lang="en-US" b="1" dirty="0">
                    <a:solidFill>
                      <a:srgbClr val="FF0000"/>
                    </a:solidFill>
                  </a:rPr>
                  <a:t>,05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E1F948-600A-452F-B381-79CF3C92F410}"/>
                  </a:ext>
                </a:extLst>
              </p:cNvPr>
              <p:cNvSpPr txBox="1"/>
              <p:nvPr/>
            </p:nvSpPr>
            <p:spPr>
              <a:xfrm>
                <a:off x="545963" y="3884776"/>
                <a:ext cx="78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FF0000"/>
                    </a:solidFill>
                  </a:rPr>
                  <a:t>0</a:t>
                </a:r>
                <a:r>
                  <a:rPr lang="en-US" b="1" dirty="0">
                    <a:solidFill>
                      <a:srgbClr val="FF0000"/>
                    </a:solidFill>
                  </a:rPr>
                  <a:t>,3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8BC0E9-032A-4A91-A8B7-55FEC3B879A9}"/>
                </a:ext>
              </a:extLst>
            </p:cNvPr>
            <p:cNvSpPr txBox="1"/>
            <p:nvPr/>
          </p:nvSpPr>
          <p:spPr>
            <a:xfrm>
              <a:off x="7286832" y="3605811"/>
              <a:ext cx="2274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</a:t>
              </a:r>
              <a:r>
                <a:rPr lang="en-US" sz="2400" baseline="-250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x </a:t>
              </a:r>
              <a:r>
                <a:rPr lang="en-US" sz="24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 0,3</a:t>
              </a:r>
              <a:r>
                <a:rPr lang="ru-RU" sz="24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м/с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D8B2CDF-C6EB-49C7-A906-2CAF3C89CBDF}"/>
              </a:ext>
            </a:extLst>
          </p:cNvPr>
          <p:cNvGrpSpPr/>
          <p:nvPr/>
        </p:nvGrpSpPr>
        <p:grpSpPr>
          <a:xfrm>
            <a:off x="1084717" y="5914390"/>
            <a:ext cx="1194816" cy="582412"/>
            <a:chOff x="1084717" y="5914390"/>
            <a:chExt cx="1194816" cy="582412"/>
          </a:xfrm>
        </p:grpSpPr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23F04CB8-F04A-4926-A7AE-3705D36FE0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717" y="5925312"/>
              <a:ext cx="0" cy="43103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3A5E6EA9-09D6-4A82-A9E4-4B87A5BD16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9533" y="5914390"/>
              <a:ext cx="0" cy="43103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4D37A3-8C44-4AD7-8234-6E12E5C00AF0}"/>
                </a:ext>
              </a:extLst>
            </p:cNvPr>
            <p:cNvSpPr txBox="1"/>
            <p:nvPr/>
          </p:nvSpPr>
          <p:spPr>
            <a:xfrm>
              <a:off x="1313274" y="6035137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 с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A653DF-B8E1-4562-AC99-A09D1006C4B2}"/>
                  </a:ext>
                </a:extLst>
              </p:cNvPr>
              <p:cNvSpPr txBox="1"/>
              <p:nvPr/>
            </p:nvSpPr>
            <p:spPr>
              <a:xfrm>
                <a:off x="7392924" y="4384481"/>
                <a:ext cx="338971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а= </m:t>
                      </m:r>
                      <m:f>
                        <m:fPr>
                          <m:ctrlPr>
                            <a:rPr lang="ru-R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,3 −0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=0,15 </m:t>
                      </m:r>
                      <m:f>
                        <m:fPr>
                          <m:type m:val="skw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A653DF-B8E1-4562-AC99-A09D1006C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924" y="4384481"/>
                <a:ext cx="3389711" cy="6914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37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74DA3A-E0C4-4EB9-908A-D659DC8319C9}"/>
              </a:ext>
            </a:extLst>
          </p:cNvPr>
          <p:cNvSpPr txBox="1"/>
          <p:nvPr/>
        </p:nvSpPr>
        <p:spPr>
          <a:xfrm>
            <a:off x="3230118" y="136525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Уравнение координаты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9A3928-2ED5-4764-93D1-EC9E22DBA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33" y="1374063"/>
            <a:ext cx="3792953" cy="377947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D06C64-042A-4269-A30B-C0451F09AC0C}"/>
              </a:ext>
            </a:extLst>
          </p:cNvPr>
          <p:cNvSpPr/>
          <p:nvPr/>
        </p:nvSpPr>
        <p:spPr>
          <a:xfrm>
            <a:off x="1463279" y="2942925"/>
            <a:ext cx="2442892" cy="168923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 = V</a:t>
            </a:r>
            <a:r>
              <a:rPr lang="en-US" sz="2400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Δ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endParaRPr lang="ru-RU" sz="2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9996C12A-5B58-4DEF-B0A4-E92671A072B8}"/>
              </a:ext>
            </a:extLst>
          </p:cNvPr>
          <p:cNvSpPr/>
          <p:nvPr/>
        </p:nvSpPr>
        <p:spPr>
          <a:xfrm>
            <a:off x="5585540" y="1806850"/>
            <a:ext cx="1383631" cy="770021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9E7346-92B9-4B90-84CF-E505E34D2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255" y="1422004"/>
            <a:ext cx="4543425" cy="39814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E279B5-3459-4D8F-8B0B-870704A74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483" y="5170370"/>
            <a:ext cx="3800475" cy="1200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50F7C8-7D0A-492E-A9BC-6E876E39EF4E}"/>
              </a:ext>
            </a:extLst>
          </p:cNvPr>
          <p:cNvSpPr txBox="1"/>
          <p:nvPr/>
        </p:nvSpPr>
        <p:spPr>
          <a:xfrm>
            <a:off x="4126483" y="779264"/>
            <a:ext cx="4051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320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x - x</a:t>
            </a:r>
            <a:r>
              <a:rPr lang="en-US" sz="32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l-GR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Δ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74DA3A-E0C4-4EB9-908A-D659DC8319C9}"/>
              </a:ext>
            </a:extLst>
          </p:cNvPr>
          <p:cNvSpPr txBox="1"/>
          <p:nvPr/>
        </p:nvSpPr>
        <p:spPr>
          <a:xfrm>
            <a:off x="3230118" y="136525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Уравнение координаты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9E7346-92B9-4B90-84CF-E505E34D2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98" y="1101391"/>
            <a:ext cx="4543425" cy="39814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E279B5-3459-4D8F-8B0B-870704A74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928" y="1891966"/>
            <a:ext cx="3800475" cy="12001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1830D4-5361-4D79-86CA-9F71CB57517A}"/>
                  </a:ext>
                </a:extLst>
              </p:cNvPr>
              <p:cNvSpPr txBox="1"/>
              <p:nvPr/>
            </p:nvSpPr>
            <p:spPr>
              <a:xfrm>
                <a:off x="6880931" y="3480736"/>
                <a:ext cx="30038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1830D4-5361-4D79-86CA-9F71CB575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31" y="3480736"/>
                <a:ext cx="300389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D77BA0-90D8-4238-91F7-072A04B2E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904" y="5152374"/>
            <a:ext cx="79914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9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2104397" y="30735"/>
            <a:ext cx="8331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Движение с постоянным ускорением </a:t>
            </a:r>
            <a:endParaRPr lang="en-US" sz="3200" b="1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algn="ctr"/>
            <a:r>
              <a:rPr lang="ru-RU" sz="32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свободного падения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3B6E10-D075-4601-99D5-D96A21832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63" y="1230897"/>
            <a:ext cx="4496860" cy="512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39A170-5503-4816-B2BE-5FAE5BB9277C}"/>
              </a:ext>
            </a:extLst>
          </p:cNvPr>
          <p:cNvSpPr txBox="1"/>
          <p:nvPr/>
        </p:nvSpPr>
        <p:spPr>
          <a:xfrm>
            <a:off x="5170894" y="1120676"/>
            <a:ext cx="6623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just"/>
            <a:r>
              <a:rPr lang="ru-RU" sz="2400" b="0" i="1" dirty="0">
                <a:solidFill>
                  <a:srgbClr val="66615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Свободным падением</a:t>
            </a:r>
            <a:r>
              <a:rPr lang="ru-RU" sz="2400" b="0" i="0" dirty="0">
                <a:solidFill>
                  <a:srgbClr val="66615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называют падение тел в безвоздушном пространстве (вакууме) из состояния покоя (т. е. без начальной скорости) под действием притяжения Земли.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E6042-3BAB-4C40-997E-60026280BAC8}"/>
              </a:ext>
            </a:extLst>
          </p:cNvPr>
          <p:cNvSpPr txBox="1"/>
          <p:nvPr/>
        </p:nvSpPr>
        <p:spPr>
          <a:xfrm>
            <a:off x="5170894" y="3496694"/>
            <a:ext cx="67519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>
                <a:solidFill>
                  <a:srgbClr val="66615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Ускорение свободного падения на Земле приблизительно равно:</a:t>
            </a:r>
          </a:p>
          <a:p>
            <a:pPr algn="ctr"/>
            <a:r>
              <a:rPr lang="ru-RU" sz="2800" b="1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 = 9,81м/с</a:t>
            </a:r>
            <a:r>
              <a:rPr lang="ru-RU" sz="2800" b="1" i="0" baseline="300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ru-RU" sz="2800" b="0" i="0" baseline="3000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40BB6F-520E-48FB-963E-F08A42E94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127" y="4918956"/>
            <a:ext cx="28575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33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2104397" y="30735"/>
            <a:ext cx="8331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Движение с постоянным ускорением </a:t>
            </a:r>
            <a:endParaRPr lang="en-US" sz="3200" b="1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algn="ctr"/>
            <a:r>
              <a:rPr lang="ru-RU" sz="32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свободного падения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Опыт с трубкой Ньютона">
            <a:hlinkClick r:id="" action="ppaction://media"/>
            <a:extLst>
              <a:ext uri="{FF2B5EF4-FFF2-40B4-BE49-F238E27FC236}">
                <a16:creationId xmlns:a16="http://schemas.microsoft.com/office/drawing/2014/main" id="{6FED12B4-72A4-4924-B8DA-0C12C4264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1757" y="1010653"/>
            <a:ext cx="9386156" cy="52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2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3462145" y="30735"/>
            <a:ext cx="5615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 простого к сложному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E491B-ECEC-4BAD-92FA-4705D1BF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7" y="1107953"/>
            <a:ext cx="11880705" cy="5032876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F552AB8-0E5E-4BC1-B8E2-9B35C5286077}"/>
              </a:ext>
            </a:extLst>
          </p:cNvPr>
          <p:cNvSpPr/>
          <p:nvPr/>
        </p:nvSpPr>
        <p:spPr>
          <a:xfrm>
            <a:off x="324853" y="2032814"/>
            <a:ext cx="878305" cy="385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2A589-AA37-40FE-A5A9-D398141C3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73" y="1107953"/>
            <a:ext cx="11661936" cy="4595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1F6AEC-EACA-4269-BE53-DCC30D20E60C}"/>
              </a:ext>
            </a:extLst>
          </p:cNvPr>
          <p:cNvSpPr txBox="1"/>
          <p:nvPr/>
        </p:nvSpPr>
        <p:spPr>
          <a:xfrm>
            <a:off x="3462145" y="30735"/>
            <a:ext cx="5615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 простого к сложному</a:t>
            </a:r>
          </a:p>
        </p:txBody>
      </p:sp>
    </p:spTree>
    <p:extLst>
      <p:ext uri="{BB962C8B-B14F-4D97-AF65-F5344CB8AC3E}">
        <p14:creationId xmlns:p14="http://schemas.microsoft.com/office/powerpoint/2010/main" val="2868438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E491B-ECEC-4BAD-92FA-4705D1BF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7" y="1107953"/>
            <a:ext cx="11880705" cy="5032876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F552AB8-0E5E-4BC1-B8E2-9B35C5286077}"/>
              </a:ext>
            </a:extLst>
          </p:cNvPr>
          <p:cNvSpPr/>
          <p:nvPr/>
        </p:nvSpPr>
        <p:spPr>
          <a:xfrm>
            <a:off x="324853" y="2032814"/>
            <a:ext cx="878305" cy="385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FFF6F06-A4E1-47D5-B665-68284A230840}"/>
              </a:ext>
            </a:extLst>
          </p:cNvPr>
          <p:cNvSpPr/>
          <p:nvPr/>
        </p:nvSpPr>
        <p:spPr>
          <a:xfrm>
            <a:off x="9557219" y="2863516"/>
            <a:ext cx="1559960" cy="4526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BDC3CA6-FDBA-4D10-BA9E-A7FB50186F63}"/>
              </a:ext>
            </a:extLst>
          </p:cNvPr>
          <p:cNvSpPr/>
          <p:nvPr/>
        </p:nvSpPr>
        <p:spPr>
          <a:xfrm>
            <a:off x="6461092" y="4150895"/>
            <a:ext cx="1828666" cy="5088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0E731E8-29E9-4385-BD56-54B51D14108D}"/>
              </a:ext>
            </a:extLst>
          </p:cNvPr>
          <p:cNvSpPr/>
          <p:nvPr/>
        </p:nvSpPr>
        <p:spPr>
          <a:xfrm>
            <a:off x="3356945" y="5516931"/>
            <a:ext cx="1559960" cy="4526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6897C-348C-4074-8D50-07348EC79487}"/>
              </a:ext>
            </a:extLst>
          </p:cNvPr>
          <p:cNvSpPr txBox="1"/>
          <p:nvPr/>
        </p:nvSpPr>
        <p:spPr>
          <a:xfrm>
            <a:off x="3462145" y="30735"/>
            <a:ext cx="5615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 простого к сложному</a:t>
            </a:r>
          </a:p>
        </p:txBody>
      </p:sp>
    </p:spTree>
    <p:extLst>
      <p:ext uri="{BB962C8B-B14F-4D97-AF65-F5344CB8AC3E}">
        <p14:creationId xmlns:p14="http://schemas.microsoft.com/office/powerpoint/2010/main" val="105943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B93C4-A742-487F-B681-5D3AB0471CBA}"/>
              </a:ext>
            </a:extLst>
          </p:cNvPr>
          <p:cNvSpPr txBox="1"/>
          <p:nvPr/>
        </p:nvSpPr>
        <p:spPr>
          <a:xfrm>
            <a:off x="4202736" y="30735"/>
            <a:ext cx="4134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Закрепите навыки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F673A-DA9A-42E2-A999-38720E915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79" y="1182448"/>
            <a:ext cx="6418807" cy="4836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674DB-8231-4B33-A2E4-8005B697DD10}"/>
              </a:ext>
            </a:extLst>
          </p:cNvPr>
          <p:cNvSpPr txBox="1"/>
          <p:nvPr/>
        </p:nvSpPr>
        <p:spPr>
          <a:xfrm>
            <a:off x="942987" y="736538"/>
            <a:ext cx="10306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перемещение тела за 4 секунды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2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4769355" y="172079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ОГЛАВЛЕНИЕ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0DC73-CBAC-46D0-93E2-456EC6D1A2C1}"/>
              </a:ext>
            </a:extLst>
          </p:cNvPr>
          <p:cNvSpPr txBox="1"/>
          <p:nvPr/>
        </p:nvSpPr>
        <p:spPr>
          <a:xfrm>
            <a:off x="358162" y="1107997"/>
            <a:ext cx="112646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  <a:hlinkClick r:id="rId4" action="ppaction://hlinksldjump"/>
              </a:rPr>
              <a:t>Движение с постоянным ускорением.</a:t>
            </a:r>
            <a:endParaRPr lang="ru-RU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180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hlinkClick r:id="rId5" action="ppaction://hlinksldjump"/>
              </a:rPr>
              <a:t>Скорость при равноускоренном движении. Проекция вектора скорости на ось</a:t>
            </a:r>
            <a:endParaRPr lang="en-US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  <a:hlinkClick r:id="rId6" action="ppaction://hlinksldjump"/>
              </a:rPr>
              <a:t>Определение кинематических характеристик движения с помощью графиков.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  <a:hlinkClick r:id="rId7" action="ppaction://hlinksldjump"/>
              </a:rPr>
              <a:t>Решение задач </a:t>
            </a:r>
            <a:endParaRPr lang="en-US" sz="18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  <a:hlinkClick r:id="rId8" action="ppaction://hlinksldjump"/>
              </a:rPr>
              <a:t>Движение с постоянным ускорением свободного падения.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  <a:hlinkClick r:id="rId9" action="ppaction://hlinksldjump"/>
              </a:rPr>
              <a:t>Источники</a:t>
            </a:r>
            <a:endParaRPr lang="ru-RU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670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B93C4-A742-487F-B681-5D3AB0471CBA}"/>
              </a:ext>
            </a:extLst>
          </p:cNvPr>
          <p:cNvSpPr txBox="1"/>
          <p:nvPr/>
        </p:nvSpPr>
        <p:spPr>
          <a:xfrm>
            <a:off x="4202736" y="30735"/>
            <a:ext cx="4134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Закрепите навыки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F673A-DA9A-42E2-A999-38720E915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79" y="1182448"/>
            <a:ext cx="6418807" cy="4836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674DB-8231-4B33-A2E4-8005B697DD10}"/>
              </a:ext>
            </a:extLst>
          </p:cNvPr>
          <p:cNvSpPr txBox="1"/>
          <p:nvPr/>
        </p:nvSpPr>
        <p:spPr>
          <a:xfrm>
            <a:off x="942987" y="736538"/>
            <a:ext cx="10306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перемещение тела за 4 секунды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1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B93C4-A742-487F-B681-5D3AB0471CBA}"/>
              </a:ext>
            </a:extLst>
          </p:cNvPr>
          <p:cNvSpPr txBox="1"/>
          <p:nvPr/>
        </p:nvSpPr>
        <p:spPr>
          <a:xfrm>
            <a:off x="3462145" y="30735"/>
            <a:ext cx="5615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 простого к сложному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C32397-4F6F-4149-BC98-6973A4EE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357" y="1887141"/>
            <a:ext cx="5426242" cy="4380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CF5DB-1030-4FB9-AD33-B4F8B11C777F}"/>
              </a:ext>
            </a:extLst>
          </p:cNvPr>
          <p:cNvSpPr txBox="1"/>
          <p:nvPr/>
        </p:nvSpPr>
        <p:spPr>
          <a:xfrm>
            <a:off x="174359" y="809923"/>
            <a:ext cx="11058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перемещение тела за 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секунд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45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B93C4-A742-487F-B681-5D3AB0471CBA}"/>
              </a:ext>
            </a:extLst>
          </p:cNvPr>
          <p:cNvSpPr txBox="1"/>
          <p:nvPr/>
        </p:nvSpPr>
        <p:spPr>
          <a:xfrm>
            <a:off x="3462145" y="30735"/>
            <a:ext cx="5615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 простого к сложному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E7355-9A6A-4360-ABDA-D39A87E7D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859" y="1299808"/>
            <a:ext cx="7700211" cy="5056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1F6B1-B831-4C66-A04D-A94D50F87E32}"/>
              </a:ext>
            </a:extLst>
          </p:cNvPr>
          <p:cNvSpPr txBox="1"/>
          <p:nvPr/>
        </p:nvSpPr>
        <p:spPr>
          <a:xfrm>
            <a:off x="174359" y="809923"/>
            <a:ext cx="11058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перемещение тела за 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секунд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07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B93C4-A742-487F-B681-5D3AB0471CBA}"/>
              </a:ext>
            </a:extLst>
          </p:cNvPr>
          <p:cNvSpPr txBox="1"/>
          <p:nvPr/>
        </p:nvSpPr>
        <p:spPr>
          <a:xfrm>
            <a:off x="3462145" y="30735"/>
            <a:ext cx="5615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ОТ простого к сложному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E564E2-89A2-43A8-9EE3-A2F91595C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79" y="563278"/>
            <a:ext cx="6876549" cy="168307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2CFB05A-4321-4746-AF95-6EC8AE2A6EDA}"/>
              </a:ext>
            </a:extLst>
          </p:cNvPr>
          <p:cNvGrpSpPr/>
          <p:nvPr/>
        </p:nvGrpSpPr>
        <p:grpSpPr>
          <a:xfrm>
            <a:off x="3256547" y="1847673"/>
            <a:ext cx="3396971" cy="1102132"/>
            <a:chOff x="6096000" y="2174610"/>
            <a:chExt cx="3396971" cy="1102132"/>
          </a:xfrm>
        </p:grpSpPr>
        <p:sp>
          <p:nvSpPr>
            <p:cNvPr id="7" name="Правая фигурная скобка 6">
              <a:extLst>
                <a:ext uri="{FF2B5EF4-FFF2-40B4-BE49-F238E27FC236}">
                  <a16:creationId xmlns:a16="http://schemas.microsoft.com/office/drawing/2014/main" id="{9FA04EFF-0B27-412B-AC9A-898E793087AB}"/>
                </a:ext>
              </a:extLst>
            </p:cNvPr>
            <p:cNvSpPr/>
            <p:nvPr/>
          </p:nvSpPr>
          <p:spPr>
            <a:xfrm rot="5400000">
              <a:off x="7535807" y="734803"/>
              <a:ext cx="517357" cy="3396971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F506DD-F59A-457B-B28B-928BD8F2DFA8}"/>
                </a:ext>
              </a:extLst>
            </p:cNvPr>
            <p:cNvSpPr txBox="1"/>
            <p:nvPr/>
          </p:nvSpPr>
          <p:spPr>
            <a:xfrm>
              <a:off x="7475009" y="2691967"/>
              <a:ext cx="6783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Δ</a:t>
              </a:r>
              <a:r>
                <a:rPr lang="en-US" sz="32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x</a:t>
              </a:r>
              <a:endParaRPr lang="ru-RU" sz="3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5BC4D7-98E5-4A40-AAAD-4C36B8B3A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993" y="615510"/>
            <a:ext cx="5222458" cy="4467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1E412C-91BD-4790-9A61-0BCBAAB59DF8}"/>
              </a:ext>
            </a:extLst>
          </p:cNvPr>
          <p:cNvSpPr txBox="1"/>
          <p:nvPr/>
        </p:nvSpPr>
        <p:spPr>
          <a:xfrm>
            <a:off x="141083" y="4905593"/>
            <a:ext cx="120509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Для определения скорости в точке В проведём касательную к параболе в этой точке и определим тангенс угла </a:t>
            </a:r>
            <a:r>
              <a:rPr lang="el-GR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ru-RU" sz="2800" b="0" i="0" u="none" strike="noStrike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Он равен 6, следовательно, скорость равна 6 м/с.</a:t>
            </a:r>
          </a:p>
        </p:txBody>
      </p:sp>
    </p:spTree>
    <p:extLst>
      <p:ext uri="{BB962C8B-B14F-4D97-AF65-F5344CB8AC3E}">
        <p14:creationId xmlns:p14="http://schemas.microsoft.com/office/powerpoint/2010/main" val="29226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8511C-330B-41D6-8592-EE3812117C2D}"/>
              </a:ext>
            </a:extLst>
          </p:cNvPr>
          <p:cNvSpPr txBox="1"/>
          <p:nvPr/>
        </p:nvSpPr>
        <p:spPr>
          <a:xfrm>
            <a:off x="3288180" y="276956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Источники и литература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A01E4-1110-47BD-8344-B4F6B5D9DC66}"/>
              </a:ext>
            </a:extLst>
          </p:cNvPr>
          <p:cNvSpPr txBox="1"/>
          <p:nvPr/>
        </p:nvSpPr>
        <p:spPr>
          <a:xfrm>
            <a:off x="219807" y="999005"/>
            <a:ext cx="116501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Физика. 10 класс: учеб, для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общеобразоват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организаций Г. Я. Мякишев, Б. Б.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Буховцев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Н. Н. Сотский; под ред. Н. А. Парфентьевой. — М. : Просвещение, 2014. — 416 с. : ил. — (Классический курс).</a:t>
            </a:r>
          </a:p>
          <a:p>
            <a:pPr marL="457200" indent="-457200">
              <a:buAutoNum type="arabicPeriod"/>
            </a:pP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Шаталов В. Ф. и др. Опорные конспекты по кинематике и динамике: Кн. для учителя: Из опыта работы / В. Ф. Шаталов, В. М. Шейман, А. М. Хаит. —М.: Просвещение, 1989. — 143 с.</a:t>
            </a:r>
          </a:p>
          <a:p>
            <a:pPr marL="457200" indent="-457200">
              <a:buFontTx/>
              <a:buAutoNum type="arabicPeriod"/>
            </a:pP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Трубецкова</a:t>
            </a:r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С. В. Физика. Вопросы — ответы. Задачи — решения. Ч. 1, 2, 3. Механика: Учеб, пособие. — М.: ФИЗМАТЛИТ, 2003. - 352 с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924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1930436" y="78323"/>
            <a:ext cx="833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Движение с постоянным ускорением.</a:t>
            </a:r>
            <a:endParaRPr lang="en-US" sz="3200" b="1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FA6FD37-74C2-40A7-A148-705961E0C1FC}"/>
              </a:ext>
            </a:extLst>
          </p:cNvPr>
          <p:cNvGrpSpPr/>
          <p:nvPr/>
        </p:nvGrpSpPr>
        <p:grpSpPr>
          <a:xfrm>
            <a:off x="4346365" y="663098"/>
            <a:ext cx="4370832" cy="2651760"/>
            <a:chOff x="3877056" y="663098"/>
            <a:chExt cx="4370832" cy="2651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0D1E6C1-4781-4964-AE59-CD3CFC997E54}"/>
                    </a:ext>
                  </a:extLst>
                </p:cNvPr>
                <p:cNvSpPr txBox="1"/>
                <p:nvPr/>
              </p:nvSpPr>
              <p:spPr>
                <a:xfrm>
                  <a:off x="4686300" y="877824"/>
                  <a:ext cx="2196114" cy="10494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3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acc>
                              <m:accPr>
                                <m:chr m:val="⃗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0D1E6C1-4781-4964-AE59-CD3CFC997E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6300" y="877824"/>
                  <a:ext cx="2196114" cy="10494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4EAF01-2B21-4058-9CE0-63C101936C50}"/>
                    </a:ext>
                  </a:extLst>
                </p:cNvPr>
                <p:cNvSpPr txBox="1"/>
                <p:nvPr/>
              </p:nvSpPr>
              <p:spPr>
                <a:xfrm>
                  <a:off x="4698244" y="2142004"/>
                  <a:ext cx="2795509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4EAF01-2B21-4058-9CE0-63C101936C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8244" y="2142004"/>
                  <a:ext cx="2795509" cy="921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F65B4380-A9F2-4A82-BDA5-54FE9870E805}"/>
                </a:ext>
              </a:extLst>
            </p:cNvPr>
            <p:cNvSpPr/>
            <p:nvPr/>
          </p:nvSpPr>
          <p:spPr>
            <a:xfrm>
              <a:off x="3877056" y="663098"/>
              <a:ext cx="4370832" cy="26517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8FE162FE-7D3A-437F-BB63-CFEDC5B02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577941"/>
              </p:ext>
            </p:extLst>
          </p:nvPr>
        </p:nvGraphicFramePr>
        <p:xfrm>
          <a:off x="161934" y="663098"/>
          <a:ext cx="3715122" cy="4224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650560" imgH="6425280" progId="">
                  <p:embed/>
                </p:oleObj>
              </mc:Choice>
              <mc:Fallback>
                <p:oleObj r:id="rId6" imgW="5650560" imgH="64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934" y="663098"/>
                        <a:ext cx="3715122" cy="4224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FB703-7A4D-450D-B4D3-559DF17C1FAB}"/>
                  </a:ext>
                </a:extLst>
              </p:cNvPr>
              <p:cNvSpPr txBox="1"/>
              <p:nvPr/>
            </p:nvSpPr>
            <p:spPr>
              <a:xfrm>
                <a:off x="571500" y="4403421"/>
                <a:ext cx="13190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FB703-7A4D-450D-B4D3-559DF17C1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4403421"/>
                <a:ext cx="131907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BFFC6989-8B8C-42D6-9692-0F6BD00FEA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183872"/>
              </p:ext>
            </p:extLst>
          </p:nvPr>
        </p:nvGraphicFramePr>
        <p:xfrm>
          <a:off x="9186506" y="722692"/>
          <a:ext cx="2701170" cy="4224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4342680" imgH="6793560" progId="">
                  <p:embed/>
                </p:oleObj>
              </mc:Choice>
              <mc:Fallback>
                <p:oleObj r:id="rId9" imgW="4342680" imgH="6793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86506" y="722692"/>
                        <a:ext cx="2701170" cy="4224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B2FD41-A9DF-4EAE-9A3A-3D5349B87BEC}"/>
                  </a:ext>
                </a:extLst>
              </p:cNvPr>
              <p:cNvSpPr txBox="1"/>
              <p:nvPr/>
            </p:nvSpPr>
            <p:spPr>
              <a:xfrm>
                <a:off x="10513443" y="4395183"/>
                <a:ext cx="13190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B2FD41-A9DF-4EAE-9A3A-3D5349B87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443" y="4395183"/>
                <a:ext cx="131907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2F2100-D244-44DB-B618-926FA9403067}"/>
                  </a:ext>
                </a:extLst>
              </p:cNvPr>
              <p:cNvSpPr txBox="1"/>
              <p:nvPr/>
            </p:nvSpPr>
            <p:spPr>
              <a:xfrm>
                <a:off x="5646210" y="3529584"/>
                <a:ext cx="1807611" cy="6018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type m:val="skw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2F2100-D244-44DB-B618-926FA9403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210" y="3529584"/>
                <a:ext cx="1807611" cy="6018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D28B05-A837-450C-9C69-3EE48DED1D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5777" y="4152148"/>
            <a:ext cx="2683376" cy="22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48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4421908" y="78323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Акселерометр</a:t>
            </a:r>
            <a:endParaRPr lang="en-US" sz="3200" b="1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4" name="ScreenRecorderProject17">
            <a:hlinkClick r:id="" action="ppaction://media"/>
            <a:extLst>
              <a:ext uri="{FF2B5EF4-FFF2-40B4-BE49-F238E27FC236}">
                <a16:creationId xmlns:a16="http://schemas.microsoft.com/office/drawing/2014/main" id="{D5A956FB-8901-4141-B990-F14175BC0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7416" y="85953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8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1344168" y="30735"/>
            <a:ext cx="9663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Скорость при равноускоренном движении</a:t>
            </a:r>
          </a:p>
          <a:p>
            <a:pPr marR="0" algn="ctr" rtl="0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Проекция вектора скорости на ось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B0E1B18-388E-4306-AF4F-3B694F635ECB}"/>
              </a:ext>
            </a:extLst>
          </p:cNvPr>
          <p:cNvCxnSpPr/>
          <p:nvPr/>
        </p:nvCxnSpPr>
        <p:spPr>
          <a:xfrm>
            <a:off x="475488" y="2075688"/>
            <a:ext cx="4599432" cy="20756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0040CCD6-7117-4877-B8DC-6B219CA15703}"/>
              </a:ext>
            </a:extLst>
          </p:cNvPr>
          <p:cNvSpPr/>
          <p:nvPr/>
        </p:nvSpPr>
        <p:spPr>
          <a:xfrm rot="17622070">
            <a:off x="2417337" y="1168775"/>
            <a:ext cx="141296" cy="2513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42BE37-AB6D-4E4D-BBE6-066E578140FE}"/>
              </a:ext>
            </a:extLst>
          </p:cNvPr>
          <p:cNvSpPr txBox="1"/>
          <p:nvPr/>
        </p:nvSpPr>
        <p:spPr>
          <a:xfrm>
            <a:off x="4875186" y="3628156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D44C2D-5141-46BA-BF39-4AED1E1DCEFE}"/>
                  </a:ext>
                </a:extLst>
              </p:cNvPr>
              <p:cNvSpPr txBox="1"/>
              <p:nvPr/>
            </p:nvSpPr>
            <p:spPr>
              <a:xfrm>
                <a:off x="2484291" y="1937167"/>
                <a:ext cx="2909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D44C2D-5141-46BA-BF39-4AED1E1D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291" y="1937167"/>
                <a:ext cx="29091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C63A1AD-C872-4902-BB19-05C6D07431B2}"/>
              </a:ext>
            </a:extLst>
          </p:cNvPr>
          <p:cNvSpPr/>
          <p:nvPr/>
        </p:nvSpPr>
        <p:spPr>
          <a:xfrm rot="1461775">
            <a:off x="1058085" y="2806248"/>
            <a:ext cx="2548161" cy="88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81EC38-D552-4991-A3F6-FC419D8FB23A}"/>
                  </a:ext>
                </a:extLst>
              </p:cNvPr>
              <p:cNvSpPr txBox="1"/>
              <p:nvPr/>
            </p:nvSpPr>
            <p:spPr>
              <a:xfrm rot="1592739">
                <a:off x="1531294" y="2918208"/>
                <a:ext cx="12114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81EC38-D552-4991-A3F6-FC419D8FB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92739">
                <a:off x="1531294" y="2918208"/>
                <a:ext cx="121148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472BDFC-AEA4-46F7-A905-CD51E1D41391}"/>
              </a:ext>
            </a:extLst>
          </p:cNvPr>
          <p:cNvCxnSpPr>
            <a:cxnSpLocks/>
          </p:cNvCxnSpPr>
          <p:nvPr/>
        </p:nvCxnSpPr>
        <p:spPr>
          <a:xfrm flipH="1">
            <a:off x="7117083" y="2075688"/>
            <a:ext cx="4115636" cy="20756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268ECC6-DAC4-4E8B-94DF-43BB7A78A0C5}"/>
              </a:ext>
            </a:extLst>
          </p:cNvPr>
          <p:cNvSpPr/>
          <p:nvPr/>
        </p:nvSpPr>
        <p:spPr>
          <a:xfrm rot="9158178">
            <a:off x="8123348" y="2925028"/>
            <a:ext cx="2548161" cy="889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2C81574E-F379-45CD-BD8D-2BCDE6E1044B}"/>
              </a:ext>
            </a:extLst>
          </p:cNvPr>
          <p:cNvSpPr/>
          <p:nvPr/>
        </p:nvSpPr>
        <p:spPr>
          <a:xfrm rot="14667383">
            <a:off x="9104253" y="1294802"/>
            <a:ext cx="141296" cy="2513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D7DD8D5-2DEC-4D43-B045-888FC74517B4}"/>
                  </a:ext>
                </a:extLst>
              </p:cNvPr>
              <p:cNvSpPr txBox="1"/>
              <p:nvPr/>
            </p:nvSpPr>
            <p:spPr>
              <a:xfrm>
                <a:off x="8744883" y="2069188"/>
                <a:ext cx="2909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D7DD8D5-2DEC-4D43-B045-888FC745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883" y="2069188"/>
                <a:ext cx="29091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28125C2-DE36-44ED-8253-3862C0598E4F}"/>
                  </a:ext>
                </a:extLst>
              </p:cNvPr>
              <p:cNvSpPr txBox="1"/>
              <p:nvPr/>
            </p:nvSpPr>
            <p:spPr>
              <a:xfrm rot="20098228">
                <a:off x="9005300" y="3064889"/>
                <a:ext cx="12114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28125C2-DE36-44ED-8253-3862C0598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98228">
                <a:off x="9005300" y="3064889"/>
                <a:ext cx="121148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F24BB2C-4170-48B7-89B6-9DA166B5E960}"/>
              </a:ext>
            </a:extLst>
          </p:cNvPr>
          <p:cNvSpPr txBox="1"/>
          <p:nvPr/>
        </p:nvSpPr>
        <p:spPr>
          <a:xfrm>
            <a:off x="6856379" y="3674322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E1D992-018D-4AA0-9116-EE61D3B60779}"/>
                  </a:ext>
                </a:extLst>
              </p:cNvPr>
              <p:cNvSpPr txBox="1"/>
              <p:nvPr/>
            </p:nvSpPr>
            <p:spPr>
              <a:xfrm>
                <a:off x="4988266" y="1462651"/>
                <a:ext cx="1980927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acc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b="1" dirty="0"/>
                  <a:t> 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E1D992-018D-4AA0-9116-EE61D3B60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66" y="1462651"/>
                <a:ext cx="1980927" cy="483146"/>
              </a:xfrm>
              <a:prstGeom prst="rect">
                <a:avLst/>
              </a:prstGeom>
              <a:blipFill>
                <a:blip r:embed="rId8"/>
                <a:stretch>
                  <a:fillRect t="-10127" b="-455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FB19D3-D198-4425-9345-C7DB9AD2B7E9}"/>
                  </a:ext>
                </a:extLst>
              </p:cNvPr>
              <p:cNvSpPr txBox="1"/>
              <p:nvPr/>
            </p:nvSpPr>
            <p:spPr>
              <a:xfrm>
                <a:off x="4719003" y="2136884"/>
                <a:ext cx="26254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FB19D3-D198-4425-9345-C7DB9AD2B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003" y="2136884"/>
                <a:ext cx="2625462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45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1219012" y="0"/>
            <a:ext cx="956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Определение 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кинематических характеристик движения 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 помощью графиков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7D269-FBD9-439A-A029-0E845431E391}"/>
              </a:ext>
            </a:extLst>
          </p:cNvPr>
          <p:cNvSpPr txBox="1"/>
          <p:nvPr/>
        </p:nvSpPr>
        <p:spPr>
          <a:xfrm>
            <a:off x="240030" y="1595021"/>
            <a:ext cx="117477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265113" algn="just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Используя данные, приведенные на рисунке, запишите для каждого тела уравнение скорости; определите скорости тел через 2 с; постройте графики скорости; по графикам определите скорости через 2 с; сравните полученные результаты с результатами аналитического расчета.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B71F7B-21B9-418F-A80F-F5C321260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" y="4476081"/>
            <a:ext cx="12192000" cy="14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1219012" y="0"/>
            <a:ext cx="956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Определение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кинематических характеристик движения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 помощью графиков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DE321-B2B9-4420-A226-59D4B684FC1F}"/>
              </a:ext>
            </a:extLst>
          </p:cNvPr>
          <p:cNvSpPr txBox="1"/>
          <p:nvPr/>
        </p:nvSpPr>
        <p:spPr>
          <a:xfrm>
            <a:off x="240030" y="1757988"/>
            <a:ext cx="65722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 графикам зависимости проекции скорости от времени определите для каждого тела начальную скорость и ускорение;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запишите уравнение скорости; определите скорость всех тел через 5 с. Через сколько времени скорости всех тел будут равны 6 м/с?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D1D1C89-5B0B-4B12-A489-584F834E653B}"/>
              </a:ext>
            </a:extLst>
          </p:cNvPr>
          <p:cNvGrpSpPr/>
          <p:nvPr/>
        </p:nvGrpSpPr>
        <p:grpSpPr>
          <a:xfrm>
            <a:off x="6812280" y="1195387"/>
            <a:ext cx="5362575" cy="5476005"/>
            <a:chOff x="6812280" y="1195387"/>
            <a:chExt cx="5362575" cy="547600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409EBD0-97B0-4DB6-B717-2FBADC11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2280" y="1195387"/>
              <a:ext cx="5362575" cy="5343525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BB2F44A5-DFF2-4D22-89AA-BC2EEEAD1D31}"/>
                </a:ext>
              </a:extLst>
            </p:cNvPr>
            <p:cNvCxnSpPr/>
            <p:nvPr/>
          </p:nvCxnSpPr>
          <p:spPr>
            <a:xfrm>
              <a:off x="7461504" y="3724859"/>
              <a:ext cx="410565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5861B0C-FAEA-4B76-AAFA-3D31BF1653E6}"/>
                </a:ext>
              </a:extLst>
            </p:cNvPr>
            <p:cNvCxnSpPr/>
            <p:nvPr/>
          </p:nvCxnSpPr>
          <p:spPr>
            <a:xfrm flipV="1">
              <a:off x="7461504" y="1892808"/>
              <a:ext cx="4105656" cy="397764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7B4CFBF4-0FED-4AF1-BFEA-0723E297AB6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504" y="3355848"/>
              <a:ext cx="4105656" cy="300050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24CAE6D-90A1-4EFB-A9DC-FFE1C8AC21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1504" y="1569660"/>
              <a:ext cx="2039112" cy="3953316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3E7608-E88A-457D-AF99-0AC6CBFF56C7}"/>
                </a:ext>
              </a:extLst>
            </p:cNvPr>
            <p:cNvSpPr txBox="1"/>
            <p:nvPr/>
          </p:nvSpPr>
          <p:spPr>
            <a:xfrm>
              <a:off x="11175926" y="1503121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D57B1E-68ED-40B5-8B15-2EA9C3DA09D3}"/>
                </a:ext>
              </a:extLst>
            </p:cNvPr>
            <p:cNvSpPr txBox="1"/>
            <p:nvPr/>
          </p:nvSpPr>
          <p:spPr>
            <a:xfrm>
              <a:off x="9413229" y="1569660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575B97-4871-4C18-9513-A8EAA54239DD}"/>
                </a:ext>
              </a:extLst>
            </p:cNvPr>
            <p:cNvSpPr txBox="1"/>
            <p:nvPr/>
          </p:nvSpPr>
          <p:spPr>
            <a:xfrm>
              <a:off x="11037102" y="6148172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23F41A-FB50-4DF1-B996-8A576ED2FAB3}"/>
                </a:ext>
              </a:extLst>
            </p:cNvPr>
            <p:cNvSpPr txBox="1"/>
            <p:nvPr/>
          </p:nvSpPr>
          <p:spPr>
            <a:xfrm>
              <a:off x="11232748" y="3244727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56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1219012" y="0"/>
            <a:ext cx="956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Определение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кинематических характеристик движения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 помощью графиков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DE321-B2B9-4420-A226-59D4B684FC1F}"/>
              </a:ext>
            </a:extLst>
          </p:cNvPr>
          <p:cNvSpPr txBox="1"/>
          <p:nvPr/>
        </p:nvSpPr>
        <p:spPr>
          <a:xfrm>
            <a:off x="240030" y="1757988"/>
            <a:ext cx="65722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По графикам проекции скорости постройте для каждого тела графики проекции ускорения.</a:t>
            </a:r>
          </a:p>
          <a:p>
            <a:pPr marR="0" algn="just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ru-RU" sz="28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D1D1C89-5B0B-4B12-A489-584F834E653B}"/>
              </a:ext>
            </a:extLst>
          </p:cNvPr>
          <p:cNvGrpSpPr/>
          <p:nvPr/>
        </p:nvGrpSpPr>
        <p:grpSpPr>
          <a:xfrm>
            <a:off x="6812280" y="1195387"/>
            <a:ext cx="5362575" cy="5476005"/>
            <a:chOff x="6812280" y="1195387"/>
            <a:chExt cx="5362575" cy="547600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409EBD0-97B0-4DB6-B717-2FBADC11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2280" y="1195387"/>
              <a:ext cx="5362575" cy="5343525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BB2F44A5-DFF2-4D22-89AA-BC2EEEAD1D31}"/>
                </a:ext>
              </a:extLst>
            </p:cNvPr>
            <p:cNvCxnSpPr/>
            <p:nvPr/>
          </p:nvCxnSpPr>
          <p:spPr>
            <a:xfrm>
              <a:off x="7461504" y="3724859"/>
              <a:ext cx="410565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5861B0C-FAEA-4B76-AAFA-3D31BF1653E6}"/>
                </a:ext>
              </a:extLst>
            </p:cNvPr>
            <p:cNvCxnSpPr/>
            <p:nvPr/>
          </p:nvCxnSpPr>
          <p:spPr>
            <a:xfrm flipV="1">
              <a:off x="7461504" y="1892808"/>
              <a:ext cx="4105656" cy="397764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7B4CFBF4-0FED-4AF1-BFEA-0723E297AB6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504" y="3355848"/>
              <a:ext cx="4105656" cy="300050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24CAE6D-90A1-4EFB-A9DC-FFE1C8AC21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1504" y="1569660"/>
              <a:ext cx="2039112" cy="3953316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3E7608-E88A-457D-AF99-0AC6CBFF56C7}"/>
                </a:ext>
              </a:extLst>
            </p:cNvPr>
            <p:cNvSpPr txBox="1"/>
            <p:nvPr/>
          </p:nvSpPr>
          <p:spPr>
            <a:xfrm>
              <a:off x="11175926" y="1503121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D57B1E-68ED-40B5-8B15-2EA9C3DA09D3}"/>
                </a:ext>
              </a:extLst>
            </p:cNvPr>
            <p:cNvSpPr txBox="1"/>
            <p:nvPr/>
          </p:nvSpPr>
          <p:spPr>
            <a:xfrm>
              <a:off x="9413229" y="1569660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575B97-4871-4C18-9513-A8EAA54239DD}"/>
                </a:ext>
              </a:extLst>
            </p:cNvPr>
            <p:cNvSpPr txBox="1"/>
            <p:nvPr/>
          </p:nvSpPr>
          <p:spPr>
            <a:xfrm>
              <a:off x="11037102" y="6148172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23F41A-FB50-4DF1-B996-8A576ED2FAB3}"/>
                </a:ext>
              </a:extLst>
            </p:cNvPr>
            <p:cNvSpPr txBox="1"/>
            <p:nvPr/>
          </p:nvSpPr>
          <p:spPr>
            <a:xfrm>
              <a:off x="11232748" y="3244727"/>
              <a:ext cx="39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34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74321CD5-FC17-45DD-8D5D-4FC4EB732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719" y="172079"/>
            <a:ext cx="819102" cy="39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B0855-9805-4B72-A9D7-4800968188B6}"/>
              </a:ext>
            </a:extLst>
          </p:cNvPr>
          <p:cNvSpPr txBox="1"/>
          <p:nvPr/>
        </p:nvSpPr>
        <p:spPr>
          <a:xfrm>
            <a:off x="1219012" y="0"/>
            <a:ext cx="956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Определение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кинематических характеристик движения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 помощью графиков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DE321-B2B9-4420-A226-59D4B684FC1F}"/>
              </a:ext>
            </a:extLst>
          </p:cNvPr>
          <p:cNvSpPr txBox="1"/>
          <p:nvPr/>
        </p:nvSpPr>
        <p:spPr>
          <a:xfrm>
            <a:off x="235839" y="1885512"/>
            <a:ext cx="73445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4.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Прочитайте график, показанный на рисунке. Определите характер движения тела на каждом участке.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840BAAF-4F49-4B93-B01E-C4EEFD3FF9C5}"/>
              </a:ext>
            </a:extLst>
          </p:cNvPr>
          <p:cNvGrpSpPr/>
          <p:nvPr/>
        </p:nvGrpSpPr>
        <p:grpSpPr>
          <a:xfrm>
            <a:off x="7872984" y="1153413"/>
            <a:ext cx="3681487" cy="5669361"/>
            <a:chOff x="7872984" y="1153413"/>
            <a:chExt cx="3681487" cy="566936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F97CDFB-640B-4EA9-8180-5FAC16787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984" y="1153413"/>
              <a:ext cx="3681487" cy="5669361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12AC1CE-F507-4D6C-8016-866A44E99EBC}"/>
                </a:ext>
              </a:extLst>
            </p:cNvPr>
            <p:cNvCxnSpPr>
              <a:cxnSpLocks/>
            </p:cNvCxnSpPr>
            <p:nvPr/>
          </p:nvCxnSpPr>
          <p:spPr>
            <a:xfrm>
              <a:off x="8348472" y="2267712"/>
              <a:ext cx="4846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44F0905-7786-4AF8-AC79-7A98101B8EB3}"/>
                </a:ext>
              </a:extLst>
            </p:cNvPr>
            <p:cNvCxnSpPr>
              <a:cxnSpLocks/>
            </p:cNvCxnSpPr>
            <p:nvPr/>
          </p:nvCxnSpPr>
          <p:spPr>
            <a:xfrm>
              <a:off x="8833104" y="3249174"/>
              <a:ext cx="5120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4EE3D9-4ED6-4D30-8CDB-614B30500849}"/>
                </a:ext>
              </a:extLst>
            </p:cNvPr>
            <p:cNvCxnSpPr>
              <a:cxnSpLocks/>
            </p:cNvCxnSpPr>
            <p:nvPr/>
          </p:nvCxnSpPr>
          <p:spPr>
            <a:xfrm>
              <a:off x="9343395" y="4236723"/>
              <a:ext cx="504693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03B1AA62-DF68-409E-968B-587395472061}"/>
                </a:ext>
              </a:extLst>
            </p:cNvPr>
            <p:cNvCxnSpPr>
              <a:cxnSpLocks/>
            </p:cNvCxnSpPr>
            <p:nvPr/>
          </p:nvCxnSpPr>
          <p:spPr>
            <a:xfrm>
              <a:off x="9838944" y="5221227"/>
              <a:ext cx="504693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5187E2E3-007D-4633-8523-DE5F5CB14E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07190" y="6214875"/>
              <a:ext cx="504693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AB4F0C2F-A82C-435E-8787-5FD56438E838}"/>
                </a:ext>
              </a:extLst>
            </p:cNvPr>
            <p:cNvCxnSpPr/>
            <p:nvPr/>
          </p:nvCxnSpPr>
          <p:spPr>
            <a:xfrm>
              <a:off x="8833104" y="2267712"/>
              <a:ext cx="0" cy="9814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4C804B16-828D-4783-B7D0-2656C41B5EBA}"/>
                </a:ext>
              </a:extLst>
            </p:cNvPr>
            <p:cNvCxnSpPr/>
            <p:nvPr/>
          </p:nvCxnSpPr>
          <p:spPr>
            <a:xfrm>
              <a:off x="9343395" y="3270507"/>
              <a:ext cx="0" cy="9814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0840F44-2515-4FF7-A9D4-06243A2111A0}"/>
                </a:ext>
              </a:extLst>
            </p:cNvPr>
            <p:cNvCxnSpPr/>
            <p:nvPr/>
          </p:nvCxnSpPr>
          <p:spPr>
            <a:xfrm>
              <a:off x="9838944" y="4236723"/>
              <a:ext cx="0" cy="9814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162CBB05-4D19-43FF-89C2-CFB27F181200}"/>
                </a:ext>
              </a:extLst>
            </p:cNvPr>
            <p:cNvCxnSpPr/>
            <p:nvPr/>
          </p:nvCxnSpPr>
          <p:spPr>
            <a:xfrm>
              <a:off x="10343766" y="5218185"/>
              <a:ext cx="0" cy="9814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631BD3-0371-4806-B43C-4F4AFEFAB6BB}"/>
                </a:ext>
              </a:extLst>
            </p:cNvPr>
            <p:cNvSpPr txBox="1"/>
            <p:nvPr/>
          </p:nvSpPr>
          <p:spPr>
            <a:xfrm>
              <a:off x="8712459" y="4251969"/>
              <a:ext cx="48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2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20029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840</Words>
  <Application>Microsoft Office PowerPoint</Application>
  <PresentationFormat>Широкоэкранный</PresentationFormat>
  <Paragraphs>122</Paragraphs>
  <Slides>24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Courier New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98</cp:revision>
  <dcterms:created xsi:type="dcterms:W3CDTF">2021-09-05T07:01:07Z</dcterms:created>
  <dcterms:modified xsi:type="dcterms:W3CDTF">2021-09-19T18:12:57Z</dcterms:modified>
</cp:coreProperties>
</file>