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3" r:id="rId3"/>
    <p:sldId id="256" r:id="rId4"/>
    <p:sldId id="257" r:id="rId5"/>
    <p:sldId id="258" r:id="rId6"/>
    <p:sldId id="259" r:id="rId7"/>
    <p:sldId id="264" r:id="rId8"/>
    <p:sldId id="260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A466-EF53-4820-8EB9-F51D96F40B31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B37E6-BEC2-4DD0-BD3A-7E3B4BFFB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755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A466-EF53-4820-8EB9-F51D96F40B31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B37E6-BEC2-4DD0-BD3A-7E3B4BFFB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174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A466-EF53-4820-8EB9-F51D96F40B31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B37E6-BEC2-4DD0-BD3A-7E3B4BFFB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407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4ED4E-EC43-4221-9DFA-78F6A397A060}" type="datetime1">
              <a:rPr lang="ru-RU" smtClean="0"/>
              <a:pPr/>
              <a:t>24.01.2021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BD7A-B4C3-45D8-A1C7-2B3A926D6E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418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F2ED7-8BB3-4DA5-B04C-56F7E3557779}" type="datetime1">
              <a:rPr lang="ru-RU" smtClean="0"/>
              <a:pPr/>
              <a:t>24.01.2021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BD7A-B4C3-45D8-A1C7-2B3A926D6E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261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BF22-1CE6-402F-8A6F-909EFAE2BE2B}" type="datetime1">
              <a:rPr lang="ru-RU" smtClean="0"/>
              <a:pPr/>
              <a:t>24.01.2021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BD7A-B4C3-45D8-A1C7-2B3A926D6E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600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9DF3D-488A-4CF7-B2C6-3FA59BA5DAAB}" type="datetime1">
              <a:rPr lang="ru-RU" smtClean="0"/>
              <a:pPr/>
              <a:t>24.01.2021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BD7A-B4C3-45D8-A1C7-2B3A926D6E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373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E8D9-6870-4288-AABF-90075D738858}" type="datetime1">
              <a:rPr lang="ru-RU" smtClean="0"/>
              <a:pPr/>
              <a:t>24.01.2021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BD7A-B4C3-45D8-A1C7-2B3A926D6E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144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5D73B-C1C3-479F-840F-39FC512CA32C}" type="datetime1">
              <a:rPr lang="ru-RU" smtClean="0"/>
              <a:pPr/>
              <a:t>24.01.2021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BD7A-B4C3-45D8-A1C7-2B3A926D6E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082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7D0C-450D-49D4-92BC-F669647602AF}" type="datetime1">
              <a:rPr lang="ru-RU" smtClean="0"/>
              <a:pPr/>
              <a:t>24.01.2021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BD7A-B4C3-45D8-A1C7-2B3A926D6E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86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E449B-BC85-4CF3-A3EF-5E488116405F}" type="datetime1">
              <a:rPr lang="ru-RU" smtClean="0"/>
              <a:pPr/>
              <a:t>24.01.2021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BD7A-B4C3-45D8-A1C7-2B3A926D6E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657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A466-EF53-4820-8EB9-F51D96F40B31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B37E6-BEC2-4DD0-BD3A-7E3B4BFFB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1374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78459-E82D-4CD7-B10E-C9DD928DD406}" type="datetime1">
              <a:rPr lang="ru-RU" smtClean="0"/>
              <a:pPr/>
              <a:t>24.01.2021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BD7A-B4C3-45D8-A1C7-2B3A926D6E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242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83DF-5F87-4B54-8058-3DD88ECF979C}" type="datetime1">
              <a:rPr lang="ru-RU" smtClean="0"/>
              <a:pPr/>
              <a:t>24.01.2021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BD7A-B4C3-45D8-A1C7-2B3A926D6E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070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ECF3-9545-44F9-B4A1-331B040B6752}" type="datetime1">
              <a:rPr lang="ru-RU" smtClean="0"/>
              <a:pPr/>
              <a:t>24.01.2021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BD7A-B4C3-45D8-A1C7-2B3A926D6E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637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A466-EF53-4820-8EB9-F51D96F40B31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B37E6-BEC2-4DD0-BD3A-7E3B4BFFB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781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A466-EF53-4820-8EB9-F51D96F40B31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B37E6-BEC2-4DD0-BD3A-7E3B4BFFB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731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A466-EF53-4820-8EB9-F51D96F40B31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B37E6-BEC2-4DD0-BD3A-7E3B4BFFB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750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A466-EF53-4820-8EB9-F51D96F40B31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B37E6-BEC2-4DD0-BD3A-7E3B4BFFB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122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A466-EF53-4820-8EB9-F51D96F40B31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B37E6-BEC2-4DD0-BD3A-7E3B4BFFB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46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A466-EF53-4820-8EB9-F51D96F40B31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B37E6-BEC2-4DD0-BD3A-7E3B4BFFB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078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A466-EF53-4820-8EB9-F51D96F40B31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B37E6-BEC2-4DD0-BD3A-7E3B4BFFB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267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5A466-EF53-4820-8EB9-F51D96F40B31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B37E6-BEC2-4DD0-BD3A-7E3B4BFFB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18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0462D-F126-4AE0-B24D-BEBEF2B180E7}" type="datetime1">
              <a:rPr lang="ru-RU" smtClean="0"/>
              <a:pPr/>
              <a:t>24.01.2021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3BD7A-B4C3-45D8-A1C7-2B3A926D6E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61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3.png"/><Relationship Id="rId7" Type="http://schemas.openxmlformats.org/officeDocument/2006/relationships/image" Target="../media/image10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4.png"/><Relationship Id="rId9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3.png"/><Relationship Id="rId7" Type="http://schemas.openxmlformats.org/officeDocument/2006/relationships/image" Target="../media/image10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94.png"/><Relationship Id="rId9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МОЛЕКУЛЯРНАЯ ФИЗИКА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>
                <a:solidFill>
                  <a:srgbClr val="000000"/>
                </a:solidFill>
                <a:latin typeface="Courier New" panose="02070309020205020404" pitchFamily="49" charset="0"/>
              </a:rPr>
              <a:t>Уравнение состояния идеального </a:t>
            </a:r>
            <a:r>
              <a:rPr lang="ru-RU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газа</a:t>
            </a:r>
          </a:p>
          <a:p>
            <a:r>
              <a:rPr lang="ru-RU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Газовые законы</a:t>
            </a:r>
            <a:endParaRPr lang="ru-RU" b="1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pic>
        <p:nvPicPr>
          <p:cNvPr id="1026" name="Picture 2" descr="http://mou72.narod.ru/index_files/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7538" y="239281"/>
            <a:ext cx="52578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899073" y="6422852"/>
            <a:ext cx="2187633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39281"/>
            <a:ext cx="1601481" cy="580972"/>
          </a:xfrm>
          <a:prstGeom prst="rect">
            <a:avLst/>
          </a:prstGeom>
        </p:spPr>
      </p:pic>
      <p:pic>
        <p:nvPicPr>
          <p:cNvPr id="10" name="Picture 4" descr="http://dvsschool.zz.mu/images/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3037" y="4429919"/>
            <a:ext cx="168592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01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9847" y="509155"/>
            <a:ext cx="4572000" cy="3429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33450" y="623977"/>
            <a:ext cx="616707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pV = const при T = const</a:t>
            </a:r>
            <a:r>
              <a:rPr lang="fr-FR" b="1" dirty="0"/>
              <a:t>.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33450" y="1577324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Для данной массы газа произведение давления газа на его объем постоянно, если температура газа не меняется: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742" y="2757382"/>
            <a:ext cx="4336301" cy="38846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40" y="4515456"/>
            <a:ext cx="5223603" cy="18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0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6399" y="179067"/>
            <a:ext cx="54168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00000"/>
                </a:solidFill>
                <a:latin typeface="Courier New" panose="02070309020205020404" pitchFamily="49" charset="0"/>
              </a:rPr>
              <a:t>Изобарный процесс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43617" y="886953"/>
            <a:ext cx="3262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Ж. Гей-Люссак (1802)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949" y="1420066"/>
            <a:ext cx="3593299" cy="44736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70347" y="5893723"/>
            <a:ext cx="1592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i="1" dirty="0">
                <a:latin typeface="YS Text Optional"/>
              </a:rPr>
              <a:t>Жозеф Луи Гей-Люссак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43616" y="1425475"/>
            <a:ext cx="76765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Courier New" panose="02070309020205020404" pitchFamily="49" charset="0"/>
                <a:cs typeface="Courier New" panose="02070309020205020404" pitchFamily="49" charset="0"/>
              </a:rPr>
              <a:t>Жозе́ф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 Луи́ </a:t>
            </a:r>
            <a:r>
              <a:rPr lang="ru-RU" dirty="0" err="1">
                <a:latin typeface="Courier New" panose="02070309020205020404" pitchFamily="49" charset="0"/>
                <a:cs typeface="Courier New" panose="02070309020205020404" pitchFamily="49" charset="0"/>
              </a:rPr>
              <a:t>Гей-Люсса́к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 (фр.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Joseph Louis Gay-Lussac; 6 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декабря 1778, Сен-</a:t>
            </a:r>
            <a:r>
              <a:rPr lang="ru-RU" dirty="0" err="1">
                <a:latin typeface="Courier New" panose="02070309020205020404" pitchFamily="49" charset="0"/>
                <a:cs typeface="Courier New" panose="02070309020205020404" pitchFamily="49" charset="0"/>
              </a:rPr>
              <a:t>Леонар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-де-</a:t>
            </a:r>
            <a:r>
              <a:rPr lang="ru-RU" dirty="0" err="1">
                <a:latin typeface="Courier New" panose="02070309020205020404" pitchFamily="49" charset="0"/>
                <a:cs typeface="Courier New" panose="02070309020205020404" pitchFamily="49" charset="0"/>
              </a:rPr>
              <a:t>Нобла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 (фр.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Saint-Léonard-de-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Noblat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 — 9 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мая 1850, Париж) — французский химик и физик, член Французской Академии наук (1806).</a:t>
            </a:r>
          </a:p>
        </p:txBody>
      </p:sp>
    </p:spTree>
    <p:extLst>
      <p:ext uri="{BB962C8B-B14F-4D97-AF65-F5344CB8AC3E}">
        <p14:creationId xmlns:p14="http://schemas.microsoft.com/office/powerpoint/2010/main" val="3820403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340" y="342900"/>
            <a:ext cx="4286250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203" y="222798"/>
            <a:ext cx="6705600" cy="17240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75810" y="2057400"/>
            <a:ext cx="64783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Для данной массы газа отношение объема к температуре постоянно, если давление газа не меняется: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6857" y="3133038"/>
            <a:ext cx="3890554" cy="34891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208" y="3989157"/>
            <a:ext cx="5572125" cy="11906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976" y="5179782"/>
            <a:ext cx="429577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3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676" y="310080"/>
            <a:ext cx="116405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Отношение объемов прямо пропорционально отношению абсолютных температур.</a:t>
            </a:r>
          </a:p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Объем данной массы газа при постоянном давлении зависит от температуры по линейному закону: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333" y="1963102"/>
            <a:ext cx="5076825" cy="12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183" y="4521607"/>
            <a:ext cx="5743575" cy="10477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4676" y="3654459"/>
            <a:ext cx="7681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где </a:t>
            </a:r>
            <a:r>
              <a:rPr lang="el-GR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α</a:t>
            </a:r>
            <a:r>
              <a:rPr lang="ru-RU" sz="2400" baseline="-25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— коэффициент объемного расширения:</a:t>
            </a:r>
          </a:p>
        </p:txBody>
      </p:sp>
    </p:spTree>
    <p:extLst>
      <p:ext uri="{BB962C8B-B14F-4D97-AF65-F5344CB8AC3E}">
        <p14:creationId xmlns:p14="http://schemas.microsoft.com/office/powerpoint/2010/main" val="2541627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96604" y="476196"/>
            <a:ext cx="54168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Изохорный процесс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73371" y="118408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Ж. Шарль (1787)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688" y="1791114"/>
            <a:ext cx="3270991" cy="44766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63328" y="6267795"/>
            <a:ext cx="19383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i="1" dirty="0">
                <a:latin typeface="YS Text Optional"/>
              </a:rPr>
              <a:t>Жак </a:t>
            </a:r>
            <a:r>
              <a:rPr lang="ru-RU" sz="1000" i="1" dirty="0" err="1">
                <a:latin typeface="YS Text Optional"/>
              </a:rPr>
              <a:t>Алекса́ндр</a:t>
            </a:r>
            <a:r>
              <a:rPr lang="ru-RU" sz="1000" i="1" dirty="0">
                <a:latin typeface="YS Text Optional"/>
              </a:rPr>
              <a:t> </a:t>
            </a:r>
            <a:r>
              <a:rPr lang="ru-RU" sz="1000" i="1" dirty="0" err="1">
                <a:latin typeface="YS Text Optional"/>
              </a:rPr>
              <a:t>Сеза́р</a:t>
            </a:r>
            <a:r>
              <a:rPr lang="ru-RU" sz="1000" i="1" dirty="0">
                <a:latin typeface="YS Text Optional"/>
              </a:rPr>
              <a:t> Шарль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70217" y="1712702"/>
            <a:ext cx="782504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Жак </a:t>
            </a:r>
            <a:r>
              <a:rPr lang="ru-RU" dirty="0" err="1">
                <a:latin typeface="Courier New" panose="02070309020205020404" pitchFamily="49" charset="0"/>
                <a:cs typeface="Courier New" panose="02070309020205020404" pitchFamily="49" charset="0"/>
              </a:rPr>
              <a:t>Алекса́ндр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dirty="0" err="1">
                <a:latin typeface="Courier New" panose="02070309020205020404" pitchFamily="49" charset="0"/>
                <a:cs typeface="Courier New" panose="02070309020205020404" pitchFamily="49" charset="0"/>
              </a:rPr>
              <a:t>Сеза́р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 Шарль (фр. </a:t>
            </a:r>
            <a:r>
              <a:rPr lang="ru-RU" dirty="0" err="1">
                <a:latin typeface="Courier New" panose="02070309020205020404" pitchFamily="49" charset="0"/>
                <a:cs typeface="Courier New" panose="02070309020205020404" pitchFamily="49" charset="0"/>
              </a:rPr>
              <a:t>Jacques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Alexandre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dirty="0" err="1">
                <a:latin typeface="Courier New" panose="02070309020205020404" pitchFamily="49" charset="0"/>
                <a:cs typeface="Courier New" panose="02070309020205020404" pitchFamily="49" charset="0"/>
              </a:rPr>
              <a:t>César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Charles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, 12 ноября 1746, </a:t>
            </a:r>
            <a:r>
              <a:rPr lang="ru-RU" dirty="0" err="1">
                <a:latin typeface="Courier New" panose="02070309020205020404" pitchFamily="49" charset="0"/>
                <a:cs typeface="Courier New" panose="02070309020205020404" pitchFamily="49" charset="0"/>
              </a:rPr>
              <a:t>Божанси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, Луаре — 7 апреля 1823, Париж) — французский изобретатель и учёный.</a:t>
            </a:r>
          </a:p>
          <a:p>
            <a:pPr algn="just"/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Известен как изобретатель воздушного шара, наполняемого водородом или другим газом легче воздуха, получившего по имени изобретателя название </a:t>
            </a:r>
            <a:r>
              <a:rPr lang="ru-RU" dirty="0" err="1">
                <a:latin typeface="Courier New" panose="02070309020205020404" pitchFamily="49" charset="0"/>
                <a:cs typeface="Courier New" panose="02070309020205020404" pitchFamily="49" charset="0"/>
              </a:rPr>
              <a:t>шарльер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 (по аналогии с </a:t>
            </a:r>
            <a:r>
              <a:rPr lang="ru-RU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монгольфьером.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Открыл названный его именем физический закон: при постоянном объёме давление идеального газа прямо пропорционально его абсолютной </a:t>
            </a:r>
            <a:r>
              <a:rPr lang="ru-RU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температуре.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723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341" y="359526"/>
            <a:ext cx="4286250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4516" y="267652"/>
            <a:ext cx="7134225" cy="19335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01243" y="2201227"/>
            <a:ext cx="66778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Для данной массы газа отношение давления к, температуре постоянно, если объем газа не меняется: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866" y="3216889"/>
            <a:ext cx="3887167" cy="34795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459" y="4134802"/>
            <a:ext cx="573405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7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8050" y="445763"/>
            <a:ext cx="11756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Давление данной массы газа при постоянном объеме зависит от температуры по линейному закону: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0679" y="2695694"/>
            <a:ext cx="81115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где </a:t>
            </a:r>
            <a:r>
              <a:rPr lang="el-GR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β</a:t>
            </a:r>
            <a:r>
              <a:rPr lang="ru-RU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— температурный коэффициент давления: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434" y="1371864"/>
            <a:ext cx="4619625" cy="1228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263" y="3500410"/>
            <a:ext cx="53721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70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4553" y="531983"/>
            <a:ext cx="114992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Свойства газов</a:t>
            </a:r>
          </a:p>
          <a:p>
            <a:r>
              <a:rPr lang="ru-RU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1. </a:t>
            </a:r>
            <a:r>
              <a:rPr lang="ru-RU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Управление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давлением газа.</a:t>
            </a:r>
          </a:p>
          <a:p>
            <a:r>
              <a:rPr lang="ru-RU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2. </a:t>
            </a:r>
            <a:r>
              <a:rPr lang="ru-RU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Большая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сжимаемость.</a:t>
            </a:r>
          </a:p>
          <a:p>
            <a:r>
              <a:rPr lang="ru-RU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3. </a:t>
            </a:r>
            <a:r>
              <a:rPr lang="ru-RU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Зависимость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р и V от Т.</a:t>
            </a:r>
          </a:p>
          <a:p>
            <a:pPr algn="ctr"/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Использование свойств газов в технике</a:t>
            </a:r>
          </a:p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Амортизатор (в шинах), рабочее тело в двигателях (тепловых, на сжатом газе), двигателях внутреннего сгорания, в огнестрельном оружии для выталкивания пули из ствола...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08" y="3714405"/>
            <a:ext cx="2786322" cy="27863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4985" y="3453025"/>
            <a:ext cx="3309082" cy="33090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3892" y="3867882"/>
            <a:ext cx="4257675" cy="2305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1198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55907"/>
            <a:ext cx="1601481" cy="5809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1587" y="904548"/>
            <a:ext cx="9648825" cy="54518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43873" y="247035"/>
            <a:ext cx="7346691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Повторение и закрепление пройденного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65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55907"/>
            <a:ext cx="1601481" cy="5809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174" y="836879"/>
            <a:ext cx="8772525" cy="56462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2557" y="131217"/>
            <a:ext cx="7346691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Повторение и закрепление пройденного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70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7800" y="493068"/>
            <a:ext cx="121539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0" u="none" strike="noStrike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Уравнение состояния идеального газа</a:t>
            </a:r>
          </a:p>
          <a:p>
            <a:pPr algn="ctr"/>
            <a:r>
              <a:rPr lang="ru-RU" sz="4000" b="0" i="0" u="none" strike="noStrike" dirty="0" smtClean="0">
                <a:solidFill>
                  <a:srgbClr val="FF0000"/>
                </a:solidFill>
                <a:latin typeface="Courier New" panose="02070309020205020404" pitchFamily="49" charset="0"/>
              </a:rPr>
              <a:t>Уравнение </a:t>
            </a:r>
            <a:r>
              <a:rPr lang="ru-RU" sz="4000" b="0" i="0" u="none" strike="noStrike" dirty="0" err="1" smtClean="0">
                <a:solidFill>
                  <a:srgbClr val="FF0000"/>
                </a:solidFill>
                <a:latin typeface="Courier New" panose="02070309020205020404" pitchFamily="49" charset="0"/>
              </a:rPr>
              <a:t>Клапейрона</a:t>
            </a:r>
            <a:endParaRPr lang="ru-RU" sz="4000" b="0" i="0" u="none" strike="noStrike" dirty="0" smtClean="0">
              <a:solidFill>
                <a:srgbClr val="FF0000"/>
              </a:solidFill>
              <a:latin typeface="Courier New" panose="02070309020205020404" pitchFamily="49" charset="0"/>
            </a:endParaRPr>
          </a:p>
          <a:p>
            <a:endParaRPr lang="ru-RU" sz="2000" b="0" i="0" u="none" strike="noStrike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2303462"/>
            <a:ext cx="2901950" cy="4207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873500" y="2303462"/>
            <a:ext cx="8001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1834 г. Французский физик Б. </a:t>
            </a:r>
            <a:r>
              <a:rPr lang="ru-RU" sz="2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Клапейрон</a:t>
            </a:r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, работавший дли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тельное время в Петербурге, вывел уравнение состояния идеального газа для постоянной массы газа (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  <a:endParaRPr lang="ru-R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500" y="3990745"/>
            <a:ext cx="2533650" cy="9715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500" y="5079918"/>
            <a:ext cx="2743200" cy="11049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700" y="4270293"/>
            <a:ext cx="523875" cy="19145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4437" y="4533440"/>
            <a:ext cx="3171825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4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55907"/>
            <a:ext cx="1601481" cy="5809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66091" y="255907"/>
            <a:ext cx="4687309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Повторение пройденного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5067" y="1068661"/>
            <a:ext cx="11763733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T Sans"/>
                <a:ea typeface="Calibri" panose="020F0502020204030204" pitchFamily="34" charset="0"/>
                <a:cs typeface="Times New Roman" panose="02020603050405020304" pitchFamily="18" charset="0"/>
              </a:rPr>
              <a:t>Задача 1.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T Sans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рисунке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приведен график зависимости давления некоторой массы газа от температуры при переходе из состояния 1 в 2. Изобразите этот процесс в системах координат (р, V), (V, Т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67" y="2346511"/>
            <a:ext cx="4133850" cy="3724275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773084" y="2279743"/>
            <a:ext cx="3121775" cy="3214970"/>
            <a:chOff x="773084" y="2279743"/>
            <a:chExt cx="3121775" cy="3214970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773084" y="2632075"/>
              <a:ext cx="2776451" cy="2862638"/>
              <a:chOff x="773084" y="2632075"/>
              <a:chExt cx="2776451" cy="2862638"/>
            </a:xfrm>
          </p:grpSpPr>
          <p:cxnSp>
            <p:nvCxnSpPr>
              <p:cNvPr id="17" name="Прямая соединительная линия 16"/>
              <p:cNvCxnSpPr/>
              <p:nvPr/>
            </p:nvCxnSpPr>
            <p:spPr>
              <a:xfrm flipV="1">
                <a:off x="773084" y="2632075"/>
                <a:ext cx="2776451" cy="2862638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flipV="1">
                <a:off x="1105593" y="2643447"/>
                <a:ext cx="2427316" cy="2510444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2909" y="2279743"/>
              <a:ext cx="361950" cy="419100"/>
            </a:xfrm>
            <a:prstGeom prst="rect">
              <a:avLst/>
            </a:prstGeom>
          </p:spPr>
        </p:pic>
      </p:grpSp>
      <p:grpSp>
        <p:nvGrpSpPr>
          <p:cNvPr id="33" name="Группа 32"/>
          <p:cNvGrpSpPr/>
          <p:nvPr/>
        </p:nvGrpSpPr>
        <p:grpSpPr>
          <a:xfrm>
            <a:off x="773084" y="4209877"/>
            <a:ext cx="3781668" cy="1284836"/>
            <a:chOff x="773084" y="4209877"/>
            <a:chExt cx="3781668" cy="1284836"/>
          </a:xfrm>
        </p:grpSpPr>
        <p:cxnSp>
          <p:nvCxnSpPr>
            <p:cNvPr id="29" name="Прямая соединительная линия 28"/>
            <p:cNvCxnSpPr/>
            <p:nvPr/>
          </p:nvCxnSpPr>
          <p:spPr>
            <a:xfrm flipV="1">
              <a:off x="773084" y="4638502"/>
              <a:ext cx="3350029" cy="85621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1271847" y="4638502"/>
              <a:ext cx="2867891" cy="7161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97552" y="4209877"/>
              <a:ext cx="457200" cy="428625"/>
            </a:xfrm>
            <a:prstGeom prst="rect">
              <a:avLst/>
            </a:prstGeom>
          </p:spPr>
        </p:pic>
      </p:grpSp>
      <p:pic>
        <p:nvPicPr>
          <p:cNvPr id="34" name="Рисунок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1426" y="2223927"/>
            <a:ext cx="1381125" cy="57150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9738" y="2826587"/>
            <a:ext cx="2638425" cy="542925"/>
          </a:xfrm>
          <a:prstGeom prst="rect">
            <a:avLst/>
          </a:prstGeom>
        </p:spPr>
      </p:pic>
      <p:grpSp>
        <p:nvGrpSpPr>
          <p:cNvPr id="45" name="Группа 44"/>
          <p:cNvGrpSpPr/>
          <p:nvPr/>
        </p:nvGrpSpPr>
        <p:grpSpPr>
          <a:xfrm>
            <a:off x="169112" y="3627531"/>
            <a:ext cx="2550189" cy="2490781"/>
            <a:chOff x="169112" y="3627531"/>
            <a:chExt cx="2550189" cy="2490781"/>
          </a:xfrm>
        </p:grpSpPr>
        <p:cxnSp>
          <p:nvCxnSpPr>
            <p:cNvPr id="38" name="Прямая соединительная линия 37"/>
            <p:cNvCxnSpPr/>
            <p:nvPr/>
          </p:nvCxnSpPr>
          <p:spPr>
            <a:xfrm flipH="1">
              <a:off x="773084" y="3898669"/>
              <a:ext cx="1518908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flipH="1">
              <a:off x="773084" y="5104013"/>
              <a:ext cx="1546167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2319251" y="5066607"/>
              <a:ext cx="0" cy="42810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9112" y="3627531"/>
              <a:ext cx="542925" cy="1724025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19201" y="5623012"/>
              <a:ext cx="800100" cy="495300"/>
            </a:xfrm>
            <a:prstGeom prst="rect">
              <a:avLst/>
            </a:prstGeom>
          </p:spPr>
        </p:pic>
      </p:grpSp>
      <p:pic>
        <p:nvPicPr>
          <p:cNvPr id="46" name="Рисунок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3908" y="3400672"/>
            <a:ext cx="1343025" cy="57150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29697" y="2223927"/>
            <a:ext cx="4314825" cy="374332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68571" y="2223927"/>
            <a:ext cx="4810125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1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55907"/>
            <a:ext cx="1601481" cy="5809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7942" y="940815"/>
            <a:ext cx="1184563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T Sans"/>
                <a:ea typeface="Times New Roman" panose="02020603050405020304" pitchFamily="18" charset="0"/>
                <a:cs typeface="+mn-cs"/>
              </a:rPr>
              <a:t>Задача 2.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рисунке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дан график зависимости давления от объема при переходе газа из состояния 1 в 3 в два этапа. Изобразите этот процесс в системах координат (V, Т), (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р,Т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2172566"/>
            <a:ext cx="3867150" cy="3676650"/>
          </a:xfrm>
          <a:prstGeom prst="rect">
            <a:avLst/>
          </a:prstGeom>
        </p:spPr>
      </p:pic>
      <p:sp>
        <p:nvSpPr>
          <p:cNvPr id="15" name="Дуга 14"/>
          <p:cNvSpPr/>
          <p:nvPr/>
        </p:nvSpPr>
        <p:spPr>
          <a:xfrm rot="12391477">
            <a:off x="1454728" y="2917766"/>
            <a:ext cx="2186247" cy="1197033"/>
          </a:xfrm>
          <a:prstGeom prst="arc">
            <a:avLst>
              <a:gd name="adj1" fmla="val 12993003"/>
              <a:gd name="adj2" fmla="val 20908123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99147" y="3487016"/>
            <a:ext cx="1383549" cy="2296218"/>
            <a:chOff x="99147" y="3487016"/>
            <a:chExt cx="1383549" cy="2296218"/>
          </a:xfrm>
        </p:grpSpPr>
        <p:cxnSp>
          <p:nvCxnSpPr>
            <p:cNvPr id="25" name="Прямая соединительная линия 24"/>
            <p:cNvCxnSpPr/>
            <p:nvPr/>
          </p:nvCxnSpPr>
          <p:spPr>
            <a:xfrm flipH="1">
              <a:off x="640080" y="3724102"/>
              <a:ext cx="556953" cy="831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205345" y="3724102"/>
              <a:ext cx="24939" cy="162098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147" y="3487016"/>
              <a:ext cx="504825" cy="523875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7871" y="5345084"/>
              <a:ext cx="504825" cy="438150"/>
            </a:xfrm>
            <a:prstGeom prst="rect">
              <a:avLst/>
            </a:prstGeom>
          </p:spPr>
        </p:pic>
      </p:grpSp>
      <p:grpSp>
        <p:nvGrpSpPr>
          <p:cNvPr id="37" name="Группа 36"/>
          <p:cNvGrpSpPr/>
          <p:nvPr/>
        </p:nvGrpSpPr>
        <p:grpSpPr>
          <a:xfrm>
            <a:off x="103909" y="4734075"/>
            <a:ext cx="2810914" cy="1116295"/>
            <a:chOff x="103909" y="4734075"/>
            <a:chExt cx="2810914" cy="1116295"/>
          </a:xfrm>
        </p:grpSpPr>
        <p:cxnSp>
          <p:nvCxnSpPr>
            <p:cNvPr id="32" name="Прямая соединительная линия 31"/>
            <p:cNvCxnSpPr/>
            <p:nvPr/>
          </p:nvCxnSpPr>
          <p:spPr>
            <a:xfrm flipV="1">
              <a:off x="640080" y="4905115"/>
              <a:ext cx="2036618" cy="1662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2676698" y="4879170"/>
              <a:ext cx="0" cy="45882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909" y="4734075"/>
              <a:ext cx="495300" cy="400050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38573" y="5345545"/>
              <a:ext cx="476250" cy="504825"/>
            </a:xfrm>
            <a:prstGeom prst="rect">
              <a:avLst/>
            </a:prstGeom>
          </p:spPr>
        </p:pic>
      </p:grpSp>
      <p:grpSp>
        <p:nvGrpSpPr>
          <p:cNvPr id="44" name="Группа 43"/>
          <p:cNvGrpSpPr/>
          <p:nvPr/>
        </p:nvGrpSpPr>
        <p:grpSpPr>
          <a:xfrm>
            <a:off x="99147" y="4036520"/>
            <a:ext cx="3249063" cy="1813273"/>
            <a:chOff x="98887" y="4018077"/>
            <a:chExt cx="3249063" cy="1813273"/>
          </a:xfrm>
        </p:grpSpPr>
        <p:cxnSp>
          <p:nvCxnSpPr>
            <p:cNvPr id="40" name="Прямая соединительная линия 39"/>
            <p:cNvCxnSpPr/>
            <p:nvPr/>
          </p:nvCxnSpPr>
          <p:spPr>
            <a:xfrm flipV="1">
              <a:off x="640080" y="4214553"/>
              <a:ext cx="2036618" cy="1662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887" y="4018077"/>
              <a:ext cx="476250" cy="409575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04925" y="5383675"/>
              <a:ext cx="1343025" cy="447675"/>
            </a:xfrm>
            <a:prstGeom prst="rect">
              <a:avLst/>
            </a:prstGeom>
          </p:spPr>
        </p:pic>
      </p:grpSp>
      <p:pic>
        <p:nvPicPr>
          <p:cNvPr id="46" name="Рисунок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9723" y="1711851"/>
            <a:ext cx="2686050" cy="125730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78628" y="2906604"/>
            <a:ext cx="1419225" cy="108585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91731" y="1854726"/>
            <a:ext cx="1647825" cy="11144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37128" y="2948853"/>
            <a:ext cx="1428750" cy="107632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05153" y="2087534"/>
            <a:ext cx="4219575" cy="369570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22896" y="2145492"/>
            <a:ext cx="53340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2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55907"/>
            <a:ext cx="1601481" cy="5809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7942" y="940815"/>
            <a:ext cx="1184563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T Sans"/>
                <a:ea typeface="Times New Roman" panose="02020603050405020304" pitchFamily="18" charset="0"/>
                <a:cs typeface="+mn-cs"/>
              </a:rPr>
              <a:t>Задача 3.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рисунке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дан график зависимости давления от объема при переходе газа из состояния 1 в 3 в два этапа. Изобразите этот процесс в системах координат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р,V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р,Т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3853"/>
            <a:ext cx="3952875" cy="37909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788" y="2620387"/>
            <a:ext cx="3721877" cy="3111066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771502" y="4896196"/>
            <a:ext cx="1769694" cy="166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6499631" y="4071441"/>
            <a:ext cx="8313" cy="84138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0596" y="2458263"/>
            <a:ext cx="3848100" cy="3226355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9060873" y="3688389"/>
            <a:ext cx="2305491" cy="1132993"/>
            <a:chOff x="9060873" y="3688389"/>
            <a:chExt cx="2305491" cy="1132993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9060873" y="4813069"/>
              <a:ext cx="1263534" cy="831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Дуга 19"/>
            <p:cNvSpPr/>
            <p:nvPr/>
          </p:nvSpPr>
          <p:spPr>
            <a:xfrm rot="11637370">
              <a:off x="9322975" y="3688389"/>
              <a:ext cx="2043389" cy="1092006"/>
            </a:xfrm>
            <a:prstGeom prst="arc">
              <a:avLst>
                <a:gd name="adj1" fmla="val 15372108"/>
                <a:gd name="adj2" fmla="val 19387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454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55907"/>
            <a:ext cx="1601481" cy="5809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7175" y="1002298"/>
            <a:ext cx="457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На рисунке даны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графики изменения состояния идеального газа в координатах (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р,V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). Представьте эти процессы в координатах: 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1)(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р,Т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); 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2)(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V, Т). Обозначьте соответствующие точки.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450" y="1152524"/>
            <a:ext cx="7334250" cy="495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1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55907"/>
            <a:ext cx="1601481" cy="580972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4466" y="690685"/>
            <a:ext cx="11923068" cy="186204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T Sans"/>
                <a:ea typeface="Times New Roman" panose="02020603050405020304" pitchFamily="18" charset="0"/>
                <a:cs typeface="+mn-cs"/>
              </a:rPr>
              <a:t>Задача </a:t>
            </a:r>
            <a:r>
              <a:rPr kumimoji="0" lang="en-US" altLang="ru-RU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T Sans"/>
                <a:ea typeface="Times New Roman" panose="02020603050405020304" pitchFamily="18" charset="0"/>
                <a:cs typeface="+mn-cs"/>
              </a:rPr>
              <a:t>4</a:t>
            </a:r>
            <a:r>
              <a:rPr kumimoji="0" lang="ru-RU" altLang="ru-RU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kumimoji="0" lang="ru-RU" alt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8. В воде всплывает пузырек воздуха. Когда он находится на глубине 3 м, его объем равен 5 мм</a:t>
            </a:r>
            <a:r>
              <a:rPr kumimoji="0" lang="ru-RU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Каков объем пузырька, когда он будет очень близок к свободной поверхности воды? Атмосферное давление нормальное. Температуру считать постоянной.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PT Sans"/>
                <a:ea typeface="Times New Roman" panose="02020603050405020304" pitchFamily="18" charset="0"/>
                <a:cs typeface="+mn-cs"/>
              </a:rPr>
              <a:t> </a:t>
            </a:r>
            <a:endParaRPr kumimoji="0" lang="ru-RU" altLang="ru-RU" sz="18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27510" y="2427213"/>
            <a:ext cx="1852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Решение:</a:t>
            </a:r>
            <a:endParaRPr kumimoji="0" lang="ru-RU" sz="3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40931" y="574561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134466" y="2301193"/>
            <a:ext cx="5126714" cy="3593423"/>
            <a:chOff x="134466" y="2301193"/>
            <a:chExt cx="5126714" cy="3593423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801" y="2845120"/>
              <a:ext cx="4714875" cy="2105025"/>
            </a:xfrm>
            <a:prstGeom prst="rect">
              <a:avLst/>
            </a:prstGeom>
          </p:spPr>
        </p:pic>
        <p:grpSp>
          <p:nvGrpSpPr>
            <p:cNvPr id="26" name="Группа 25"/>
            <p:cNvGrpSpPr/>
            <p:nvPr/>
          </p:nvGrpSpPr>
          <p:grpSpPr>
            <a:xfrm>
              <a:off x="134466" y="2301193"/>
              <a:ext cx="5126714" cy="3593423"/>
              <a:chOff x="134466" y="2301193"/>
              <a:chExt cx="5126714" cy="3593423"/>
            </a:xfrm>
          </p:grpSpPr>
          <p:grpSp>
            <p:nvGrpSpPr>
              <p:cNvPr id="8" name="Группа 7"/>
              <p:cNvGrpSpPr/>
              <p:nvPr/>
            </p:nvGrpSpPr>
            <p:grpSpPr>
              <a:xfrm>
                <a:off x="134466" y="2301193"/>
                <a:ext cx="5126714" cy="3419987"/>
                <a:chOff x="-2537153" y="1507123"/>
                <a:chExt cx="5126714" cy="3419987"/>
              </a:xfrm>
            </p:grpSpPr>
            <p:sp>
              <p:nvSpPr>
                <p:cNvPr id="9" name="Прямоугольник 21"/>
                <p:cNvSpPr/>
                <p:nvPr/>
              </p:nvSpPr>
              <p:spPr>
                <a:xfrm>
                  <a:off x="-2279459" y="1507123"/>
                  <a:ext cx="2840020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rPr>
                    <a:t>Дано: </a:t>
                  </a:r>
                  <a:endParaRPr kumimoji="0" lang="en-C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0" name="Straight Connector 22"/>
                <p:cNvCxnSpPr/>
                <p:nvPr/>
              </p:nvCxnSpPr>
              <p:spPr>
                <a:xfrm>
                  <a:off x="2547811" y="1862887"/>
                  <a:ext cx="37328" cy="306422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42"/>
                <p:cNvCxnSpPr/>
                <p:nvPr/>
              </p:nvCxnSpPr>
              <p:spPr>
                <a:xfrm flipH="1">
                  <a:off x="-2537153" y="4328603"/>
                  <a:ext cx="5126714" cy="13732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5" name="Рисунок 2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16219" y="5189766"/>
                <a:ext cx="1228725" cy="704850"/>
              </a:xfrm>
              <a:prstGeom prst="rect">
                <a:avLst/>
              </a:prstGeom>
            </p:spPr>
          </p:pic>
        </p:grpSp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3875" y="2987511"/>
            <a:ext cx="2399887" cy="2691765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5256758" y="3015239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Состояние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I: 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p</a:t>
            </a:r>
            <a:r>
              <a:rPr kumimoji="0" lang="ru-RU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=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+ 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ρ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gh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(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давление на глубине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h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складывается из 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атмосферного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и гидростатического; 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р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— плотность воды);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275810" y="5724803"/>
            <a:ext cx="67817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Состояние II: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p</a:t>
            </a:r>
            <a:r>
              <a:rPr kumimoji="0" lang="ru-RU" sz="24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=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o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V</a:t>
            </a:r>
            <a:r>
              <a:rPr kumimoji="0" lang="ru-RU" sz="24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надо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найти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; Т</a:t>
            </a:r>
            <a:r>
              <a:rPr kumimoji="0" lang="ru-RU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=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Т.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9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55907"/>
            <a:ext cx="1601481" cy="5809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5047" y="982036"/>
            <a:ext cx="117320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Так как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Т =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const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и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m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=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const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,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то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из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объединенного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уравнения газового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состояния,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P</a:t>
            </a:r>
            <a:r>
              <a:rPr kumimoji="0" lang="en-US" sz="24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1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V</a:t>
            </a:r>
            <a:r>
              <a:rPr kumimoji="0" lang="en-US" sz="24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1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/T</a:t>
            </a:r>
            <a:r>
              <a:rPr kumimoji="0" lang="en-US" sz="24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1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= P</a:t>
            </a:r>
            <a:r>
              <a:rPr kumimoji="0" lang="en-US" sz="24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2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V</a:t>
            </a:r>
            <a:r>
              <a:rPr kumimoji="0" lang="en-US" sz="24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2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/T</a:t>
            </a:r>
            <a:r>
              <a:rPr kumimoji="0" lang="en-US" sz="24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2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P</a:t>
            </a:r>
            <a:r>
              <a:rPr kumimoji="0" lang="en-US" sz="24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1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V</a:t>
            </a:r>
            <a:r>
              <a:rPr kumimoji="0" lang="en-US" sz="24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1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=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P</a:t>
            </a:r>
            <a:r>
              <a:rPr kumimoji="0" lang="en-US" sz="24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2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V</a:t>
            </a:r>
            <a:r>
              <a:rPr kumimoji="0" lang="en-US" sz="24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2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,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(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p</a:t>
            </a:r>
            <a:r>
              <a:rPr kumimoji="0" lang="en-US" sz="24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o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+ 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ρ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gh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)V</a:t>
            </a:r>
            <a:r>
              <a:rPr kumimoji="0" lang="en-US" sz="24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1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= P</a:t>
            </a:r>
            <a:r>
              <a:rPr kumimoji="0" lang="en-US" sz="24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0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V</a:t>
            </a:r>
            <a:r>
              <a:rPr kumimoji="0" lang="en-US" sz="24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2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03215" y="3066185"/>
            <a:ext cx="3627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V</a:t>
            </a:r>
            <a:r>
              <a:rPr kumimoji="0" lang="en-US" sz="24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2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=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p</a:t>
            </a:r>
            <a:r>
              <a:rPr kumimoji="0" lang="en-US" sz="2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+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ρ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gh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)V</a:t>
            </a:r>
            <a:r>
              <a:rPr kumimoji="0" lang="en-US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1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/P</a:t>
            </a:r>
            <a:r>
              <a:rPr kumimoji="0" lang="en-US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0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27850"/>
            <a:ext cx="12192000" cy="12573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47" y="4858572"/>
            <a:ext cx="4429125" cy="1066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9158" y="5390761"/>
            <a:ext cx="36195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1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55907"/>
            <a:ext cx="1601481" cy="5809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3236" y="1020233"/>
            <a:ext cx="117154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T Sans"/>
                <a:ea typeface="Times New Roman" panose="02020603050405020304" pitchFamily="18" charset="0"/>
                <a:cs typeface="+mn-cs"/>
              </a:rPr>
              <a:t>Задача </a:t>
            </a:r>
            <a:r>
              <a:rPr kumimoji="0" lang="en-US" altLang="ru-RU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T Sans"/>
                <a:ea typeface="Times New Roman" panose="02020603050405020304" pitchFamily="18" charset="0"/>
                <a:cs typeface="+mn-cs"/>
              </a:rPr>
              <a:t>5</a:t>
            </a:r>
            <a:r>
              <a:rPr kumimoji="0" lang="ru-RU" altLang="ru-RU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В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цилиндре под поршнем находится воздух при давлении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2*10</a:t>
            </a:r>
            <a:r>
              <a:rPr kumimoji="0" lang="ru-RU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5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Па и при температуре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27°С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. Какого веса груз надо положить на поршень после нагревания воздуха до температуры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50°С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, чтобы объем в цилиндре был равен первоначальному? Площадь поршня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30см</a:t>
            </a:r>
            <a:r>
              <a:rPr kumimoji="0" lang="ru-RU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0" y="2770756"/>
            <a:ext cx="5295900" cy="3768156"/>
            <a:chOff x="0" y="2770756"/>
            <a:chExt cx="5295900" cy="3768156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167062"/>
              <a:ext cx="5295900" cy="3371850"/>
            </a:xfrm>
            <a:prstGeom prst="rect">
              <a:avLst/>
            </a:prstGeom>
          </p:spPr>
        </p:pic>
        <p:sp>
          <p:nvSpPr>
            <p:cNvPr id="8" name="Прямоугольник 21"/>
            <p:cNvSpPr/>
            <p:nvPr/>
          </p:nvSpPr>
          <p:spPr>
            <a:xfrm>
              <a:off x="342283" y="2770756"/>
              <a:ext cx="284002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Дано: </a:t>
              </a:r>
              <a:endPara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374947" y="2478368"/>
            <a:ext cx="6553200" cy="3918040"/>
            <a:chOff x="5374947" y="2478368"/>
            <a:chExt cx="6553200" cy="391804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74947" y="2862633"/>
              <a:ext cx="6553200" cy="353377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725363" y="2478368"/>
              <a:ext cx="18523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sng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Решение:</a:t>
              </a:r>
              <a:endParaRPr kumimoji="0" lang="ru-RU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17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55907"/>
            <a:ext cx="1601481" cy="5809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67" y="177165"/>
            <a:ext cx="6553768" cy="399322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662935" y="1018653"/>
            <a:ext cx="53463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Состояние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I: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p</a:t>
            </a:r>
            <a:r>
              <a:rPr kumimoji="0" lang="ru-RU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, V</a:t>
            </a:r>
            <a:r>
              <a:rPr kumimoji="0" lang="ru-RU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= V;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T</a:t>
            </a:r>
            <a:r>
              <a:rPr kumimoji="0" lang="ru-RU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.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Состояние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II: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=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p</a:t>
            </a:r>
            <a:r>
              <a:rPr kumimoji="0" lang="ru-RU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+ P/S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662935" y="2031424"/>
            <a:ext cx="55290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Так как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V =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const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и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m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=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const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,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воспользуемся законом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Шарля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5641" y="2849656"/>
            <a:ext cx="3143250" cy="666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0722" y="3587067"/>
            <a:ext cx="4705350" cy="6953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5002" y="4282392"/>
            <a:ext cx="4133850" cy="762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700" y="5044392"/>
            <a:ext cx="6353175" cy="6953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4989" y="5051373"/>
            <a:ext cx="19431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8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55907"/>
            <a:ext cx="1601481" cy="5809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3933" y="956272"/>
            <a:ext cx="119760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T Sans"/>
                <a:ea typeface="Times New Roman" panose="02020603050405020304" pitchFamily="18" charset="0"/>
                <a:cs typeface="+mn-cs"/>
              </a:rPr>
              <a:t>Задача </a:t>
            </a:r>
            <a:r>
              <a:rPr kumimoji="0" lang="en-US" alt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T Sans"/>
                <a:ea typeface="Times New Roman" panose="02020603050405020304" pitchFamily="18" charset="0"/>
                <a:cs typeface="+mn-cs"/>
              </a:rPr>
              <a:t>5</a:t>
            </a:r>
            <a:r>
              <a:rPr kumimoji="0" lang="ru-RU" alt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Закрытый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с обоих концов горизонтальный цилиндр наполнен газом при давлении 100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кПа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и температуре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30°С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и разделен легкоподвижным поршнем на две равные части длиной по 50 см. На какую величину нужно повысить температуру газа в левой половине цилиндра, чтобы поршень сместился на расстояние 20 см? Считайте, что в правой половине цилиндра температура не изменится. Определите давление газа после смещения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поршня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27425" y="255907"/>
            <a:ext cx="391081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Повышаем уровень…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95421" y="3633928"/>
            <a:ext cx="1852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Решение:</a:t>
            </a:r>
            <a:endParaRPr kumimoji="0" lang="ru-RU" sz="3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81" y="3529895"/>
            <a:ext cx="3874110" cy="30090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085" y="4136591"/>
            <a:ext cx="3891829" cy="18996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4638502"/>
            <a:ext cx="3902107" cy="209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5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55907"/>
            <a:ext cx="1601481" cy="5809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7425" y="255907"/>
            <a:ext cx="391081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Повышаем уровень…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07854" y="747524"/>
            <a:ext cx="1852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Решение:</a:t>
            </a:r>
            <a:endParaRPr kumimoji="0" lang="ru-RU" sz="3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90" y="898369"/>
            <a:ext cx="3874110" cy="30090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571" y="1483626"/>
            <a:ext cx="3785150" cy="18475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9939" y="1947302"/>
            <a:ext cx="3902107" cy="2091286"/>
          </a:xfrm>
          <a:prstGeom prst="rect">
            <a:avLst/>
          </a:prstGeom>
        </p:spPr>
      </p:pic>
      <p:sp>
        <p:nvSpPr>
          <p:cNvPr id="10" name="Прямоугольник 21"/>
          <p:cNvSpPr/>
          <p:nvPr/>
        </p:nvSpPr>
        <p:spPr>
          <a:xfrm>
            <a:off x="164490" y="455136"/>
            <a:ext cx="28400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Дано: 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019" y="4126970"/>
            <a:ext cx="5735782" cy="2340508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688976" y="4072227"/>
            <a:ext cx="5383070" cy="2098673"/>
            <a:chOff x="6688976" y="4072227"/>
            <a:chExt cx="5383070" cy="2098673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49215" y="4072227"/>
              <a:ext cx="5322831" cy="744758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31938" y="4785544"/>
              <a:ext cx="3428000" cy="456116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05600" y="5299284"/>
              <a:ext cx="2354621" cy="387273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88976" y="5659702"/>
              <a:ext cx="676100" cy="511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434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687" y="381000"/>
            <a:ext cx="3171825" cy="1219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" y="1844674"/>
            <a:ext cx="11537081" cy="11271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0937" y="2971799"/>
            <a:ext cx="4810125" cy="18002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7458" y="4772024"/>
            <a:ext cx="1153708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0" i="0" u="none" strike="noStrike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Это уравнение связывает давление, объем и температуру, которые определяют состояние идеального газа, и называется уравнением состояния идеального газа.</a:t>
            </a:r>
            <a:endParaRPr lang="en-US" sz="2800" b="0" i="0" u="none" strike="noStrike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algn="just"/>
            <a:endParaRPr lang="en-US" sz="28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algn="just"/>
            <a:endParaRPr lang="ru-RU" sz="2800" b="0" i="0" u="none" strike="noStrike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14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55907"/>
            <a:ext cx="1601481" cy="5809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7425" y="255907"/>
            <a:ext cx="391081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Повышаем уровень…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450" y="901735"/>
            <a:ext cx="3785150" cy="18475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6589" y="1047665"/>
            <a:ext cx="3902107" cy="20912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188" y="2933963"/>
            <a:ext cx="5735782" cy="2340508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722227" y="3265892"/>
            <a:ext cx="5383070" cy="2098673"/>
            <a:chOff x="6688976" y="4072227"/>
            <a:chExt cx="5383070" cy="2098673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49215" y="4072227"/>
              <a:ext cx="5322831" cy="744758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31938" y="4785544"/>
              <a:ext cx="3428000" cy="456116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05600" y="5299284"/>
              <a:ext cx="2354621" cy="387273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88976" y="5659702"/>
              <a:ext cx="676100" cy="511198"/>
            </a:xfrm>
            <a:prstGeom prst="rect">
              <a:avLst/>
            </a:prstGeom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2468" y="5426728"/>
            <a:ext cx="478155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9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55907"/>
            <a:ext cx="1601481" cy="5809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7425" y="255907"/>
            <a:ext cx="391081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Повышаем уровень…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450" y="901735"/>
            <a:ext cx="3785150" cy="18475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6589" y="1047665"/>
            <a:ext cx="3902107" cy="20912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820" y="3065913"/>
            <a:ext cx="4781550" cy="7239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8437" y="3680163"/>
            <a:ext cx="6715125" cy="7048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1682" y="4306976"/>
            <a:ext cx="3171825" cy="6667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7425" y="4926225"/>
            <a:ext cx="4257675" cy="6477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69404" y="5490889"/>
            <a:ext cx="4840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Сократим обе части равенства на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36813" y="5862364"/>
            <a:ext cx="11273551" cy="552450"/>
            <a:chOff x="136813" y="5862364"/>
            <a:chExt cx="11273551" cy="552450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6813" y="5862364"/>
              <a:ext cx="6515100" cy="552450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76589" y="5870575"/>
              <a:ext cx="3533775" cy="485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716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55907"/>
            <a:ext cx="1601481" cy="5809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7425" y="255907"/>
            <a:ext cx="391081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Повышаем уровень…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450" y="901735"/>
            <a:ext cx="3785150" cy="18475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6589" y="1047665"/>
            <a:ext cx="3902107" cy="2091286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459224" y="3138951"/>
            <a:ext cx="11273551" cy="552450"/>
            <a:chOff x="136813" y="5862364"/>
            <a:chExt cx="11273551" cy="552450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813" y="5862364"/>
              <a:ext cx="6515100" cy="552450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76589" y="5870575"/>
              <a:ext cx="3533775" cy="485775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4345" y="3861825"/>
            <a:ext cx="3867150" cy="5905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651" y="4401324"/>
            <a:ext cx="8810625" cy="6667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6025" y="5005267"/>
            <a:ext cx="4572000" cy="6762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5101" y="5607573"/>
            <a:ext cx="2457450" cy="6000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94345" y="5574235"/>
            <a:ext cx="28003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2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55907"/>
            <a:ext cx="1601481" cy="5809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75832"/>
            <a:ext cx="10658475" cy="538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8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55907"/>
            <a:ext cx="1601481" cy="5809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704" y="836879"/>
            <a:ext cx="9635251" cy="568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55907"/>
            <a:ext cx="1601481" cy="5809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187" y="836879"/>
            <a:ext cx="9242912" cy="564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8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55907"/>
            <a:ext cx="1601481" cy="580972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61925" y="836879"/>
            <a:ext cx="12030075" cy="4420921"/>
            <a:chOff x="161925" y="836879"/>
            <a:chExt cx="12030075" cy="4420921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175" y="836879"/>
              <a:ext cx="11934825" cy="1238250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4137" y="2075129"/>
              <a:ext cx="2047875" cy="59055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7662" y="2847975"/>
              <a:ext cx="11496675" cy="116205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4565" y="4114800"/>
              <a:ext cx="9772650" cy="11430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161925" y="904875"/>
              <a:ext cx="3476625" cy="5511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327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55907"/>
            <a:ext cx="1601481" cy="58097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/>
          <a:stretch>
            <a:fillRect/>
          </a:stretch>
        </p:blipFill>
        <p:spPr bwMode="auto">
          <a:xfrm>
            <a:off x="1176338" y="1228725"/>
            <a:ext cx="378142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" name="Группа 12"/>
          <p:cNvGrpSpPr/>
          <p:nvPr/>
        </p:nvGrpSpPr>
        <p:grpSpPr>
          <a:xfrm>
            <a:off x="4914900" y="1190626"/>
            <a:ext cx="3074298" cy="3485494"/>
            <a:chOff x="6457950" y="1143001"/>
            <a:chExt cx="3074298" cy="3485494"/>
          </a:xfrm>
        </p:grpSpPr>
        <p:cxnSp>
          <p:nvCxnSpPr>
            <p:cNvPr id="6" name="Прямая со стрелкой 5"/>
            <p:cNvCxnSpPr/>
            <p:nvPr/>
          </p:nvCxnSpPr>
          <p:spPr>
            <a:xfrm rot="5400000" flipH="1" flipV="1">
              <a:off x="5329236" y="2624139"/>
              <a:ext cx="2971802" cy="952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/>
            <p:cNvCxnSpPr/>
            <p:nvPr/>
          </p:nvCxnSpPr>
          <p:spPr>
            <a:xfrm flipV="1">
              <a:off x="6619875" y="3981450"/>
              <a:ext cx="2809875" cy="9527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457950" y="1190625"/>
              <a:ext cx="3706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  <a:endParaRPr kumimoji="0" lang="ru-RU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144000" y="4105275"/>
              <a:ext cx="3882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</a:t>
              </a:r>
              <a:endParaRPr kumimoji="0" lang="ru-RU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38913" y="4019550"/>
              <a:ext cx="219075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4" name="Группа 13"/>
          <p:cNvGrpSpPr/>
          <p:nvPr/>
        </p:nvGrpSpPr>
        <p:grpSpPr>
          <a:xfrm>
            <a:off x="7839075" y="1190625"/>
            <a:ext cx="3075714" cy="3342620"/>
            <a:chOff x="6410325" y="1143000"/>
            <a:chExt cx="3075714" cy="3342620"/>
          </a:xfrm>
        </p:grpSpPr>
        <p:cxnSp>
          <p:nvCxnSpPr>
            <p:cNvPr id="15" name="Прямая со стрелкой 14"/>
            <p:cNvCxnSpPr/>
            <p:nvPr/>
          </p:nvCxnSpPr>
          <p:spPr>
            <a:xfrm rot="5400000" flipH="1" flipV="1">
              <a:off x="5329236" y="2624139"/>
              <a:ext cx="2971802" cy="952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/>
            <p:cNvCxnSpPr/>
            <p:nvPr/>
          </p:nvCxnSpPr>
          <p:spPr>
            <a:xfrm flipV="1">
              <a:off x="6619875" y="3981450"/>
              <a:ext cx="2809875" cy="9527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9115425" y="3962400"/>
              <a:ext cx="3706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endParaRPr kumimoji="0" lang="ru-RU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10325" y="1143000"/>
              <a:ext cx="3882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</a:t>
              </a:r>
              <a:endParaRPr kumimoji="0" lang="ru-RU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38913" y="4019550"/>
              <a:ext cx="219075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cxnSp>
        <p:nvCxnSpPr>
          <p:cNvPr id="21" name="Прямая соединительная линия 20"/>
          <p:cNvCxnSpPr/>
          <p:nvPr/>
        </p:nvCxnSpPr>
        <p:spPr>
          <a:xfrm rot="5400000" flipH="1" flipV="1">
            <a:off x="5314950" y="2733676"/>
            <a:ext cx="2752725" cy="952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Дуга 22"/>
          <p:cNvSpPr/>
          <p:nvPr/>
        </p:nvSpPr>
        <p:spPr>
          <a:xfrm rot="10800000">
            <a:off x="5476875" y="457200"/>
            <a:ext cx="4229100" cy="3314700"/>
          </a:xfrm>
          <a:prstGeom prst="arc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Дуга 23"/>
          <p:cNvSpPr/>
          <p:nvPr/>
        </p:nvSpPr>
        <p:spPr>
          <a:xfrm rot="10800000">
            <a:off x="5848350" y="333375"/>
            <a:ext cx="4229100" cy="3314700"/>
          </a:xfrm>
          <a:prstGeom prst="arc">
            <a:avLst>
              <a:gd name="adj1" fmla="val 16200000"/>
              <a:gd name="adj2" fmla="val 21531001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rot="10800000" flipV="1">
            <a:off x="5257802" y="3200403"/>
            <a:ext cx="2686049" cy="857246"/>
          </a:xfrm>
          <a:prstGeom prst="line">
            <a:avLst/>
          </a:prstGeom>
          <a:ln w="3175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Дуга 27"/>
          <p:cNvSpPr/>
          <p:nvPr/>
        </p:nvSpPr>
        <p:spPr>
          <a:xfrm rot="10800000">
            <a:off x="5486400" y="457200"/>
            <a:ext cx="4229100" cy="3314700"/>
          </a:xfrm>
          <a:prstGeom prst="arc">
            <a:avLst>
              <a:gd name="adj1" fmla="val 18055207"/>
              <a:gd name="adj2" fmla="val 19805047"/>
            </a:avLst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324725" y="32575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96050" y="35433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rot="10800000">
            <a:off x="6667500" y="3609976"/>
            <a:ext cx="914400" cy="9525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534025" y="30099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rot="5400000">
            <a:off x="5010152" y="2466978"/>
            <a:ext cx="1847849" cy="1333498"/>
          </a:xfrm>
          <a:prstGeom prst="line">
            <a:avLst/>
          </a:prstGeom>
          <a:ln w="3175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rot="5400000" flipH="1" flipV="1">
            <a:off x="4852989" y="2928938"/>
            <a:ext cx="2200275" cy="381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rot="5400000" flipH="1" flipV="1">
            <a:off x="5510213" y="2719388"/>
            <a:ext cx="790575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rot="5400000">
            <a:off x="4791870" y="2582068"/>
            <a:ext cx="1941512" cy="1009652"/>
          </a:xfrm>
          <a:prstGeom prst="line">
            <a:avLst/>
          </a:prstGeom>
          <a:ln w="3175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5876925" y="20764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Дуга 55"/>
          <p:cNvSpPr/>
          <p:nvPr/>
        </p:nvSpPr>
        <p:spPr>
          <a:xfrm rot="10800000">
            <a:off x="5486400" y="-295275"/>
            <a:ext cx="4229100" cy="3314700"/>
          </a:xfrm>
          <a:prstGeom prst="arc">
            <a:avLst>
              <a:gd name="adj1" fmla="val 19824931"/>
              <a:gd name="adj2" fmla="val 105009"/>
            </a:avLst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505450" y="11239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/>
        </p:nvGraphicFramePr>
        <p:xfrm>
          <a:off x="4498975" y="4786841"/>
          <a:ext cx="3578225" cy="1483360"/>
        </p:xfrm>
        <a:graphic>
          <a:graphicData uri="http://schemas.openxmlformats.org/drawingml/2006/table">
            <a:tbl>
              <a:tblPr firstRow="1" bandRow="1"/>
              <a:tblGrid>
                <a:gridCol w="835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8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 → 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p = const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r>
                        <a:rPr lang="en-US" baseline="0" dirty="0" smtClean="0"/>
                        <a:t>  ↘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 ↘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 → 3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r>
                        <a:rPr lang="en-US" baseline="0" dirty="0" smtClean="0"/>
                        <a:t> = const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 ↗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V ↘</a:t>
                      </a:r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 → 4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</a:t>
                      </a:r>
                      <a:r>
                        <a:rPr lang="en-US" baseline="0" dirty="0" smtClean="0"/>
                        <a:t> = const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 ↗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 ↗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 → 5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 = const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 ↗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V ↘</a:t>
                      </a:r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64" name="Прямая соединительная линия 63"/>
          <p:cNvCxnSpPr/>
          <p:nvPr/>
        </p:nvCxnSpPr>
        <p:spPr>
          <a:xfrm rot="5400000" flipH="1" flipV="1">
            <a:off x="7896225" y="1943100"/>
            <a:ext cx="2419350" cy="175260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V="1">
            <a:off x="8239125" y="3390900"/>
            <a:ext cx="2581275" cy="952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V="1">
            <a:off x="8258175" y="1981200"/>
            <a:ext cx="2581275" cy="952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rot="5400000" flipH="1" flipV="1">
            <a:off x="8796632" y="2126986"/>
            <a:ext cx="1036081" cy="801661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9458325" y="16383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8763000" y="2667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4" name="Прямая соединительная линия 73"/>
          <p:cNvCxnSpPr>
            <a:endCxn id="77" idx="2"/>
          </p:cNvCxnSpPr>
          <p:nvPr/>
        </p:nvCxnSpPr>
        <p:spPr>
          <a:xfrm rot="16200000" flipH="1">
            <a:off x="8620419" y="3352508"/>
            <a:ext cx="616984" cy="7964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8782050" y="32956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4" name="Прямая соединительная линия 83"/>
          <p:cNvCxnSpPr/>
          <p:nvPr/>
        </p:nvCxnSpPr>
        <p:spPr>
          <a:xfrm rot="10800000" flipV="1">
            <a:off x="8905882" y="3609975"/>
            <a:ext cx="828669" cy="28576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 flipV="1">
            <a:off x="8267700" y="2228850"/>
            <a:ext cx="2809875" cy="1809751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9534525" y="32480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0" name="Прямая соединительная линия 89"/>
          <p:cNvCxnSpPr/>
          <p:nvPr/>
        </p:nvCxnSpPr>
        <p:spPr>
          <a:xfrm rot="16200000" flipH="1">
            <a:off x="9605964" y="3700464"/>
            <a:ext cx="228600" cy="9522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9744075" y="36957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2" name="Прямая соединительная линия 91"/>
          <p:cNvCxnSpPr/>
          <p:nvPr/>
        </p:nvCxnSpPr>
        <p:spPr>
          <a:xfrm flipV="1">
            <a:off x="8229600" y="3095625"/>
            <a:ext cx="2933700" cy="942975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6727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147638" y="1257300"/>
            <a:ext cx="393382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Группа 3"/>
          <p:cNvGrpSpPr/>
          <p:nvPr/>
        </p:nvGrpSpPr>
        <p:grpSpPr>
          <a:xfrm>
            <a:off x="4276725" y="1190626"/>
            <a:ext cx="3074298" cy="3485494"/>
            <a:chOff x="6457950" y="1143001"/>
            <a:chExt cx="3074298" cy="3485494"/>
          </a:xfrm>
        </p:grpSpPr>
        <p:cxnSp>
          <p:nvCxnSpPr>
            <p:cNvPr id="5" name="Прямая со стрелкой 4"/>
            <p:cNvCxnSpPr/>
            <p:nvPr/>
          </p:nvCxnSpPr>
          <p:spPr>
            <a:xfrm rot="5400000" flipH="1" flipV="1">
              <a:off x="5329236" y="2624139"/>
              <a:ext cx="2971802" cy="952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 стрелкой 5"/>
            <p:cNvCxnSpPr/>
            <p:nvPr/>
          </p:nvCxnSpPr>
          <p:spPr>
            <a:xfrm flipV="1">
              <a:off x="6619875" y="3981450"/>
              <a:ext cx="2809875" cy="9527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6457950" y="1190625"/>
              <a:ext cx="3706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  <a:endParaRPr kumimoji="0" lang="ru-RU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144000" y="4105275"/>
              <a:ext cx="3882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</a:t>
              </a:r>
              <a:endParaRPr kumimoji="0" lang="ru-RU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38913" y="4019550"/>
              <a:ext cx="219075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0" name="Группа 9"/>
          <p:cNvGrpSpPr/>
          <p:nvPr/>
        </p:nvGrpSpPr>
        <p:grpSpPr>
          <a:xfrm>
            <a:off x="7610475" y="1190625"/>
            <a:ext cx="3075714" cy="3342620"/>
            <a:chOff x="6410325" y="1143000"/>
            <a:chExt cx="3075714" cy="3342620"/>
          </a:xfrm>
        </p:grpSpPr>
        <p:cxnSp>
          <p:nvCxnSpPr>
            <p:cNvPr id="11" name="Прямая со стрелкой 10"/>
            <p:cNvCxnSpPr/>
            <p:nvPr/>
          </p:nvCxnSpPr>
          <p:spPr>
            <a:xfrm rot="5400000" flipH="1" flipV="1">
              <a:off x="5329236" y="2624139"/>
              <a:ext cx="2971802" cy="952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/>
            <p:cNvCxnSpPr/>
            <p:nvPr/>
          </p:nvCxnSpPr>
          <p:spPr>
            <a:xfrm flipV="1">
              <a:off x="6619875" y="3981450"/>
              <a:ext cx="2809875" cy="9527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9115425" y="3962400"/>
              <a:ext cx="3706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endParaRPr kumimoji="0" lang="ru-RU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10325" y="1143000"/>
              <a:ext cx="3690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  <a:endParaRPr kumimoji="0" lang="ru-RU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38913" y="4019550"/>
              <a:ext cx="219075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4041775" y="4786841"/>
          <a:ext cx="3578225" cy="1483360"/>
        </p:xfrm>
        <a:graphic>
          <a:graphicData uri="http://schemas.openxmlformats.org/drawingml/2006/table">
            <a:tbl>
              <a:tblPr firstRow="1" bandRow="1"/>
              <a:tblGrid>
                <a:gridCol w="835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8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 → 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p = const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r>
                        <a:rPr lang="en-US" baseline="0" dirty="0" smtClean="0"/>
                        <a:t>  ↗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 ↗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 → 3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</a:t>
                      </a:r>
                      <a:r>
                        <a:rPr lang="en-US" baseline="0" dirty="0" smtClean="0"/>
                        <a:t> = const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 ↘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 ↘</a:t>
                      </a:r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 → 4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r>
                        <a:rPr lang="en-US" baseline="0" dirty="0" smtClean="0"/>
                        <a:t> = const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V ↗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 ↗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 → 5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 = const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 ↘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T↘</a:t>
                      </a:r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8" name="Прямая соединительная линия 17"/>
          <p:cNvCxnSpPr/>
          <p:nvPr/>
        </p:nvCxnSpPr>
        <p:spPr>
          <a:xfrm flipV="1">
            <a:off x="4638675" y="1971675"/>
            <a:ext cx="2600325" cy="952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4619625" y="3409950"/>
            <a:ext cx="2600325" cy="952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 flipH="1" flipV="1">
            <a:off x="3962402" y="2638425"/>
            <a:ext cx="2819401" cy="1905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rot="5400000" flipH="1" flipV="1">
            <a:off x="5391153" y="2590800"/>
            <a:ext cx="2819401" cy="1905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5372100" y="3429000"/>
            <a:ext cx="723900" cy="95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076825" y="34766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96000" y="34861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rot="16200000" flipV="1">
            <a:off x="5334003" y="2695575"/>
            <a:ext cx="1495424" cy="95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6048375" y="1971675"/>
            <a:ext cx="762000" cy="95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953125" y="15716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91300" y="15621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rot="5400000" flipH="1" flipV="1">
            <a:off x="5872164" y="2909887"/>
            <a:ext cx="1857374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858000" y="35433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 rot="5400000" flipH="1" flipV="1">
            <a:off x="7839075" y="2190751"/>
            <a:ext cx="2009775" cy="166687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7981950" y="2705100"/>
            <a:ext cx="2381250" cy="132397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8639175" y="2667000"/>
            <a:ext cx="504825" cy="95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8324850" y="22669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896350" y="22574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 rot="5400000">
            <a:off x="8591551" y="2743200"/>
            <a:ext cx="619125" cy="523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8629650" y="3286125"/>
            <a:ext cx="7239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rot="10800000" flipV="1">
            <a:off x="8277230" y="3295649"/>
            <a:ext cx="1076321" cy="600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8343900" y="29241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 rot="5400000" flipH="1" flipV="1">
            <a:off x="7258050" y="2619375"/>
            <a:ext cx="2800350" cy="15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Рисунок 6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55907"/>
            <a:ext cx="1601481" cy="58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729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5" y="255907"/>
            <a:ext cx="1601481" cy="58097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0" y="1533525"/>
            <a:ext cx="3810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Группа 4"/>
          <p:cNvGrpSpPr/>
          <p:nvPr/>
        </p:nvGrpSpPr>
        <p:grpSpPr>
          <a:xfrm>
            <a:off x="4276725" y="1295401"/>
            <a:ext cx="3074298" cy="3485494"/>
            <a:chOff x="6457950" y="1143001"/>
            <a:chExt cx="3074298" cy="3485494"/>
          </a:xfrm>
        </p:grpSpPr>
        <p:cxnSp>
          <p:nvCxnSpPr>
            <p:cNvPr id="6" name="Прямая со стрелкой 5"/>
            <p:cNvCxnSpPr/>
            <p:nvPr/>
          </p:nvCxnSpPr>
          <p:spPr>
            <a:xfrm rot="5400000" flipH="1" flipV="1">
              <a:off x="5329236" y="2624139"/>
              <a:ext cx="2971802" cy="952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/>
            <p:cNvCxnSpPr/>
            <p:nvPr/>
          </p:nvCxnSpPr>
          <p:spPr>
            <a:xfrm flipV="1">
              <a:off x="6619875" y="3981450"/>
              <a:ext cx="2809875" cy="9527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457950" y="1190625"/>
              <a:ext cx="3706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  <a:endParaRPr kumimoji="0" lang="ru-RU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144000" y="4105275"/>
              <a:ext cx="3882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</a:t>
              </a:r>
              <a:endParaRPr kumimoji="0" lang="ru-RU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38913" y="4019550"/>
              <a:ext cx="219075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1" name="Группа 10"/>
          <p:cNvGrpSpPr/>
          <p:nvPr/>
        </p:nvGrpSpPr>
        <p:grpSpPr>
          <a:xfrm>
            <a:off x="7610475" y="1276350"/>
            <a:ext cx="3075714" cy="3342620"/>
            <a:chOff x="6410325" y="1143000"/>
            <a:chExt cx="3075714" cy="3342620"/>
          </a:xfrm>
        </p:grpSpPr>
        <p:cxnSp>
          <p:nvCxnSpPr>
            <p:cNvPr id="12" name="Прямая со стрелкой 11"/>
            <p:cNvCxnSpPr/>
            <p:nvPr/>
          </p:nvCxnSpPr>
          <p:spPr>
            <a:xfrm rot="5400000" flipH="1" flipV="1">
              <a:off x="5329236" y="2624139"/>
              <a:ext cx="2971802" cy="9525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 flipV="1">
              <a:off x="6619875" y="3981450"/>
              <a:ext cx="2809875" cy="9527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9115425" y="3962400"/>
              <a:ext cx="3706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endParaRPr kumimoji="0" lang="ru-RU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10325" y="1143000"/>
              <a:ext cx="3690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  <a:endParaRPr kumimoji="0" lang="ru-RU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38913" y="4019550"/>
              <a:ext cx="219075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4041775" y="4786841"/>
          <a:ext cx="3578225" cy="1483360"/>
        </p:xfrm>
        <a:graphic>
          <a:graphicData uri="http://schemas.openxmlformats.org/drawingml/2006/table">
            <a:tbl>
              <a:tblPr firstRow="1" bandRow="1"/>
              <a:tblGrid>
                <a:gridCol w="835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8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 → 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T= const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r>
                        <a:rPr lang="en-US" baseline="0" dirty="0" smtClean="0"/>
                        <a:t>  ↗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V↘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 → 3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</a:t>
                      </a:r>
                      <a:r>
                        <a:rPr lang="en-US" baseline="0" dirty="0" smtClean="0"/>
                        <a:t> = const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 ↗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 ↗</a:t>
                      </a:r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 → 4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r>
                        <a:rPr lang="en-US" baseline="0" dirty="0" smtClean="0"/>
                        <a:t> = const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V ↗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 ↗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 → 5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 = const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 ↗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T↗</a:t>
                      </a:r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9" name="Прямая соединительная линия 18"/>
          <p:cNvCxnSpPr/>
          <p:nvPr/>
        </p:nvCxnSpPr>
        <p:spPr>
          <a:xfrm rot="16200000" flipV="1">
            <a:off x="3938588" y="2690812"/>
            <a:ext cx="2857500" cy="952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16200000" flipV="1">
            <a:off x="5357813" y="2681287"/>
            <a:ext cx="2857500" cy="952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4657725" y="2705100"/>
            <a:ext cx="2857500" cy="952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917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671" y="189914"/>
            <a:ext cx="4816257" cy="18045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3700" y="1837323"/>
            <a:ext cx="115443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u="none" strike="noStrike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Для постоянной массы идеального газа отношение произведения давления на объем к данной температуре есть величина постоянная: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99" y="3050452"/>
            <a:ext cx="5514975" cy="18192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699" y="4737100"/>
            <a:ext cx="5514975" cy="1752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117" y="4031454"/>
            <a:ext cx="515156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6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1143000" y="1390650"/>
            <a:ext cx="38671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404726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1095375" y="1481138"/>
            <a:ext cx="396240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361204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1162050" y="1495425"/>
            <a:ext cx="39052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335751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94" y="353811"/>
            <a:ext cx="11659799" cy="32682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8763" y="2663300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41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92" y="305124"/>
            <a:ext cx="11821304" cy="42047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87588" y="3781888"/>
            <a:ext cx="973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2    3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93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09" y="421965"/>
            <a:ext cx="11512474" cy="22324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8509" y="1793290"/>
            <a:ext cx="707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7,2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34" y="2721561"/>
            <a:ext cx="11323944" cy="33584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27791" y="5415378"/>
            <a:ext cx="973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2   4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2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35" y="528961"/>
            <a:ext cx="11815132" cy="28267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8600" y="2770984"/>
            <a:ext cx="452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62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00" y="287413"/>
            <a:ext cx="11470100" cy="490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4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http://dvsschool.zz.mu/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13" y="108152"/>
            <a:ext cx="11404523" cy="17545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54" y="1780599"/>
            <a:ext cx="11376892" cy="18547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5767" y="3923820"/>
            <a:ext cx="6145127" cy="6215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981" y="4624251"/>
            <a:ext cx="11191955" cy="136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5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9" y="3706812"/>
            <a:ext cx="5334000" cy="25812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73500" y="736600"/>
            <a:ext cx="5176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Нормальные условия</a:t>
            </a:r>
            <a:endParaRPr lang="ru-RU" sz="3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017" y="1585949"/>
            <a:ext cx="5151566" cy="167654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86745" y="3022988"/>
            <a:ext cx="43714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Посчитаем !!!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4655" y="2055812"/>
            <a:ext cx="48514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0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" y="5143907"/>
            <a:ext cx="11753850" cy="1181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9348" y="89769"/>
            <a:ext cx="3163434" cy="505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7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0700" y="516523"/>
            <a:ext cx="113919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0" i="0" u="none" strike="noStrike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Уравнение Менделеева — </a:t>
            </a:r>
            <a:r>
              <a:rPr lang="ru-RU" sz="4400" b="0" i="0" u="none" strike="noStrike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Клапейрона</a:t>
            </a:r>
            <a:endParaRPr lang="ru-RU" sz="4400" b="0" i="0" u="none" strike="noStrike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ru-RU" sz="3200" b="0" i="0" u="none" strike="noStrike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Для одного моля газа при нормальных условиях: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" y="1778407"/>
            <a:ext cx="11753850" cy="118110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325437" y="3141892"/>
            <a:ext cx="11866563" cy="1476304"/>
            <a:chOff x="325437" y="3141892"/>
            <a:chExt cx="11866563" cy="147630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437" y="3141892"/>
              <a:ext cx="3751263" cy="1476304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5250" y="3697516"/>
              <a:ext cx="8286750" cy="523875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1974" y="4959400"/>
            <a:ext cx="2426753" cy="136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7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78200" y="629335"/>
            <a:ext cx="8661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1874 г. Д. И. Менделеев вывел уравнение для произвольного числа молекул:</a:t>
            </a:r>
            <a:endParaRPr lang="ru-RU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629335"/>
            <a:ext cx="2876550" cy="1590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" y="2589212"/>
            <a:ext cx="10820400" cy="12477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3975100"/>
            <a:ext cx="86296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7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64979" y="436762"/>
            <a:ext cx="69557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00000"/>
                </a:solidFill>
                <a:latin typeface="Courier New" panose="02070309020205020404" pitchFamily="49" charset="0"/>
              </a:rPr>
              <a:t>Изотермический процесс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85279" y="1144648"/>
            <a:ext cx="54168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Р. Бойль (1662), Э. Мариотт (1676)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721" y="1852534"/>
            <a:ext cx="3017961" cy="37882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25201" y="5676494"/>
            <a:ext cx="28600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i="1" dirty="0">
                <a:latin typeface="YS Text Optional"/>
              </a:rPr>
              <a:t>Роберт Бойль /Иллюстрация: </a:t>
            </a:r>
            <a:r>
              <a:rPr lang="en-US" sz="1000" i="1" dirty="0">
                <a:latin typeface="YS Text Optional"/>
              </a:rPr>
              <a:t>Public domain</a:t>
            </a:r>
            <a:endParaRPr lang="ru-RU" sz="1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363" y="1653797"/>
            <a:ext cx="2504391" cy="418570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184363" y="5762589"/>
            <a:ext cx="10727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i="1" dirty="0" err="1">
                <a:solidFill>
                  <a:srgbClr val="202122"/>
                </a:solidFill>
                <a:latin typeface="YS Text Optional"/>
              </a:rPr>
              <a:t>Эдм</a:t>
            </a:r>
            <a:r>
              <a:rPr lang="ru-RU" sz="1000" i="1" dirty="0">
                <a:solidFill>
                  <a:srgbClr val="202122"/>
                </a:solidFill>
                <a:latin typeface="YS Text Optional"/>
              </a:rPr>
              <a:t> Мариотт</a:t>
            </a:r>
            <a:endParaRPr lang="ru-RU" sz="1000" i="1" dirty="0">
              <a:latin typeface="YS Text Option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91888" y="1852534"/>
            <a:ext cx="523026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Закон </a:t>
            </a:r>
            <a:r>
              <a:rPr lang="ru-RU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Бо́йля</a:t>
            </a:r>
            <a:r>
              <a:rPr lang="ru-RU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– </a:t>
            </a:r>
            <a:r>
              <a:rPr lang="ru-RU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Марио́тта</a:t>
            </a:r>
            <a:r>
              <a:rPr lang="ru-RU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один </a:t>
            </a:r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из основных газовых законов, экспериментально установленный в 1662 году Робертом Бойлем и независимо </a:t>
            </a:r>
            <a:r>
              <a:rPr lang="ru-RU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переоткрытый</a:t>
            </a:r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  <a:r>
              <a:rPr lang="ru-RU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Эдмом</a:t>
            </a:r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Мариоттом в 1676 </a:t>
            </a:r>
            <a:r>
              <a:rPr lang="ru-RU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году. </a:t>
            </a:r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Описывает поведение газа в изотермическом процессе. С точки зрения современной физики закон </a:t>
            </a:r>
            <a:r>
              <a:rPr lang="ru-RU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представляет собой следствие</a:t>
            </a:r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 уравнения </a:t>
            </a:r>
            <a:r>
              <a:rPr lang="ru-RU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Клапейрона</a:t>
            </a:r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— </a:t>
            </a:r>
            <a:r>
              <a:rPr lang="ru-RU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Менделеева.</a:t>
            </a:r>
            <a:endParaRPr lang="ru-RU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044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1204</Words>
  <Application>Microsoft Office PowerPoint</Application>
  <PresentationFormat>Широкоэкранный</PresentationFormat>
  <Paragraphs>200</Paragraphs>
  <Slides>48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48</vt:i4>
      </vt:variant>
    </vt:vector>
  </HeadingPairs>
  <TitlesOfParts>
    <vt:vector size="58" baseType="lpstr">
      <vt:lpstr>Arial</vt:lpstr>
      <vt:lpstr>Calibri</vt:lpstr>
      <vt:lpstr>Calibri Light</vt:lpstr>
      <vt:lpstr>Cambria Math</vt:lpstr>
      <vt:lpstr>Courier New</vt:lpstr>
      <vt:lpstr>PT Sans</vt:lpstr>
      <vt:lpstr>Times New Roman</vt:lpstr>
      <vt:lpstr>YS Text Optional</vt:lpstr>
      <vt:lpstr>Тема Office</vt:lpstr>
      <vt:lpstr>1_Тема Office</vt:lpstr>
      <vt:lpstr>МОЛЕКУЛЯРНАЯ ФИЗИКА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DVS</dc:creator>
  <cp:lastModifiedBy>DVS</cp:lastModifiedBy>
  <cp:revision>16</cp:revision>
  <dcterms:created xsi:type="dcterms:W3CDTF">2021-01-23T04:08:13Z</dcterms:created>
  <dcterms:modified xsi:type="dcterms:W3CDTF">2021-01-24T06:03:05Z</dcterms:modified>
</cp:coreProperties>
</file>