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89" r:id="rId4"/>
    <p:sldId id="288" r:id="rId5"/>
    <p:sldId id="290" r:id="rId6"/>
    <p:sldId id="291" r:id="rId7"/>
    <p:sldId id="293" r:id="rId8"/>
    <p:sldId id="294" r:id="rId9"/>
    <p:sldId id="295" r:id="rId10"/>
    <p:sldId id="296" r:id="rId11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2"/>
      <p:bold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pos="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4.jpe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7.png"/><Relationship Id="rId3" Type="http://schemas.openxmlformats.org/officeDocument/2006/relationships/image" Target="../media/image47.jpeg"/><Relationship Id="rId21" Type="http://schemas.openxmlformats.org/officeDocument/2006/relationships/image" Target="../media/image620.png"/><Relationship Id="rId34" Type="http://schemas.openxmlformats.org/officeDocument/2006/relationships/image" Target="../media/image7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30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8" Type="http://schemas.openxmlformats.org/officeDocument/2006/relationships/image" Target="../media/image82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3" Type="http://schemas.openxmlformats.org/officeDocument/2006/relationships/image" Target="../media/image3.png"/><Relationship Id="rId21" Type="http://schemas.openxmlformats.org/officeDocument/2006/relationships/image" Target="../media/image470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7" Type="http://schemas.openxmlformats.org/officeDocument/2006/relationships/image" Target="../media/image78.pn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460.pn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5" Type="http://schemas.openxmlformats.org/officeDocument/2006/relationships/image" Target="../media/image760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9" Type="http://schemas.openxmlformats.org/officeDocument/2006/relationships/image" Target="../media/image83.png"/><Relationship Id="rId31" Type="http://schemas.openxmlformats.org/officeDocument/2006/relationships/image" Target="../media/image93.png"/><Relationship Id="rId4" Type="http://schemas.openxmlformats.org/officeDocument/2006/relationships/image" Target="../media/image750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8" Type="http://schemas.openxmlformats.org/officeDocument/2006/relationships/image" Target="../media/image82.png"/><Relationship Id="rId26" Type="http://schemas.openxmlformats.org/officeDocument/2006/relationships/image" Target="../media/image88.png"/><Relationship Id="rId39" Type="http://schemas.openxmlformats.org/officeDocument/2006/relationships/image" Target="../media/image108.png"/><Relationship Id="rId3" Type="http://schemas.openxmlformats.org/officeDocument/2006/relationships/image" Target="../media/image3.png"/><Relationship Id="rId21" Type="http://schemas.openxmlformats.org/officeDocument/2006/relationships/image" Target="../media/image470.png"/><Relationship Id="rId34" Type="http://schemas.openxmlformats.org/officeDocument/2006/relationships/image" Target="../media/image96.png"/><Relationship Id="rId42" Type="http://schemas.openxmlformats.org/officeDocument/2006/relationships/image" Target="../media/image111.png"/><Relationship Id="rId47" Type="http://schemas.openxmlformats.org/officeDocument/2006/relationships/image" Target="../media/image116.png"/><Relationship Id="rId50" Type="http://schemas.openxmlformats.org/officeDocument/2006/relationships/image" Target="../media/image119.png"/><Relationship Id="rId7" Type="http://schemas.openxmlformats.org/officeDocument/2006/relationships/image" Target="../media/image78.pn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7.png"/><Relationship Id="rId46" Type="http://schemas.openxmlformats.org/officeDocument/2006/relationships/image" Target="../media/image115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0" Type="http://schemas.openxmlformats.org/officeDocument/2006/relationships/image" Target="../media/image460.png"/><Relationship Id="rId29" Type="http://schemas.openxmlformats.org/officeDocument/2006/relationships/image" Target="../media/image91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45" Type="http://schemas.openxmlformats.org/officeDocument/2006/relationships/image" Target="../media/image114.png"/><Relationship Id="rId5" Type="http://schemas.openxmlformats.org/officeDocument/2006/relationships/image" Target="../media/image760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8.png"/><Relationship Id="rId19" Type="http://schemas.openxmlformats.org/officeDocument/2006/relationships/image" Target="../media/image83.png"/><Relationship Id="rId31" Type="http://schemas.openxmlformats.org/officeDocument/2006/relationships/image" Target="../media/image93.png"/><Relationship Id="rId44" Type="http://schemas.openxmlformats.org/officeDocument/2006/relationships/image" Target="../media/image113.png"/><Relationship Id="rId4" Type="http://schemas.openxmlformats.org/officeDocument/2006/relationships/image" Target="../media/image750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12.png"/><Relationship Id="rId48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3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1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2.png"/><Relationship Id="rId18" Type="http://schemas.openxmlformats.org/officeDocument/2006/relationships/image" Target="../media/image130.png"/><Relationship Id="rId3" Type="http://schemas.openxmlformats.org/officeDocument/2006/relationships/image" Target="../media/image3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31.png"/><Relationship Id="rId17" Type="http://schemas.openxmlformats.org/officeDocument/2006/relationships/image" Target="../media/image129.png"/><Relationship Id="rId25" Type="http://schemas.openxmlformats.org/officeDocument/2006/relationships/image" Target="../media/image147.png"/><Relationship Id="rId2" Type="http://schemas.openxmlformats.org/officeDocument/2006/relationships/image" Target="../media/image1.png"/><Relationship Id="rId16" Type="http://schemas.openxmlformats.org/officeDocument/2006/relationships/image" Target="../media/image128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6.png"/><Relationship Id="rId5" Type="http://schemas.openxmlformats.org/officeDocument/2006/relationships/image" Target="../media/image121.png"/><Relationship Id="rId15" Type="http://schemas.openxmlformats.org/officeDocument/2006/relationships/image" Target="../media/image134.png"/><Relationship Id="rId23" Type="http://schemas.openxmlformats.org/officeDocument/2006/relationships/image" Target="../media/image143.png"/><Relationship Id="rId10" Type="http://schemas.openxmlformats.org/officeDocument/2006/relationships/image" Target="../media/image1260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3.png"/><Relationship Id="rId22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движение</a:t>
            </a:r>
          </a:p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по окружности </a:t>
            </a:r>
            <a:r>
              <a:rPr lang="ru-RU" sz="2800" b="1" cap="all" dirty="0" smtClean="0">
                <a:solidFill>
                  <a:srgbClr val="ED7D31">
                    <a:lumMod val="75000"/>
                  </a:srgbClr>
                </a:solidFill>
              </a:rPr>
              <a:t>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27090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4750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Стивен </a:t>
            </a:r>
            <a:r>
              <a:rPr lang="ru-RU" altLang="ru-RU" sz="1400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Хокинг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 стрелкой 57"/>
          <p:cNvCxnSpPr/>
          <p:nvPr/>
        </p:nvCxnSpPr>
        <p:spPr>
          <a:xfrm flipV="1">
            <a:off x="6823468" y="2628066"/>
            <a:ext cx="0" cy="48176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615473" y="3194050"/>
            <a:ext cx="0" cy="48176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190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Автомобиль совершает поворот по дуге окружности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постоянной по модулю скоростью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12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м/с. За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 вектор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скорости автомобиля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изменяет свое направление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40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Чему равно центростремительное ускорение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автомобиля?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81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06850" y="14981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27074"/>
                <a:ext cx="950645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12 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27074"/>
                <a:ext cx="950645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38660"/>
            <a:ext cx="93653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295313" y="1815022"/>
            <a:ext cx="0" cy="14593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54101"/>
                <a:ext cx="938125" cy="32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54101"/>
                <a:ext cx="938125" cy="320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282787"/>
                <a:ext cx="7705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282787"/>
                <a:ext cx="77059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855" y="2598020"/>
                <a:ext cx="966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598020"/>
                <a:ext cx="966355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301832" y="2648780"/>
            <a:ext cx="32015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 вращения МТ: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359151" y="2557377"/>
                <a:ext cx="108012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𝜔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51" y="2557377"/>
                <a:ext cx="1080120" cy="497059"/>
              </a:xfrm>
              <a:prstGeom prst="rect">
                <a:avLst/>
              </a:prstGeom>
              <a:blipFill rotWithShape="0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293495" y="3230431"/>
            <a:ext cx="20970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Радиус окружности: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64576" y="3245013"/>
                <a:ext cx="991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𝜐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576" y="3245013"/>
                <a:ext cx="99168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85933" y="3167979"/>
                <a:ext cx="1244565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𝑅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33" y="3167979"/>
                <a:ext cx="1244565" cy="4612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660480" y="3162621"/>
                <a:ext cx="854307" cy="63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num>
                        <m:den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Δ</m:t>
                              </m:r>
                              <m: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80" y="3162621"/>
                <a:ext cx="854307" cy="636456"/>
              </a:xfrm>
              <a:prstGeom prst="rect">
                <a:avLst/>
              </a:prstGeom>
              <a:blipFill rotWithShape="0">
                <a:blip r:embed="rId1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141024" y="3125557"/>
                <a:ext cx="854307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𝜑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024" y="3125557"/>
                <a:ext cx="854307" cy="533544"/>
              </a:xfrm>
              <a:prstGeom prst="rect">
                <a:avLst/>
              </a:prstGeom>
              <a:blipFill rotWithShape="0">
                <a:blip r:embed="rId12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301832" y="1962813"/>
            <a:ext cx="3462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Центростремительное ускорение: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25975" y="1833979"/>
                <a:ext cx="1055520" cy="52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975" y="1833979"/>
                <a:ext cx="1055520" cy="5286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260267" y="1829402"/>
                <a:ext cx="706655" cy="740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𝜐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Δ</m:t>
                              </m:r>
                              <m:r>
                                <a:rPr lang="el-G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67" y="1829402"/>
                <a:ext cx="706655" cy="740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5757574" y="1870588"/>
                <a:ext cx="73789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74" y="1870588"/>
                <a:ext cx="737894" cy="497059"/>
              </a:xfrm>
              <a:prstGeom prst="rect">
                <a:avLst/>
              </a:prstGeom>
              <a:blipFill rotWithShape="0"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297179" y="1873432"/>
                <a:ext cx="124636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Δ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∆</m:t>
                          </m:r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𝜑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∙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180°</m:t>
                          </m:r>
                        </m:den>
                      </m:f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179" y="1873432"/>
                <a:ext cx="1246367" cy="497059"/>
              </a:xfrm>
              <a:prstGeom prst="rect">
                <a:avLst/>
              </a:prstGeom>
              <a:blipFill rotWithShape="0"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1385888" y="3755787"/>
                <a:ext cx="1888787" cy="60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f>
                            <m:f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∙40°∙3,14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°∙3 с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88" y="3755787"/>
                <a:ext cx="1888787" cy="60074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066691" y="3844900"/>
                <a:ext cx="1151469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1507,2 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540 </m:t>
                          </m:r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691" y="3844900"/>
                <a:ext cx="1151469" cy="501419"/>
              </a:xfrm>
              <a:prstGeom prst="rect">
                <a:avLst/>
              </a:prstGeom>
              <a:blipFill rotWithShape="0">
                <a:blip r:embed="rId1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306850" y="4447111"/>
            <a:ext cx="1851382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400" baseline="-25000" dirty="0" err="1" smtClean="0">
                <a:latin typeface="+mn-lt"/>
                <a:cs typeface="Arial" panose="020B0604020202020204" pitchFamily="34" charset="0"/>
              </a:rPr>
              <a:t>ц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2,8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25151" y="2817252"/>
            <a:ext cx="1717628" cy="171762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32294" y="3676066"/>
            <a:ext cx="858814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594994" y="3652953"/>
            <a:ext cx="45719" cy="45719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2400000">
            <a:off x="6735137" y="3398904"/>
            <a:ext cx="858814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 rot="2400000">
            <a:off x="6803784" y="3092470"/>
            <a:ext cx="45719" cy="45719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6833218" y="2701667"/>
            <a:ext cx="339825" cy="40498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13930009">
            <a:off x="7211388" y="3454543"/>
            <a:ext cx="276017" cy="276017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56014" y="3144202"/>
                <a:ext cx="3075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14" y="3144202"/>
                <a:ext cx="307520" cy="276999"/>
              </a:xfrm>
              <a:prstGeom prst="rect">
                <a:avLst/>
              </a:prstGeom>
              <a:blipFill rotWithShape="0">
                <a:blip r:embed="rId19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092561" y="2598020"/>
                <a:ext cx="3075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561" y="2598020"/>
                <a:ext cx="307520" cy="276999"/>
              </a:xfrm>
              <a:prstGeom prst="rect">
                <a:avLst/>
              </a:prstGeom>
              <a:blipFill rotWithShape="0">
                <a:blip r:embed="rId20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944558" y="3372020"/>
                <a:ext cx="333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558" y="3372020"/>
                <a:ext cx="333873" cy="2769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21080" y="588378"/>
                <a:ext cx="950645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12 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588378"/>
                <a:ext cx="950645" cy="4598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05639" y="673614"/>
                <a:ext cx="7705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39" y="673614"/>
                <a:ext cx="770596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58105" y="680647"/>
                <a:ext cx="966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40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05" y="680647"/>
                <a:ext cx="966355" cy="307777"/>
              </a:xfrm>
              <a:prstGeom prst="rect">
                <a:avLst/>
              </a:prstGeom>
              <a:blipFill rotWithShape="0"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23017" y="937660"/>
                <a:ext cx="938125" cy="32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7" y="937660"/>
                <a:ext cx="938125" cy="32028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004655" y="3881149"/>
                <a:ext cx="944681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2,8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655" y="3881149"/>
                <a:ext cx="944681" cy="45980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8688" y="2678809"/>
                <a:ext cx="333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sz="1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88" y="2678809"/>
                <a:ext cx="333873" cy="27699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Дуга 48"/>
          <p:cNvSpPr/>
          <p:nvPr/>
        </p:nvSpPr>
        <p:spPr>
          <a:xfrm rot="20041485">
            <a:off x="6784463" y="2956160"/>
            <a:ext cx="158141" cy="158141"/>
          </a:xfrm>
          <a:prstGeom prst="arc">
            <a:avLst>
              <a:gd name="adj1" fmla="val 16244127"/>
              <a:gd name="adj2" fmla="val 2085013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17284E-7 L -0.07239 0.24105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6 L -0.16927 0.31235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76459 0.37253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64" y="18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6914E-6 L -0.29062 0.39321 " pathEditMode="relative" rAng="0" ptsTypes="AA">
                                      <p:cBhvr>
                                        <p:cTn id="5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1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57" grpId="0"/>
      <p:bldP spid="52" grpId="0"/>
      <p:bldP spid="60" grpId="0"/>
      <p:bldP spid="61" grpId="0"/>
      <p:bldP spid="71" grpId="0"/>
      <p:bldP spid="72" grpId="0"/>
      <p:bldP spid="73" grpId="0"/>
      <p:bldP spid="74" grpId="0"/>
      <p:bldP spid="76" grpId="0"/>
      <p:bldP spid="55" grpId="0"/>
      <p:bldP spid="56" grpId="0"/>
      <p:bldP spid="78" grpId="0"/>
      <p:bldP spid="80" grpId="0"/>
      <p:bldP spid="81" grpId="0"/>
      <p:bldP spid="83" grpId="0"/>
      <p:bldP spid="88" grpId="0"/>
      <p:bldP spid="89" grpId="0"/>
      <p:bldP spid="26" grpId="0" animBg="1"/>
      <p:bldP spid="107" grpId="0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9/STS-134_International_Space_Station_after_undocking.jpg?uselang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809981"/>
            <a:ext cx="4216400" cy="2800444"/>
          </a:xfrm>
          <a:prstGeom prst="roundRect">
            <a:avLst>
              <a:gd name="adj" fmla="val 38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190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Международная космическая станция имеет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период обращения 92 мин 53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с и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среднюю высоту над поверхностью Земли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384 км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Считая орбиту МКС круговой, найдите среднюю скорость ее движения, если средний радиус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Земли равен 6371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км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81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88544" y="1498163"/>
            <a:ext cx="43690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СИ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27074"/>
                <a:ext cx="1506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=9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мин 53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27074"/>
                <a:ext cx="150669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938660"/>
            <a:ext cx="14247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77006" y="1815022"/>
            <a:ext cx="0" cy="14593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970429"/>
                <a:ext cx="141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970429"/>
                <a:ext cx="141800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212547"/>
                <a:ext cx="1124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84 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212547"/>
                <a:ext cx="11242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855" y="2598020"/>
                <a:ext cx="12986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з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6371 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598020"/>
                <a:ext cx="129868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886081" y="2075366"/>
            <a:ext cx="18742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27382" y="1977243"/>
                <a:ext cx="92069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82" y="1977243"/>
                <a:ext cx="920697" cy="495649"/>
              </a:xfrm>
              <a:prstGeom prst="rect">
                <a:avLst/>
              </a:prstGeom>
              <a:blipFill rotWithShape="0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2876781" y="4447111"/>
            <a:ext cx="1851382" cy="3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7,6 км/с.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2876781" y="14981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775188" y="1827074"/>
                <a:ext cx="748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5573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188" y="1827074"/>
                <a:ext cx="748923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774413" y="2212547"/>
                <a:ext cx="11038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84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13" y="2212547"/>
                <a:ext cx="1103828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783484" y="2598020"/>
                <a:ext cx="1203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6371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84" y="2598020"/>
                <a:ext cx="1203215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единительная линия 117"/>
          <p:cNvCxnSpPr/>
          <p:nvPr/>
        </p:nvCxnSpPr>
        <p:spPr>
          <a:xfrm flipV="1">
            <a:off x="2876781" y="1815022"/>
            <a:ext cx="0" cy="14593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886081" y="3296503"/>
            <a:ext cx="16562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Радиус орбиты: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409456" y="3306057"/>
                <a:ext cx="1602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56" y="3306057"/>
                <a:ext cx="1602496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880993" y="2761620"/>
            <a:ext cx="2066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Линейная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19817" y="2773876"/>
                <a:ext cx="1055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17" y="2773876"/>
                <a:ext cx="105552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419652" y="2649180"/>
                <a:ext cx="1602496" cy="50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з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52" y="2649180"/>
                <a:ext cx="1602496" cy="509050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876781" y="3756400"/>
                <a:ext cx="289021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2∙3,14∙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384+6371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5573 с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81" y="3756400"/>
                <a:ext cx="2890215" cy="52456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6729663" y="3815680"/>
                <a:ext cx="993862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7612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3" y="3815680"/>
                <a:ext cx="993862" cy="4598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5541764" y="3781194"/>
                <a:ext cx="137268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42421400 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5573 с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64" y="3781194"/>
                <a:ext cx="1372683" cy="497059"/>
              </a:xfrm>
              <a:prstGeom prst="rect">
                <a:avLst/>
              </a:prstGeom>
              <a:blipFill rotWithShape="0"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593205" y="414653"/>
                <a:ext cx="1506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=9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мин 53 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205" y="414653"/>
                <a:ext cx="1506695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3792855" y="653169"/>
                <a:ext cx="1124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84 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855" y="653169"/>
                <a:ext cx="112428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62577" y="931757"/>
                <a:ext cx="141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7" y="931757"/>
                <a:ext cx="1418000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943860" y="931757"/>
                <a:ext cx="12986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з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6371 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860" y="931757"/>
                <a:ext cx="1298689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Группа 132"/>
          <p:cNvGrpSpPr/>
          <p:nvPr/>
        </p:nvGrpSpPr>
        <p:grpSpPr>
          <a:xfrm>
            <a:off x="7139504" y="1822295"/>
            <a:ext cx="1591912" cy="1591912"/>
            <a:chOff x="7139504" y="1822295"/>
            <a:chExt cx="1591912" cy="1591912"/>
          </a:xfrm>
        </p:grpSpPr>
        <p:sp>
          <p:nvSpPr>
            <p:cNvPr id="134" name="Овал 133"/>
            <p:cNvSpPr/>
            <p:nvPr/>
          </p:nvSpPr>
          <p:spPr>
            <a:xfrm>
              <a:off x="7139504" y="1822295"/>
              <a:ext cx="1591912" cy="159191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279596" y="2041385"/>
              <a:ext cx="104867" cy="1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029" y="2025155"/>
              <a:ext cx="1199421" cy="1186192"/>
            </a:xfrm>
            <a:prstGeom prst="rect">
              <a:avLst/>
            </a:prstGeom>
          </p:spPr>
        </p:pic>
        <p:cxnSp>
          <p:nvCxnSpPr>
            <p:cNvPr id="138" name="Прямая со стрелкой 137"/>
            <p:cNvCxnSpPr/>
            <p:nvPr/>
          </p:nvCxnSpPr>
          <p:spPr>
            <a:xfrm flipH="1" flipV="1">
              <a:off x="7600950" y="2317750"/>
              <a:ext cx="330790" cy="300501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flipH="1" flipV="1">
              <a:off x="7494566" y="1966764"/>
              <a:ext cx="215922" cy="254480"/>
            </a:xfrm>
            <a:prstGeom prst="straightConnector1">
              <a:avLst/>
            </a:prstGeom>
            <a:ln w="9525">
              <a:solidFill>
                <a:schemeClr val="accent2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7531892" y="1896140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h</a:t>
              </a:r>
              <a:endParaRPr lang="ru-RU" sz="1100" i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561241" y="2422070"/>
              <a:ext cx="308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chemeClr val="bg1"/>
                  </a:solidFill>
                </a:rPr>
                <a:t>R</a:t>
              </a:r>
              <a:r>
                <a:rPr lang="ru-RU" sz="1100" baseline="-25000" dirty="0" smtClean="0">
                  <a:solidFill>
                    <a:schemeClr val="bg1"/>
                  </a:solidFill>
                </a:rPr>
                <a:t>з</a:t>
              </a:r>
              <a:endParaRPr lang="ru-RU" sz="1100" i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561241" y="3815680"/>
                <a:ext cx="994952" cy="46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7,6</m:t>
                      </m:r>
                      <m:r>
                        <a:rPr lang="ru-RU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  <m:r>
                            <a:rPr lang="ru-R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41" y="3815680"/>
                <a:ext cx="994952" cy="46147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877E-6 L -0.6809 0.2737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1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-0.37448 0.303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154 L -0.03299 0.39537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61025 0.32377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57" grpId="0"/>
      <p:bldP spid="52" grpId="0"/>
      <p:bldP spid="60" grpId="0"/>
      <p:bldP spid="61" grpId="0"/>
      <p:bldP spid="89" grpId="0"/>
      <p:bldP spid="110" grpId="0"/>
      <p:bldP spid="112" grpId="0"/>
      <p:bldP spid="113" grpId="0"/>
      <p:bldP spid="114" grpId="0"/>
      <p:bldP spid="120" grpId="0"/>
      <p:bldP spid="121" grpId="0"/>
      <p:bldP spid="55" grpId="0"/>
      <p:bldP spid="56" grpId="0"/>
      <p:bldP spid="127" grpId="0"/>
      <p:bldP spid="83" grpId="0"/>
      <p:bldP spid="88" grpId="0"/>
      <p:bldP spid="128" grpId="0"/>
      <p:bldP spid="129" grpId="0"/>
      <p:bldP spid="129" grpId="1"/>
      <p:bldP spid="129" grpId="2"/>
      <p:bldP spid="130" grpId="0"/>
      <p:bldP spid="130" grpId="1"/>
      <p:bldP spid="130" grpId="2"/>
      <p:bldP spid="131" grpId="0"/>
      <p:bldP spid="131" grpId="1"/>
      <p:bldP spid="131" grpId="2"/>
      <p:bldP spid="132" grpId="0"/>
      <p:bldP spid="132" grpId="1"/>
      <p:bldP spid="132" grpId="2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4624" y="2024340"/>
            <a:ext cx="4547212" cy="2557807"/>
          </a:xfrm>
          <a:prstGeom prst="roundRect">
            <a:avLst>
              <a:gd name="adj" fmla="val 38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41499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Некоторая планета совершила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2,5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оборота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вокруг своей оси за 48 часов. За это время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точка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ее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экваторе прошла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расстояние, равное 45000 км.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Найдите линейную и угловую скорости этой планеты при движении вокруг своей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оси. Чему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равны сутки на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этой планете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и чему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равен ее радиус, если планета представляет собой идеальный шар?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80414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65408" y="1780414"/>
            <a:ext cx="43690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СИ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2109325"/>
                <a:ext cx="8386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109325"/>
                <a:ext cx="8386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076369"/>
            <a:ext cx="12059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564735" y="2097274"/>
            <a:ext cx="0" cy="22279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091810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091810"/>
                <a:ext cx="120754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413111"/>
                <a:ext cx="882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=48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ч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413111"/>
                <a:ext cx="882549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855" y="2724879"/>
                <a:ext cx="1307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=45000 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724879"/>
                <a:ext cx="130760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2876780" y="4500451"/>
            <a:ext cx="591161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ru-RU" sz="1400" i="1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260,4 м/с; </a:t>
            </a:r>
            <a:r>
              <a:rPr lang="el-GR" altLang="ru-RU" sz="1400" dirty="0" smtClean="0">
                <a:latin typeface="+mn-lt"/>
                <a:cs typeface="Arial" panose="020B0604020202020204" pitchFamily="34" charset="0"/>
              </a:rPr>
              <a:t>ω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0,33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рад/ч; </a:t>
            </a:r>
            <a:r>
              <a:rPr lang="ru-RU" altLang="ru-RU" sz="1400" i="1" dirty="0" smtClean="0">
                <a:latin typeface="+mn-lt"/>
                <a:cs typeface="Times New Roman" panose="02020603050405020304" pitchFamily="18" charset="0"/>
              </a:rPr>
              <a:t>Т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19,2 ч;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R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2900 км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2642421" y="178041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7188" y="3407814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07814"/>
                <a:ext cx="120754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7188" y="3715591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15591"/>
                <a:ext cx="120754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57188" y="4017463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4017463"/>
                <a:ext cx="120754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4735" y="2413111"/>
                <a:ext cx="1208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172,8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35" y="2413111"/>
                <a:ext cx="120892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4063" y="2724879"/>
                <a:ext cx="1004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45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63" y="2724879"/>
                <a:ext cx="1004442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V="1">
            <a:off x="2642421" y="2097274"/>
            <a:ext cx="0" cy="22279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84425" y="409031"/>
                <a:ext cx="8386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25" y="409031"/>
                <a:ext cx="8386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462577" y="412861"/>
                <a:ext cx="882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=48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ч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577" y="412861"/>
                <a:ext cx="88254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85632" y="666269"/>
                <a:ext cx="1307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=45000 км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32" y="666269"/>
                <a:ext cx="1307602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884750" y="682733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50" y="682733"/>
                <a:ext cx="1207547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4900" y="931956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0" y="931956"/>
                <a:ext cx="1207547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903851" y="939620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51" y="939620"/>
                <a:ext cx="1207547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21093" y="1201706"/>
                <a:ext cx="1207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93" y="1201706"/>
                <a:ext cx="1207547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886081" y="2164201"/>
            <a:ext cx="2066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Линейная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15244" y="2097830"/>
                <a:ext cx="683143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44" y="2097830"/>
                <a:ext cx="683143" cy="46121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81508" y="2036661"/>
                <a:ext cx="1467880" cy="54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45∙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172,8∙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nor/>
                            </m:rPr>
                            <a:rPr lang="ru-RU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rbera" pitchFamily="50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508" y="2036661"/>
                <a:ext cx="1467880" cy="54739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13213" y="2096266"/>
                <a:ext cx="1104979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≈260,4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13" y="2096266"/>
                <a:ext cx="1104979" cy="459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880993" y="2727317"/>
            <a:ext cx="18742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635873" y="2669353"/>
                <a:ext cx="1028569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73" y="2669353"/>
                <a:ext cx="1028569" cy="46147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75455" y="2617267"/>
                <a:ext cx="1469298" cy="52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172,8∙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nor/>
                            </m:rPr>
                            <a:rPr lang="ru-RU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rbera" pitchFamily="50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455" y="2617267"/>
                <a:ext cx="1469298" cy="52424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402248" y="2651547"/>
                <a:ext cx="1628448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9,1∙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nor/>
                            </m:rPr>
                            <a:rPr lang="ru-RU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rbera" pitchFamily="50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48" y="2651547"/>
                <a:ext cx="1628448" cy="46128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2886081" y="3283827"/>
            <a:ext cx="20906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Период обращения: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845683" y="3204020"/>
                <a:ext cx="767040" cy="48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83" y="3204020"/>
                <a:ext cx="767040" cy="480068"/>
              </a:xfrm>
              <a:prstGeom prst="rect">
                <a:avLst/>
              </a:prstGeom>
              <a:blipFill rotWithShape="0">
                <a:blip r:embed="rId2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372634" y="3156909"/>
                <a:ext cx="1407332" cy="54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172,8∙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nor/>
                            </m:rPr>
                            <a:rPr lang="ru-RU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rbera" pitchFamily="50" charset="0"/>
                            </a:rPr>
                            <m:t> 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34" y="3156909"/>
                <a:ext cx="1407332" cy="54739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99992" y="3293717"/>
                <a:ext cx="10647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69120 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92" y="3293717"/>
                <a:ext cx="1064745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2886081" y="3944695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Радиус планеты: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512438" y="3890092"/>
                <a:ext cx="716823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38" y="3890092"/>
                <a:ext cx="716823" cy="461217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055944" y="3747129"/>
                <a:ext cx="1794662" cy="74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260,4 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рад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  <m:r>
                                <m:rPr>
                                  <m:nor/>
                                </m:rPr>
                                <a:rPr lang="ru-RU" sz="1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Gerbera" pitchFamily="50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44" y="3747129"/>
                <a:ext cx="1794662" cy="740011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383997" y="3952388"/>
                <a:ext cx="1348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2,9∙</m:t>
                      </m:r>
                      <m:sSup>
                        <m:sSup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97" y="3952388"/>
                <a:ext cx="1348639" cy="30777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69952" y="3293717"/>
                <a:ext cx="10647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=19,2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ч.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52" y="3293717"/>
                <a:ext cx="1064745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33197" y="3952388"/>
                <a:ext cx="1348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2900 км.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197" y="3952388"/>
                <a:ext cx="1348639" cy="307777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741570" y="2651547"/>
                <a:ext cx="1046829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≈0,33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ч</m:t>
                          </m:r>
                          <m:r>
                            <m:rPr>
                              <m:nor/>
                            </m:rPr>
                            <a:rPr lang="ru-RU" sz="1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rbera" pitchFamily="50" charset="0"/>
                            </a:rPr>
                            <m:t> </m:t>
                          </m:r>
                        </m:den>
                      </m:f>
                      <m:r>
                        <a:rPr lang="ru-RU" sz="1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rbera" pitchFamily="50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570" y="2651547"/>
                <a:ext cx="1046829" cy="46128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877E-6 L -0.35209 0.32839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66753 0.38858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1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877E-6 L -0.50486 0.4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2099E-6 L -0.71406 0.46698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23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1424 0.48148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-0.71615 0.53797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2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2.46914E-7 L -0.22587 0.54753 " pathEditMode="relative" rAng="0" ptsTypes="AA">
                                      <p:cBhvr>
                                        <p:cTn id="9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2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57" grpId="0"/>
      <p:bldP spid="52" grpId="0"/>
      <p:bldP spid="89" grpId="0"/>
      <p:bldP spid="110" grpId="0"/>
      <p:bldP spid="50" grpId="0"/>
      <p:bldP spid="51" grpId="0"/>
      <p:bldP spid="53" grpId="0"/>
      <p:bldP spid="58" grpId="0"/>
      <p:bldP spid="59" grpId="0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60" grpId="0"/>
      <p:bldP spid="61" grpId="0"/>
      <p:bldP spid="73" grpId="0"/>
      <p:bldP spid="74" grpId="0"/>
      <p:bldP spid="55" grpId="0"/>
      <p:bldP spid="76" grpId="0"/>
      <p:bldP spid="77" grpId="0"/>
      <p:bldP spid="78" grpId="0"/>
      <p:bldP spid="120" grpId="0"/>
      <p:bldP spid="121" grpId="0"/>
      <p:bldP spid="79" grpId="0"/>
      <p:bldP spid="80" grpId="0"/>
      <p:bldP spid="82" grpId="0"/>
      <p:bldP spid="86" grpId="0"/>
      <p:bldP spid="87" grpId="0"/>
      <p:bldP spid="90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41499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Вал двигателя автомобиля вращается с угловой скоростью 180 рад/с. Определите линейную скорость ремня и угловую скорость шкива вентилятора автомобиля, если диаметр на валу двигателя 9 см, а вентилятора — 6 см. Сравните периоды обращения и центростремительные ускорения периферийных точек каждого шкива.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80414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06228" y="1787255"/>
            <a:ext cx="43690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СИ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2109325"/>
                <a:ext cx="1332352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=180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109325"/>
                <a:ext cx="1332352" cy="461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32291"/>
            <a:ext cx="12467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05555" y="2097274"/>
            <a:ext cx="0" cy="2669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23240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23240"/>
                <a:ext cx="124769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569033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=9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569033"/>
                <a:ext cx="98821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2258697" y="178041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7188" y="3455797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55797"/>
                <a:ext cx="124769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7188" y="3740896"/>
                <a:ext cx="1247695" cy="53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40896"/>
                <a:ext cx="1247695" cy="5308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855" y="2878767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878767"/>
                <a:ext cx="988219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7188" y="4265179"/>
                <a:ext cx="1247695" cy="51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4265179"/>
                <a:ext cx="1247695" cy="5185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13676" y="2569033"/>
                <a:ext cx="728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9 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6" y="2569033"/>
                <a:ext cx="728084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3676" y="2878767"/>
                <a:ext cx="728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0,06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6" y="2878767"/>
                <a:ext cx="728084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V="1">
            <a:off x="2258697" y="2097274"/>
            <a:ext cx="0" cy="2669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66861" y="2273197"/>
            <a:ext cx="2066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Линейная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210621" y="2281190"/>
                <a:ext cx="1014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21" y="2281190"/>
                <a:ext cx="101452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36040" y="2169921"/>
                <a:ext cx="1913415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0,09 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40" y="2169921"/>
                <a:ext cx="1913415" cy="497059"/>
              </a:xfrm>
              <a:prstGeom prst="rect">
                <a:avLst/>
              </a:prstGeom>
              <a:blipFill rotWithShape="0">
                <a:blip r:embed="rId2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80331" y="2161519"/>
                <a:ext cx="1014522" cy="49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31" y="2161519"/>
                <a:ext cx="1014522" cy="499945"/>
              </a:xfrm>
              <a:prstGeom prst="rect">
                <a:avLst/>
              </a:prstGeom>
              <a:blipFill rotWithShape="0">
                <a:blip r:embed="rId2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4411" y="2205706"/>
                <a:ext cx="819175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=8,1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411" y="2205706"/>
                <a:ext cx="819175" cy="459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6861" y="2927121"/>
            <a:ext cx="37465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 шкива вентилятора: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59807" y="2838195"/>
                <a:ext cx="843072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07" y="2838195"/>
                <a:ext cx="843072" cy="53226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51258" y="2727933"/>
                <a:ext cx="1079837" cy="62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2∙8,1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,06 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58" y="2727933"/>
                <a:ext cx="1079837" cy="62356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39995" y="2864874"/>
                <a:ext cx="1079837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95" y="2864874"/>
                <a:ext cx="1079837" cy="45980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259898" y="3519889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Так как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09809" y="3431410"/>
                <a:ext cx="1014522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09" y="3431410"/>
                <a:ext cx="1014522" cy="53226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42589" y="3519889"/>
            <a:ext cx="301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44187" y="3431410"/>
                <a:ext cx="1014522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87" y="3431410"/>
                <a:ext cx="1014522" cy="53226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263132" y="4211472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то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45056" y="4139107"/>
                <a:ext cx="1014522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56" y="4139107"/>
                <a:ext cx="1014522" cy="53226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16926" y="4139107"/>
                <a:ext cx="611840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926" y="4139107"/>
                <a:ext cx="611840" cy="53226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35554" y="4030974"/>
                <a:ext cx="1592427" cy="74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рад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рад</m:t>
                              </m:r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54" y="4030974"/>
                <a:ext cx="1592427" cy="742767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1351" y="4241374"/>
                <a:ext cx="691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351" y="4241374"/>
                <a:ext cx="691960" cy="30777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 стрелкой 92"/>
          <p:cNvCxnSpPr/>
          <p:nvPr/>
        </p:nvCxnSpPr>
        <p:spPr>
          <a:xfrm flipV="1">
            <a:off x="6547016" y="3555509"/>
            <a:ext cx="0" cy="61780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969297" y="4315652"/>
            <a:ext cx="1347787" cy="24050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81716" y="3751148"/>
            <a:ext cx="1347787" cy="24050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864573" y="4066649"/>
            <a:ext cx="160531" cy="1605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053813" y="3761370"/>
            <a:ext cx="457200" cy="8810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8235903" y="4115123"/>
            <a:ext cx="63581" cy="635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47016" y="3750123"/>
            <a:ext cx="804337" cy="804337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7805505" y="4322869"/>
            <a:ext cx="457200" cy="8810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8438575" y="4115123"/>
            <a:ext cx="0" cy="58073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8098514" y="3982260"/>
            <a:ext cx="340061" cy="34006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48687" y="3487984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687" y="3487984"/>
                <a:ext cx="322268" cy="300082"/>
              </a:xfrm>
              <a:prstGeom prst="rect">
                <a:avLst/>
              </a:prstGeom>
              <a:blipFill rotWithShape="0">
                <a:blip r:embed="rId33"/>
                <a:stretch>
                  <a:fillRect t="-10204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219654" y="3549951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54" y="3549951"/>
                <a:ext cx="322268" cy="300082"/>
              </a:xfrm>
              <a:prstGeom prst="rect">
                <a:avLst/>
              </a:prstGeom>
              <a:blipFill rotWithShape="0">
                <a:blip r:embed="rId34"/>
                <a:stretch>
                  <a:fillRect t="-10000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17097" y="4429730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97" y="4429730"/>
                <a:ext cx="322268" cy="300082"/>
              </a:xfrm>
              <a:prstGeom prst="rect">
                <a:avLst/>
              </a:prstGeom>
              <a:blipFill rotWithShape="0">
                <a:blip r:embed="rId35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711837" y="4120387"/>
                <a:ext cx="3222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37" y="4120387"/>
                <a:ext cx="322268" cy="300082"/>
              </a:xfrm>
              <a:prstGeom prst="rect">
                <a:avLst/>
              </a:prstGeom>
              <a:blipFill rotWithShape="0">
                <a:blip r:embed="rId36"/>
                <a:stretch>
                  <a:fillRect t="-10204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956379" y="327500"/>
                <a:ext cx="1332352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=180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79" y="327500"/>
                <a:ext cx="1332352" cy="46128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564005" y="936176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=9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05" y="936176"/>
                <a:ext cx="988219" cy="307777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547332" y="921480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32" y="921480"/>
                <a:ext cx="988219" cy="307777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57277" y="676512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7" y="676512"/>
                <a:ext cx="1247695" cy="307777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34749" y="679228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49" y="679228"/>
                <a:ext cx="1247695" cy="307777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560531" y="824205"/>
                <a:ext cx="1247695" cy="53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31" y="824205"/>
                <a:ext cx="1247695" cy="530851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879706" y="1123266"/>
                <a:ext cx="1247695" cy="51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06" y="1123266"/>
                <a:ext cx="1247695" cy="51854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7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114E-17 -4.69136E-6 L -0.61076 0.3472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1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4305 0.49414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0312 0.5395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2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-0.13038 0.3166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9877E-6 L -0.34739 0.3799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062 L -0.56927 0.56913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2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216 L -0.16666 0.6120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3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57" grpId="0"/>
      <p:bldP spid="110" grpId="0"/>
      <p:bldP spid="50" grpId="0"/>
      <p:bldP spid="51" grpId="0"/>
      <p:bldP spid="47" grpId="0"/>
      <p:bldP spid="49" grpId="0"/>
      <p:bldP spid="54" grpId="0"/>
      <p:bldP spid="56" grpId="0"/>
      <p:bldP spid="55" grpId="0"/>
      <p:bldP spid="8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8" grpId="0"/>
      <p:bldP spid="52" grpId="0"/>
      <p:bldP spid="53" grpId="0"/>
      <p:bldP spid="58" grpId="0"/>
      <p:bldP spid="59" grpId="0"/>
      <p:bldP spid="30" grpId="0"/>
      <p:bldP spid="95" grpId="0"/>
      <p:bldP spid="96" grpId="0"/>
      <p:bldP spid="97" grpId="0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541499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Вал двигателя автомобиля вращается с угловой скоростью 180 рад/с. Определите линейную скорость ремня и угловую скорость шкива вентилятора автомобиля, если диаметр на валу двигателя 9 см, а вентилятора — 6 см. Сравните периоды обращения и центростремительные ускорения периферийных точек каждого шкива.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80414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606228" y="1787255"/>
            <a:ext cx="43690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СИ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2109325"/>
                <a:ext cx="1332352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=180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109325"/>
                <a:ext cx="1332352" cy="461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232291"/>
            <a:ext cx="12467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05555" y="2097274"/>
            <a:ext cx="0" cy="2669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223240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223240"/>
                <a:ext cx="1247695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569033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=9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569033"/>
                <a:ext cx="988219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2258697" y="178041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7188" y="3455797"/>
                <a:ext cx="1247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455797"/>
                <a:ext cx="124769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7188" y="3740896"/>
                <a:ext cx="1247695" cy="53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740896"/>
                <a:ext cx="1247695" cy="5308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855" y="2878767"/>
                <a:ext cx="988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878767"/>
                <a:ext cx="988219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7188" y="4265179"/>
                <a:ext cx="1247695" cy="51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4265179"/>
                <a:ext cx="1247695" cy="5185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13676" y="2569033"/>
                <a:ext cx="728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9 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6" y="2569033"/>
                <a:ext cx="728084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3676" y="2878767"/>
                <a:ext cx="728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0,06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6" y="2878767"/>
                <a:ext cx="728084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V="1">
            <a:off x="2258697" y="2097274"/>
            <a:ext cx="0" cy="2669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66861" y="2273197"/>
            <a:ext cx="2066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Линейная скорость: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210621" y="2161519"/>
            <a:ext cx="3338834" cy="505461"/>
            <a:chOff x="4210621" y="2161519"/>
            <a:chExt cx="3338834" cy="505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210621" y="2281190"/>
                  <a:ext cx="10145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621" y="2281190"/>
                  <a:ext cx="101452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636040" y="2169921"/>
                  <a:ext cx="1913415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=180 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рад</m:t>
                            </m:r>
                          </m:num>
                          <m:den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  <m:r>
                          <a:rPr lang="ru-RU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0,09 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040" y="2169921"/>
                  <a:ext cx="1913415" cy="4970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980331" y="2161519"/>
                  <a:ext cx="1014522" cy="49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331" y="2161519"/>
                  <a:ext cx="1014522" cy="49994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4411" y="2205706"/>
                <a:ext cx="819175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=8,1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411" y="2205706"/>
                <a:ext cx="819175" cy="459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6861" y="2927121"/>
            <a:ext cx="37465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 шкива вентилятора: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859807" y="2727933"/>
            <a:ext cx="1771288" cy="642524"/>
            <a:chOff x="5859807" y="2727933"/>
            <a:chExt cx="1771288" cy="642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859807" y="2838195"/>
                  <a:ext cx="843072" cy="53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807" y="2838195"/>
                  <a:ext cx="843072" cy="53226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51258" y="2727933"/>
                  <a:ext cx="1079837" cy="623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2∙8,1 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м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</m:num>
                          <m:den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,06 </m:t>
                            </m:r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258" y="2727933"/>
                  <a:ext cx="1079837" cy="62356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39995" y="2864874"/>
                <a:ext cx="1079837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995" y="2864874"/>
                <a:ext cx="1079837" cy="45980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2259898" y="3431410"/>
            <a:ext cx="3168083" cy="1342331"/>
            <a:chOff x="2259898" y="3431410"/>
            <a:chExt cx="3168083" cy="1342331"/>
          </a:xfrm>
        </p:grpSpPr>
        <p:sp>
          <p:nvSpPr>
            <p:cNvPr id="43" name="TextBox 42"/>
            <p:cNvSpPr txBox="1"/>
            <p:nvPr/>
          </p:nvSpPr>
          <p:spPr>
            <a:xfrm>
              <a:off x="2259898" y="3519889"/>
              <a:ext cx="8707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Так как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009809" y="3431410"/>
                  <a:ext cx="1014522" cy="53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809" y="3431410"/>
                  <a:ext cx="1014522" cy="53226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3742589" y="3519889"/>
              <a:ext cx="3016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>
                  <a:solidFill>
                    <a:schemeClr val="bg1">
                      <a:lumMod val="50000"/>
                    </a:schemeClr>
                  </a:solidFill>
                </a:rPr>
                <a:t>и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944187" y="3431410"/>
                  <a:ext cx="1014522" cy="53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187" y="3431410"/>
                  <a:ext cx="1014522" cy="53226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2263132" y="4211472"/>
              <a:ext cx="394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</a:rPr>
                <a:t>то</a:t>
              </a:r>
              <a:endParaRPr lang="ru-RU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545056" y="4139107"/>
                  <a:ext cx="1014522" cy="53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056" y="4139107"/>
                  <a:ext cx="1014522" cy="53226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416926" y="4139107"/>
                  <a:ext cx="611840" cy="53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926" y="4139107"/>
                  <a:ext cx="611840" cy="53226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835554" y="4030974"/>
                  <a:ext cx="1592427" cy="74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f>
                          <m:fPr>
                            <m:ctrlP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27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рад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</m:t>
                            </m:r>
                            <m:f>
                              <m:fPr>
                                <m:ctrlP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рад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554" y="4030974"/>
                  <a:ext cx="1592427" cy="74276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1351" y="4241374"/>
                <a:ext cx="691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351" y="4241374"/>
                <a:ext cx="691960" cy="30777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6248687" y="3487984"/>
            <a:ext cx="2490678" cy="1241828"/>
            <a:chOff x="6120209" y="3463492"/>
            <a:chExt cx="2490678" cy="1241828"/>
          </a:xfrm>
        </p:grpSpPr>
        <p:cxnSp>
          <p:nvCxnSpPr>
            <p:cNvPr id="93" name="Прямая со стрелкой 92"/>
            <p:cNvCxnSpPr/>
            <p:nvPr/>
          </p:nvCxnSpPr>
          <p:spPr>
            <a:xfrm flipV="1">
              <a:off x="6418538" y="3531017"/>
              <a:ext cx="0" cy="61780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840819" y="4291160"/>
              <a:ext cx="1347787" cy="240506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853238" y="3726656"/>
              <a:ext cx="1347787" cy="240506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6736095" y="4042157"/>
              <a:ext cx="160531" cy="1605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925335" y="3736878"/>
              <a:ext cx="457200" cy="881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8107425" y="4090631"/>
              <a:ext cx="63581" cy="635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418538" y="3725631"/>
              <a:ext cx="804337" cy="804337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flipH="1">
              <a:off x="7677027" y="4298377"/>
              <a:ext cx="457200" cy="881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8310097" y="4090631"/>
              <a:ext cx="0" cy="58073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7970036" y="3957768"/>
              <a:ext cx="340061" cy="340061"/>
            </a:xfrm>
            <a:prstGeom prst="ellips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120209" y="3463492"/>
                  <a:ext cx="32226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209" y="3463492"/>
                  <a:ext cx="322268" cy="30008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10204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7091176" y="3525459"/>
                  <a:ext cx="32226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176" y="3525459"/>
                  <a:ext cx="322268" cy="30008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t="-10000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288619" y="4405238"/>
                  <a:ext cx="32226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619" y="4405238"/>
                  <a:ext cx="322268" cy="30008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t="-10204" r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583359" y="4095895"/>
                  <a:ext cx="32226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359" y="4095895"/>
                  <a:ext cx="322268" cy="30008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t="-10204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92498" y="2281190"/>
                <a:ext cx="3272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498" y="2281190"/>
                <a:ext cx="327204" cy="30777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35754" y="2666770"/>
                <a:ext cx="4453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754" y="2666770"/>
                <a:ext cx="445378" cy="307777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355026" y="2213326"/>
                <a:ext cx="819175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=8,1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26" y="2213326"/>
                <a:ext cx="819175" cy="459806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2266861" y="2661169"/>
            <a:ext cx="37465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 шкива вентилятора: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5835754" y="2942214"/>
                <a:ext cx="4453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754" y="2942214"/>
                <a:ext cx="445378" cy="307777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15250" y="2610643"/>
                <a:ext cx="1079837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рад</m:t>
                          </m:r>
                        </m:num>
                        <m:den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250" y="2610643"/>
                <a:ext cx="1079837" cy="459806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064612" y="4139107"/>
                <a:ext cx="403637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12" y="4139107"/>
                <a:ext cx="403637" cy="530851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4440092" y="3060171"/>
                <a:ext cx="403637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092" y="3060171"/>
                <a:ext cx="403637" cy="530851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711962" y="3164536"/>
                <a:ext cx="691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62" y="3164536"/>
                <a:ext cx="691960" cy="307777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2266861" y="3136564"/>
            <a:ext cx="2302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Отношение периодов: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66861" y="3560808"/>
            <a:ext cx="40382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Центростремительное ускорение точек: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258877" y="3893464"/>
                <a:ext cx="1200812" cy="57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ц1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877" y="3893464"/>
                <a:ext cx="1200812" cy="578876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32640" y="3893464"/>
                <a:ext cx="1200812" cy="57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ц2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40" y="3893464"/>
                <a:ext cx="1200812" cy="578876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894388" y="3893464"/>
                <a:ext cx="1612974" cy="58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ц1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ц2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88" y="3893464"/>
                <a:ext cx="1612974" cy="580480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068557" y="3917476"/>
                <a:ext cx="724777" cy="53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557" y="3917476"/>
                <a:ext cx="724777" cy="536557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489584" y="3923826"/>
                <a:ext cx="910472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,06 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,09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84" y="3923826"/>
                <a:ext cx="910472" cy="519886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214361" y="4029879"/>
                <a:ext cx="669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≈0,7.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61" y="4029879"/>
                <a:ext cx="669039" cy="30777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258697" y="4492696"/>
            <a:ext cx="652652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l-GR" altLang="ru-RU" sz="1400" dirty="0" smtClean="0">
                <a:latin typeface="+mn-lt"/>
                <a:cs typeface="Times New Roman" panose="02020603050405020304" pitchFamily="18" charset="0"/>
              </a:rPr>
              <a:t>υ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8,1 м/с; </a:t>
            </a:r>
            <a:r>
              <a:rPr lang="el-GR" altLang="ru-RU" sz="1400" dirty="0" smtClean="0">
                <a:latin typeface="+mn-lt"/>
                <a:cs typeface="Times New Roman" panose="02020603050405020304" pitchFamily="18" charset="0"/>
              </a:rPr>
              <a:t>ω</a:t>
            </a:r>
            <a:r>
              <a:rPr lang="ru-RU" altLang="ru-RU" sz="1400" baseline="-25000" dirty="0" smtClean="0">
                <a:latin typeface="+mn-lt"/>
                <a:cs typeface="Times New Roman" panose="02020603050405020304" pitchFamily="18" charset="0"/>
              </a:rPr>
              <a:t>2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270 рад/с;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1400" baseline="-250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altLang="ru-RU" sz="1400" i="1" dirty="0" smtClean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ru-RU" sz="1400" baseline="-25000" dirty="0" smtClean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 = 1,5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; </a:t>
            </a:r>
            <a:r>
              <a:rPr lang="en-US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400" baseline="-25000" dirty="0" smtClean="0">
                <a:latin typeface="+mn-lt"/>
                <a:cs typeface="Times New Roman" panose="02020603050405020304" pitchFamily="18" charset="0"/>
              </a:rPr>
              <a:t>ц1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400" baseline="-25000" dirty="0" smtClean="0">
                <a:latin typeface="+mn-lt"/>
                <a:cs typeface="Times New Roman" panose="02020603050405020304" pitchFamily="18" charset="0"/>
              </a:rPr>
              <a:t>ц2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= 0,7.</a:t>
            </a:r>
            <a:r>
              <a:rPr lang="en-US" altLang="ru-RU" sz="1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30521 0.00061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5802E-6 L 0.00069 -0.0521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6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1.11022E-16 -0.0537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679E-6 L -0.14566 -0.05092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25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3951E-6 L 0.0415 -0.2071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1037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0.0071 L -0.05521 -0.21019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1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40" grpId="0"/>
      <p:bldP spid="40" grpId="1"/>
      <p:bldP spid="59" grpId="0"/>
      <p:bldP spid="59" grpId="1"/>
      <p:bldP spid="9" grpId="0"/>
      <p:bldP spid="15" grpId="0"/>
      <p:bldP spid="66" grpId="0"/>
      <p:bldP spid="67" grpId="0"/>
      <p:bldP spid="68" grpId="0"/>
      <p:bldP spid="68" grpId="1"/>
      <p:bldP spid="68" grpId="2"/>
      <p:bldP spid="69" grpId="0"/>
      <p:bldP spid="78" grpId="0"/>
      <p:bldP spid="78" grpId="1"/>
      <p:bldP spid="78" grpId="2"/>
      <p:bldP spid="89" grpId="0"/>
      <p:bldP spid="90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88408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Вертолет начал снижаться вертикально с ускорением 0,2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Лопасть винта вертолета имеет длину 5 м и совершает вращение вокруг оси с частотой 300 с</a:t>
            </a:r>
            <a:r>
              <a:rPr lang="ru-RU" altLang="ru-RU" sz="1400" baseline="30000" dirty="0" smtClean="0">
                <a:cs typeface="Times New Roman" panose="02020603050405020304" pitchFamily="18" charset="0"/>
              </a:rPr>
              <a:t>−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Определите число оборотов лопасти за время снижения вертолета на 40 м.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4616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75073"/>
                <a:ext cx="103791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=0,2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75073"/>
                <a:ext cx="1037913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315058"/>
            <a:ext cx="104299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15287" y="1863023"/>
            <a:ext cx="0" cy="18353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9" y="3306007"/>
                <a:ext cx="1044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9" y="3306007"/>
                <a:ext cx="10445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334781"/>
                <a:ext cx="788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334781"/>
                <a:ext cx="78867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1415287" y="154616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855" y="2644515"/>
                <a:ext cx="11579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=300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644515"/>
                <a:ext cx="115794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3855" y="2975261"/>
                <a:ext cx="1022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975261"/>
                <a:ext cx="1022588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6990091" y="4408714"/>
            <a:ext cx="143409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699023" y="1546162"/>
            <a:ext cx="0" cy="2862552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31032" y="4408714"/>
            <a:ext cx="786297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699023" y="2147924"/>
            <a:ext cx="110081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990091" y="2147924"/>
            <a:ext cx="708932" cy="25952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9" y="1882362"/>
            <a:ext cx="1553936" cy="7769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4018" y="4412175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х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21746" y="144492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68823" y="4412175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1338" y="1880798"/>
            <a:ext cx="372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O’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535589" y="2132241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y’</a:t>
            </a:r>
            <a:endParaRPr lang="ru-RU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34540" y="2344626"/>
            <a:ext cx="3241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x’</a:t>
            </a:r>
            <a:endParaRPr lang="ru-RU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699023" y="2147924"/>
            <a:ext cx="0" cy="143290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13082" y="3289388"/>
                <a:ext cx="3179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82" y="3289388"/>
                <a:ext cx="317950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204" r="-3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7967989" y="2570026"/>
            <a:ext cx="0" cy="39400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7131" y="2708954"/>
                <a:ext cx="260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131" y="2708954"/>
                <a:ext cx="26035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000" r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420941" y="2347377"/>
            <a:ext cx="42594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Угловая скорость вращения лопасти винта: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27126" y="2362690"/>
                <a:ext cx="9628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26" y="2362690"/>
                <a:ext cx="962896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20941" y="1918593"/>
            <a:ext cx="4251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Уравнение движения конца лопасти винта: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3147" y="1919861"/>
                <a:ext cx="819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147" y="1919861"/>
                <a:ext cx="819175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7983" y="1919861"/>
                <a:ext cx="819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83" y="1919861"/>
                <a:ext cx="819175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941" y="2916601"/>
            <a:ext cx="31550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Число оборотов лопасти винта: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35971" y="2847473"/>
                <a:ext cx="772735" cy="460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71" y="2847473"/>
                <a:ext cx="772735" cy="460062"/>
              </a:xfrm>
              <a:prstGeom prst="rect">
                <a:avLst/>
              </a:prstGeom>
              <a:blipFill rotWithShape="0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65164" y="2805007"/>
                <a:ext cx="77627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64" y="2805007"/>
                <a:ext cx="776276" cy="497059"/>
              </a:xfrm>
              <a:prstGeom prst="rect">
                <a:avLst/>
              </a:prstGeom>
              <a:blipFill rotWithShape="0"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67832" y="2917947"/>
                <a:ext cx="629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32" y="2917947"/>
                <a:ext cx="629193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73118" y="2691253"/>
                <a:ext cx="856641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18" y="2691253"/>
                <a:ext cx="856641" cy="7288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420941" y="3580575"/>
            <a:ext cx="3443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Уравнение перемещения при РУД: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19710" y="3450614"/>
                <a:ext cx="1615331" cy="52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10" y="3450614"/>
                <a:ext cx="1615331" cy="52899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420941" y="4251611"/>
            <a:ext cx="34916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 проекциях на координатную ось: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73050" y="4129746"/>
                <a:ext cx="1212541" cy="52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50" y="4129746"/>
                <a:ext cx="1212541" cy="523157"/>
              </a:xfrm>
              <a:prstGeom prst="rect">
                <a:avLst/>
              </a:prstGeom>
              <a:blipFill rotWithShape="0">
                <a:blip r:embed="rId20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809294" y="4023721"/>
                <a:ext cx="1404182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2∆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94" y="4023721"/>
                <a:ext cx="1404182" cy="7288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11462" y="348352"/>
                <a:ext cx="103791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=0,2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62" y="348352"/>
                <a:ext cx="1037913" cy="4598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176326" y="669267"/>
                <a:ext cx="788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26" y="669267"/>
                <a:ext cx="78867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97101" y="668955"/>
                <a:ext cx="11579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=300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01" y="668955"/>
                <a:ext cx="1157946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0242" y="938415"/>
                <a:ext cx="1044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2" y="938415"/>
                <a:ext cx="1044580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50686" y="918120"/>
                <a:ext cx="1022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86" y="918120"/>
                <a:ext cx="1022588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7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8901E-17 2.46914E-6 L -0.58402 0.2972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1" y="1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7531E-6 L -0.19809 0.3259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67013 0.3845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0" y="1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2099E-6 L -0.02969 0.4608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52361 0.3996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4" grpId="0"/>
      <p:bldP spid="57" grpId="0"/>
      <p:bldP spid="47" grpId="0"/>
      <p:bldP spid="77" grpId="0"/>
      <p:bldP spid="16" grpId="0"/>
      <p:bldP spid="30" grpId="0"/>
      <p:bldP spid="31" grpId="0"/>
      <p:bldP spid="32" grpId="0"/>
      <p:bldP spid="33" grpId="0"/>
      <p:bldP spid="34" grpId="0"/>
      <p:bldP spid="43" grpId="0"/>
      <p:bldP spid="44" grpId="0"/>
      <p:bldP spid="41" grpId="0"/>
      <p:bldP spid="42" grpId="0"/>
      <p:bldP spid="45" grpId="0"/>
      <p:bldP spid="46" grpId="0"/>
      <p:bldP spid="48" grpId="0"/>
      <p:bldP spid="49" grpId="0"/>
      <p:bldP spid="51" grpId="0"/>
      <p:bldP spid="63" grpId="0"/>
      <p:bldP spid="52" grpId="0"/>
      <p:bldP spid="53" grpId="0"/>
      <p:bldP spid="56" grpId="0"/>
      <p:bldP spid="58" grpId="0"/>
      <p:bldP spid="61" grpId="0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88408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5.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Вертолет начал снижаться вертикально с ускорением 0,2 м/с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Лопасть винта вертолета имеет длину 5 м и совершает вращение вокруг оси с частотой 300 с</a:t>
            </a:r>
            <a:r>
              <a:rPr lang="ru-RU" altLang="ru-RU" sz="1400" baseline="30000" dirty="0" smtClean="0">
                <a:cs typeface="Times New Roman" panose="02020603050405020304" pitchFamily="18" charset="0"/>
              </a:rPr>
              <a:t>−</a:t>
            </a:r>
            <a:r>
              <a:rPr lang="ru-RU" altLang="ru-RU" sz="1400" baseline="30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. Определите число оборотов лопасти за время снижения вертолета на 40 м.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4616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75073"/>
                <a:ext cx="1037913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=0,2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75073"/>
                <a:ext cx="1037913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315058"/>
            <a:ext cx="104299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15287" y="1863023"/>
            <a:ext cx="0" cy="18353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9" y="3306007"/>
                <a:ext cx="1044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9" y="3306007"/>
                <a:ext cx="104458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334781"/>
                <a:ext cx="788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334781"/>
                <a:ext cx="788677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1415287" y="1546162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855" y="2644515"/>
                <a:ext cx="11579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=300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644515"/>
                <a:ext cx="1157946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3855" y="2975261"/>
                <a:ext cx="1022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=40 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975261"/>
                <a:ext cx="1022588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6990091" y="4408714"/>
            <a:ext cx="143409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699023" y="1546162"/>
            <a:ext cx="0" cy="2862552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31032" y="4408714"/>
            <a:ext cx="786297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699023" y="2147924"/>
            <a:ext cx="110081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990091" y="2147924"/>
            <a:ext cx="708932" cy="25952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89" y="1882362"/>
            <a:ext cx="1553936" cy="7769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4018" y="4412175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х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21746" y="144492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68823" y="4412175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1338" y="1880798"/>
            <a:ext cx="372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O’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535589" y="2132241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y’</a:t>
            </a:r>
            <a:endParaRPr lang="ru-RU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34540" y="2344626"/>
            <a:ext cx="3241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x’</a:t>
            </a:r>
            <a:endParaRPr lang="ru-RU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699023" y="2147924"/>
            <a:ext cx="0" cy="143290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13082" y="3289388"/>
                <a:ext cx="260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82" y="3289388"/>
                <a:ext cx="260350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204" r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7967989" y="2570026"/>
            <a:ext cx="0" cy="39400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87131" y="2708954"/>
                <a:ext cx="2603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131" y="2708954"/>
                <a:ext cx="26035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000" r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941" y="2916601"/>
            <a:ext cx="31550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Число оборотов лопасти винта: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35971" y="2847473"/>
                <a:ext cx="772735" cy="460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71" y="2847473"/>
                <a:ext cx="772735" cy="460062"/>
              </a:xfrm>
              <a:prstGeom prst="rect">
                <a:avLst/>
              </a:prstGeom>
              <a:blipFill rotWithShape="0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65164" y="2805007"/>
                <a:ext cx="77627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64" y="2805007"/>
                <a:ext cx="776276" cy="497059"/>
              </a:xfrm>
              <a:prstGeom prst="rect">
                <a:avLst/>
              </a:prstGeom>
              <a:blipFill rotWithShape="0"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67832" y="2917947"/>
                <a:ext cx="629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32" y="2917947"/>
                <a:ext cx="629193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73118" y="2691253"/>
                <a:ext cx="856641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18" y="2691253"/>
                <a:ext cx="856641" cy="7288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1420941" y="1918593"/>
            <a:ext cx="5792535" cy="2833982"/>
            <a:chOff x="1420941" y="1918593"/>
            <a:chExt cx="5792535" cy="283398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420941" y="2347377"/>
              <a:ext cx="5069081" cy="323165"/>
              <a:chOff x="1420941" y="2508141"/>
              <a:chExt cx="5069081" cy="3231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420941" y="2508141"/>
                <a:ext cx="425949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Угловая скорость вращения лопасти винта: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527126" y="2523454"/>
                    <a:ext cx="9628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𝜋𝜈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7126" y="2523454"/>
                    <a:ext cx="962896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Группа 35"/>
            <p:cNvGrpSpPr/>
            <p:nvPr/>
          </p:nvGrpSpPr>
          <p:grpSpPr>
            <a:xfrm>
              <a:off x="1420941" y="1918593"/>
              <a:ext cx="5516217" cy="323165"/>
              <a:chOff x="1420941" y="1868115"/>
              <a:chExt cx="5516217" cy="32316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20941" y="1868115"/>
                <a:ext cx="425148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Уравнение движения конца лопасти винта: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5513147" y="1869383"/>
                <a:ext cx="1424011" cy="307777"/>
                <a:chOff x="1353543" y="2190737"/>
                <a:chExt cx="1424011" cy="3077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1353543" y="2190737"/>
                      <a:ext cx="8191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3543" y="2190737"/>
                      <a:ext cx="819175" cy="307777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1958379" y="2190737"/>
                      <a:ext cx="8191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ru-RU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𝜋𝜈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8379" y="2190737"/>
                      <a:ext cx="819175" cy="307777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1420941" y="3450614"/>
              <a:ext cx="4914100" cy="528991"/>
              <a:chOff x="1420941" y="3345466"/>
              <a:chExt cx="4914100" cy="52899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420941" y="3475427"/>
                <a:ext cx="344357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Уравнение перемещения при РУД: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4719710" y="3345466"/>
                    <a:ext cx="1615331" cy="528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9710" y="3345466"/>
                    <a:ext cx="1615331" cy="528991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Группа 28"/>
            <p:cNvGrpSpPr/>
            <p:nvPr/>
          </p:nvGrpSpPr>
          <p:grpSpPr>
            <a:xfrm>
              <a:off x="1420941" y="4023721"/>
              <a:ext cx="5792535" cy="728854"/>
              <a:chOff x="1420941" y="3772889"/>
              <a:chExt cx="5792535" cy="7288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420941" y="4000779"/>
                <a:ext cx="349166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bg1">
                        <a:lumMod val="50000"/>
                      </a:schemeClr>
                    </a:solidFill>
                  </a:rPr>
                  <a:t>В проекциях на координатную ось:</a:t>
                </a:r>
                <a:endParaRPr lang="ru-RU" sz="15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773050" y="3878914"/>
                    <a:ext cx="1212541" cy="5231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3050" y="3878914"/>
                    <a:ext cx="1212541" cy="52315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809294" y="3772889"/>
                    <a:ext cx="1404182" cy="7288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2∆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294" y="3772889"/>
                    <a:ext cx="1404182" cy="728854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10832" y="2921498"/>
                <a:ext cx="3685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2" y="2921498"/>
                <a:ext cx="368562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420941" y="2124451"/>
            <a:ext cx="31550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Число оборотов лопасти винта: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07333" y="1877331"/>
                <a:ext cx="856641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33" y="1877331"/>
                <a:ext cx="856641" cy="728854"/>
              </a:xfrm>
              <a:prstGeom prst="rect">
                <a:avLst/>
              </a:prstGeom>
              <a:blipFill rotWithShape="0">
                <a:blip r:embed="rId23"/>
                <a:stretch>
                  <a:fillRect r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410832" y="2129348"/>
                <a:ext cx="3685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2" y="2129348"/>
                <a:ext cx="368562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24475" y="2606185"/>
                <a:ext cx="2235049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ru-RU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40 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75" y="2606185"/>
                <a:ext cx="2235049" cy="7288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05546" y="2775191"/>
                <a:ext cx="867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6000.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546" y="2775191"/>
                <a:ext cx="867624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415287" y="3380911"/>
            <a:ext cx="544717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за время спуска лопасть совершит 6000 оборотов.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-1.38889E-6 -0.1530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-0.00035 -0.153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6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951E-6 L -0.16042 -0.1546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49" grpId="0"/>
      <p:bldP spid="51" grpId="0"/>
      <p:bldP spid="63" grpId="0"/>
      <p:bldP spid="63" grpId="1"/>
      <p:bldP spid="6" grpId="0"/>
      <p:bldP spid="6" grpId="1"/>
      <p:bldP spid="6" grpId="2"/>
      <p:bldP spid="54" grpId="0"/>
      <p:bldP spid="55" grpId="0"/>
      <p:bldP spid="59" grpId="0"/>
      <p:bldP spid="60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accent2">
                    <a:lumMod val="75000"/>
                  </a:schemeClr>
                </a:solidFill>
              </a:rPr>
              <a:t>Главный враг знания не невежество, а </a:t>
            </a:r>
            <a:r>
              <a:rPr lang="ru-RU" sz="2800" b="1" cap="all">
                <a:solidFill>
                  <a:schemeClr val="accent2">
                    <a:lumMod val="75000"/>
                  </a:schemeClr>
                </a:solidFill>
              </a:rPr>
              <a:t>иллюзия </a:t>
            </a:r>
            <a:r>
              <a:rPr lang="ru-RU" sz="2800" b="1" cap="all" smtClean="0">
                <a:solidFill>
                  <a:schemeClr val="accent2">
                    <a:lumMod val="75000"/>
                  </a:schemeClr>
                </a:solidFill>
              </a:rPr>
              <a:t>знания.</a:t>
            </a:r>
            <a:endParaRPr lang="ru-RU" sz="28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27090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4750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Стивен </a:t>
            </a:r>
            <a:r>
              <a:rPr lang="ru-RU" altLang="ru-RU" sz="1400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Хокинг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</TotalTime>
  <Words>1016</Words>
  <Application>Microsoft Office PowerPoint</Application>
  <PresentationFormat>Экран (16:9)</PresentationFormat>
  <Paragraphs>274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244</cp:revision>
  <dcterms:created xsi:type="dcterms:W3CDTF">2015-09-21T08:48:07Z</dcterms:created>
  <dcterms:modified xsi:type="dcterms:W3CDTF">2016-01-29T06:58:28Z</dcterms:modified>
</cp:coreProperties>
</file>