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97" r:id="rId3"/>
    <p:sldId id="298" r:id="rId4"/>
    <p:sldId id="299" r:id="rId5"/>
    <p:sldId id="300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11" r:id="rId14"/>
    <p:sldId id="310" r:id="rId15"/>
    <p:sldId id="315" r:id="rId16"/>
    <p:sldId id="313" r:id="rId17"/>
    <p:sldId id="312" r:id="rId18"/>
    <p:sldId id="314" r:id="rId19"/>
  </p:sldIdLst>
  <p:sldSz cx="9144000" cy="5143500" type="screen16x9"/>
  <p:notesSz cx="6858000" cy="9144000"/>
  <p:embeddedFontLst>
    <p:embeddedFont>
      <p:font typeface="Gerbera" panose="02000500000000000000" pitchFamily="2" charset="-52"/>
      <p:regular r:id="rId20"/>
      <p:bold r:id="rId21"/>
    </p:embeddedFont>
    <p:embeddedFont>
      <p:font typeface="Cambria Math" panose="02040503050406030204" pitchFamily="18" charset="0"/>
      <p:regular r:id="rId22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" userDrawn="1">
          <p15:clr>
            <a:srgbClr val="A4A3A4"/>
          </p15:clr>
        </p15:guide>
        <p15:guide id="2" pos="227" userDrawn="1">
          <p15:clr>
            <a:srgbClr val="A4A3A4"/>
          </p15:clr>
        </p15:guide>
        <p15:guide id="3" orient="horz" pos="2981" userDrawn="1">
          <p15:clr>
            <a:srgbClr val="A4A3A4"/>
          </p15:clr>
        </p15:guide>
        <p15:guide id="4" pos="5534" userDrawn="1">
          <p15:clr>
            <a:srgbClr val="A4A3A4"/>
          </p15:clr>
        </p15:guide>
        <p15:guide id="5" pos="2744" userDrawn="1">
          <p15:clr>
            <a:srgbClr val="A4A3A4"/>
          </p15:clr>
        </p15:guide>
        <p15:guide id="6" pos="3016" userDrawn="1">
          <p15:clr>
            <a:srgbClr val="A4A3A4"/>
          </p15:clr>
        </p15:guide>
        <p15:guide id="7" pos="2880" userDrawn="1">
          <p15:clr>
            <a:srgbClr val="A4A3A4"/>
          </p15:clr>
        </p15:guide>
        <p15:guide id="8" orient="horz" pos="1847" userDrawn="1">
          <p15:clr>
            <a:srgbClr val="A4A3A4"/>
          </p15:clr>
        </p15:guide>
        <p15:guide id="12" pos="42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515"/>
    <a:srgbClr val="00CCFF"/>
    <a:srgbClr val="00CC66"/>
    <a:srgbClr val="CC00FF"/>
    <a:srgbClr val="558F35"/>
    <a:srgbClr val="6FB242"/>
    <a:srgbClr val="767171"/>
    <a:srgbClr val="44546A"/>
    <a:srgbClr val="68707B"/>
    <a:srgbClr val="569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72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888" y="96"/>
      </p:cViewPr>
      <p:guideLst>
        <p:guide orient="horz" pos="259"/>
        <p:guide pos="227"/>
        <p:guide orient="horz" pos="2981"/>
        <p:guide pos="5534"/>
        <p:guide pos="2744"/>
        <p:guide pos="3016"/>
        <p:guide pos="2880"/>
        <p:guide orient="horz" pos="1847"/>
        <p:guide pos="42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18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91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92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80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3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45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188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48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22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11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28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1173-00DD-4B32-ADAE-A5E0501591C9}" type="datetimeFigureOut">
              <a:rPr lang="ru-RU" smtClean="0"/>
              <a:t>29.01.2016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2ECB8-DB10-41CD-8927-C445E273D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899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2.png"/><Relationship Id="rId7" Type="http://schemas.openxmlformats.org/officeDocument/2006/relationships/image" Target="../media/image440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gif"/><Relationship Id="rId18" Type="http://schemas.openxmlformats.org/officeDocument/2006/relationships/image" Target="../media/image71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5.gif"/><Relationship Id="rId17" Type="http://schemas.openxmlformats.org/officeDocument/2006/relationships/image" Target="../media/image70.png"/><Relationship Id="rId2" Type="http://schemas.openxmlformats.org/officeDocument/2006/relationships/image" Target="../media/image3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4.gif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microsoft.com/office/2007/relationships/hdphoto" Target="../media/hdphoto2.wdp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13" Type="http://schemas.openxmlformats.org/officeDocument/2006/relationships/image" Target="../media/image70.png"/><Relationship Id="rId3" Type="http://schemas.openxmlformats.org/officeDocument/2006/relationships/image" Target="../media/image61.png"/><Relationship Id="rId7" Type="http://schemas.openxmlformats.org/officeDocument/2006/relationships/image" Target="../media/image64.gif"/><Relationship Id="rId12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gif"/><Relationship Id="rId1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1.png"/><Relationship Id="rId7" Type="http://schemas.openxmlformats.org/officeDocument/2006/relationships/image" Target="../media/image72.png"/><Relationship Id="rId12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gif"/><Relationship Id="rId11" Type="http://schemas.openxmlformats.org/officeDocument/2006/relationships/image" Target="../media/image64.gif"/><Relationship Id="rId5" Type="http://schemas.openxmlformats.org/officeDocument/2006/relationships/image" Target="../media/image65.gif"/><Relationship Id="rId10" Type="http://schemas.microsoft.com/office/2007/relationships/hdphoto" Target="../media/hdphoto2.wdp"/><Relationship Id="rId4" Type="http://schemas.openxmlformats.org/officeDocument/2006/relationships/image" Target="../media/image69.png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3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1"/>
            <a:ext cx="3976684" cy="5143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939" y="383724"/>
            <a:ext cx="424157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6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1-й</a:t>
            </a:r>
            <a:r>
              <a:rPr lang="en-US" sz="26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 </a:t>
            </a:r>
            <a:r>
              <a:rPr lang="ru-RU" sz="2600" b="1" cap="all" dirty="0" smtClean="0">
                <a:solidFill>
                  <a:schemeClr val="accent2">
                    <a:lumMod val="75000"/>
                  </a:schemeClr>
                </a:solidFill>
                <a:latin typeface="+mj-lt"/>
              </a:rPr>
              <a:t>закон Ньютона. Инерциальные системы отсчета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33400" y="4248150"/>
            <a:ext cx="1647825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82133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ru-RU" altLang="ru-RU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Сэр Исаак Ньютон</a:t>
            </a:r>
            <a:endParaRPr kumimoji="0" lang="ru-RU" altLang="ru-RU" sz="1400" b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1"/>
            <a:ext cx="3976683" cy="5143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939" y="421824"/>
            <a:ext cx="3989161" cy="480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080" b="1" cap="all" dirty="0" smtClean="0">
                <a:solidFill>
                  <a:srgbClr val="ED7D31">
                    <a:lumMod val="75000"/>
                  </a:srgbClr>
                </a:solidFill>
              </a:rPr>
              <a:t>1-й закон Ньютона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0363" y="950174"/>
            <a:ext cx="3995737" cy="1797928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1600" dirty="0" smtClean="0"/>
              <a:t>Существуют </a:t>
            </a:r>
            <a:r>
              <a:rPr lang="ru-RU" sz="1600" dirty="0"/>
              <a:t>такие системы отсчета, относительно которых поступательно движущееся тело сохраняет скорость неизменной, если на него не действуют другие тела или действие этих тел скомпенсировано.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431800" y="4388048"/>
            <a:ext cx="182133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ru-RU" altLang="ru-RU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Сэр Исаак Ньютон</a:t>
            </a:r>
            <a:endParaRPr kumimoji="0" lang="ru-RU" altLang="ru-RU" sz="1400" b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533400" y="4248150"/>
            <a:ext cx="1647825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021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2653290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закон инерции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366938" y="1035148"/>
            <a:ext cx="3989162" cy="1810018"/>
            <a:chOff x="366938" y="1487948"/>
            <a:chExt cx="3989162" cy="1810018"/>
          </a:xfrm>
        </p:grpSpPr>
        <p:sp>
          <p:nvSpPr>
            <p:cNvPr id="70" name="Прямоугольник 69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schemeClr val="accent2">
                      <a:lumMod val="75000"/>
                    </a:schemeClr>
                  </a:solidFill>
                </a:rPr>
                <a:t>1-й закон </a:t>
              </a:r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Ньютона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366938" y="1820638"/>
              <a:ext cx="3989161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существуют </a:t>
              </a:r>
              <a:r>
                <a:rPr lang="ru-RU" sz="1500" dirty="0"/>
                <a:t>такие системы отсчета, относительно которых поступательно движущееся тело сохраняет скорость неизменной, если на него не действуют другие тела или действие этих тел скомпенсировано.</a:t>
              </a:r>
            </a:p>
          </p:txBody>
        </p:sp>
      </p:grp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371701" y="4153379"/>
            <a:ext cx="3991101" cy="5789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720000">
              <a:tabLst>
                <a:tab pos="0" algn="l"/>
              </a:tabLst>
            </a:pP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1-й закон Ньютона — </a:t>
            </a:r>
            <a:r>
              <a:rPr lang="ru-RU" altLang="ru-RU" sz="1400" u="sng" dirty="0" smtClean="0">
                <a:latin typeface="+mn-lt"/>
                <a:cs typeface="Arial" panose="020B0604020202020204" pitchFamily="34" charset="0"/>
              </a:rPr>
              <a:t>постулат</a:t>
            </a: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.</a:t>
            </a:r>
            <a:endParaRPr lang="ru-RU" altLang="ru-RU" sz="140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66938" y="2940513"/>
            <a:ext cx="3989162" cy="1117520"/>
            <a:chOff x="366938" y="1487948"/>
            <a:chExt cx="3989162" cy="1117520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>
                  <a:solidFill>
                    <a:schemeClr val="accent2">
                      <a:lumMod val="75000"/>
                    </a:schemeClr>
                  </a:solidFill>
                </a:rPr>
                <a:t>Инертность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66938" y="1820638"/>
              <a:ext cx="3989161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свойство тел приобретать определенное ускорение при данном </a:t>
              </a:r>
              <a:r>
                <a:rPr lang="ru-RU" sz="1500" dirty="0" smtClean="0"/>
                <a:t>воздействии.</a:t>
              </a:r>
              <a:endParaRPr lang="ru-RU" sz="1500" dirty="0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794602" y="1343024"/>
            <a:ext cx="4001341" cy="3186484"/>
            <a:chOff x="4787899" y="1343024"/>
            <a:chExt cx="4001341" cy="3186484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18"/>
            <a:stretch/>
          </p:blipFill>
          <p:spPr>
            <a:xfrm>
              <a:off x="4787900" y="1343024"/>
              <a:ext cx="3993825" cy="1573213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9560" y="1701367"/>
              <a:ext cx="1744479" cy="1261069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18"/>
            <a:stretch/>
          </p:blipFill>
          <p:spPr>
            <a:xfrm>
              <a:off x="4787899" y="2902597"/>
              <a:ext cx="3993826" cy="1580160"/>
            </a:xfrm>
            <a:prstGeom prst="round2SameRect">
              <a:avLst>
                <a:gd name="adj1" fmla="val 16667"/>
                <a:gd name="adj2" fmla="val 4220"/>
              </a:avLst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091" y="3244630"/>
              <a:ext cx="1777415" cy="128487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7219950" y="1353402"/>
              <a:ext cx="156177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Более инертный</a:t>
              </a:r>
              <a:endParaRPr lang="ru-RU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161633" y="2918532"/>
              <a:ext cx="162760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Менее инертный</a:t>
              </a:r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84406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F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366938" y="1050536"/>
            <a:ext cx="3989162" cy="1348353"/>
            <a:chOff x="366938" y="1487948"/>
            <a:chExt cx="3989162" cy="1348353"/>
          </a:xfrm>
        </p:grpSpPr>
        <p:sp>
          <p:nvSpPr>
            <p:cNvPr id="70" name="Прямоугольник 69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Инерциальная система отсчета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366938" y="1820638"/>
              <a:ext cx="39891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система отсчета, относительно которой тело при компенсации внешних воздействий движется прямолинейно и </a:t>
              </a:r>
              <a:r>
                <a:rPr lang="ru-RU" sz="1500" dirty="0" smtClean="0"/>
                <a:t>равномерно.</a:t>
              </a:r>
              <a:endParaRPr lang="ru-RU" sz="1500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66938" y="2509624"/>
            <a:ext cx="3989162" cy="886688"/>
            <a:chOff x="366938" y="1487948"/>
            <a:chExt cx="3989162" cy="88668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Неинерциальная </a:t>
              </a:r>
              <a:r>
                <a:rPr lang="ru-RU" sz="1500" dirty="0">
                  <a:solidFill>
                    <a:schemeClr val="accent2">
                      <a:lumMod val="75000"/>
                    </a:schemeClr>
                  </a:solidFill>
                </a:rPr>
                <a:t>система </a:t>
              </a:r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отсчета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66938" y="1820638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система отсчета</a:t>
              </a:r>
              <a:r>
                <a:rPr lang="ru-RU" sz="1500" dirty="0"/>
                <a:t>, </a:t>
              </a:r>
              <a:r>
                <a:rPr lang="ru-RU" sz="1500" dirty="0" smtClean="0"/>
                <a:t>которая движется </a:t>
              </a:r>
              <a:r>
                <a:rPr lang="ru-RU" sz="1500" dirty="0"/>
                <a:t>с ускорением </a:t>
              </a:r>
              <a:r>
                <a:rPr lang="ru-RU" sz="1500" dirty="0" smtClean="0"/>
                <a:t>относительно ИСО.</a:t>
              </a:r>
              <a:endParaRPr lang="ru-RU" sz="15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70414" y="386857"/>
            <a:ext cx="3284874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1-й закон ньютона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371701" y="3507048"/>
            <a:ext cx="3991101" cy="12252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720000">
              <a:tabLst>
                <a:tab pos="0" algn="l"/>
              </a:tabLst>
            </a:pP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Если известна хотя бы одна ИСО, то инерциальными будут все другие СО, движущиеся относительно ее прямолинейно и равномерно.</a:t>
            </a:r>
            <a:endParaRPr lang="ru-RU" altLang="ru-RU" sz="140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4787899" y="1343024"/>
            <a:ext cx="4001341" cy="3186484"/>
            <a:chOff x="4787899" y="1343024"/>
            <a:chExt cx="4001341" cy="3186484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18"/>
            <a:stretch/>
          </p:blipFill>
          <p:spPr>
            <a:xfrm>
              <a:off x="4787900" y="1343024"/>
              <a:ext cx="3993825" cy="1573213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9560" y="1701367"/>
              <a:ext cx="1744479" cy="1261069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18"/>
            <a:stretch/>
          </p:blipFill>
          <p:spPr>
            <a:xfrm>
              <a:off x="4787899" y="2902597"/>
              <a:ext cx="3993826" cy="1580160"/>
            </a:xfrm>
            <a:prstGeom prst="round2SameRect">
              <a:avLst>
                <a:gd name="adj1" fmla="val 16667"/>
                <a:gd name="adj2" fmla="val 4220"/>
              </a:avLst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3091" y="3244630"/>
              <a:ext cx="1777415" cy="128487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219950" y="1353402"/>
              <a:ext cx="1561775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Более инертный</a:t>
              </a:r>
              <a:endParaRPr lang="ru-RU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161633" y="2918532"/>
              <a:ext cx="162760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Менее инертный</a:t>
              </a:r>
              <a:endParaRPr lang="ru-RU" dirty="0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5126836" y="1337857"/>
            <a:ext cx="3647950" cy="3046790"/>
            <a:chOff x="5126836" y="1337857"/>
            <a:chExt cx="3647950" cy="3046790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5126836" y="1337857"/>
              <a:ext cx="3647950" cy="3046790"/>
              <a:chOff x="5126836" y="1337857"/>
              <a:chExt cx="3647950" cy="3046790"/>
            </a:xfrm>
          </p:grpSpPr>
          <p:grpSp>
            <p:nvGrpSpPr>
              <p:cNvPr id="46" name="Группа 45"/>
              <p:cNvGrpSpPr/>
              <p:nvPr/>
            </p:nvGrpSpPr>
            <p:grpSpPr>
              <a:xfrm>
                <a:off x="5126836" y="1548306"/>
                <a:ext cx="3181221" cy="2836341"/>
                <a:chOff x="5067588" y="1541340"/>
                <a:chExt cx="2752641" cy="2454226"/>
              </a:xfrm>
            </p:grpSpPr>
            <p:cxnSp>
              <p:nvCxnSpPr>
                <p:cNvPr id="48" name="Прямая со стрелкой 47"/>
                <p:cNvCxnSpPr/>
                <p:nvPr/>
              </p:nvCxnSpPr>
              <p:spPr>
                <a:xfrm>
                  <a:off x="6219021" y="3033729"/>
                  <a:ext cx="1512168" cy="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49" name="Группа 48"/>
                <p:cNvGrpSpPr/>
                <p:nvPr/>
              </p:nvGrpSpPr>
              <p:grpSpPr>
                <a:xfrm>
                  <a:off x="5067588" y="1541340"/>
                  <a:ext cx="2752641" cy="2454226"/>
                  <a:chOff x="5067588" y="1541340"/>
                  <a:chExt cx="2752641" cy="2454226"/>
                </a:xfrm>
              </p:grpSpPr>
              <p:grpSp>
                <p:nvGrpSpPr>
                  <p:cNvPr id="50" name="Группа 49"/>
                  <p:cNvGrpSpPr/>
                  <p:nvPr/>
                </p:nvGrpSpPr>
                <p:grpSpPr>
                  <a:xfrm>
                    <a:off x="5067588" y="1541340"/>
                    <a:ext cx="2752641" cy="2454226"/>
                    <a:chOff x="5067588" y="1541340"/>
                    <a:chExt cx="2752641" cy="2454226"/>
                  </a:xfrm>
                </p:grpSpPr>
                <p:cxnSp>
                  <p:nvCxnSpPr>
                    <p:cNvPr id="52" name="Прямая со стрелкой 51"/>
                    <p:cNvCxnSpPr/>
                    <p:nvPr/>
                  </p:nvCxnSpPr>
                  <p:spPr>
                    <a:xfrm flipV="1">
                      <a:off x="6219021" y="1657875"/>
                      <a:ext cx="0" cy="1375854"/>
                    </a:xfrm>
                    <a:prstGeom prst="straightConnector1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tailEnd type="arrow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Прямая со стрелкой 52"/>
                    <p:cNvCxnSpPr/>
                    <p:nvPr/>
                  </p:nvCxnSpPr>
                  <p:spPr>
                    <a:xfrm flipH="1">
                      <a:off x="5291177" y="3033729"/>
                      <a:ext cx="927844" cy="894672"/>
                    </a:xfrm>
                    <a:prstGeom prst="straightConnector1">
                      <a:avLst/>
                    </a:prstGeom>
                    <a:ln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tailEnd type="arrow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4" name="TextBox 53"/>
                        <p:cNvSpPr txBox="1"/>
                        <p:nvPr/>
                      </p:nvSpPr>
                      <p:spPr>
                        <a:xfrm>
                          <a:off x="5067588" y="3702622"/>
                          <a:ext cx="308035" cy="2929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ru-RU" sz="1600" i="1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54" name="TextBox 53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067588" y="3702622"/>
                          <a:ext cx="308035" cy="292944"/>
                        </a:xfrm>
                        <a:prstGeom prst="rect">
                          <a:avLst/>
                        </a:prstGeom>
                        <a:blipFill rotWithShape="0">
                          <a:blip r:embed="rId7"/>
                          <a:stretch>
                            <a:fillRect/>
                          </a:stretch>
                        </a:blipFill>
                        <a:ln>
                          <a:noFill/>
                        </a:ln>
                      </p:spPr>
                      <p:txBody>
                        <a:bodyPr/>
                        <a:lstStyle/>
                        <a:p>
                          <a:r>
                            <a:rPr lang="ru-RU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5" name="TextBox 54"/>
                        <p:cNvSpPr txBox="1"/>
                        <p:nvPr/>
                      </p:nvSpPr>
                      <p:spPr>
                        <a:xfrm>
                          <a:off x="7508976" y="2738292"/>
                          <a:ext cx="311253" cy="2929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𝑦</m:t>
                                </m:r>
                              </m:oMath>
                            </m:oMathPara>
                          </a14:m>
                          <a:endParaRPr lang="ru-RU" sz="1600" i="1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55" name="TextBox 54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508976" y="2738292"/>
                          <a:ext cx="311253" cy="292944"/>
                        </a:xfrm>
                        <a:prstGeom prst="rect">
                          <a:avLst/>
                        </a:prstGeom>
                        <a:blipFill rotWithShape="0">
                          <a:blip r:embed="rId8"/>
                          <a:stretch>
                            <a:fillRect b="-5455"/>
                          </a:stretch>
                        </a:blipFill>
                        <a:ln>
                          <a:noFill/>
                        </a:ln>
                      </p:spPr>
                      <p:txBody>
                        <a:bodyPr/>
                        <a:lstStyle/>
                        <a:p>
                          <a:r>
                            <a:rPr lang="ru-RU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6" name="TextBox 55"/>
                        <p:cNvSpPr txBox="1"/>
                        <p:nvPr/>
                      </p:nvSpPr>
                      <p:spPr>
                        <a:xfrm>
                          <a:off x="6213888" y="1541340"/>
                          <a:ext cx="297382" cy="2929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𝑧</m:t>
                                </m:r>
                              </m:oMath>
                            </m:oMathPara>
                          </a14:m>
                          <a:endParaRPr lang="ru-RU" sz="1600" i="1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56" name="TextBox 55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213888" y="1541340"/>
                          <a:ext cx="297382" cy="292944"/>
                        </a:xfrm>
                        <a:prstGeom prst="rect">
                          <a:avLst/>
                        </a:prstGeom>
                        <a:blipFill rotWithShape="0">
                          <a:blip r:embed="rId9"/>
                          <a:stretch>
                            <a:fillRect/>
                          </a:stretch>
                        </a:blipFill>
                        <a:ln>
                          <a:noFill/>
                        </a:ln>
                      </p:spPr>
                      <p:txBody>
                        <a:bodyPr/>
                        <a:lstStyle/>
                        <a:p>
                          <a:r>
                            <a:rPr lang="ru-RU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7" name="TextBox 56"/>
                        <p:cNvSpPr txBox="1"/>
                        <p:nvPr/>
                      </p:nvSpPr>
                      <p:spPr>
                        <a:xfrm>
                          <a:off x="5873103" y="2832945"/>
                          <a:ext cx="359798" cy="2929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𝑚</m:t>
                                </m:r>
                              </m:oMath>
                            </m:oMathPara>
                          </a14:m>
                          <a:endParaRPr lang="ru-RU" sz="1600" i="1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57" name="TextBox 56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5873103" y="2832945"/>
                          <a:ext cx="359798" cy="292944"/>
                        </a:xfrm>
                        <a:prstGeom prst="rect">
                          <a:avLst/>
                        </a:prstGeom>
                        <a:blipFill rotWithShape="0">
                          <a:blip r:embed="rId10"/>
                          <a:stretch>
                            <a:fillRect/>
                          </a:stretch>
                        </a:blipFill>
                        <a:ln>
                          <a:noFill/>
                        </a:ln>
                      </p:spPr>
                      <p:txBody>
                        <a:bodyPr/>
                        <a:lstStyle/>
                        <a:p>
                          <a:r>
                            <a:rPr lang="ru-RU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58" name="TextBox 57"/>
                        <p:cNvSpPr txBox="1"/>
                        <p:nvPr/>
                      </p:nvSpPr>
                      <p:spPr>
                        <a:xfrm>
                          <a:off x="6213888" y="2726419"/>
                          <a:ext cx="967657" cy="30481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⃗"/>
                                    <m:ctrlP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𝜐</m:t>
                                    </m:r>
                                  </m:e>
                                </m:acc>
                                <m:r>
                                  <a:rPr lang="ru-RU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ru-RU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𝑐𝑜𝑛𝑠𝑡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ru-RU" sz="1600" i="1" dirty="0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58" name="TextBox 57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213888" y="2726419"/>
                          <a:ext cx="967657" cy="304817"/>
                        </a:xfrm>
                        <a:prstGeom prst="rect">
                          <a:avLst/>
                        </a:prstGeom>
                        <a:blipFill rotWithShape="0">
                          <a:blip r:embed="rId11"/>
                          <a:stretch>
                            <a:fillRect t="-7018"/>
                          </a:stretch>
                        </a:blipFill>
                        <a:ln>
                          <a:noFill/>
                        </a:ln>
                      </p:spPr>
                      <p:txBody>
                        <a:bodyPr/>
                        <a:lstStyle/>
                        <a:p>
                          <a:r>
                            <a:rPr lang="ru-RU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51" name="Овал 50"/>
                  <p:cNvSpPr/>
                  <p:nvPr/>
                </p:nvSpPr>
                <p:spPr>
                  <a:xfrm>
                    <a:off x="6180921" y="2997725"/>
                    <a:ext cx="72008" cy="72008"/>
                  </a:xfrm>
                  <a:prstGeom prst="ellipse">
                    <a:avLst/>
                  </a:prstGeom>
                  <a:ln/>
                </p:spPr>
                <p:style>
                  <a:lnRef idx="0">
                    <a:schemeClr val="accent2"/>
                  </a:lnRef>
                  <a:fillRef idx="3">
                    <a:schemeClr val="accent2"/>
                  </a:fillRef>
                  <a:effectRef idx="3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sp>
            <p:nvSpPr>
              <p:cNvPr id="47" name="TextBox 46"/>
              <p:cNvSpPr txBox="1"/>
              <p:nvPr/>
            </p:nvSpPr>
            <p:spPr>
              <a:xfrm>
                <a:off x="8120440" y="1337857"/>
                <a:ext cx="65434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6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ИСО</a:t>
                </a:r>
                <a:endParaRPr lang="ru-RU" sz="16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45" name="Прямая со стрелкой 44"/>
            <p:cNvCxnSpPr/>
            <p:nvPr/>
          </p:nvCxnSpPr>
          <p:spPr>
            <a:xfrm flipV="1">
              <a:off x="6496731" y="3277794"/>
              <a:ext cx="551769" cy="2881"/>
            </a:xfrm>
            <a:prstGeom prst="straightConnector1">
              <a:avLst/>
            </a:prstGeom>
            <a:ln w="127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Скругленный прямоугольник 58"/>
          <p:cNvSpPr/>
          <p:nvPr/>
        </p:nvSpPr>
        <p:spPr>
          <a:xfrm>
            <a:off x="4788252" y="1344649"/>
            <a:ext cx="3997324" cy="3137469"/>
          </a:xfrm>
          <a:prstGeom prst="roundRect">
            <a:avLst>
              <a:gd name="adj" fmla="val 2187"/>
            </a:avLst>
          </a:prstGeom>
          <a:solidFill>
            <a:srgbClr val="0105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92" y="1328468"/>
            <a:ext cx="3229669" cy="3194048"/>
          </a:xfrm>
          <a:prstGeom prst="rect">
            <a:avLst/>
          </a:prstGeom>
        </p:spPr>
      </p:pic>
      <p:sp>
        <p:nvSpPr>
          <p:cNvPr id="62" name="Скругленный прямоугольник 61"/>
          <p:cNvSpPr/>
          <p:nvPr/>
        </p:nvSpPr>
        <p:spPr>
          <a:xfrm>
            <a:off x="4788252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025" y="1346542"/>
            <a:ext cx="2345549" cy="3135083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8"/>
          <a:stretch/>
        </p:blipFill>
        <p:spPr>
          <a:xfrm>
            <a:off x="4787900" y="1341783"/>
            <a:ext cx="4000175" cy="15732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742" y="1301515"/>
            <a:ext cx="2814321" cy="1635355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8"/>
          <a:stretch/>
        </p:blipFill>
        <p:spPr>
          <a:xfrm>
            <a:off x="4787546" y="2908325"/>
            <a:ext cx="4000176" cy="1580160"/>
          </a:xfrm>
          <a:prstGeom prst="round2SameRect">
            <a:avLst>
              <a:gd name="adj1" fmla="val 16667"/>
              <a:gd name="adj2" fmla="val 4220"/>
            </a:avLst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644" y="2866497"/>
            <a:ext cx="2809419" cy="1627498"/>
          </a:xfrm>
          <a:prstGeom prst="rect">
            <a:avLst/>
          </a:prstGeom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781631" y="1344156"/>
            <a:ext cx="2009862" cy="166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20993" y="2916238"/>
            <a:ext cx="2268303" cy="155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65002" y="1344669"/>
            <a:ext cx="588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ИСО</a:t>
            </a:r>
            <a:endParaRPr lang="ru-RU" sz="1400" dirty="0"/>
          </a:p>
        </p:txBody>
      </p:sp>
      <p:sp>
        <p:nvSpPr>
          <p:cNvPr id="67" name="TextBox 66"/>
          <p:cNvSpPr txBox="1"/>
          <p:nvPr/>
        </p:nvSpPr>
        <p:spPr>
          <a:xfrm>
            <a:off x="7965606" y="2933555"/>
            <a:ext cx="875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Не ИСО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2807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5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5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9" grpId="0" animBg="1"/>
      <p:bldP spid="59" grpId="1" animBg="1"/>
      <p:bldP spid="62" grpId="0" animBg="1"/>
      <p:bldP spid="7" grpId="0"/>
      <p:bldP spid="7" grpId="1"/>
      <p:bldP spid="7" grpId="2"/>
      <p:bldP spid="67" grpId="0"/>
      <p:bldP spid="67" grpId="1"/>
      <p:bldP spid="67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366938" y="1050536"/>
            <a:ext cx="3989162" cy="1348353"/>
            <a:chOff x="366938" y="1487948"/>
            <a:chExt cx="3989162" cy="1348353"/>
          </a:xfrm>
        </p:grpSpPr>
        <p:sp>
          <p:nvSpPr>
            <p:cNvPr id="70" name="Прямоугольник 69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Инерциальная система отсчета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366938" y="1820638"/>
              <a:ext cx="39891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система отсчета, относительно которой тело при компенсации внешних воздействий движется прямолинейно и </a:t>
              </a:r>
              <a:r>
                <a:rPr lang="ru-RU" sz="1500" dirty="0" smtClean="0"/>
                <a:t>равномерно.</a:t>
              </a:r>
              <a:endParaRPr lang="ru-RU" sz="1500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66938" y="2509624"/>
            <a:ext cx="3989162" cy="886688"/>
            <a:chOff x="366938" y="1487948"/>
            <a:chExt cx="3989162" cy="88668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Неинерциальная </a:t>
              </a:r>
              <a:r>
                <a:rPr lang="ru-RU" sz="1500" dirty="0">
                  <a:solidFill>
                    <a:schemeClr val="accent2">
                      <a:lumMod val="75000"/>
                    </a:schemeClr>
                  </a:solidFill>
                </a:rPr>
                <a:t>система </a:t>
              </a:r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отсчета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66938" y="1820638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система отсчета</a:t>
              </a:r>
              <a:r>
                <a:rPr lang="ru-RU" sz="1500" dirty="0"/>
                <a:t>, </a:t>
              </a:r>
              <a:r>
                <a:rPr lang="ru-RU" sz="1500" dirty="0" smtClean="0"/>
                <a:t>которая движется </a:t>
              </a:r>
              <a:r>
                <a:rPr lang="ru-RU" sz="1500" dirty="0"/>
                <a:t>с ускорением </a:t>
              </a:r>
              <a:r>
                <a:rPr lang="ru-RU" sz="1500" dirty="0" smtClean="0"/>
                <a:t>относительно ИСО.</a:t>
              </a:r>
              <a:endParaRPr lang="ru-RU" sz="15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70414" y="386857"/>
            <a:ext cx="3284874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1-й закон ньютона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371701" y="3507048"/>
            <a:ext cx="3991101" cy="12252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720000">
              <a:tabLst>
                <a:tab pos="0" algn="l"/>
              </a:tabLst>
            </a:pP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Если известна хотя бы одна ИСО, то инерциальными будут все другие СО, движущиеся относительно ее прямолинейно и равномерно.</a:t>
            </a:r>
            <a:endParaRPr lang="ru-RU" altLang="ru-RU" sz="140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787900" y="1301515"/>
            <a:ext cx="4066079" cy="3192480"/>
            <a:chOff x="4787546" y="1301515"/>
            <a:chExt cx="4066079" cy="3192480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4787546" y="1341783"/>
              <a:ext cx="4000529" cy="3146702"/>
              <a:chOff x="4787546" y="1341783"/>
              <a:chExt cx="4000529" cy="3146702"/>
            </a:xfrm>
          </p:grpSpPr>
          <p:pic>
            <p:nvPicPr>
              <p:cNvPr id="63" name="Рисунок 6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018"/>
              <a:stretch/>
            </p:blipFill>
            <p:spPr>
              <a:xfrm>
                <a:off x="4787900" y="1341783"/>
                <a:ext cx="4000175" cy="1573213"/>
              </a:xfrm>
              <a:prstGeom prst="rect">
                <a:avLst/>
              </a:prstGeom>
            </p:spPr>
          </p:pic>
          <p:pic>
            <p:nvPicPr>
              <p:cNvPr id="65" name="Рисунок 6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018"/>
              <a:stretch/>
            </p:blipFill>
            <p:spPr>
              <a:xfrm>
                <a:off x="4787546" y="2908325"/>
                <a:ext cx="4000176" cy="1580160"/>
              </a:xfrm>
              <a:prstGeom prst="round2SameRect">
                <a:avLst>
                  <a:gd name="adj1" fmla="val 16667"/>
                  <a:gd name="adj2" fmla="val 4220"/>
                </a:avLst>
              </a:prstGeom>
            </p:spPr>
          </p:pic>
        </p:grp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6742" y="1301515"/>
              <a:ext cx="2814321" cy="1635355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1644" y="2866497"/>
              <a:ext cx="2809419" cy="1627498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265002" y="1344669"/>
              <a:ext cx="5886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ИСО</a:t>
              </a:r>
              <a:endParaRPr lang="ru-RU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965606" y="2933555"/>
              <a:ext cx="8755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/>
                <a:t>Не ИСО</a:t>
              </a:r>
              <a:endParaRPr lang="ru-RU" sz="1400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795429" y="1344156"/>
            <a:ext cx="3997960" cy="3137469"/>
            <a:chOff x="4787900" y="1344156"/>
            <a:chExt cx="3997960" cy="3137469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53" r="22"/>
            <a:stretch/>
          </p:blipFill>
          <p:spPr>
            <a:xfrm>
              <a:off x="4787900" y="1344156"/>
              <a:ext cx="3997960" cy="3137469"/>
            </a:xfrm>
            <a:prstGeom prst="roundRect">
              <a:avLst>
                <a:gd name="adj" fmla="val 2247"/>
              </a:avLst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000">
              <a:off x="5967311" y="2807952"/>
              <a:ext cx="2687007" cy="11576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199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366938" y="1050536"/>
            <a:ext cx="3989162" cy="1348353"/>
            <a:chOff x="366938" y="1487948"/>
            <a:chExt cx="3989162" cy="1348353"/>
          </a:xfrm>
        </p:grpSpPr>
        <p:sp>
          <p:nvSpPr>
            <p:cNvPr id="70" name="Прямоугольник 69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Инерциальная система отсчета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366938" y="1820638"/>
              <a:ext cx="39891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система отсчета, относительно которой тело при компенсации внешних воздействий движется прямолинейно и </a:t>
              </a:r>
              <a:r>
                <a:rPr lang="ru-RU" sz="1500" dirty="0" smtClean="0"/>
                <a:t>равномерно.</a:t>
              </a:r>
              <a:endParaRPr lang="ru-RU" sz="1500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66938" y="2509624"/>
            <a:ext cx="3989162" cy="886688"/>
            <a:chOff x="366938" y="1487948"/>
            <a:chExt cx="3989162" cy="88668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Неинерциальная </a:t>
              </a:r>
              <a:r>
                <a:rPr lang="ru-RU" sz="1500" dirty="0">
                  <a:solidFill>
                    <a:schemeClr val="accent2">
                      <a:lumMod val="75000"/>
                    </a:schemeClr>
                  </a:solidFill>
                </a:rPr>
                <a:t>система </a:t>
              </a:r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отсчета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66938" y="1820638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система отсчета</a:t>
              </a:r>
              <a:r>
                <a:rPr lang="ru-RU" sz="1500" dirty="0"/>
                <a:t>, </a:t>
              </a:r>
              <a:r>
                <a:rPr lang="ru-RU" sz="1500" dirty="0" smtClean="0"/>
                <a:t>которая движется </a:t>
              </a:r>
              <a:r>
                <a:rPr lang="ru-RU" sz="1500" dirty="0"/>
                <a:t>с ускорением </a:t>
              </a:r>
              <a:r>
                <a:rPr lang="ru-RU" sz="1500" dirty="0" smtClean="0"/>
                <a:t>относительно ИСО.</a:t>
              </a:r>
              <a:endParaRPr lang="ru-RU" sz="15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70414" y="386857"/>
            <a:ext cx="3284874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1-й закон ньютона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4795340" y="1344156"/>
            <a:ext cx="3997960" cy="3137469"/>
            <a:chOff x="4787900" y="1344156"/>
            <a:chExt cx="3997960" cy="3137469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53" r="22"/>
            <a:stretch/>
          </p:blipFill>
          <p:spPr>
            <a:xfrm>
              <a:off x="4787900" y="1344156"/>
              <a:ext cx="3997960" cy="3137469"/>
            </a:xfrm>
            <a:prstGeom prst="roundRect">
              <a:avLst>
                <a:gd name="adj" fmla="val 2247"/>
              </a:avLst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000">
              <a:off x="5967311" y="2807952"/>
              <a:ext cx="2687007" cy="1157667"/>
            </a:xfrm>
            <a:prstGeom prst="rect">
              <a:avLst/>
            </a:prstGeom>
          </p:spPr>
        </p:pic>
      </p:grp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371701" y="3507048"/>
            <a:ext cx="3991101" cy="12252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720000">
              <a:tabLst>
                <a:tab pos="0" algn="l"/>
              </a:tabLst>
            </a:pP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Если известна хотя бы одна ИСО, то инерциальными будут все другие СО, движущиеся относительно ее прямолинейно и равномерно.</a:t>
            </a:r>
            <a:endParaRPr lang="ru-RU" altLang="ru-RU" sz="1400" dirty="0"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4798378" y="1344156"/>
            <a:ext cx="3997324" cy="3137469"/>
            <a:chOff x="4787900" y="1344156"/>
            <a:chExt cx="3997324" cy="3137469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1344156"/>
              <a:ext cx="3997324" cy="3137469"/>
            </a:xfrm>
            <a:prstGeom prst="roundRect">
              <a:avLst>
                <a:gd name="adj" fmla="val 2095"/>
              </a:avLst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4221" y="2062173"/>
              <a:ext cx="2153205" cy="2411288"/>
            </a:xfrm>
            <a:prstGeom prst="rect">
              <a:avLst/>
            </a:prstGeom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95" y="1352087"/>
            <a:ext cx="3986985" cy="3137468"/>
          </a:xfrm>
          <a:prstGeom prst="roundRect">
            <a:avLst>
              <a:gd name="adj" fmla="val 1892"/>
            </a:avLst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511" y="1640913"/>
            <a:ext cx="426271" cy="8814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51" t="6845" r="18827" b="9636"/>
          <a:stretch/>
        </p:blipFill>
        <p:spPr>
          <a:xfrm>
            <a:off x="7694749" y="2508877"/>
            <a:ext cx="197032" cy="26446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427" y="2470255"/>
            <a:ext cx="272491" cy="36332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411" y="2544064"/>
            <a:ext cx="460221" cy="40703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39" y="2002843"/>
            <a:ext cx="132444" cy="49047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483" y="4043405"/>
            <a:ext cx="315886" cy="31588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196" y="2501251"/>
            <a:ext cx="663359" cy="191169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466" y="1344156"/>
            <a:ext cx="4002667" cy="3137469"/>
          </a:xfrm>
          <a:prstGeom prst="roundRect">
            <a:avLst>
              <a:gd name="adj" fmla="val 1892"/>
            </a:avLst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489" y="1344156"/>
            <a:ext cx="555767" cy="114916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1" t="6845" r="18827" b="9636"/>
          <a:stretch/>
        </p:blipFill>
        <p:spPr>
          <a:xfrm>
            <a:off x="7701041" y="2493321"/>
            <a:ext cx="232258" cy="31175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991" y="3209426"/>
            <a:ext cx="420529" cy="56070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88" y="3094378"/>
            <a:ext cx="933174" cy="82533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734" y="1515341"/>
            <a:ext cx="426388" cy="157903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082" y="4035475"/>
            <a:ext cx="315886" cy="31588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845" y="2493321"/>
            <a:ext cx="663359" cy="191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4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xit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6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1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fill="hold" nodeType="withEffect" p14:presetBounceEnd="44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1.66667E-6 -3.45679E-6 L -0.07743 -0.2145 " pathEditMode="relative" rAng="0" ptsTypes="AA" p14:bounceEnd="44000">
                                          <p:cBhvr>
                                            <p:cTn id="43" dur="4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72" y="-1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15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8" presetClass="emph" presetSubtype="0" repeatCount="4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4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6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76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7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82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85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88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9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94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97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0" presetClass="path" presetSubtype="0" fill="hold" nodeType="withEffect" p14:presetBounceEnd="44000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1.11111E-6 -3.45679E-6 L -0.12014 -0.1179 " pathEditMode="relative" rAng="0" ptsTypes="AA" p14:bounceEnd="44000">
                                          <p:cBhvr>
                                            <p:cTn id="99" dur="4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07" y="-5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101" dur="15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8" presetClass="emph" presetSubtype="0" repeatCount="4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3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xit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6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1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4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18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1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7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7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1.66667E-6 -3.45679E-6 L -0.07743 -0.2145 " pathEditMode="relative" rAng="0" ptsTypes="AA">
                                          <p:cBhvr>
                                            <p:cTn id="43" dur="4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72" y="-1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15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8" presetClass="emph" presetSubtype="0" repeatCount="4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1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4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6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69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76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7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82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85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88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91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94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97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0" presetClass="path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1.11111E-6 -3.45679E-6 L -0.12014 -0.1179 " pathEditMode="relative" rAng="0" ptsTypes="AA">
                                          <p:cBhvr>
                                            <p:cTn id="99" dur="4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07" y="-5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101" dur="15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8" presetClass="emph" presetSubtype="0" repeatCount="4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3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366938" y="1050536"/>
            <a:ext cx="3989162" cy="1348353"/>
            <a:chOff x="366938" y="1487948"/>
            <a:chExt cx="3989162" cy="1348353"/>
          </a:xfrm>
        </p:grpSpPr>
        <p:sp>
          <p:nvSpPr>
            <p:cNvPr id="70" name="Прямоугольник 69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Инерциальная система отсчета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366938" y="1820638"/>
              <a:ext cx="39891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система отсчета, относительно которой тело при компенсации внешних воздействий движется прямолинейно и </a:t>
              </a:r>
              <a:r>
                <a:rPr lang="ru-RU" sz="1500" dirty="0" smtClean="0"/>
                <a:t>равномерно.</a:t>
              </a:r>
              <a:endParaRPr lang="ru-RU" sz="1500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366938" y="2509624"/>
            <a:ext cx="3989162" cy="886688"/>
            <a:chOff x="366938" y="1487948"/>
            <a:chExt cx="3989162" cy="88668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Неинерциальная </a:t>
              </a:r>
              <a:r>
                <a:rPr lang="ru-RU" sz="1500" dirty="0">
                  <a:solidFill>
                    <a:schemeClr val="accent2">
                      <a:lumMod val="75000"/>
                    </a:schemeClr>
                  </a:solidFill>
                </a:rPr>
                <a:t>система </a:t>
              </a:r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отсчета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66938" y="1820638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система отсчета</a:t>
              </a:r>
              <a:r>
                <a:rPr lang="ru-RU" sz="1500" dirty="0"/>
                <a:t>, </a:t>
              </a:r>
              <a:r>
                <a:rPr lang="ru-RU" sz="1500" dirty="0" smtClean="0"/>
                <a:t>которая движется </a:t>
              </a:r>
              <a:r>
                <a:rPr lang="ru-RU" sz="1500" dirty="0"/>
                <a:t>с ускорением </a:t>
              </a:r>
              <a:r>
                <a:rPr lang="ru-RU" sz="1500" dirty="0" smtClean="0"/>
                <a:t>относительно ИСО.</a:t>
              </a:r>
              <a:endParaRPr lang="ru-RU" sz="15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70414" y="386857"/>
            <a:ext cx="3284874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1-й закон ньютона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371701" y="3507048"/>
            <a:ext cx="3991101" cy="12252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720000">
              <a:tabLst>
                <a:tab pos="0" algn="l"/>
              </a:tabLst>
            </a:pP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Если известна хотя бы одна ИСО, то инерциальными будут все другие СО, движущиеся относительно ее прямолинейно и равномерно.</a:t>
            </a:r>
            <a:endParaRPr lang="ru-RU" altLang="ru-RU" sz="1400" dirty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075" y="1344157"/>
            <a:ext cx="3986985" cy="3137468"/>
          </a:xfrm>
          <a:prstGeom prst="roundRect">
            <a:avLst>
              <a:gd name="adj" fmla="val 1892"/>
            </a:avLst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891" y="1632983"/>
            <a:ext cx="426271" cy="8814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51" t="6845" r="18827" b="9636"/>
          <a:stretch/>
        </p:blipFill>
        <p:spPr>
          <a:xfrm>
            <a:off x="7687129" y="2500947"/>
            <a:ext cx="197032" cy="26446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807" y="2462325"/>
            <a:ext cx="272491" cy="36332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791" y="2536134"/>
            <a:ext cx="460221" cy="40703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39" y="2002843"/>
            <a:ext cx="132444" cy="49047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863" y="4035475"/>
            <a:ext cx="315886" cy="31588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576" y="2493321"/>
            <a:ext cx="663359" cy="191169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796" y="1344156"/>
            <a:ext cx="3989614" cy="3137469"/>
          </a:xfrm>
          <a:prstGeom prst="roundRect">
            <a:avLst>
              <a:gd name="adj" fmla="val 1892"/>
            </a:avLst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045" y="1344156"/>
            <a:ext cx="555767" cy="114916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1" t="6845" r="18827" b="9636"/>
          <a:stretch/>
        </p:blipFill>
        <p:spPr>
          <a:xfrm>
            <a:off x="7698597" y="2493321"/>
            <a:ext cx="232258" cy="31175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547" y="3209426"/>
            <a:ext cx="420529" cy="56070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344" y="3094378"/>
            <a:ext cx="933174" cy="82533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290" y="1515341"/>
            <a:ext cx="426388" cy="157903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638" y="4035475"/>
            <a:ext cx="315886" cy="31588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401" y="2493321"/>
            <a:ext cx="663359" cy="191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4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withEffect" p14:presetBounceEnd="44000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1.66667E-6 -3.45679E-6 L -0.07743 -0.2145 " pathEditMode="relative" rAng="0" ptsTypes="AA" p14:bounceEnd="44000">
                                          <p:cBhvr>
                                            <p:cTn id="6" dur="4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72" y="-1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5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4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0" presetClass="path" presetSubtype="0" fill="hold" nodeType="withEffect" p14:presetBounceEnd="44000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1.11111E-6 -3.45679E-6 L -0.12014 -0.1179 " pathEditMode="relative" rAng="0" ptsTypes="AA" p14:bounceEnd="44000">
                                          <p:cBhvr>
                                            <p:cTn id="62" dur="4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07" y="-5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15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4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1.66667E-6 -3.45679E-6 L -0.07743 -0.2145 " pathEditMode="relative" rAng="0" ptsTypes="AA">
                                          <p:cBhvr>
                                            <p:cTn id="6" dur="4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872" y="-1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" presetClass="emph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animScale>
                                          <p:cBhvr>
                                            <p:cTn id="8" dur="15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4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0" presetClass="path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-1.11111E-6 -3.45679E-6 L -0.12014 -0.1179 " pathEditMode="relative" rAng="0" ptsTypes="AA">
                                          <p:cBhvr>
                                            <p:cTn id="62" dur="4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07" y="-58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150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4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1"/>
            <a:ext cx="3976684" cy="5143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939" y="421824"/>
            <a:ext cx="4509861" cy="13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600" b="1" cap="all" dirty="0" smtClean="0">
                <a:solidFill>
                  <a:srgbClr val="ED7D31">
                    <a:lumMod val="75000"/>
                  </a:srgbClr>
                </a:solidFill>
              </a:rPr>
              <a:t>Принцип относительности Галилея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33400" y="4248150"/>
            <a:ext cx="1485900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6818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ru-RU" altLang="ru-RU" sz="1400" dirty="0" smtClean="0">
                <a:solidFill>
                  <a:srgbClr val="E7E6E6">
                    <a:lumMod val="50000"/>
                  </a:srgbClr>
                </a:solidFill>
                <a:latin typeface="Gerbera"/>
                <a:cs typeface="Arial" panose="020B0604020202020204" pitchFamily="34" charset="0"/>
              </a:rPr>
              <a:t>Галилео Галилей</a:t>
            </a:r>
            <a:endParaRPr lang="ru-RU" altLang="ru-RU" sz="1400" dirty="0" smtClean="0">
              <a:solidFill>
                <a:srgbClr val="E7E6E6">
                  <a:lumMod val="50000"/>
                </a:srgbClr>
              </a:solidFill>
              <a:latin typeface="Gerber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6939" y="1840281"/>
            <a:ext cx="3989161" cy="1502976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1800" dirty="0" smtClean="0"/>
              <a:t>Всякое </a:t>
            </a:r>
            <a:r>
              <a:rPr lang="ru-RU" sz="1800" dirty="0"/>
              <a:t>механическое явление при одних и тех же начальных условиях протекает одинаково в любой инерциальной системе отсчёта.</a:t>
            </a:r>
          </a:p>
        </p:txBody>
      </p:sp>
    </p:spTree>
    <p:extLst>
      <p:ext uri="{BB962C8B-B14F-4D97-AF65-F5344CB8AC3E}">
        <p14:creationId xmlns:p14="http://schemas.microsoft.com/office/powerpoint/2010/main" val="181251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366938" y="1733914"/>
            <a:ext cx="3989162" cy="1348353"/>
            <a:chOff x="366938" y="1487948"/>
            <a:chExt cx="3989162" cy="1348353"/>
          </a:xfrm>
        </p:grpSpPr>
        <p:sp>
          <p:nvSpPr>
            <p:cNvPr id="70" name="Прямоугольник 69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Принцип относительности Галилея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366938" y="1820638"/>
              <a:ext cx="39891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/>
                <a:t>всякое механическое явление при одних и тех же начальных условиях протекает одинаково в любой инерциальной системе отсчёта.</a:t>
              </a: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5"/>
          <a:stretch/>
        </p:blipFill>
        <p:spPr>
          <a:xfrm>
            <a:off x="6781800" y="1344156"/>
            <a:ext cx="2003425" cy="3132963"/>
          </a:xfrm>
          <a:prstGeom prst="round2SameRect">
            <a:avLst>
              <a:gd name="adj1" fmla="val 4068"/>
              <a:gd name="adj2" fmla="val 3078"/>
            </a:avLst>
          </a:prstGeom>
        </p:spPr>
      </p:pic>
      <p:sp>
        <p:nvSpPr>
          <p:cNvPr id="18" name="TextBox 17"/>
          <p:cNvSpPr txBox="1"/>
          <p:nvPr/>
        </p:nvSpPr>
        <p:spPr>
          <a:xfrm>
            <a:off x="370414" y="386857"/>
            <a:ext cx="6026009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Принцип относительности </a:t>
            </a:r>
            <a:r>
              <a:rPr lang="ru-RU" sz="2200" b="1" cap="all" dirty="0" err="1" smtClean="0">
                <a:solidFill>
                  <a:srgbClr val="ED7D31">
                    <a:lumMod val="75000"/>
                  </a:srgbClr>
                </a:solidFill>
              </a:rPr>
              <a:t>галилея</a:t>
            </a:r>
            <a:endParaRPr lang="ru-RU" sz="2200" b="1" cap="all" dirty="0" smtClean="0">
              <a:solidFill>
                <a:srgbClr val="ED7D31">
                  <a:lumMod val="75000"/>
                </a:srgbClr>
              </a:solidFill>
            </a:endParaRP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371701" y="3876380"/>
            <a:ext cx="3991101" cy="8559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720000">
              <a:tabLst>
                <a:tab pos="0" algn="l"/>
              </a:tabLst>
            </a:pPr>
            <a:r>
              <a:rPr lang="ru-RU" altLang="ru-RU" sz="1600" dirty="0">
                <a:latin typeface="+mn-lt"/>
                <a:cs typeface="Arial" panose="020B0604020202020204" pitchFamily="34" charset="0"/>
              </a:rPr>
              <a:t>Инерциальные системы отсчёта равноправны.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1"/>
          <a:stretch/>
        </p:blipFill>
        <p:spPr>
          <a:xfrm>
            <a:off x="4787900" y="1344156"/>
            <a:ext cx="1993901" cy="3132963"/>
          </a:xfrm>
          <a:prstGeom prst="round2SameRect">
            <a:avLst>
              <a:gd name="adj1" fmla="val 3530"/>
              <a:gd name="adj2" fmla="val 2866"/>
            </a:avLst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188" y="3311610"/>
            <a:ext cx="572187" cy="50606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812" y="1523161"/>
            <a:ext cx="318376" cy="117903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519" y="2702195"/>
            <a:ext cx="573568" cy="165293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366" y="1632983"/>
            <a:ext cx="426271" cy="88140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51" t="6845" r="18827" b="9636"/>
          <a:stretch/>
        </p:blipFill>
        <p:spPr>
          <a:xfrm>
            <a:off x="7677604" y="2500947"/>
            <a:ext cx="197032" cy="26446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807" y="2462325"/>
            <a:ext cx="272491" cy="36332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749" y="3278242"/>
            <a:ext cx="217511" cy="2175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9563" y="1347918"/>
            <a:ext cx="6206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solidFill>
                  <a:schemeClr val="tx2">
                    <a:lumMod val="75000"/>
                  </a:schemeClr>
                </a:solidFill>
              </a:rPr>
              <a:t>ИСО</a:t>
            </a:r>
            <a:endParaRPr lang="ru-RU" sz="15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59525" y="4152301"/>
            <a:ext cx="71686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solidFill>
                  <a:schemeClr val="bg1"/>
                </a:solidFill>
              </a:rPr>
              <a:t>ИСО*</a:t>
            </a:r>
            <a:endParaRPr lang="ru-RU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24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0414" y="386857"/>
            <a:ext cx="4095993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1-й закон ньютона. ИСО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13" y="1086075"/>
            <a:ext cx="3200000" cy="1799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601" y="1080764"/>
            <a:ext cx="3200000" cy="1799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13" y="2974082"/>
            <a:ext cx="3200000" cy="1799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601" y="2974082"/>
            <a:ext cx="3200000" cy="1799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03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3507692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Законы кинематики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87900" y="1344156"/>
            <a:ext cx="3997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Равномерное движение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791270" y="1709065"/>
            <a:ext cx="3990975" cy="307777"/>
            <a:chOff x="4803970" y="2161418"/>
            <a:chExt cx="3990975" cy="3077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4803970" y="2161418"/>
                  <a:ext cx="120725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4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400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3970" y="2161418"/>
                  <a:ext cx="1207254" cy="30777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3"/>
            <p:cNvSpPr txBox="1"/>
            <p:nvPr/>
          </p:nvSpPr>
          <p:spPr>
            <a:xfrm>
              <a:off x="5809665" y="2186817"/>
              <a:ext cx="2985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 smtClean="0">
                  <a:cs typeface="Times New Roman" panose="02020603050405020304" pitchFamily="18" charset="0"/>
                </a:rPr>
                <a:t>—</a:t>
              </a:r>
              <a:r>
                <a:rPr lang="en-US" sz="1200" dirty="0" smtClean="0">
                  <a:cs typeface="Times New Roman" panose="02020603050405020304" pitchFamily="18" charset="0"/>
                </a:rPr>
                <a:t> </a:t>
              </a:r>
              <a:r>
                <a:rPr lang="ru-RU" sz="1200" dirty="0" smtClean="0">
                  <a:cs typeface="Times New Roman" panose="02020603050405020304" pitchFamily="18" charset="0"/>
                </a:rPr>
                <a:t>кинематическое</a:t>
              </a:r>
              <a:r>
                <a:rPr lang="en-US" sz="1200" dirty="0" smtClean="0">
                  <a:cs typeface="Times New Roman" panose="02020603050405020304" pitchFamily="18" charset="0"/>
                </a:rPr>
                <a:t> </a:t>
              </a:r>
              <a:r>
                <a:rPr lang="ru-RU" sz="1200" dirty="0" err="1" smtClean="0">
                  <a:cs typeface="Times New Roman" panose="02020603050405020304" pitchFamily="18" charset="0"/>
                </a:rPr>
                <a:t>ур-ние</a:t>
              </a:r>
              <a:r>
                <a:rPr lang="ru-RU" sz="1200" dirty="0" smtClean="0">
                  <a:cs typeface="Times New Roman" panose="02020603050405020304" pitchFamily="18" charset="0"/>
                </a:rPr>
                <a:t>.</a:t>
              </a:r>
              <a:endParaRPr lang="ru-RU" sz="1200" dirty="0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796408" y="2043197"/>
            <a:ext cx="2816727" cy="307777"/>
            <a:chOff x="4796408" y="2468003"/>
            <a:chExt cx="2816727" cy="3077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4796408" y="2468003"/>
                  <a:ext cx="97738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l-GR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400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6408" y="2468003"/>
                  <a:ext cx="977383" cy="30777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/>
            <p:cNvSpPr txBox="1"/>
            <p:nvPr/>
          </p:nvSpPr>
          <p:spPr>
            <a:xfrm>
              <a:off x="5568986" y="2494845"/>
              <a:ext cx="20441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cs typeface="Times New Roman" panose="02020603050405020304" pitchFamily="18" charset="0"/>
                </a:rPr>
                <a:t>—</a:t>
              </a:r>
              <a:r>
                <a:rPr lang="en-US" sz="1200" dirty="0" smtClean="0">
                  <a:cs typeface="Times New Roman" panose="02020603050405020304" pitchFamily="18" charset="0"/>
                </a:rPr>
                <a:t> </a:t>
              </a:r>
              <a:r>
                <a:rPr lang="ru-RU" sz="1200" dirty="0" err="1" smtClean="0">
                  <a:cs typeface="Times New Roman" panose="02020603050405020304" pitchFamily="18" charset="0"/>
                </a:rPr>
                <a:t>ур-ние</a:t>
              </a:r>
              <a:r>
                <a:rPr lang="ru-RU" sz="1200" dirty="0" smtClean="0">
                  <a:cs typeface="Times New Roman" panose="02020603050405020304" pitchFamily="18" charset="0"/>
                </a:rPr>
                <a:t> перемещения.</a:t>
              </a:r>
              <a:endParaRPr lang="ru-RU" sz="1200" dirty="0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796408" y="2377329"/>
            <a:ext cx="2051751" cy="307777"/>
            <a:chOff x="4802758" y="2784321"/>
            <a:chExt cx="2051751" cy="3077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4802758" y="2784321"/>
                  <a:ext cx="91460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𝜐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d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400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2758" y="2784321"/>
                  <a:ext cx="914609" cy="307777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TextBox 46"/>
            <p:cNvSpPr txBox="1"/>
            <p:nvPr/>
          </p:nvSpPr>
          <p:spPr>
            <a:xfrm>
              <a:off x="5518887" y="2807780"/>
              <a:ext cx="13356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cs typeface="Times New Roman" panose="02020603050405020304" pitchFamily="18" charset="0"/>
                </a:rPr>
                <a:t>—</a:t>
              </a:r>
              <a:r>
                <a:rPr lang="en-US" sz="1200" dirty="0" smtClean="0">
                  <a:cs typeface="Times New Roman" panose="02020603050405020304" pitchFamily="18" charset="0"/>
                </a:rPr>
                <a:t> </a:t>
              </a:r>
              <a:r>
                <a:rPr lang="ru-RU" sz="1200" dirty="0" err="1" smtClean="0">
                  <a:cs typeface="Times New Roman" panose="02020603050405020304" pitchFamily="18" charset="0"/>
                </a:rPr>
                <a:t>ур-ние</a:t>
              </a:r>
              <a:r>
                <a:rPr lang="ru-RU" sz="1200" dirty="0" smtClean="0">
                  <a:cs typeface="Times New Roman" panose="02020603050405020304" pitchFamily="18" charset="0"/>
                </a:rPr>
                <a:t> пути.</a:t>
              </a:r>
              <a:endParaRPr lang="ru-RU" sz="1200" dirty="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787900" y="2711461"/>
            <a:ext cx="39973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</a:rPr>
              <a:t>Равноускоренное движение</a:t>
            </a:r>
            <a:endParaRPr lang="ru-RU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4791270" y="3076370"/>
            <a:ext cx="2850081" cy="307777"/>
            <a:chOff x="4794496" y="1768169"/>
            <a:chExt cx="2850081" cy="30777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4794496" y="1768169"/>
                  <a:ext cx="136678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400" i="1" smtClean="0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4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1400" b="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400" i="1" smtClean="0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4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400" i="1" smtClean="0">
                                <a:solidFill>
                                  <a:srgbClr val="ED7D31">
                                    <a:lumMod val="75000"/>
                                  </a:srgb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400" i="1" smtClean="0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ru-RU" sz="1400" dirty="0">
                    <a:solidFill>
                      <a:srgbClr val="ED7D31">
                        <a:lumMod val="75000"/>
                      </a:srgbClr>
                    </a:solidFill>
                  </a:endParaRPr>
                </a:p>
              </p:txBody>
            </p:sp>
          </mc:Choice>
          <mc:Fallback xmlns="">
            <p:sp>
              <p:nvSpPr>
                <p:cNvPr id="137" name="TextBox 1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4496" y="1768169"/>
                  <a:ext cx="1707647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TextBox 54"/>
            <p:cNvSpPr txBox="1"/>
            <p:nvPr/>
          </p:nvSpPr>
          <p:spPr>
            <a:xfrm>
              <a:off x="5954691" y="1789292"/>
              <a:ext cx="16898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—</a:t>
              </a:r>
              <a:r>
                <a:rPr lang="en-US" sz="12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ru-RU" sz="1200" dirty="0" err="1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ур-ние</a:t>
              </a:r>
              <a:r>
                <a:rPr lang="ru-RU" sz="12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 скорости.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794873" y="3410502"/>
            <a:ext cx="3453421" cy="523157"/>
            <a:chOff x="4794873" y="3655384"/>
            <a:chExt cx="3453421" cy="5231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4794873" y="3655384"/>
                  <a:ext cx="1608710" cy="5231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4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14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4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14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4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1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4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sz="1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94873" y="3655384"/>
                  <a:ext cx="1608710" cy="52315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163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TextBox 62"/>
            <p:cNvSpPr txBox="1"/>
            <p:nvPr/>
          </p:nvSpPr>
          <p:spPr>
            <a:xfrm>
              <a:off x="6204145" y="3811325"/>
              <a:ext cx="20441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—</a:t>
              </a:r>
              <a:r>
                <a:rPr lang="en-US" sz="12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ru-RU" sz="1200" dirty="0" err="1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ур-ние</a:t>
              </a:r>
              <a:r>
                <a:rPr lang="ru-RU" sz="12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 перемещения.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786840" y="3960011"/>
            <a:ext cx="3877586" cy="523157"/>
            <a:chOff x="4786840" y="3960011"/>
            <a:chExt cx="3877586" cy="52315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4786840" y="3960011"/>
                  <a:ext cx="1851533" cy="5231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14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𝜐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14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4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14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1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1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400" i="1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sz="1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6840" y="3960011"/>
                  <a:ext cx="1851533" cy="52315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17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TextBox 67"/>
            <p:cNvSpPr txBox="1"/>
            <p:nvPr/>
          </p:nvSpPr>
          <p:spPr>
            <a:xfrm>
              <a:off x="6431122" y="4110924"/>
              <a:ext cx="22333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—</a:t>
              </a:r>
              <a:r>
                <a:rPr lang="en-US" sz="12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 </a:t>
              </a:r>
              <a:r>
                <a:rPr lang="ru-RU" sz="120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кинематическое </a:t>
              </a:r>
              <a:r>
                <a:rPr lang="ru-RU" sz="1200" dirty="0" err="1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ур-ние</a:t>
              </a:r>
              <a:r>
                <a:rPr lang="ru-RU" sz="1200" dirty="0" smtClean="0">
                  <a:solidFill>
                    <a:prstClr val="black"/>
                  </a:solidFill>
                  <a:cs typeface="Times New Roman" panose="02020603050405020304" pitchFamily="18" charset="0"/>
                </a:rPr>
                <a:t>.</a:t>
              </a:r>
              <a:endParaRPr lang="ru-RU" sz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70" name="Прямоугольник 69"/>
          <p:cNvSpPr/>
          <p:nvPr/>
        </p:nvSpPr>
        <p:spPr>
          <a:xfrm>
            <a:off x="366938" y="1487948"/>
            <a:ext cx="3989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chemeClr val="accent2">
                    <a:lumMod val="75000"/>
                  </a:schemeClr>
                </a:solidFill>
              </a:rPr>
              <a:t>Кинематика</a:t>
            </a:r>
            <a:endParaRPr lang="ru-RU" sz="15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66938" y="1820638"/>
            <a:ext cx="398916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/>
              <a:t>раздел механики, изучающий движение тел без учета причин, вызвавших это движение.</a:t>
            </a:r>
            <a:endParaRPr lang="ru-RU" sz="1500" dirty="0">
              <a:latin typeface="+mj-lt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366938" y="3083276"/>
            <a:ext cx="3989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chemeClr val="accent2">
                    <a:lumMod val="75000"/>
                  </a:schemeClr>
                </a:solidFill>
              </a:rPr>
              <a:t>Основная задача кинематики</a:t>
            </a:r>
            <a:endParaRPr lang="ru-RU" sz="15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66395" y="3415966"/>
            <a:ext cx="39891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/>
              <a:t>нахождение положения тела в любой момент времени, если известны его положение, скорость и ускорение в начальный момент времени.</a:t>
            </a:r>
            <a:endParaRPr lang="ru-RU" sz="1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426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3507692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Законы кинематики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4786840" y="1344156"/>
            <a:ext cx="3998384" cy="3139012"/>
            <a:chOff x="4786840" y="1344156"/>
            <a:chExt cx="3998384" cy="3139012"/>
          </a:xfrm>
        </p:grpSpPr>
        <p:sp>
          <p:nvSpPr>
            <p:cNvPr id="3" name="TextBox 2"/>
            <p:cNvSpPr txBox="1"/>
            <p:nvPr/>
          </p:nvSpPr>
          <p:spPr>
            <a:xfrm>
              <a:off x="4787900" y="1344156"/>
              <a:ext cx="39973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Равномерное движение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4791270" y="1709065"/>
              <a:ext cx="3990975" cy="307777"/>
              <a:chOff x="4803970" y="2161418"/>
              <a:chExt cx="3990975" cy="30777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4803970" y="2161418"/>
                    <a:ext cx="120725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3" name="TextBox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03970" y="2161418"/>
                    <a:ext cx="1207254" cy="307777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4" name="TextBox 33"/>
              <p:cNvSpPr txBox="1"/>
              <p:nvPr/>
            </p:nvSpPr>
            <p:spPr>
              <a:xfrm>
                <a:off x="5809665" y="2186817"/>
                <a:ext cx="29852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200" dirty="0" smtClean="0">
                    <a:cs typeface="Times New Roman" panose="02020603050405020304" pitchFamily="18" charset="0"/>
                  </a:rPr>
                  <a:t>—</a:t>
                </a:r>
                <a:r>
                  <a:rPr lang="en-US" sz="1200" dirty="0" smtClean="0">
                    <a:cs typeface="Times New Roman" panose="02020603050405020304" pitchFamily="18" charset="0"/>
                  </a:rPr>
                  <a:t> </a:t>
                </a:r>
                <a:r>
                  <a:rPr lang="ru-RU" sz="1200" dirty="0" smtClean="0">
                    <a:cs typeface="Times New Roman" panose="02020603050405020304" pitchFamily="18" charset="0"/>
                  </a:rPr>
                  <a:t>кинематическое</a:t>
                </a:r>
                <a:r>
                  <a:rPr lang="en-US" sz="1200" dirty="0" smtClean="0">
                    <a:cs typeface="Times New Roman" panose="02020603050405020304" pitchFamily="18" charset="0"/>
                  </a:rPr>
                  <a:t> </a:t>
                </a:r>
                <a:r>
                  <a:rPr lang="ru-RU" sz="1200" dirty="0" err="1" smtClean="0">
                    <a:cs typeface="Times New Roman" panose="02020603050405020304" pitchFamily="18" charset="0"/>
                  </a:rPr>
                  <a:t>ур-ние</a:t>
                </a:r>
                <a:r>
                  <a:rPr lang="ru-RU" sz="1200" dirty="0" smtClean="0">
                    <a:cs typeface="Times New Roman" panose="02020603050405020304" pitchFamily="18" charset="0"/>
                  </a:rPr>
                  <a:t>.</a:t>
                </a:r>
                <a:endParaRPr lang="ru-RU" sz="1200" dirty="0"/>
              </a:p>
            </p:txBody>
          </p:sp>
        </p:grpSp>
        <p:grpSp>
          <p:nvGrpSpPr>
            <p:cNvPr id="7" name="Группа 6"/>
            <p:cNvGrpSpPr/>
            <p:nvPr/>
          </p:nvGrpSpPr>
          <p:grpSpPr>
            <a:xfrm>
              <a:off x="4796408" y="2043197"/>
              <a:ext cx="2816727" cy="307777"/>
              <a:chOff x="4796408" y="2468003"/>
              <a:chExt cx="2816727" cy="30777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4796408" y="2468003"/>
                    <a:ext cx="977383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l-GR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7" name="TextBox 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6408" y="2468003"/>
                    <a:ext cx="977383" cy="307777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8" name="TextBox 37"/>
              <p:cNvSpPr txBox="1"/>
              <p:nvPr/>
            </p:nvSpPr>
            <p:spPr>
              <a:xfrm>
                <a:off x="5568986" y="2494845"/>
                <a:ext cx="204414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 smtClean="0">
                    <a:cs typeface="Times New Roman" panose="02020603050405020304" pitchFamily="18" charset="0"/>
                  </a:rPr>
                  <a:t>—</a:t>
                </a:r>
                <a:r>
                  <a:rPr lang="en-US" sz="1200" dirty="0" smtClean="0">
                    <a:cs typeface="Times New Roman" panose="02020603050405020304" pitchFamily="18" charset="0"/>
                  </a:rPr>
                  <a:t> </a:t>
                </a:r>
                <a:r>
                  <a:rPr lang="ru-RU" sz="1200" dirty="0" err="1" smtClean="0">
                    <a:cs typeface="Times New Roman" panose="02020603050405020304" pitchFamily="18" charset="0"/>
                  </a:rPr>
                  <a:t>ур-ние</a:t>
                </a:r>
                <a:r>
                  <a:rPr lang="ru-RU" sz="1200" dirty="0" smtClean="0">
                    <a:cs typeface="Times New Roman" panose="02020603050405020304" pitchFamily="18" charset="0"/>
                  </a:rPr>
                  <a:t> перемещения.</a:t>
                </a:r>
                <a:endParaRPr lang="ru-RU" sz="1200" dirty="0"/>
              </a:p>
            </p:txBody>
          </p:sp>
        </p:grpSp>
        <p:grpSp>
          <p:nvGrpSpPr>
            <p:cNvPr id="8" name="Группа 7"/>
            <p:cNvGrpSpPr/>
            <p:nvPr/>
          </p:nvGrpSpPr>
          <p:grpSpPr>
            <a:xfrm>
              <a:off x="4796408" y="2377329"/>
              <a:ext cx="2051751" cy="307777"/>
              <a:chOff x="4802758" y="2784321"/>
              <a:chExt cx="2051751" cy="30777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4802758" y="2784321"/>
                    <a:ext cx="91460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𝜐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5" name="TextBox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02758" y="2784321"/>
                    <a:ext cx="914609" cy="307777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TextBox 46"/>
              <p:cNvSpPr txBox="1"/>
              <p:nvPr/>
            </p:nvSpPr>
            <p:spPr>
              <a:xfrm>
                <a:off x="5518887" y="2807780"/>
                <a:ext cx="133562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 smtClean="0">
                    <a:cs typeface="Times New Roman" panose="02020603050405020304" pitchFamily="18" charset="0"/>
                  </a:rPr>
                  <a:t>—</a:t>
                </a:r>
                <a:r>
                  <a:rPr lang="en-US" sz="1200" dirty="0" smtClean="0">
                    <a:cs typeface="Times New Roman" panose="02020603050405020304" pitchFamily="18" charset="0"/>
                  </a:rPr>
                  <a:t> </a:t>
                </a:r>
                <a:r>
                  <a:rPr lang="ru-RU" sz="1200" dirty="0" err="1" smtClean="0">
                    <a:cs typeface="Times New Roman" panose="02020603050405020304" pitchFamily="18" charset="0"/>
                  </a:rPr>
                  <a:t>ур-ние</a:t>
                </a:r>
                <a:r>
                  <a:rPr lang="ru-RU" sz="1200" dirty="0" smtClean="0">
                    <a:cs typeface="Times New Roman" panose="02020603050405020304" pitchFamily="18" charset="0"/>
                  </a:rPr>
                  <a:t> пути.</a:t>
                </a:r>
                <a:endParaRPr lang="ru-RU" sz="1200" dirty="0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4787900" y="2711461"/>
              <a:ext cx="39973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smtClean="0">
                  <a:solidFill>
                    <a:schemeClr val="tx2">
                      <a:lumMod val="75000"/>
                    </a:schemeClr>
                  </a:solidFill>
                </a:rPr>
                <a:t>Равноускоренное движение</a:t>
              </a:r>
              <a:endParaRPr lang="ru-RU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grpSp>
          <p:nvGrpSpPr>
            <p:cNvPr id="49" name="Группа 48"/>
            <p:cNvGrpSpPr/>
            <p:nvPr/>
          </p:nvGrpSpPr>
          <p:grpSpPr>
            <a:xfrm>
              <a:off x="4791270" y="3076370"/>
              <a:ext cx="2850081" cy="307777"/>
              <a:chOff x="4794496" y="1768169"/>
              <a:chExt cx="2850081" cy="30777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4794496" y="1768169"/>
                    <a:ext cx="1366784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40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en-US" sz="140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1400" b="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40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400" i="1" smtClean="0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400" i="1" smtClean="0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ru-RU" sz="1400" dirty="0">
                      <a:solidFill>
                        <a:srgbClr val="ED7D31">
                          <a:lumMod val="75000"/>
                        </a:srgb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7" name="TextBox 13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4496" y="1768169"/>
                    <a:ext cx="1707647" cy="369332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5" name="TextBox 54"/>
              <p:cNvSpPr txBox="1"/>
              <p:nvPr/>
            </p:nvSpPr>
            <p:spPr>
              <a:xfrm>
                <a:off x="5954691" y="1789292"/>
                <a:ext cx="168988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—</a:t>
                </a:r>
                <a:r>
                  <a:rPr lang="en-US" sz="12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sz="1200" dirty="0" err="1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ур-ние</a:t>
                </a:r>
                <a:r>
                  <a:rPr lang="ru-RU" sz="12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скорости.</a:t>
                </a:r>
                <a:endParaRPr lang="ru-RU" sz="12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9" name="Группа 8"/>
            <p:cNvGrpSpPr/>
            <p:nvPr/>
          </p:nvGrpSpPr>
          <p:grpSpPr>
            <a:xfrm>
              <a:off x="4794873" y="3410502"/>
              <a:ext cx="3453421" cy="523157"/>
              <a:chOff x="4794873" y="3655384"/>
              <a:chExt cx="3453421" cy="52315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/>
                  <p:cNvSpPr txBox="1"/>
                  <p:nvPr/>
                </p:nvSpPr>
                <p:spPr>
                  <a:xfrm>
                    <a:off x="4794873" y="3655384"/>
                    <a:ext cx="1608710" cy="52315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l-GR" sz="14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4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6" name="TextBox 5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94873" y="3655384"/>
                    <a:ext cx="1608710" cy="523157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b="-1163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3" name="TextBox 62"/>
              <p:cNvSpPr txBox="1"/>
              <p:nvPr/>
            </p:nvSpPr>
            <p:spPr>
              <a:xfrm>
                <a:off x="6204145" y="3811325"/>
                <a:ext cx="204414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—</a:t>
                </a:r>
                <a:r>
                  <a:rPr lang="en-US" sz="12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sz="1200" dirty="0" err="1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ур-ние</a:t>
                </a:r>
                <a:r>
                  <a:rPr lang="ru-RU" sz="12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перемещения.</a:t>
                </a:r>
                <a:endParaRPr lang="ru-RU" sz="1200" dirty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4786840" y="3960011"/>
              <a:ext cx="3877586" cy="523157"/>
              <a:chOff x="4786840" y="3960011"/>
              <a:chExt cx="3877586" cy="52315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7" name="TextBox 66"/>
                  <p:cNvSpPr txBox="1"/>
                  <p:nvPr/>
                </p:nvSpPr>
                <p:spPr>
                  <a:xfrm>
                    <a:off x="4786840" y="3960011"/>
                    <a:ext cx="1851533" cy="52315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14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accent2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ru-RU" sz="1400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7" name="TextBox 6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86840" y="3960011"/>
                    <a:ext cx="1851533" cy="523157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b="-1176"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8" name="TextBox 67"/>
              <p:cNvSpPr txBox="1"/>
              <p:nvPr/>
            </p:nvSpPr>
            <p:spPr>
              <a:xfrm>
                <a:off x="6431122" y="4110924"/>
                <a:ext cx="223330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2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—</a:t>
                </a:r>
                <a:r>
                  <a:rPr lang="en-US" sz="12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ru-RU" sz="12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кинематическое </a:t>
                </a:r>
                <a:r>
                  <a:rPr lang="ru-RU" sz="1200" dirty="0" err="1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ур-ние</a:t>
                </a:r>
                <a:r>
                  <a:rPr lang="ru-RU" sz="1200" dirty="0" smtClean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.</a:t>
                </a:r>
                <a:endParaRPr lang="ru-RU" sz="1200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70" name="Прямоугольник 69"/>
          <p:cNvSpPr/>
          <p:nvPr/>
        </p:nvSpPr>
        <p:spPr>
          <a:xfrm>
            <a:off x="366938" y="1487948"/>
            <a:ext cx="3989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chemeClr val="accent2">
                    <a:lumMod val="75000"/>
                  </a:schemeClr>
                </a:solidFill>
              </a:rPr>
              <a:t>Кинематика</a:t>
            </a:r>
            <a:endParaRPr lang="ru-RU" sz="15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66938" y="1820638"/>
            <a:ext cx="398916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/>
              <a:t>раздел механики, изучающий движение тел без учета причин, вызвавших это движение.</a:t>
            </a:r>
            <a:endParaRPr lang="ru-RU" sz="1500" dirty="0">
              <a:latin typeface="+mj-lt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366938" y="3083276"/>
            <a:ext cx="398916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>
                <a:solidFill>
                  <a:schemeClr val="accent2">
                    <a:lumMod val="75000"/>
                  </a:schemeClr>
                </a:solidFill>
              </a:rPr>
              <a:t>Основная задача кинематики</a:t>
            </a:r>
            <a:endParaRPr lang="ru-RU" sz="1500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66395" y="3415966"/>
            <a:ext cx="39891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 smtClean="0"/>
              <a:t>нахождение положения тела в любой момент времени, если известны его положение, скорость и ускорение в начальный момент времени.</a:t>
            </a:r>
            <a:endParaRPr lang="ru-RU" sz="1500" dirty="0">
              <a:latin typeface="+mj-lt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1" t="40353"/>
          <a:stretch/>
        </p:blipFill>
        <p:spPr>
          <a:xfrm>
            <a:off x="4787356" y="1344155"/>
            <a:ext cx="4006033" cy="3137469"/>
          </a:xfrm>
          <a:prstGeom prst="roundRect">
            <a:avLst>
              <a:gd name="adj" fmla="val 1952"/>
            </a:avLst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6" b="100000" l="0" r="99667">
                        <a14:foregroundMark x1="59667" y1="18241" x2="54667" y2="478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6250" y="3533587"/>
            <a:ext cx="545608" cy="558338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4787356" y="1344154"/>
            <a:ext cx="3997868" cy="584775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r>
              <a:rPr lang="ru-RU" sz="1600" u="sng" dirty="0" smtClean="0"/>
              <a:t>Почему</a:t>
            </a:r>
            <a:r>
              <a:rPr lang="ru-RU" sz="1600" dirty="0" smtClean="0"/>
              <a:t> </a:t>
            </a:r>
            <a:r>
              <a:rPr lang="ru-RU" sz="1600" dirty="0"/>
              <a:t>мяч, катящийся по земле, </a:t>
            </a:r>
            <a:r>
              <a:rPr lang="ru-RU" sz="1600" dirty="0" smtClean="0"/>
              <a:t>останавливается</a:t>
            </a:r>
            <a:r>
              <a:rPr lang="ru-RU" sz="1600" dirty="0"/>
              <a:t>?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873" y="1344153"/>
            <a:ext cx="3985453" cy="3134157"/>
          </a:xfrm>
          <a:prstGeom prst="roundRect">
            <a:avLst>
              <a:gd name="adj" fmla="val 2080"/>
            </a:avLst>
          </a:prstGeom>
        </p:spPr>
      </p:pic>
      <p:sp>
        <p:nvSpPr>
          <p:cNvPr id="39" name="Прямоугольник 38"/>
          <p:cNvSpPr/>
          <p:nvPr/>
        </p:nvSpPr>
        <p:spPr>
          <a:xfrm>
            <a:off x="5626101" y="1344154"/>
            <a:ext cx="3167288" cy="646331"/>
          </a:xfrm>
          <a:prstGeom prst="rect">
            <a:avLst/>
          </a:prstGeom>
          <a:solidFill>
            <a:schemeClr val="bg1">
              <a:alpha val="40000"/>
            </a:schemeClr>
          </a:solidFill>
          <a:effectLst>
            <a:softEdge rad="38100"/>
          </a:effectLst>
        </p:spPr>
        <p:txBody>
          <a:bodyPr wrap="square">
            <a:spAutoFit/>
          </a:bodyPr>
          <a:lstStyle/>
          <a:p>
            <a:r>
              <a:rPr lang="ru-RU" sz="1200" u="sng" dirty="0"/>
              <a:t>Почему</a:t>
            </a:r>
            <a:r>
              <a:rPr lang="ru-RU" sz="1200" dirty="0"/>
              <a:t> происходит резкое изменение скорости двух автомобилей при их столкновении?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35986" r="50370" b="9910"/>
          <a:stretch/>
        </p:blipFill>
        <p:spPr>
          <a:xfrm>
            <a:off x="4857750" y="3295227"/>
            <a:ext cx="1187450" cy="102912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1" t="35841" r="6847" b="13713"/>
          <a:stretch/>
        </p:blipFill>
        <p:spPr>
          <a:xfrm>
            <a:off x="7521896" y="3460749"/>
            <a:ext cx="1202677" cy="949139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" t="34369" r="7500" b="10907"/>
          <a:stretch/>
        </p:blipFill>
        <p:spPr>
          <a:xfrm>
            <a:off x="5683250" y="3416300"/>
            <a:ext cx="229235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4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9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97531E-6 L -0.3309 0.0142 " pathEditMode="relative" rAng="0" ptsTypes="AA">
                                      <p:cBhvr>
                                        <p:cTn id="22" dur="4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45" y="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decel="7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55556E-7 -7.40741E-7 L 0.09132 0.03086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6" y="154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decel="7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94444E-6 -3.45679E-6 L -0.08073 -0.00092 " pathEditMode="relative" rAng="0" ptsTypes="AA">
                                      <p:cBhvr>
                                        <p:cTn id="49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5" y="-62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1911101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Динамика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366938" y="1050095"/>
            <a:ext cx="3989162" cy="886688"/>
            <a:chOff x="366938" y="1487948"/>
            <a:chExt cx="3989162" cy="886688"/>
          </a:xfrm>
        </p:grpSpPr>
        <p:sp>
          <p:nvSpPr>
            <p:cNvPr id="70" name="Прямоугольник 69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Динамика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366938" y="1820638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раздел механики, изучающий движение тел с учетом их взаимодействия.</a:t>
              </a:r>
              <a:endParaRPr lang="ru-RU" sz="1500" dirty="0">
                <a:latin typeface="+mj-lt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66395" y="2047077"/>
            <a:ext cx="3989705" cy="1569660"/>
            <a:chOff x="366395" y="3083276"/>
            <a:chExt cx="3989705" cy="1569660"/>
          </a:xfrm>
        </p:grpSpPr>
        <p:sp>
          <p:nvSpPr>
            <p:cNvPr id="72" name="Прямоугольник 71"/>
            <p:cNvSpPr/>
            <p:nvPr/>
          </p:nvSpPr>
          <p:spPr>
            <a:xfrm>
              <a:off x="366938" y="308327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Основная задача динамики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366395" y="3406441"/>
              <a:ext cx="3989161" cy="1246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определение </a:t>
              </a:r>
              <a:r>
                <a:rPr lang="ru-RU" sz="1500" dirty="0"/>
                <a:t>положения тела в произвольный момент времени по известному начальному положению, начальной скорости </a:t>
              </a:r>
              <a:r>
                <a:rPr lang="ru-RU" sz="1500" dirty="0" smtClean="0"/>
                <a:t>и </a:t>
              </a:r>
              <a:r>
                <a:rPr lang="ru-RU" sz="1500" dirty="0"/>
                <a:t>силам, действующим на тело. </a:t>
              </a:r>
              <a:endParaRPr lang="ru-RU" sz="1500" dirty="0">
                <a:latin typeface="+mj-lt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4787899" y="1344153"/>
            <a:ext cx="4005490" cy="3134157"/>
            <a:chOff x="4787899" y="1344153"/>
            <a:chExt cx="4005490" cy="3134157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899" y="1344153"/>
              <a:ext cx="4001135" cy="3134157"/>
            </a:xfrm>
            <a:prstGeom prst="roundRect">
              <a:avLst>
                <a:gd name="adj" fmla="val 2080"/>
              </a:avLst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5626101" y="1344154"/>
              <a:ext cx="3167288" cy="646331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effectLst>
              <a:softEdge rad="38100"/>
            </a:effectLst>
          </p:spPr>
          <p:txBody>
            <a:bodyPr wrap="square">
              <a:spAutoFit/>
            </a:bodyPr>
            <a:lstStyle/>
            <a:p>
              <a:r>
                <a:rPr lang="ru-RU" sz="1200" dirty="0"/>
                <a:t>Почему происходит резкое изменение скорости двух автомобилей при их столкновении?</a:t>
              </a: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0" t="34369" r="7500" b="10907"/>
            <a:stretch/>
          </p:blipFill>
          <p:spPr>
            <a:xfrm>
              <a:off x="5683250" y="3416300"/>
              <a:ext cx="2292350" cy="1041400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/>
          <p:nvPr/>
        </p:nvGrpSpPr>
        <p:grpSpPr>
          <a:xfrm>
            <a:off x="4791945" y="1341042"/>
            <a:ext cx="4091288" cy="3140583"/>
            <a:chOff x="4794602" y="1341042"/>
            <a:chExt cx="4091288" cy="314058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32" r="8111"/>
            <a:stretch/>
          </p:blipFill>
          <p:spPr>
            <a:xfrm>
              <a:off x="4794602" y="1341042"/>
              <a:ext cx="3990622" cy="3140583"/>
            </a:xfrm>
            <a:prstGeom prst="roundRect">
              <a:avLst>
                <a:gd name="adj" fmla="val 2312"/>
              </a:avLst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08159" y="2561508"/>
              <a:ext cx="1877731" cy="18716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551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787900" y="1344156"/>
            <a:ext cx="3997324" cy="3137469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66938" y="939801"/>
            <a:ext cx="8426451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0414" y="386857"/>
            <a:ext cx="1911101" cy="484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00" b="1" cap="all" dirty="0" smtClean="0">
                <a:solidFill>
                  <a:srgbClr val="ED7D31">
                    <a:lumMod val="75000"/>
                  </a:srgbClr>
                </a:solidFill>
              </a:rPr>
              <a:t>Динамика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366938" y="1050095"/>
            <a:ext cx="3989162" cy="886688"/>
            <a:chOff x="366938" y="1487948"/>
            <a:chExt cx="3989162" cy="886688"/>
          </a:xfrm>
        </p:grpSpPr>
        <p:sp>
          <p:nvSpPr>
            <p:cNvPr id="70" name="Прямоугольник 69"/>
            <p:cNvSpPr/>
            <p:nvPr/>
          </p:nvSpPr>
          <p:spPr>
            <a:xfrm>
              <a:off x="366938" y="1487948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Динамика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71" name="Прямоугольник 70"/>
            <p:cNvSpPr/>
            <p:nvPr/>
          </p:nvSpPr>
          <p:spPr>
            <a:xfrm>
              <a:off x="366938" y="1820638"/>
              <a:ext cx="398916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раздел механики, изучающий движение тел с учетом их взаимодействия.</a:t>
              </a:r>
              <a:endParaRPr lang="ru-RU" sz="1500" dirty="0">
                <a:latin typeface="+mj-lt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66395" y="2047077"/>
            <a:ext cx="3989705" cy="1569660"/>
            <a:chOff x="366395" y="3083276"/>
            <a:chExt cx="3989705" cy="1569660"/>
          </a:xfrm>
        </p:grpSpPr>
        <p:sp>
          <p:nvSpPr>
            <p:cNvPr id="72" name="Прямоугольник 71"/>
            <p:cNvSpPr/>
            <p:nvPr/>
          </p:nvSpPr>
          <p:spPr>
            <a:xfrm>
              <a:off x="366938" y="3083276"/>
              <a:ext cx="3989162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>
                  <a:solidFill>
                    <a:schemeClr val="accent2">
                      <a:lumMod val="75000"/>
                    </a:schemeClr>
                  </a:solidFill>
                </a:rPr>
                <a:t>Основная задача динамики</a:t>
              </a:r>
              <a:endParaRPr lang="ru-RU" sz="1500" dirty="0">
                <a:solidFill>
                  <a:schemeClr val="accent2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366395" y="3406441"/>
              <a:ext cx="3989161" cy="12464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00" dirty="0" smtClean="0"/>
                <a:t>определение </a:t>
              </a:r>
              <a:r>
                <a:rPr lang="ru-RU" sz="1500" dirty="0"/>
                <a:t>положения тела в произвольный момент времени по известному начальному положению, начальной скорости </a:t>
              </a:r>
              <a:r>
                <a:rPr lang="ru-RU" sz="1500" dirty="0" smtClean="0"/>
                <a:t>и </a:t>
              </a:r>
              <a:r>
                <a:rPr lang="ru-RU" sz="1500" dirty="0"/>
                <a:t>силам, действующим на тело. </a:t>
              </a:r>
              <a:endParaRPr lang="ru-RU" sz="1500" dirty="0">
                <a:latin typeface="+mj-lt"/>
              </a:endParaRPr>
            </a:p>
          </p:txBody>
        </p:sp>
      </p:grpSp>
      <p:sp>
        <p:nvSpPr>
          <p:cNvPr id="44" name="Rectangle 4"/>
          <p:cNvSpPr>
            <a:spLocks noChangeArrowheads="1"/>
          </p:cNvSpPr>
          <p:nvPr/>
        </p:nvSpPr>
        <p:spPr bwMode="auto">
          <a:xfrm>
            <a:off x="371701" y="3727031"/>
            <a:ext cx="3991101" cy="10098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180000" tIns="180000" rIns="180000" bIns="18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720000">
              <a:tabLst>
                <a:tab pos="0" algn="l"/>
              </a:tabLst>
            </a:pP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Тело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будет двигаться с постоянной скоростью, пока на него не подействуют </a:t>
            </a:r>
            <a:r>
              <a:rPr lang="ru-RU" altLang="ru-RU" sz="1400" dirty="0" smtClean="0">
                <a:latin typeface="+mn-lt"/>
                <a:cs typeface="Arial" panose="020B0604020202020204" pitchFamily="34" charset="0"/>
              </a:rPr>
              <a:t>другие </a:t>
            </a:r>
            <a:r>
              <a:rPr lang="ru-RU" altLang="ru-RU" sz="1400" dirty="0">
                <a:latin typeface="+mn-lt"/>
                <a:cs typeface="Arial" panose="020B0604020202020204" pitchFamily="34" charset="0"/>
              </a:rPr>
              <a:t>тела.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2" r="8111"/>
          <a:stretch/>
        </p:blipFill>
        <p:spPr>
          <a:xfrm>
            <a:off x="4794602" y="1341042"/>
            <a:ext cx="3990622" cy="3140583"/>
          </a:xfrm>
          <a:prstGeom prst="roundRect">
            <a:avLst>
              <a:gd name="adj" fmla="val 2312"/>
            </a:avLst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212" y="2558399"/>
            <a:ext cx="1873963" cy="187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1"/>
            <a:ext cx="3976684" cy="51434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939" y="383724"/>
            <a:ext cx="420506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1600" b="1" cap="all" dirty="0">
                <a:solidFill>
                  <a:srgbClr val="ED7D31">
                    <a:lumMod val="75000"/>
                  </a:srgbClr>
                </a:solidFill>
              </a:rPr>
              <a:t>…для создания постоянной скорости движения необходимо воздействие других тел, а при отсутствии какого-либо взаимодействия тела должны оставаться </a:t>
            </a:r>
            <a:r>
              <a:rPr lang="ru-RU" sz="1600" b="1" cap="all" dirty="0" smtClean="0">
                <a:solidFill>
                  <a:srgbClr val="ED7D31">
                    <a:lumMod val="75000"/>
                  </a:srgbClr>
                </a:solidFill>
              </a:rPr>
              <a:t>неподвижными.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33400" y="4248150"/>
            <a:ext cx="1001486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2105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ru-RU" altLang="ru-RU" sz="1400" dirty="0" smtClean="0">
                <a:solidFill>
                  <a:srgbClr val="E7E6E6">
                    <a:lumMod val="50000"/>
                  </a:srgbClr>
                </a:solidFill>
                <a:latin typeface="Gerbera"/>
                <a:cs typeface="Arial" panose="020B0604020202020204" pitchFamily="34" charset="0"/>
              </a:rPr>
              <a:t>Аристотель</a:t>
            </a:r>
            <a:endParaRPr lang="ru-RU" altLang="ru-RU" sz="1400" dirty="0" smtClean="0">
              <a:solidFill>
                <a:srgbClr val="E7E6E6">
                  <a:lumMod val="50000"/>
                </a:srgbClr>
              </a:solidFill>
              <a:latin typeface="Gerber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9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sp>
        <p:nvSpPr>
          <p:cNvPr id="8" name="Скругленный прямоугольник 3"/>
          <p:cNvSpPr/>
          <p:nvPr/>
        </p:nvSpPr>
        <p:spPr>
          <a:xfrm>
            <a:off x="1821355" y="573744"/>
            <a:ext cx="5501291" cy="91546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>
                <a:solidFill>
                  <a:schemeClr val="tx2">
                    <a:lumMod val="75000"/>
                  </a:schemeClr>
                </a:solidFill>
              </a:rPr>
              <a:t>Виды движения по Аристотелю</a:t>
            </a:r>
            <a:endParaRPr lang="ru-RU" sz="2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85775" y="2211790"/>
            <a:ext cx="2430041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Движение </a:t>
            </a:r>
            <a:r>
              <a:rPr lang="ru-RU" dirty="0">
                <a:solidFill>
                  <a:schemeClr val="tx1"/>
                </a:solidFill>
              </a:rPr>
              <a:t>тел, находящихся под воздействием других </a:t>
            </a:r>
            <a:r>
              <a:rPr lang="ru-RU" dirty="0" smtClean="0">
                <a:solidFill>
                  <a:schemeClr val="tx1"/>
                </a:solidFill>
              </a:rPr>
              <a:t>тел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52283" y="2211790"/>
            <a:ext cx="2430041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Движение </a:t>
            </a:r>
            <a:r>
              <a:rPr lang="ru-RU" dirty="0">
                <a:solidFill>
                  <a:schemeClr val="tx1"/>
                </a:solidFill>
              </a:rPr>
              <a:t>тел, падающих на земную </a:t>
            </a:r>
            <a:r>
              <a:rPr lang="ru-RU" dirty="0" smtClean="0">
                <a:solidFill>
                  <a:schemeClr val="tx1"/>
                </a:solidFill>
              </a:rPr>
              <a:t>поверхность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18791" y="2196238"/>
            <a:ext cx="2430041" cy="72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Движение </a:t>
            </a:r>
            <a:r>
              <a:rPr lang="ru-RU" dirty="0">
                <a:solidFill>
                  <a:schemeClr val="tx1"/>
                </a:solidFill>
              </a:rPr>
              <a:t>небесных тел</a:t>
            </a:r>
          </a:p>
        </p:txBody>
      </p:sp>
      <p:cxnSp>
        <p:nvCxnSpPr>
          <p:cNvPr id="13" name="Скругленная соединительная линия 5"/>
          <p:cNvCxnSpPr>
            <a:stCxn id="8" idx="2"/>
            <a:endCxn id="9" idx="0"/>
          </p:cNvCxnSpPr>
          <p:nvPr/>
        </p:nvCxnSpPr>
        <p:spPr>
          <a:xfrm rot="5400000">
            <a:off x="2775111" y="414899"/>
            <a:ext cx="722577" cy="2871205"/>
          </a:xfrm>
          <a:prstGeom prst="curvedConnector3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кругленная соединительная линия 7"/>
          <p:cNvCxnSpPr>
            <a:stCxn id="8" idx="2"/>
            <a:endCxn id="10" idx="0"/>
          </p:cNvCxnSpPr>
          <p:nvPr/>
        </p:nvCxnSpPr>
        <p:spPr>
          <a:xfrm rot="5400000">
            <a:off x="4208365" y="1848153"/>
            <a:ext cx="722577" cy="4697"/>
          </a:xfrm>
          <a:prstGeom prst="curvedConnector3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кругленная соединительная линия 9"/>
          <p:cNvCxnSpPr>
            <a:stCxn id="8" idx="2"/>
            <a:endCxn id="11" idx="0"/>
          </p:cNvCxnSpPr>
          <p:nvPr/>
        </p:nvCxnSpPr>
        <p:spPr>
          <a:xfrm rot="16200000" flipH="1">
            <a:off x="5649394" y="411819"/>
            <a:ext cx="707025" cy="2861811"/>
          </a:xfrm>
          <a:prstGeom prst="curvedConnector3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1"/>
          <p:cNvSpPr/>
          <p:nvPr/>
        </p:nvSpPr>
        <p:spPr>
          <a:xfrm>
            <a:off x="485774" y="3195638"/>
            <a:ext cx="2430041" cy="126206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  <a:effectLst/>
            </a:endParaRPr>
          </a:p>
        </p:txBody>
      </p:sp>
      <p:sp>
        <p:nvSpPr>
          <p:cNvPr id="21" name="Прямоугольник 18"/>
          <p:cNvSpPr/>
          <p:nvPr/>
        </p:nvSpPr>
        <p:spPr>
          <a:xfrm>
            <a:off x="3352283" y="3195638"/>
            <a:ext cx="2430041" cy="126206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/>
            <a:lightRig rig="threePt" dir="t">
              <a:rot lat="0" lon="0" rev="1200000"/>
            </a:lightRig>
          </a:scene3d>
          <a:sp3d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2" name="Прямая соединительная линия 11"/>
          <p:cNvCxnSpPr>
            <a:endCxn id="19" idx="0"/>
          </p:cNvCxnSpPr>
          <p:nvPr/>
        </p:nvCxnSpPr>
        <p:spPr>
          <a:xfrm flipH="1">
            <a:off x="1700795" y="2931790"/>
            <a:ext cx="178" cy="26384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33"/>
          <p:cNvCxnSpPr>
            <a:stCxn id="10" idx="2"/>
            <a:endCxn id="21" idx="0"/>
          </p:cNvCxnSpPr>
          <p:nvPr/>
        </p:nvCxnSpPr>
        <p:spPr>
          <a:xfrm>
            <a:off x="4567304" y="2931790"/>
            <a:ext cx="0" cy="263848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34"/>
          <p:cNvCxnSpPr>
            <a:stCxn id="11" idx="2"/>
            <a:endCxn id="20" idx="0"/>
          </p:cNvCxnSpPr>
          <p:nvPr/>
        </p:nvCxnSpPr>
        <p:spPr>
          <a:xfrm flipH="1">
            <a:off x="7433723" y="2916238"/>
            <a:ext cx="89" cy="2794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Скругленный прямоугольник 94"/>
          <p:cNvSpPr/>
          <p:nvPr/>
        </p:nvSpPr>
        <p:spPr>
          <a:xfrm>
            <a:off x="482846" y="3192967"/>
            <a:ext cx="2429863" cy="1262062"/>
          </a:xfrm>
          <a:prstGeom prst="roundRect">
            <a:avLst>
              <a:gd name="adj" fmla="val 2083"/>
            </a:avLst>
          </a:prstGeom>
          <a:solidFill>
            <a:schemeClr val="tx2">
              <a:lumMod val="40000"/>
              <a:lumOff val="60000"/>
              <a:alpha val="3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90" y="3218498"/>
            <a:ext cx="2343242" cy="1208722"/>
          </a:xfrm>
          <a:prstGeom prst="rect">
            <a:avLst/>
          </a:prstGeom>
        </p:spPr>
      </p:pic>
      <p:sp>
        <p:nvSpPr>
          <p:cNvPr id="94" name="Скругленный прямоугольник 93"/>
          <p:cNvSpPr/>
          <p:nvPr/>
        </p:nvSpPr>
        <p:spPr>
          <a:xfrm>
            <a:off x="3351903" y="3199317"/>
            <a:ext cx="2429863" cy="1262062"/>
          </a:xfrm>
          <a:prstGeom prst="roundRect">
            <a:avLst>
              <a:gd name="adj" fmla="val 2083"/>
            </a:avLst>
          </a:prstGeom>
          <a:solidFill>
            <a:schemeClr val="tx2">
              <a:lumMod val="40000"/>
              <a:lumOff val="60000"/>
              <a:alpha val="3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097" y="3215016"/>
            <a:ext cx="2383444" cy="1212204"/>
          </a:xfrm>
          <a:prstGeom prst="rect">
            <a:avLst/>
          </a:prstGeom>
        </p:spPr>
      </p:pic>
      <p:grpSp>
        <p:nvGrpSpPr>
          <p:cNvPr id="1034" name="Группа 1033"/>
          <p:cNvGrpSpPr/>
          <p:nvPr/>
        </p:nvGrpSpPr>
        <p:grpSpPr>
          <a:xfrm>
            <a:off x="6218791" y="3195638"/>
            <a:ext cx="2429863" cy="1262062"/>
            <a:chOff x="6218791" y="3195638"/>
            <a:chExt cx="2429863" cy="1262062"/>
          </a:xfrm>
        </p:grpSpPr>
        <p:sp>
          <p:nvSpPr>
            <p:cNvPr id="20" name="Прямоугольник 13"/>
            <p:cNvSpPr/>
            <p:nvPr/>
          </p:nvSpPr>
          <p:spPr>
            <a:xfrm>
              <a:off x="6218791" y="3195638"/>
              <a:ext cx="2429863" cy="12620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033" name="Скругленный прямоугольник 1032"/>
            <p:cNvSpPr/>
            <p:nvPr/>
          </p:nvSpPr>
          <p:spPr>
            <a:xfrm>
              <a:off x="6218791" y="3195638"/>
              <a:ext cx="2429863" cy="1262062"/>
            </a:xfrm>
            <a:prstGeom prst="roundRect">
              <a:avLst>
                <a:gd name="adj" fmla="val 2083"/>
              </a:avLst>
            </a:prstGeom>
            <a:solidFill>
              <a:schemeClr val="tx2">
                <a:lumMod val="40000"/>
                <a:lumOff val="60000"/>
                <a:alpha val="35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07" b="45127"/>
            <a:stretch/>
          </p:blipFill>
          <p:spPr>
            <a:xfrm>
              <a:off x="6239141" y="3817446"/>
              <a:ext cx="620159" cy="609774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9743" y="3213452"/>
              <a:ext cx="274453" cy="229423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0236" y="3412098"/>
              <a:ext cx="202406" cy="193235"/>
            </a:xfrm>
            <a:prstGeom prst="rect">
              <a:avLst/>
            </a:prstGeom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13" t="32731" r="33794" b="41159"/>
            <a:stretch/>
          </p:blipFill>
          <p:spPr>
            <a:xfrm>
              <a:off x="6784181" y="4019578"/>
              <a:ext cx="175101" cy="191370"/>
            </a:xfrm>
            <a:prstGeom prst="rect">
              <a:avLst/>
            </a:prstGeom>
          </p:spPr>
        </p:pic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2831" y="3951411"/>
              <a:ext cx="134947" cy="131573"/>
            </a:xfrm>
            <a:prstGeom prst="rect">
              <a:avLst/>
            </a:prstGeom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5984" y="3602952"/>
              <a:ext cx="348648" cy="350840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491" y="3836698"/>
              <a:ext cx="156534" cy="156045"/>
            </a:xfrm>
            <a:prstGeom prst="rect">
              <a:avLst/>
            </a:prstGeom>
          </p:spPr>
        </p:pic>
        <p:pic>
          <p:nvPicPr>
            <p:cNvPr id="1024" name="Рисунок 10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7498" y="3570880"/>
              <a:ext cx="139709" cy="139709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8791" y="3219030"/>
              <a:ext cx="356899" cy="401232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0809" y="4210948"/>
              <a:ext cx="192376" cy="216272"/>
            </a:xfrm>
            <a:prstGeom prst="rect">
              <a:avLst/>
            </a:prstGeom>
          </p:spPr>
        </p:pic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8857" y="4097610"/>
              <a:ext cx="192376" cy="216272"/>
            </a:xfrm>
            <a:prstGeom prst="rect">
              <a:avLst/>
            </a:prstGeom>
          </p:spPr>
        </p:pic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674" y="3570880"/>
              <a:ext cx="192376" cy="216272"/>
            </a:xfrm>
            <a:prstGeom prst="rect">
              <a:avLst/>
            </a:prstGeom>
          </p:spPr>
        </p:pic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5969" y="3537790"/>
              <a:ext cx="221810" cy="249362"/>
            </a:xfrm>
            <a:prstGeom prst="rect">
              <a:avLst/>
            </a:prstGeom>
          </p:spPr>
        </p:pic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683" y="3376167"/>
              <a:ext cx="89892" cy="101058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6966" y="3272473"/>
              <a:ext cx="89892" cy="101058"/>
            </a:xfrm>
            <a:prstGeom prst="rect">
              <a:avLst/>
            </a:prstGeom>
          </p:spPr>
        </p:pic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0236" y="3241363"/>
              <a:ext cx="89892" cy="101058"/>
            </a:xfrm>
            <a:prstGeom prst="rect">
              <a:avLst/>
            </a:prstGeom>
          </p:spPr>
        </p:pic>
        <p:pic>
          <p:nvPicPr>
            <p:cNvPr id="87" name="Рисунок 8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3151" y="3809535"/>
              <a:ext cx="89892" cy="101058"/>
            </a:xfrm>
            <a:prstGeom prst="rect">
              <a:avLst/>
            </a:prstGeom>
          </p:spPr>
        </p:pic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832" y="4279344"/>
              <a:ext cx="89892" cy="101058"/>
            </a:xfrm>
            <a:prstGeom prst="rect">
              <a:avLst/>
            </a:prstGeom>
          </p:spPr>
        </p:pic>
        <p:pic>
          <p:nvPicPr>
            <p:cNvPr id="89" name="Рисунок 8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8735" y="4205746"/>
              <a:ext cx="89892" cy="101058"/>
            </a:xfrm>
            <a:prstGeom prst="rect">
              <a:avLst/>
            </a:prstGeom>
          </p:spPr>
        </p:pic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64806" y="3907883"/>
              <a:ext cx="89892" cy="101058"/>
            </a:xfrm>
            <a:prstGeom prst="rect">
              <a:avLst/>
            </a:prstGeom>
          </p:spPr>
        </p:pic>
        <p:pic>
          <p:nvPicPr>
            <p:cNvPr id="91" name="Рисунок 9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4314" y="3714084"/>
              <a:ext cx="89892" cy="1010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423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9" grpId="0" animBg="1"/>
      <p:bldP spid="21" grpId="0" animBg="1"/>
      <p:bldP spid="95" grpId="0" animBg="1"/>
      <p:bldP spid="9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1"/>
            <a:ext cx="3976684" cy="5143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939" y="421824"/>
            <a:ext cx="3989161" cy="484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210" b="1" cap="all" dirty="0" smtClean="0">
                <a:solidFill>
                  <a:srgbClr val="ED7D31">
                    <a:lumMod val="75000"/>
                  </a:srgbClr>
                </a:solidFill>
              </a:rPr>
              <a:t>Закон инерции Галилея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33400" y="4248150"/>
            <a:ext cx="1485900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31800" y="4388048"/>
            <a:ext cx="168187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/>
            <a:r>
              <a:rPr lang="ru-RU" altLang="ru-RU" sz="1400" dirty="0" smtClean="0">
                <a:solidFill>
                  <a:srgbClr val="E7E6E6">
                    <a:lumMod val="50000"/>
                  </a:srgbClr>
                </a:solidFill>
                <a:latin typeface="Gerbera"/>
                <a:cs typeface="Arial" panose="020B0604020202020204" pitchFamily="34" charset="0"/>
              </a:rPr>
              <a:t>Галилео Галилей</a:t>
            </a:r>
            <a:endParaRPr lang="ru-RU" altLang="ru-RU" sz="1400" dirty="0" smtClean="0">
              <a:solidFill>
                <a:srgbClr val="E7E6E6">
                  <a:lumMod val="50000"/>
                </a:srgbClr>
              </a:solidFill>
              <a:latin typeface="Gerber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6939" y="950174"/>
            <a:ext cx="3989161" cy="1502976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1600" dirty="0" smtClean="0"/>
              <a:t>Движение </a:t>
            </a:r>
            <a:r>
              <a:rPr lang="ru-RU" sz="1600" dirty="0"/>
              <a:t>тела, на которое не действуют внешние </a:t>
            </a:r>
            <a:r>
              <a:rPr lang="ru-RU" sz="1600" dirty="0" smtClean="0"/>
              <a:t>силы </a:t>
            </a:r>
            <a:r>
              <a:rPr lang="ru-RU" sz="1600" dirty="0"/>
              <a:t>либо равнодействующая их равна нулю, является равномерным движением по </a:t>
            </a:r>
            <a:r>
              <a:rPr lang="ru-RU" sz="1600" dirty="0" smtClean="0"/>
              <a:t>окружности.</a:t>
            </a:r>
            <a:endParaRPr lang="ru-RU" sz="1600" dirty="0"/>
          </a:p>
        </p:txBody>
      </p:sp>
      <p:sp>
        <p:nvSpPr>
          <p:cNvPr id="10" name="Овал 9"/>
          <p:cNvSpPr/>
          <p:nvPr/>
        </p:nvSpPr>
        <p:spPr>
          <a:xfrm>
            <a:off x="1187590" y="2768297"/>
            <a:ext cx="2041487" cy="1164706"/>
          </a:xfrm>
          <a:prstGeom prst="ellips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3094294"/>
            <a:ext cx="616763" cy="52322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7" t="15458" r="27617" b="13826"/>
          <a:stretch/>
        </p:blipFill>
        <p:spPr>
          <a:xfrm>
            <a:off x="2080753" y="2670118"/>
            <a:ext cx="227695" cy="230744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60363" y="3714750"/>
            <a:ext cx="3995737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 flipH="1">
            <a:off x="360363" y="3152761"/>
            <a:ext cx="1190625" cy="5619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8989" y="3123387"/>
            <a:ext cx="1207113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9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pat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97531E-6 C 0.06146 1.97531E-6 0.11163 0.04969 0.11163 0.11142 C 0.11163 0.17315 0.06146 0.22315 -5.55556E-7 0.22315 C -0.0618 0.22315 -0.11163 0.17315 -0.11163 0.11142 C -0.11163 0.04969 -0.0618 1.97531E-6 -5.55556E-7 1.97531E-6 Z " pathEditMode="relative" rAng="0" ptsTypes="AAAAA">
                                      <p:cBhvr>
                                        <p:cTn id="25" dur="25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63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88889E-6 -2.59259E-6 L 0.30556 -0.00216 " pathEditMode="relative" rAng="0" ptsTypes="AA">
                                      <p:cBhvr>
                                        <p:cTn id="5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8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12" y="1"/>
            <a:ext cx="3976683" cy="51434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6939" y="421824"/>
            <a:ext cx="3989161" cy="480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ru-RU" sz="2080" b="1" cap="all" dirty="0" smtClean="0">
                <a:solidFill>
                  <a:srgbClr val="ED7D31">
                    <a:lumMod val="75000"/>
                  </a:srgbClr>
                </a:solidFill>
              </a:rPr>
              <a:t>Закон инерции Ньютона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6" y="4855500"/>
            <a:ext cx="1316574" cy="28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6939" y="950174"/>
            <a:ext cx="3989161" cy="1554272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1600" dirty="0" smtClean="0"/>
              <a:t>Всякая </a:t>
            </a:r>
            <a:r>
              <a:rPr lang="ru-RU" sz="1600" dirty="0"/>
              <a:t>материальная точка сохраняет состояние покоя или равномерного прямолинейного движения, пока и поскольку воздействие со стороны других тел побуждает его изменить это </a:t>
            </a:r>
            <a:r>
              <a:rPr lang="ru-RU" sz="1600" dirty="0" smtClean="0"/>
              <a:t>состояние.</a:t>
            </a:r>
            <a:endParaRPr lang="ru-RU" sz="1600" dirty="0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431800" y="4388048"/>
            <a:ext cx="182133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defTabSz="914400"/>
            <a:r>
              <a:rPr lang="ru-RU" altLang="ru-RU" sz="1400" dirty="0" smtClean="0">
                <a:solidFill>
                  <a:schemeClr val="bg2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Сэр Исаак Ньютон</a:t>
            </a:r>
            <a:endParaRPr kumimoji="0" lang="ru-RU" altLang="ru-RU" sz="1400" b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+mn-lt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360363" y="2838821"/>
            <a:ext cx="2310151" cy="1191653"/>
            <a:chOff x="360363" y="2924546"/>
            <a:chExt cx="2310151" cy="1191653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488" y="3465394"/>
              <a:ext cx="220058" cy="201491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363" y="2924546"/>
              <a:ext cx="2310151" cy="1191653"/>
            </a:xfrm>
            <a:prstGeom prst="rect">
              <a:avLst/>
            </a:prstGeom>
          </p:spPr>
        </p:pic>
      </p:grp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03" y="3379669"/>
            <a:ext cx="220058" cy="2014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949" y="2838821"/>
            <a:ext cx="2310151" cy="1191653"/>
          </a:xfrm>
          <a:prstGeom prst="rect">
            <a:avLst/>
          </a:prstGeom>
        </p:spPr>
      </p:pic>
      <p:cxnSp>
        <p:nvCxnSpPr>
          <p:cNvPr id="25" name="Прямая соединительная линия 24"/>
          <p:cNvCxnSpPr/>
          <p:nvPr/>
        </p:nvCxnSpPr>
        <p:spPr>
          <a:xfrm>
            <a:off x="533400" y="4248150"/>
            <a:ext cx="1647825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360363" y="3986024"/>
            <a:ext cx="399573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108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3" presetClass="path" presetSubtype="0" fill="hold" nodeType="clickEffect" p14:presetBounceEnd="1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2.59259E-6 L 0.1849 -2.59259E-6 " pathEditMode="relative" rAng="0" ptsTypes="AA" p14:bounceEnd="15000">
                                          <p:cBhvr>
                                            <p:cTn id="24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23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63" presetClass="path" presetSubtype="0" accel="50000" decel="5000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-4.16667E-6 -3.20988E-6 L 0.06615 -3.20988E-6 " pathEditMode="relative" rAng="0" ptsTypes="AA">
                                          <p:cBhvr>
                                            <p:cTn id="32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9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repeatCount="300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4" dur="8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5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63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-2.59259E-6 L 0.1849 -2.59259E-6 " pathEditMode="relative" rAng="0" ptsTypes="AA">
                                          <p:cBhvr>
                                            <p:cTn id="24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23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entr" presetSubtype="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63" presetClass="path" presetSubtype="0" accel="50000" decel="5000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-4.16667E-6 -3.20988E-6 L 0.06615 -3.20988E-6 " pathEditMode="relative" rAng="0" ptsTypes="AA">
                                          <p:cBhvr>
                                            <p:cTn id="32" dur="3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9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" presetID="8" presetClass="emph" presetSubtype="0" repeatCount="3000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4" dur="8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ЕГЭ">
      <a:majorFont>
        <a:latin typeface="Gerbera"/>
        <a:ea typeface=""/>
        <a:cs typeface=""/>
      </a:majorFont>
      <a:minorFont>
        <a:latin typeface="Gerber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4663</TotalTime>
  <Words>775</Words>
  <Application>Microsoft Office PowerPoint</Application>
  <PresentationFormat>Экран (16:9)</PresentationFormat>
  <Paragraphs>123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Times New Roman</vt:lpstr>
      <vt:lpstr>Gerbera</vt:lpstr>
      <vt:lpstr>Arial</vt:lpstr>
      <vt:lpstr>Cambria Math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370</cp:revision>
  <dcterms:created xsi:type="dcterms:W3CDTF">2015-09-21T08:48:07Z</dcterms:created>
  <dcterms:modified xsi:type="dcterms:W3CDTF">2016-01-29T06:59:30Z</dcterms:modified>
</cp:coreProperties>
</file>