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315" r:id="rId3"/>
    <p:sldId id="317" r:id="rId4"/>
    <p:sldId id="318" r:id="rId5"/>
    <p:sldId id="319" r:id="rId6"/>
    <p:sldId id="320" r:id="rId7"/>
    <p:sldId id="321" r:id="rId8"/>
    <p:sldId id="322" r:id="rId9"/>
    <p:sldId id="324" r:id="rId10"/>
    <p:sldId id="316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3" r:id="rId19"/>
    <p:sldId id="332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</p:sldIdLst>
  <p:sldSz cx="9144000" cy="5143500" type="screen16x9"/>
  <p:notesSz cx="6858000" cy="9144000"/>
  <p:embeddedFontLst>
    <p:embeddedFont>
      <p:font typeface="Gerbera" panose="02000500000000000000" pitchFamily="2" charset="-52"/>
      <p:regular r:id="rId32"/>
      <p:bold r:id="rId33"/>
    </p:embeddedFont>
    <p:embeddedFont>
      <p:font typeface="Cambria Math" panose="02040503050406030204" pitchFamily="18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7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pos="2744" userDrawn="1">
          <p15:clr>
            <a:srgbClr val="A4A3A4"/>
          </p15:clr>
        </p15:guide>
        <p15:guide id="6" pos="3016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orient="horz" pos="1824" userDrawn="1">
          <p15:clr>
            <a:srgbClr val="A4A3A4"/>
          </p15:clr>
        </p15:guide>
        <p15:guide id="12" pos="4286" userDrawn="1">
          <p15:clr>
            <a:srgbClr val="A4A3A4"/>
          </p15:clr>
        </p15:guide>
        <p15:guide id="13" orient="horz" pos="2822" userDrawn="1">
          <p15:clr>
            <a:srgbClr val="A4A3A4"/>
          </p15:clr>
        </p15:guide>
        <p15:guide id="14" orient="horz" pos="8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020000"/>
    <a:srgbClr val="6FB242"/>
    <a:srgbClr val="010515"/>
    <a:srgbClr val="00CCFF"/>
    <a:srgbClr val="00CC66"/>
    <a:srgbClr val="CC00FF"/>
    <a:srgbClr val="558F35"/>
    <a:srgbClr val="767171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44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76" y="96"/>
      </p:cViewPr>
      <p:guideLst>
        <p:guide orient="horz" pos="237"/>
        <p:guide pos="227"/>
        <p:guide orient="horz" pos="3003"/>
        <p:guide pos="5534"/>
        <p:guide pos="2744"/>
        <p:guide pos="3016"/>
        <p:guide pos="2880"/>
        <p:guide orient="horz" pos="1824"/>
        <p:guide pos="4286"/>
        <p:guide orient="horz" pos="2822"/>
        <p:guide orient="horz" pos="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1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9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92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80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3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4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1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2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1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28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89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270.png"/><Relationship Id="rId12" Type="http://schemas.openxmlformats.org/officeDocument/2006/relationships/image" Target="../media/image3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png"/><Relationship Id="rId11" Type="http://schemas.openxmlformats.org/officeDocument/2006/relationships/image" Target="../media/image310.png"/><Relationship Id="rId5" Type="http://schemas.openxmlformats.org/officeDocument/2006/relationships/image" Target="../media/image30.png"/><Relationship Id="rId10" Type="http://schemas.openxmlformats.org/officeDocument/2006/relationships/image" Target="../media/image321.png"/><Relationship Id="rId4" Type="http://schemas.openxmlformats.org/officeDocument/2006/relationships/image" Target="../media/image31.png"/><Relationship Id="rId9" Type="http://schemas.openxmlformats.org/officeDocument/2006/relationships/image" Target="../media/image32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33.png"/><Relationship Id="rId7" Type="http://schemas.openxmlformats.org/officeDocument/2006/relationships/image" Target="../media/image280.pn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0.png"/><Relationship Id="rId11" Type="http://schemas.openxmlformats.org/officeDocument/2006/relationships/image" Target="../media/image340.png"/><Relationship Id="rId5" Type="http://schemas.openxmlformats.org/officeDocument/2006/relationships/image" Target="../media/image260.png"/><Relationship Id="rId10" Type="http://schemas.openxmlformats.org/officeDocument/2006/relationships/image" Target="../media/image310.png"/><Relationship Id="rId4" Type="http://schemas.openxmlformats.org/officeDocument/2006/relationships/image" Target="../media/image3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12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4.png"/><Relationship Id="rId7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0" Type="http://schemas.openxmlformats.org/officeDocument/2006/relationships/image" Target="../media/image58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59.jp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59.jp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79.png"/><Relationship Id="rId7" Type="http://schemas.openxmlformats.org/officeDocument/2006/relationships/image" Target="../media/image9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79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79.png"/><Relationship Id="rId7" Type="http://schemas.openxmlformats.org/officeDocument/2006/relationships/image" Target="../media/image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3" cy="5143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39" y="383724"/>
            <a:ext cx="42050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Закон всемирного тяготения. Сила тяжести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647825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8213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Сэр Исаак Ньютон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186035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Явление всемирного тяготения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1"/>
          <a:stretch/>
        </p:blipFill>
        <p:spPr>
          <a:xfrm>
            <a:off x="4784271" y="1347787"/>
            <a:ext cx="4000952" cy="3132137"/>
          </a:xfrm>
          <a:prstGeom prst="roundRect">
            <a:avLst>
              <a:gd name="adj" fmla="val 2331"/>
            </a:avLst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2" t="70794" r="35123"/>
          <a:stretch/>
        </p:blipFill>
        <p:spPr>
          <a:xfrm>
            <a:off x="5754406" y="3843110"/>
            <a:ext cx="114143" cy="1166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5"/>
          <a:stretch/>
        </p:blipFill>
        <p:spPr>
          <a:xfrm>
            <a:off x="4784271" y="3784922"/>
            <a:ext cx="1100606" cy="72993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366938" y="1721343"/>
            <a:ext cx="3989162" cy="886688"/>
            <a:chOff x="366938" y="1487948"/>
            <a:chExt cx="3989162" cy="886688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Явление всемирного тяготения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6938" y="1820638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между всеми телами во Вселенной действуют силы притяжения.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301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0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3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0" presetClass="path" presetSubtype="0" accel="50000" fill="hold" nodeType="click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0.00092 C 0.02587 -0.00463 0.05243 -0.01821 0.0776 -0.01173 C 0.09149 0.00186 0.11198 0.0642 0.13004 0.07932 C 0.14427 0.08087 0.15573 0.07747 0.16875 0.07655 " pathEditMode="relative" rAng="0" ptsTypes="AAAA" p14:bounceEnd="10000">
                                          <p:cBhvr>
                                            <p:cTn id="1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438" y="342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0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3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0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0.00092 C 0.02587 -0.00463 0.05243 -0.01821 0.0776 -0.01173 C 0.09149 0.00186 0.11198 0.0642 0.13004 0.07932 C 0.14427 0.08087 0.15573 0.07747 0.16875 0.07655 " pathEditMode="relative" rAng="0" ptsTypes="AAAA">
                                          <p:cBhvr>
                                            <p:cTn id="1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438" y="342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186035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Явление всемирного тяготения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1"/>
          <a:stretch/>
        </p:blipFill>
        <p:spPr>
          <a:xfrm>
            <a:off x="4784271" y="1347787"/>
            <a:ext cx="4000952" cy="3132137"/>
          </a:xfrm>
          <a:prstGeom prst="roundRect">
            <a:avLst>
              <a:gd name="adj" fmla="val 2331"/>
            </a:avLst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2" t="70794" r="35123"/>
          <a:stretch/>
        </p:blipFill>
        <p:spPr>
          <a:xfrm>
            <a:off x="5754406" y="3843110"/>
            <a:ext cx="114143" cy="1166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5"/>
          <a:stretch/>
        </p:blipFill>
        <p:spPr>
          <a:xfrm>
            <a:off x="4784271" y="3784922"/>
            <a:ext cx="1100606" cy="72993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366938" y="1721343"/>
            <a:ext cx="3989162" cy="886688"/>
            <a:chOff x="366938" y="1487948"/>
            <a:chExt cx="3989162" cy="886688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Явление всемирного тяготения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6938" y="1820638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между всеми телами во Вселенной действуют силы притяжения.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92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3.33333E-6 C 0.03993 -0.01327 0.08559 -0.05061 0.12153 -0.03981 C 0.15938 -0.0216 0.20035 0.04939 0.23733 0.06729 C 0.25764 0.0713 0.27014 0.06883 0.28663 0.06945 " pathEditMode="relative" rAng="0" ptsTypes="AAAA" p14:bounceEnd="26000">
                                          <p:cBhvr>
                                            <p:cTn id="6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3" y="13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3.33333E-6 C 0.03993 -0.01327 0.08559 -0.05061 0.12153 -0.03981 C 0.15938 -0.0216 0.20035 0.04939 0.23733 0.06729 C 0.25764 0.0713 0.27014 0.06883 0.28663 0.06945 " pathEditMode="relative" rAng="0" ptsTypes="AAAA">
                                          <p:cBhvr>
                                            <p:cTn id="6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3" y="13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186035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Явление всемирного тяготения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366938" y="1721343"/>
            <a:ext cx="3989162" cy="886688"/>
            <a:chOff x="366938" y="1487948"/>
            <a:chExt cx="3989162" cy="88668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Явление всемирного тяготения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66938" y="1820638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между всеми телами во Вселенной действуют силы притяжения.</a:t>
              </a: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1"/>
          <a:stretch/>
        </p:blipFill>
        <p:spPr>
          <a:xfrm>
            <a:off x="4784271" y="1347787"/>
            <a:ext cx="4000952" cy="3132137"/>
          </a:xfrm>
          <a:prstGeom prst="roundRect">
            <a:avLst>
              <a:gd name="adj" fmla="val 2331"/>
            </a:avLst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5"/>
          <a:stretch/>
        </p:blipFill>
        <p:spPr>
          <a:xfrm>
            <a:off x="4784271" y="3784922"/>
            <a:ext cx="1100606" cy="7299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2" t="70794" r="35123"/>
          <a:stretch/>
        </p:blipFill>
        <p:spPr>
          <a:xfrm>
            <a:off x="8369189" y="4197917"/>
            <a:ext cx="114143" cy="1166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8751" r="9625" b="8270"/>
          <a:stretch/>
        </p:blipFill>
        <p:spPr>
          <a:xfrm>
            <a:off x="6310085" y="2417886"/>
            <a:ext cx="987879" cy="9998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2" t="70794" r="35123"/>
          <a:stretch/>
        </p:blipFill>
        <p:spPr>
          <a:xfrm>
            <a:off x="7034772" y="2271522"/>
            <a:ext cx="79578" cy="813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963" y="2255194"/>
            <a:ext cx="704221" cy="3417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2" t="70794" r="35123"/>
          <a:stretch/>
        </p:blipFill>
        <p:spPr>
          <a:xfrm>
            <a:off x="6744958" y="1869588"/>
            <a:ext cx="79578" cy="81346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366938" y="2985218"/>
            <a:ext cx="3989162" cy="1117520"/>
            <a:chOff x="366938" y="1487948"/>
            <a:chExt cx="3989162" cy="111752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Вывод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6938" y="1820638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движение ядра и движение Луны обусловлены одной и той же причиной — притяжением </a:t>
              </a:r>
              <a:r>
                <a:rPr lang="ru-RU" sz="1500" dirty="0" smtClean="0">
                  <a:solidFill>
                    <a:prstClr val="black"/>
                  </a:solidFill>
                </a:rPr>
                <a:t>Земли.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899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DB9CA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6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31 C 0.01389 0.01019 0.03055 0.01976 0.04114 0.03179 C 0.05191 0.05155 0.0658 0.07253 0.07153 0.0929 C 0.07482 0.10679 0.08177 0.12006 0.08021 0.13827 C 0.07864 0.17747 0.06805 0.21883 0.05347 0.25031 C 0.04271 0.27531 0.02378 0.29445 0.00729 0.30741 C -0.01406 0.32222 -0.03681 0.31945 -0.05834 0.31204 C -0.08316 0.29939 -0.09705 0.28025 -0.11233 0.25463 C -0.12674 0.22655 -0.13334 0.19877 -0.14045 0.15525 C -0.14497 0.10278 -0.13872 0.07408 -0.13177 0.03581 C -0.11858 -0.01419 -0.10469 -0.02963 -0.08594 -0.05463 C -0.06563 -0.07561 -0.03976 -0.08148 -0.03125 -0.0787 " pathEditMode="relative" rAng="0" ptsTypes="AAAAAAAAAAAA">
                                      <p:cBhvr>
                                        <p:cTn id="30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pat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062 C 0.06232 -0.00062 0.11319 0.08765 0.11319 0.19753 C 0.11319 0.3074 0.06232 0.3966 0.00034 0.3966 C -0.06198 0.3966 -0.11216 0.3074 -0.11216 0.19753 C -0.11216 0.08765 -0.06198 -0.00062 0.00034 -0.00062 Z " pathEditMode="relative" rAng="0" ptsTypes="AAAAA">
                                      <p:cBhvr>
                                        <p:cTn id="37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9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186035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Явление всемирного тяготения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8751" r="9625" b="8270"/>
          <a:stretch/>
        </p:blipFill>
        <p:spPr>
          <a:xfrm>
            <a:off x="6310085" y="2417886"/>
            <a:ext cx="987879" cy="9998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963" y="2255194"/>
            <a:ext cx="704221" cy="3417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2" t="70794" r="35123"/>
          <a:stretch/>
        </p:blipFill>
        <p:spPr>
          <a:xfrm>
            <a:off x="6744958" y="1869588"/>
            <a:ext cx="79578" cy="81346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4792435" y="1352434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940193" y="1391992"/>
                <a:ext cx="249119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ru-RU" sz="1500" b="0" i="1" smtClean="0">
                              <a:latin typeface="Cambria Math"/>
                            </a:rPr>
                            <m:t>л</m:t>
                          </m:r>
                        </m:sub>
                      </m:sSub>
                      <m:r>
                        <a:rPr lang="ru-RU" sz="1500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ru-RU" sz="1500" b="0" i="1" smtClean="0">
                          <a:latin typeface="Cambria Math"/>
                          <a:ea typeface="Cambria Math"/>
                        </a:rPr>
                        <m:t>27,3 дн=2358720 с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/>
                        </a:rPr>
                        <m:t>;</m:t>
                      </m:r>
                    </m:oMath>
                  </m:oMathPara>
                </a14:m>
                <a:endParaRPr lang="ru-RU" sz="15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193" y="1391992"/>
                <a:ext cx="2491195" cy="3231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938743" y="1722777"/>
                <a:ext cx="290861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/>
                        </a:rPr>
                        <m:t>𝑟</m:t>
                      </m:r>
                      <m:r>
                        <a:rPr lang="ru-RU" sz="1500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sz="1500" b="0" i="1" smtClean="0">
                          <a:latin typeface="Cambria Math"/>
                          <a:ea typeface="Cambria Math"/>
                        </a:rPr>
                        <m:t>384 000</m:t>
                      </m:r>
                      <m:r>
                        <a:rPr lang="ru-RU" sz="1500" b="0" i="1" smtClean="0">
                          <a:latin typeface="Cambria Math"/>
                          <a:ea typeface="Cambria Math"/>
                        </a:rPr>
                        <m:t> км=3, 84</m:t>
                      </m:r>
                      <m:r>
                        <a:rPr lang="ru-RU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ru-RU" sz="15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ru-RU" sz="15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ru-RU" sz="1500" b="0" i="1" smtClean="0">
                              <a:latin typeface="Cambria Math"/>
                              <a:ea typeface="Cambria Math"/>
                            </a:rPr>
                            <m:t>8</m:t>
                          </m:r>
                        </m:sup>
                      </m:sSup>
                      <m:r>
                        <a:rPr lang="ru-RU" sz="15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ru-RU" sz="1500" b="0" i="0" smtClean="0">
                          <a:latin typeface="Cambria Math"/>
                          <a:ea typeface="Cambria Math"/>
                        </a:rPr>
                        <m:t>м</m:t>
                      </m:r>
                      <m:r>
                        <a:rPr lang="en-US" sz="1500" b="0" i="0" smtClean="0">
                          <a:latin typeface="Cambria Math" panose="02040503050406030204" pitchFamily="18" charset="0"/>
                          <a:ea typeface="Cambria Math"/>
                        </a:rPr>
                        <m:t>;</m:t>
                      </m:r>
                    </m:oMath>
                  </m:oMathPara>
                </a14:m>
                <a:endParaRPr lang="ru-RU" sz="15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743" y="1722777"/>
                <a:ext cx="2908617" cy="3231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938743" y="2045942"/>
                <a:ext cx="1200137" cy="615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sSub>
                            <m:sSubPr>
                              <m:ctrlPr>
                                <a:rPr lang="ru-RU" sz="15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500" b="0" i="1" smtClean="0">
                                  <a:latin typeface="Cambria Math"/>
                                </a:rPr>
                                <m:t>ц</m:t>
                              </m:r>
                            </m:e>
                            <m:sub>
                              <m:r>
                                <a:rPr lang="ru-RU" sz="1500" b="0" i="1" smtClean="0">
                                  <a:latin typeface="Cambria Math"/>
                                </a:rPr>
                                <m:t>л</m:t>
                              </m:r>
                            </m:sub>
                          </m:sSub>
                        </m:sub>
                      </m:sSub>
                      <m:r>
                        <a:rPr lang="ru-RU" sz="15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500" b="0" i="1" smtClean="0">
                              <a:latin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ru-RU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500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ru-RU" sz="15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500" b="0" i="1" smtClean="0">
                              <a:latin typeface="Cambria Math"/>
                            </a:rPr>
                            <m:t>𝑅</m:t>
                          </m:r>
                        </m:num>
                        <m:den>
                          <m:sSup>
                            <m:sSupPr>
                              <m:ctrlPr>
                                <a:rPr lang="ru-RU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ru-RU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ru-RU" sz="1500" b="0" i="1" smtClean="0">
                                      <a:latin typeface="Cambria Math"/>
                                    </a:rPr>
                                    <m:t>л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ru-RU" sz="15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15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743" y="2045942"/>
                <a:ext cx="1200137" cy="61529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943450" y="2669517"/>
                <a:ext cx="2376420" cy="593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5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5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ru-RU" sz="1500" b="0" i="1" smtClean="0">
                                  <a:latin typeface="Cambria Math"/>
                                </a:rPr>
                                <m:t>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ru-RU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500" i="1">
                                      <a:latin typeface="Cambria Math"/>
                                    </a:rPr>
                                    <m:t>ц</m:t>
                                  </m:r>
                                </m:e>
                                <m:sub>
                                  <m:r>
                                    <a:rPr lang="ru-RU" sz="1500" i="1">
                                      <a:latin typeface="Cambria Math"/>
                                    </a:rPr>
                                    <m:t>л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ru-RU" sz="15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500" b="0" i="1" smtClean="0">
                              <a:latin typeface="Cambria Math"/>
                            </a:rPr>
                            <m:t>9,81</m:t>
                          </m:r>
                        </m:num>
                        <m:den>
                          <m:r>
                            <a:rPr lang="ru-RU" sz="1500" i="1">
                              <a:latin typeface="Cambria Math"/>
                            </a:rPr>
                            <m:t>2,7</m:t>
                          </m:r>
                          <m:r>
                            <a:rPr lang="ru-RU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ru-RU" sz="15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ru-RU" sz="15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ru-RU" sz="1500" i="1"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ru-RU" sz="1500" i="1">
                                  <a:latin typeface="Cambria Math"/>
                                  <a:ea typeface="Cambria Math"/>
                                </a:rPr>
                                <m:t>−3</m:t>
                              </m:r>
                            </m:sup>
                          </m:sSup>
                        </m:den>
                      </m:f>
                      <m:r>
                        <a:rPr lang="ru-RU" sz="1500" b="0" i="1" smtClean="0">
                          <a:latin typeface="Cambria Math"/>
                          <a:ea typeface="Cambria Math"/>
                        </a:rPr>
                        <m:t>≈3600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/>
                        </a:rPr>
                        <m:t>;</m:t>
                      </m:r>
                    </m:oMath>
                  </m:oMathPara>
                </a14:m>
                <a:endParaRPr lang="ru-RU" sz="15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450" y="2669517"/>
                <a:ext cx="2376420" cy="59330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938743" y="3266418"/>
                <a:ext cx="2019464" cy="594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5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/>
                            </a:rPr>
                            <m:t>𝑅</m:t>
                          </m:r>
                        </m:num>
                        <m:den>
                          <m:sSub>
                            <m:sSubPr>
                              <m:ctrlPr>
                                <a:rPr lang="ru-RU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ru-RU" sz="1500" i="1">
                                  <a:latin typeface="Cambria Math"/>
                                </a:rPr>
                                <m:t>з</m:t>
                              </m:r>
                            </m:sub>
                          </m:sSub>
                        </m:den>
                      </m:f>
                      <m:r>
                        <a:rPr lang="ru-RU" sz="15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500" i="1">
                              <a:latin typeface="Cambria Math"/>
                              <a:ea typeface="Cambria Math"/>
                            </a:rPr>
                            <m:t>3, 84</m:t>
                          </m:r>
                          <m:r>
                            <a:rPr lang="ru-RU" sz="15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ru-RU" sz="15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ru-RU" sz="1500" i="1"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ru-RU" sz="1500" i="1">
                                  <a:latin typeface="Cambria Math"/>
                                  <a:ea typeface="Cambria Math"/>
                                </a:rPr>
                                <m:t>8</m:t>
                              </m:r>
                            </m:sup>
                          </m:sSup>
                        </m:num>
                        <m:den>
                          <m:r>
                            <a:rPr lang="en-US" sz="1500" i="1">
                              <a:latin typeface="Cambria Math"/>
                            </a:rPr>
                            <m:t>6,37</m:t>
                          </m:r>
                          <m:r>
                            <a:rPr lang="ru-RU" sz="15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ru-RU" sz="15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ru-RU" sz="1500" i="1"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500" i="1">
                                  <a:latin typeface="Cambria Math"/>
                                  <a:ea typeface="Cambria Math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  <m:r>
                        <a:rPr lang="ru-RU" sz="1500" b="0" i="1" smtClean="0">
                          <a:latin typeface="Cambria Math"/>
                          <a:ea typeface="Cambria Math"/>
                        </a:rPr>
                        <m:t>≈60</m:t>
                      </m:r>
                      <m:r>
                        <a:rPr lang="ru-RU" sz="1500" b="0" i="1" smtClean="0">
                          <a:latin typeface="Cambria Math" panose="02040503050406030204" pitchFamily="18" charset="0"/>
                          <a:ea typeface="Cambria Math"/>
                        </a:rPr>
                        <m:t>;</m:t>
                      </m:r>
                    </m:oMath>
                  </m:oMathPara>
                </a14:m>
                <a:endParaRPr lang="ru-RU" sz="15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743" y="3266418"/>
                <a:ext cx="2019464" cy="59445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авая фигурная скобка 5"/>
          <p:cNvSpPr/>
          <p:nvPr/>
        </p:nvSpPr>
        <p:spPr>
          <a:xfrm>
            <a:off x="7557746" y="1390534"/>
            <a:ext cx="265283" cy="2470342"/>
          </a:xfrm>
          <a:prstGeom prst="rightBrace">
            <a:avLst>
              <a:gd name="adj1" fmla="val 39631"/>
              <a:gd name="adj2" fmla="val 50000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879055" y="2353590"/>
                <a:ext cx="846514" cy="524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ru-RU" sz="1500" i="1">
                              <a:latin typeface="Cambria Math"/>
                            </a:rPr>
                            <m:t>з</m:t>
                          </m:r>
                        </m:sub>
                      </m:sSub>
                      <m:r>
                        <a:rPr lang="ru-RU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ru-RU" sz="15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ru-RU" sz="15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5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055" y="2353590"/>
                <a:ext cx="846514" cy="52450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938743" y="3998676"/>
            <a:ext cx="8707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Так как</a:t>
            </a:r>
            <a:endParaRPr lang="ru-RU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690919" y="3998675"/>
                <a:ext cx="885563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50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𝑚𝑎</m:t>
                    </m:r>
                  </m:oMath>
                </a14:m>
                <a:r>
                  <a:rPr lang="en-US" sz="1500" dirty="0" smtClean="0"/>
                  <a:t>,</a:t>
                </a:r>
                <a:endParaRPr lang="ru-RU" sz="15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919" y="3998675"/>
                <a:ext cx="885563" cy="323165"/>
              </a:xfrm>
              <a:prstGeom prst="rect">
                <a:avLst/>
              </a:prstGeom>
              <a:blipFill rotWithShape="0">
                <a:blip r:embed="rId12"/>
                <a:stretch>
                  <a:fillRect t="-3774" r="-2759" b="-188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6448605" y="3998676"/>
            <a:ext cx="3946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то</a:t>
            </a:r>
            <a:endParaRPr lang="ru-RU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730143" y="3890385"/>
                <a:ext cx="890693" cy="524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тяг</m:t>
                          </m:r>
                        </m:sub>
                      </m:sSub>
                      <m:r>
                        <a:rPr lang="ru-RU" sz="15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ru-RU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ru-RU" sz="15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0143" y="3890385"/>
                <a:ext cx="890693" cy="524503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5910670" y="2117394"/>
                <a:ext cx="1622047" cy="486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ru-RU" sz="1500" i="1">
                          <a:solidFill>
                            <a:prstClr val="black"/>
                          </a:solidFill>
                          <a:latin typeface="Cambria Math"/>
                        </a:rPr>
                        <m:t>2,7</m:t>
                      </m:r>
                      <m:r>
                        <a:rPr lang="ru-RU" sz="1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ru-RU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ru-RU" sz="1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ru-RU" sz="15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ru-RU" sz="15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f>
                        <m:fPr>
                          <m:ctrlPr>
                            <a:rPr lang="ru-RU" sz="1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sz="15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м</m:t>
                          </m:r>
                        </m:num>
                        <m:den>
                          <m:sSup>
                            <m:sSupPr>
                              <m:ctrlPr>
                                <a:rPr lang="ru-RU" sz="1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ru-RU" sz="15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с</m:t>
                              </m:r>
                            </m:e>
                            <m:sup>
                              <m:r>
                                <a:rPr lang="ru-RU" sz="15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670" y="2117394"/>
                <a:ext cx="1622047" cy="48609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7402697" y="4006296"/>
            <a:ext cx="2423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.</a:t>
            </a:r>
            <a:endParaRPr lang="ru-RU" sz="1500" dirty="0"/>
          </a:p>
        </p:txBody>
      </p:sp>
      <p:grpSp>
        <p:nvGrpSpPr>
          <p:cNvPr id="34" name="Группа 33"/>
          <p:cNvGrpSpPr/>
          <p:nvPr/>
        </p:nvGrpSpPr>
        <p:grpSpPr>
          <a:xfrm>
            <a:off x="366938" y="1721343"/>
            <a:ext cx="3989162" cy="2381395"/>
            <a:chOff x="366938" y="1721343"/>
            <a:chExt cx="3989162" cy="2381395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366938" y="1721343"/>
              <a:ext cx="3989162" cy="886688"/>
              <a:chOff x="366938" y="1487948"/>
              <a:chExt cx="3989162" cy="886688"/>
            </a:xfrm>
          </p:grpSpPr>
          <p:sp>
            <p:nvSpPr>
              <p:cNvPr id="37" name="Прямоугольник 36"/>
              <p:cNvSpPr/>
              <p:nvPr/>
            </p:nvSpPr>
            <p:spPr>
              <a:xfrm>
                <a:off x="366938" y="1487948"/>
                <a:ext cx="3989162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smtClean="0">
                    <a:solidFill>
                      <a:srgbClr val="ED7D31">
                        <a:lumMod val="75000"/>
                      </a:srgbClr>
                    </a:solidFill>
                  </a:rPr>
                  <a:t>Явление всемирного тяготения</a:t>
                </a:r>
                <a:endParaRPr lang="ru-RU" sz="15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366938" y="1820638"/>
                <a:ext cx="3989161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>
                    <a:solidFill>
                      <a:prstClr val="black"/>
                    </a:solidFill>
                  </a:rPr>
                  <a:t>между всеми телами во Вселенной действуют силы притяжения.</a:t>
                </a:r>
              </a:p>
            </p:txBody>
          </p:sp>
        </p:grpSp>
        <p:grpSp>
          <p:nvGrpSpPr>
            <p:cNvPr id="39" name="Группа 38"/>
            <p:cNvGrpSpPr/>
            <p:nvPr/>
          </p:nvGrpSpPr>
          <p:grpSpPr>
            <a:xfrm>
              <a:off x="366938" y="2985218"/>
              <a:ext cx="3989162" cy="1117520"/>
              <a:chOff x="366938" y="1487948"/>
              <a:chExt cx="3989162" cy="1117520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366938" y="1487948"/>
                <a:ext cx="3989162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smtClean="0">
                    <a:solidFill>
                      <a:srgbClr val="ED7D31">
                        <a:lumMod val="75000"/>
                      </a:srgbClr>
                    </a:solidFill>
                  </a:rPr>
                  <a:t>Вывод</a:t>
                </a:r>
                <a:endParaRPr lang="ru-RU" sz="15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366938" y="1820638"/>
                <a:ext cx="3989161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>
                    <a:solidFill>
                      <a:prstClr val="black"/>
                    </a:solidFill>
                  </a:rPr>
                  <a:t>движение ядра и движение Луны обусловлены одной и той же причиной — притяжением </a:t>
                </a:r>
                <a:r>
                  <a:rPr lang="ru-RU" sz="1500" dirty="0" smtClean="0">
                    <a:solidFill>
                      <a:prstClr val="black"/>
                    </a:solidFill>
                  </a:rPr>
                  <a:t>Земли.</a:t>
                </a:r>
                <a:endParaRPr lang="ru-RU" sz="1500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32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/>
      <p:bldP spid="25" grpId="0"/>
      <p:bldP spid="26" grpId="0"/>
      <p:bldP spid="27" grpId="0"/>
      <p:bldP spid="28" grpId="0"/>
      <p:bldP spid="6" grpId="0" animBg="1"/>
      <p:bldP spid="29" grpId="0"/>
      <p:bldP spid="8" grpId="0"/>
      <p:bldP spid="30" grpId="0"/>
      <p:bldP spid="31" grpId="0"/>
      <p:bldP spid="32" grpId="0"/>
      <p:bldP spid="33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186035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Явление всемирного тяготения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92435" y="1352434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730143" y="3890385"/>
                <a:ext cx="890693" cy="524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тяг</m:t>
                          </m:r>
                        </m:sub>
                      </m:sSub>
                      <m:r>
                        <a:rPr lang="ru-RU" sz="15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ru-RU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ru-RU" sz="15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0143" y="3890385"/>
                <a:ext cx="890693" cy="5245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Группа 8"/>
          <p:cNvGrpSpPr/>
          <p:nvPr/>
        </p:nvGrpSpPr>
        <p:grpSpPr>
          <a:xfrm>
            <a:off x="4938743" y="1390534"/>
            <a:ext cx="3786826" cy="2938927"/>
            <a:chOff x="4938743" y="1390534"/>
            <a:chExt cx="3786826" cy="2938927"/>
          </a:xfrm>
        </p:grpSpPr>
        <p:sp>
          <p:nvSpPr>
            <p:cNvPr id="8" name="TextBox 7"/>
            <p:cNvSpPr txBox="1"/>
            <p:nvPr/>
          </p:nvSpPr>
          <p:spPr>
            <a:xfrm>
              <a:off x="4938743" y="3998676"/>
              <a:ext cx="87075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/>
                <a:t>Так как</a:t>
              </a:r>
              <a:endParaRPr lang="ru-RU" sz="1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5690919" y="3998675"/>
                  <a:ext cx="885563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50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𝑚𝑎</m:t>
                      </m:r>
                    </m:oMath>
                  </a14:m>
                  <a:r>
                    <a:rPr lang="en-US" sz="1500" dirty="0" smtClean="0"/>
                    <a:t>,</a:t>
                  </a:r>
                  <a:endParaRPr lang="ru-RU" sz="1500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0919" y="3998675"/>
                  <a:ext cx="885563" cy="3231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3774" r="-2759" b="-1886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/>
            <p:cNvSpPr txBox="1"/>
            <p:nvPr/>
          </p:nvSpPr>
          <p:spPr>
            <a:xfrm>
              <a:off x="6448605" y="3998676"/>
              <a:ext cx="39466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/>
                <a:t>то</a:t>
              </a:r>
              <a:endParaRPr lang="ru-RU" sz="1500" dirty="0"/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4938743" y="1390534"/>
              <a:ext cx="3786826" cy="2470342"/>
              <a:chOff x="4938743" y="1390534"/>
              <a:chExt cx="3786826" cy="247034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4940193" y="1391992"/>
                    <a:ext cx="2491195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ru-RU" sz="15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500" b="0" i="1" smtClean="0">
                                  <a:latin typeface="Cambria Math"/>
                                </a:rPr>
                                <m:t>л</m:t>
                              </m:r>
                            </m:sub>
                          </m:sSub>
                          <m:r>
                            <a:rPr lang="ru-RU" sz="1500" i="1" smtClean="0">
                              <a:latin typeface="Cambria Math"/>
                              <a:ea typeface="Cambria Math"/>
                            </a:rPr>
                            <m:t>≈</m:t>
                          </m:r>
                          <m:r>
                            <a:rPr lang="ru-RU" sz="1500" b="0" i="1" smtClean="0">
                              <a:latin typeface="Cambria Math"/>
                              <a:ea typeface="Cambria Math"/>
                            </a:rPr>
                            <m:t>27,3 дн=2358720 с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;</m:t>
                          </m:r>
                        </m:oMath>
                      </m:oMathPara>
                    </a14:m>
                    <a:endParaRPr lang="ru-RU" sz="1500" dirty="0"/>
                  </a:p>
                </p:txBody>
              </p:sp>
            </mc:Choice>
            <mc:Fallback xmlns="">
              <p:sp>
                <p:nvSpPr>
                  <p:cNvPr id="24" name="TextBox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40193" y="1391992"/>
                    <a:ext cx="2491195" cy="323165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4938743" y="1722777"/>
                    <a:ext cx="2908617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𝑟</m:t>
                          </m:r>
                          <m:r>
                            <a:rPr lang="ru-RU" sz="1500" i="1" smtClean="0">
                              <a:latin typeface="Cambria Math"/>
                              <a:ea typeface="Cambria Math"/>
                            </a:rPr>
                            <m:t>≈</m:t>
                          </m:r>
                          <m:r>
                            <a:rPr lang="en-US" sz="1500" b="0" i="1" smtClean="0">
                              <a:latin typeface="Cambria Math"/>
                              <a:ea typeface="Cambria Math"/>
                            </a:rPr>
                            <m:t>384 000</m:t>
                          </m:r>
                          <m:r>
                            <a:rPr lang="ru-RU" sz="1500" b="0" i="1" smtClean="0">
                              <a:latin typeface="Cambria Math"/>
                              <a:ea typeface="Cambria Math"/>
                            </a:rPr>
                            <m:t> км=3, 84</m:t>
                          </m:r>
                          <m:r>
                            <a:rPr lang="ru-RU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ru-RU" sz="15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ru-RU" sz="1500" b="0" i="1" smtClean="0"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ru-RU" sz="1500" b="0" i="1" smtClean="0">
                                  <a:latin typeface="Cambria Math"/>
                                  <a:ea typeface="Cambria Math"/>
                                </a:rPr>
                                <m:t>8</m:t>
                              </m:r>
                            </m:sup>
                          </m:sSup>
                          <m:r>
                            <a:rPr lang="ru-RU" sz="15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ru-RU" sz="1500" b="0" i="0" smtClean="0">
                              <a:latin typeface="Cambria Math"/>
                              <a:ea typeface="Cambria Math"/>
                            </a:rPr>
                            <m:t>м</m:t>
                          </m:r>
                          <m:r>
                            <a:rPr lang="en-US" sz="15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;</m:t>
                          </m:r>
                        </m:oMath>
                      </m:oMathPara>
                    </a14:m>
                    <a:endParaRPr lang="ru-RU" sz="1500" dirty="0"/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38743" y="1722777"/>
                    <a:ext cx="2908617" cy="32316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4938743" y="2045942"/>
                    <a:ext cx="1200137" cy="6152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ru-RU" sz="15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ru-RU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500" b="0" i="1" smtClean="0">
                                      <a:latin typeface="Cambria Math"/>
                                    </a:rPr>
                                    <m:t>ц</m:t>
                                  </m:r>
                                </m:e>
                                <m:sub>
                                  <m:r>
                                    <a:rPr lang="ru-RU" sz="1500" b="0" i="1" smtClean="0">
                                      <a:latin typeface="Cambria Math"/>
                                    </a:rPr>
                                    <m:t>л</m:t>
                                  </m:r>
                                </m:sub>
                              </m:sSub>
                            </m:sub>
                          </m:sSub>
                          <m:r>
                            <a:rPr lang="ru-RU" sz="1500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ru-RU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500" b="0" i="1" smtClean="0">
                                  <a:latin typeface="Cambria Math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ru-RU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500" b="0" i="1" smtClean="0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ru-RU" sz="15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500" b="0" i="1" smtClean="0">
                                  <a:latin typeface="Cambria Math"/>
                                </a:rPr>
                                <m:t>𝑅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ru-RU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ru-RU" sz="15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 b="0" i="1" smtClean="0"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ru-RU" sz="1500" b="0" i="1" smtClean="0">
                                          <a:latin typeface="Cambria Math"/>
                                        </a:rPr>
                                        <m:t>л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ru-RU" sz="15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lang="ru-RU" sz="1500" dirty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38743" y="2045942"/>
                    <a:ext cx="1200137" cy="615297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4943450" y="2669517"/>
                    <a:ext cx="2408480" cy="59330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ru-RU" sz="15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ru-RU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ru-RU" sz="1500" b="0" i="1" smtClean="0">
                                      <a:latin typeface="Cambria Math"/>
                                    </a:rPr>
                                    <m:t>з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ru-RU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ru-RU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500" i="1">
                                          <a:latin typeface="Cambria Math"/>
                                        </a:rPr>
                                        <m:t>ц</m:t>
                                      </m:r>
                                    </m:e>
                                    <m:sub>
                                      <m:r>
                                        <a:rPr lang="ru-RU" sz="1500" i="1">
                                          <a:latin typeface="Cambria Math"/>
                                        </a:rPr>
                                        <m:t>л</m:t>
                                      </m:r>
                                    </m:sub>
                                  </m:sSub>
                                </m:sub>
                              </m:sSub>
                            </m:den>
                          </m:f>
                          <m:r>
                            <a:rPr lang="ru-RU" sz="1500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ru-RU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500" b="0" i="1" smtClean="0">
                                  <a:latin typeface="Cambria Math"/>
                                </a:rPr>
                                <m:t>9,81</m:t>
                              </m:r>
                            </m:num>
                            <m:den>
                              <m:r>
                                <a:rPr lang="ru-RU" sz="1500" i="1">
                                  <a:latin typeface="Cambria Math"/>
                                </a:rPr>
                                <m:t>2,72</m:t>
                              </m:r>
                              <m:r>
                                <a:rPr lang="ru-RU" sz="15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ru-RU" sz="15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sz="1500" i="1">
                                      <a:latin typeface="Cambria Math"/>
                                      <a:ea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1500" i="1">
                                      <a:latin typeface="Cambria Math"/>
                                      <a:ea typeface="Cambria Math"/>
                                    </a:rPr>
                                    <m:t>−3</m:t>
                                  </m:r>
                                </m:sup>
                              </m:sSup>
                            </m:den>
                          </m:f>
                          <m:r>
                            <a:rPr lang="ru-RU" sz="1500" b="0" i="1" smtClean="0">
                              <a:latin typeface="Cambria Math"/>
                              <a:ea typeface="Cambria Math"/>
                            </a:rPr>
                            <m:t>≈3600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;</m:t>
                          </m:r>
                        </m:oMath>
                      </m:oMathPara>
                    </a14:m>
                    <a:endParaRPr lang="ru-RU" sz="1500" dirty="0"/>
                  </a:p>
                </p:txBody>
              </p:sp>
            </mc:Choice>
            <mc:Fallback xmlns="">
              <p:sp>
                <p:nvSpPr>
                  <p:cNvPr id="27" name="Text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43450" y="2669517"/>
                    <a:ext cx="2408480" cy="59330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4938743" y="3266418"/>
                    <a:ext cx="2019464" cy="59445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ru-RU" sz="15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b="0" i="1" smtClean="0">
                                  <a:latin typeface="Cambria Math"/>
                                </a:rPr>
                                <m:t>𝑅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ru-RU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ru-RU" sz="1500" i="1">
                                      <a:latin typeface="Cambria Math"/>
                                    </a:rPr>
                                    <m:t>з</m:t>
                                  </m:r>
                                </m:sub>
                              </m:sSub>
                            </m:den>
                          </m:f>
                          <m:r>
                            <a:rPr lang="ru-RU" sz="1500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ru-RU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500" i="1">
                                  <a:latin typeface="Cambria Math"/>
                                  <a:ea typeface="Cambria Math"/>
                                </a:rPr>
                                <m:t>3, 84</m:t>
                              </m:r>
                              <m:r>
                                <a:rPr lang="ru-RU" sz="15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ru-RU" sz="15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sz="1500" i="1">
                                      <a:latin typeface="Cambria Math"/>
                                      <a:ea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1500" i="1">
                                      <a:latin typeface="Cambria Math"/>
                                      <a:ea typeface="Cambria Math"/>
                                    </a:rPr>
                                    <m:t>8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500" i="1">
                                  <a:latin typeface="Cambria Math"/>
                                </a:rPr>
                                <m:t>6,37</m:t>
                              </m:r>
                              <m:r>
                                <a:rPr lang="ru-RU" sz="15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ru-RU" sz="15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sz="1500" i="1">
                                      <a:latin typeface="Cambria Math"/>
                                      <a:ea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500" i="1">
                                      <a:latin typeface="Cambria Math"/>
                                      <a:ea typeface="Cambria Math"/>
                                    </a:rPr>
                                    <m:t>6</m:t>
                                  </m:r>
                                </m:sup>
                              </m:sSup>
                            </m:den>
                          </m:f>
                          <m:r>
                            <a:rPr lang="ru-RU" sz="1500" b="0" i="1" smtClean="0">
                              <a:latin typeface="Cambria Math"/>
                              <a:ea typeface="Cambria Math"/>
                            </a:rPr>
                            <m:t>≈60</m:t>
                          </m:r>
                          <m:r>
                            <a:rPr lang="ru-RU" sz="15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;</m:t>
                          </m:r>
                        </m:oMath>
                      </m:oMathPara>
                    </a14:m>
                    <a:endParaRPr lang="ru-RU" sz="1500" dirty="0"/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38743" y="3266418"/>
                    <a:ext cx="2019464" cy="594458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" name="Правая фигурная скобка 5"/>
              <p:cNvSpPr/>
              <p:nvPr/>
            </p:nvSpPr>
            <p:spPr>
              <a:xfrm>
                <a:off x="7557746" y="1390534"/>
                <a:ext cx="265283" cy="2470342"/>
              </a:xfrm>
              <a:prstGeom prst="rightBrace">
                <a:avLst>
                  <a:gd name="adj1" fmla="val 39631"/>
                  <a:gd name="adj2" fmla="val 50000"/>
                </a:avLst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7879055" y="2353590"/>
                    <a:ext cx="846514" cy="5245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ru-RU" sz="15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ru-RU" sz="1500" i="1">
                                  <a:latin typeface="Cambria Math"/>
                                </a:rPr>
                                <m:t>з</m:t>
                              </m:r>
                            </m:sub>
                          </m:sSub>
                          <m:r>
                            <a:rPr lang="ru-RU" sz="15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f>
                            <m:fPr>
                              <m:ctrlPr>
                                <a:rPr lang="ru-RU" sz="15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ru-RU" sz="15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ru-RU" sz="1500" dirty="0"/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79055" y="2353590"/>
                    <a:ext cx="846514" cy="524503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Прямоугольник 32"/>
                  <p:cNvSpPr/>
                  <p:nvPr/>
                </p:nvSpPr>
                <p:spPr>
                  <a:xfrm>
                    <a:off x="5910670" y="2117394"/>
                    <a:ext cx="1622047" cy="48609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1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ru-RU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2,7</m:t>
                          </m:r>
                          <m:r>
                            <a:rPr lang="ru-RU" sz="1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sz="1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ru-RU" sz="1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ru-RU" sz="15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ru-RU" sz="15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−3</m:t>
                              </m:r>
                            </m:sup>
                          </m:sSup>
                          <m:f>
                            <m:fPr>
                              <m:ctrlPr>
                                <a:rPr lang="ru-RU" sz="1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ru-RU" sz="15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м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ru-RU" sz="1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sz="15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с</m:t>
                                  </m:r>
                                </m:e>
                                <m:sup>
                                  <m:r>
                                    <a:rPr lang="ru-RU" sz="15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;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33" name="Прямоугольник 3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10670" y="2117394"/>
                    <a:ext cx="1622047" cy="486095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5" name="TextBox 34"/>
            <p:cNvSpPr txBox="1"/>
            <p:nvPr/>
          </p:nvSpPr>
          <p:spPr>
            <a:xfrm>
              <a:off x="7402697" y="4006296"/>
              <a:ext cx="24237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/>
                <a:t>.</a:t>
              </a:r>
              <a:endParaRPr lang="ru-RU" sz="15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829624" y="1402775"/>
                <a:ext cx="890693" cy="524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тяг</m:t>
                          </m:r>
                        </m:sub>
                      </m:sSub>
                      <m:r>
                        <a:rPr lang="ru-RU" sz="15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ru-RU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ru-RU" sz="15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624" y="1402775"/>
                <a:ext cx="890693" cy="524503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Группа 38"/>
          <p:cNvGrpSpPr/>
          <p:nvPr/>
        </p:nvGrpSpPr>
        <p:grpSpPr>
          <a:xfrm>
            <a:off x="366938" y="1721343"/>
            <a:ext cx="3989162" cy="2381395"/>
            <a:chOff x="366938" y="1721343"/>
            <a:chExt cx="3989162" cy="2381395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366938" y="1721343"/>
              <a:ext cx="3989162" cy="886688"/>
              <a:chOff x="366938" y="1487948"/>
              <a:chExt cx="3989162" cy="886688"/>
            </a:xfrm>
          </p:grpSpPr>
          <p:sp>
            <p:nvSpPr>
              <p:cNvPr id="45" name="Прямоугольник 44"/>
              <p:cNvSpPr/>
              <p:nvPr/>
            </p:nvSpPr>
            <p:spPr>
              <a:xfrm>
                <a:off x="366938" y="1487948"/>
                <a:ext cx="3989162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smtClean="0">
                    <a:solidFill>
                      <a:srgbClr val="ED7D31">
                        <a:lumMod val="75000"/>
                      </a:srgbClr>
                    </a:solidFill>
                  </a:rPr>
                  <a:t>Явление всемирного тяготения</a:t>
                </a:r>
                <a:endParaRPr lang="ru-RU" sz="15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366938" y="1820638"/>
                <a:ext cx="3989161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>
                    <a:solidFill>
                      <a:prstClr val="black"/>
                    </a:solidFill>
                  </a:rPr>
                  <a:t>между всеми телами во Вселенной действуют силы притяжения.</a:t>
                </a:r>
              </a:p>
            </p:txBody>
          </p:sp>
        </p:grpSp>
        <p:grpSp>
          <p:nvGrpSpPr>
            <p:cNvPr id="41" name="Группа 40"/>
            <p:cNvGrpSpPr/>
            <p:nvPr/>
          </p:nvGrpSpPr>
          <p:grpSpPr>
            <a:xfrm>
              <a:off x="366938" y="2985218"/>
              <a:ext cx="3989162" cy="1117520"/>
              <a:chOff x="366938" y="1487948"/>
              <a:chExt cx="3989162" cy="1117520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366938" y="1487948"/>
                <a:ext cx="3989162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smtClean="0">
                    <a:solidFill>
                      <a:srgbClr val="ED7D31">
                        <a:lumMod val="75000"/>
                      </a:srgbClr>
                    </a:solidFill>
                  </a:rPr>
                  <a:t>Вывод</a:t>
                </a:r>
                <a:endParaRPr lang="ru-RU" sz="15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366938" y="1820638"/>
                <a:ext cx="3989161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>
                    <a:solidFill>
                      <a:prstClr val="black"/>
                    </a:solidFill>
                  </a:rPr>
                  <a:t>движение ядра и движение Луны обусловлены одной и той же причиной — притяжением </a:t>
                </a:r>
                <a:r>
                  <a:rPr lang="ru-RU" sz="1500" dirty="0" smtClean="0">
                    <a:solidFill>
                      <a:prstClr val="black"/>
                    </a:solidFill>
                  </a:rPr>
                  <a:t>Земли.</a:t>
                </a:r>
                <a:endParaRPr lang="ru-RU" sz="15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48" name="Прямоугольник 47"/>
          <p:cNvSpPr/>
          <p:nvPr/>
        </p:nvSpPr>
        <p:spPr>
          <a:xfrm>
            <a:off x="5541079" y="1516515"/>
            <a:ext cx="306068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/>
              <a:t>— </a:t>
            </a:r>
            <a:r>
              <a:rPr lang="ru-RU" sz="1500" dirty="0" smtClean="0"/>
              <a:t>сила </a:t>
            </a:r>
            <a:r>
              <a:rPr lang="ru-RU" sz="1500" dirty="0"/>
              <a:t>тяготения Земли </a:t>
            </a:r>
            <a:r>
              <a:rPr lang="ru-RU" sz="1500" dirty="0" smtClean="0"/>
              <a:t>по</a:t>
            </a:r>
            <a:endParaRPr lang="ru-RU" sz="15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829624" y="1861966"/>
            <a:ext cx="383738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00" dirty="0">
                <a:solidFill>
                  <a:prstClr val="black"/>
                </a:solidFill>
              </a:rPr>
              <a:t>величине обратно </a:t>
            </a:r>
            <a:r>
              <a:rPr lang="ru-RU" sz="1500" dirty="0" smtClean="0">
                <a:solidFill>
                  <a:prstClr val="black"/>
                </a:solidFill>
              </a:rPr>
              <a:t>пропорциональна</a:t>
            </a: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825090" y="2067584"/>
            <a:ext cx="35092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dirty="0">
                <a:solidFill>
                  <a:prstClr val="black"/>
                </a:solidFill>
              </a:rPr>
              <a:t>квадрату расстояния до ее </a:t>
            </a:r>
            <a:r>
              <a:rPr lang="ru-RU" sz="1500" dirty="0" smtClean="0">
                <a:solidFill>
                  <a:prstClr val="black"/>
                </a:solidFill>
              </a:rPr>
              <a:t>центра.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48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20816 -0.48334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7" grpId="0"/>
      <p:bldP spid="48" grpId="0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186035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Явление всемирного тяготения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92435" y="1352434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825090" y="1402775"/>
            <a:ext cx="3841917" cy="987974"/>
            <a:chOff x="4943308" y="1402775"/>
            <a:chExt cx="3841917" cy="9879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4947842" y="1402775"/>
                  <a:ext cx="890693" cy="5245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ru-RU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тяг</m:t>
                            </m:r>
                          </m:sub>
                        </m:sSub>
                        <m:r>
                          <a:rPr lang="ru-RU" sz="15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f>
                          <m:fPr>
                            <m:ctrlPr>
                              <a:rPr lang="ru-RU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ru-RU" sz="150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7842" y="1402775"/>
                  <a:ext cx="890693" cy="52450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Прямоугольник 10"/>
            <p:cNvSpPr/>
            <p:nvPr/>
          </p:nvSpPr>
          <p:spPr>
            <a:xfrm>
              <a:off x="5659297" y="1516515"/>
              <a:ext cx="306068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 smtClean="0"/>
                <a:t>— </a:t>
              </a:r>
              <a:r>
                <a:rPr lang="ru-RU" sz="1500" dirty="0" smtClean="0"/>
                <a:t>сила </a:t>
              </a:r>
              <a:r>
                <a:rPr lang="ru-RU" sz="1500" dirty="0"/>
                <a:t>тяготения Земли </a:t>
              </a:r>
              <a:r>
                <a:rPr lang="ru-RU" sz="1500" dirty="0" smtClean="0"/>
                <a:t>по</a:t>
              </a:r>
              <a:endParaRPr lang="ru-RU" sz="1500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947842" y="1861966"/>
              <a:ext cx="3837383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1500" dirty="0">
                  <a:solidFill>
                    <a:prstClr val="black"/>
                  </a:solidFill>
                </a:rPr>
                <a:t>величине обратно </a:t>
              </a:r>
              <a:r>
                <a:rPr lang="ru-RU" sz="1500" dirty="0" smtClean="0">
                  <a:solidFill>
                    <a:prstClr val="black"/>
                  </a:solidFill>
                </a:rPr>
                <a:t>пропорциональна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943308" y="2067584"/>
              <a:ext cx="3509294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квадрату расстояния до ее </a:t>
              </a:r>
              <a:r>
                <a:rPr lang="ru-RU" sz="1500" dirty="0" smtClean="0">
                  <a:solidFill>
                    <a:prstClr val="black"/>
                  </a:solidFill>
                </a:rPr>
                <a:t>центра.</a:t>
              </a:r>
              <a:endParaRPr lang="ru-RU"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792434" y="2438545"/>
            <a:ext cx="3841917" cy="745032"/>
            <a:chOff x="4910652" y="2398246"/>
            <a:chExt cx="3841917" cy="7450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4947842" y="2401047"/>
                  <a:ext cx="833241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ru-RU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тяг</m:t>
                            </m:r>
                          </m:sub>
                        </m:sSub>
                        <m:r>
                          <a:rPr lang="ru-RU" sz="15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7842" y="2401047"/>
                  <a:ext cx="833241" cy="3231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Прямоугольник 36"/>
            <p:cNvSpPr/>
            <p:nvPr/>
          </p:nvSpPr>
          <p:spPr>
            <a:xfrm>
              <a:off x="5626641" y="2398246"/>
              <a:ext cx="306068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 smtClean="0"/>
                <a:t>— </a:t>
              </a:r>
              <a:r>
                <a:rPr lang="ru-RU" sz="1500" dirty="0" smtClean="0"/>
                <a:t>сила </a:t>
              </a:r>
              <a:r>
                <a:rPr lang="ru-RU" sz="1500" dirty="0"/>
                <a:t>тяготения Земли </a:t>
              </a:r>
              <a:r>
                <a:rPr lang="ru-RU" sz="1500" dirty="0" smtClean="0"/>
                <a:t>по</a:t>
              </a:r>
              <a:endParaRPr lang="ru-RU" sz="1500" dirty="0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4915186" y="2614495"/>
              <a:ext cx="3837383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1500" dirty="0">
                  <a:solidFill>
                    <a:prstClr val="black"/>
                  </a:solidFill>
                </a:rPr>
                <a:t>величине </a:t>
              </a:r>
              <a:r>
                <a:rPr lang="ru-RU" sz="1500" dirty="0" smtClean="0">
                  <a:solidFill>
                    <a:prstClr val="black"/>
                  </a:solidFill>
                </a:rPr>
                <a:t>прямо пропорциональна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4910652" y="2820113"/>
              <a:ext cx="1326004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массе тела.</a:t>
              </a:r>
              <a:endParaRPr lang="ru-RU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792434" y="3252980"/>
            <a:ext cx="29065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Согласно </a:t>
            </a:r>
            <a:r>
              <a:rPr lang="en-US" sz="1500" dirty="0" smtClean="0"/>
              <a:t>3-</a:t>
            </a:r>
            <a:r>
              <a:rPr lang="ru-RU" sz="1500" dirty="0" err="1" smtClean="0"/>
              <a:t>му</a:t>
            </a:r>
            <a:r>
              <a:rPr lang="ru-RU" sz="1500" dirty="0" smtClean="0"/>
              <a:t> з-ну Ньютона</a:t>
            </a:r>
            <a:endParaRPr lang="ru-RU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561505" y="3231373"/>
                <a:ext cx="1267398" cy="3696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d>
                    <m:r>
                      <a:rPr lang="en-US" sz="15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15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sz="1500" dirty="0" smtClean="0"/>
                  <a:t>.</a:t>
                </a:r>
                <a:endParaRPr lang="ru-RU" sz="15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505" y="3231373"/>
                <a:ext cx="1267398" cy="369653"/>
              </a:xfrm>
              <a:prstGeom prst="rect">
                <a:avLst/>
              </a:prstGeom>
              <a:blipFill rotWithShape="0">
                <a:blip r:embed="rId5"/>
                <a:stretch>
                  <a:fillRect t="-8197" r="-962"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Правая фигурная скобка 40"/>
          <p:cNvSpPr/>
          <p:nvPr/>
        </p:nvSpPr>
        <p:spPr>
          <a:xfrm rot="5400000">
            <a:off x="6646163" y="1736309"/>
            <a:ext cx="265283" cy="3907430"/>
          </a:xfrm>
          <a:prstGeom prst="rightBrace">
            <a:avLst>
              <a:gd name="adj1" fmla="val 39631"/>
              <a:gd name="adj2" fmla="val 50000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228333" y="3870462"/>
                <a:ext cx="1100942" cy="5230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тяг</m:t>
                          </m:r>
                        </m:sub>
                      </m:sSub>
                      <m:r>
                        <a:rPr lang="ru-RU" sz="15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ru-RU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𝑀𝑚</m:t>
                          </m:r>
                        </m:num>
                        <m:den>
                          <m:sSup>
                            <m:sSupPr>
                              <m:ctrlPr>
                                <a:rPr lang="ru-RU" sz="15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333" y="3870462"/>
                <a:ext cx="1100942" cy="52302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Группа 44"/>
          <p:cNvGrpSpPr/>
          <p:nvPr/>
        </p:nvGrpSpPr>
        <p:grpSpPr>
          <a:xfrm>
            <a:off x="366938" y="1721343"/>
            <a:ext cx="3989162" cy="2381395"/>
            <a:chOff x="366938" y="1721343"/>
            <a:chExt cx="3989162" cy="2381395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366938" y="1721343"/>
              <a:ext cx="3989162" cy="886688"/>
              <a:chOff x="366938" y="1487948"/>
              <a:chExt cx="3989162" cy="886688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366938" y="1487948"/>
                <a:ext cx="3989162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smtClean="0">
                    <a:solidFill>
                      <a:srgbClr val="ED7D31">
                        <a:lumMod val="75000"/>
                      </a:srgbClr>
                    </a:solidFill>
                  </a:rPr>
                  <a:t>Явление всемирного тяготения</a:t>
                </a:r>
                <a:endParaRPr lang="ru-RU" sz="15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366938" y="1820638"/>
                <a:ext cx="3989161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>
                    <a:solidFill>
                      <a:prstClr val="black"/>
                    </a:solidFill>
                  </a:rPr>
                  <a:t>между всеми телами во Вселенной действуют силы притяжения.</a:t>
                </a:r>
              </a:p>
            </p:txBody>
          </p:sp>
        </p:grpSp>
        <p:grpSp>
          <p:nvGrpSpPr>
            <p:cNvPr id="47" name="Группа 46"/>
            <p:cNvGrpSpPr/>
            <p:nvPr/>
          </p:nvGrpSpPr>
          <p:grpSpPr>
            <a:xfrm>
              <a:off x="366938" y="2985218"/>
              <a:ext cx="3989162" cy="1117520"/>
              <a:chOff x="366938" y="1487948"/>
              <a:chExt cx="3989162" cy="1117520"/>
            </a:xfrm>
          </p:grpSpPr>
          <p:sp>
            <p:nvSpPr>
              <p:cNvPr id="48" name="Прямоугольник 47"/>
              <p:cNvSpPr/>
              <p:nvPr/>
            </p:nvSpPr>
            <p:spPr>
              <a:xfrm>
                <a:off x="366938" y="1487948"/>
                <a:ext cx="3989162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smtClean="0">
                    <a:solidFill>
                      <a:srgbClr val="ED7D31">
                        <a:lumMod val="75000"/>
                      </a:srgbClr>
                    </a:solidFill>
                  </a:rPr>
                  <a:t>Вывод</a:t>
                </a:r>
                <a:endParaRPr lang="ru-RU" sz="15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366938" y="1820638"/>
                <a:ext cx="3989161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>
                    <a:solidFill>
                      <a:prstClr val="black"/>
                    </a:solidFill>
                  </a:rPr>
                  <a:t>движение ядра и движение Луны обусловлены одной и той же причиной — притяжением </a:t>
                </a:r>
                <a:r>
                  <a:rPr lang="ru-RU" sz="1500" dirty="0" smtClean="0">
                    <a:solidFill>
                      <a:prstClr val="black"/>
                    </a:solidFill>
                  </a:rPr>
                  <a:t>Земли.</a:t>
                </a:r>
                <a:endParaRPr lang="ru-RU" sz="1500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797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0" grpId="0"/>
      <p:bldP spid="41" grpId="0" animBg="1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3" cy="5143494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647825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8213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Сэр Исаак Ньютон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6939" y="421824"/>
            <a:ext cx="3989161" cy="926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600" b="1" cap="all" dirty="0" smtClean="0">
                <a:solidFill>
                  <a:srgbClr val="ED7D31">
                    <a:lumMod val="75000"/>
                  </a:srgbClr>
                </a:solidFill>
              </a:rPr>
              <a:t>Закон</a:t>
            </a:r>
            <a:r>
              <a:rPr lang="en-US" sz="2600" b="1" cap="all" dirty="0" smtClean="0">
                <a:solidFill>
                  <a:srgbClr val="ED7D31">
                    <a:lumMod val="75000"/>
                  </a:srgbClr>
                </a:solidFill>
              </a:rPr>
              <a:t> </a:t>
            </a:r>
            <a:r>
              <a:rPr lang="ru-RU" sz="2600" b="1" cap="all" dirty="0" smtClean="0">
                <a:solidFill>
                  <a:srgbClr val="ED7D31">
                    <a:lumMod val="75000"/>
                  </a:srgbClr>
                </a:solidFill>
              </a:rPr>
              <a:t>всемирного тяготения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363" y="1465029"/>
            <a:ext cx="3995737" cy="1797928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1600" dirty="0" smtClean="0"/>
              <a:t>Две </a:t>
            </a:r>
            <a:r>
              <a:rPr lang="ru-RU" sz="1600" dirty="0"/>
              <a:t>материальные точки притягиваются друг к другу с силами, модули которых прямо пропорциональны произведению масс этих точек и обратно пропорциональны квадрату расстояния между </a:t>
            </a:r>
            <a:r>
              <a:rPr lang="ru-RU" sz="1600" dirty="0" smtClean="0"/>
              <a:t>ними: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670831" y="3313570"/>
                <a:ext cx="1374800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ru-RU" sz="18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𝑀𝑚</m:t>
                          </m:r>
                        </m:num>
                        <m:den>
                          <m:sSup>
                            <m:sSupPr>
                              <m:ctrlPr>
                                <a:rPr lang="ru-RU" sz="18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831" y="3313570"/>
                <a:ext cx="1374800" cy="6090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6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425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2" cy="5143494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426029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6433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Генри Кавендиш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39" y="421824"/>
            <a:ext cx="3989161" cy="93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600" b="1" cap="all" dirty="0" smtClean="0">
                <a:solidFill>
                  <a:srgbClr val="ED7D31">
                    <a:lumMod val="75000"/>
                  </a:srgbClr>
                </a:solidFill>
              </a:rPr>
              <a:t>Крутильные весы Кавендиша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955" y="1531639"/>
            <a:ext cx="3352799" cy="25062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83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490390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Закон всемирного тяготения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366938" y="1359053"/>
            <a:ext cx="3989162" cy="1810018"/>
            <a:chOff x="366938" y="1487948"/>
            <a:chExt cx="3989162" cy="181001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Закон всемирного тяготения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66938" y="1820638"/>
              <a:ext cx="398916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две </a:t>
              </a:r>
              <a:r>
                <a:rPr lang="ru-RU" sz="1500" dirty="0">
                  <a:solidFill>
                    <a:prstClr val="black"/>
                  </a:solidFill>
                </a:rPr>
                <a:t>материальные точки притягиваются друг к другу с силами, модули которых прямо пропорциональны произведению масс этих точек и обратно пропорциональны квадрату расстояния между </a:t>
              </a:r>
              <a:r>
                <a:rPr lang="ru-RU" sz="1500" dirty="0" smtClean="0">
                  <a:solidFill>
                    <a:prstClr val="black"/>
                  </a:solidFill>
                </a:rPr>
                <a:t>ними.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Скругленный прямоугольник 22"/>
          <p:cNvSpPr/>
          <p:nvPr/>
        </p:nvSpPr>
        <p:spPr>
          <a:xfrm>
            <a:off x="4792435" y="1352434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797425" y="1709025"/>
            <a:ext cx="3987800" cy="814374"/>
            <a:chOff x="4797425" y="1357313"/>
            <a:chExt cx="3987800" cy="814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801959" y="1357313"/>
                  <a:ext cx="1102610" cy="5230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f>
                          <m:fPr>
                            <m:ctrlPr>
                              <a:rPr lang="ru-RU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𝑀𝑚</m:t>
                            </m:r>
                          </m:num>
                          <m:den>
                            <m:sSup>
                              <m:sSupPr>
                                <m:ctrlPr>
                                  <a:rPr lang="ru-RU" sz="150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1959" y="1357313"/>
                  <a:ext cx="1102610" cy="52302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/>
            <p:cNvSpPr txBox="1"/>
            <p:nvPr/>
          </p:nvSpPr>
          <p:spPr>
            <a:xfrm>
              <a:off x="5734050" y="1471569"/>
              <a:ext cx="305117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— </a:t>
              </a:r>
              <a:r>
                <a:rPr lang="ru-RU" sz="1500" dirty="0" smtClean="0"/>
                <a:t>математическая запись</a:t>
              </a:r>
              <a:endParaRPr lang="ru-RU" sz="15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797425" y="1848522"/>
              <a:ext cx="3038011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1500" dirty="0">
                  <a:solidFill>
                    <a:prstClr val="black"/>
                  </a:solidFill>
                </a:rPr>
                <a:t>закона всемирного тяготения.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801959" y="2879990"/>
            <a:ext cx="3807169" cy="332691"/>
            <a:chOff x="4801959" y="2121041"/>
            <a:chExt cx="3807169" cy="3326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Прямоугольник 15"/>
                <p:cNvSpPr/>
                <p:nvPr/>
              </p:nvSpPr>
              <p:spPr>
                <a:xfrm>
                  <a:off x="4801959" y="2130567"/>
                  <a:ext cx="366254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6" name="Прямоугольник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1959" y="2130567"/>
                  <a:ext cx="366254" cy="3231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/>
            <p:cNvSpPr txBox="1"/>
            <p:nvPr/>
          </p:nvSpPr>
          <p:spPr>
            <a:xfrm>
              <a:off x="4992116" y="2121041"/>
              <a:ext cx="361701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— </a:t>
              </a:r>
              <a:r>
                <a:rPr lang="ru-RU" sz="1500" dirty="0" smtClean="0"/>
                <a:t>гравитационная постоянная.</a:t>
              </a:r>
              <a:endParaRPr lang="ru-RU" sz="15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4797425" y="3569272"/>
                <a:ext cx="2926186" cy="5540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0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ru-RU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=6,67408</m:t>
                      </m:r>
                      <m:d>
                        <m:dPr>
                          <m:ctrlPr>
                            <a:rPr lang="ru-RU" sz="15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5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ru-RU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ru-RU" sz="150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ru-RU" sz="15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  <m:r>
                        <a:rPr lang="ru-RU" sz="15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ru-RU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Н∙</m:t>
                          </m:r>
                          <m:sSup>
                            <m:sSupPr>
                              <m:ctrlPr>
                                <a:rPr lang="ru-RU" sz="1500" b="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500" b="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м</m:t>
                              </m:r>
                            </m:e>
                            <m:sup>
                              <m:r>
                                <a:rPr lang="ru-RU" sz="1500" b="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ru-RU" sz="1500" b="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500" b="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кг</m:t>
                              </m:r>
                            </m:e>
                            <m:sup>
                              <m:r>
                                <a:rPr lang="ru-RU" sz="1500" b="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ru-RU" sz="15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425" y="3569272"/>
                <a:ext cx="2926186" cy="55406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4797425" y="3570130"/>
                <a:ext cx="2131737" cy="5540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0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ru-RU" sz="150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ru-RU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6,7</m:t>
                      </m:r>
                      <m:r>
                        <a:rPr lang="ru-RU" sz="150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ru-RU" sz="15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  <m:r>
                        <a:rPr lang="ru-RU" sz="15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ru-RU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Н∙</m:t>
                          </m:r>
                          <m:sSup>
                            <m:sSupPr>
                              <m:ctrlPr>
                                <a:rPr lang="ru-RU" sz="1500" b="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500" b="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м</m:t>
                              </m:r>
                            </m:e>
                            <m:sup>
                              <m:r>
                                <a:rPr lang="ru-RU" sz="1500" b="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ru-RU" sz="1500" b="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500" b="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кг</m:t>
                              </m:r>
                            </m:e>
                            <m:sup>
                              <m:r>
                                <a:rPr lang="ru-RU" sz="1500" b="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ru-RU" sz="15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425" y="3570130"/>
                <a:ext cx="2131737" cy="55406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371701" y="3480057"/>
            <a:ext cx="3991101" cy="1009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Силы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всемирного тяготения </a:t>
            </a: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— самые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универсальные из сил природы, </a:t>
            </a: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т. к. действуют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между любыми телами.</a:t>
            </a:r>
          </a:p>
        </p:txBody>
      </p:sp>
    </p:spTree>
    <p:extLst>
      <p:ext uri="{BB962C8B-B14F-4D97-AF65-F5344CB8AC3E}">
        <p14:creationId xmlns:p14="http://schemas.microsoft.com/office/powerpoint/2010/main" val="417477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5" grpId="0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410455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Ускорение свободного падения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92435" y="1352434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801959" y="1442077"/>
            <a:ext cx="2417992" cy="323165"/>
            <a:chOff x="4801959" y="1357313"/>
            <a:chExt cx="2417992" cy="3231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801959" y="1357313"/>
                  <a:ext cx="893771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𝑚𝑔</m:t>
                        </m:r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1959" y="1357313"/>
                  <a:ext cx="893771" cy="3231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/>
            <p:cNvSpPr txBox="1"/>
            <p:nvPr/>
          </p:nvSpPr>
          <p:spPr>
            <a:xfrm>
              <a:off x="5491689" y="1357313"/>
              <a:ext cx="172826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— </a:t>
              </a:r>
              <a:r>
                <a:rPr lang="ru-RU" sz="1500" dirty="0" smtClean="0"/>
                <a:t>сила тяжести.</a:t>
              </a:r>
              <a:endParaRPr lang="ru-RU" sz="15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801959" y="1779445"/>
            <a:ext cx="3807169" cy="332691"/>
            <a:chOff x="4801959" y="2121041"/>
            <a:chExt cx="3807169" cy="3326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Прямоугольник 15"/>
                <p:cNvSpPr/>
                <p:nvPr/>
              </p:nvSpPr>
              <p:spPr>
                <a:xfrm>
                  <a:off x="4801959" y="2130567"/>
                  <a:ext cx="356251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6" name="Прямоугольник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1959" y="2130567"/>
                  <a:ext cx="356251" cy="3231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/>
            <p:cNvSpPr txBox="1"/>
            <p:nvPr/>
          </p:nvSpPr>
          <p:spPr>
            <a:xfrm>
              <a:off x="4992116" y="2121041"/>
              <a:ext cx="361701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— </a:t>
              </a:r>
              <a:r>
                <a:rPr lang="ru-RU" sz="1500" dirty="0" smtClean="0"/>
                <a:t>ускорение свободного падения.</a:t>
              </a:r>
              <a:endParaRPr lang="ru-RU" sz="1500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4801959" y="2126339"/>
            <a:ext cx="3983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Ускорение свободного падения вблизи поверхности планеты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801959" y="3262548"/>
            <a:ext cx="3983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Ускорение свободного падения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на некоторой высоте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6274724" y="2838783"/>
                <a:ext cx="356251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4724" y="2838783"/>
                <a:ext cx="356251" cy="323165"/>
              </a:xfrm>
              <a:prstGeom prst="rect">
                <a:avLst/>
              </a:prstGeom>
              <a:blipFill rotWithShape="0">
                <a:blip r:embed="rId5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6444787" y="2727241"/>
                <a:ext cx="885371" cy="5230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sz="15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787" y="2727241"/>
                <a:ext cx="885371" cy="523028"/>
              </a:xfrm>
              <a:prstGeom prst="rect">
                <a:avLst/>
              </a:prstGeom>
              <a:blipFill rotWithShape="0">
                <a:blip r:embed="rId6"/>
                <a:stretch>
                  <a:fillRect b="-34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Прямоугольник 49"/>
              <p:cNvSpPr/>
              <p:nvPr/>
            </p:nvSpPr>
            <p:spPr>
              <a:xfrm>
                <a:off x="6030498" y="3977745"/>
                <a:ext cx="356251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0" name="Прямоугольник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498" y="3977745"/>
                <a:ext cx="356251" cy="323165"/>
              </a:xfrm>
              <a:prstGeom prst="rect">
                <a:avLst/>
              </a:prstGeom>
              <a:blipFill rotWithShape="0">
                <a:blip r:embed="rId7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ямоугольник 50"/>
              <p:cNvSpPr/>
              <p:nvPr/>
            </p:nvSpPr>
            <p:spPr>
              <a:xfrm>
                <a:off x="6200561" y="3866203"/>
                <a:ext cx="1386149" cy="565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50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sz="15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500" b="0" i="1" smtClean="0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500" i="1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1500" b="0" i="1" smtClean="0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500" b="0" i="1" smtClean="0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1" name="Прямоугольник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561" y="3866203"/>
                <a:ext cx="1386149" cy="56547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6196718" y="2839866"/>
                <a:ext cx="436145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2" name="Прямоуголь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718" y="2839866"/>
                <a:ext cx="436145" cy="323165"/>
              </a:xfrm>
              <a:prstGeom prst="rect">
                <a:avLst/>
              </a:prstGeom>
              <a:blipFill rotWithShape="0">
                <a:blip r:embed="rId9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Прямоугольник 52"/>
              <p:cNvSpPr/>
              <p:nvPr/>
            </p:nvSpPr>
            <p:spPr>
              <a:xfrm>
                <a:off x="5947156" y="3980215"/>
                <a:ext cx="444545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3" name="Прямоугольник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156" y="3980215"/>
                <a:ext cx="444545" cy="323165"/>
              </a:xfrm>
              <a:prstGeom prst="rect">
                <a:avLst/>
              </a:prstGeom>
              <a:blipFill rotWithShape="0">
                <a:blip r:embed="rId10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Группа 23"/>
          <p:cNvGrpSpPr/>
          <p:nvPr/>
        </p:nvGrpSpPr>
        <p:grpSpPr>
          <a:xfrm>
            <a:off x="366938" y="1357313"/>
            <a:ext cx="3989162" cy="876852"/>
            <a:chOff x="366938" y="1357313"/>
            <a:chExt cx="3989162" cy="87685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366938" y="1357313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Сила тяжести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66938" y="1680167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сила, с которой Земля притягивает к себе тело</a:t>
              </a:r>
              <a:r>
                <a:rPr lang="ru-RU" sz="1500" dirty="0" smtClean="0">
                  <a:solidFill>
                    <a:prstClr val="black"/>
                  </a:solidFill>
                </a:rPr>
                <a:t>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75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26" grpId="0"/>
      <p:bldP spid="26" grpId="1"/>
      <p:bldP spid="27" grpId="0"/>
      <p:bldP spid="50" grpId="0"/>
      <p:bldP spid="50" grpId="1"/>
      <p:bldP spid="51" grpId="0"/>
      <p:bldP spid="52" grpId="0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22" name="Скругленный прямоугольник 3"/>
          <p:cNvSpPr/>
          <p:nvPr/>
        </p:nvSpPr>
        <p:spPr>
          <a:xfrm>
            <a:off x="1821355" y="630567"/>
            <a:ext cx="5501291" cy="91546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Явление тяготения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6" name="Скругленная соединительная линия 5"/>
          <p:cNvCxnSpPr>
            <a:stCxn id="22" idx="2"/>
            <a:endCxn id="23" idx="0"/>
          </p:cNvCxnSpPr>
          <p:nvPr/>
        </p:nvCxnSpPr>
        <p:spPr>
          <a:xfrm rot="5400000">
            <a:off x="2678612" y="139519"/>
            <a:ext cx="486872" cy="3299906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7"/>
          <p:cNvCxnSpPr>
            <a:stCxn id="22" idx="2"/>
            <a:endCxn id="24" idx="0"/>
          </p:cNvCxnSpPr>
          <p:nvPr/>
        </p:nvCxnSpPr>
        <p:spPr>
          <a:xfrm rot="5400000">
            <a:off x="3781302" y="1242209"/>
            <a:ext cx="486872" cy="1094526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9"/>
          <p:cNvCxnSpPr>
            <a:stCxn id="22" idx="2"/>
            <a:endCxn id="25" idx="0"/>
          </p:cNvCxnSpPr>
          <p:nvPr/>
        </p:nvCxnSpPr>
        <p:spPr>
          <a:xfrm rot="16200000" flipH="1">
            <a:off x="4875828" y="1242209"/>
            <a:ext cx="486872" cy="1094526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кругленная соединительная линия 5"/>
          <p:cNvCxnSpPr>
            <a:stCxn id="22" idx="2"/>
            <a:endCxn id="36" idx="0"/>
          </p:cNvCxnSpPr>
          <p:nvPr/>
        </p:nvCxnSpPr>
        <p:spPr>
          <a:xfrm rot="16200000" flipH="1">
            <a:off x="5970354" y="147683"/>
            <a:ext cx="486872" cy="3283578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Группа 77"/>
          <p:cNvGrpSpPr/>
          <p:nvPr/>
        </p:nvGrpSpPr>
        <p:grpSpPr>
          <a:xfrm>
            <a:off x="2576845" y="2032908"/>
            <a:ext cx="1801259" cy="2468196"/>
            <a:chOff x="2576845" y="2032908"/>
            <a:chExt cx="1801259" cy="2468196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2576845" y="2032908"/>
              <a:ext cx="1801259" cy="244701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>
                <a:solidFill>
                  <a:schemeClr val="tx1"/>
                </a:solidFill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405" y="2140810"/>
              <a:ext cx="1589661" cy="2360294"/>
            </a:xfrm>
            <a:prstGeom prst="rect">
              <a:avLst/>
            </a:prstGeom>
          </p:spPr>
        </p:pic>
      </p:grpSp>
      <p:grpSp>
        <p:nvGrpSpPr>
          <p:cNvPr id="79" name="Группа 78"/>
          <p:cNvGrpSpPr/>
          <p:nvPr/>
        </p:nvGrpSpPr>
        <p:grpSpPr>
          <a:xfrm>
            <a:off x="4765897" y="1988867"/>
            <a:ext cx="1801259" cy="2576098"/>
            <a:chOff x="4765897" y="1988867"/>
            <a:chExt cx="1801259" cy="2576098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4765897" y="2032908"/>
              <a:ext cx="1801259" cy="244701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>
                <a:solidFill>
                  <a:schemeClr val="tx1"/>
                </a:solidFill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3805" y="1988867"/>
              <a:ext cx="1504273" cy="2576098"/>
            </a:xfrm>
            <a:prstGeom prst="rect">
              <a:avLst/>
            </a:prstGeom>
          </p:spPr>
        </p:pic>
      </p:grpSp>
      <p:grpSp>
        <p:nvGrpSpPr>
          <p:cNvPr id="77" name="Группа 76"/>
          <p:cNvGrpSpPr/>
          <p:nvPr/>
        </p:nvGrpSpPr>
        <p:grpSpPr>
          <a:xfrm>
            <a:off x="371465" y="2032908"/>
            <a:ext cx="1801259" cy="2447016"/>
            <a:chOff x="371465" y="2032908"/>
            <a:chExt cx="1801259" cy="2447016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371465" y="2032908"/>
              <a:ext cx="1801259" cy="244701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>
                <a:solidFill>
                  <a:schemeClr val="tx1"/>
                </a:solidFill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2" r="15613"/>
            <a:stretch/>
          </p:blipFill>
          <p:spPr>
            <a:xfrm flipH="1">
              <a:off x="500495" y="2119630"/>
              <a:ext cx="1589991" cy="2360293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6954949" y="2032908"/>
            <a:ext cx="1801259" cy="2447017"/>
            <a:chOff x="6954949" y="2032908"/>
            <a:chExt cx="1801259" cy="2447017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6954949" y="2032908"/>
              <a:ext cx="1801259" cy="244701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>
                <a:solidFill>
                  <a:schemeClr val="tx1"/>
                </a:solidFill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15" t="30283" r="7683"/>
            <a:stretch/>
          </p:blipFill>
          <p:spPr>
            <a:xfrm>
              <a:off x="6954949" y="2519780"/>
              <a:ext cx="1731851" cy="1623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86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410455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Ускорение свободного падения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366938" y="1357313"/>
            <a:ext cx="3989162" cy="876852"/>
            <a:chOff x="366938" y="1357313"/>
            <a:chExt cx="3989162" cy="87685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66938" y="1357313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Сила тяжести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66938" y="1680167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сила, с которой Земля притягивает к себе тело</a:t>
              </a:r>
              <a:r>
                <a:rPr lang="ru-RU" sz="1500" dirty="0" smtClean="0">
                  <a:solidFill>
                    <a:prstClr val="black"/>
                  </a:solidFill>
                </a:rPr>
                <a:t>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Скругленный прямоугольник 22"/>
          <p:cNvSpPr/>
          <p:nvPr/>
        </p:nvSpPr>
        <p:spPr>
          <a:xfrm>
            <a:off x="4792435" y="1359067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801959" y="1442077"/>
            <a:ext cx="3983266" cy="2989602"/>
            <a:chOff x="4801959" y="1442077"/>
            <a:chExt cx="3983266" cy="2989602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4801959" y="1442077"/>
              <a:ext cx="2417992" cy="323165"/>
              <a:chOff x="4801959" y="1357313"/>
              <a:chExt cx="2417992" cy="3231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4801959" y="1357313"/>
                    <a:ext cx="893771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𝑚𝑔</m:t>
                          </m:r>
                        </m:oMath>
                      </m:oMathPara>
                    </a14:m>
                    <a:endParaRPr lang="ru-RU" sz="15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01959" y="1357313"/>
                    <a:ext cx="893771" cy="323165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b="-566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" name="TextBox 5"/>
              <p:cNvSpPr txBox="1"/>
              <p:nvPr/>
            </p:nvSpPr>
            <p:spPr>
              <a:xfrm>
                <a:off x="5491689" y="1357313"/>
                <a:ext cx="172826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smtClean="0"/>
                  <a:t>— </a:t>
                </a:r>
                <a:r>
                  <a:rPr lang="ru-RU" sz="1500" dirty="0" smtClean="0"/>
                  <a:t>сила тяжести.</a:t>
                </a:r>
                <a:endParaRPr lang="ru-RU" sz="1500" dirty="0"/>
              </a:p>
            </p:txBody>
          </p:sp>
        </p:grpSp>
        <p:grpSp>
          <p:nvGrpSpPr>
            <p:cNvPr id="18" name="Группа 17"/>
            <p:cNvGrpSpPr/>
            <p:nvPr/>
          </p:nvGrpSpPr>
          <p:grpSpPr>
            <a:xfrm>
              <a:off x="4801959" y="1779445"/>
              <a:ext cx="3807169" cy="332691"/>
              <a:chOff x="4801959" y="2121041"/>
              <a:chExt cx="3807169" cy="33269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Прямоугольник 15"/>
                  <p:cNvSpPr/>
                  <p:nvPr/>
                </p:nvSpPr>
                <p:spPr>
                  <a:xfrm>
                    <a:off x="4801959" y="2130567"/>
                    <a:ext cx="356251" cy="3231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6" name="Прямоугольник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01959" y="2130567"/>
                    <a:ext cx="356251" cy="323165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b="-566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1" name="TextBox 30"/>
              <p:cNvSpPr txBox="1"/>
              <p:nvPr/>
            </p:nvSpPr>
            <p:spPr>
              <a:xfrm>
                <a:off x="4992116" y="2121041"/>
                <a:ext cx="361701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smtClean="0"/>
                  <a:t>— </a:t>
                </a:r>
                <a:r>
                  <a:rPr lang="ru-RU" sz="1500" dirty="0" smtClean="0"/>
                  <a:t>ускорение свободного падения.</a:t>
                </a:r>
                <a:endParaRPr lang="ru-RU" sz="1500" dirty="0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801959" y="2126339"/>
              <a:ext cx="3983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</a:rPr>
                <a:t>Ускорение свободного падения вблизи поверхности планеты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01959" y="3262548"/>
              <a:ext cx="3983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</a:rPr>
                <a:t>Ускорение свободного падения</a:t>
              </a:r>
            </a:p>
            <a:p>
              <a:pPr 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</a:rPr>
                <a:t>на некоторой высоте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Прямоугольник 26"/>
                <p:cNvSpPr/>
                <p:nvPr/>
              </p:nvSpPr>
              <p:spPr>
                <a:xfrm>
                  <a:off x="6444787" y="2727241"/>
                  <a:ext cx="885371" cy="5230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5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5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f>
                          <m:fPr>
                            <m:ctrlPr>
                              <a:rPr lang="en-US" sz="15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5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sz="15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15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Прямоугольник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4787" y="2727241"/>
                  <a:ext cx="885371" cy="52302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48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Прямоугольник 50"/>
                <p:cNvSpPr/>
                <p:nvPr/>
              </p:nvSpPr>
              <p:spPr>
                <a:xfrm>
                  <a:off x="6200561" y="3866203"/>
                  <a:ext cx="1386149" cy="5654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500" i="1" smtClean="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5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f>
                          <m:fPr>
                            <m:ctrlPr>
                              <a:rPr lang="en-US" sz="15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5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500" b="0" i="1" smtClean="0">
                                        <a:solidFill>
                                          <a:srgbClr val="ED7D31">
                                            <a:lumMod val="75000"/>
                                          </a:srgb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500" i="1">
                                        <a:solidFill>
                                          <a:srgbClr val="ED7D31">
                                            <a:lumMod val="75000"/>
                                          </a:srgb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500" b="0" i="1" smtClean="0">
                                        <a:solidFill>
                                          <a:srgbClr val="ED7D31">
                                            <a:lumMod val="75000"/>
                                          </a:srgb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500" b="0" i="1" smtClean="0">
                                        <a:solidFill>
                                          <a:srgbClr val="ED7D31">
                                            <a:lumMod val="75000"/>
                                          </a:srgb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5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15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Прямоугольник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0561" y="3866203"/>
                  <a:ext cx="1386149" cy="56547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Прямоугольник 51"/>
                <p:cNvSpPr/>
                <p:nvPr/>
              </p:nvSpPr>
              <p:spPr>
                <a:xfrm>
                  <a:off x="6196718" y="2839866"/>
                  <a:ext cx="436145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15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52" name="Прямоугольник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6718" y="2839866"/>
                  <a:ext cx="436145" cy="3231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Прямоугольник 52"/>
                <p:cNvSpPr/>
                <p:nvPr/>
              </p:nvSpPr>
              <p:spPr>
                <a:xfrm>
                  <a:off x="5947156" y="3980215"/>
                  <a:ext cx="444545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15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53" name="Прямоугольник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7156" y="3980215"/>
                  <a:ext cx="444545" cy="3231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366938" y="2266510"/>
                <a:ext cx="3989162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smtClean="0">
                    <a:solidFill>
                      <a:srgbClr val="ED7D31">
                        <a:lumMod val="75000"/>
                      </a:srgbClr>
                    </a:solidFill>
                  </a:rPr>
                  <a:t>Факторы, влияющие на модуль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1500" i="1" smtClean="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500" b="0" i="1" smtClean="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endParaRPr lang="ru-RU" sz="15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38" y="2266510"/>
                <a:ext cx="3989162" cy="323165"/>
              </a:xfrm>
              <a:prstGeom prst="rect">
                <a:avLst/>
              </a:prstGeom>
              <a:blipFill rotWithShape="0">
                <a:blip r:embed="rId11"/>
                <a:stretch>
                  <a:fillRect l="-611" t="-7547" b="-188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Прямоугольник 27"/>
          <p:cNvSpPr/>
          <p:nvPr/>
        </p:nvSpPr>
        <p:spPr>
          <a:xfrm>
            <a:off x="366938" y="2589364"/>
            <a:ext cx="398916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prstClr val="black"/>
                </a:solidFill>
              </a:rPr>
              <a:t>планета не является шаром;</a:t>
            </a: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0" t="8516" r="9944" b="8611"/>
          <a:stretch/>
        </p:blipFill>
        <p:spPr>
          <a:xfrm>
            <a:off x="5176524" y="1352550"/>
            <a:ext cx="3248025" cy="3133725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6804025" y="1500188"/>
            <a:ext cx="0" cy="141763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5329238" y="2924348"/>
            <a:ext cx="147955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5400000">
            <a:off x="6459938" y="2068963"/>
            <a:ext cx="9909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6356,8 км</a:t>
            </a:r>
            <a:endParaRPr lang="ru-RU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47136" y="2631991"/>
            <a:ext cx="9557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6378,1 км</a:t>
            </a:r>
            <a:endParaRPr lang="ru-RU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21502" y="398018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ГЕОИД</a:t>
            </a:r>
            <a:endParaRPr lang="ru-RU" sz="18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66938" y="2912218"/>
            <a:ext cx="398916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prstClr val="black"/>
                </a:solidFill>
              </a:rPr>
              <a:t>планета не однородна по строению;</a:t>
            </a: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66938" y="3235072"/>
            <a:ext cx="39891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prstClr val="black"/>
                </a:solidFill>
              </a:rPr>
              <a:t>не учитываем суточное </a:t>
            </a:r>
            <a:r>
              <a:rPr lang="ru-RU" sz="1500" dirty="0" smtClean="0">
                <a:solidFill>
                  <a:prstClr val="black"/>
                </a:solidFill>
              </a:rPr>
              <a:t>вращение планеты;</a:t>
            </a: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66938" y="3788761"/>
            <a:ext cx="400043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prstClr val="black"/>
                </a:solidFill>
              </a:rPr>
              <a:t>не </a:t>
            </a:r>
            <a:r>
              <a:rPr lang="ru-RU" sz="1500" dirty="0">
                <a:solidFill>
                  <a:prstClr val="black"/>
                </a:solidFill>
              </a:rPr>
              <a:t>учитывается гравитационное взаимодействие </a:t>
            </a:r>
            <a:r>
              <a:rPr lang="ru-RU" sz="1500" dirty="0" smtClean="0">
                <a:solidFill>
                  <a:prstClr val="black"/>
                </a:solidFill>
              </a:rPr>
              <a:t>с </a:t>
            </a:r>
            <a:r>
              <a:rPr lang="ru-RU" sz="1500" dirty="0">
                <a:solidFill>
                  <a:prstClr val="black"/>
                </a:solidFill>
              </a:rPr>
              <a:t>другими космическими </a:t>
            </a:r>
            <a:r>
              <a:rPr lang="ru-RU" sz="1500" dirty="0" smtClean="0">
                <a:solidFill>
                  <a:prstClr val="black"/>
                </a:solidFill>
              </a:rPr>
              <a:t>телами.</a:t>
            </a: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4787899" y="1356970"/>
            <a:ext cx="4006623" cy="3137469"/>
          </a:xfrm>
          <a:prstGeom prst="roundRect">
            <a:avLst>
              <a:gd name="adj" fmla="val 2187"/>
            </a:avLst>
          </a:prstGeom>
          <a:solidFill>
            <a:srgbClr val="0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3963" r="22705" b="7347"/>
          <a:stretch/>
        </p:blipFill>
        <p:spPr>
          <a:xfrm>
            <a:off x="5270631" y="1359537"/>
            <a:ext cx="3072988" cy="3126737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r="11071"/>
          <a:stretch/>
        </p:blipFill>
        <p:spPr bwMode="auto">
          <a:xfrm>
            <a:off x="4787900" y="1355909"/>
            <a:ext cx="4000500" cy="3124016"/>
          </a:xfrm>
          <a:prstGeom prst="roundRect">
            <a:avLst>
              <a:gd name="adj" fmla="val 257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" b="5585"/>
          <a:stretch/>
        </p:blipFill>
        <p:spPr>
          <a:xfrm>
            <a:off x="4787900" y="1355270"/>
            <a:ext cx="4005490" cy="3135087"/>
          </a:xfrm>
          <a:prstGeom prst="roundRect">
            <a:avLst>
              <a:gd name="adj" fmla="val 2621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2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19" grpId="0"/>
      <p:bldP spid="19" grpId="1"/>
      <p:bldP spid="37" grpId="0"/>
      <p:bldP spid="37" grpId="1"/>
      <p:bldP spid="39" grpId="0"/>
      <p:bldP spid="39" grpId="1"/>
      <p:bldP spid="41" grpId="0"/>
      <p:bldP spid="44" grpId="0"/>
      <p:bldP spid="47" grpId="0"/>
      <p:bldP spid="45" grpId="0" animBg="1"/>
      <p:bldP spid="4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410455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Ускорение свободного падения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366938" y="1357313"/>
            <a:ext cx="3989162" cy="876852"/>
            <a:chOff x="366938" y="1357313"/>
            <a:chExt cx="3989162" cy="87685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66938" y="1357313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Сила тяжести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66938" y="1680167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сила, с которой Земля притягивает к себе тело</a:t>
              </a:r>
              <a:r>
                <a:rPr lang="ru-RU" sz="1500" dirty="0" smtClean="0">
                  <a:solidFill>
                    <a:prstClr val="black"/>
                  </a:solidFill>
                </a:rPr>
                <a:t>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Скругленный прямоугольник 22"/>
          <p:cNvSpPr/>
          <p:nvPr/>
        </p:nvSpPr>
        <p:spPr>
          <a:xfrm>
            <a:off x="4792435" y="1352434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366938" y="2266510"/>
                <a:ext cx="3989162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smtClean="0">
                    <a:solidFill>
                      <a:srgbClr val="ED7D31">
                        <a:lumMod val="75000"/>
                      </a:srgbClr>
                    </a:solidFill>
                  </a:rPr>
                  <a:t>Факторы, влияющие на модуль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1500" i="1" smtClean="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500" b="0" i="1" smtClean="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endParaRPr lang="ru-RU" sz="15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38" y="2266510"/>
                <a:ext cx="3989162" cy="323165"/>
              </a:xfrm>
              <a:prstGeom prst="rect">
                <a:avLst/>
              </a:prstGeom>
              <a:blipFill rotWithShape="0">
                <a:blip r:embed="rId3"/>
                <a:stretch>
                  <a:fillRect l="-611" t="-7547" b="-188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Прямоугольник 27"/>
          <p:cNvSpPr/>
          <p:nvPr/>
        </p:nvSpPr>
        <p:spPr>
          <a:xfrm>
            <a:off x="366938" y="2589364"/>
            <a:ext cx="398916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prstClr val="black"/>
                </a:solidFill>
              </a:rPr>
              <a:t>планета не является шаром;</a:t>
            </a:r>
            <a:endParaRPr lang="ru-RU" sz="1500" dirty="0">
              <a:solidFill>
                <a:prstClr val="black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6804025" y="1500188"/>
            <a:ext cx="0" cy="141763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5329238" y="2924348"/>
            <a:ext cx="147955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366938" y="2912218"/>
            <a:ext cx="398916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prstClr val="black"/>
                </a:solidFill>
              </a:rPr>
              <a:t>планета не однородна по строению;</a:t>
            </a: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66938" y="3235072"/>
            <a:ext cx="39891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prstClr val="black"/>
                </a:solidFill>
              </a:rPr>
              <a:t>не учитываем суточное </a:t>
            </a:r>
            <a:r>
              <a:rPr lang="ru-RU" sz="1500" dirty="0" smtClean="0">
                <a:solidFill>
                  <a:prstClr val="black"/>
                </a:solidFill>
              </a:rPr>
              <a:t>вращение планеты;</a:t>
            </a: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66938" y="3788761"/>
            <a:ext cx="400043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prstClr val="black"/>
                </a:solidFill>
              </a:rPr>
              <a:t>не </a:t>
            </a:r>
            <a:r>
              <a:rPr lang="ru-RU" sz="1500" dirty="0">
                <a:solidFill>
                  <a:prstClr val="black"/>
                </a:solidFill>
              </a:rPr>
              <a:t>учитывается гравитационное взаимодействие </a:t>
            </a:r>
            <a:r>
              <a:rPr lang="ru-RU" sz="1500" dirty="0" smtClean="0">
                <a:solidFill>
                  <a:prstClr val="black"/>
                </a:solidFill>
              </a:rPr>
              <a:t>с </a:t>
            </a:r>
            <a:r>
              <a:rPr lang="ru-RU" sz="1500" dirty="0">
                <a:solidFill>
                  <a:prstClr val="black"/>
                </a:solidFill>
              </a:rPr>
              <a:t>другими космическими </a:t>
            </a:r>
            <a:r>
              <a:rPr lang="ru-RU" sz="1500" dirty="0" smtClean="0">
                <a:solidFill>
                  <a:prstClr val="black"/>
                </a:solidFill>
              </a:rPr>
              <a:t>телами.</a:t>
            </a: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4805362" y="3487071"/>
            <a:ext cx="39973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</a:rPr>
              <a:t>Стандартное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</a:rPr>
              <a:t>значение</a:t>
            </a:r>
            <a:endParaRPr lang="en-US" sz="1500" dirty="0" smtClean="0">
              <a:solidFill>
                <a:schemeClr val="tx2">
                  <a:lumMod val="75000"/>
                </a:schemeClr>
              </a:solidFill>
              <a:ea typeface="Calibri" panose="020F0502020204030204" pitchFamily="34" charset="0"/>
            </a:endParaRPr>
          </a:p>
          <a:p>
            <a:pPr algn="ctr"/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</a:rPr>
              <a:t>ускорения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</a:rPr>
              <a:t>свободного падения </a:t>
            </a:r>
            <a:endParaRPr lang="ru-RU" sz="1500" dirty="0">
              <a:solidFill>
                <a:schemeClr val="tx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5802756" y="3965319"/>
                <a:ext cx="2002536" cy="512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=9,8 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м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6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с</m:t>
                              </m:r>
                            </m:e>
                            <m:sup>
                              <m:r>
                                <a:rPr lang="ru-RU" sz="16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6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en-US" sz="16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м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с</m:t>
                              </m:r>
                            </m:e>
                            <m:sup>
                              <m:r>
                                <a:rPr lang="ru-RU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756" y="3965319"/>
                <a:ext cx="2002536" cy="5123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/>
          <p:cNvSpPr txBox="1"/>
          <p:nvPr/>
        </p:nvSpPr>
        <p:spPr>
          <a:xfrm>
            <a:off x="4801959" y="1357299"/>
            <a:ext cx="3983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Ускорение свободного падения вблизи поверхности планеты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801959" y="2363968"/>
            <a:ext cx="3983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Ускорение свободного падения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на некоторой высоте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Прямоугольник 61"/>
              <p:cNvSpPr/>
              <p:nvPr/>
            </p:nvSpPr>
            <p:spPr>
              <a:xfrm>
                <a:off x="6444787" y="1904861"/>
                <a:ext cx="885371" cy="5230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sz="15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2" name="Прямоугольник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787" y="1904861"/>
                <a:ext cx="885371" cy="523028"/>
              </a:xfrm>
              <a:prstGeom prst="rect">
                <a:avLst/>
              </a:prstGeom>
              <a:blipFill rotWithShape="0">
                <a:blip r:embed="rId6"/>
                <a:stretch>
                  <a:fillRect b="-34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Прямоугольник 62"/>
              <p:cNvSpPr/>
              <p:nvPr/>
            </p:nvSpPr>
            <p:spPr>
              <a:xfrm>
                <a:off x="6200561" y="2937143"/>
                <a:ext cx="1386149" cy="565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50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sz="15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500" b="0" i="1" smtClean="0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500" i="1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1500" b="0" i="1" smtClean="0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500" b="0" i="1" smtClean="0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3" name="Прямоугольник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561" y="2937143"/>
                <a:ext cx="1386149" cy="56547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Прямоугольник 63"/>
              <p:cNvSpPr/>
              <p:nvPr/>
            </p:nvSpPr>
            <p:spPr>
              <a:xfrm>
                <a:off x="6196718" y="2017486"/>
                <a:ext cx="436145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4" name="Прямоугольник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718" y="2017486"/>
                <a:ext cx="436145" cy="323165"/>
              </a:xfrm>
              <a:prstGeom prst="rect">
                <a:avLst/>
              </a:prstGeom>
              <a:blipFill rotWithShape="0">
                <a:blip r:embed="rId8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Прямоугольник 64"/>
              <p:cNvSpPr/>
              <p:nvPr/>
            </p:nvSpPr>
            <p:spPr>
              <a:xfrm>
                <a:off x="5947156" y="3051155"/>
                <a:ext cx="444545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5" name="Прямоугольник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156" y="3051155"/>
                <a:ext cx="444545" cy="323165"/>
              </a:xfrm>
              <a:prstGeom prst="rect">
                <a:avLst/>
              </a:prstGeom>
              <a:blipFill rotWithShape="0">
                <a:blip r:embed="rId9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" b="5585"/>
          <a:stretch/>
        </p:blipFill>
        <p:spPr>
          <a:xfrm>
            <a:off x="4787900" y="1355270"/>
            <a:ext cx="4005490" cy="3135087"/>
          </a:xfrm>
          <a:prstGeom prst="roundRect">
            <a:avLst>
              <a:gd name="adj" fmla="val 2621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6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490390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Закон всемирного тяготения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92435" y="1352434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6804025" y="1500188"/>
            <a:ext cx="0" cy="1417637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5329238" y="2924348"/>
            <a:ext cx="1479550" cy="0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270" y="1347788"/>
            <a:ext cx="4009119" cy="3137469"/>
          </a:xfrm>
          <a:prstGeom prst="roundRect">
            <a:avLst>
              <a:gd name="adj" fmla="val 2621"/>
            </a:avLst>
          </a:prstGeom>
          <a:noFill/>
          <a:ln>
            <a:noFill/>
          </a:ln>
        </p:spPr>
      </p:pic>
      <p:grpSp>
        <p:nvGrpSpPr>
          <p:cNvPr id="26" name="Группа 25"/>
          <p:cNvGrpSpPr/>
          <p:nvPr/>
        </p:nvGrpSpPr>
        <p:grpSpPr>
          <a:xfrm>
            <a:off x="366938" y="1359053"/>
            <a:ext cx="3989162" cy="1810018"/>
            <a:chOff x="366938" y="1487948"/>
            <a:chExt cx="3989162" cy="1810018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Закон всемирного тяготения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66938" y="1820638"/>
              <a:ext cx="398916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две </a:t>
              </a:r>
              <a:r>
                <a:rPr lang="ru-RU" sz="1500" dirty="0">
                  <a:solidFill>
                    <a:prstClr val="black"/>
                  </a:solidFill>
                </a:rPr>
                <a:t>материальные точки притягиваются друг к другу с силами, модули которых прямо пропорциональны произведению масс этих точек и обратно пропорциональны квадрату расстояния между </a:t>
              </a:r>
              <a:r>
                <a:rPr lang="ru-RU" sz="1500" dirty="0" smtClean="0">
                  <a:solidFill>
                    <a:prstClr val="black"/>
                  </a:solidFill>
                </a:rPr>
                <a:t>ними.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371701" y="3480057"/>
            <a:ext cx="3991101" cy="1009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Силы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всемирного тяготения </a:t>
            </a: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— самые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универсальные из сил природы, </a:t>
            </a: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т. к. действуют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между любыми телами.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6522720" y="2385060"/>
            <a:ext cx="381000" cy="68580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5646420" y="2554105"/>
            <a:ext cx="381000" cy="68580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6996609" y="2863204"/>
            <a:ext cx="8165" cy="271130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7004774" y="2455218"/>
            <a:ext cx="0" cy="270098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7176225" y="3347907"/>
            <a:ext cx="267563" cy="116532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 flipV="1">
            <a:off x="7604850" y="3514594"/>
            <a:ext cx="267563" cy="116532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 flipV="1">
            <a:off x="7256252" y="3631126"/>
            <a:ext cx="616162" cy="79417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5589377" y="3406173"/>
            <a:ext cx="616162" cy="79417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7752920" y="2558868"/>
            <a:ext cx="119493" cy="357654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H="1" flipV="1">
            <a:off x="7930002" y="3097259"/>
            <a:ext cx="119493" cy="357654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 rot="20932534">
                <a:off x="5589377" y="2232338"/>
                <a:ext cx="468654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32534">
                <a:off x="5589377" y="2232338"/>
                <a:ext cx="468654" cy="325345"/>
              </a:xfrm>
              <a:prstGeom prst="rect">
                <a:avLst/>
              </a:prstGeom>
              <a:blipFill rotWithShape="0">
                <a:blip r:embed="rId4"/>
                <a:stretch>
                  <a:fillRect t="-11765" r="-459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 rot="20911915">
                <a:off x="6376089" y="2073782"/>
                <a:ext cx="472694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11915">
                <a:off x="6376089" y="2073782"/>
                <a:ext cx="472694" cy="325345"/>
              </a:xfrm>
              <a:prstGeom prst="rect">
                <a:avLst/>
              </a:prstGeom>
              <a:blipFill rotWithShape="0">
                <a:blip r:embed="rId5"/>
                <a:stretch>
                  <a:fillRect t="-11765" r="-34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 rot="399668">
                <a:off x="5703152" y="3132776"/>
                <a:ext cx="468654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99668">
                <a:off x="5703152" y="3132776"/>
                <a:ext cx="468654" cy="325345"/>
              </a:xfrm>
              <a:prstGeom prst="rect">
                <a:avLst/>
              </a:prstGeom>
              <a:blipFill rotWithShape="0">
                <a:blip r:embed="rId6"/>
                <a:stretch>
                  <a:fillRect t="-7937" r="-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 rot="399668">
                <a:off x="7176195" y="3639054"/>
                <a:ext cx="472694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99668">
                <a:off x="7176195" y="3639054"/>
                <a:ext cx="472694" cy="325345"/>
              </a:xfrm>
              <a:prstGeom prst="rect">
                <a:avLst/>
              </a:prstGeom>
              <a:blipFill rotWithShape="0">
                <a:blip r:embed="rId7"/>
                <a:stretch>
                  <a:fillRect t="-7937" r="-71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 rot="1408951">
                <a:off x="7103484" y="3036939"/>
                <a:ext cx="465320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43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08951">
                <a:off x="7103484" y="3036939"/>
                <a:ext cx="465320" cy="325345"/>
              </a:xfrm>
              <a:prstGeom prst="rect">
                <a:avLst/>
              </a:prstGeom>
              <a:blipFill rotWithShape="0">
                <a:blip r:embed="rId8"/>
                <a:stretch>
                  <a:fillRect t="-2500" r="-86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 rot="1408951">
                <a:off x="7523087" y="3242148"/>
                <a:ext cx="472694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34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08951">
                <a:off x="7523087" y="3242148"/>
                <a:ext cx="472694" cy="325345"/>
              </a:xfrm>
              <a:prstGeom prst="rect">
                <a:avLst/>
              </a:prstGeom>
              <a:blipFill rotWithShape="0">
                <a:blip r:embed="rId9"/>
                <a:stretch>
                  <a:fillRect t="-1235" r="-74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 rot="20353083">
                <a:off x="7901811" y="3008509"/>
                <a:ext cx="465320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46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53083">
                <a:off x="7901811" y="3008509"/>
                <a:ext cx="465320" cy="325345"/>
              </a:xfrm>
              <a:prstGeom prst="rect">
                <a:avLst/>
              </a:prstGeom>
              <a:blipFill rotWithShape="0">
                <a:blip r:embed="rId10"/>
                <a:stretch>
                  <a:fillRect t="-10256" r="-219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 rot="20353083">
                <a:off x="7774153" y="2600148"/>
                <a:ext cx="472694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64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53083">
                <a:off x="7774153" y="2600148"/>
                <a:ext cx="472694" cy="325345"/>
              </a:xfrm>
              <a:prstGeom prst="rect">
                <a:avLst/>
              </a:prstGeom>
              <a:blipFill rotWithShape="0">
                <a:blip r:embed="rId11"/>
                <a:stretch>
                  <a:fillRect t="-10256" r="-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6980407" y="2445631"/>
                <a:ext cx="472694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407" y="2445631"/>
                <a:ext cx="472694" cy="325345"/>
              </a:xfrm>
              <a:prstGeom prst="rect">
                <a:avLst/>
              </a:prstGeom>
              <a:blipFill rotWithShape="0">
                <a:blip r:embed="rId12"/>
                <a:stretch>
                  <a:fillRect t="-12963" r="-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6605672" y="2755152"/>
                <a:ext cx="472694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672" y="2755152"/>
                <a:ext cx="472694" cy="325345"/>
              </a:xfrm>
              <a:prstGeom prst="rect">
                <a:avLst/>
              </a:prstGeom>
              <a:blipFill rotWithShape="0">
                <a:blip r:embed="rId13"/>
                <a:stretch>
                  <a:fillRect t="-13208" r="-77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634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9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490390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Закон всемирного тяготения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92435" y="1352434"/>
            <a:ext cx="3997324" cy="3137469"/>
          </a:xfrm>
          <a:prstGeom prst="roundRect">
            <a:avLst>
              <a:gd name="adj" fmla="val 2187"/>
            </a:avLst>
          </a:prstGeom>
          <a:solidFill>
            <a:srgbClr val="0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366938" y="1359053"/>
            <a:ext cx="3989162" cy="1810018"/>
            <a:chOff x="366938" y="1487948"/>
            <a:chExt cx="3989162" cy="1810018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Закон всемирного тяготения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66938" y="1820638"/>
              <a:ext cx="398916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две </a:t>
              </a:r>
              <a:r>
                <a:rPr lang="ru-RU" sz="1500" dirty="0">
                  <a:solidFill>
                    <a:prstClr val="black"/>
                  </a:solidFill>
                </a:rPr>
                <a:t>материальные точки притягиваются друг к другу с силами, модули которых прямо пропорциональны произведению масс этих точек и обратно пропорциональны квадрату расстояния между </a:t>
              </a:r>
              <a:r>
                <a:rPr lang="ru-RU" sz="1500" dirty="0" smtClean="0">
                  <a:solidFill>
                    <a:prstClr val="black"/>
                  </a:solidFill>
                </a:rPr>
                <a:t>ними.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371701" y="3480057"/>
            <a:ext cx="3991101" cy="1009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Силы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всемирного тяготения </a:t>
            </a: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— самые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универсальные из сил природы, </a:t>
            </a: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т. к. действуют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между любыми телами.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784270" y="1347788"/>
            <a:ext cx="4009119" cy="3137469"/>
            <a:chOff x="4784270" y="1347788"/>
            <a:chExt cx="4009119" cy="3137469"/>
          </a:xfrm>
        </p:grpSpPr>
        <p:cxnSp>
          <p:nvCxnSpPr>
            <p:cNvPr id="11" name="Прямая со стрелкой 10"/>
            <p:cNvCxnSpPr/>
            <p:nvPr/>
          </p:nvCxnSpPr>
          <p:spPr>
            <a:xfrm flipV="1">
              <a:off x="6804025" y="1500188"/>
              <a:ext cx="0" cy="1417637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 flipH="1">
              <a:off x="5329238" y="2924348"/>
              <a:ext cx="1479550" cy="0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270" y="1347788"/>
              <a:ext cx="4009119" cy="3137469"/>
            </a:xfrm>
            <a:prstGeom prst="roundRect">
              <a:avLst>
                <a:gd name="adj" fmla="val 2621"/>
              </a:avLst>
            </a:prstGeom>
            <a:noFill/>
            <a:ln>
              <a:noFill/>
            </a:ln>
          </p:spPr>
        </p:pic>
        <p:cxnSp>
          <p:nvCxnSpPr>
            <p:cNvPr id="3" name="Прямая со стрелкой 2"/>
            <p:cNvCxnSpPr/>
            <p:nvPr/>
          </p:nvCxnSpPr>
          <p:spPr>
            <a:xfrm flipH="1">
              <a:off x="6522720" y="2385060"/>
              <a:ext cx="381000" cy="68580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 flipV="1">
              <a:off x="5646420" y="2554105"/>
              <a:ext cx="381000" cy="68580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 flipV="1">
              <a:off x="6996609" y="2863204"/>
              <a:ext cx="8165" cy="271130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>
              <a:off x="7004774" y="2455218"/>
              <a:ext cx="0" cy="270098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/>
            <p:cNvCxnSpPr/>
            <p:nvPr/>
          </p:nvCxnSpPr>
          <p:spPr>
            <a:xfrm>
              <a:off x="7176225" y="3347907"/>
              <a:ext cx="267563" cy="116532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>
            <a:xfrm flipH="1" flipV="1">
              <a:off x="7604850" y="3514594"/>
              <a:ext cx="267563" cy="116532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/>
            <p:cNvCxnSpPr/>
            <p:nvPr/>
          </p:nvCxnSpPr>
          <p:spPr>
            <a:xfrm flipH="1" flipV="1">
              <a:off x="7256252" y="3631126"/>
              <a:ext cx="616162" cy="79417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 стрелкой 44"/>
            <p:cNvCxnSpPr/>
            <p:nvPr/>
          </p:nvCxnSpPr>
          <p:spPr>
            <a:xfrm>
              <a:off x="5589377" y="3406173"/>
              <a:ext cx="616162" cy="79417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/>
            <p:cNvCxnSpPr/>
            <p:nvPr/>
          </p:nvCxnSpPr>
          <p:spPr>
            <a:xfrm>
              <a:off x="7752920" y="2558868"/>
              <a:ext cx="119493" cy="357654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/>
            <p:cNvCxnSpPr/>
            <p:nvPr/>
          </p:nvCxnSpPr>
          <p:spPr>
            <a:xfrm flipH="1" flipV="1">
              <a:off x="7930002" y="3097259"/>
              <a:ext cx="119493" cy="357654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 rot="20932534">
                  <a:off x="5589377" y="2232338"/>
                  <a:ext cx="468654" cy="3253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ru-RU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932534">
                  <a:off x="5589377" y="2232338"/>
                  <a:ext cx="468654" cy="32534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11765" r="-459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 rot="20911915">
                  <a:off x="6376089" y="2073782"/>
                  <a:ext cx="472694" cy="3253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ru-RU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911915">
                  <a:off x="6376089" y="2073782"/>
                  <a:ext cx="472694" cy="32534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1765" r="-340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/>
                <p:cNvSpPr txBox="1"/>
                <p:nvPr/>
              </p:nvSpPr>
              <p:spPr>
                <a:xfrm rot="399668">
                  <a:off x="5703152" y="3132776"/>
                  <a:ext cx="468654" cy="3253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ru-RU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99668">
                  <a:off x="5703152" y="3132776"/>
                  <a:ext cx="468654" cy="32534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7937" r="-833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 rot="399668">
                  <a:off x="7176195" y="3639054"/>
                  <a:ext cx="472694" cy="3253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99668">
                  <a:off x="7176195" y="3639054"/>
                  <a:ext cx="472694" cy="32534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7937" r="-714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 rot="1408951">
                  <a:off x="7103484" y="3036939"/>
                  <a:ext cx="465320" cy="3253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43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408951">
                  <a:off x="7103484" y="3036939"/>
                  <a:ext cx="465320" cy="32534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2500" r="-860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 rot="1408951">
                  <a:off x="7523087" y="3242148"/>
                  <a:ext cx="472694" cy="3253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34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408951">
                  <a:off x="7523087" y="3242148"/>
                  <a:ext cx="472694" cy="32534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1235" r="-744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 rot="20353083">
                  <a:off x="7901811" y="3008509"/>
                  <a:ext cx="465320" cy="3253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46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353083">
                  <a:off x="7901811" y="3008509"/>
                  <a:ext cx="465320" cy="32534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10256" r="-219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 rot="20353083">
                  <a:off x="7774153" y="2600148"/>
                  <a:ext cx="472694" cy="3253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64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353083">
                  <a:off x="7774153" y="2600148"/>
                  <a:ext cx="472694" cy="32534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t="-10256" r="-217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6980407" y="2445631"/>
                  <a:ext cx="472694" cy="3253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23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0407" y="2445631"/>
                  <a:ext cx="472694" cy="32534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12963" r="-769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6605672" y="2755152"/>
                  <a:ext cx="472694" cy="3253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32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5672" y="2755152"/>
                  <a:ext cx="472694" cy="32534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t="-13208" r="-779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Овал 45"/>
          <p:cNvSpPr/>
          <p:nvPr/>
        </p:nvSpPr>
        <p:spPr>
          <a:xfrm>
            <a:off x="5522326" y="1634595"/>
            <a:ext cx="2563397" cy="2563397"/>
          </a:xfrm>
          <a:prstGeom prst="ellipse">
            <a:avLst/>
          </a:prstGeom>
          <a:noFill/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70" y="1400533"/>
            <a:ext cx="467709" cy="471273"/>
          </a:xfrm>
          <a:prstGeom prst="rect">
            <a:avLst/>
          </a:prstGeom>
        </p:spPr>
      </p:pic>
      <p:pic>
        <p:nvPicPr>
          <p:cNvPr id="48" name="Picture 4" descr="http://blender3d.org.ua/forum/animation/iwe/upload/sun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89" y="2379294"/>
            <a:ext cx="1076271" cy="107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4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pat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23457E-6 C 0.07708 -1.23457E-6 0.14028 0.1105 0.14028 0.24877 C 0.14028 0.38611 0.07708 0.49815 2.77778E-6 0.49815 C -0.07726 0.49815 -0.13993 0.38611 -0.13993 0.24877 C -0.13993 0.1105 -0.07726 -1.23457E-6 2.77778E-6 -1.23457E-6 Z " pathEditMode="relative" rAng="0" ptsTypes="AAAAA">
                                      <p:cBhvr>
                                        <p:cTn id="19" dur="275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490390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Закон всемирного тяготения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92435" y="1352434"/>
            <a:ext cx="3997324" cy="3137469"/>
          </a:xfrm>
          <a:prstGeom prst="roundRect">
            <a:avLst>
              <a:gd name="adj" fmla="val 2187"/>
            </a:avLst>
          </a:prstGeom>
          <a:solidFill>
            <a:srgbClr val="0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366938" y="1359053"/>
            <a:ext cx="3989162" cy="1810018"/>
            <a:chOff x="366938" y="1487948"/>
            <a:chExt cx="3989162" cy="1810018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Закон всемирного тяготения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66938" y="1820638"/>
              <a:ext cx="398916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две </a:t>
              </a:r>
              <a:r>
                <a:rPr lang="ru-RU" sz="1500" dirty="0">
                  <a:solidFill>
                    <a:prstClr val="black"/>
                  </a:solidFill>
                </a:rPr>
                <a:t>материальные точки притягиваются друг к другу с силами, модули которых прямо пропорциональны произведению масс этих точек и обратно пропорциональны квадрату расстояния между </a:t>
              </a:r>
              <a:r>
                <a:rPr lang="ru-RU" sz="1500" dirty="0" smtClean="0">
                  <a:solidFill>
                    <a:prstClr val="black"/>
                  </a:solidFill>
                </a:rPr>
                <a:t>ними.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371701" y="3480057"/>
            <a:ext cx="3991101" cy="1009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Силы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всемирного тяготения </a:t>
            </a: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— самые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универсальные из сил природы, </a:t>
            </a: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т. к. действуют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между любыми телами.</a:t>
            </a:r>
          </a:p>
        </p:txBody>
      </p:sp>
      <p:sp>
        <p:nvSpPr>
          <p:cNvPr id="37" name="Овал 36"/>
          <p:cNvSpPr/>
          <p:nvPr/>
        </p:nvSpPr>
        <p:spPr>
          <a:xfrm>
            <a:off x="5522326" y="1634595"/>
            <a:ext cx="2563397" cy="2563397"/>
          </a:xfrm>
          <a:prstGeom prst="ellipse">
            <a:avLst/>
          </a:prstGeom>
          <a:noFill/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6265889" y="1400533"/>
            <a:ext cx="1076271" cy="2055032"/>
            <a:chOff x="6265889" y="1400533"/>
            <a:chExt cx="1076271" cy="2055032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170" y="1400533"/>
              <a:ext cx="467709" cy="471273"/>
            </a:xfrm>
            <a:prstGeom prst="rect">
              <a:avLst/>
            </a:prstGeom>
          </p:spPr>
        </p:pic>
        <p:pic>
          <p:nvPicPr>
            <p:cNvPr id="44" name="Picture 4" descr="http://blender3d.org.ua/forum/animation/iwe/upload/su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5889" y="2379294"/>
              <a:ext cx="1076271" cy="1076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Рисунок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08" y="2275819"/>
            <a:ext cx="1274303" cy="1284012"/>
          </a:xfrm>
          <a:prstGeom prst="rect">
            <a:avLst/>
          </a:prstGeom>
        </p:spPr>
      </p:pic>
      <p:pic>
        <p:nvPicPr>
          <p:cNvPr id="49" name="Picture 2" descr="Полная Луна, Луна, Лунный, Ночь, Планеты, Орбит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85" y="1452782"/>
            <a:ext cx="367648" cy="36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39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pat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2.59259E-6 C 0.07569 -2.59259E-6 0.13871 0.11081 0.13871 0.24877 C 0.13871 0.38673 0.07569 0.49846 -0.0007 0.49846 C -0.07796 0.49846 -0.14011 0.38673 -0.14011 0.24877 C -0.14011 0.11081 -0.07796 -2.59259E-6 -0.0007 -2.59259E-6 Z " pathEditMode="relative" rAng="0" ptsTypes="AAAAA">
                                      <p:cBhvr>
                                        <p:cTn id="16" dur="275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773641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планет и искусственных спутников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92435" y="1352434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366938" y="1359053"/>
            <a:ext cx="4147071" cy="1348353"/>
            <a:chOff x="366938" y="1487948"/>
            <a:chExt cx="4147071" cy="1348353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Спутник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66938" y="1820638"/>
              <a:ext cx="41470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небесное </a:t>
              </a:r>
              <a:r>
                <a:rPr lang="ru-RU" sz="1500" dirty="0">
                  <a:solidFill>
                    <a:prstClr val="black"/>
                  </a:solidFill>
                </a:rPr>
                <a:t>тело, обращающееся по определённой траектории вокруг другого </a:t>
              </a:r>
              <a:r>
                <a:rPr lang="ru-RU" sz="1500" dirty="0" smtClean="0">
                  <a:solidFill>
                    <a:prstClr val="black"/>
                  </a:solidFill>
                </a:rPr>
                <a:t>объекта </a:t>
              </a:r>
              <a:r>
                <a:rPr lang="ru-RU" sz="1500" dirty="0">
                  <a:solidFill>
                    <a:prstClr val="black"/>
                  </a:solidFill>
                </a:rPr>
                <a:t>в космическом пространстве под действием гравитации.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66938" y="3131572"/>
            <a:ext cx="4147071" cy="1117520"/>
            <a:chOff x="366938" y="1487948"/>
            <a:chExt cx="4147071" cy="111752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Искусственный спутник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66938" y="1820638"/>
              <a:ext cx="414707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любой </a:t>
              </a:r>
              <a:r>
                <a:rPr lang="ru-RU" sz="1500" dirty="0"/>
                <a:t>объект, созданный руками человека и движущийся вокруг данного небесного тела. 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050" name="Picture 2" descr="File:Sputnik as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" b="1818"/>
          <a:stretch/>
        </p:blipFill>
        <p:spPr bwMode="auto">
          <a:xfrm>
            <a:off x="4792435" y="1348739"/>
            <a:ext cx="3992790" cy="3131821"/>
          </a:xfrm>
          <a:prstGeom prst="roundRect">
            <a:avLst>
              <a:gd name="adj" fmla="val 206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86" y="4155350"/>
            <a:ext cx="21146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</a:rPr>
              <a:t>1-й ИСЗ «Спутник-1»</a:t>
            </a:r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21" name="Picture 2" descr="Марс, Планет, Красная Планета, Галактика, Вселенно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9280">
            <a:off x="6260192" y="2351767"/>
            <a:ext cx="1087666" cy="108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 стрелкой 21"/>
          <p:cNvCxnSpPr/>
          <p:nvPr/>
        </p:nvCxnSpPr>
        <p:spPr>
          <a:xfrm>
            <a:off x="5517051" y="2978679"/>
            <a:ext cx="21737" cy="564621"/>
          </a:xfrm>
          <a:prstGeom prst="straightConnector1">
            <a:avLst/>
          </a:prstGeom>
          <a:ln w="19050">
            <a:solidFill>
              <a:srgbClr val="A6A6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5522327" y="1682218"/>
            <a:ext cx="2515774" cy="2515774"/>
          </a:xfrm>
          <a:prstGeom prst="ellipse">
            <a:avLst/>
          </a:prstGeom>
          <a:noFill/>
          <a:ln w="63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6697637" y="1682218"/>
            <a:ext cx="50763" cy="551395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5509635" y="2950724"/>
            <a:ext cx="593526" cy="23259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7372345" y="3333694"/>
            <a:ext cx="370130" cy="41676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6521450" y="1701800"/>
            <a:ext cx="177800" cy="147626"/>
          </a:xfrm>
          <a:custGeom>
            <a:avLst/>
            <a:gdLst>
              <a:gd name="connsiteX0" fmla="*/ 4382 w 185357"/>
              <a:gd name="connsiteY0" fmla="*/ 0 h 168912"/>
              <a:gd name="connsiteX1" fmla="*/ 23432 w 185357"/>
              <a:gd name="connsiteY1" fmla="*/ 158750 h 168912"/>
              <a:gd name="connsiteX2" fmla="*/ 185357 w 185357"/>
              <a:gd name="connsiteY2" fmla="*/ 139700 h 16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357" h="168912">
                <a:moveTo>
                  <a:pt x="4382" y="0"/>
                </a:moveTo>
                <a:cubicBezTo>
                  <a:pt x="-1174" y="67733"/>
                  <a:pt x="-6730" y="135467"/>
                  <a:pt x="23432" y="158750"/>
                </a:cubicBezTo>
                <a:cubicBezTo>
                  <a:pt x="53594" y="182033"/>
                  <a:pt x="119475" y="160866"/>
                  <a:pt x="185357" y="139700"/>
                </a:cubicBez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 стрелкой 32"/>
          <p:cNvCxnSpPr/>
          <p:nvPr/>
        </p:nvCxnSpPr>
        <p:spPr>
          <a:xfrm flipH="1">
            <a:off x="6000750" y="1671638"/>
            <a:ext cx="683419" cy="122237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7742474" y="3386298"/>
            <a:ext cx="364960" cy="368758"/>
          </a:xfrm>
          <a:prstGeom prst="straightConnector1">
            <a:avLst/>
          </a:prstGeom>
          <a:ln w="19050">
            <a:solidFill>
              <a:srgbClr val="A6A6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129835" y="1728055"/>
                <a:ext cx="48923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90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835" y="1728055"/>
                <a:ext cx="489236" cy="30008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696771" y="1975791"/>
                <a:ext cx="496290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тяг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771" y="1975791"/>
                <a:ext cx="496290" cy="325345"/>
              </a:xfrm>
              <a:prstGeom prst="rect">
                <a:avLst/>
              </a:prstGeom>
              <a:blipFill rotWithShape="0">
                <a:blip r:embed="rId6"/>
                <a:stretch>
                  <a:fillRect t="-13208" r="-24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383153" y="3129392"/>
                <a:ext cx="496290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тяг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3153" y="3129392"/>
                <a:ext cx="496290" cy="325345"/>
              </a:xfrm>
              <a:prstGeom prst="rect">
                <a:avLst/>
              </a:prstGeom>
              <a:blipFill rotWithShape="0">
                <a:blip r:embed="rId7"/>
                <a:stretch>
                  <a:fillRect t="-12963" r="-24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769103" y="2940105"/>
                <a:ext cx="496290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тяг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103" y="2940105"/>
                <a:ext cx="496290" cy="325345"/>
              </a:xfrm>
              <a:prstGeom prst="rect">
                <a:avLst/>
              </a:prstGeom>
              <a:blipFill rotWithShape="0">
                <a:blip r:embed="rId7"/>
                <a:stretch>
                  <a:fillRect t="-12963" r="-24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823075" y="1508174"/>
                <a:ext cx="32226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075" y="1508174"/>
                <a:ext cx="322268" cy="300082"/>
              </a:xfrm>
              <a:prstGeom prst="rect">
                <a:avLst/>
              </a:prstGeom>
              <a:blipFill rotWithShape="0">
                <a:blip r:embed="rId8"/>
                <a:stretch>
                  <a:fillRect t="-10000" r="-13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247681" y="3337280"/>
                <a:ext cx="32226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681" y="3337280"/>
                <a:ext cx="322268" cy="300082"/>
              </a:xfrm>
              <a:prstGeom prst="rect">
                <a:avLst/>
              </a:prstGeom>
              <a:blipFill rotWithShape="0">
                <a:blip r:embed="rId9"/>
                <a:stretch>
                  <a:fillRect t="-10000" r="-113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8049930" y="3333694"/>
                <a:ext cx="32226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9930" y="3333694"/>
                <a:ext cx="322268" cy="300082"/>
              </a:xfrm>
              <a:prstGeom prst="rect">
                <a:avLst/>
              </a:prstGeom>
              <a:blipFill rotWithShape="0">
                <a:blip r:embed="rId10"/>
                <a:stretch>
                  <a:fillRect t="-10204" r="-134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Прямая со стрелкой 45"/>
          <p:cNvCxnSpPr/>
          <p:nvPr/>
        </p:nvCxnSpPr>
        <p:spPr>
          <a:xfrm>
            <a:off x="6702770" y="1729524"/>
            <a:ext cx="29089" cy="31597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432326" y="1890018"/>
                <a:ext cx="33156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326" y="1890018"/>
                <a:ext cx="331566" cy="300082"/>
              </a:xfrm>
              <a:prstGeom prst="rect">
                <a:avLst/>
              </a:prstGeom>
              <a:blipFill rotWithShape="0">
                <a:blip r:embed="rId11"/>
                <a:stretch>
                  <a:fillRect t="-10204" r="-127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Прямая со стрелкой 49"/>
          <p:cNvCxnSpPr/>
          <p:nvPr/>
        </p:nvCxnSpPr>
        <p:spPr>
          <a:xfrm flipV="1">
            <a:off x="5521315" y="2957513"/>
            <a:ext cx="360373" cy="1746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5693906" y="2685063"/>
                <a:ext cx="33156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906" y="2685063"/>
                <a:ext cx="331566" cy="300082"/>
              </a:xfrm>
              <a:prstGeom prst="rect">
                <a:avLst/>
              </a:prstGeom>
              <a:blipFill rotWithShape="0">
                <a:blip r:embed="rId12"/>
                <a:stretch>
                  <a:fillRect t="-10000" r="-148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Прямая со стрелкой 51"/>
          <p:cNvCxnSpPr/>
          <p:nvPr/>
        </p:nvCxnSpPr>
        <p:spPr>
          <a:xfrm flipH="1" flipV="1">
            <a:off x="7505700" y="3486150"/>
            <a:ext cx="235358" cy="26025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7225029" y="3420613"/>
                <a:ext cx="33156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029" y="3420613"/>
                <a:ext cx="331566" cy="300082"/>
              </a:xfrm>
              <a:prstGeom prst="rect">
                <a:avLst/>
              </a:prstGeom>
              <a:blipFill rotWithShape="0">
                <a:blip r:embed="rId11"/>
                <a:stretch>
                  <a:fillRect t="-10204" r="-127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4" descr="Спутник, Панели Солнечных Батарей, Пространство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69837" y="2603387"/>
            <a:ext cx="729249" cy="58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Спутник, Панели Солнечных Батарей, Пространство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500000">
            <a:off x="7308852" y="3511887"/>
            <a:ext cx="729249" cy="58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Спутник, Панели Солнечных Батарей, Пространство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140" y="1407985"/>
            <a:ext cx="729249" cy="58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7/73/Explorer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347789"/>
            <a:ext cx="3997549" cy="3140062"/>
          </a:xfrm>
          <a:prstGeom prst="roundRect">
            <a:avLst>
              <a:gd name="adj" fmla="val 210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4792467" y="4159063"/>
            <a:ext cx="23871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</a:rPr>
              <a:t>2-й ИСЗ </a:t>
            </a:r>
            <a:r>
              <a:rPr lang="ru-RU" sz="1500" dirty="0">
                <a:solidFill>
                  <a:schemeClr val="bg1"/>
                </a:solidFill>
              </a:rPr>
              <a:t>«Эксплорер-1»</a:t>
            </a:r>
          </a:p>
        </p:txBody>
      </p:sp>
    </p:spTree>
    <p:extLst>
      <p:ext uri="{BB962C8B-B14F-4D97-AF65-F5344CB8AC3E}">
        <p14:creationId xmlns:p14="http://schemas.microsoft.com/office/powerpoint/2010/main" val="66158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pat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08642E-6 C 0.07569 3.08642E-6 0.13784 0.10864 0.13784 0.24382 C 0.13784 0.37839 0.07569 0.48765 4.16667E-6 0.48765 C -0.07622 0.48765 -0.13768 0.37839 -0.13768 0.24382 C -0.13768 0.10864 -0.07622 3.08642E-6 4.16667E-6 3.08642E-6 Z " pathEditMode="relative" rAng="0" ptsTypes="AAAAA">
                                      <p:cBhvr>
                                        <p:cTn id="47" dur="40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8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9" dur="4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1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1" presetClass="pat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93827E-7 C 0.07552 -4.93827E-7 0.1375 0.10895 0.1375 0.24444 C 0.1375 0.37932 0.07552 0.48889 4.16667E-6 0.48889 C -0.07552 0.48889 -0.13681 0.37932 -0.13681 0.24444 C -0.13681 0.10895 -0.07552 -4.93827E-7 4.16667E-6 -4.93827E-7 Z " pathEditMode="relative" rAng="0" ptsTypes="AAAAA">
                                      <p:cBhvr>
                                        <p:cTn id="138" dur="30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4444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4" grpId="0" animBg="1"/>
      <p:bldP spid="32" grpId="0" animBg="1"/>
      <p:bldP spid="32" grpId="1" animBg="1"/>
      <p:bldP spid="35" grpId="0"/>
      <p:bldP spid="35" grpId="1"/>
      <p:bldP spid="36" grpId="0"/>
      <p:bldP spid="36" grpId="1"/>
      <p:bldP spid="38" grpId="0"/>
      <p:bldP spid="38" grpId="1"/>
      <p:bldP spid="39" grpId="0"/>
      <p:bldP spid="39" grpId="1"/>
      <p:bldP spid="40" grpId="0"/>
      <p:bldP spid="40" grpId="1"/>
      <p:bldP spid="43" grpId="0"/>
      <p:bldP spid="43" grpId="1"/>
      <p:bldP spid="45" grpId="0"/>
      <p:bldP spid="45" grpId="1"/>
      <p:bldP spid="47" grpId="0"/>
      <p:bldP spid="47" grpId="1"/>
      <p:bldP spid="51" grpId="0"/>
      <p:bldP spid="51" grpId="1"/>
      <p:bldP spid="53" grpId="0"/>
      <p:bldP spid="53" grpId="1"/>
      <p:bldP spid="41" grpId="0"/>
      <p:bldP spid="4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4792435" y="1352434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2055" name="Группа 2054"/>
          <p:cNvGrpSpPr/>
          <p:nvPr/>
        </p:nvGrpSpPr>
        <p:grpSpPr>
          <a:xfrm>
            <a:off x="366938" y="1359053"/>
            <a:ext cx="4147071" cy="2890039"/>
            <a:chOff x="366938" y="1359053"/>
            <a:chExt cx="4147071" cy="2890039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66938" y="1359053"/>
              <a:ext cx="4147071" cy="1348353"/>
              <a:chOff x="366938" y="1487948"/>
              <a:chExt cx="4147071" cy="1348353"/>
            </a:xfrm>
          </p:grpSpPr>
          <p:sp>
            <p:nvSpPr>
              <p:cNvPr id="27" name="Прямоугольник 26"/>
              <p:cNvSpPr/>
              <p:nvPr/>
            </p:nvSpPr>
            <p:spPr>
              <a:xfrm>
                <a:off x="366938" y="1487948"/>
                <a:ext cx="3989162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smtClean="0">
                    <a:solidFill>
                      <a:srgbClr val="ED7D31">
                        <a:lumMod val="75000"/>
                      </a:srgbClr>
                    </a:solidFill>
                  </a:rPr>
                  <a:t>Спутник</a:t>
                </a:r>
                <a:endParaRPr lang="ru-RU" sz="15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366938" y="1820638"/>
                <a:ext cx="4147071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smtClean="0">
                    <a:solidFill>
                      <a:prstClr val="black"/>
                    </a:solidFill>
                  </a:rPr>
                  <a:t>небесное </a:t>
                </a:r>
                <a:r>
                  <a:rPr lang="ru-RU" sz="1500" dirty="0">
                    <a:solidFill>
                      <a:prstClr val="black"/>
                    </a:solidFill>
                  </a:rPr>
                  <a:t>тело, обращающееся по определённой траектории вокруг другого </a:t>
                </a:r>
                <a:r>
                  <a:rPr lang="ru-RU" sz="1500" dirty="0" smtClean="0">
                    <a:solidFill>
                      <a:prstClr val="black"/>
                    </a:solidFill>
                  </a:rPr>
                  <a:t>объекта </a:t>
                </a:r>
                <a:r>
                  <a:rPr lang="ru-RU" sz="1500" dirty="0">
                    <a:solidFill>
                      <a:prstClr val="black"/>
                    </a:solidFill>
                  </a:rPr>
                  <a:t>в космическом пространстве под действием гравитации.</a:t>
                </a:r>
              </a:p>
            </p:txBody>
          </p:sp>
        </p:grpSp>
        <p:grpSp>
          <p:nvGrpSpPr>
            <p:cNvPr id="16" name="Группа 15"/>
            <p:cNvGrpSpPr/>
            <p:nvPr/>
          </p:nvGrpSpPr>
          <p:grpSpPr>
            <a:xfrm>
              <a:off x="366938" y="3131572"/>
              <a:ext cx="4147071" cy="1117520"/>
              <a:chOff x="366938" y="1487948"/>
              <a:chExt cx="4147071" cy="1117520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366938" y="1487948"/>
                <a:ext cx="3989162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smtClean="0">
                    <a:solidFill>
                      <a:srgbClr val="ED7D31">
                        <a:lumMod val="75000"/>
                      </a:srgbClr>
                    </a:solidFill>
                  </a:rPr>
                  <a:t>Искусственный спутник</a:t>
                </a:r>
                <a:endParaRPr lang="ru-RU" sz="15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366938" y="1820638"/>
                <a:ext cx="4147071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smtClean="0"/>
                  <a:t>любой </a:t>
                </a:r>
                <a:r>
                  <a:rPr lang="ru-RU" sz="1500" dirty="0"/>
                  <a:t>объект, созданный руками человека и движущийся вокруг данного небесного тела. </a:t>
                </a:r>
                <a:endParaRPr lang="ru-RU" sz="15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056" name="Группа 2055"/>
          <p:cNvGrpSpPr/>
          <p:nvPr/>
        </p:nvGrpSpPr>
        <p:grpSpPr>
          <a:xfrm>
            <a:off x="5522327" y="1407985"/>
            <a:ext cx="2515774" cy="2790007"/>
            <a:chOff x="5522327" y="1407985"/>
            <a:chExt cx="2515774" cy="2790007"/>
          </a:xfrm>
        </p:grpSpPr>
        <p:pic>
          <p:nvPicPr>
            <p:cNvPr id="8194" name="Picture 2" descr="Марс, Планет, Красная Планета, Галактика, Вселенной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19280">
              <a:off x="6260192" y="2351767"/>
              <a:ext cx="1087666" cy="1087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Овал 14"/>
            <p:cNvSpPr/>
            <p:nvPr/>
          </p:nvSpPr>
          <p:spPr>
            <a:xfrm>
              <a:off x="5522327" y="1682218"/>
              <a:ext cx="2515774" cy="2515774"/>
            </a:xfrm>
            <a:prstGeom prst="ellipse">
              <a:avLst/>
            </a:prstGeom>
            <a:noFill/>
            <a:ln w="63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96" name="Picture 4" descr="Спутник, Панели Солнечных Батарей, Пространство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140" y="1407985"/>
              <a:ext cx="729249" cy="581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Группа 74"/>
          <p:cNvGrpSpPr/>
          <p:nvPr/>
        </p:nvGrpSpPr>
        <p:grpSpPr>
          <a:xfrm>
            <a:off x="1011136" y="1497102"/>
            <a:ext cx="2515774" cy="2790007"/>
            <a:chOff x="5522327" y="1407985"/>
            <a:chExt cx="2515774" cy="2790007"/>
          </a:xfrm>
        </p:grpSpPr>
        <p:pic>
          <p:nvPicPr>
            <p:cNvPr id="76" name="Picture 2" descr="Марс, Планет, Красная Планета, Галактика, Вселенной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19280">
              <a:off x="6260192" y="2351767"/>
              <a:ext cx="1087666" cy="1087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Овал 76"/>
            <p:cNvSpPr/>
            <p:nvPr/>
          </p:nvSpPr>
          <p:spPr>
            <a:xfrm>
              <a:off x="5522327" y="1682218"/>
              <a:ext cx="2515774" cy="2515774"/>
            </a:xfrm>
            <a:prstGeom prst="ellipse">
              <a:avLst/>
            </a:prstGeom>
            <a:noFill/>
            <a:ln w="63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8" name="Picture 4" descr="Спутник, Панели Солнечных Батарей, Пространство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140" y="1407985"/>
              <a:ext cx="729249" cy="581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" name="TextBox 78"/>
          <p:cNvSpPr txBox="1"/>
          <p:nvPr/>
        </p:nvSpPr>
        <p:spPr>
          <a:xfrm>
            <a:off x="370414" y="386857"/>
            <a:ext cx="773641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планет и искусственных спутников</a:t>
            </a:r>
          </a:p>
        </p:txBody>
      </p:sp>
    </p:spTree>
    <p:extLst>
      <p:ext uri="{BB962C8B-B14F-4D97-AF65-F5344CB8AC3E}">
        <p14:creationId xmlns:p14="http://schemas.microsoft.com/office/powerpoint/2010/main" val="406431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-0.49357 0.01821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88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4792435" y="1352434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1011136" y="1497102"/>
            <a:ext cx="2515774" cy="2790007"/>
            <a:chOff x="5522327" y="1407985"/>
            <a:chExt cx="2515774" cy="2790007"/>
          </a:xfrm>
        </p:grpSpPr>
        <p:pic>
          <p:nvPicPr>
            <p:cNvPr id="76" name="Picture 2" descr="Марс, Планет, Красная Планета, Галактика, Вселенной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19280">
              <a:off x="6260192" y="2351767"/>
              <a:ext cx="1087666" cy="1087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Овал 76"/>
            <p:cNvSpPr/>
            <p:nvPr/>
          </p:nvSpPr>
          <p:spPr>
            <a:xfrm>
              <a:off x="5522327" y="1682218"/>
              <a:ext cx="2515774" cy="2515774"/>
            </a:xfrm>
            <a:prstGeom prst="ellipse">
              <a:avLst/>
            </a:prstGeom>
            <a:noFill/>
            <a:ln w="63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8" name="Picture 4" descr="Спутник, Панели Солнечных Батарей, Пространство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140" y="1407985"/>
              <a:ext cx="729249" cy="581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" name="Прямая соединительная линия 2"/>
          <p:cNvCxnSpPr>
            <a:endCxn id="76" idx="0"/>
          </p:cNvCxnSpPr>
          <p:nvPr/>
        </p:nvCxnSpPr>
        <p:spPr>
          <a:xfrm>
            <a:off x="1638300" y="1950720"/>
            <a:ext cx="385263" cy="561506"/>
          </a:xfrm>
          <a:prstGeom prst="line">
            <a:avLst/>
          </a:prstGeom>
          <a:ln w="95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292834" y="2984717"/>
            <a:ext cx="475766" cy="279183"/>
          </a:xfrm>
          <a:prstGeom prst="line">
            <a:avLst/>
          </a:prstGeom>
          <a:ln w="9525">
            <a:solidFill>
              <a:schemeClr val="bg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52357" y="2162312"/>
            <a:ext cx="288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</a:t>
            </a:r>
            <a:endParaRPr lang="ru-RU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2266573" y="3065753"/>
            <a:ext cx="288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R</a:t>
            </a:r>
            <a:endParaRPr lang="ru-RU" i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92435" y="1359298"/>
                <a:ext cx="1067087" cy="559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p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435" y="1359298"/>
                <a:ext cx="1067087" cy="5593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5672718" y="1496388"/>
            <a:ext cx="28456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— </a:t>
            </a:r>
            <a:r>
              <a:rPr lang="ru-RU" sz="1500" dirty="0" err="1" smtClean="0"/>
              <a:t>центрострем</a:t>
            </a:r>
            <a:r>
              <a:rPr lang="ru-RU" sz="1500" dirty="0" smtClean="0"/>
              <a:t>. ускорение.</a:t>
            </a:r>
            <a:endParaRPr lang="ru-RU" sz="15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792435" y="1965501"/>
                <a:ext cx="1491306" cy="5572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𝑀𝑚</m:t>
                          </m:r>
                        </m:num>
                        <m:den>
                          <m:sSup>
                            <m:sSupPr>
                              <m:ctrlP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435" y="1965501"/>
                <a:ext cx="1491306" cy="55720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6091462" y="2078990"/>
            <a:ext cx="18934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— сила тяготения.</a:t>
            </a:r>
            <a:endParaRPr lang="ru-RU" sz="15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791835" y="3129528"/>
                <a:ext cx="764312" cy="524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835" y="3129528"/>
                <a:ext cx="764312" cy="52456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4791835" y="2569524"/>
            <a:ext cx="35670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На основании </a:t>
            </a:r>
            <a:r>
              <a:rPr lang="en-US" sz="1500" dirty="0" smtClean="0"/>
              <a:t>2-</a:t>
            </a:r>
            <a:r>
              <a:rPr lang="ru-RU" sz="1500" dirty="0" err="1" smtClean="0"/>
              <a:t>го</a:t>
            </a:r>
            <a:r>
              <a:rPr lang="ru-RU" sz="1500" dirty="0" smtClean="0"/>
              <a:t> закона Ньютона:</a:t>
            </a:r>
            <a:endParaRPr lang="ru-RU" sz="15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376134" y="2939508"/>
                <a:ext cx="1313373" cy="721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f>
                            <m:f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5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5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5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r>
                                        <a:rPr lang="en-US" sz="15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15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5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134" y="2939508"/>
                <a:ext cx="1313373" cy="72186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495340" y="3145854"/>
                <a:ext cx="1223155" cy="558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5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5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15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5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340" y="3145854"/>
                <a:ext cx="1223155" cy="55867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793337" y="3708190"/>
                <a:ext cx="1294265" cy="774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num>
                            <m:den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337" y="3708190"/>
                <a:ext cx="1294265" cy="77431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5900342" y="3965862"/>
            <a:ext cx="22765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— скорость спутника.</a:t>
            </a:r>
            <a:endParaRPr lang="ru-RU" sz="1500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370414" y="386857"/>
            <a:ext cx="773641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планет и искусственных спутников</a:t>
            </a:r>
          </a:p>
        </p:txBody>
      </p:sp>
    </p:spTree>
    <p:extLst>
      <p:ext uri="{BB962C8B-B14F-4D97-AF65-F5344CB8AC3E}">
        <p14:creationId xmlns:p14="http://schemas.microsoft.com/office/powerpoint/2010/main" val="93203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4792435" y="1352434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1011136" y="1497102"/>
            <a:ext cx="2515774" cy="2790007"/>
            <a:chOff x="5522327" y="1407985"/>
            <a:chExt cx="2515774" cy="2790007"/>
          </a:xfrm>
        </p:grpSpPr>
        <p:pic>
          <p:nvPicPr>
            <p:cNvPr id="76" name="Picture 2" descr="Марс, Планет, Красная Планета, Галактика, Вселенной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19280">
              <a:off x="6260192" y="2351767"/>
              <a:ext cx="1087666" cy="1087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Овал 76"/>
            <p:cNvSpPr/>
            <p:nvPr/>
          </p:nvSpPr>
          <p:spPr>
            <a:xfrm>
              <a:off x="5522327" y="1682218"/>
              <a:ext cx="2515774" cy="2515774"/>
            </a:xfrm>
            <a:prstGeom prst="ellipse">
              <a:avLst/>
            </a:prstGeom>
            <a:noFill/>
            <a:ln w="63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8" name="Picture 4" descr="Спутник, Панели Солнечных Батарей, Пространство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140" y="1407985"/>
              <a:ext cx="729249" cy="581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" name="Прямая соединительная линия 2"/>
          <p:cNvCxnSpPr>
            <a:endCxn id="76" idx="0"/>
          </p:cNvCxnSpPr>
          <p:nvPr/>
        </p:nvCxnSpPr>
        <p:spPr>
          <a:xfrm>
            <a:off x="1638300" y="1950720"/>
            <a:ext cx="385263" cy="561506"/>
          </a:xfrm>
          <a:prstGeom prst="line">
            <a:avLst/>
          </a:prstGeom>
          <a:ln w="95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292834" y="2984717"/>
            <a:ext cx="475766" cy="279183"/>
          </a:xfrm>
          <a:prstGeom prst="line">
            <a:avLst/>
          </a:prstGeom>
          <a:ln w="9525">
            <a:solidFill>
              <a:schemeClr val="bg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52357" y="2162312"/>
            <a:ext cx="288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</a:t>
            </a:r>
            <a:endParaRPr lang="ru-RU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2266573" y="3065753"/>
            <a:ext cx="288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R</a:t>
            </a:r>
            <a:endParaRPr lang="ru-RU" i="1" dirty="0">
              <a:solidFill>
                <a:schemeClr val="bg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791835" y="1359298"/>
            <a:ext cx="3726534" cy="2345235"/>
            <a:chOff x="4791835" y="1359298"/>
            <a:chExt cx="3726534" cy="23452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4792435" y="1359298"/>
                  <a:ext cx="1067087" cy="5593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𝜐</m:t>
                                </m:r>
                              </m:e>
                              <m:sup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2435" y="1359298"/>
                  <a:ext cx="1067087" cy="55938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/>
            <p:cNvSpPr txBox="1"/>
            <p:nvPr/>
          </p:nvSpPr>
          <p:spPr>
            <a:xfrm>
              <a:off x="5672718" y="1496388"/>
              <a:ext cx="284565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/>
                <a:t>— </a:t>
              </a:r>
              <a:r>
                <a:rPr lang="ru-RU" sz="1500" dirty="0" err="1" smtClean="0"/>
                <a:t>центрострем</a:t>
              </a:r>
              <a:r>
                <a:rPr lang="ru-RU" sz="1500" dirty="0" smtClean="0"/>
                <a:t>. ускорение.</a:t>
              </a:r>
              <a:endParaRPr lang="ru-RU" sz="1500" i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4792435" y="1965501"/>
                  <a:ext cx="1491306" cy="5572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f>
                          <m:f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𝑀𝑚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2435" y="1965501"/>
                  <a:ext cx="1491306" cy="55720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/>
            <p:cNvSpPr txBox="1"/>
            <p:nvPr/>
          </p:nvSpPr>
          <p:spPr>
            <a:xfrm>
              <a:off x="6091462" y="2078990"/>
              <a:ext cx="189346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/>
                <a:t>— сила тяготения.</a:t>
              </a:r>
              <a:endParaRPr lang="ru-RU" sz="1500" i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4791835" y="3129528"/>
                  <a:ext cx="764312" cy="5245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num>
                          <m:den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1835" y="3129528"/>
                  <a:ext cx="764312" cy="52456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/>
            <p:cNvSpPr txBox="1"/>
            <p:nvPr/>
          </p:nvSpPr>
          <p:spPr>
            <a:xfrm>
              <a:off x="4791835" y="2569524"/>
              <a:ext cx="356700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/>
                <a:t>На основании </a:t>
              </a:r>
              <a:r>
                <a:rPr lang="en-US" sz="1500" dirty="0" smtClean="0"/>
                <a:t>2-</a:t>
              </a:r>
              <a:r>
                <a:rPr lang="ru-RU" sz="1500" dirty="0" err="1" smtClean="0"/>
                <a:t>го</a:t>
              </a:r>
              <a:r>
                <a:rPr lang="ru-RU" sz="1500" dirty="0" smtClean="0"/>
                <a:t> закона Ньютона:</a:t>
              </a:r>
              <a:endParaRPr lang="ru-RU" sz="1500" i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376134" y="2939508"/>
                  <a:ext cx="1313373" cy="7218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f>
                              <m:fPr>
                                <m:ctrlP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𝑀𝑚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15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5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5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r>
                                          <a:rPr lang="en-US" sz="15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5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5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num>
                          <m:den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6134" y="2939508"/>
                  <a:ext cx="1313373" cy="72186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6495340" y="3145854"/>
                  <a:ext cx="1223155" cy="5586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5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5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5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5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5340" y="3145854"/>
                  <a:ext cx="1223155" cy="55867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Группа 3"/>
          <p:cNvGrpSpPr/>
          <p:nvPr/>
        </p:nvGrpSpPr>
        <p:grpSpPr>
          <a:xfrm>
            <a:off x="4793337" y="3708190"/>
            <a:ext cx="3383590" cy="774315"/>
            <a:chOff x="4793337" y="3708190"/>
            <a:chExt cx="3383590" cy="7743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4793337" y="3708190"/>
                  <a:ext cx="1294265" cy="7743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𝐺𝑀</m:t>
                                </m:r>
                              </m:num>
                              <m:den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3337" y="3708190"/>
                  <a:ext cx="1294265" cy="77431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/>
            <p:cNvSpPr txBox="1"/>
            <p:nvPr/>
          </p:nvSpPr>
          <p:spPr>
            <a:xfrm>
              <a:off x="5900342" y="3965862"/>
              <a:ext cx="227658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/>
                <a:t>— скорость спутника.</a:t>
              </a:r>
              <a:endParaRPr lang="ru-RU" sz="1500" i="1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793337" y="1355952"/>
            <a:ext cx="3383590" cy="774315"/>
            <a:chOff x="4793337" y="3708190"/>
            <a:chExt cx="3383590" cy="7743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4793337" y="3708190"/>
                  <a:ext cx="1294265" cy="7743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𝐺𝑀</m:t>
                                </m:r>
                              </m:num>
                              <m:den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3337" y="3708190"/>
                  <a:ext cx="1294265" cy="77431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/>
            <p:cNvSpPr txBox="1"/>
            <p:nvPr/>
          </p:nvSpPr>
          <p:spPr>
            <a:xfrm>
              <a:off x="5900342" y="3965862"/>
              <a:ext cx="227658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/>
                <a:t>— скорость спутника.</a:t>
              </a:r>
              <a:endParaRPr lang="ru-RU" sz="1500" i="1"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4792435" y="2254071"/>
            <a:ext cx="3844745" cy="766072"/>
            <a:chOff x="4792435" y="2129675"/>
            <a:chExt cx="3844745" cy="766072"/>
          </a:xfrm>
        </p:grpSpPr>
        <p:sp>
          <p:nvSpPr>
            <p:cNvPr id="44" name="TextBox 43"/>
            <p:cNvSpPr txBox="1"/>
            <p:nvPr/>
          </p:nvSpPr>
          <p:spPr>
            <a:xfrm>
              <a:off x="5677621" y="2242955"/>
              <a:ext cx="256014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— </a:t>
              </a:r>
              <a:r>
                <a:rPr lang="ru-RU" sz="1500" dirty="0" smtClean="0"/>
                <a:t>ускорение свободного</a:t>
              </a:r>
              <a:endParaRPr lang="ru-RU" sz="1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Прямоугольник 44"/>
                <p:cNvSpPr/>
                <p:nvPr/>
              </p:nvSpPr>
              <p:spPr>
                <a:xfrm>
                  <a:off x="4792435" y="2129675"/>
                  <a:ext cx="1066831" cy="5230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5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15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ru-RU" sz="15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5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f>
                          <m:fPr>
                            <m:ctrlPr>
                              <a:rPr lang="en-US" sz="15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5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sz="15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Прямоугольник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2435" y="2129675"/>
                  <a:ext cx="1066831" cy="523028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232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Прямоугольник 45"/>
            <p:cNvSpPr/>
            <p:nvPr/>
          </p:nvSpPr>
          <p:spPr>
            <a:xfrm>
              <a:off x="4796064" y="2572582"/>
              <a:ext cx="384111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500" dirty="0"/>
                <a:t>падения вблизи поверхности </a:t>
              </a:r>
              <a:r>
                <a:rPr lang="ru-RU" sz="1500" dirty="0" smtClean="0"/>
                <a:t>планеты.</a:t>
              </a:r>
              <a:endParaRPr lang="ru-RU" dirty="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70414" y="386857"/>
            <a:ext cx="773641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планет и искусственных спутников</a:t>
            </a:r>
          </a:p>
        </p:txBody>
      </p:sp>
    </p:spTree>
    <p:extLst>
      <p:ext uri="{BB962C8B-B14F-4D97-AF65-F5344CB8AC3E}">
        <p14:creationId xmlns:p14="http://schemas.microsoft.com/office/powerpoint/2010/main" val="36672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0.0007 -0.45834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229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4792435" y="1352434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011136" y="1497102"/>
            <a:ext cx="2515774" cy="2790007"/>
            <a:chOff x="1011136" y="1497102"/>
            <a:chExt cx="2515774" cy="2790007"/>
          </a:xfrm>
        </p:grpSpPr>
        <p:grpSp>
          <p:nvGrpSpPr>
            <p:cNvPr id="75" name="Группа 74"/>
            <p:cNvGrpSpPr/>
            <p:nvPr/>
          </p:nvGrpSpPr>
          <p:grpSpPr>
            <a:xfrm>
              <a:off x="1011136" y="1497102"/>
              <a:ext cx="2515774" cy="2790007"/>
              <a:chOff x="5522327" y="1407985"/>
              <a:chExt cx="2515774" cy="2790007"/>
            </a:xfrm>
          </p:grpSpPr>
          <p:pic>
            <p:nvPicPr>
              <p:cNvPr id="76" name="Picture 2" descr="Марс, Планет, Красная Планета, Галактика, Вселенной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819280">
                <a:off x="6260192" y="2351767"/>
                <a:ext cx="1087666" cy="10876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Овал 76"/>
              <p:cNvSpPr/>
              <p:nvPr/>
            </p:nvSpPr>
            <p:spPr>
              <a:xfrm>
                <a:off x="5522327" y="1682218"/>
                <a:ext cx="2515774" cy="2515774"/>
              </a:xfrm>
              <a:prstGeom prst="ellipse">
                <a:avLst/>
              </a:prstGeom>
              <a:noFill/>
              <a:ln w="63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8" name="Picture 4" descr="Спутник, Панели Солнечных Батарей, Пространство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3140" y="1407985"/>
                <a:ext cx="729249" cy="5811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3" name="Прямая соединительная линия 2"/>
            <p:cNvCxnSpPr>
              <a:endCxn id="76" idx="0"/>
            </p:cNvCxnSpPr>
            <p:nvPr/>
          </p:nvCxnSpPr>
          <p:spPr>
            <a:xfrm>
              <a:off x="1638300" y="1950720"/>
              <a:ext cx="385263" cy="561506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2292834" y="2984717"/>
              <a:ext cx="475766" cy="279183"/>
            </a:xfrm>
            <a:prstGeom prst="line">
              <a:avLst/>
            </a:prstGeom>
            <a:ln w="9525">
              <a:solidFill>
                <a:schemeClr val="bg1"/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552357" y="2162312"/>
              <a:ext cx="28886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h</a:t>
              </a:r>
              <a:endParaRPr lang="ru-RU" i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66573" y="3065753"/>
              <a:ext cx="28886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</a:rPr>
                <a:t>R</a:t>
              </a:r>
              <a:endParaRPr lang="ru-RU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793337" y="1355952"/>
            <a:ext cx="3383590" cy="774315"/>
            <a:chOff x="4793337" y="3708190"/>
            <a:chExt cx="3383590" cy="7743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4793337" y="3708190"/>
                  <a:ext cx="1294265" cy="7743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𝐺𝑀</m:t>
                                </m:r>
                              </m:num>
                              <m:den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3337" y="3708190"/>
                  <a:ext cx="1294265" cy="77431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/>
            <p:cNvSpPr txBox="1"/>
            <p:nvPr/>
          </p:nvSpPr>
          <p:spPr>
            <a:xfrm>
              <a:off x="5900342" y="3965862"/>
              <a:ext cx="227658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/>
                <a:t>— скорость спутника.</a:t>
              </a:r>
              <a:endParaRPr lang="ru-RU" sz="1500" i="1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792435" y="2254071"/>
            <a:ext cx="3844745" cy="766072"/>
            <a:chOff x="4792435" y="2129675"/>
            <a:chExt cx="3844745" cy="766072"/>
          </a:xfrm>
        </p:grpSpPr>
        <p:sp>
          <p:nvSpPr>
            <p:cNvPr id="39" name="TextBox 38"/>
            <p:cNvSpPr txBox="1"/>
            <p:nvPr/>
          </p:nvSpPr>
          <p:spPr>
            <a:xfrm>
              <a:off x="5677621" y="2242955"/>
              <a:ext cx="256014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— </a:t>
              </a:r>
              <a:r>
                <a:rPr lang="ru-RU" sz="1500" dirty="0" smtClean="0"/>
                <a:t>ускорение свободного</a:t>
              </a:r>
              <a:endParaRPr lang="ru-RU" sz="1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Прямоугольник 40"/>
                <p:cNvSpPr/>
                <p:nvPr/>
              </p:nvSpPr>
              <p:spPr>
                <a:xfrm>
                  <a:off x="4792435" y="2129675"/>
                  <a:ext cx="1066831" cy="5230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5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15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ru-RU" sz="15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5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f>
                          <m:fPr>
                            <m:ctrlPr>
                              <a:rPr lang="en-US" sz="15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5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sz="15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Прямоугольник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2435" y="2129675"/>
                  <a:ext cx="1066831" cy="52302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232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Прямоугольник 6"/>
            <p:cNvSpPr/>
            <p:nvPr/>
          </p:nvSpPr>
          <p:spPr>
            <a:xfrm>
              <a:off x="4796064" y="2572582"/>
              <a:ext cx="384111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500" dirty="0"/>
                <a:t>падения вблизи поверхности </a:t>
              </a:r>
              <a:r>
                <a:rPr lang="ru-RU" sz="1500" dirty="0" smtClean="0"/>
                <a:t>планеты.</a:t>
              </a:r>
              <a:endParaRPr lang="ru-RU"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4793337" y="3143947"/>
            <a:ext cx="3383590" cy="774315"/>
            <a:chOff x="4793337" y="3708190"/>
            <a:chExt cx="3383590" cy="7743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4793337" y="3708190"/>
                  <a:ext cx="1339085" cy="7743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3337" y="3708190"/>
                  <a:ext cx="1339085" cy="77431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/>
            <p:cNvSpPr txBox="1"/>
            <p:nvPr/>
          </p:nvSpPr>
          <p:spPr>
            <a:xfrm>
              <a:off x="5900342" y="3965862"/>
              <a:ext cx="227658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/>
                <a:t>— скорость спутника.</a:t>
              </a:r>
              <a:endParaRPr lang="ru-RU" sz="1500" i="1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790928" y="4042066"/>
            <a:ext cx="3923493" cy="371833"/>
            <a:chOff x="4790928" y="4042066"/>
            <a:chExt cx="3923493" cy="371833"/>
          </a:xfrm>
        </p:grpSpPr>
        <p:sp>
          <p:nvSpPr>
            <p:cNvPr id="46" name="TextBox 45"/>
            <p:cNvSpPr txBox="1"/>
            <p:nvPr/>
          </p:nvSpPr>
          <p:spPr>
            <a:xfrm>
              <a:off x="5700454" y="4080801"/>
              <a:ext cx="301396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/>
                <a:t>— </a:t>
              </a:r>
              <a:r>
                <a:rPr lang="en-US" sz="1500" dirty="0" smtClean="0"/>
                <a:t>1-</a:t>
              </a:r>
              <a:r>
                <a:rPr lang="ru-RU" sz="1500" dirty="0" err="1" smtClean="0"/>
                <a:t>ая</a:t>
              </a:r>
              <a:r>
                <a:rPr lang="ru-RU" sz="1500" dirty="0" smtClean="0"/>
                <a:t> космическая скорость.</a:t>
              </a:r>
              <a:endParaRPr lang="ru-RU" sz="1500" i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4790928" y="4042066"/>
                  <a:ext cx="1110882" cy="371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5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rad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0928" y="4042066"/>
                  <a:ext cx="1110882" cy="37183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Группа 12"/>
          <p:cNvGrpSpPr/>
          <p:nvPr/>
        </p:nvGrpSpPr>
        <p:grpSpPr>
          <a:xfrm>
            <a:off x="366938" y="1444384"/>
            <a:ext cx="4147071" cy="1117520"/>
            <a:chOff x="366938" y="1359053"/>
            <a:chExt cx="4147071" cy="1117520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366938" y="1359053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Первая космическая скорость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366938" y="1691743"/>
              <a:ext cx="414707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скорость, которую нужно сообщить спутнику, чтобы он двигался по круговой орбите вблизи поверхности планеты</a:t>
              </a:r>
              <a:r>
                <a:rPr lang="ru-RU" sz="1500" dirty="0" smtClean="0">
                  <a:solidFill>
                    <a:prstClr val="black"/>
                  </a:solidFill>
                </a:rPr>
                <a:t>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362176" y="3203058"/>
            <a:ext cx="3991101" cy="1286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500" dirty="0" smtClean="0">
                <a:latin typeface="+mn-lt"/>
                <a:cs typeface="Arial" panose="020B0604020202020204" pitchFamily="34" charset="0"/>
              </a:rPr>
              <a:t>Чем 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выше над поверхностью планеты расположена орбита спутника, тем меньше его скорость и тем больше его период обращения.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0414" y="386857"/>
            <a:ext cx="773641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планет и искусственных спутников</a:t>
            </a:r>
          </a:p>
        </p:txBody>
      </p:sp>
    </p:spTree>
    <p:extLst>
      <p:ext uri="{BB962C8B-B14F-4D97-AF65-F5344CB8AC3E}">
        <p14:creationId xmlns:p14="http://schemas.microsoft.com/office/powerpoint/2010/main" val="365426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22" name="Скругленный прямоугольник 3"/>
          <p:cNvSpPr/>
          <p:nvPr/>
        </p:nvSpPr>
        <p:spPr>
          <a:xfrm>
            <a:off x="1821355" y="376238"/>
            <a:ext cx="5501291" cy="91546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ПОЧЕМУ?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6" name="Скругленная соединительная линия 5"/>
          <p:cNvCxnSpPr>
            <a:stCxn id="22" idx="2"/>
            <a:endCxn id="23" idx="0"/>
          </p:cNvCxnSpPr>
          <p:nvPr/>
        </p:nvCxnSpPr>
        <p:spPr>
          <a:xfrm rot="5400000">
            <a:off x="2870565" y="77143"/>
            <a:ext cx="486872" cy="2916001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9"/>
          <p:cNvCxnSpPr>
            <a:stCxn id="22" idx="2"/>
            <a:endCxn id="25" idx="0"/>
          </p:cNvCxnSpPr>
          <p:nvPr/>
        </p:nvCxnSpPr>
        <p:spPr>
          <a:xfrm rot="5400000">
            <a:off x="4328565" y="1535143"/>
            <a:ext cx="486872" cy="1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кругленная соединительная линия 5"/>
          <p:cNvCxnSpPr>
            <a:stCxn id="22" idx="2"/>
            <a:endCxn id="36" idx="0"/>
          </p:cNvCxnSpPr>
          <p:nvPr/>
        </p:nvCxnSpPr>
        <p:spPr>
          <a:xfrm rot="16200000" flipH="1">
            <a:off x="5786564" y="77143"/>
            <a:ext cx="486872" cy="2915999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/>
          <p:cNvGrpSpPr/>
          <p:nvPr/>
        </p:nvGrpSpPr>
        <p:grpSpPr>
          <a:xfrm>
            <a:off x="396000" y="1778579"/>
            <a:ext cx="2520000" cy="2988684"/>
            <a:chOff x="396000" y="1778579"/>
            <a:chExt cx="2520000" cy="2988684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396000" y="1778579"/>
              <a:ext cx="2520000" cy="298868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>
                <a:solidFill>
                  <a:schemeClr val="tx1"/>
                </a:solidFill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1" r="7655"/>
            <a:stretch/>
          </p:blipFill>
          <p:spPr>
            <a:xfrm>
              <a:off x="457201" y="2059632"/>
              <a:ext cx="2408465" cy="2420290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3143273" y="1778579"/>
            <a:ext cx="2864960" cy="2988684"/>
            <a:chOff x="3143273" y="1778579"/>
            <a:chExt cx="2864960" cy="2988684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3312000" y="1778579"/>
              <a:ext cx="2520000" cy="298868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>
                <a:solidFill>
                  <a:schemeClr val="tx1"/>
                </a:solidFill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0" t="26644" r="2996" b="14712"/>
            <a:stretch/>
          </p:blipFill>
          <p:spPr>
            <a:xfrm rot="19126055">
              <a:off x="3143273" y="2478421"/>
              <a:ext cx="2864960" cy="1606814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6228000" y="1778579"/>
            <a:ext cx="2524226" cy="2988684"/>
            <a:chOff x="6228000" y="1778579"/>
            <a:chExt cx="2524226" cy="2988684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6228000" y="1778579"/>
              <a:ext cx="2520000" cy="298868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>
                <a:solidFill>
                  <a:schemeClr val="tx1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3725" y="3472268"/>
              <a:ext cx="694561" cy="694561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6592" y="4055104"/>
              <a:ext cx="610028" cy="610028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7099">
              <a:off x="7910737" y="2648604"/>
              <a:ext cx="841489" cy="84148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133" y="3008527"/>
              <a:ext cx="1022605" cy="1022605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658" y="2512892"/>
              <a:ext cx="895632" cy="783678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727" y="1880401"/>
              <a:ext cx="1128126" cy="1128126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9897" y="4194622"/>
              <a:ext cx="364354" cy="364354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609" y="3517998"/>
              <a:ext cx="603100" cy="603100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846" y="1977093"/>
              <a:ext cx="524947" cy="524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400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0414" y="386857"/>
            <a:ext cx="7298793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>
                <a:solidFill>
                  <a:srgbClr val="ED7D31">
                    <a:lumMod val="75000"/>
                  </a:srgbClr>
                </a:solidFill>
              </a:rPr>
              <a:t>Закон всемирного тяготения. Сила тяжести</a:t>
            </a:r>
            <a:endParaRPr lang="ru-RU" sz="2200" b="1" cap="all" dirty="0" smtClean="0">
              <a:solidFill>
                <a:srgbClr val="ED7D31">
                  <a:lumMod val="75000"/>
                </a:srgb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94" y="1086514"/>
            <a:ext cx="3198437" cy="1799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382" y="1081203"/>
            <a:ext cx="3198437" cy="1799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94" y="2974521"/>
            <a:ext cx="3198437" cy="1799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382" y="2974521"/>
            <a:ext cx="3198437" cy="1799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32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3" cy="5143494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647825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8213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Сэр Исаак Ньютон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2" cy="5143494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695450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8646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Николай Коперник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pic>
        <p:nvPicPr>
          <p:cNvPr id="2050" name="Picture 2" descr="http://spacegid.com/wp-content/uploads/2014/01/Solnechnaya-sistem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5" r="15414"/>
          <a:stretch/>
        </p:blipFill>
        <p:spPr bwMode="auto">
          <a:xfrm>
            <a:off x="376605" y="376238"/>
            <a:ext cx="3979495" cy="34835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12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2"/>
            <a:ext cx="3976682" cy="5143492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295400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5183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Иоганн Кеплер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6939" y="421824"/>
            <a:ext cx="3989161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Третий закон Кеплера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6939" y="1460337"/>
            <a:ext cx="3989161" cy="1066959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1600" dirty="0" smtClean="0"/>
              <a:t>Квадраты </a:t>
            </a:r>
            <a:r>
              <a:rPr lang="ru-RU" sz="1600" dirty="0"/>
              <a:t>периодов обращения планет вокруг Солнца относятся как кубы больших полуосей орбит планет: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31800" y="2601442"/>
                <a:ext cx="3816350" cy="788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ru-RU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00" y="2601442"/>
                <a:ext cx="3816350" cy="7882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66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4" cy="5143495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6818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ru-RU" altLang="ru-RU" sz="1400" dirty="0" smtClean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Галилео Галилей</a:t>
            </a:r>
            <a:endParaRPr lang="ru-RU" altLang="ru-RU" sz="1400" dirty="0" smtClean="0">
              <a:solidFill>
                <a:srgbClr val="E7E6E6">
                  <a:lumMod val="50000"/>
                </a:srgbClr>
              </a:solidFill>
              <a:latin typeface="Gerber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6939" y="383724"/>
            <a:ext cx="4420961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700" b="1" cap="all" dirty="0" smtClean="0">
                <a:solidFill>
                  <a:srgbClr val="ED7D31">
                    <a:lumMod val="75000"/>
                  </a:srgbClr>
                </a:solidFill>
              </a:rPr>
              <a:t>Опыт Галилея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2" y="941026"/>
            <a:ext cx="3570564" cy="2990896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533400" y="4248150"/>
            <a:ext cx="1475014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06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3" cy="5143495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5456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ru-RU" altLang="ru-RU" sz="1400" dirty="0" smtClean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Эдмунд Галлей</a:t>
            </a:r>
            <a:endParaRPr lang="ru-RU" altLang="ru-RU" sz="1400" dirty="0" smtClean="0">
              <a:solidFill>
                <a:srgbClr val="E7E6E6">
                  <a:lumMod val="50000"/>
                </a:srgbClr>
              </a:solidFill>
              <a:latin typeface="Gerber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533400" y="4248150"/>
            <a:ext cx="1328057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6939" y="421824"/>
            <a:ext cx="3989161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Третий закон Кеплера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1800" y="1347788"/>
                <a:ext cx="3816350" cy="796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20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тяг</m:t>
                          </m:r>
                        </m:sub>
                      </m:sSub>
                      <m:r>
                        <a:rPr lang="en-US" sz="20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ru-RU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00" y="1347788"/>
                <a:ext cx="3816350" cy="79675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71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3" cy="5143494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647825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8213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Сэр Исаак Ньютон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6939" y="376238"/>
            <a:ext cx="3989161" cy="1310615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1600" dirty="0"/>
              <a:t>М</a:t>
            </a:r>
            <a:r>
              <a:rPr lang="ru-RU" sz="1600" dirty="0" smtClean="0"/>
              <a:t>ежду </a:t>
            </a:r>
            <a:r>
              <a:rPr lang="ru-RU" sz="1600" dirty="0"/>
              <a:t>любыми телами существуют силы </a:t>
            </a:r>
            <a:r>
              <a:rPr lang="ru-RU" sz="1600" dirty="0" smtClean="0"/>
              <a:t>тяготения, </a:t>
            </a:r>
            <a:r>
              <a:rPr lang="ru-RU" sz="1600" dirty="0"/>
              <a:t>и, например, падение </a:t>
            </a:r>
            <a:r>
              <a:rPr lang="ru-RU" sz="1600" dirty="0" smtClean="0"/>
              <a:t>пушечного ядра и </a:t>
            </a:r>
            <a:r>
              <a:rPr lang="ru-RU" sz="1600" dirty="0"/>
              <a:t>движение Луны по своей орбите определяется силой притяжения Земли.</a:t>
            </a:r>
          </a:p>
        </p:txBody>
      </p:sp>
    </p:spTree>
    <p:extLst>
      <p:ext uri="{BB962C8B-B14F-4D97-AF65-F5344CB8AC3E}">
        <p14:creationId xmlns:p14="http://schemas.microsoft.com/office/powerpoint/2010/main" val="20776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ЕГЭ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5879</TotalTime>
  <Words>1033</Words>
  <Application>Microsoft Office PowerPoint</Application>
  <PresentationFormat>Экран (16:9)</PresentationFormat>
  <Paragraphs>256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Gerbera</vt:lpstr>
      <vt:lpstr>Arial</vt:lpstr>
      <vt:lpstr>Cambria Math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480</cp:revision>
  <dcterms:created xsi:type="dcterms:W3CDTF">2015-09-21T08:48:07Z</dcterms:created>
  <dcterms:modified xsi:type="dcterms:W3CDTF">2016-01-29T07:05:11Z</dcterms:modified>
</cp:coreProperties>
</file>