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300" r:id="rId4"/>
    <p:sldId id="299" r:id="rId5"/>
    <p:sldId id="303" r:id="rId6"/>
    <p:sldId id="302" r:id="rId7"/>
    <p:sldId id="304" r:id="rId8"/>
    <p:sldId id="305" r:id="rId9"/>
    <p:sldId id="306" r:id="rId10"/>
    <p:sldId id="308" r:id="rId11"/>
    <p:sldId id="290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erbera" panose="02000500000000000000" pitchFamily="2" charset="-52"/>
      <p:regular r:id="rId17"/>
      <p:bold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2B347"/>
    <a:srgbClr val="F57B27"/>
    <a:srgbClr val="848484"/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6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34" Type="http://schemas.openxmlformats.org/officeDocument/2006/relationships/image" Target="../media/image4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5" Type="http://schemas.openxmlformats.org/officeDocument/2006/relationships/image" Target="../media/image19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9.png"/><Relationship Id="rId21" Type="http://schemas.openxmlformats.org/officeDocument/2006/relationships/image" Target="../media/image66.png"/><Relationship Id="rId7" Type="http://schemas.openxmlformats.org/officeDocument/2006/relationships/image" Target="../media/image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18" Type="http://schemas.openxmlformats.org/officeDocument/2006/relationships/image" Target="../media/image77.png"/><Relationship Id="rId26" Type="http://schemas.openxmlformats.org/officeDocument/2006/relationships/image" Target="../media/image66.png"/><Relationship Id="rId3" Type="http://schemas.openxmlformats.org/officeDocument/2006/relationships/image" Target="../media/image78.png"/><Relationship Id="rId21" Type="http://schemas.openxmlformats.org/officeDocument/2006/relationships/image" Target="../media/image59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17" Type="http://schemas.openxmlformats.org/officeDocument/2006/relationships/image" Target="../media/image76.png"/><Relationship Id="rId25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20" Type="http://schemas.openxmlformats.org/officeDocument/2006/relationships/image" Target="../media/image81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32" Type="http://schemas.openxmlformats.org/officeDocument/2006/relationships/image" Target="../media/image87.png"/><Relationship Id="rId24" Type="http://schemas.openxmlformats.org/officeDocument/2006/relationships/image" Target="../media/image64.png"/><Relationship Id="rId5" Type="http://schemas.openxmlformats.org/officeDocument/2006/relationships/image" Target="../media/image49.png"/><Relationship Id="rId15" Type="http://schemas.openxmlformats.org/officeDocument/2006/relationships/image" Target="../media/image68.png"/><Relationship Id="rId23" Type="http://schemas.openxmlformats.org/officeDocument/2006/relationships/image" Target="../media/image61.png"/><Relationship Id="rId28" Type="http://schemas.openxmlformats.org/officeDocument/2006/relationships/image" Target="../media/image83.png"/><Relationship Id="rId10" Type="http://schemas.openxmlformats.org/officeDocument/2006/relationships/image" Target="../media/image53.png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3.png"/><Relationship Id="rId14" Type="http://schemas.openxmlformats.org/officeDocument/2006/relationships/image" Target="../media/image63.png"/><Relationship Id="rId30" Type="http://schemas.openxmlformats.org/officeDocument/2006/relationships/image" Target="../media/image85.png"/><Relationship Id="rId22" Type="http://schemas.openxmlformats.org/officeDocument/2006/relationships/image" Target="../media/image60.png"/><Relationship Id="rId27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50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1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2.png"/><Relationship Id="rId5" Type="http://schemas.openxmlformats.org/officeDocument/2006/relationships/image" Target="../media/image870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6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5.png"/><Relationship Id="rId18" Type="http://schemas.openxmlformats.org/officeDocument/2006/relationships/image" Target="../media/image94.png"/><Relationship Id="rId3" Type="http://schemas.openxmlformats.org/officeDocument/2006/relationships/image" Target="../media/image850.png"/><Relationship Id="rId21" Type="http://schemas.openxmlformats.org/officeDocument/2006/relationships/image" Target="../media/image108.png"/><Relationship Id="rId7" Type="http://schemas.openxmlformats.org/officeDocument/2006/relationships/image" Target="../media/image88.png"/><Relationship Id="rId12" Type="http://schemas.openxmlformats.org/officeDocument/2006/relationships/image" Target="../media/image99.png"/><Relationship Id="rId17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8.png"/><Relationship Id="rId5" Type="http://schemas.openxmlformats.org/officeDocument/2006/relationships/image" Target="../media/image104.png"/><Relationship Id="rId15" Type="http://schemas.openxmlformats.org/officeDocument/2006/relationships/image" Target="../media/image90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860.png"/><Relationship Id="rId9" Type="http://schemas.openxmlformats.org/officeDocument/2006/relationships/image" Target="../media/image96.png"/><Relationship Id="rId14" Type="http://schemas.openxmlformats.org/officeDocument/2006/relationships/image" Target="../media/image89.png"/><Relationship Id="rId22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8.png"/><Relationship Id="rId18" Type="http://schemas.openxmlformats.org/officeDocument/2006/relationships/image" Target="../media/image114.png"/><Relationship Id="rId3" Type="http://schemas.openxmlformats.org/officeDocument/2006/relationships/image" Target="../media/image850.png"/><Relationship Id="rId21" Type="http://schemas.openxmlformats.org/officeDocument/2006/relationships/image" Target="../media/image117.png"/><Relationship Id="rId7" Type="http://schemas.openxmlformats.org/officeDocument/2006/relationships/image" Target="../media/image88.png"/><Relationship Id="rId12" Type="http://schemas.openxmlformats.org/officeDocument/2006/relationships/image" Target="../media/image97.png"/><Relationship Id="rId17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6.png"/><Relationship Id="rId5" Type="http://schemas.openxmlformats.org/officeDocument/2006/relationships/image" Target="../media/image870.png"/><Relationship Id="rId15" Type="http://schemas.openxmlformats.org/officeDocument/2006/relationships/image" Target="../media/image111.png"/><Relationship Id="rId10" Type="http://schemas.openxmlformats.org/officeDocument/2006/relationships/image" Target="../media/image109.png"/><Relationship Id="rId19" Type="http://schemas.openxmlformats.org/officeDocument/2006/relationships/image" Target="../media/image115.png"/><Relationship Id="rId4" Type="http://schemas.openxmlformats.org/officeDocument/2006/relationships/image" Target="../media/image860.png"/><Relationship Id="rId9" Type="http://schemas.openxmlformats.org/officeDocument/2006/relationships/image" Target="../media/image107.png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6"/>
            <a:ext cx="3976682" cy="514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Сила упругости. Закон Гука</a:t>
            </a:r>
          </a:p>
          <a:p>
            <a:pPr>
              <a:lnSpc>
                <a:spcPts val="3400"/>
              </a:lnSpc>
            </a:pPr>
            <a:r>
              <a:rPr lang="ru-RU" sz="2800" b="1" cap="all" dirty="0" smtClean="0">
                <a:solidFill>
                  <a:schemeClr val="accent2">
                    <a:lumMod val="75000"/>
                  </a:schemeClr>
                </a:solidFill>
              </a:rPr>
              <a:t>(практика)</a:t>
            </a:r>
            <a:endParaRPr lang="ru-RU" sz="28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33400" y="4248150"/>
            <a:ext cx="144448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31800" y="4388048"/>
            <a:ext cx="16690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Ричард Фейнман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6"/>
            <a:ext cx="3976682" cy="5143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420961" cy="135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100" b="1" cap="all" dirty="0">
                <a:solidFill>
                  <a:schemeClr val="accent2">
                    <a:lumMod val="75000"/>
                  </a:schemeClr>
                </a:solidFill>
              </a:rPr>
              <a:t>Истина всегда оказывается проще, чем можно было предположить.</a:t>
            </a:r>
            <a:endParaRPr lang="ru-RU" sz="21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3400" y="4248150"/>
            <a:ext cx="144448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1800" y="4388048"/>
            <a:ext cx="16690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Ричард Фейнман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32559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лба, Лаборатория, Химия, Химические Веще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2089" y="1864115"/>
            <a:ext cx="1678511" cy="21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767952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522608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1.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Какая колба выдержит большее давление снаружи </a:t>
            </a:r>
            <a:r>
              <a:rPr lang="ru-RU" altLang="ru-RU" sz="1400" dirty="0" smtClean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—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круглая или плоскодонная?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6939" y="1080241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366939" y="4158641"/>
            <a:ext cx="841828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ОТВЕТ</a:t>
            </a:r>
            <a:r>
              <a:rPr lang="ru-RU" altLang="ru-RU" sz="14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: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Gerbera"/>
              </a:rPr>
              <a:t>большее давление выдержит круглая колба, так как ее стенки будут испытывать деформацию сжатия, а плоское </a:t>
            </a:r>
            <a:r>
              <a:rPr lang="ru-RU" sz="1500" dirty="0">
                <a:latin typeface="Gerbera"/>
              </a:rPr>
              <a:t>дно </a:t>
            </a:r>
            <a:r>
              <a:rPr lang="ru-RU" sz="1500" b="1" dirty="0"/>
              <a:t>—</a:t>
            </a:r>
            <a:r>
              <a:rPr lang="ru-RU" sz="1500" dirty="0" smtClean="0">
                <a:latin typeface="Gerbera"/>
              </a:rPr>
              <a:t> изгиб</a:t>
            </a:r>
            <a:r>
              <a:rPr lang="ru-RU" sz="1500" dirty="0" smtClean="0">
                <a:solidFill>
                  <a:srgbClr val="000000"/>
                </a:solidFill>
                <a:latin typeface="Gerbera"/>
              </a:rPr>
              <a:t>.</a:t>
            </a:r>
            <a:endParaRPr lang="ru-RU" altLang="ru-RU" sz="1500" b="1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938" y="1636669"/>
            <a:ext cx="3568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Деформация </a:t>
            </a:r>
            <a:r>
              <a:rPr lang="ru-RU" sz="15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—</a:t>
            </a:r>
            <a:r>
              <a:rPr lang="ru-RU" sz="15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ru-RU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изменение формы и размеров тела, происходящее из-за неодинакового смещения различных частей одного тела в результате воздействия другого тела.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775" y="3271427"/>
            <a:ext cx="39973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Тела лучше выдерживают продольные деформации, чем поперечные.</a:t>
            </a:r>
          </a:p>
        </p:txBody>
      </p:sp>
      <p:pic>
        <p:nvPicPr>
          <p:cNvPr id="1028" name="Picture 4" descr="Пробирки, Жидкость, Химия, Науки, Лаборатория, Т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37849" y="1851038"/>
            <a:ext cx="1562950" cy="21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621655" y="1307108"/>
            <a:ext cx="0" cy="5486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27426" y="1307108"/>
            <a:ext cx="0" cy="5486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9323" y="1472713"/>
                <a:ext cx="3738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23" y="1472713"/>
                <a:ext cx="373820" cy="368499"/>
              </a:xfrm>
              <a:prstGeom prst="rect">
                <a:avLst/>
              </a:prstGeom>
              <a:blipFill rotWithShape="0">
                <a:blip r:embed="rId6"/>
                <a:stretch>
                  <a:fillRect t="-13333" r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27426" y="1472713"/>
                <a:ext cx="3738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26" y="1472713"/>
                <a:ext cx="373820" cy="368499"/>
              </a:xfrm>
              <a:prstGeom prst="rect">
                <a:avLst/>
              </a:prstGeom>
              <a:blipFill rotWithShape="0">
                <a:blip r:embed="rId7"/>
                <a:stretch>
                  <a:fillRect t="-13333" r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040988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Постройте график зависимости силы упругости, возникающей в деформированной пружине </a:t>
            </a:r>
            <a:r>
              <a:rPr lang="ru-RU" altLang="ru-RU" sz="1400" i="1" dirty="0" err="1">
                <a:latin typeface="Gerbera"/>
                <a:cs typeface="Arial" panose="020B0604020202020204" pitchFamily="34" charset="0"/>
              </a:rPr>
              <a:t>F</a:t>
            </a:r>
            <a:r>
              <a:rPr lang="ru-RU" altLang="ru-RU" sz="1400" baseline="-25000" dirty="0" err="1">
                <a:latin typeface="Gerbera"/>
                <a:cs typeface="Arial" panose="020B0604020202020204" pitchFamily="34" charset="0"/>
              </a:rPr>
              <a:t>упр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 = 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f</a:t>
            </a:r>
            <a:r>
              <a:rPr lang="ru-RU" altLang="ru-RU" sz="900" i="1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(</a:t>
            </a:r>
            <a:r>
              <a:rPr lang="ru-RU" altLang="ru-RU" sz="1400" i="1" dirty="0" err="1" smtClean="0">
                <a:latin typeface="Gerbera"/>
                <a:cs typeface="Arial" panose="020B0604020202020204" pitchFamily="34" charset="0"/>
              </a:rPr>
              <a:t>Δl</a:t>
            </a:r>
            <a:r>
              <a:rPr lang="ru-RU" altLang="ru-RU" sz="900" i="1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),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от ее удлинения, если жесткость пружины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0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Н/м.</a:t>
            </a: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8299" y="1380824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67401" y="1936733"/>
            <a:ext cx="12802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Гука: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9556" y="1934746"/>
                <a:ext cx="1136080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6" y="1934746"/>
                <a:ext cx="1136080" cy="3443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67401" y="2514893"/>
            <a:ext cx="7367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5254" y="2512906"/>
                <a:ext cx="1342034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=250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54" y="2512906"/>
                <a:ext cx="1342034" cy="3443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1488418"/>
                  </p:ext>
                </p:extLst>
              </p:nvPr>
            </p:nvGraphicFramePr>
            <p:xfrm>
              <a:off x="367401" y="3091066"/>
              <a:ext cx="2556000" cy="74168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881545"/>
                    <a:gridCol w="846292"/>
                    <a:gridCol w="82816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ru-RU" sz="1500" b="0" i="1" smtClean="0">
                                        <a:latin typeface="Cambria Math" panose="02040503050406030204" pitchFamily="18" charset="0"/>
                                      </a:rPr>
                                      <m:t>упр</m:t>
                                    </m:r>
                                  </m:sub>
                                </m:sSub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, Н</m:t>
                                </m:r>
                              </m:oMath>
                            </m:oMathPara>
                          </a14:m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см</m:t>
                                </m:r>
                              </m:oMath>
                            </m:oMathPara>
                          </a14:m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5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1488418"/>
                  </p:ext>
                </p:extLst>
              </p:nvPr>
            </p:nvGraphicFramePr>
            <p:xfrm>
              <a:off x="367401" y="3091066"/>
              <a:ext cx="2556000" cy="74168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881545"/>
                    <a:gridCol w="846292"/>
                    <a:gridCol w="82816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0" t="-1639" r="-191034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5036" t="-1639" r="-9928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0" t="-101639" r="-19103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5036" t="-101639" r="-992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500" b="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939" y="4066517"/>
                <a:ext cx="2988582" cy="52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=250 </m:t>
                      </m:r>
                      <m:f>
                        <m:f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9" y="4066517"/>
                <a:ext cx="2988582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 flipV="1">
            <a:off x="4787900" y="1797050"/>
            <a:ext cx="0" cy="2365275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7651" y="4172209"/>
                <a:ext cx="50131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651" y="4172209"/>
                <a:ext cx="501317" cy="300082"/>
              </a:xfrm>
              <a:prstGeom prst="rect">
                <a:avLst/>
              </a:prstGeom>
              <a:blipFill rotWithShape="0">
                <a:blip r:embed="rId8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4782271" y="4162324"/>
            <a:ext cx="3637829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47292" y="379571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47292" y="3435350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>
            <a:off x="5469817" y="416842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81627" y="4172209"/>
            <a:ext cx="24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80954" y="1799478"/>
                <a:ext cx="50131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54" y="1799478"/>
                <a:ext cx="501317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rot="16200000">
            <a:off x="6187368" y="416842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>
            <a:off x="6906506" y="416842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>
            <a:off x="7625644" y="416842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47292" y="3076575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747292" y="2716213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47292" y="2355850"/>
            <a:ext cx="8121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38441" y="4172209"/>
            <a:ext cx="24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539519" y="3644084"/>
            <a:ext cx="24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2210048"/>
            <a:ext cx="362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461340" y="4050806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О</a:t>
            </a:r>
            <a:endParaRPr lang="ru-RU" i="1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667625" y="2355850"/>
            <a:ext cx="0" cy="184231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4786648" y="2355850"/>
            <a:ext cx="2880977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744589" y="4184542"/>
                <a:ext cx="4475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589" y="4184542"/>
                <a:ext cx="447558" cy="3231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2355900" y="3450590"/>
                <a:ext cx="34176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00" y="3450590"/>
                <a:ext cx="341760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308655" y="3113136"/>
                <a:ext cx="44755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55" y="3113136"/>
                <a:ext cx="447558" cy="3231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V="1">
            <a:off x="4791075" y="2219325"/>
            <a:ext cx="3092450" cy="19399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4767341" y="4134957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646132" y="233357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8448" y="4184542"/>
                <a:ext cx="85844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5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Н.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448" y="4184542"/>
                <a:ext cx="858440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4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284E-6 L -2.77778E-6 0.00031 L -0.04809 -0.20895 " pathEditMode="relative" rAng="0" ptsTypes="AAA">
                                      <p:cBhvr>
                                        <p:cTn id="5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1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" grpId="0"/>
      <p:bldP spid="6" grpId="0"/>
      <p:bldP spid="11" grpId="0"/>
      <p:bldP spid="12" grpId="0"/>
      <p:bldP spid="14" grpId="0"/>
      <p:bldP spid="19" grpId="0"/>
      <p:bldP spid="31" grpId="0"/>
      <p:bldP spid="40" grpId="0"/>
      <p:bldP spid="49" grpId="0"/>
      <p:bldP spid="50" grpId="0"/>
      <p:bldP spid="51" grpId="0"/>
      <p:bldP spid="41" grpId="0"/>
      <p:bldP spid="58" grpId="0"/>
      <p:bldP spid="58" grpId="1"/>
      <p:bldP spid="58" grpId="2"/>
      <p:bldP spid="59" grpId="0"/>
      <p:bldP spid="62" grpId="0"/>
      <p:bldP spid="63" grpId="0" animBg="1"/>
      <p:bldP spid="5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pus666.narod.ru/clipart/sh/shur/instr4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5"/>
          <a:stretch/>
        </p:blipFill>
        <p:spPr bwMode="auto">
          <a:xfrm rot="5400000">
            <a:off x="6068312" y="1916535"/>
            <a:ext cx="235736" cy="11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papus666.narod.ru/clipart/sh/shur/instr42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5"/>
          <a:stretch/>
        </p:blipFill>
        <p:spPr bwMode="auto">
          <a:xfrm rot="5400000">
            <a:off x="7689963" y="1987478"/>
            <a:ext cx="219069" cy="10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 си­сте­ме из ку­би­ка мас­сой 1 кг и двух пру­жин при­ло­же­на по­сто­ян­ная го­ри­зон­таль­ная сила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величиной 25 Н. Система покоится. Между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ку­би­ком и опо­рой тре­ния нет.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Жест­кость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пер­вой пру­жи­ны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450 Н/м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,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вто­рой — 550 Н/м. Определите удлинение пружин.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9724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535554" y="159724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722856"/>
            <a:ext cx="11666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535554" y="2000023"/>
            <a:ext cx="0" cy="23670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600408"/>
                <a:ext cx="1245597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600408"/>
                <a:ext cx="1245597" cy="5230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1940472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1940472"/>
                <a:ext cx="990464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8" y="3722856"/>
                <a:ext cx="11672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3722856"/>
                <a:ext cx="1167255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68299" y="2270440"/>
                <a:ext cx="9962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 Н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70440"/>
                <a:ext cx="996298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8299" y="3130239"/>
                <a:ext cx="1245597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130239"/>
                <a:ext cx="1245597" cy="5230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1555977" y="2713242"/>
            <a:ext cx="12802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Гука: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88132" y="2711255"/>
                <a:ext cx="1136080" cy="34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32" y="2711255"/>
                <a:ext cx="1136080" cy="344390"/>
              </a:xfrm>
              <a:prstGeom prst="rect">
                <a:avLst/>
              </a:prstGeom>
              <a:blipFill rotWithShape="0">
                <a:blip r:embed="rId1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555977" y="2347995"/>
            <a:ext cx="1756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Следовательно</a:t>
            </a:r>
            <a:r>
              <a:rPr lang="ru-RU" sz="15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2385" y="2340687"/>
                <a:ext cx="2398798" cy="34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85" y="2340687"/>
                <a:ext cx="2398798" cy="347788"/>
              </a:xfrm>
              <a:prstGeom prst="rect">
                <a:avLst/>
              </a:prstGeom>
              <a:blipFill rotWithShape="0">
                <a:blip r:embed="rId11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55977" y="1967459"/>
            <a:ext cx="18730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 Ньютона</a:t>
            </a:r>
            <a:r>
              <a:rPr lang="ru-RU" sz="15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12138" y="1940175"/>
                <a:ext cx="1211742" cy="37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500" i="1"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38" y="1940175"/>
                <a:ext cx="1211742" cy="377732"/>
              </a:xfrm>
              <a:prstGeom prst="rect">
                <a:avLst/>
              </a:prstGeom>
              <a:blipFill rotWithShape="0">
                <a:blip r:embed="rId12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8" y="4043878"/>
                <a:ext cx="11672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8" y="4043878"/>
                <a:ext cx="1167255" cy="3231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555978" y="3195736"/>
            <a:ext cx="746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165503" y="3199873"/>
                <a:ext cx="11027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503" y="3199873"/>
                <a:ext cx="110273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041659" y="3080118"/>
                <a:ext cx="1219180" cy="56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59" y="3080118"/>
                <a:ext cx="1219180" cy="5622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75770" y="3078425"/>
                <a:ext cx="956224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450 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70" y="3078425"/>
                <a:ext cx="956224" cy="7139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843212" y="3184007"/>
                <a:ext cx="9594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0,06 м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12" y="3184007"/>
                <a:ext cx="959430" cy="3231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02491" y="3184007"/>
                <a:ext cx="8359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 см.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491" y="3184007"/>
                <a:ext cx="835998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163997" y="3939281"/>
                <a:ext cx="11027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97" y="3939281"/>
                <a:ext cx="1102738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040153" y="3819728"/>
                <a:ext cx="1228157" cy="56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53" y="3819728"/>
                <a:ext cx="1228157" cy="56227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075770" y="3815184"/>
                <a:ext cx="956224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a:rPr lang="ru-RU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latin typeface="Cambria Math" panose="02040503050406030204" pitchFamily="18" charset="0"/>
                            </a:rPr>
                            <m:t>550 </m:t>
                          </m:r>
                          <m:f>
                            <m:fPr>
                              <m:ctrlP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1500" b="0" i="1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70" y="3815184"/>
                <a:ext cx="956224" cy="71397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43212" y="3920766"/>
                <a:ext cx="9594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0,05 м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12" y="3920766"/>
                <a:ext cx="959430" cy="3231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10655" y="3920766"/>
                <a:ext cx="8359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см.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55" y="3920766"/>
                <a:ext cx="835998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4"/>
              <p:cNvSpPr>
                <a:spLocks noChangeArrowheads="1"/>
              </p:cNvSpPr>
              <p:nvPr/>
            </p:nvSpPr>
            <p:spPr bwMode="auto">
              <a:xfrm>
                <a:off x="1562867" y="4501184"/>
                <a:ext cx="2512901" cy="348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>
                  <a:lnSpc>
                    <a:spcPts val="2000"/>
                  </a:lnSpc>
                </a:pPr>
                <a:r>
                  <a:rPr lang="ru-RU" altLang="ru-RU" sz="1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ОТВЕТ:</a:t>
                </a:r>
                <a:r>
                  <a:rPr lang="ru-RU" altLang="ru-RU" sz="1400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 см;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см.</m:t>
                    </m:r>
                  </m:oMath>
                </a14:m>
                <a:endParaRPr lang="ru-RU" altLang="ru-RU" sz="1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867" y="4501184"/>
                <a:ext cx="2512901" cy="348813"/>
              </a:xfrm>
              <a:prstGeom prst="rect">
                <a:avLst/>
              </a:prstGeom>
              <a:blipFill rotWithShape="0">
                <a:blip r:embed="rId24"/>
                <a:stretch>
                  <a:fillRect b="-3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/>
          <p:cNvCxnSpPr/>
          <p:nvPr/>
        </p:nvCxnSpPr>
        <p:spPr>
          <a:xfrm>
            <a:off x="8305617" y="2487191"/>
            <a:ext cx="463325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24289" y="2232652"/>
            <a:ext cx="593337" cy="520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610655" y="1954435"/>
            <a:ext cx="2955471" cy="824593"/>
          </a:xfrm>
          <a:custGeom>
            <a:avLst/>
            <a:gdLst>
              <a:gd name="connsiteX0" fmla="*/ 0 w 2955471"/>
              <a:gd name="connsiteY0" fmla="*/ 0 h 824593"/>
              <a:gd name="connsiteX1" fmla="*/ 0 w 2955471"/>
              <a:gd name="connsiteY1" fmla="*/ 824593 h 824593"/>
              <a:gd name="connsiteX2" fmla="*/ 2955471 w 2955471"/>
              <a:gd name="connsiteY2" fmla="*/ 824593 h 8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471" h="824593">
                <a:moveTo>
                  <a:pt x="0" y="0"/>
                </a:moveTo>
                <a:lnTo>
                  <a:pt x="0" y="824593"/>
                </a:lnTo>
                <a:lnTo>
                  <a:pt x="2955471" y="824593"/>
                </a:lnTo>
              </a:path>
            </a:pathLst>
          </a:cu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 flipH="1">
            <a:off x="7842292" y="2487191"/>
            <a:ext cx="46332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7316961" y="2486457"/>
            <a:ext cx="463325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6260964" y="2486457"/>
            <a:ext cx="463325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0632" y="2506735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k</a:t>
            </a:r>
            <a:r>
              <a:rPr lang="en-US" sz="1200" baseline="-25000" dirty="0" smtClean="0"/>
              <a:t>1</a:t>
            </a:r>
            <a:endParaRPr lang="ru-RU" sz="1200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255270" y="2504855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k</a:t>
            </a:r>
            <a:r>
              <a:rPr lang="en-US" sz="1200" baseline="-25000" dirty="0" smtClean="0"/>
              <a:t>2</a:t>
            </a:r>
            <a:endParaRPr lang="ru-RU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64152" y="1991017"/>
                <a:ext cx="616514" cy="35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упр1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152" y="1991017"/>
                <a:ext cx="616514" cy="358688"/>
              </a:xfrm>
              <a:prstGeom prst="rect">
                <a:avLst/>
              </a:prstGeom>
              <a:blipFill rotWithShape="0">
                <a:blip r:embed="rId25"/>
                <a:stretch>
                  <a:fillRect t="-8621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138395" y="1999181"/>
                <a:ext cx="616514" cy="35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упр2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395" y="1999181"/>
                <a:ext cx="616514" cy="358688"/>
              </a:xfrm>
              <a:prstGeom prst="rect">
                <a:avLst/>
              </a:prstGeom>
              <a:blipFill rotWithShape="0">
                <a:blip r:embed="rId26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256796" y="1984372"/>
                <a:ext cx="491154" cy="361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упр1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96" y="1984372"/>
                <a:ext cx="491154" cy="361894"/>
              </a:xfrm>
              <a:prstGeom prst="rect">
                <a:avLst/>
              </a:prstGeom>
              <a:blipFill rotWithShape="0">
                <a:blip r:embed="rId27"/>
                <a:stretch>
                  <a:fillRect t="-8475" r="-6173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445786" y="2145208"/>
                <a:ext cx="348750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86" y="2145208"/>
                <a:ext cx="348750" cy="333938"/>
              </a:xfrm>
              <a:prstGeom prst="rect">
                <a:avLst/>
              </a:prstGeom>
              <a:blipFill rotWithShape="0">
                <a:blip r:embed="rId28"/>
                <a:stretch>
                  <a:fillRect t="-9091" r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302113" y="412992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13" y="412992"/>
                <a:ext cx="990464" cy="32316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153967" y="673949"/>
                <a:ext cx="9962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 Н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67" y="673949"/>
                <a:ext cx="996298" cy="32316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421385" y="788861"/>
                <a:ext cx="1245597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85" y="788861"/>
                <a:ext cx="1245597" cy="52302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086284" y="801106"/>
                <a:ext cx="1245597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84" y="801106"/>
                <a:ext cx="1245597" cy="52302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009972" y="911935"/>
                <a:ext cx="11672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972" y="911935"/>
                <a:ext cx="1167255" cy="32316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631075" y="913153"/>
                <a:ext cx="11672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75" y="913153"/>
                <a:ext cx="1167255" cy="323165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0494E-6 L -0.32101 0.2975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2099E-6 L -0.19566 0.3089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43 0.35278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51E-6 L -0.40642 0.4543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2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9136E-6 L -0.61719 0.54599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2731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9136E-6 L -0.6842 0.60772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3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7" grpId="0"/>
      <p:bldP spid="106" grpId="0"/>
      <p:bldP spid="107" grpId="0"/>
      <p:bldP spid="43" grpId="0"/>
      <p:bldP spid="47" grpId="0"/>
      <p:bldP spid="48" grpId="0"/>
      <p:bldP spid="49" grpId="0"/>
      <p:bldP spid="7" grpId="0"/>
      <p:bldP spid="54" grpId="0"/>
      <p:bldP spid="57" grpId="0"/>
      <p:bldP spid="74" grpId="0"/>
      <p:bldP spid="58" grpId="0"/>
      <p:bldP spid="65" grpId="0"/>
      <p:bldP spid="72" grpId="0"/>
      <p:bldP spid="77" grpId="0"/>
      <p:bldP spid="79" grpId="0"/>
      <p:bldP spid="80" grpId="0"/>
      <p:bldP spid="71" grpId="0"/>
      <p:bldP spid="76" grpId="0"/>
      <p:bldP spid="81" grpId="0"/>
      <p:bldP spid="82" grpId="0"/>
      <p:bldP spid="83" grpId="0"/>
      <p:bldP spid="88" grpId="0"/>
      <p:bldP spid="31" grpId="0"/>
      <p:bldP spid="102" grpId="0"/>
      <p:bldP spid="103" grpId="0"/>
      <p:bldP spid="108" grpId="0"/>
      <p:bldP spid="108" grpId="1"/>
      <p:bldP spid="108" grpId="2"/>
      <p:bldP spid="109" grpId="0"/>
      <p:bldP spid="109" grpId="1"/>
      <p:bldP spid="109" grpId="2"/>
      <p:bldP spid="110" grpId="0"/>
      <p:bldP spid="110" grpId="1"/>
      <p:bldP spid="110" grpId="2"/>
      <p:bldP spid="111" grpId="0"/>
      <p:bldP spid="111" grpId="1"/>
      <p:bldP spid="111" grpId="2"/>
      <p:bldP spid="112" grpId="0"/>
      <p:bldP spid="112" grpId="1"/>
      <p:bldP spid="112" grpId="2"/>
      <p:bldP spid="113" grpId="0"/>
      <p:bldP spid="113" grpId="1"/>
      <p:bldP spid="11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 лифте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находится человек массой 65 кг. Определите вес человека,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если лифт движется: а) вниз с ускорением 3 м/с</a:t>
            </a:r>
            <a:r>
              <a:rPr lang="ru-RU" altLang="ru-RU" sz="1400" baseline="30000" dirty="0"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; б) вверх с ускорением 3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м/с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. С каким ускорением должен двигаться лифт, чтобы человек в нем мог ходить по потолку? 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9724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7483" y="159724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98704"/>
            <a:ext cx="10447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13634" y="2000023"/>
            <a:ext cx="0" cy="226242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272730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72730"/>
                <a:ext cx="1034001" cy="486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1940472"/>
                <a:ext cx="1096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1940472"/>
                <a:ext cx="1096262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299169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99169"/>
                <a:ext cx="1045336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603252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603252"/>
                <a:ext cx="1045336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2755520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55520"/>
                <a:ext cx="1034001" cy="4860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8299" y="3913468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913468"/>
                <a:ext cx="1045336" cy="3231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6707067" y="1657482"/>
            <a:ext cx="1916240" cy="2957161"/>
            <a:chOff x="6788784" y="1657482"/>
            <a:chExt cx="1916240" cy="295716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784" y="1657482"/>
              <a:ext cx="1916240" cy="295716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097" y="2314103"/>
              <a:ext cx="1195861" cy="2053697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1413636" y="1965591"/>
            <a:ext cx="26560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закону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573243" y="1940156"/>
                <a:ext cx="912168" cy="35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43" y="1940156"/>
                <a:ext cx="912168" cy="351186"/>
              </a:xfrm>
              <a:prstGeom prst="rect">
                <a:avLst/>
              </a:prstGeom>
              <a:blipFill rotWithShape="0">
                <a:blip r:embed="rId12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413635" y="2333061"/>
            <a:ext cx="3106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Согласно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закону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35685" y="2314103"/>
                <a:ext cx="1682590" cy="35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685" y="2314103"/>
                <a:ext cx="1682590" cy="351186"/>
              </a:xfrm>
              <a:prstGeom prst="rect">
                <a:avLst/>
              </a:prstGeom>
              <a:blipFill rotWithShape="0">
                <a:blip r:embed="rId1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413634" y="2688050"/>
            <a:ext cx="4681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движения 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414381" y="3033976"/>
                <a:ext cx="166242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81" y="3033976"/>
                <a:ext cx="1662421" cy="323165"/>
              </a:xfrm>
              <a:prstGeom prst="rect">
                <a:avLst/>
              </a:prstGeom>
              <a:blipFill rotWithShape="0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21017" y="3033976"/>
                <a:ext cx="185236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17" y="3033976"/>
                <a:ext cx="1852362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53902" y="3033976"/>
                <a:ext cx="227827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02" y="3033976"/>
                <a:ext cx="2278274" cy="323165"/>
              </a:xfrm>
              <a:prstGeom prst="rect">
                <a:avLst/>
              </a:prstGeom>
              <a:blipFill rotWithShape="0">
                <a:blip r:embed="rId1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413635" y="3379902"/>
                <a:ext cx="279033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кг∙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 м/</m:t>
                          </m:r>
                          <m:sSup>
                            <m:sSupPr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м/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5" y="3379902"/>
                <a:ext cx="2790330" cy="323165"/>
              </a:xfrm>
              <a:prstGeom prst="rect">
                <a:avLst/>
              </a:prstGeom>
              <a:blipFill rotWithShape="0">
                <a:blip r:embed="rId1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041846" y="3379902"/>
                <a:ext cx="9642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455</m:t>
                      </m:r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Н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46" y="3379902"/>
                <a:ext cx="964238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1413634" y="3725828"/>
            <a:ext cx="46812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уравнение движения в проекциях на ось </a:t>
            </a:r>
            <a:r>
              <a:rPr lang="ru-RU" sz="15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Оу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414382" y="4071754"/>
                <a:ext cx="16624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82" y="4071754"/>
                <a:ext cx="1662420" cy="323165"/>
              </a:xfrm>
              <a:prstGeom prst="rect">
                <a:avLst/>
              </a:prstGeom>
              <a:blipFill rotWithShape="0">
                <a:blip r:embed="rId1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797637" y="4071754"/>
                <a:ext cx="19525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37" y="4071754"/>
                <a:ext cx="1952520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460056" y="4071754"/>
                <a:ext cx="227150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56" y="4071754"/>
                <a:ext cx="2271503" cy="323165"/>
              </a:xfrm>
              <a:prstGeom prst="rect">
                <a:avLst/>
              </a:prstGeom>
              <a:blipFill rotWithShape="0">
                <a:blip r:embed="rId21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413634" y="4417678"/>
                <a:ext cx="310609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кг∙</m:t>
                      </m:r>
                      <m:d>
                        <m:d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 м/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+3</m:t>
                          </m:r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м/</m:t>
                          </m:r>
                          <m:sSup>
                            <m:sSupPr>
                              <m:ctrlP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4" y="4417678"/>
                <a:ext cx="3106095" cy="323165"/>
              </a:xfrm>
              <a:prstGeom prst="rect">
                <a:avLst/>
              </a:prstGeom>
              <a:blipFill rotWithShape="0">
                <a:blip r:embed="rId2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4047768" y="4425309"/>
                <a:ext cx="9642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845</m:t>
                      </m:r>
                      <m:r>
                        <a:rPr lang="ru-RU" sz="1500" i="1">
                          <a:solidFill>
                            <a:schemeClr val="tx1"/>
                          </a:solidFill>
                          <a:latin typeface="Cambria Math"/>
                        </a:rPr>
                        <m:t> Н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68" y="4425309"/>
                <a:ext cx="964238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902907" y="406947"/>
                <a:ext cx="1096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7" y="406947"/>
                <a:ext cx="1096262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705195" y="403213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195" y="403213"/>
                <a:ext cx="1045336" cy="3231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760158" y="595203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58" y="595203"/>
                <a:ext cx="1034001" cy="48609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713973" y="403212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73" y="403212"/>
                <a:ext cx="1045336" cy="3231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368924" y="583820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24" y="583820"/>
                <a:ext cx="1034001" cy="48609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7271595" y="689575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95" y="689575"/>
                <a:ext cx="1045336" cy="3231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Прямоугольник 124"/>
          <p:cNvSpPr/>
          <p:nvPr/>
        </p:nvSpPr>
        <p:spPr>
          <a:xfrm>
            <a:off x="7070417" y="2171073"/>
            <a:ext cx="1304925" cy="204897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7478987" y="3741068"/>
            <a:ext cx="523927" cy="4685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 стрелкой 126"/>
          <p:cNvCxnSpPr/>
          <p:nvPr/>
        </p:nvCxnSpPr>
        <p:spPr>
          <a:xfrm>
            <a:off x="7740950" y="3975319"/>
            <a:ext cx="0" cy="66526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7740950" y="3327267"/>
            <a:ext cx="0" cy="66526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722879" y="3262298"/>
                <a:ext cx="368562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79" y="3262298"/>
                <a:ext cx="368562" cy="33393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745739" y="4315423"/>
                <a:ext cx="500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39" y="4315423"/>
                <a:ext cx="500201" cy="307777"/>
              </a:xfrm>
              <a:prstGeom prst="rect">
                <a:avLst/>
              </a:prstGeom>
              <a:blipFill rotWithShape="0">
                <a:blip r:embed="rId31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Овал 130"/>
          <p:cNvSpPr/>
          <p:nvPr/>
        </p:nvSpPr>
        <p:spPr>
          <a:xfrm>
            <a:off x="7719704" y="39633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 стрелкой 131"/>
          <p:cNvCxnSpPr/>
          <p:nvPr/>
        </p:nvCxnSpPr>
        <p:spPr>
          <a:xfrm flipV="1">
            <a:off x="6833055" y="1917395"/>
            <a:ext cx="0" cy="270580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479489" y="1870946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у</a:t>
            </a:r>
            <a:endParaRPr lang="ru-RU" i="1" dirty="0"/>
          </a:p>
        </p:txBody>
      </p:sp>
      <p:cxnSp>
        <p:nvCxnSpPr>
          <p:cNvPr id="134" name="Прямая со стрелкой 133"/>
          <p:cNvCxnSpPr/>
          <p:nvPr/>
        </p:nvCxnSpPr>
        <p:spPr>
          <a:xfrm>
            <a:off x="8527109" y="2761802"/>
            <a:ext cx="0" cy="47981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8499513" y="2840107"/>
                <a:ext cx="3365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13" y="2840107"/>
                <a:ext cx="336502" cy="307777"/>
              </a:xfrm>
              <a:prstGeom prst="rect">
                <a:avLst/>
              </a:prstGeom>
              <a:blipFill rotWithShape="0">
                <a:blip r:embed="rId32"/>
                <a:stretch>
                  <a:fillRect t="-10000" r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Прямая со стрелкой 135"/>
          <p:cNvCxnSpPr/>
          <p:nvPr/>
        </p:nvCxnSpPr>
        <p:spPr>
          <a:xfrm flipV="1">
            <a:off x="8527109" y="2742445"/>
            <a:ext cx="0" cy="47981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577 0.2987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62 L -0.5842 0.5623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28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6145 0.32778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8402 0.6216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19" y="312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54566 0.42253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47 L -0.75555 0.62716 " pathEditMode="relative" ptsTypes="AA">
                                      <p:cBhvr>
                                        <p:cTn id="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7" grpId="0"/>
      <p:bldP spid="106" grpId="0"/>
      <p:bldP spid="74" grpId="0"/>
      <p:bldP spid="55" grpId="0"/>
      <p:bldP spid="56" grpId="0"/>
      <p:bldP spid="66" grpId="0"/>
      <p:bldP spid="67" grpId="0"/>
      <p:bldP spid="68" grpId="0"/>
      <p:bldP spid="69" grpId="0"/>
      <p:bldP spid="70" grpId="0"/>
      <p:bldP spid="75" grpId="0"/>
      <p:bldP spid="78" grpId="0"/>
      <p:bldP spid="85" grpId="0"/>
      <p:bldP spid="86" grpId="0"/>
      <p:bldP spid="90" grpId="0"/>
      <p:bldP spid="91" grpId="0"/>
      <p:bldP spid="94" grpId="0"/>
      <p:bldP spid="97" grpId="0"/>
      <p:bldP spid="98" grpId="0"/>
      <p:bldP spid="99" grpId="0"/>
      <p:bldP spid="101" grpId="0"/>
      <p:bldP spid="118" grpId="0"/>
      <p:bldP spid="118" grpId="1"/>
      <p:bldP spid="118" grpId="2"/>
      <p:bldP spid="119" grpId="0"/>
      <p:bldP spid="119" grpId="1"/>
      <p:bldP spid="119" grpId="2"/>
      <p:bldP spid="121" grpId="0"/>
      <p:bldP spid="121" grpId="1"/>
      <p:bldP spid="121" grpId="2"/>
      <p:bldP spid="122" grpId="0"/>
      <p:bldP spid="122" grpId="1"/>
      <p:bldP spid="122" grpId="2"/>
      <p:bldP spid="123" grpId="0"/>
      <p:bldP spid="123" grpId="1"/>
      <p:bldP spid="123" grpId="2"/>
      <p:bldP spid="124" grpId="0"/>
      <p:bldP spid="124" grpId="1"/>
      <p:bldP spid="124" grpId="2"/>
      <p:bldP spid="125" grpId="0" animBg="1"/>
      <p:bldP spid="126" grpId="0" animBg="1"/>
      <p:bldP spid="129" grpId="0"/>
      <p:bldP spid="130" grpId="0"/>
      <p:bldP spid="131" grpId="0" animBg="1"/>
      <p:bldP spid="133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1413635" y="2715445"/>
            <a:ext cx="1745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a)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вес человека: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478987" y="3741068"/>
            <a:ext cx="523927" cy="4685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002701" y="2708243"/>
                <a:ext cx="11676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=455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01" y="2708243"/>
                <a:ext cx="1167640" cy="3231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002701" y="3087914"/>
                <a:ext cx="11676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84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01" y="3087914"/>
                <a:ext cx="1167640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371475" y="1294751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В лифте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находится человек массой 65 кг. Определите вес человека,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если лифт движется: а) вниз с ускорением 3 м/с</a:t>
            </a:r>
            <a:r>
              <a:rPr lang="ru-RU" altLang="ru-RU" sz="1400" baseline="30000" dirty="0"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; б) вверх с ускорением 3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м/с</a:t>
            </a:r>
            <a:r>
              <a:rPr lang="ru-RU" altLang="ru-RU" sz="1400" baseline="30000" dirty="0" smtClean="0">
                <a:latin typeface="Gerbera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. С каким ускорением должен двигаться лифт, чтобы человек в нем мог ходить по потолку? 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59724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47483" y="159724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298704"/>
            <a:ext cx="10447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413634" y="2000023"/>
            <a:ext cx="0" cy="226242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272730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272730"/>
                <a:ext cx="1034001" cy="4860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1940472"/>
                <a:ext cx="1096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1940472"/>
                <a:ext cx="1096262" cy="3231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299169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299169"/>
                <a:ext cx="1045336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8299" y="3603252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603252"/>
                <a:ext cx="104533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Рисунок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2755520"/>
                <a:ext cx="1034001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755520"/>
                <a:ext cx="1034001" cy="4860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8299" y="3913468"/>
                <a:ext cx="104533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913468"/>
                <a:ext cx="1045336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1413635" y="1940156"/>
            <a:ext cx="4404640" cy="725133"/>
            <a:chOff x="1413635" y="1940156"/>
            <a:chExt cx="4404640" cy="72513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413636" y="1940156"/>
              <a:ext cx="3071775" cy="351186"/>
              <a:chOff x="1413636" y="1899638"/>
              <a:chExt cx="3071775" cy="351186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413636" y="1925073"/>
                <a:ext cx="265604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По </a:t>
                </a:r>
                <a:r>
                  <a:rPr lang="en-U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III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закону Ньютона: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573243" y="1899638"/>
                    <a:ext cx="912168" cy="3511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3243" y="1899638"/>
                    <a:ext cx="912168" cy="35118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86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Группа 13"/>
            <p:cNvGrpSpPr/>
            <p:nvPr/>
          </p:nvGrpSpPr>
          <p:grpSpPr>
            <a:xfrm>
              <a:off x="1413635" y="2314103"/>
              <a:ext cx="4404640" cy="351186"/>
              <a:chOff x="1413635" y="2235712"/>
              <a:chExt cx="4404640" cy="35118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413635" y="2254670"/>
                <a:ext cx="310609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Согласно </a:t>
                </a:r>
                <a:r>
                  <a:rPr lang="en-U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II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закону Ньютона: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135685" y="2235712"/>
                    <a:ext cx="1682590" cy="3511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5685" y="2235712"/>
                    <a:ext cx="1682590" cy="35118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701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041846" y="3379902"/>
                <a:ext cx="9642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455</m:t>
                      </m:r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Н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46" y="3379902"/>
                <a:ext cx="964238" cy="3231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047768" y="4425309"/>
                <a:ext cx="9642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845</m:t>
                      </m:r>
                      <m:r>
                        <a:rPr lang="ru-RU" sz="1500" i="1">
                          <a:solidFill>
                            <a:schemeClr val="tx1"/>
                          </a:solidFill>
                          <a:latin typeface="Cambria Math"/>
                        </a:rPr>
                        <m:t> Н</m:t>
                      </m:r>
                      <m:r>
                        <a:rPr lang="en-US" sz="15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68" y="4425309"/>
                <a:ext cx="964238" cy="3231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414710" y="2687586"/>
            <a:ext cx="360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13328" y="3725827"/>
            <a:ext cx="3754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б</a:t>
            </a:r>
            <a:r>
              <a:rPr lang="en-US" sz="1500" dirty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070417" y="2171073"/>
            <a:ext cx="1304925" cy="204897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7740950" y="3975319"/>
            <a:ext cx="0" cy="66526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7740950" y="3327267"/>
            <a:ext cx="0" cy="66526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722879" y="3262298"/>
                <a:ext cx="368562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79" y="3262298"/>
                <a:ext cx="368562" cy="3339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745739" y="4315423"/>
                <a:ext cx="500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39" y="4315423"/>
                <a:ext cx="500201" cy="307777"/>
              </a:xfrm>
              <a:prstGeom prst="rect">
                <a:avLst/>
              </a:prstGeom>
              <a:blipFill rotWithShape="0">
                <a:blip r:embed="rId17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Прямая со стрелкой 95"/>
          <p:cNvCxnSpPr/>
          <p:nvPr/>
        </p:nvCxnSpPr>
        <p:spPr>
          <a:xfrm flipV="1">
            <a:off x="6833055" y="1917395"/>
            <a:ext cx="0" cy="270580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79489" y="1870946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у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499513" y="2840107"/>
                <a:ext cx="3365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13" y="2840107"/>
                <a:ext cx="336502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0000" r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Прямая со стрелкой 106"/>
          <p:cNvCxnSpPr/>
          <p:nvPr/>
        </p:nvCxnSpPr>
        <p:spPr>
          <a:xfrm flipV="1">
            <a:off x="8527109" y="2742445"/>
            <a:ext cx="0" cy="47981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385599" y="3384855"/>
                <a:ext cx="41921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99" y="3384855"/>
                <a:ext cx="419217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1389736" y="4417678"/>
                <a:ext cx="42370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736" y="4417678"/>
                <a:ext cx="423706" cy="3231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1413634" y="3455467"/>
            <a:ext cx="4681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ускорение, с которым должен двигаться лифт, чтобы человек мог ходить по потолку: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14382" y="4052419"/>
                <a:ext cx="8902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5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82" y="4052419"/>
                <a:ext cx="890208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1447483" y="4418536"/>
            <a:ext cx="3257867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Р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455 Н; </a:t>
            </a:r>
            <a:r>
              <a:rPr lang="ru-RU" altLang="ru-RU" sz="1400" i="1" dirty="0" smtClean="0">
                <a:latin typeface="+mn-lt"/>
                <a:cs typeface="Arial" panose="020B0604020202020204" pitchFamily="34" charset="0"/>
              </a:rPr>
              <a:t>Р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= 845 Н; </a:t>
            </a:r>
            <a:r>
              <a:rPr lang="ru-RU" altLang="ru-RU" sz="1600" i="1" dirty="0" smtClean="0"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</a:t>
            </a:r>
            <a:r>
              <a:rPr lang="ru-RU" altLang="ru-RU" sz="1400" baseline="-25000" dirty="0" smtClean="0">
                <a:latin typeface="+mn-lt"/>
                <a:cs typeface="Arial" panose="020B0604020202020204" pitchFamily="34" charset="0"/>
              </a:rPr>
              <a:t>3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&gt; </a:t>
            </a:r>
            <a:r>
              <a:rPr lang="en-US" altLang="ru-RU" sz="1400" i="1" dirty="0" smtClean="0">
                <a:latin typeface="+mn-lt"/>
                <a:cs typeface="Arial" panose="020B0604020202020204" pitchFamily="34" charset="0"/>
              </a:rPr>
              <a:t>g</a:t>
            </a:r>
            <a:r>
              <a:rPr lang="en-US" altLang="ru-RU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>
            <a:off x="8527109" y="2755520"/>
            <a:ext cx="0" cy="47981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7719704" y="39633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070417" y="2171072"/>
            <a:ext cx="1304925" cy="87388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7614462" y="2799133"/>
            <a:ext cx="258968" cy="2315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7070417" y="3749313"/>
            <a:ext cx="1304925" cy="87388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7614462" y="3768678"/>
            <a:ext cx="258968" cy="2315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743331" y="3878302"/>
            <a:ext cx="0" cy="59254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743331" y="3878302"/>
            <a:ext cx="0" cy="300442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7743331" y="3577860"/>
            <a:ext cx="0" cy="30044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03304" y="4216095"/>
                <a:ext cx="500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304" y="4216095"/>
                <a:ext cx="500201" cy="307777"/>
              </a:xfrm>
              <a:prstGeom prst="rect">
                <a:avLst/>
              </a:prstGeom>
              <a:blipFill rotWithShape="0">
                <a:blip r:embed="rId30"/>
                <a:stretch>
                  <a:fillRect t="-10000" r="-32927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23831" y="3477843"/>
                <a:ext cx="347723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31" y="3477843"/>
                <a:ext cx="347723" cy="333938"/>
              </a:xfrm>
              <a:prstGeom prst="rect">
                <a:avLst/>
              </a:prstGeom>
              <a:blipFill rotWithShape="0">
                <a:blip r:embed="rId31"/>
                <a:stretch>
                  <a:fillRect t="-9259" r="-17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710236" y="3943633"/>
                <a:ext cx="368562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236" y="3943633"/>
                <a:ext cx="368562" cy="33393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7722852" y="385214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1413635" y="3089348"/>
            <a:ext cx="1745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вес человека: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414381" y="2686616"/>
            <a:ext cx="5417795" cy="2046735"/>
            <a:chOff x="1414381" y="2686616"/>
            <a:chExt cx="5417795" cy="204673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639505" y="2686616"/>
              <a:ext cx="439094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5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уравнение </a:t>
              </a:r>
              <a:r>
                <a: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движения в проекциях на ось </a:t>
              </a:r>
              <a:r>
                <a:rPr lang="ru-RU" sz="15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Оу</a:t>
              </a:r>
              <a:r>
                <a: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51002" y="3729642"/>
              <a:ext cx="439094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500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уравнение </a:t>
              </a:r>
              <a:r>
                <a: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движения в проекциях на ось </a:t>
              </a:r>
              <a:r>
                <a:rPr lang="ru-RU" sz="1500" i="1" dirty="0" err="1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Оу</a:t>
              </a:r>
              <a:r>
                <a:rPr lang="ru-RU" sz="15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1414381" y="3033976"/>
              <a:ext cx="5417795" cy="323165"/>
              <a:chOff x="1414381" y="3033976"/>
              <a:chExt cx="5417795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414381" y="3033976"/>
                    <a:ext cx="166242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4381" y="3033976"/>
                    <a:ext cx="1662421" cy="32316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2921017" y="3033976"/>
                    <a:ext cx="185236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1017" y="3033976"/>
                    <a:ext cx="1852362" cy="32316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553902" y="3033976"/>
                    <a:ext cx="2278274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3902" y="3033976"/>
                    <a:ext cx="2278274" cy="323165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Группа 32"/>
            <p:cNvGrpSpPr/>
            <p:nvPr/>
          </p:nvGrpSpPr>
          <p:grpSpPr>
            <a:xfrm>
              <a:off x="1414382" y="4071754"/>
              <a:ext cx="5317177" cy="323165"/>
              <a:chOff x="1414382" y="4071754"/>
              <a:chExt cx="5317177" cy="3231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414382" y="4071754"/>
                    <a:ext cx="1662420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4382" y="4071754"/>
                    <a:ext cx="1662420" cy="323165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797637" y="4071754"/>
                    <a:ext cx="1952520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7637" y="4071754"/>
                    <a:ext cx="1952520" cy="32316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460056" y="4071754"/>
                    <a:ext cx="2271503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0056" y="4071754"/>
                    <a:ext cx="2271503" cy="323165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Прямоугольник 38"/>
                <p:cNvSpPr/>
                <p:nvPr/>
              </p:nvSpPr>
              <p:spPr>
                <a:xfrm>
                  <a:off x="1650996" y="3382578"/>
                  <a:ext cx="2603020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65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кг∙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 м/</m:t>
                            </m:r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 м/</m:t>
                            </m:r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Прямоугольник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996" y="3382578"/>
                  <a:ext cx="2603020" cy="3231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39"/>
                <p:cNvSpPr/>
                <p:nvPr/>
              </p:nvSpPr>
              <p:spPr>
                <a:xfrm>
                  <a:off x="1613565" y="4410186"/>
                  <a:ext cx="2603020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65</m:t>
                        </m:r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кг∙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 м/</m:t>
                            </m:r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1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+3 м/</m:t>
                            </m:r>
                            <m:sSup>
                              <m:sSupPr>
                                <m:ctrlP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1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" name="Прямоугольник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565" y="4410186"/>
                  <a:ext cx="2603020" cy="32316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75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2716E-6 L 0.17344 -0.13118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65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-0.08785 -0.1311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65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7292 -0.25864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129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00031 L -0.08802 -0.26019 " pathEditMode="relative" rAng="0" ptsTypes="AAA">
                                      <p:cBhvr>
                                        <p:cTn id="3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-129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3457E-6 L 1.94444E-6 0.30648 " pathEditMode="relative" rAng="0" ptsTypes="AA">
                                      <p:cBhvr>
                                        <p:cTn id="107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8271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3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0.08272 L 5E-6 0.18765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82" grpId="0" animBg="1"/>
      <p:bldP spid="112" grpId="0"/>
      <p:bldP spid="115" grpId="0"/>
      <p:bldP spid="90" grpId="0"/>
      <p:bldP spid="90" grpId="1"/>
      <p:bldP spid="58" grpId="0"/>
      <p:bldP spid="58" grpId="1"/>
      <p:bldP spid="26" grpId="0"/>
      <p:bldP spid="29" grpId="0"/>
      <p:bldP spid="81" grpId="0" animBg="1"/>
      <p:bldP spid="89" grpId="0"/>
      <p:bldP spid="93" grpId="0"/>
      <p:bldP spid="100" grpId="0"/>
      <p:bldP spid="37" grpId="0"/>
      <p:bldP spid="37" grpId="1"/>
      <p:bldP spid="108" grpId="0"/>
      <p:bldP spid="108" grpId="1"/>
      <p:bldP spid="116" grpId="0"/>
      <p:bldP spid="117" grpId="0"/>
      <p:bldP spid="118" grpId="0"/>
      <p:bldP spid="95" grpId="0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5" grpId="3" animBg="1"/>
      <p:bldP spid="126" grpId="0" animBg="1"/>
      <p:bldP spid="127" grpId="0" animBg="1"/>
      <p:bldP spid="85" grpId="0"/>
      <p:bldP spid="86" grpId="0"/>
      <p:bldP spid="91" grpId="0"/>
      <p:bldP spid="7" grpId="0" animBg="1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5418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подставке лежит груз массой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кг, связанный с прикрепленной к потолку невесомой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пружиной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В начальный момент времени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пружина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не растянута. Подставку начинают опускать с ускорением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0,4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Через какой промежуток времени груз оторвется от подставки, если жесткость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пружины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составляет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Н/м?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3189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86227"/>
            <a:ext cx="9376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06540" y="2205970"/>
            <a:ext cx="0" cy="1503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6692"/>
                <a:ext cx="9344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6692"/>
                <a:ext cx="934486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1314778" y="2185831"/>
            <a:ext cx="1647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з-н Ньютона: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777270" y="2154049"/>
                <a:ext cx="2010630" cy="351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ru-RU" sz="15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упр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70" y="2154049"/>
                <a:ext cx="2010630" cy="351186"/>
              </a:xfrm>
              <a:prstGeom prst="rect">
                <a:avLst/>
              </a:prstGeom>
              <a:blipFill rotWithShape="0">
                <a:blip r:embed="rId8"/>
                <a:stretch>
                  <a:fillRect t="-8621" r="-6079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1319223" y="2542528"/>
            <a:ext cx="2448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проекциях на ось </a:t>
            </a:r>
            <a:r>
              <a:rPr lang="ru-RU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539490" y="2539704"/>
                <a:ext cx="2006017" cy="34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упр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90" y="2539704"/>
                <a:ext cx="2006017" cy="344390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19222" y="4214755"/>
                <a:ext cx="1642835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22" y="4214755"/>
                <a:ext cx="1642835" cy="554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1319222" y="3860884"/>
            <a:ext cx="4712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Кинематическое уравнение РУД для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19222" y="2914802"/>
            <a:ext cx="37087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момент отрыва груза от подставки: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878518" y="2917141"/>
                <a:ext cx="7962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=0; 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18" y="2917141"/>
                <a:ext cx="796208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угольник 117"/>
              <p:cNvSpPr/>
              <p:nvPr/>
            </p:nvSpPr>
            <p:spPr>
              <a:xfrm>
                <a:off x="5511115" y="2914802"/>
                <a:ext cx="1058047" cy="344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упр</m:t>
                          </m:r>
                        </m:sub>
                      </m:sSub>
                      <m:r>
                        <a:rPr lang="ru-RU" sz="15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5" y="2914802"/>
                <a:ext cx="1058047" cy="3443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1314778" y="3423339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1925790" y="3424624"/>
                <a:ext cx="14493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𝑚𝑎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90" y="3424624"/>
                <a:ext cx="1449376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204420" y="3289900"/>
                <a:ext cx="1836204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5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5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20" y="3289900"/>
                <a:ext cx="1836204" cy="5402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Прямая соединительная линия 141"/>
          <p:cNvCxnSpPr/>
          <p:nvPr/>
        </p:nvCxnSpPr>
        <p:spPr>
          <a:xfrm>
            <a:off x="7218394" y="3800390"/>
            <a:ext cx="143986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7748068" y="3401141"/>
            <a:ext cx="380513" cy="36656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олилиния 143"/>
          <p:cNvSpPr/>
          <p:nvPr/>
        </p:nvSpPr>
        <p:spPr>
          <a:xfrm>
            <a:off x="7758144" y="2377060"/>
            <a:ext cx="361950" cy="1022350"/>
          </a:xfrm>
          <a:custGeom>
            <a:avLst/>
            <a:gdLst>
              <a:gd name="connsiteX0" fmla="*/ 165100 w 361950"/>
              <a:gd name="connsiteY0" fmla="*/ 0 h 1022350"/>
              <a:gd name="connsiteX1" fmla="*/ 171450 w 361950"/>
              <a:gd name="connsiteY1" fmla="*/ 152400 h 1022350"/>
              <a:gd name="connsiteX2" fmla="*/ 361950 w 361950"/>
              <a:gd name="connsiteY2" fmla="*/ 298450 h 1022350"/>
              <a:gd name="connsiteX3" fmla="*/ 6350 w 361950"/>
              <a:gd name="connsiteY3" fmla="*/ 431800 h 1022350"/>
              <a:gd name="connsiteX4" fmla="*/ 355600 w 361950"/>
              <a:gd name="connsiteY4" fmla="*/ 577850 h 1022350"/>
              <a:gd name="connsiteX5" fmla="*/ 0 w 361950"/>
              <a:gd name="connsiteY5" fmla="*/ 717550 h 1022350"/>
              <a:gd name="connsiteX6" fmla="*/ 177800 w 361950"/>
              <a:gd name="connsiteY6" fmla="*/ 869950 h 1022350"/>
              <a:gd name="connsiteX7" fmla="*/ 177800 w 361950"/>
              <a:gd name="connsiteY7" fmla="*/ 1022350 h 1022350"/>
              <a:gd name="connsiteX0" fmla="*/ 165100 w 361950"/>
              <a:gd name="connsiteY0" fmla="*/ 0 h 1022350"/>
              <a:gd name="connsiteX1" fmla="*/ 171450 w 361950"/>
              <a:gd name="connsiteY1" fmla="*/ 152400 h 1022350"/>
              <a:gd name="connsiteX2" fmla="*/ 361950 w 361950"/>
              <a:gd name="connsiteY2" fmla="*/ 298450 h 1022350"/>
              <a:gd name="connsiteX3" fmla="*/ 6350 w 361950"/>
              <a:gd name="connsiteY3" fmla="*/ 431800 h 1022350"/>
              <a:gd name="connsiteX4" fmla="*/ 355600 w 361950"/>
              <a:gd name="connsiteY4" fmla="*/ 577850 h 1022350"/>
              <a:gd name="connsiteX5" fmla="*/ 0 w 361950"/>
              <a:gd name="connsiteY5" fmla="*/ 717550 h 1022350"/>
              <a:gd name="connsiteX6" fmla="*/ 177800 w 361950"/>
              <a:gd name="connsiteY6" fmla="*/ 869950 h 1022350"/>
              <a:gd name="connsiteX7" fmla="*/ 189706 w 361950"/>
              <a:gd name="connsiteY7" fmla="*/ 1022350 h 1022350"/>
              <a:gd name="connsiteX0" fmla="*/ 165100 w 361950"/>
              <a:gd name="connsiteY0" fmla="*/ 0 h 1022350"/>
              <a:gd name="connsiteX1" fmla="*/ 171450 w 361950"/>
              <a:gd name="connsiteY1" fmla="*/ 152400 h 1022350"/>
              <a:gd name="connsiteX2" fmla="*/ 361950 w 361950"/>
              <a:gd name="connsiteY2" fmla="*/ 298450 h 1022350"/>
              <a:gd name="connsiteX3" fmla="*/ 6350 w 361950"/>
              <a:gd name="connsiteY3" fmla="*/ 431800 h 1022350"/>
              <a:gd name="connsiteX4" fmla="*/ 355600 w 361950"/>
              <a:gd name="connsiteY4" fmla="*/ 577850 h 1022350"/>
              <a:gd name="connsiteX5" fmla="*/ 0 w 361950"/>
              <a:gd name="connsiteY5" fmla="*/ 717550 h 1022350"/>
              <a:gd name="connsiteX6" fmla="*/ 184944 w 361950"/>
              <a:gd name="connsiteY6" fmla="*/ 869950 h 1022350"/>
              <a:gd name="connsiteX7" fmla="*/ 189706 w 361950"/>
              <a:gd name="connsiteY7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50" h="1022350">
                <a:moveTo>
                  <a:pt x="165100" y="0"/>
                </a:moveTo>
                <a:lnTo>
                  <a:pt x="171450" y="152400"/>
                </a:lnTo>
                <a:lnTo>
                  <a:pt x="361950" y="298450"/>
                </a:lnTo>
                <a:lnTo>
                  <a:pt x="6350" y="431800"/>
                </a:lnTo>
                <a:lnTo>
                  <a:pt x="355600" y="577850"/>
                </a:lnTo>
                <a:lnTo>
                  <a:pt x="0" y="717550"/>
                </a:lnTo>
                <a:lnTo>
                  <a:pt x="184944" y="869950"/>
                </a:lnTo>
                <a:cubicBezTo>
                  <a:pt x="184944" y="920750"/>
                  <a:pt x="189706" y="971550"/>
                  <a:pt x="189706" y="102235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7944947" y="3583039"/>
            <a:ext cx="0" cy="78071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7944675" y="2852181"/>
            <a:ext cx="0" cy="730859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7944675" y="3117219"/>
            <a:ext cx="0" cy="46582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908860" y="4127985"/>
                <a:ext cx="496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60" y="4127985"/>
                <a:ext cx="496996" cy="307777"/>
              </a:xfrm>
              <a:prstGeom prst="rect">
                <a:avLst/>
              </a:prstGeom>
              <a:blipFill rotWithShape="0">
                <a:blip r:embed="rId15"/>
                <a:stretch>
                  <a:fillRect t="-9804" r="-34146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7612134" y="3126728"/>
                <a:ext cx="365356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134" y="3126728"/>
                <a:ext cx="365356" cy="3339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461944" y="2697662"/>
                <a:ext cx="526683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ru-RU" sz="1400" b="0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упр</m:t>
                      </m:r>
                    </m:oMath>
                  </m:oMathPara>
                </a14:m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44" y="2697662"/>
                <a:ext cx="526683" cy="333938"/>
              </a:xfrm>
              <a:prstGeom prst="rect">
                <a:avLst/>
              </a:prstGeom>
              <a:blipFill rotWithShape="0">
                <a:blip r:embed="rId17"/>
                <a:stretch>
                  <a:fillRect t="-9259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Прямая со стрелкой 150"/>
          <p:cNvCxnSpPr/>
          <p:nvPr/>
        </p:nvCxnSpPr>
        <p:spPr>
          <a:xfrm>
            <a:off x="8442233" y="2358134"/>
            <a:ext cx="0" cy="221442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8381515" y="223795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О</a:t>
            </a:r>
            <a:endParaRPr lang="ru-RU" sz="1400" i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8454227" y="430094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x</a:t>
            </a:r>
            <a:endParaRPr lang="ru-RU" sz="1400" i="1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>
            <a:off x="7426158" y="3070551"/>
            <a:ext cx="0" cy="419578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7118238" y="3215924"/>
                <a:ext cx="3332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238" y="3215924"/>
                <a:ext cx="333296" cy="307777"/>
              </a:xfrm>
              <a:prstGeom prst="rect">
                <a:avLst/>
              </a:prstGeom>
              <a:blipFill rotWithShape="0">
                <a:blip r:embed="rId18"/>
                <a:stretch>
                  <a:fillRect t="-10000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Прямая соединительная линия 155"/>
          <p:cNvCxnSpPr/>
          <p:nvPr/>
        </p:nvCxnSpPr>
        <p:spPr>
          <a:xfrm>
            <a:off x="7443381" y="2383534"/>
            <a:ext cx="998852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7" name="Овал 156"/>
          <p:cNvSpPr/>
          <p:nvPr/>
        </p:nvSpPr>
        <p:spPr>
          <a:xfrm>
            <a:off x="7930664" y="35627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3697218" y="399996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18" y="399996"/>
                <a:ext cx="990464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2979694" y="913487"/>
                <a:ext cx="9711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694" y="913487"/>
                <a:ext cx="971100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6031326" y="940193"/>
                <a:ext cx="9344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26" y="940193"/>
                <a:ext cx="934486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256559" y="1057936"/>
                <a:ext cx="909480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59" y="1057936"/>
                <a:ext cx="909480" cy="52302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4"/>
          <p:cNvSpPr>
            <a:spLocks noChangeArrowheads="1"/>
          </p:cNvSpPr>
          <p:nvPr/>
        </p:nvSpPr>
        <p:spPr bwMode="auto">
          <a:xfrm>
            <a:off x="1314777" y="180318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-0.36389 0.339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8524 0.3037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1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124 L -0.61875 0.47623 " pathEditMode="relative" ptsTypes="AA">
                                      <p:cBhvr>
                                        <p:cTn id="39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425 0.339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7" grpId="0"/>
      <p:bldP spid="106" grpId="0"/>
      <p:bldP spid="55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4" grpId="0"/>
      <p:bldP spid="143" grpId="0" animBg="1"/>
      <p:bldP spid="144" grpId="0" animBg="1"/>
      <p:bldP spid="148" grpId="0"/>
      <p:bldP spid="149" grpId="0"/>
      <p:bldP spid="150" grpId="0"/>
      <p:bldP spid="152" grpId="0"/>
      <p:bldP spid="153" grpId="0"/>
      <p:bldP spid="155" grpId="0"/>
      <p:bldP spid="157" grpId="0" animBg="1"/>
      <p:bldP spid="158" grpId="0"/>
      <p:bldP spid="158" grpId="1"/>
      <p:bldP spid="158" grpId="2"/>
      <p:bldP spid="159" grpId="0"/>
      <p:bldP spid="159" grpId="1"/>
      <p:bldP spid="159" grpId="2"/>
      <p:bldP spid="160" grpId="0"/>
      <p:bldP spid="160" grpId="1"/>
      <p:bldP spid="160" grpId="2"/>
      <p:bldP spid="161" grpId="0"/>
      <p:bldP spid="161" grpId="1"/>
      <p:bldP spid="1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5418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подставке лежит груз массой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кг, связанный с прикрепленной к потолку невесомой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пружиной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В начальный момент времени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пружина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не растянута. Подставку начинают опускать с ускорением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0,4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Через какой промежуток времени груз оторвется от подставки, если жесткость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пружины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составляет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Н/м?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3189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86227"/>
            <a:ext cx="9376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06540" y="2205970"/>
            <a:ext cx="0" cy="1503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6692"/>
                <a:ext cx="9462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6692"/>
                <a:ext cx="946208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19222" y="4214755"/>
                <a:ext cx="1642835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22" y="4214755"/>
                <a:ext cx="1642835" cy="5540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1319222" y="3860884"/>
            <a:ext cx="4712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Кинематическое уравнение РУД для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118238" y="2237959"/>
            <a:ext cx="1618439" cy="2370759"/>
            <a:chOff x="6946797" y="2078653"/>
            <a:chExt cx="1618439" cy="2370759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7046953" y="3641084"/>
              <a:ext cx="1439863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7576627" y="3241835"/>
              <a:ext cx="380513" cy="36656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7586703" y="2217754"/>
              <a:ext cx="361950" cy="1022350"/>
            </a:xfrm>
            <a:custGeom>
              <a:avLst/>
              <a:gdLst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77800 w 361950"/>
                <a:gd name="connsiteY6" fmla="*/ 869950 h 1022350"/>
                <a:gd name="connsiteX7" fmla="*/ 177800 w 361950"/>
                <a:gd name="connsiteY7" fmla="*/ 1022350 h 1022350"/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77800 w 361950"/>
                <a:gd name="connsiteY6" fmla="*/ 869950 h 1022350"/>
                <a:gd name="connsiteX7" fmla="*/ 189706 w 361950"/>
                <a:gd name="connsiteY7" fmla="*/ 1022350 h 1022350"/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84944 w 361950"/>
                <a:gd name="connsiteY6" fmla="*/ 869950 h 1022350"/>
                <a:gd name="connsiteX7" fmla="*/ 189706 w 361950"/>
                <a:gd name="connsiteY7" fmla="*/ 1022350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1022350">
                  <a:moveTo>
                    <a:pt x="165100" y="0"/>
                  </a:moveTo>
                  <a:lnTo>
                    <a:pt x="171450" y="152400"/>
                  </a:lnTo>
                  <a:lnTo>
                    <a:pt x="361950" y="298450"/>
                  </a:lnTo>
                  <a:lnTo>
                    <a:pt x="6350" y="431800"/>
                  </a:lnTo>
                  <a:lnTo>
                    <a:pt x="355600" y="577850"/>
                  </a:lnTo>
                  <a:lnTo>
                    <a:pt x="0" y="717550"/>
                  </a:lnTo>
                  <a:lnTo>
                    <a:pt x="184944" y="869950"/>
                  </a:lnTo>
                  <a:cubicBezTo>
                    <a:pt x="184944" y="920750"/>
                    <a:pt x="189706" y="971550"/>
                    <a:pt x="189706" y="102235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7773506" y="3423733"/>
              <a:ext cx="0" cy="78071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V="1">
              <a:off x="7773234" y="2692875"/>
              <a:ext cx="0" cy="73085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7773234" y="2957913"/>
              <a:ext cx="0" cy="465821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737419" y="3968679"/>
                  <a:ext cx="496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419" y="3968679"/>
                  <a:ext cx="49699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804" r="-34146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440693" y="2967422"/>
                  <a:ext cx="365356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693" y="2967422"/>
                  <a:ext cx="365356" cy="33393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290503" y="2538356"/>
                  <a:ext cx="52668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упр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503" y="2538356"/>
                  <a:ext cx="526683" cy="33393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9259" b="-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Прямая со стрелкой 57"/>
            <p:cNvCxnSpPr/>
            <p:nvPr/>
          </p:nvCxnSpPr>
          <p:spPr>
            <a:xfrm>
              <a:off x="8270792" y="2198828"/>
              <a:ext cx="0" cy="221442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8210074" y="2078653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/>
                <a:t>О</a:t>
              </a:r>
              <a:endParaRPr lang="ru-RU" sz="14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82786" y="414163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sz="1400" i="1" dirty="0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>
              <a:off x="7254717" y="2911245"/>
              <a:ext cx="0" cy="41957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946797" y="3056618"/>
                  <a:ext cx="3332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797" y="3056618"/>
                  <a:ext cx="333296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000" r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Прямая соединительная линия 63"/>
            <p:cNvCxnSpPr/>
            <p:nvPr/>
          </p:nvCxnSpPr>
          <p:spPr>
            <a:xfrm>
              <a:off x="7271940" y="2224228"/>
              <a:ext cx="998852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7759223" y="340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83548" y="3289900"/>
                <a:ext cx="1454629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48" y="3289900"/>
                <a:ext cx="1454629" cy="5402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1314778" y="2154049"/>
            <a:ext cx="5254384" cy="1593740"/>
            <a:chOff x="1314778" y="2154049"/>
            <a:chExt cx="5254384" cy="159374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314778" y="2154049"/>
              <a:ext cx="3473122" cy="354947"/>
              <a:chOff x="1314778" y="2123341"/>
              <a:chExt cx="3473122" cy="354947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314778" y="2155123"/>
                <a:ext cx="164727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II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з-н Ньютона: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77270" y="2123341"/>
                    <a:ext cx="2010630" cy="3511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ru-RU" sz="15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упр</m:t>
                          </m:r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7270" y="2123341"/>
                    <a:ext cx="2010630" cy="351186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t="-8621" r="-6079" b="-517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Группа 26"/>
            <p:cNvGrpSpPr/>
            <p:nvPr/>
          </p:nvGrpSpPr>
          <p:grpSpPr>
            <a:xfrm>
              <a:off x="1319223" y="2539704"/>
              <a:ext cx="4226284" cy="344390"/>
              <a:chOff x="1319223" y="2520680"/>
              <a:chExt cx="4226284" cy="344390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319223" y="2523504"/>
                <a:ext cx="244815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В проекциях на ось </a:t>
                </a:r>
                <a:r>
                  <a:rPr lang="ru-RU" sz="15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О</a:t>
                </a:r>
                <a:r>
                  <a:rPr lang="en-US" sz="15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</a:t>
                </a:r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539490" y="2520680"/>
                    <a:ext cx="2006017" cy="344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𝑚𝑎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упр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9490" y="2520680"/>
                    <a:ext cx="2006017" cy="34439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7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Группа 25"/>
            <p:cNvGrpSpPr/>
            <p:nvPr/>
          </p:nvGrpSpPr>
          <p:grpSpPr>
            <a:xfrm>
              <a:off x="1319222" y="2914802"/>
              <a:ext cx="5249940" cy="344390"/>
              <a:chOff x="1319222" y="2921002"/>
              <a:chExt cx="5249940" cy="344390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1319222" y="2921002"/>
                <a:ext cx="370872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В момент отрыва груза от подставки: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878518" y="2923341"/>
                    <a:ext cx="796208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=0; 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8518" y="2923341"/>
                    <a:ext cx="796208" cy="32316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5511115" y="2921002"/>
                    <a:ext cx="1058047" cy="3443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упр</m:t>
                              </m:r>
                            </m:sub>
                          </m:sSub>
                          <m:r>
                            <a:rPr lang="ru-RU" sz="1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8" name="Прямоугольник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1115" y="2921002"/>
                    <a:ext cx="1058047" cy="344390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314778" y="3418576"/>
              <a:ext cx="2325166" cy="329213"/>
              <a:chOff x="1314778" y="3418576"/>
              <a:chExt cx="2325166" cy="32921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314778" y="3423339"/>
                <a:ext cx="2060388" cy="324450"/>
                <a:chOff x="1314778" y="3378620"/>
                <a:chExt cx="2060388" cy="324450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1314778" y="3378620"/>
                  <a:ext cx="79208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5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Тогда</a:t>
                  </a:r>
                  <a:endParaRPr lang="ru-R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TextBox 121"/>
                    <p:cNvSpPr txBox="1"/>
                    <p:nvPr/>
                  </p:nvSpPr>
                  <p:spPr>
                    <a:xfrm>
                      <a:off x="1925790" y="3379905"/>
                      <a:ext cx="1449376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𝑚𝑔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𝑘𝑥</m:t>
                            </m:r>
                          </m:oMath>
                        </m:oMathPara>
                      </a14:m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TextBox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5790" y="3379905"/>
                      <a:ext cx="1449376" cy="323165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b="-566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3176356" y="3418576"/>
                    <a:ext cx="463588" cy="3231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⟹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4" name="Прямоугольник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356" y="3418576"/>
                    <a:ext cx="463588" cy="323165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19222" y="3146322"/>
                <a:ext cx="1642835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22" y="3146322"/>
                <a:ext cx="1642835" cy="55406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319222" y="2769977"/>
            <a:ext cx="4712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Кинематическое уравнение РУД для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14777" y="2309960"/>
            <a:ext cx="23098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Удлинение пружины: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377418" y="2176521"/>
                <a:ext cx="1471200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5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18" y="2176521"/>
                <a:ext cx="1471200" cy="54027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319495" y="3765414"/>
            <a:ext cx="30652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начальный момент времени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75644" y="3753564"/>
            <a:ext cx="811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500" i="1" dirty="0" smtClean="0"/>
              <a:t>υ</a:t>
            </a:r>
            <a:r>
              <a:rPr lang="en-US" sz="1500" baseline="-25000" dirty="0" smtClean="0"/>
              <a:t>0</a:t>
            </a:r>
            <a:r>
              <a:rPr lang="en-US" sz="1500" i="1" baseline="-25000" dirty="0" smtClean="0"/>
              <a:t>x</a:t>
            </a:r>
            <a:r>
              <a:rPr lang="en-US" sz="1500" dirty="0" smtClean="0"/>
              <a:t> = 0,</a:t>
            </a:r>
            <a:endParaRPr lang="ru-RU" sz="1500" dirty="0"/>
          </a:p>
        </p:txBody>
      </p:sp>
      <p:sp>
        <p:nvSpPr>
          <p:cNvPr id="76" name="TextBox 75"/>
          <p:cNvSpPr txBox="1"/>
          <p:nvPr/>
        </p:nvSpPr>
        <p:spPr>
          <a:xfrm>
            <a:off x="4877492" y="3753564"/>
            <a:ext cx="7280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>
                <a:latin typeface="Cambria" panose="02040503050406030204" pitchFamily="18" charset="0"/>
              </a:rPr>
              <a:t>a</a:t>
            </a:r>
            <a:r>
              <a:rPr lang="en-US" sz="1500" i="1" baseline="-25000" dirty="0" smtClean="0"/>
              <a:t>x</a:t>
            </a:r>
            <a:r>
              <a:rPr lang="en-US" sz="1500" dirty="0" smtClean="0"/>
              <a:t> = </a:t>
            </a:r>
            <a:r>
              <a:rPr lang="en-US" sz="1500" i="1" dirty="0" smtClean="0">
                <a:latin typeface="Cambria" panose="02040503050406030204" pitchFamily="18" charset="0"/>
              </a:rPr>
              <a:t>a</a:t>
            </a:r>
            <a:r>
              <a:rPr lang="en-US" sz="1500" dirty="0"/>
              <a:t>.</a:t>
            </a:r>
            <a:endParaRPr lang="ru-RU" sz="1500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1303019" y="4141757"/>
            <a:ext cx="1707770" cy="554062"/>
            <a:chOff x="1303019" y="3867756"/>
            <a:chExt cx="1707770" cy="554062"/>
          </a:xfrm>
        </p:grpSpPr>
        <p:sp>
          <p:nvSpPr>
            <p:cNvPr id="78" name="TextBox 77"/>
            <p:cNvSpPr txBox="1"/>
            <p:nvPr/>
          </p:nvSpPr>
          <p:spPr>
            <a:xfrm>
              <a:off x="1303019" y="4004363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Тогда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894665" y="3867756"/>
                  <a:ext cx="1116124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665" y="3867756"/>
                  <a:ext cx="1116124" cy="55406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314777" y="180318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-0.01129 -0.2163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6 L 2.77778E-7 -0.21173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2.22222E-6 -0.20803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4" grpId="1"/>
      <p:bldP spid="115" grpId="0"/>
      <p:bldP spid="115" grpId="1"/>
      <p:bldP spid="3" grpId="0"/>
      <p:bldP spid="3" grpId="1"/>
      <p:bldP spid="69" grpId="0"/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71475" y="1541890"/>
            <a:ext cx="8417833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16926" cy="111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en-US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5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подставке лежит груз массой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кг, связанный с прикрепленной к потолку невесомой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пружиной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В начальный момент времени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пружина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не растянута. Подставку начинают опускать с ускорением </a:t>
            </a:r>
            <a:r>
              <a:rPr lang="en-US" altLang="ru-RU" sz="1400" dirty="0" smtClean="0">
                <a:latin typeface="Gerbera"/>
                <a:cs typeface="Arial" panose="020B0604020202020204" pitchFamily="34" charset="0"/>
              </a:rPr>
              <a:t>0,4</a:t>
            </a:r>
            <a:r>
              <a:rPr lang="ru-RU" altLang="ru-RU" sz="1400" i="1" dirty="0" smtClean="0">
                <a:latin typeface="Gerbera"/>
                <a:cs typeface="Arial" panose="020B0604020202020204" pitchFamily="34" charset="0"/>
              </a:rPr>
              <a:t>g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Через какой промежуток времени груз оторвется от подставки, если жесткость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пружины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составляет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3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Н/м?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803189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368906" y="3386227"/>
            <a:ext cx="9376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306540" y="2205970"/>
            <a:ext cx="0" cy="15038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478676"/>
                <a:ext cx="971100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кг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2" y="2146418"/>
                <a:ext cx="990464" cy="323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68299" y="3386692"/>
                <a:ext cx="93472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3386692"/>
                <a:ext cx="934720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Прямая соединительная линия 119"/>
          <p:cNvCxnSpPr/>
          <p:nvPr/>
        </p:nvCxnSpPr>
        <p:spPr>
          <a:xfrm>
            <a:off x="371475" y="381000"/>
            <a:ext cx="84169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99" y="2812596"/>
                <a:ext cx="909480" cy="5230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1314777" y="1803189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19222" y="2769977"/>
            <a:ext cx="4712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Кинематическое уравнение РУД для груза: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14777" y="2176521"/>
            <a:ext cx="3898845" cy="540276"/>
            <a:chOff x="1314777" y="2143740"/>
            <a:chExt cx="3898845" cy="540276"/>
          </a:xfrm>
        </p:grpSpPr>
        <p:sp>
          <p:nvSpPr>
            <p:cNvPr id="121" name="TextBox 120"/>
            <p:cNvSpPr txBox="1"/>
            <p:nvPr/>
          </p:nvSpPr>
          <p:spPr>
            <a:xfrm>
              <a:off x="1314777" y="2277179"/>
              <a:ext cx="230987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Удлинение пружины:</a:t>
              </a:r>
              <a:endPara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3377418" y="2143740"/>
                  <a:ext cx="1836204" cy="5402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1500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15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18" y="2143740"/>
                  <a:ext cx="1836204" cy="5402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/>
          <p:cNvGrpSpPr/>
          <p:nvPr/>
        </p:nvGrpSpPr>
        <p:grpSpPr>
          <a:xfrm>
            <a:off x="1319222" y="3146322"/>
            <a:ext cx="4286354" cy="942257"/>
            <a:chOff x="1319222" y="3146322"/>
            <a:chExt cx="4286354" cy="942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1319222" y="3146322"/>
                  <a:ext cx="1642835" cy="554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5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5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ru-RU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9222" y="3146322"/>
                  <a:ext cx="1642835" cy="5540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Группа 3"/>
            <p:cNvGrpSpPr/>
            <p:nvPr/>
          </p:nvGrpSpPr>
          <p:grpSpPr>
            <a:xfrm>
              <a:off x="1319495" y="3753564"/>
              <a:ext cx="4286081" cy="335015"/>
              <a:chOff x="1319495" y="3558582"/>
              <a:chExt cx="4286081" cy="33501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319495" y="3570432"/>
                <a:ext cx="306526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В начальный момент времени</a:t>
                </a:r>
                <a:endParaRPr lang="ru-R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175644" y="3558582"/>
                <a:ext cx="81144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i="1" dirty="0" smtClean="0"/>
                  <a:t>υ</a:t>
                </a:r>
                <a:r>
                  <a:rPr lang="en-US" sz="1500" baseline="-25000" dirty="0" smtClean="0"/>
                  <a:t>0</a:t>
                </a:r>
                <a:r>
                  <a:rPr lang="en-US" sz="1500" i="1" baseline="-25000" dirty="0" smtClean="0"/>
                  <a:t>x</a:t>
                </a:r>
                <a:r>
                  <a:rPr lang="en-US" sz="1500" dirty="0" smtClean="0"/>
                  <a:t> = 0,</a:t>
                </a:r>
                <a:endParaRPr lang="ru-RU" sz="15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77492" y="3558582"/>
                <a:ext cx="7280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 smtClean="0">
                    <a:latin typeface="Cambria" panose="02040503050406030204" pitchFamily="18" charset="0"/>
                  </a:rPr>
                  <a:t>a</a:t>
                </a:r>
                <a:r>
                  <a:rPr lang="en-US" sz="1500" i="1" baseline="-25000" dirty="0" smtClean="0"/>
                  <a:t>x</a:t>
                </a:r>
                <a:r>
                  <a:rPr lang="en-US" sz="1500" dirty="0" smtClean="0"/>
                  <a:t> = </a:t>
                </a:r>
                <a:r>
                  <a:rPr lang="en-US" sz="1500" i="1" dirty="0" smtClean="0">
                    <a:latin typeface="Cambria" panose="02040503050406030204" pitchFamily="18" charset="0"/>
                  </a:rPr>
                  <a:t>a</a:t>
                </a:r>
                <a:r>
                  <a:rPr lang="en-US" sz="1500" dirty="0"/>
                  <a:t>.</a:t>
                </a:r>
                <a:endParaRPr lang="ru-RU" sz="1500" dirty="0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303019" y="4278364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Тогда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94665" y="4141757"/>
                <a:ext cx="1116124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65" y="4141757"/>
                <a:ext cx="1116124" cy="5540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Группа 42"/>
          <p:cNvGrpSpPr/>
          <p:nvPr/>
        </p:nvGrpSpPr>
        <p:grpSpPr>
          <a:xfrm>
            <a:off x="7118238" y="2237959"/>
            <a:ext cx="1618439" cy="2370759"/>
            <a:chOff x="6946797" y="2078653"/>
            <a:chExt cx="1618439" cy="2370759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7046953" y="3641084"/>
              <a:ext cx="1439863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7576627" y="3241835"/>
              <a:ext cx="380513" cy="366564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586703" y="2217754"/>
              <a:ext cx="361950" cy="1022350"/>
            </a:xfrm>
            <a:custGeom>
              <a:avLst/>
              <a:gdLst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77800 w 361950"/>
                <a:gd name="connsiteY6" fmla="*/ 869950 h 1022350"/>
                <a:gd name="connsiteX7" fmla="*/ 177800 w 361950"/>
                <a:gd name="connsiteY7" fmla="*/ 1022350 h 1022350"/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77800 w 361950"/>
                <a:gd name="connsiteY6" fmla="*/ 869950 h 1022350"/>
                <a:gd name="connsiteX7" fmla="*/ 189706 w 361950"/>
                <a:gd name="connsiteY7" fmla="*/ 1022350 h 1022350"/>
                <a:gd name="connsiteX0" fmla="*/ 165100 w 361950"/>
                <a:gd name="connsiteY0" fmla="*/ 0 h 1022350"/>
                <a:gd name="connsiteX1" fmla="*/ 171450 w 361950"/>
                <a:gd name="connsiteY1" fmla="*/ 152400 h 1022350"/>
                <a:gd name="connsiteX2" fmla="*/ 361950 w 361950"/>
                <a:gd name="connsiteY2" fmla="*/ 298450 h 1022350"/>
                <a:gd name="connsiteX3" fmla="*/ 6350 w 361950"/>
                <a:gd name="connsiteY3" fmla="*/ 431800 h 1022350"/>
                <a:gd name="connsiteX4" fmla="*/ 355600 w 361950"/>
                <a:gd name="connsiteY4" fmla="*/ 577850 h 1022350"/>
                <a:gd name="connsiteX5" fmla="*/ 0 w 361950"/>
                <a:gd name="connsiteY5" fmla="*/ 717550 h 1022350"/>
                <a:gd name="connsiteX6" fmla="*/ 184944 w 361950"/>
                <a:gd name="connsiteY6" fmla="*/ 869950 h 1022350"/>
                <a:gd name="connsiteX7" fmla="*/ 189706 w 361950"/>
                <a:gd name="connsiteY7" fmla="*/ 1022350 h 102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1022350">
                  <a:moveTo>
                    <a:pt x="165100" y="0"/>
                  </a:moveTo>
                  <a:lnTo>
                    <a:pt x="171450" y="152400"/>
                  </a:lnTo>
                  <a:lnTo>
                    <a:pt x="361950" y="298450"/>
                  </a:lnTo>
                  <a:lnTo>
                    <a:pt x="6350" y="431800"/>
                  </a:lnTo>
                  <a:lnTo>
                    <a:pt x="355600" y="577850"/>
                  </a:lnTo>
                  <a:lnTo>
                    <a:pt x="0" y="717550"/>
                  </a:lnTo>
                  <a:lnTo>
                    <a:pt x="184944" y="869950"/>
                  </a:lnTo>
                  <a:cubicBezTo>
                    <a:pt x="184944" y="920750"/>
                    <a:pt x="189706" y="971550"/>
                    <a:pt x="189706" y="102235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7773506" y="3423733"/>
              <a:ext cx="0" cy="78071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V="1">
              <a:off x="7773234" y="2692875"/>
              <a:ext cx="0" cy="730859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7773234" y="2957913"/>
              <a:ext cx="0" cy="465821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737419" y="3968679"/>
                  <a:ext cx="496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419" y="3968679"/>
                  <a:ext cx="496996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9804" r="-34146"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440693" y="2967422"/>
                  <a:ext cx="365356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693" y="2967422"/>
                  <a:ext cx="365356" cy="33393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290503" y="2538356"/>
                  <a:ext cx="52668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ru-RU" sz="1400" b="0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упр</m:t>
                        </m:r>
                      </m:oMath>
                    </m:oMathPara>
                  </a14:m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503" y="2538356"/>
                  <a:ext cx="526683" cy="3339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9259" b="-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Прямая со стрелкой 58"/>
            <p:cNvCxnSpPr/>
            <p:nvPr/>
          </p:nvCxnSpPr>
          <p:spPr>
            <a:xfrm>
              <a:off x="8270792" y="2198828"/>
              <a:ext cx="0" cy="221442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210074" y="2078653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/>
                <a:t>О</a:t>
              </a:r>
              <a:endParaRPr lang="ru-RU" sz="1400" i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82786" y="414163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x</a:t>
              </a:r>
              <a:endParaRPr lang="ru-RU" sz="1400" i="1" dirty="0"/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7254717" y="2911245"/>
              <a:ext cx="0" cy="41957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6797" y="3056618"/>
                  <a:ext cx="3332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797" y="3056618"/>
                  <a:ext cx="33329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000" r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Прямая соединительная линия 64"/>
            <p:cNvCxnSpPr/>
            <p:nvPr/>
          </p:nvCxnSpPr>
          <p:spPr>
            <a:xfrm>
              <a:off x="7271940" y="2224228"/>
              <a:ext cx="998852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7748590" y="3403467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04659" y="2623244"/>
                <a:ext cx="1116124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59" y="2623244"/>
                <a:ext cx="1116124" cy="55406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19222" y="3301152"/>
                <a:ext cx="1596973" cy="55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5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22" y="3301152"/>
                <a:ext cx="1596973" cy="55553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5299" y="3208238"/>
                <a:ext cx="1944216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0,6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0,4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99" y="3208238"/>
                <a:ext cx="1944216" cy="7743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218680" y="3183524"/>
                <a:ext cx="1064317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80" y="3183524"/>
                <a:ext cx="1064317" cy="77431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715395" y="3324586"/>
                <a:ext cx="2224128" cy="58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p>
                        <m:sSupPr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−0,4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0,4</m:t>
                          </m:r>
                          <m:r>
                            <a:rPr lang="en-US" sz="15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95" y="3324586"/>
                <a:ext cx="2224128" cy="5808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314777" y="3907550"/>
                <a:ext cx="1322658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15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1 </m:t>
                              </m:r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кг</m:t>
                              </m:r>
                            </m:num>
                            <m:den>
                              <m:r>
                                <a:rPr lang="ru-RU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Н</m:t>
                                  </m:r>
                                </m:num>
                                <m:den>
                                  <m:r>
                                    <a:rPr lang="ru-RU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м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77" y="3907550"/>
                <a:ext cx="1322658" cy="7743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420963" y="4081175"/>
                <a:ext cx="69769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с.</m:t>
                      </m:r>
                    </m:oMath>
                  </m:oMathPara>
                </a14:m>
                <a:endParaRPr lang="ru-RU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63" y="4081175"/>
                <a:ext cx="697691" cy="3231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1314777" y="4664926"/>
            <a:ext cx="5241002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груз оторвется </a:t>
            </a:r>
            <a:r>
              <a:rPr lang="ru-RU" altLang="ru-RU" sz="1400" dirty="0" smtClean="0">
                <a:latin typeface="+mn-lt"/>
                <a:cs typeface="Arial" panose="020B0604020202020204" pitchFamily="34" charset="0"/>
              </a:rPr>
              <a:t>через 1 с после начала движения.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17284E-7 L 0.3842 -0.29599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2" grpId="1"/>
      <p:bldP spid="67" grpId="0"/>
      <p:bldP spid="69" grpId="0"/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4944</TotalTime>
  <Words>954</Words>
  <Application>Microsoft Office PowerPoint</Application>
  <PresentationFormat>Экран (16:9)</PresentationFormat>
  <Paragraphs>245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Cambria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356</cp:revision>
  <dcterms:created xsi:type="dcterms:W3CDTF">2015-09-21T08:48:07Z</dcterms:created>
  <dcterms:modified xsi:type="dcterms:W3CDTF">2016-01-29T07:08:02Z</dcterms:modified>
</cp:coreProperties>
</file>