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88" d="100"/>
          <a:sy n="88" d="100"/>
        </p:scale>
        <p:origin x="57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9668C-F5DE-44E1-AA0A-9B34D6AD32A1}" type="datetimeFigureOut">
              <a:rPr lang="ru-RU" smtClean="0"/>
              <a:t>02.02.2016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DBE5F-7BE6-4242-A47E-E36BF0B38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07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9668C-F5DE-44E1-AA0A-9B34D6AD32A1}" type="datetimeFigureOut">
              <a:rPr lang="ru-RU" smtClean="0"/>
              <a:t>02.02.2016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DBE5F-7BE6-4242-A47E-E36BF0B38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9703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9668C-F5DE-44E1-AA0A-9B34D6AD32A1}" type="datetimeFigureOut">
              <a:rPr lang="ru-RU" smtClean="0"/>
              <a:t>02.02.2016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DBE5F-7BE6-4242-A47E-E36BF0B38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07743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67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54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97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416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36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71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45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74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9668C-F5DE-44E1-AA0A-9B34D6AD32A1}" type="datetimeFigureOut">
              <a:rPr lang="ru-RU" smtClean="0"/>
              <a:t>02.02.2016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DBE5F-7BE6-4242-A47E-E36BF0B38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138212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514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61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1173-00DD-4B32-ADAE-A5E0501591C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02.02.2016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82ECB8-DB10-41CD-8927-C445E273D0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270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9668C-F5DE-44E1-AA0A-9B34D6AD32A1}" type="datetimeFigureOut">
              <a:rPr lang="ru-RU" smtClean="0"/>
              <a:t>02.02.2016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DBE5F-7BE6-4242-A47E-E36BF0B38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158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9668C-F5DE-44E1-AA0A-9B34D6AD32A1}" type="datetimeFigureOut">
              <a:rPr lang="ru-RU" smtClean="0"/>
              <a:t>02.02.2016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DBE5F-7BE6-4242-A47E-E36BF0B38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7410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9668C-F5DE-44E1-AA0A-9B34D6AD32A1}" type="datetimeFigureOut">
              <a:rPr lang="ru-RU" smtClean="0"/>
              <a:t>02.02.2016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DBE5F-7BE6-4242-A47E-E36BF0B38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3359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9668C-F5DE-44E1-AA0A-9B34D6AD32A1}" type="datetimeFigureOut">
              <a:rPr lang="ru-RU" smtClean="0"/>
              <a:t>02.02.2016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DBE5F-7BE6-4242-A47E-E36BF0B38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45343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9668C-F5DE-44E1-AA0A-9B34D6AD32A1}" type="datetimeFigureOut">
              <a:rPr lang="ru-RU" smtClean="0"/>
              <a:t>02.02.2016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DBE5F-7BE6-4242-A47E-E36BF0B38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457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9668C-F5DE-44E1-AA0A-9B34D6AD32A1}" type="datetimeFigureOut">
              <a:rPr lang="ru-RU" smtClean="0"/>
              <a:t>02.02.2016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DBE5F-7BE6-4242-A47E-E36BF0B38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3751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9668C-F5DE-44E1-AA0A-9B34D6AD32A1}" type="datetimeFigureOut">
              <a:rPr lang="ru-RU" smtClean="0"/>
              <a:t>02.02.2016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9DBE5F-7BE6-4242-A47E-E36BF0B38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921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D9668C-F5DE-44E1-AA0A-9B34D6AD32A1}" type="datetimeFigureOut">
              <a:rPr lang="ru-RU" smtClean="0"/>
              <a:t>02.02.2016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DBE5F-7BE6-4242-A47E-E36BF0B38A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796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E3551173-00DD-4B32-ADAE-A5E0501591C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7"/>
              <a:t>02.02.2016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8482ECB8-DB10-41CD-8927-C445E273D0A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008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4.png"/><Relationship Id="rId7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NUL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NULL"/><Relationship Id="rId11" Type="http://schemas.openxmlformats.org/officeDocument/2006/relationships/image" Target="NULL"/><Relationship Id="rId5" Type="http://schemas.openxmlformats.org/officeDocument/2006/relationships/image" Target="NULL"/><Relationship Id="rId10" Type="http://schemas.openxmlformats.org/officeDocument/2006/relationships/image" Target="NULL"/><Relationship Id="rId4" Type="http://schemas.openxmlformats.org/officeDocument/2006/relationships/image" Target="NULL"/><Relationship Id="rId9" Type="http://schemas.openxmlformats.org/officeDocument/2006/relationships/image" Target="NUL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9.png"/><Relationship Id="rId7" Type="http://schemas.openxmlformats.org/officeDocument/2006/relationships/image" Target="../media/image5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../media/image53.png"/><Relationship Id="rId7" Type="http://schemas.openxmlformats.org/officeDocument/2006/relationships/image" Target="NULL"/><Relationship Id="rId12" Type="http://schemas.openxmlformats.org/officeDocument/2006/relationships/image" Target="NUL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6.png"/><Relationship Id="rId11" Type="http://schemas.openxmlformats.org/officeDocument/2006/relationships/image" Target="NULL"/><Relationship Id="rId5" Type="http://schemas.openxmlformats.org/officeDocument/2006/relationships/image" Target="../media/image55.png"/><Relationship Id="rId10" Type="http://schemas.openxmlformats.org/officeDocument/2006/relationships/image" Target="NULL"/><Relationship Id="rId4" Type="http://schemas.openxmlformats.org/officeDocument/2006/relationships/image" Target="../media/image54.png"/><Relationship Id="rId9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NUL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NULL"/><Relationship Id="rId5" Type="http://schemas.openxmlformats.org/officeDocument/2006/relationships/image" Target="NULL"/><Relationship Id="rId4" Type="http://schemas.openxmlformats.org/officeDocument/2006/relationships/image" Target="NUL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gif"/><Relationship Id="rId5" Type="http://schemas.openxmlformats.org/officeDocument/2006/relationships/image" Target="../media/image25.png"/><Relationship Id="rId10" Type="http://schemas.openxmlformats.org/officeDocument/2006/relationships/image" Target="NULL"/><Relationship Id="rId4" Type="http://schemas.openxmlformats.org/officeDocument/2006/relationships/image" Target="../media/image24.png"/><Relationship Id="rId9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4.png"/><Relationship Id="rId7" Type="http://schemas.openxmlformats.org/officeDocument/2006/relationships/image" Target="../media/image3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NULL"/><Relationship Id="rId4" Type="http://schemas.openxmlformats.org/officeDocument/2006/relationships/image" Target="../media/image31.png"/><Relationship Id="rId9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750" y="1"/>
            <a:ext cx="5302244" cy="68579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9253" y="511632"/>
            <a:ext cx="5606748" cy="1823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4267" b="1" cap="all" dirty="0">
                <a:solidFill>
                  <a:srgbClr val="ED7D31">
                    <a:lumMod val="75000"/>
                  </a:srgbClr>
                </a:solidFill>
              </a:rPr>
              <a:t>Силы трения.</a:t>
            </a:r>
          </a:p>
          <a:p>
            <a:pPr defTabSz="914377">
              <a:lnSpc>
                <a:spcPts val="4533"/>
              </a:lnSpc>
            </a:pPr>
            <a:r>
              <a:rPr lang="ru-RU" sz="4267" b="1" cap="all" dirty="0">
                <a:solidFill>
                  <a:srgbClr val="ED7D31">
                    <a:lumMod val="75000"/>
                  </a:srgbClr>
                </a:solidFill>
              </a:rPr>
              <a:t>Коэффициент трения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711200" y="5664200"/>
            <a:ext cx="2957285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575734" y="5850699"/>
            <a:ext cx="3245440" cy="410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867" dirty="0">
                <a:solidFill>
                  <a:srgbClr val="E7E6E6">
                    <a:lumMod val="50000"/>
                  </a:srgbClr>
                </a:solidFill>
                <a:latin typeface="Gerbera"/>
                <a:cs typeface="Arial" panose="020B0604020202020204" pitchFamily="34" charset="0"/>
              </a:rPr>
              <a:t>Шарль Огюстен де Кулон</a:t>
            </a:r>
            <a:endParaRPr lang="ru-RU" altLang="ru-RU" sz="1867" dirty="0">
              <a:solidFill>
                <a:srgbClr val="E7E6E6">
                  <a:lumMod val="50000"/>
                </a:srgbClr>
              </a:solidFill>
              <a:latin typeface="Gerbera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68" y="6474000"/>
            <a:ext cx="1755432" cy="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41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383867" y="1792209"/>
            <a:ext cx="5329765" cy="4183292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68" y="6474000"/>
            <a:ext cx="1755432" cy="384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89251" y="1253068"/>
            <a:ext cx="11235268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93886" y="515809"/>
            <a:ext cx="2840842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2933" b="1" cap="all" dirty="0">
                <a:solidFill>
                  <a:srgbClr val="ED7D31">
                    <a:lumMod val="75000"/>
                  </a:srgbClr>
                </a:solidFill>
              </a:rPr>
              <a:t>Силы трения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489251" y="1866134"/>
            <a:ext cx="5318883" cy="1459249"/>
            <a:chOff x="366938" y="1344156"/>
            <a:chExt cx="3989162" cy="1094437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366938" y="1344156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Сила трения скольжения</a:t>
              </a:r>
              <a:endParaRPr lang="ru-RU" sz="20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366938" y="1676846"/>
              <a:ext cx="3989161" cy="761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сила</a:t>
              </a:r>
              <a:r>
                <a:rPr lang="ru-RU" sz="2000" dirty="0">
                  <a:solidFill>
                    <a:prstClr val="black"/>
                  </a:solidFill>
                </a:rPr>
                <a:t>, возникающая между соприкасающимися телами при их относительном движении.</a:t>
              </a:r>
            </a:p>
          </p:txBody>
        </p:sp>
      </p:grpSp>
      <p:grpSp>
        <p:nvGrpSpPr>
          <p:cNvPr id="11" name="Группа 10"/>
          <p:cNvGrpSpPr/>
          <p:nvPr/>
        </p:nvGrpSpPr>
        <p:grpSpPr>
          <a:xfrm>
            <a:off x="6344658" y="1778000"/>
            <a:ext cx="5502660" cy="4260411"/>
            <a:chOff x="4758493" y="1333500"/>
            <a:chExt cx="4126995" cy="3195308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0" t="22429" r="27154" b="3142"/>
            <a:stretch/>
          </p:blipFill>
          <p:spPr>
            <a:xfrm>
              <a:off x="4785429" y="1333500"/>
              <a:ext cx="3994855" cy="3148125"/>
            </a:xfrm>
            <a:prstGeom prst="roundRect">
              <a:avLst>
                <a:gd name="adj" fmla="val 2272"/>
              </a:avLst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8493" y="2411083"/>
              <a:ext cx="4126995" cy="2117725"/>
            </a:xfrm>
            <a:prstGeom prst="rect">
              <a:avLst/>
            </a:prstGeom>
          </p:spPr>
        </p:pic>
        <p:grpSp>
          <p:nvGrpSpPr>
            <p:cNvPr id="26" name="Группа 25"/>
            <p:cNvGrpSpPr/>
            <p:nvPr/>
          </p:nvGrpSpPr>
          <p:grpSpPr>
            <a:xfrm>
              <a:off x="6268988" y="2312996"/>
              <a:ext cx="2476765" cy="570133"/>
              <a:chOff x="5258327" y="2304832"/>
              <a:chExt cx="2476765" cy="570133"/>
            </a:xfrm>
          </p:grpSpPr>
          <p:grpSp>
            <p:nvGrpSpPr>
              <p:cNvPr id="27" name="Группа 26"/>
              <p:cNvGrpSpPr/>
              <p:nvPr/>
            </p:nvGrpSpPr>
            <p:grpSpPr>
              <a:xfrm>
                <a:off x="5841208" y="2304832"/>
                <a:ext cx="1893884" cy="546668"/>
                <a:chOff x="6698210" y="2736390"/>
                <a:chExt cx="1893884" cy="546668"/>
              </a:xfrm>
            </p:grpSpPr>
            <p:pic>
              <p:nvPicPr>
                <p:cNvPr id="29" name="Рисунок 28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5400000">
                  <a:off x="7244203" y="2469201"/>
                  <a:ext cx="267864" cy="1359850"/>
                </a:xfrm>
                <a:prstGeom prst="rect">
                  <a:avLst/>
                </a:prstGeom>
              </p:spPr>
            </p:pic>
            <p:pic>
              <p:nvPicPr>
                <p:cNvPr id="30" name="Рисунок 29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964713" y="2736390"/>
                  <a:ext cx="627381" cy="546053"/>
                </a:xfrm>
                <a:prstGeom prst="rect">
                  <a:avLst/>
                </a:prstGeom>
              </p:spPr>
            </p:pic>
          </p:grpSp>
          <p:pic>
            <p:nvPicPr>
              <p:cNvPr id="28" name="Picture 2" descr="Вуд, Красный, Планка, Прямоугольник, Прямоугольные"/>
              <p:cNvPicPr>
                <a:picLocks noChangeAspect="1" noChangeArrowheads="1"/>
              </p:cNvPicPr>
              <p:nvPr/>
            </p:nvPicPr>
            <p:blipFill rotWithShape="1">
              <a:blip r:embed="rId7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559" b="31226"/>
              <a:stretch/>
            </p:blipFill>
            <p:spPr bwMode="auto">
              <a:xfrm>
                <a:off x="5258327" y="2526346"/>
                <a:ext cx="698334" cy="3486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cxnSp>
          <p:nvCxnSpPr>
            <p:cNvPr id="31" name="Прямая со стрелкой 30"/>
            <p:cNvCxnSpPr/>
            <p:nvPr/>
          </p:nvCxnSpPr>
          <p:spPr>
            <a:xfrm>
              <a:off x="6932960" y="2719968"/>
              <a:ext cx="644978" cy="0"/>
            </a:xfrm>
            <a:prstGeom prst="straightConnector1">
              <a:avLst/>
            </a:prstGeom>
            <a:ln w="19050">
              <a:solidFill>
                <a:srgbClr val="00CC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/>
                <p:cNvSpPr txBox="1"/>
                <p:nvPr/>
              </p:nvSpPr>
              <p:spPr>
                <a:xfrm>
                  <a:off x="7249088" y="2333590"/>
                  <a:ext cx="297966" cy="3021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acc>
                          <m:accPr>
                            <m:chr m:val="⃗"/>
                            <m:ctrlPr>
                              <a:rPr lang="ru-RU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oMath>
                    </m:oMathPara>
                  </a14:m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32" name="TextBox 3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9088" y="2333590"/>
                  <a:ext cx="343684" cy="325345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 t="-13208" r="-15789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33" name="Прямая со стрелкой 32"/>
            <p:cNvCxnSpPr/>
            <p:nvPr/>
          </p:nvCxnSpPr>
          <p:spPr>
            <a:xfrm flipH="1">
              <a:off x="5982232" y="2859049"/>
              <a:ext cx="644978" cy="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/>
                <p:cNvSpPr txBox="1"/>
                <p:nvPr/>
              </p:nvSpPr>
              <p:spPr>
                <a:xfrm>
                  <a:off x="5889066" y="2394791"/>
                  <a:ext cx="399197" cy="32561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ru-RU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⃗"/>
                                <m:ctrlPr>
                                  <a:rPr lang="ru-RU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</m:acc>
                          </m:e>
                          <m:sub>
                            <m:r>
                              <a:rPr lang="ru-RU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тр</m:t>
                            </m:r>
                          </m:sub>
                        </m:sSub>
                      </m:oMath>
                    </m:oMathPara>
                  </a14:m>
                  <a:endParaRPr lang="ru-RU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Box 3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89066" y="2394791"/>
                  <a:ext cx="444994" cy="348750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t="-10526" r="-13699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491670" y="4628794"/>
            <a:ext cx="5321468" cy="13466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240000" tIns="240000" rIns="240000" bIns="24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59976">
              <a:tabLst>
                <a:tab pos="0" algn="l"/>
              </a:tabLst>
            </a:pPr>
            <a:r>
              <a:rPr lang="ru-RU" altLang="ru-RU" sz="1867" dirty="0">
                <a:solidFill>
                  <a:prstClr val="black"/>
                </a:solidFill>
                <a:latin typeface="Gerbera"/>
                <a:cs typeface="Arial" panose="020B0604020202020204" pitchFamily="34" charset="0"/>
              </a:rPr>
              <a:t>Сила трения скольжения, действующая на тело, направлена противоположно направлению его движения.</a:t>
            </a:r>
          </a:p>
        </p:txBody>
      </p:sp>
    </p:spTree>
    <p:extLst>
      <p:ext uri="{BB962C8B-B14F-4D97-AF65-F5344CB8AC3E}">
        <p14:creationId xmlns:p14="http://schemas.microsoft.com/office/powerpoint/2010/main" val="329738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383867" y="1792209"/>
            <a:ext cx="5329765" cy="4183292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68" y="6474000"/>
            <a:ext cx="1755432" cy="384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89251" y="1253068"/>
            <a:ext cx="11235268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93886" y="515809"/>
            <a:ext cx="2840842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2933" b="1" cap="all" dirty="0">
                <a:solidFill>
                  <a:srgbClr val="ED7D31">
                    <a:lumMod val="75000"/>
                  </a:srgbClr>
                </a:solidFill>
              </a:rPr>
              <a:t>Силы трения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489251" y="1866134"/>
            <a:ext cx="5318883" cy="1459249"/>
            <a:chOff x="366938" y="1344156"/>
            <a:chExt cx="3989162" cy="1094437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366938" y="1344156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Сила трения скольжения</a:t>
              </a:r>
              <a:endParaRPr lang="ru-RU" sz="20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366938" y="1676846"/>
              <a:ext cx="3989161" cy="761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сила</a:t>
              </a:r>
              <a:r>
                <a:rPr lang="ru-RU" sz="2000" dirty="0">
                  <a:solidFill>
                    <a:prstClr val="black"/>
                  </a:solidFill>
                </a:rPr>
                <a:t>, возникающая между соприкасающимися телами при их относительном движении.</a:t>
              </a:r>
            </a:p>
          </p:txBody>
        </p:sp>
      </p:grp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491670" y="4628794"/>
            <a:ext cx="5321468" cy="13466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240000" tIns="240000" rIns="240000" bIns="24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59976">
              <a:tabLst>
                <a:tab pos="0" algn="l"/>
              </a:tabLst>
            </a:pPr>
            <a:r>
              <a:rPr lang="ru-RU" altLang="ru-RU" sz="1867" dirty="0">
                <a:solidFill>
                  <a:prstClr val="black"/>
                </a:solidFill>
                <a:latin typeface="Gerbera"/>
                <a:cs typeface="Arial" panose="020B0604020202020204" pitchFamily="34" charset="0"/>
              </a:rPr>
              <a:t>Сила трения скольжения, действующая на тело, направлена противоположно направлению его движения.</a:t>
            </a:r>
          </a:p>
        </p:txBody>
      </p:sp>
      <p:grpSp>
        <p:nvGrpSpPr>
          <p:cNvPr id="92" name="Группа 91"/>
          <p:cNvGrpSpPr/>
          <p:nvPr/>
        </p:nvGrpSpPr>
        <p:grpSpPr>
          <a:xfrm>
            <a:off x="6648607" y="3915949"/>
            <a:ext cx="2163364" cy="1156945"/>
            <a:chOff x="4985731" y="3116500"/>
            <a:chExt cx="1622523" cy="867709"/>
          </a:xfrm>
        </p:grpSpPr>
        <p:sp>
          <p:nvSpPr>
            <p:cNvPr id="84" name="Скругленный прямоугольник 83"/>
            <p:cNvSpPr/>
            <p:nvPr/>
          </p:nvSpPr>
          <p:spPr>
            <a:xfrm>
              <a:off x="4985731" y="3116500"/>
              <a:ext cx="1622523" cy="867709"/>
            </a:xfrm>
            <a:prstGeom prst="roundRect">
              <a:avLst/>
            </a:prstGeom>
            <a:ln w="34925"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85" name="Скругленный прямоугольник 84"/>
            <p:cNvSpPr/>
            <p:nvPr/>
          </p:nvSpPr>
          <p:spPr>
            <a:xfrm rot="10585146" flipH="1" flipV="1">
              <a:off x="5256508" y="3324206"/>
              <a:ext cx="1035248" cy="452297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/>
            <a:scene3d>
              <a:camera prst="perspectiveBelow" fov="3600000">
                <a:rot lat="2675078" lon="479107" rev="1395708"/>
              </a:camera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>
                <a:solidFill>
                  <a:prstClr val="white"/>
                </a:solidFill>
              </a:endParaRPr>
            </a:p>
          </p:txBody>
        </p:sp>
      </p:grpSp>
      <p:grpSp>
        <p:nvGrpSpPr>
          <p:cNvPr id="91" name="Группа 90"/>
          <p:cNvGrpSpPr/>
          <p:nvPr/>
        </p:nvGrpSpPr>
        <p:grpSpPr>
          <a:xfrm>
            <a:off x="9346964" y="3860679"/>
            <a:ext cx="2087789" cy="1267487"/>
            <a:chOff x="7010223" y="3116500"/>
            <a:chExt cx="1565842" cy="950615"/>
          </a:xfrm>
        </p:grpSpPr>
        <p:sp>
          <p:nvSpPr>
            <p:cNvPr id="88" name="Скругленный прямоугольник 87"/>
            <p:cNvSpPr/>
            <p:nvPr/>
          </p:nvSpPr>
          <p:spPr>
            <a:xfrm rot="10800000" flipH="1" flipV="1">
              <a:off x="7010223" y="3116500"/>
              <a:ext cx="1565842" cy="950615"/>
            </a:xfrm>
            <a:prstGeom prst="roundRect">
              <a:avLst/>
            </a:prstGeom>
            <a:solidFill>
              <a:schemeClr val="bg2">
                <a:lumMod val="50000"/>
              </a:schemeClr>
            </a:solidFill>
            <a:ln>
              <a:noFill/>
            </a:ln>
            <a:effectLst>
              <a:outerShdw blurRad="177800" dist="25400" dir="10140000" sx="104000" sy="104000" algn="tr" rotWithShape="0">
                <a:prstClr val="black">
                  <a:alpha val="27000"/>
                </a:prstClr>
              </a:outerShdw>
            </a:effectLst>
            <a:scene3d>
              <a:camera prst="perspectiveBelow" fov="3600000">
                <a:rot lat="2936102" lon="695214" rev="1553278"/>
              </a:camera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>
                <a:solidFill>
                  <a:prstClr val="white"/>
                </a:solidFill>
              </a:endParaRPr>
            </a:p>
          </p:txBody>
        </p:sp>
        <p:sp>
          <p:nvSpPr>
            <p:cNvPr id="90" name="Скругленный прямоугольник 89"/>
            <p:cNvSpPr/>
            <p:nvPr/>
          </p:nvSpPr>
          <p:spPr>
            <a:xfrm rot="264195">
              <a:off x="7334060" y="3259647"/>
              <a:ext cx="963889" cy="515478"/>
            </a:xfrm>
            <a:prstGeom prst="roundRect">
              <a:avLst/>
            </a:prstGeom>
            <a:ln w="34925">
              <a:solidFill>
                <a:schemeClr val="accent1">
                  <a:lumMod val="60000"/>
                  <a:lumOff val="40000"/>
                </a:schemeClr>
              </a:solidFill>
            </a:ln>
            <a:effectLst>
              <a:outerShdw blurRad="317500" dir="2700000" algn="ctr">
                <a:srgbClr val="000000">
                  <a:alpha val="43000"/>
                </a:srgbClr>
              </a:outerShdw>
            </a:effectLst>
            <a:scene3d>
              <a:camera prst="perspectiveFront" fov="2700000">
                <a:rot lat="19086000" lon="19067999" rev="3108000"/>
              </a:camera>
              <a:lightRig rig="threePt" dir="t">
                <a:rot lat="0" lon="0" rev="0"/>
              </a:lightRig>
            </a:scene3d>
            <a:sp3d extrusionH="38100" prstMaterial="clear">
              <a:bevelT w="260350" h="50800" prst="softRound"/>
              <a:bevelB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>
                <a:solidFill>
                  <a:prstClr val="white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3" name="TextBox 92"/>
              <p:cNvSpPr txBox="1"/>
              <p:nvPr/>
            </p:nvSpPr>
            <p:spPr>
              <a:xfrm>
                <a:off x="8487268" y="3310712"/>
                <a:ext cx="107459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ru-RU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ru-RU" sz="2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=0,6</m:t>
                      </m:r>
                    </m:oMath>
                  </m:oMathPara>
                </a14:m>
                <a:endParaRPr lang="ru-RU" sz="20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93" name="TextBox 9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65451" y="2483034"/>
                <a:ext cx="849720" cy="323165"/>
              </a:xfrm>
              <a:prstGeom prst="rect">
                <a:avLst/>
              </a:prstGeom>
              <a:blipFill rotWithShape="0">
                <a:blip r:embed="rId3"/>
                <a:stretch>
                  <a:fillRect b="-377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0" name="Группа 109"/>
          <p:cNvGrpSpPr/>
          <p:nvPr/>
        </p:nvGrpSpPr>
        <p:grpSpPr>
          <a:xfrm>
            <a:off x="6475307" y="2372887"/>
            <a:ext cx="5027267" cy="403679"/>
            <a:chOff x="4856480" y="1779664"/>
            <a:chExt cx="3770450" cy="30275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TextBox 104"/>
                <p:cNvSpPr txBox="1"/>
                <p:nvPr/>
              </p:nvSpPr>
              <p:spPr>
                <a:xfrm>
                  <a:off x="4856480" y="1782340"/>
                  <a:ext cx="301140" cy="30008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r>
                          <a:rPr lang="ru-RU" sz="2000" i="1">
                            <a:solidFill>
                              <a:srgbClr val="ED7D31">
                                <a:lumMod val="75000"/>
                              </a:srgb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oMath>
                    </m:oMathPara>
                  </a14:m>
                  <a:endParaRPr lang="ru-RU" sz="2000" dirty="0">
                    <a:solidFill>
                      <a:srgbClr val="ED7D31">
                        <a:lumMod val="75000"/>
                      </a:srgbClr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TextBox 10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56480" y="1782340"/>
                  <a:ext cx="346954" cy="323165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b="-3774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6" name="TextBox 105"/>
            <p:cNvSpPr txBox="1"/>
            <p:nvPr/>
          </p:nvSpPr>
          <p:spPr>
            <a:xfrm>
              <a:off x="5022337" y="1779664"/>
              <a:ext cx="3604593" cy="3000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— коэффициент трения скольжения.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</p:grpSp>
      <p:sp>
        <p:nvSpPr>
          <p:cNvPr id="108" name="TextBox 107"/>
          <p:cNvSpPr txBox="1"/>
          <p:nvPr/>
        </p:nvSpPr>
        <p:spPr>
          <a:xfrm>
            <a:off x="7559997" y="1900495"/>
            <a:ext cx="36776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ru-RU" sz="2000" dirty="0">
                <a:solidFill>
                  <a:prstClr val="black"/>
                </a:solidFill>
              </a:rPr>
              <a:t>— сила трения скольжения.</a:t>
            </a:r>
            <a:endParaRPr lang="ru-RU" sz="2000" dirty="0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Box 108"/>
              <p:cNvSpPr txBox="1"/>
              <p:nvPr/>
            </p:nvSpPr>
            <p:spPr>
              <a:xfrm>
                <a:off x="6475307" y="1854341"/>
                <a:ext cx="1248227" cy="4721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sz="20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ru-RU" sz="20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тр</m:t>
                          </m:r>
                        </m:sub>
                      </m:sSub>
                      <m:r>
                        <a:rPr lang="ru-RU" sz="20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20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acc>
                        <m:accPr>
                          <m:chr m:val="⃗"/>
                          <m:ctrlPr>
                            <a:rPr lang="ru-RU" sz="20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</m:oMath>
                  </m:oMathPara>
                </a14:m>
                <a:endParaRPr lang="ru-RU" sz="2000" dirty="0">
                  <a:solidFill>
                    <a:srgbClr val="ED7D31">
                      <a:lumMod val="75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109" name="TextBox 10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6480" y="1390755"/>
                <a:ext cx="981935" cy="377155"/>
              </a:xfrm>
              <a:prstGeom prst="rect">
                <a:avLst/>
              </a:prstGeom>
              <a:blipFill rotWithShape="0">
                <a:blip r:embed="rId5"/>
                <a:stretch>
                  <a:fillRect t="-806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1" name="TextBox 110"/>
              <p:cNvSpPr txBox="1"/>
              <p:nvPr/>
            </p:nvSpPr>
            <p:spPr>
              <a:xfrm>
                <a:off x="6471958" y="1858050"/>
                <a:ext cx="1276247" cy="4721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sz="20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ru-RU" sz="20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тр</m:t>
                          </m:r>
                        </m:sub>
                      </m:sSub>
                      <m:r>
                        <a:rPr lang="ru-RU" sz="20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20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sSub>
                        <m:sSubPr>
                          <m:ctrlPr>
                            <a:rPr lang="ru-RU" sz="20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sz="20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ru-RU" sz="20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д</m:t>
                          </m:r>
                        </m:sub>
                      </m:sSub>
                    </m:oMath>
                  </m:oMathPara>
                </a14:m>
                <a:endParaRPr lang="ru-RU" sz="2000" dirty="0">
                  <a:solidFill>
                    <a:srgbClr val="ED7D31">
                      <a:lumMod val="75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111" name="TextBox 1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3968" y="1393537"/>
                <a:ext cx="1002197" cy="377155"/>
              </a:xfrm>
              <a:prstGeom prst="rect">
                <a:avLst/>
              </a:prstGeom>
              <a:blipFill rotWithShape="0">
                <a:blip r:embed="rId6"/>
                <a:stretch>
                  <a:fillRect t="-8197" r="-10909" b="-163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2" name="TextBox 111"/>
              <p:cNvSpPr txBox="1"/>
              <p:nvPr/>
            </p:nvSpPr>
            <p:spPr>
              <a:xfrm>
                <a:off x="6470302" y="2855714"/>
                <a:ext cx="2610202" cy="4721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:r>
                  <a:rPr lang="ru-RU" sz="2000" dirty="0">
                    <a:solidFill>
                      <a:prstClr val="black"/>
                    </a:solidFill>
                  </a:rPr>
                  <a:t>При </a:t>
                </a:r>
                <a14:m>
                  <m:oMath xmlns:m="http://schemas.openxmlformats.org/officeDocument/2006/math">
                    <m:r>
                      <a:rPr lang="ru-RU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𝜐</m:t>
                    </m:r>
                    <m:r>
                      <a:rPr lang="ru-RU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≪</m:t>
                    </m:r>
                    <m: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r>
                      <a:rPr lang="ru-RU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e>
                      <m:sub>
                        <m:r>
                          <a:rPr lang="ru-RU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тр</m:t>
                        </m:r>
                      </m:sub>
                    </m:sSub>
                    <m: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</m:acc>
                      </m:e>
                      <m:sub>
                        <m:r>
                          <a:rPr lang="ru-RU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тр</m:t>
                        </m:r>
                        <m:r>
                          <a:rPr lang="ru-RU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ru-RU" sz="2000" i="1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12" name="TextBox 1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2726" y="2141785"/>
                <a:ext cx="2000163" cy="377155"/>
              </a:xfrm>
              <a:prstGeom prst="rect">
                <a:avLst/>
              </a:prstGeom>
              <a:blipFill rotWithShape="0">
                <a:blip r:embed="rId7"/>
                <a:stretch>
                  <a:fillRect l="-1220" t="-8065" b="-112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3" name="TextBox 112"/>
              <p:cNvSpPr txBox="1"/>
              <p:nvPr/>
            </p:nvSpPr>
            <p:spPr>
              <a:xfrm>
                <a:off x="8856759" y="2889887"/>
                <a:ext cx="168475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:r>
                  <a:rPr lang="ru-RU" sz="2000" dirty="0">
                    <a:solidFill>
                      <a:prstClr val="black"/>
                    </a:solidFill>
                  </a:rPr>
                  <a:t>, т. к. </a:t>
                </a:r>
                <a14:m>
                  <m:oMath xmlns:m="http://schemas.openxmlformats.org/officeDocument/2006/math">
                    <m: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  <m:r>
                      <a:rPr lang="en-US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sSub>
                      <m:sSubPr>
                        <m:ctrlP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  <m:sub>
                        <m:r>
                          <a:rPr lang="ru-RU" sz="2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ru-RU" sz="2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</m:t>
                    </m:r>
                  </m:oMath>
                </a14:m>
                <a:endParaRPr lang="ru-RU" sz="2000" i="1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13" name="TextBox 1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42569" y="2167415"/>
                <a:ext cx="1308179" cy="323165"/>
              </a:xfrm>
              <a:prstGeom prst="rect">
                <a:avLst/>
              </a:prstGeom>
              <a:blipFill rotWithShape="0">
                <a:blip r:embed="rId8"/>
                <a:stretch>
                  <a:fillRect l="-1869" t="-5660" b="-1886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4" name="Правая фигурная скобка 113"/>
          <p:cNvSpPr/>
          <p:nvPr/>
        </p:nvSpPr>
        <p:spPr>
          <a:xfrm rot="5400000">
            <a:off x="8869378" y="977405"/>
            <a:ext cx="376421" cy="5052652"/>
          </a:xfrm>
          <a:prstGeom prst="rightBrace">
            <a:avLst>
              <a:gd name="adj1" fmla="val 35275"/>
              <a:gd name="adj2" fmla="val 50000"/>
            </a:avLst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5" name="TextBox 114"/>
              <p:cNvSpPr txBox="1"/>
              <p:nvPr/>
            </p:nvSpPr>
            <p:spPr>
              <a:xfrm>
                <a:off x="7559104" y="4299779"/>
                <a:ext cx="2956899" cy="4973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133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133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133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ru-RU" sz="2133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тр</m:t>
                          </m:r>
                        </m:sub>
                      </m:sSub>
                      <m:r>
                        <a:rPr lang="en-US" sz="2133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133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133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ru-RU" sz="2133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тр</m:t>
                          </m:r>
                          <m:r>
                            <a:rPr lang="ru-RU" sz="2133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133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ru-RU" sz="2133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2133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𝑐𝑜𝑛𝑠𝑡</m:t>
                      </m:r>
                      <m:r>
                        <a:rPr lang="en-US" sz="2133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2133" i="1" dirty="0">
                  <a:solidFill>
                    <a:srgbClr val="ED7D31">
                      <a:lumMod val="75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115" name="TextBox 1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9328" y="3224834"/>
                <a:ext cx="2250168" cy="396199"/>
              </a:xfrm>
              <a:prstGeom prst="rect">
                <a:avLst/>
              </a:prstGeom>
              <a:blipFill rotWithShape="0">
                <a:blip r:embed="rId9"/>
                <a:stretch>
                  <a:fillRect t="-1230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Box 115"/>
              <p:cNvSpPr txBox="1"/>
              <p:nvPr/>
            </p:nvSpPr>
            <p:spPr>
              <a:xfrm>
                <a:off x="8466891" y="3828053"/>
                <a:ext cx="1120114" cy="4205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33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r>
                        <a:rPr lang="en-US" sz="2133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b>
                        <m:sSubPr>
                          <m:ctrlPr>
                            <a:rPr lang="en-US" sz="2133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133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133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133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ru-RU" sz="2133" i="1" dirty="0">
                  <a:solidFill>
                    <a:srgbClr val="ED7D31">
                      <a:lumMod val="75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116" name="TextBox 1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0168" y="2871040"/>
                <a:ext cx="884986" cy="338554"/>
              </a:xfrm>
              <a:prstGeom prst="rect">
                <a:avLst/>
              </a:prstGeom>
              <a:blipFill rotWithShape="0">
                <a:blip r:embed="rId10"/>
                <a:stretch>
                  <a:fillRect b="-178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7" name="TextBox 116"/>
              <p:cNvSpPr txBox="1"/>
              <p:nvPr/>
            </p:nvSpPr>
            <p:spPr>
              <a:xfrm>
                <a:off x="8375924" y="4912689"/>
                <a:ext cx="1301125" cy="47211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0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sz="20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solidFill>
                                    <a:srgbClr val="ED7D31">
                                      <a:lumMod val="75000"/>
                                    </a:srgbClr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ru-RU" sz="20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тр</m:t>
                          </m:r>
                        </m:sub>
                      </m:sSub>
                      <m:r>
                        <a:rPr lang="ru-RU" sz="20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ru-RU" sz="20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𝜇</m:t>
                      </m:r>
                      <m:acc>
                        <m:accPr>
                          <m:chr m:val="⃗"/>
                          <m:ctrlPr>
                            <a:rPr lang="ru-RU" sz="20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  <m:r>
                        <a:rPr lang="en-US" sz="20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2000" dirty="0">
                  <a:solidFill>
                    <a:srgbClr val="ED7D31">
                      <a:lumMod val="75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117" name="TextBox 1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1942" y="3684516"/>
                <a:ext cx="1022011" cy="377155"/>
              </a:xfrm>
              <a:prstGeom prst="rect">
                <a:avLst/>
              </a:prstGeom>
              <a:blipFill rotWithShape="0">
                <a:blip r:embed="rId11"/>
                <a:stretch>
                  <a:fillRect t="-806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998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75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0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3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6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30" dur="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4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33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5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36" dur="75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" grpId="0"/>
      <p:bldP spid="93" grpId="1"/>
      <p:bldP spid="109" grpId="0"/>
      <p:bldP spid="111" grpId="0"/>
      <p:bldP spid="112" grpId="0"/>
      <p:bldP spid="113" grpId="0"/>
      <p:bldP spid="114" grpId="0" animBg="1"/>
      <p:bldP spid="115" grpId="0"/>
      <p:bldP spid="116" grpId="0"/>
      <p:bldP spid="1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383867" y="1792209"/>
            <a:ext cx="5329765" cy="4183292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68" y="6474000"/>
            <a:ext cx="1755432" cy="384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89251" y="1253068"/>
            <a:ext cx="11235268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93886" y="515809"/>
            <a:ext cx="2840842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2933" b="1" cap="all" dirty="0">
                <a:solidFill>
                  <a:srgbClr val="ED7D31">
                    <a:lumMod val="75000"/>
                  </a:srgbClr>
                </a:solidFill>
              </a:rPr>
              <a:t>Силы трения</a:t>
            </a:r>
          </a:p>
        </p:txBody>
      </p:sp>
      <p:grpSp>
        <p:nvGrpSpPr>
          <p:cNvPr id="27" name="Группа 26"/>
          <p:cNvGrpSpPr/>
          <p:nvPr/>
        </p:nvGrpSpPr>
        <p:grpSpPr>
          <a:xfrm>
            <a:off x="489251" y="1866134"/>
            <a:ext cx="5318883" cy="1459249"/>
            <a:chOff x="366938" y="1344156"/>
            <a:chExt cx="3989162" cy="1094437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366938" y="1344156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Сила трения качения</a:t>
              </a:r>
              <a:endParaRPr lang="ru-RU" sz="20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366938" y="1676846"/>
              <a:ext cx="3989161" cy="761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сила сопротивления </a:t>
              </a:r>
              <a:r>
                <a:rPr lang="ru-RU" sz="2000" dirty="0">
                  <a:solidFill>
                    <a:prstClr val="black"/>
                  </a:solidFill>
                </a:rPr>
                <a:t>движению, </a:t>
              </a:r>
              <a:r>
                <a:rPr lang="ru-RU" sz="2000" dirty="0">
                  <a:solidFill>
                    <a:prstClr val="black"/>
                  </a:solidFill>
                </a:rPr>
                <a:t>возникающая </a:t>
              </a:r>
              <a:r>
                <a:rPr lang="ru-RU" sz="2000" dirty="0">
                  <a:solidFill>
                    <a:prstClr val="black"/>
                  </a:solidFill>
                </a:rPr>
                <a:t>при перекатывании тел друг по </a:t>
              </a:r>
              <a:r>
                <a:rPr lang="ru-RU" sz="2000" dirty="0">
                  <a:solidFill>
                    <a:prstClr val="black"/>
                  </a:solidFill>
                </a:rPr>
                <a:t>другу.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858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383867" y="1792209"/>
            <a:ext cx="5329765" cy="4183292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68" y="6474000"/>
            <a:ext cx="1755432" cy="384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89251" y="1253068"/>
            <a:ext cx="11235268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93886" y="515809"/>
            <a:ext cx="2840842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2933" b="1" cap="all" dirty="0">
                <a:solidFill>
                  <a:srgbClr val="ED7D31">
                    <a:lumMod val="75000"/>
                  </a:srgbClr>
                </a:solidFill>
              </a:rPr>
              <a:t>Силы трения</a:t>
            </a:r>
          </a:p>
        </p:txBody>
      </p:sp>
      <p:grpSp>
        <p:nvGrpSpPr>
          <p:cNvPr id="27" name="Группа 26"/>
          <p:cNvGrpSpPr/>
          <p:nvPr/>
        </p:nvGrpSpPr>
        <p:grpSpPr>
          <a:xfrm>
            <a:off x="489251" y="1866134"/>
            <a:ext cx="5318883" cy="1459249"/>
            <a:chOff x="366938" y="1344156"/>
            <a:chExt cx="3989162" cy="1094437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366938" y="1344156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Сила трения качения</a:t>
              </a:r>
              <a:endParaRPr lang="ru-RU" sz="20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366938" y="1676846"/>
              <a:ext cx="3989161" cy="761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сила сопротивления </a:t>
              </a:r>
              <a:r>
                <a:rPr lang="ru-RU" sz="2000" dirty="0">
                  <a:solidFill>
                    <a:prstClr val="black"/>
                  </a:solidFill>
                </a:rPr>
                <a:t>движению, </a:t>
              </a:r>
              <a:r>
                <a:rPr lang="ru-RU" sz="2000" dirty="0">
                  <a:solidFill>
                    <a:prstClr val="black"/>
                  </a:solidFill>
                </a:rPr>
                <a:t>возникающая </a:t>
              </a:r>
              <a:r>
                <a:rPr lang="ru-RU" sz="2000" dirty="0">
                  <a:solidFill>
                    <a:prstClr val="black"/>
                  </a:solidFill>
                </a:rPr>
                <a:t>при перекатывании тел друг по </a:t>
              </a:r>
              <a:r>
                <a:rPr lang="ru-RU" sz="2000" dirty="0">
                  <a:solidFill>
                    <a:prstClr val="black"/>
                  </a:solidFill>
                </a:rPr>
                <a:t>другу.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3867" y="1809645"/>
            <a:ext cx="5380693" cy="369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99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383867" y="1792209"/>
            <a:ext cx="5329765" cy="4183292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68" y="6474000"/>
            <a:ext cx="1755432" cy="384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89251" y="1253068"/>
            <a:ext cx="11235268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93886" y="515809"/>
            <a:ext cx="2840842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2933" b="1" cap="all" dirty="0">
                <a:solidFill>
                  <a:srgbClr val="ED7D31">
                    <a:lumMod val="75000"/>
                  </a:srgbClr>
                </a:solidFill>
              </a:rPr>
              <a:t>Силы трения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660" y="1988457"/>
            <a:ext cx="5630089" cy="38690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867" y="1972734"/>
            <a:ext cx="5638799" cy="3894665"/>
          </a:xfrm>
          <a:prstGeom prst="rect">
            <a:avLst/>
          </a:prstGeom>
        </p:spPr>
      </p:pic>
      <p:pic>
        <p:nvPicPr>
          <p:cNvPr id="15" name="Picture 7" descr="Скейтборд, Привод, Хаф-Пайп, Катание На Коньках, Ролл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7" t="5611" r="12074" b="6328"/>
          <a:stretch/>
        </p:blipFill>
        <p:spPr bwMode="auto">
          <a:xfrm>
            <a:off x="7411971" y="1823800"/>
            <a:ext cx="3283597" cy="412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Сани, Слайд, Привод, Команда, Сотрудничество, Единство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9" t="11432" r="-25" b="7876"/>
          <a:stretch/>
        </p:blipFill>
        <p:spPr bwMode="auto">
          <a:xfrm>
            <a:off x="6496121" y="1816714"/>
            <a:ext cx="5105257" cy="4111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4"/>
          <p:cNvSpPr>
            <a:spLocks noChangeArrowheads="1"/>
          </p:cNvSpPr>
          <p:nvPr/>
        </p:nvSpPr>
        <p:spPr bwMode="auto">
          <a:xfrm>
            <a:off x="491670" y="4342893"/>
            <a:ext cx="5321468" cy="163397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240000" tIns="240000" rIns="240000" bIns="24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59976">
              <a:tabLst>
                <a:tab pos="0" algn="l"/>
              </a:tabLst>
            </a:pPr>
            <a:r>
              <a:rPr lang="ru-RU" altLang="ru-RU" sz="1867" dirty="0">
                <a:solidFill>
                  <a:prstClr val="black"/>
                </a:solidFill>
                <a:latin typeface="Gerbera"/>
                <a:cs typeface="Arial" panose="020B0604020202020204" pitchFamily="34" charset="0"/>
              </a:rPr>
              <a:t>В большинстве случаев величина силы трения качения гораздо меньше величины силы трения скольжения при прочих равных условиях.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489251" y="1866134"/>
            <a:ext cx="5318883" cy="1459249"/>
            <a:chOff x="366938" y="1344156"/>
            <a:chExt cx="3989162" cy="1094437"/>
          </a:xfrm>
        </p:grpSpPr>
        <p:sp>
          <p:nvSpPr>
            <p:cNvPr id="18" name="Прямоугольник 17"/>
            <p:cNvSpPr/>
            <p:nvPr/>
          </p:nvSpPr>
          <p:spPr>
            <a:xfrm>
              <a:off x="366938" y="1344156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Сила трения качения</a:t>
              </a:r>
              <a:endParaRPr lang="ru-RU" sz="20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19" name="Прямоугольник 18"/>
            <p:cNvSpPr/>
            <p:nvPr/>
          </p:nvSpPr>
          <p:spPr>
            <a:xfrm>
              <a:off x="366938" y="1676846"/>
              <a:ext cx="3989161" cy="761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сила сопротивления </a:t>
              </a:r>
              <a:r>
                <a:rPr lang="ru-RU" sz="2000" dirty="0">
                  <a:solidFill>
                    <a:prstClr val="black"/>
                  </a:solidFill>
                </a:rPr>
                <a:t>движению, </a:t>
              </a:r>
              <a:r>
                <a:rPr lang="ru-RU" sz="2000" dirty="0">
                  <a:solidFill>
                    <a:prstClr val="black"/>
                  </a:solidFill>
                </a:rPr>
                <a:t>возникающая </a:t>
              </a:r>
              <a:r>
                <a:rPr lang="ru-RU" sz="2000" dirty="0">
                  <a:solidFill>
                    <a:prstClr val="black"/>
                  </a:solidFill>
                </a:rPr>
                <a:t>при перекатывании тел друг по </a:t>
              </a:r>
              <a:r>
                <a:rPr lang="ru-RU" sz="2000" dirty="0">
                  <a:solidFill>
                    <a:prstClr val="black"/>
                  </a:solidFill>
                </a:rPr>
                <a:t>другу.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135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383867" y="1792209"/>
            <a:ext cx="5329765" cy="4183292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68" y="6474000"/>
            <a:ext cx="1755432" cy="384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89251" y="1253068"/>
            <a:ext cx="11235268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93886" y="515809"/>
            <a:ext cx="2840842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2933" b="1" cap="all" dirty="0">
                <a:solidFill>
                  <a:srgbClr val="ED7D31">
                    <a:lumMod val="75000"/>
                  </a:srgbClr>
                </a:solidFill>
              </a:rPr>
              <a:t>Силы трения</a:t>
            </a:r>
          </a:p>
        </p:txBody>
      </p:sp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491670" y="4913966"/>
            <a:ext cx="5321468" cy="105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240000" tIns="240000" rIns="240000" bIns="24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59976">
              <a:tabLst>
                <a:tab pos="0" algn="l"/>
              </a:tabLst>
            </a:pPr>
            <a:r>
              <a:rPr lang="ru-RU" altLang="ru-RU" sz="1867" dirty="0">
                <a:solidFill>
                  <a:prstClr val="black"/>
                </a:solidFill>
                <a:latin typeface="Gerbera"/>
                <a:cs typeface="Arial" panose="020B0604020202020204" pitchFamily="34" charset="0"/>
              </a:rPr>
              <a:t>Для тела, находящегося в жидкости или газе, отсутствует сила трения покоя.</a:t>
            </a:r>
          </a:p>
        </p:txBody>
      </p:sp>
      <p:grpSp>
        <p:nvGrpSpPr>
          <p:cNvPr id="27" name="Группа 26"/>
          <p:cNvGrpSpPr/>
          <p:nvPr/>
        </p:nvGrpSpPr>
        <p:grpSpPr>
          <a:xfrm>
            <a:off x="489251" y="1866134"/>
            <a:ext cx="5318883" cy="1459249"/>
            <a:chOff x="366938" y="1344156"/>
            <a:chExt cx="3989162" cy="1094437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366938" y="1344156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Сила вязкого трения</a:t>
              </a:r>
              <a:endParaRPr lang="ru-RU" sz="20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366938" y="1676846"/>
              <a:ext cx="3989161" cy="761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сила сопротивления, возникающая при движении твердого тела в жидкости или газе.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4651" y="1897139"/>
            <a:ext cx="5318981" cy="3981148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рямоугольник 2"/>
          <p:cNvSpPr/>
          <p:nvPr/>
        </p:nvSpPr>
        <p:spPr>
          <a:xfrm>
            <a:off x="489251" y="3611876"/>
            <a:ext cx="531888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377"/>
            <a:r>
              <a:rPr lang="ru-RU" sz="2000" dirty="0">
                <a:solidFill>
                  <a:prstClr val="black"/>
                </a:solidFill>
              </a:rPr>
              <a:t>Сила </a:t>
            </a:r>
            <a:r>
              <a:rPr lang="ru-RU" sz="2000" dirty="0">
                <a:solidFill>
                  <a:prstClr val="black"/>
                </a:solidFill>
              </a:rPr>
              <a:t>вязкого трения не противодействует возникновению </a:t>
            </a:r>
            <a:r>
              <a:rPr lang="ru-RU" sz="2000" dirty="0">
                <a:solidFill>
                  <a:prstClr val="black"/>
                </a:solidFill>
              </a:rPr>
              <a:t>движения.</a:t>
            </a:r>
            <a:endParaRPr lang="ru-RU" sz="2000" dirty="0">
              <a:solidFill>
                <a:prstClr val="black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"/>
          <a:stretch/>
        </p:blipFill>
        <p:spPr>
          <a:xfrm>
            <a:off x="6383867" y="1792209"/>
            <a:ext cx="5340652" cy="4181024"/>
          </a:xfrm>
          <a:prstGeom prst="roundRect">
            <a:avLst>
              <a:gd name="adj" fmla="val 2087"/>
            </a:avLst>
          </a:prstGeom>
        </p:spPr>
      </p:pic>
      <p:pic>
        <p:nvPicPr>
          <p:cNvPr id="19" name="Picture 4" descr="Бумаги, Уайт, Лист, Пустой, Страницы, Документ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883" y="2338481"/>
            <a:ext cx="1247064" cy="62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Бумаги, Уайт, Лист, Пустой, Страницы, Документ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4257" y="2338481"/>
            <a:ext cx="1247064" cy="62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://i032.radikal.ru/0908/2f/611ec38b958f.png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865" y="2371183"/>
            <a:ext cx="437099" cy="411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Бумаги, Уайт, Лист, Пустой, Страницы, Документ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4257" y="2336214"/>
            <a:ext cx="1247064" cy="62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480485" y="4913966"/>
            <a:ext cx="5321468" cy="105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240000" tIns="240000" rIns="240000" bIns="24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59976">
              <a:tabLst>
                <a:tab pos="0" algn="l"/>
              </a:tabLst>
            </a:pPr>
            <a:r>
              <a:rPr lang="ru-RU" altLang="ru-RU" sz="1867" dirty="0">
                <a:solidFill>
                  <a:prstClr val="black"/>
                </a:solidFill>
                <a:latin typeface="Gerbera"/>
                <a:cs typeface="Arial" panose="020B0604020202020204" pitchFamily="34" charset="0"/>
              </a:rPr>
              <a:t>Сопротивление воздуха движению тел зависит от их формы и размеров.</a:t>
            </a:r>
          </a:p>
        </p:txBody>
      </p:sp>
      <p:grpSp>
        <p:nvGrpSpPr>
          <p:cNvPr id="25" name="Группа 24"/>
          <p:cNvGrpSpPr/>
          <p:nvPr/>
        </p:nvGrpSpPr>
        <p:grpSpPr>
          <a:xfrm>
            <a:off x="494255" y="3543969"/>
            <a:ext cx="5318883" cy="1151473"/>
            <a:chOff x="366938" y="1344156"/>
            <a:chExt cx="3989162" cy="86360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366938" y="1344156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Обтекаемая форма</a:t>
              </a:r>
              <a:endParaRPr lang="ru-RU" sz="20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366938" y="1676846"/>
              <a:ext cx="3989161" cy="5309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форма тела, при которой сила вязкого трения (сопротивления) мала.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31" name="Picture 4" descr="Самолет, Самолеты, Полет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185" y="1711958"/>
            <a:ext cx="4686300" cy="234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http://dic.academic.ru/pictures/wiki/files/72/HMS_N%C3%A4cken_original_appearance.png"/>
          <p:cNvPicPr>
            <a:picLocks noChangeAspect="1" noChangeArrowheads="1"/>
          </p:cNvPicPr>
          <p:nvPr/>
        </p:nvPicPr>
        <p:blipFill>
          <a:blip r:embed="rId8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667" y="3845746"/>
            <a:ext cx="4846399" cy="232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3815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4" presetClass="exit" presetSubtype="5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vertical)">
                                          <p:cBhvr>
                                            <p:cTn id="21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" dur="75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4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0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94444E-6 -3.58025E-6 L -1.94444E-6 -3.58025E-6 C -0.00243 0.00371 -0.00503 0.0071 -0.00729 0.01111 C -0.0085 0.01266 -0.00937 0.01482 -0.01041 0.01667 C -0.0125 0.01914 -0.01441 0.02253 -0.01666 0.02408 C -0.01979 0.02562 -0.02048 0.02562 -0.02291 0.02963 C -0.03038 0.04074 -0.02378 0.03395 -0.03125 0.04074 C -0.03385 0.05371 -0.03211 0.04846 -0.03541 0.05741 C -0.03507 0.06729 -0.03541 0.07716 -0.03437 0.08704 C -0.0342 0.0892 -0.03316 0.09074 -0.03229 0.0926 C -0.0283 0.10124 -0.03055 0.09507 -0.02604 0.10186 C -0.025 0.1034 -0.0243 0.10587 -0.02291 0.10741 C -0.02205 0.10834 -0.02083 0.10834 -0.01979 0.10926 C -0.00868 0.11667 -0.02066 0.10957 -0.00937 0.11482 C -0.00833 0.11513 -0.00746 0.11636 -0.00625 0.11667 C 0.00122 0.1176 0.00903 0.1179 0.01667 0.11852 C 0.0198 0.11914 0.02292 0.11945 0.02605 0.12037 C 0.02865 0.12099 0.03091 0.12408 0.03334 0.12593 C 0.0342 0.12655 0.03542 0.12686 0.03646 0.12778 C 0.0375 0.12871 0.03837 0.13056 0.03959 0.13148 C 0.0415 0.13303 0.04393 0.13272 0.04584 0.13519 C 0.05348 0.14414 0.05 0.13982 0.05625 0.14815 C 0.0566 0.15 0.0573 0.15155 0.0573 0.15371 C 0.0573 0.16173 0.05695 0.16976 0.05625 0.17778 C 0.05591 0.17994 0.05469 0.18118 0.05417 0.18334 C 0.05365 0.18488 0.05365 0.18704 0.05313 0.18889 C 0.05174 0.19229 0.04879 0.19599 0.04688 0.19815 C 0.04254 0.20247 0.0415 0.20247 0.03646 0.20556 C 0.03542 0.20618 0.03438 0.20679 0.03334 0.20741 C 0.03195 0.20803 0.03039 0.20834 0.02917 0.20926 C 0.02691 0.21019 0.025 0.21173 0.02292 0.21297 L 0.01667 0.21667 C 0.01424 0.2179 0.01164 0.21945 0.00938 0.22037 C 0.00625 0.22099 0.00313 0.22161 -1.94444E-6 0.22223 C -0.00104 0.22284 -0.00208 0.22346 -0.00312 0.22408 C -0.00555 0.22469 -0.00816 0.22439 -0.01041 0.22593 C -0.01163 0.22655 -0.0125 0.2284 -0.01354 0.22963 C -0.01458 0.23025 -0.01562 0.23087 -0.01666 0.23148 C -0.01788 0.2355 -0.01944 0.23982 -0.01979 0.24445 C -0.02031 0.24846 -0.02048 0.25309 -0.02083 0.25741 C -0.02048 0.26729 -0.02083 0.27716 -0.01979 0.28704 C -0.01961 0.2892 -0.01892 0.29136 -0.0177 0.2926 C -0.01632 0.29414 -0.01423 0.29383 -0.0125 0.29445 C -0.0118 0.2963 -0.01145 0.29846 -0.01041 0.3 L -0.00104 0.31111 C -1.94444E-6 0.31235 0.00105 0.31297 0.00209 0.31482 C 0.00608 0.32192 0.00382 0.31883 0.00834 0.32408 C 0.00868 0.32593 0.00938 0.32747 0.00938 0.32963 C 0.00938 0.33148 0.00851 0.33303 0.00834 0.33519 L 0.00625 0.35 C 0.0066 0.35432 0.00695 0.35834 0.0073 0.36297 C 0.00764 0.36945 0.00764 0.37655 0.00834 0.38334 C 0.00955 0.39877 0.00938 0.38118 0.00938 0.3926 L 0.0073 0.3926 " pathEditMode="relative" ptsTypes="AAAAAAAAAAAAAAAAAAAAAAAAAAAAAAAAAAAAAAAAAAAAAAAAAAAAAA">
                                          <p:cBhvr>
                                            <p:cTn id="41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0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17 2.46914E-7 L -0.00017 0.00031 C -0.0026 0.00339 -0.00521 0.0071 -0.00729 0.0108 C -0.00851 0.01235 -0.00937 0.01451 -0.01042 0.01667 C -0.0125 0.01883 -0.01441 0.02253 -0.01684 0.02377 C -0.01996 0.02562 -0.02066 0.02562 -0.02309 0.02963 C -0.03056 0.04074 -0.02378 0.03395 -0.03142 0.04074 C -0.03385 0.0537 -0.03212 0.04815 -0.03542 0.0571 C -0.03524 0.06728 -0.03542 0.07685 -0.03455 0.08704 C -0.03437 0.08889 -0.03333 0.09043 -0.03246 0.09228 C -0.0283 0.10123 -0.03073 0.09475 -0.02621 0.10154 C -0.025 0.10339 -0.02431 0.10586 -0.02309 0.10741 C -0.02205 0.10802 -0.02101 0.10802 -0.01996 0.10895 C -0.00868 0.11667 -0.02066 0.10957 -0.00937 0.11481 C -0.00851 0.11481 -0.00746 0.11636 -0.00642 0.11667 L 0.01667 0.11852 C 0.01962 0.11914 0.02274 0.11914 0.02587 0.12006 C 0.02847 0.12099 0.0309 0.12377 0.03333 0.12593 C 0.03403 0.12623 0.03524 0.12654 0.03646 0.12778 C 0.03733 0.12839 0.03837 0.13025 0.03958 0.13117 C 0.04149 0.13272 0.04375 0.13272 0.04566 0.13488 C 0.0533 0.14383 0.04983 0.13951 0.05625 0.14815 C 0.05642 0.15 0.05729 0.15123 0.05729 0.15339 C 0.05729 0.16142 0.05694 0.16975 0.05625 0.17747 C 0.05573 0.17963 0.05451 0.18117 0.05417 0.18333 C 0.05365 0.18457 0.05365 0.18673 0.05313 0.18858 C 0.05174 0.19228 0.04861 0.19568 0.0467 0.19784 C 0.04236 0.20216 0.04149 0.20216 0.03646 0.20556 L 0.03333 0.2071 C 0.03194 0.20802 0.03021 0.20833 0.02899 0.20895 C 0.02691 0.21018 0.025 0.21142 0.02274 0.21296 L 0.01667 0.21667 C 0.01424 0.21759 0.01163 0.21944 0.0092 0.22006 L -0.00017 0.22191 L -0.0033 0.22407 C -0.00556 0.22438 -0.00833 0.22407 -0.01042 0.22593 C -0.01163 0.22623 -0.0125 0.22839 -0.01354 0.22932 L -0.01684 0.23117 C -0.01806 0.23518 -0.01944 0.23951 -0.01996 0.24414 C -0.02049 0.24846 -0.02066 0.25309 -0.02101 0.25741 C -0.02066 0.26698 -0.02101 0.27716 -0.01996 0.28673 C -0.01979 0.28889 -0.0191 0.29105 -0.01788 0.29259 C -0.01632 0.29383 -0.01424 0.29352 -0.0125 0.29444 C -0.01181 0.29599 -0.01163 0.29815 -0.01042 0.3 L -0.00104 0.31111 C -0.00017 0.31235 0.00104 0.31296 0.00208 0.31481 C 0.00608 0.32191 0.00365 0.31852 0.00816 0.32407 C 0.00868 0.32593 0.0092 0.32716 0.0092 0.32932 C 0.0092 0.33117 0.00851 0.33302 0.00816 0.33518 L 0.00608 0.34969 C 0.0066 0.35401 0.00677 0.35802 0.00729 0.36265 C 0.00747 0.36914 0.00747 0.37623 0.00816 0.38302 C 0.00938 0.39846 0.0092 0.38086 0.0092 0.39259 L 0.00729 0.39259 " pathEditMode="relative" rAng="0" ptsTypes="AAAAAAAAAAAAAAAAAAAAAAAAAAAAAAAAAAAAAAAAAAAAAAAAAAAAAA">
                                          <p:cBhvr>
                                            <p:cTn id="43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11" y="1963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4" presetClass="exit" presetSubtype="5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vertical)">
                                          <p:cBhvr>
                                            <p:cTn id="4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4" presetClass="exit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vertical)">
                                          <p:cBhvr>
                                            <p:cTn id="5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4" presetClass="entr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5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4" presetClass="entr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57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0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05556E-6 4.19753E-6 L -3.05556E-6 4.19753E-6 C -0.00243 0.00031 -0.00798 0.00061 -0.01041 0.00339 C -0.01111 0.00432 -0.0118 0.00555 -0.0125 0.00586 C -0.01389 0.0071 -0.01666 0.00833 -0.01666 0.00833 C -0.0184 0.01142 -0.01979 0.01481 -0.02152 0.01697 C -0.02448 0.02068 -0.02586 0.02129 -0.02777 0.02561 C -0.02847 0.02685 -0.02864 0.02839 -0.02916 0.02932 C -0.03055 0.0321 -0.03333 0.03673 -0.03333 0.03673 L -0.03541 0.04784 L -0.03611 0.05154 C -0.03593 0.05617 -0.03593 0.0608 -0.03541 0.06512 C -0.03507 0.06975 -0.03455 0.06882 -0.03333 0.07253 C -0.03316 0.07376 -0.03298 0.07531 -0.03264 0.07623 C -0.03177 0.07994 -0.02934 0.08456 -0.02708 0.08487 L -0.02222 0.08611 C -0.02083 0.08703 -0.01961 0.08827 -0.01805 0.08858 C -0.01024 0.09074 -0.01493 0.08981 -0.00416 0.09105 C -0.00208 0.09259 0.00035 0.09413 0.00278 0.09475 C 0.00434 0.09537 0.00591 0.09568 0.00764 0.09598 C 0.00903 0.09691 0.01059 0.09753 0.01181 0.09969 C 0.01285 0.10216 0.01355 0.10463 0.01459 0.1071 C 0.01493 0.10833 0.01563 0.10956 0.01598 0.1108 C 0.01684 0.11635 0.01632 0.11327 0.01736 0.11944 C 0.01702 0.12623 0.01719 0.13271 0.01667 0.13919 C 0.0165 0.14105 0.01563 0.14259 0.01528 0.14413 C 0.01389 0.14845 0.0125 0.15123 0.00973 0.15277 C 0.00903 0.15339 0.00816 0.1537 0.00764 0.15401 C 0.00677 0.15494 0.00625 0.15586 0.00556 0.15648 C 0.00417 0.15771 0.00278 0.15833 0.00139 0.15895 C -0.00173 0.1608 -3.05556E-6 0.15987 -0.00347 0.16142 C -0.00955 0.16852 -0.00191 0.16018 -0.00764 0.16512 C -0.0085 0.16605 -0.00902 0.16697 -0.00972 0.16759 C -0.0125 0.16975 -0.01389 0.16821 -0.01666 0.17129 C -0.01857 0.17376 -0.01944 0.17469 -0.02152 0.17623 C -0.02291 0.17747 -0.0243 0.17808 -0.02569 0.1787 C -0.02743 0.17994 -0.02916 0.18055 -0.03055 0.1824 C -0.03142 0.18364 -0.03194 0.18518 -0.03264 0.18611 C -0.03333 0.18703 -0.03402 0.18796 -0.03472 0.18858 C -0.03541 0.19166 -0.03611 0.19568 -0.03611 0.19845 C -0.03611 0.20679 -0.03593 0.21512 -0.03541 0.22315 C -0.03524 0.22901 -0.03264 0.22932 -0.03055 0.23426 C -0.0302 0.23549 -0.02986 0.23703 -0.02916 0.23796 C -0.02795 0.24012 -0.02639 0.24135 -0.025 0.2429 C -0.0243 0.24382 -0.02361 0.24444 -0.02291 0.24537 C -0.02152 0.24784 -0.01857 0.2537 -0.01666 0.25401 C -0.01441 0.25463 -0.01215 0.25494 -0.00972 0.25524 C 0.00174 0.25802 -0.01545 0.25494 -0.00208 0.25771 C 0.00035 0.25833 0.00295 0.25864 0.00556 0.25895 C 0.00695 0.25987 0.00816 0.2608 0.00973 0.26142 C 0.01111 0.26203 0.01302 0.26296 0.01459 0.26389 C 0.02049 0.26852 0.01441 0.26481 0.01945 0.26759 C 0.02014 0.26882 0.02066 0.27037 0.02153 0.27129 C 0.02205 0.27222 0.02292 0.27191 0.02361 0.27253 C 0.02448 0.27407 0.025 0.27592 0.0257 0.27747 C 0.02535 0.28179 0.0257 0.28611 0.025 0.28981 C 0.02466 0.29135 0.02361 0.29166 0.02292 0.29228 C 0.02101 0.29413 0.0191 0.29568 0.01736 0.29722 C 0.01632 0.29815 0.01545 0.29907 0.01459 0.29969 C 0.01389 0.30031 0.01302 0.30031 0.0125 0.30092 C 0.01164 0.30154 0.01111 0.30277 0.01042 0.30339 C 0.00973 0.30401 0.00886 0.30401 0.00834 0.30463 C 0.00417 0.30833 0.00834 0.30648 0.00348 0.30956 C 0.00243 0.31018 0.00157 0.31049 0.0007 0.3108 C -0.00573 0.32191 0.00261 0.30648 -0.00277 0.31944 C -0.00364 0.32129 -0.00468 0.32284 -0.00555 0.32438 C -0.00816 0.33796 -0.00416 0.31759 -0.00764 0.33179 C -0.01041 0.34259 -0.00746 0.33611 -0.01111 0.3429 L -0.0125 0.35031 L -0.01389 0.35771 L -0.01458 0.37376 L -0.0118 0.38611 C -0.00364 0.3895 -0.00781 0.38858 0.0007 0.38858 L 0.0007 0.38858 " pathEditMode="relative" ptsTypes="AAAAAAAAAAAAAAAAAAAAAAAAAAAAAAAAAAAAAAAAAAAAAAAAAAAAAAAAAAAAAAAAAAAAAAAAAA">
                                          <p:cBhvr>
                                            <p:cTn id="61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42" presetClass="path" presetSubtype="0" accel="100000" fill="hold" nodeType="withEffect" p14:presetBounceEnd="24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38889E-6 2.71605E-6 L -1.38889E-6 0.39352 " pathEditMode="relative" rAng="0" ptsTypes="AA" p14:bounceEnd="24000">
                                          <p:cBhvr>
                                            <p:cTn id="63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966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7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80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83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4" presetClass="entr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87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4" presetClass="entr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90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 animBg="1"/>
          <p:bldP spid="35" grpId="1" animBg="1"/>
          <p:bldP spid="3" grpId="0"/>
          <p:bldP spid="3" grpId="1"/>
          <p:bldP spid="2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7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4" presetClass="exit" presetSubtype="5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vertical)">
                                          <p:cBhvr>
                                            <p:cTn id="21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" dur="75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749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9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1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4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8" fill="hold">
                          <p:stCondLst>
                            <p:cond delay="indefinite"/>
                          </p:stCondLst>
                          <p:childTnLst>
                            <p:par>
                              <p:cTn id="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" presetID="0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94444E-6 -3.58025E-6 L -1.94444E-6 -3.58025E-6 C -0.00243 0.00371 -0.00503 0.0071 -0.00729 0.01111 C -0.0085 0.01266 -0.00937 0.01482 -0.01041 0.01667 C -0.0125 0.01914 -0.01441 0.02253 -0.01666 0.02408 C -0.01979 0.02562 -0.02048 0.02562 -0.02291 0.02963 C -0.03038 0.04074 -0.02378 0.03395 -0.03125 0.04074 C -0.03385 0.05371 -0.03211 0.04846 -0.03541 0.05741 C -0.03507 0.06729 -0.03541 0.07716 -0.03437 0.08704 C -0.0342 0.0892 -0.03316 0.09074 -0.03229 0.0926 C -0.0283 0.10124 -0.03055 0.09507 -0.02604 0.10186 C -0.025 0.1034 -0.0243 0.10587 -0.02291 0.10741 C -0.02205 0.10834 -0.02083 0.10834 -0.01979 0.10926 C -0.00868 0.11667 -0.02066 0.10957 -0.00937 0.11482 C -0.00833 0.11513 -0.00746 0.11636 -0.00625 0.11667 C 0.00122 0.1176 0.00903 0.1179 0.01667 0.11852 C 0.0198 0.11914 0.02292 0.11945 0.02605 0.12037 C 0.02865 0.12099 0.03091 0.12408 0.03334 0.12593 C 0.0342 0.12655 0.03542 0.12686 0.03646 0.12778 C 0.0375 0.12871 0.03837 0.13056 0.03959 0.13148 C 0.0415 0.13303 0.04393 0.13272 0.04584 0.13519 C 0.05348 0.14414 0.05 0.13982 0.05625 0.14815 C 0.0566 0.15 0.0573 0.15155 0.0573 0.15371 C 0.0573 0.16173 0.05695 0.16976 0.05625 0.17778 C 0.05591 0.17994 0.05469 0.18118 0.05417 0.18334 C 0.05365 0.18488 0.05365 0.18704 0.05313 0.18889 C 0.05174 0.19229 0.04879 0.19599 0.04688 0.19815 C 0.04254 0.20247 0.0415 0.20247 0.03646 0.20556 C 0.03542 0.20618 0.03438 0.20679 0.03334 0.20741 C 0.03195 0.20803 0.03039 0.20834 0.02917 0.20926 C 0.02691 0.21019 0.025 0.21173 0.02292 0.21297 L 0.01667 0.21667 C 0.01424 0.2179 0.01164 0.21945 0.00938 0.22037 C 0.00625 0.22099 0.00313 0.22161 -1.94444E-6 0.22223 C -0.00104 0.22284 -0.00208 0.22346 -0.00312 0.22408 C -0.00555 0.22469 -0.00816 0.22439 -0.01041 0.22593 C -0.01163 0.22655 -0.0125 0.2284 -0.01354 0.22963 C -0.01458 0.23025 -0.01562 0.23087 -0.01666 0.23148 C -0.01788 0.2355 -0.01944 0.23982 -0.01979 0.24445 C -0.02031 0.24846 -0.02048 0.25309 -0.02083 0.25741 C -0.02048 0.26729 -0.02083 0.27716 -0.01979 0.28704 C -0.01961 0.2892 -0.01892 0.29136 -0.0177 0.2926 C -0.01632 0.29414 -0.01423 0.29383 -0.0125 0.29445 C -0.0118 0.2963 -0.01145 0.29846 -0.01041 0.3 L -0.00104 0.31111 C -1.94444E-6 0.31235 0.00105 0.31297 0.00209 0.31482 C 0.00608 0.32192 0.00382 0.31883 0.00834 0.32408 C 0.00868 0.32593 0.00938 0.32747 0.00938 0.32963 C 0.00938 0.33148 0.00851 0.33303 0.00834 0.33519 L 0.00625 0.35 C 0.0066 0.35432 0.00695 0.35834 0.0073 0.36297 C 0.00764 0.36945 0.00764 0.37655 0.00834 0.38334 C 0.00955 0.39877 0.00938 0.38118 0.00938 0.3926 L 0.0073 0.3926 " pathEditMode="relative" ptsTypes="AAAAAAAAAAAAAAAAAAAAAAAAAAAAAAAAAAAAAAAAAAAAAAAAAAAAAA">
                                          <p:cBhvr>
                                            <p:cTn id="41" dur="5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42" presetID="0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0017 2.46914E-7 L -0.00017 0.00031 C -0.0026 0.00339 -0.00521 0.0071 -0.00729 0.0108 C -0.00851 0.01235 -0.00937 0.01451 -0.01042 0.01667 C -0.0125 0.01883 -0.01441 0.02253 -0.01684 0.02377 C -0.01996 0.02562 -0.02066 0.02562 -0.02309 0.02963 C -0.03056 0.04074 -0.02378 0.03395 -0.03142 0.04074 C -0.03385 0.0537 -0.03212 0.04815 -0.03542 0.0571 C -0.03524 0.06728 -0.03542 0.07685 -0.03455 0.08704 C -0.03437 0.08889 -0.03333 0.09043 -0.03246 0.09228 C -0.0283 0.10123 -0.03073 0.09475 -0.02621 0.10154 C -0.025 0.10339 -0.02431 0.10586 -0.02309 0.10741 C -0.02205 0.10802 -0.02101 0.10802 -0.01996 0.10895 C -0.00868 0.11667 -0.02066 0.10957 -0.00937 0.11481 C -0.00851 0.11481 -0.00746 0.11636 -0.00642 0.11667 L 0.01667 0.11852 C 0.01962 0.11914 0.02274 0.11914 0.02587 0.12006 C 0.02847 0.12099 0.0309 0.12377 0.03333 0.12593 C 0.03403 0.12623 0.03524 0.12654 0.03646 0.12778 C 0.03733 0.12839 0.03837 0.13025 0.03958 0.13117 C 0.04149 0.13272 0.04375 0.13272 0.04566 0.13488 C 0.0533 0.14383 0.04983 0.13951 0.05625 0.14815 C 0.05642 0.15 0.05729 0.15123 0.05729 0.15339 C 0.05729 0.16142 0.05694 0.16975 0.05625 0.17747 C 0.05573 0.17963 0.05451 0.18117 0.05417 0.18333 C 0.05365 0.18457 0.05365 0.18673 0.05313 0.18858 C 0.05174 0.19228 0.04861 0.19568 0.0467 0.19784 C 0.04236 0.20216 0.04149 0.20216 0.03646 0.20556 L 0.03333 0.2071 C 0.03194 0.20802 0.03021 0.20833 0.02899 0.20895 C 0.02691 0.21018 0.025 0.21142 0.02274 0.21296 L 0.01667 0.21667 C 0.01424 0.21759 0.01163 0.21944 0.0092 0.22006 L -0.00017 0.22191 L -0.0033 0.22407 C -0.00556 0.22438 -0.00833 0.22407 -0.01042 0.22593 C -0.01163 0.22623 -0.0125 0.22839 -0.01354 0.22932 L -0.01684 0.23117 C -0.01806 0.23518 -0.01944 0.23951 -0.01996 0.24414 C -0.02049 0.24846 -0.02066 0.25309 -0.02101 0.25741 C -0.02066 0.26698 -0.02101 0.27716 -0.01996 0.28673 C -0.01979 0.28889 -0.0191 0.29105 -0.01788 0.29259 C -0.01632 0.29383 -0.01424 0.29352 -0.0125 0.29444 C -0.01181 0.29599 -0.01163 0.29815 -0.01042 0.3 L -0.00104 0.31111 C -0.00017 0.31235 0.00104 0.31296 0.00208 0.31481 C 0.00608 0.32191 0.00365 0.31852 0.00816 0.32407 C 0.00868 0.32593 0.0092 0.32716 0.0092 0.32932 C 0.0092 0.33117 0.00851 0.33302 0.00816 0.33518 L 0.00608 0.34969 C 0.0066 0.35401 0.00677 0.35802 0.00729 0.36265 C 0.00747 0.36914 0.00747 0.37623 0.00816 0.38302 C 0.00938 0.39846 0.0092 0.38086 0.0092 0.39259 L 0.00729 0.39259 " pathEditMode="relative" rAng="0" ptsTypes="AAAAAAAAAAAAAAAAAAAAAAAAAAAAAAAAAAAAAAAAAAAAAAAAAAAAAA">
                                          <p:cBhvr>
                                            <p:cTn id="43" dur="5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11" y="1963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14" presetClass="exit" presetSubtype="5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vertical)">
                                          <p:cBhvr>
                                            <p:cTn id="47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14" presetClass="exit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vertical)">
                                          <p:cBhvr>
                                            <p:cTn id="5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2" presetID="14" presetClass="entr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5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4" presetClass="entr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57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8" fill="hold">
                          <p:stCondLst>
                            <p:cond delay="indefinite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0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05556E-6 4.19753E-6 L -3.05556E-6 4.19753E-6 C -0.00243 0.00031 -0.00798 0.00061 -0.01041 0.00339 C -0.01111 0.00432 -0.0118 0.00555 -0.0125 0.00586 C -0.01389 0.0071 -0.01666 0.00833 -0.01666 0.00833 C -0.0184 0.01142 -0.01979 0.01481 -0.02152 0.01697 C -0.02448 0.02068 -0.02586 0.02129 -0.02777 0.02561 C -0.02847 0.02685 -0.02864 0.02839 -0.02916 0.02932 C -0.03055 0.0321 -0.03333 0.03673 -0.03333 0.03673 L -0.03541 0.04784 L -0.03611 0.05154 C -0.03593 0.05617 -0.03593 0.0608 -0.03541 0.06512 C -0.03507 0.06975 -0.03455 0.06882 -0.03333 0.07253 C -0.03316 0.07376 -0.03298 0.07531 -0.03264 0.07623 C -0.03177 0.07994 -0.02934 0.08456 -0.02708 0.08487 L -0.02222 0.08611 C -0.02083 0.08703 -0.01961 0.08827 -0.01805 0.08858 C -0.01024 0.09074 -0.01493 0.08981 -0.00416 0.09105 C -0.00208 0.09259 0.00035 0.09413 0.00278 0.09475 C 0.00434 0.09537 0.00591 0.09568 0.00764 0.09598 C 0.00903 0.09691 0.01059 0.09753 0.01181 0.09969 C 0.01285 0.10216 0.01355 0.10463 0.01459 0.1071 C 0.01493 0.10833 0.01563 0.10956 0.01598 0.1108 C 0.01684 0.11635 0.01632 0.11327 0.01736 0.11944 C 0.01702 0.12623 0.01719 0.13271 0.01667 0.13919 C 0.0165 0.14105 0.01563 0.14259 0.01528 0.14413 C 0.01389 0.14845 0.0125 0.15123 0.00973 0.15277 C 0.00903 0.15339 0.00816 0.1537 0.00764 0.15401 C 0.00677 0.15494 0.00625 0.15586 0.00556 0.15648 C 0.00417 0.15771 0.00278 0.15833 0.00139 0.15895 C -0.00173 0.1608 -3.05556E-6 0.15987 -0.00347 0.16142 C -0.00955 0.16852 -0.00191 0.16018 -0.00764 0.16512 C -0.0085 0.16605 -0.00902 0.16697 -0.00972 0.16759 C -0.0125 0.16975 -0.01389 0.16821 -0.01666 0.17129 C -0.01857 0.17376 -0.01944 0.17469 -0.02152 0.17623 C -0.02291 0.17747 -0.0243 0.17808 -0.02569 0.1787 C -0.02743 0.17994 -0.02916 0.18055 -0.03055 0.1824 C -0.03142 0.18364 -0.03194 0.18518 -0.03264 0.18611 C -0.03333 0.18703 -0.03402 0.18796 -0.03472 0.18858 C -0.03541 0.19166 -0.03611 0.19568 -0.03611 0.19845 C -0.03611 0.20679 -0.03593 0.21512 -0.03541 0.22315 C -0.03524 0.22901 -0.03264 0.22932 -0.03055 0.23426 C -0.0302 0.23549 -0.02986 0.23703 -0.02916 0.23796 C -0.02795 0.24012 -0.02639 0.24135 -0.025 0.2429 C -0.0243 0.24382 -0.02361 0.24444 -0.02291 0.24537 C -0.02152 0.24784 -0.01857 0.2537 -0.01666 0.25401 C -0.01441 0.25463 -0.01215 0.25494 -0.00972 0.25524 C 0.00174 0.25802 -0.01545 0.25494 -0.00208 0.25771 C 0.00035 0.25833 0.00295 0.25864 0.00556 0.25895 C 0.00695 0.25987 0.00816 0.2608 0.00973 0.26142 C 0.01111 0.26203 0.01302 0.26296 0.01459 0.26389 C 0.02049 0.26852 0.01441 0.26481 0.01945 0.26759 C 0.02014 0.26882 0.02066 0.27037 0.02153 0.27129 C 0.02205 0.27222 0.02292 0.27191 0.02361 0.27253 C 0.02448 0.27407 0.025 0.27592 0.0257 0.27747 C 0.02535 0.28179 0.0257 0.28611 0.025 0.28981 C 0.02466 0.29135 0.02361 0.29166 0.02292 0.29228 C 0.02101 0.29413 0.0191 0.29568 0.01736 0.29722 C 0.01632 0.29815 0.01545 0.29907 0.01459 0.29969 C 0.01389 0.30031 0.01302 0.30031 0.0125 0.30092 C 0.01164 0.30154 0.01111 0.30277 0.01042 0.30339 C 0.00973 0.30401 0.00886 0.30401 0.00834 0.30463 C 0.00417 0.30833 0.00834 0.30648 0.00348 0.30956 C 0.00243 0.31018 0.00157 0.31049 0.0007 0.3108 C -0.00573 0.32191 0.00261 0.30648 -0.00277 0.31944 C -0.00364 0.32129 -0.00468 0.32284 -0.00555 0.32438 C -0.00816 0.33796 -0.00416 0.31759 -0.00764 0.33179 C -0.01041 0.34259 -0.00746 0.33611 -0.01111 0.3429 L -0.0125 0.35031 L -0.01389 0.35771 L -0.01458 0.37376 L -0.0118 0.38611 C -0.00364 0.3895 -0.00781 0.38858 0.0007 0.38858 L 0.0007 0.38858 " pathEditMode="relative" ptsTypes="AAAAAAAAAAAAAAAAAAAAAAAAAAAAAAAAAAAAAAAAAAAAAAAAAAAAAAAAAAAAAAAAAAAAAAAAAA">
                                          <p:cBhvr>
                                            <p:cTn id="61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62" presetID="42" presetClass="path" presetSubtype="0" ac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1.38889E-6 2.71605E-6 L -1.38889E-6 0.39352 " pathEditMode="relative" rAng="0" ptsTypes="AA">
                                          <p:cBhvr>
                                            <p:cTn id="63" dur="20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1966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75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9" fill="hold">
                          <p:stCondLst>
                            <p:cond delay="indefinite"/>
                          </p:stCondLst>
                          <p:childTnLst>
                            <p:par>
                              <p:cTn id="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3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14" presetClass="exit" presetSubtype="1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77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80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2" presetID="14" presetClass="exit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horizontal)">
                                          <p:cBhvr>
                                            <p:cTn id="83" dur="10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5" presetID="14" presetClass="entr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87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4" presetClass="entr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90" dur="1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 animBg="1"/>
          <p:bldP spid="35" grpId="1" animBg="1"/>
          <p:bldP spid="3" grpId="0"/>
          <p:bldP spid="3" grpId="1"/>
          <p:bldP spid="24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383867" y="1792209"/>
            <a:ext cx="5329765" cy="4183292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480485" y="4913966"/>
            <a:ext cx="5321468" cy="105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240000" tIns="240000" rIns="240000" bIns="24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59976">
              <a:tabLst>
                <a:tab pos="0" algn="l"/>
              </a:tabLst>
            </a:pPr>
            <a:r>
              <a:rPr lang="ru-RU" altLang="ru-RU" sz="1867" dirty="0">
                <a:solidFill>
                  <a:prstClr val="black"/>
                </a:solidFill>
                <a:latin typeface="Gerbera"/>
                <a:cs typeface="Arial" panose="020B0604020202020204" pitchFamily="34" charset="0"/>
              </a:rPr>
              <a:t>Сопротивление воздуха движению тел зависит от их формы и размеров.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68" y="6474000"/>
            <a:ext cx="1755432" cy="384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89251" y="1253068"/>
            <a:ext cx="11235268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93886" y="515809"/>
            <a:ext cx="2840842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2933" b="1" cap="all" dirty="0">
                <a:solidFill>
                  <a:srgbClr val="ED7D31">
                    <a:lumMod val="75000"/>
                  </a:srgbClr>
                </a:solidFill>
              </a:rPr>
              <a:t>Силы трения</a:t>
            </a:r>
          </a:p>
        </p:txBody>
      </p:sp>
      <p:grpSp>
        <p:nvGrpSpPr>
          <p:cNvPr id="27" name="Группа 26"/>
          <p:cNvGrpSpPr/>
          <p:nvPr/>
        </p:nvGrpSpPr>
        <p:grpSpPr>
          <a:xfrm>
            <a:off x="489251" y="1866134"/>
            <a:ext cx="5318883" cy="1459249"/>
            <a:chOff x="366938" y="1344156"/>
            <a:chExt cx="3989162" cy="1094437"/>
          </a:xfrm>
        </p:grpSpPr>
        <p:sp>
          <p:nvSpPr>
            <p:cNvPr id="28" name="Прямоугольник 27"/>
            <p:cNvSpPr/>
            <p:nvPr/>
          </p:nvSpPr>
          <p:spPr>
            <a:xfrm>
              <a:off x="366938" y="1344156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Сила вязкого трения</a:t>
              </a:r>
              <a:endParaRPr lang="ru-RU" sz="20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366938" y="1676846"/>
              <a:ext cx="3989161" cy="761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сила сопротивления, возникающая при движении твердого тела в жидкости или газе.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25" name="Группа 24"/>
          <p:cNvGrpSpPr/>
          <p:nvPr/>
        </p:nvGrpSpPr>
        <p:grpSpPr>
          <a:xfrm>
            <a:off x="494255" y="3543969"/>
            <a:ext cx="5318883" cy="1151473"/>
            <a:chOff x="366938" y="1344156"/>
            <a:chExt cx="3989162" cy="863605"/>
          </a:xfrm>
        </p:grpSpPr>
        <p:sp>
          <p:nvSpPr>
            <p:cNvPr id="26" name="Прямоугольник 25"/>
            <p:cNvSpPr/>
            <p:nvPr/>
          </p:nvSpPr>
          <p:spPr>
            <a:xfrm>
              <a:off x="366938" y="1344156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Обтекаемая форма</a:t>
              </a:r>
              <a:endParaRPr lang="ru-RU" sz="20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366938" y="1676846"/>
              <a:ext cx="3989161" cy="5309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форма тела, при которой сила вязкого трения (сопротивления) мала.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11268" name="Picture 4" descr="Самолет, Самолеты, Поле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4185" y="1711958"/>
            <a:ext cx="4686300" cy="2343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dic.academic.ru/pictures/wiki/files/72/HMS_N%C3%A4cken_original_appearance.png"/>
          <p:cNvPicPr>
            <a:picLocks noChangeAspect="1" noChangeArrowheads="1"/>
          </p:cNvPicPr>
          <p:nvPr/>
        </p:nvPicPr>
        <p:blipFill>
          <a:blip r:embed="rId4" cstate="print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7667" y="3845746"/>
            <a:ext cx="4846399" cy="2323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029" y="1781323"/>
            <a:ext cx="5323121" cy="3779829"/>
          </a:xfrm>
          <a:prstGeom prst="round2SameRect">
            <a:avLst>
              <a:gd name="adj1" fmla="val 2267"/>
              <a:gd name="adj2" fmla="val 0"/>
            </a:avLst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58"/>
          <a:stretch/>
        </p:blipFill>
        <p:spPr>
          <a:xfrm>
            <a:off x="6379028" y="2939407"/>
            <a:ext cx="5323121" cy="3036851"/>
          </a:xfrm>
          <a:prstGeom prst="round2SameRect">
            <a:avLst>
              <a:gd name="adj1" fmla="val 16667"/>
              <a:gd name="adj2" fmla="val 2868"/>
            </a:avLst>
          </a:prstGeom>
        </p:spPr>
      </p:pic>
      <p:grpSp>
        <p:nvGrpSpPr>
          <p:cNvPr id="17" name="Группа 16"/>
          <p:cNvGrpSpPr/>
          <p:nvPr/>
        </p:nvGrpSpPr>
        <p:grpSpPr>
          <a:xfrm>
            <a:off x="482772" y="1920008"/>
            <a:ext cx="5179639" cy="3870049"/>
            <a:chOff x="378407" y="1344156"/>
            <a:chExt cx="3884729" cy="2902537"/>
          </a:xfrm>
        </p:grpSpPr>
        <p:sp>
          <p:nvSpPr>
            <p:cNvPr id="18" name="Полилиния 17"/>
            <p:cNvSpPr/>
            <p:nvPr/>
          </p:nvSpPr>
          <p:spPr>
            <a:xfrm>
              <a:off x="808264" y="1812471"/>
              <a:ext cx="3069772" cy="2090058"/>
            </a:xfrm>
            <a:custGeom>
              <a:avLst/>
              <a:gdLst>
                <a:gd name="connsiteX0" fmla="*/ 0 w 3069772"/>
                <a:gd name="connsiteY0" fmla="*/ 2090058 h 2090058"/>
                <a:gd name="connsiteX1" fmla="*/ 2024743 w 3069772"/>
                <a:gd name="connsiteY1" fmla="*/ 1355272 h 2090058"/>
                <a:gd name="connsiteX2" fmla="*/ 3069772 w 3069772"/>
                <a:gd name="connsiteY2" fmla="*/ 0 h 2090058"/>
                <a:gd name="connsiteX0" fmla="*/ 0 w 3069772"/>
                <a:gd name="connsiteY0" fmla="*/ 2090058 h 2090058"/>
                <a:gd name="connsiteX1" fmla="*/ 2024743 w 3069772"/>
                <a:gd name="connsiteY1" fmla="*/ 1355272 h 2090058"/>
                <a:gd name="connsiteX2" fmla="*/ 3069772 w 3069772"/>
                <a:gd name="connsiteY2" fmla="*/ 0 h 2090058"/>
                <a:gd name="connsiteX0" fmla="*/ 0 w 3069772"/>
                <a:gd name="connsiteY0" fmla="*/ 2090058 h 2090058"/>
                <a:gd name="connsiteX1" fmla="*/ 2024743 w 3069772"/>
                <a:gd name="connsiteY1" fmla="*/ 1355272 h 2090058"/>
                <a:gd name="connsiteX2" fmla="*/ 3069772 w 3069772"/>
                <a:gd name="connsiteY2" fmla="*/ 0 h 2090058"/>
                <a:gd name="connsiteX0" fmla="*/ 0 w 3069772"/>
                <a:gd name="connsiteY0" fmla="*/ 2090058 h 2090058"/>
                <a:gd name="connsiteX1" fmla="*/ 2073729 w 3069772"/>
                <a:gd name="connsiteY1" fmla="*/ 1396093 h 2090058"/>
                <a:gd name="connsiteX2" fmla="*/ 3069772 w 3069772"/>
                <a:gd name="connsiteY2" fmla="*/ 0 h 2090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069772" h="2090058">
                  <a:moveTo>
                    <a:pt x="0" y="2090058"/>
                  </a:moveTo>
                  <a:cubicBezTo>
                    <a:pt x="756557" y="1962150"/>
                    <a:pt x="1562100" y="1744436"/>
                    <a:pt x="2073729" y="1396093"/>
                  </a:cubicBezTo>
                  <a:cubicBezTo>
                    <a:pt x="2585358" y="1047750"/>
                    <a:pt x="2925536" y="348342"/>
                    <a:pt x="3069772" y="0"/>
                  </a:cubicBezTo>
                </a:path>
              </a:pathLst>
            </a:custGeom>
            <a:noFill/>
            <a:ln w="2857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>
                <a:solidFill>
                  <a:prstClr val="white"/>
                </a:solidFill>
              </a:endParaRPr>
            </a:p>
          </p:txBody>
        </p:sp>
        <p:cxnSp>
          <p:nvCxnSpPr>
            <p:cNvPr id="19" name="Прямая со стрелкой 18"/>
            <p:cNvCxnSpPr/>
            <p:nvPr/>
          </p:nvCxnSpPr>
          <p:spPr>
            <a:xfrm>
              <a:off x="813481" y="3906476"/>
              <a:ext cx="3374798" cy="0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Прямая со стрелкой 19"/>
            <p:cNvCxnSpPr/>
            <p:nvPr/>
          </p:nvCxnSpPr>
          <p:spPr>
            <a:xfrm flipV="1">
              <a:off x="813481" y="1344156"/>
              <a:ext cx="0" cy="2570037"/>
            </a:xfrm>
            <a:prstGeom prst="straightConnector1">
              <a:avLst/>
            </a:prstGeom>
            <a:ln w="254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3941557" y="3900444"/>
                  <a:ext cx="321579" cy="3462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𝜐</m:t>
                        </m:r>
                      </m:oMath>
                    </m:oMathPara>
                  </a14:m>
                  <a:endParaRPr lang="ru-RU" sz="24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41557" y="3900444"/>
                  <a:ext cx="368178" cy="369332"/>
                </a:xfrm>
                <a:prstGeom prst="rect">
                  <a:avLst/>
                </a:prstGeom>
                <a:blipFill rotWithShape="0"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Box 21"/>
                <p:cNvSpPr txBox="1"/>
                <p:nvPr/>
              </p:nvSpPr>
              <p:spPr>
                <a:xfrm>
                  <a:off x="378407" y="1344156"/>
                  <a:ext cx="380728" cy="3462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mbria Math"/>
                              </a:rPr>
                              <m:t>𝐹</m:t>
                            </m:r>
                          </m:e>
                          <m:sub>
                            <m:r>
                              <a:rPr lang="ru-RU" sz="2400" i="1">
                                <a:solidFill>
                                  <a:prstClr val="black"/>
                                </a:solidFill>
                                <a:latin typeface="Cambria Math"/>
                                <a:ea typeface="Cambria Math"/>
                              </a:rPr>
                              <m:t>с</m:t>
                            </m:r>
                          </m:sub>
                        </m:sSub>
                      </m:oMath>
                    </m:oMathPara>
                  </a14:m>
                  <a:endParaRPr lang="ru-RU" sz="24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22" name="TextBox 2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8407" y="1344156"/>
                  <a:ext cx="426462" cy="369332"/>
                </a:xfrm>
                <a:prstGeom prst="rect">
                  <a:avLst/>
                </a:prstGeom>
                <a:blipFill rotWithShape="0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/>
                <p:cNvSpPr txBox="1"/>
                <p:nvPr/>
              </p:nvSpPr>
              <p:spPr>
                <a:xfrm>
                  <a:off x="473529" y="3777040"/>
                  <a:ext cx="362936" cy="34624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defTabSz="914377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𝑂</m:t>
                        </m:r>
                      </m:oMath>
                    </m:oMathPara>
                  </a14:m>
                  <a:endParaRPr lang="ru-RU" sz="24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23" name="TextBox 2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3529" y="3777040"/>
                  <a:ext cx="408317" cy="36933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 rot="20423232">
                <a:off x="1584203" y="4563764"/>
                <a:ext cx="137396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400" i="1"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ru-RU" sz="2400" i="1"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с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AD47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AD47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𝜐</m:t>
                      </m:r>
                    </m:oMath>
                  </m:oMathPara>
                </a14:m>
                <a:endParaRPr lang="ru-RU" sz="2400" dirty="0">
                  <a:solidFill>
                    <a:srgbClr val="70AD47">
                      <a:lumMod val="75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423232">
                <a:off x="1164653" y="3411280"/>
                <a:ext cx="1077474" cy="369332"/>
              </a:xfrm>
              <a:prstGeom prst="rect">
                <a:avLst/>
              </a:prstGeom>
              <a:blipFill rotWithShape="0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 rot="18086618">
                <a:off x="3775917" y="2924569"/>
                <a:ext cx="153118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400" i="1"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ru-RU" sz="2400" i="1"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с</m:t>
                          </m:r>
                        </m:sub>
                      </m:sSub>
                      <m:r>
                        <a:rPr lang="en-US" sz="2400" i="1">
                          <a:solidFill>
                            <a:srgbClr val="70AD47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p>
                        <m:sSupPr>
                          <m:ctrlPr>
                            <a:rPr lang="en-US" sz="2400" i="1"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70AD47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ru-RU" sz="2400" dirty="0">
                  <a:solidFill>
                    <a:srgbClr val="70AD47">
                      <a:lumMod val="75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8086618">
                <a:off x="2808245" y="2181884"/>
                <a:ext cx="1195776" cy="369332"/>
              </a:xfrm>
              <a:prstGeom prst="rect">
                <a:avLst/>
              </a:prstGeom>
              <a:blipFill rotWithShape="0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7545982" y="2041100"/>
                <a:ext cx="103810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ru-RU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с</m:t>
                          </m:r>
                        </m:sub>
                      </m:sSub>
                      <m:r>
                        <a:rPr lang="en-US" sz="24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𝜐</m:t>
                          </m:r>
                        </m:e>
                        <m:sup>
                          <m:r>
                            <a:rPr lang="en-US" sz="24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ru-RU" sz="24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9486" y="1530824"/>
                <a:ext cx="825547" cy="369332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 rot="21051532">
                <a:off x="9703096" y="4986564"/>
                <a:ext cx="88800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ru-RU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с</m:t>
                          </m:r>
                        </m:sub>
                      </m:sSub>
                      <m:r>
                        <a:rPr lang="en-US" sz="24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r>
                        <a:rPr lang="en-US" sz="24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𝜐</m:t>
                      </m:r>
                    </m:oMath>
                  </m:oMathPara>
                </a14:m>
                <a:endParaRPr lang="ru-RU" sz="2400" dirty="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1051532">
                <a:off x="7254038" y="3728380"/>
                <a:ext cx="712567" cy="369332"/>
              </a:xfrm>
              <a:prstGeom prst="rect">
                <a:avLst/>
              </a:prstGeom>
              <a:blipFill rotWithShape="0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05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7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1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4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21" dur="1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4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24" dur="1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3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6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31" grpId="0"/>
      <p:bldP spid="32" grpId="0"/>
      <p:bldP spid="33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68" y="6474000"/>
            <a:ext cx="1755432" cy="384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89251" y="1253068"/>
            <a:ext cx="11235268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93885" y="515809"/>
            <a:ext cx="7612982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2933" b="1" cap="all" dirty="0">
                <a:solidFill>
                  <a:srgbClr val="ED7D31">
                    <a:lumMod val="75000"/>
                  </a:srgbClr>
                </a:solidFill>
              </a:rPr>
              <a:t>Силы трения. Коэффициент трения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3" y="1445693"/>
            <a:ext cx="4264583" cy="23988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109" y="1438611"/>
            <a:ext cx="4264583" cy="23988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923" y="1438611"/>
            <a:ext cx="4264583" cy="23988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3" y="3976859"/>
            <a:ext cx="4264583" cy="23988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109" y="3976860"/>
            <a:ext cx="4264583" cy="23988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923" y="3976861"/>
            <a:ext cx="4264583" cy="23988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371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383867" y="1792209"/>
            <a:ext cx="5329765" cy="4183292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68" y="6474000"/>
            <a:ext cx="1755432" cy="384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89251" y="1253068"/>
            <a:ext cx="11235268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93885" y="515809"/>
            <a:ext cx="4612160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2933" b="1" cap="all" dirty="0">
                <a:solidFill>
                  <a:srgbClr val="ED7D31">
                    <a:lumMod val="75000"/>
                  </a:srgbClr>
                </a:solidFill>
              </a:rPr>
              <a:t>Взаимодействия тел</a:t>
            </a:r>
          </a:p>
        </p:txBody>
      </p:sp>
      <p:pic>
        <p:nvPicPr>
          <p:cNvPr id="49" name="Рисунок 4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0" t="22429" r="27154" b="3142"/>
          <a:stretch/>
        </p:blipFill>
        <p:spPr>
          <a:xfrm>
            <a:off x="6383866" y="1778001"/>
            <a:ext cx="5326473" cy="4197500"/>
          </a:xfrm>
          <a:prstGeom prst="roundRect">
            <a:avLst>
              <a:gd name="adj" fmla="val 2272"/>
            </a:avLst>
          </a:prstGeom>
        </p:spPr>
      </p:pic>
      <p:pic>
        <p:nvPicPr>
          <p:cNvPr id="54" name="Picture 2" descr="Мебель, Стол, Вуд, Деревянны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829" y="3890434"/>
            <a:ext cx="3363687" cy="1952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343" y="2887593"/>
            <a:ext cx="1622429" cy="2728745"/>
          </a:xfrm>
          <a:prstGeom prst="rect">
            <a:avLst/>
          </a:prstGeom>
        </p:spPr>
      </p:pic>
      <p:sp>
        <p:nvSpPr>
          <p:cNvPr id="9" name="Выноска-облако 8"/>
          <p:cNvSpPr/>
          <p:nvPr/>
        </p:nvSpPr>
        <p:spPr>
          <a:xfrm>
            <a:off x="7811291" y="3890434"/>
            <a:ext cx="393244" cy="323773"/>
          </a:xfrm>
          <a:prstGeom prst="cloudCallout">
            <a:avLst>
              <a:gd name="adj1" fmla="val -119081"/>
              <a:gd name="adj2" fmla="val 11903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black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22875">
            <a:off x="8592713" y="3801892"/>
            <a:ext cx="434979" cy="589801"/>
          </a:xfrm>
          <a:prstGeom prst="rect">
            <a:avLst/>
          </a:prstGeom>
        </p:spPr>
      </p:pic>
      <p:sp>
        <p:nvSpPr>
          <p:cNvPr id="13" name="Облако 12"/>
          <p:cNvSpPr/>
          <p:nvPr/>
        </p:nvSpPr>
        <p:spPr>
          <a:xfrm>
            <a:off x="7811290" y="3890434"/>
            <a:ext cx="393244" cy="323773"/>
          </a:xfrm>
          <a:prstGeom prst="cloud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black"/>
              </a:solidFill>
            </a:endParaRPr>
          </a:p>
        </p:txBody>
      </p:sp>
      <p:sp>
        <p:nvSpPr>
          <p:cNvPr id="69" name="Rectangle 4"/>
          <p:cNvSpPr>
            <a:spLocks noChangeArrowheads="1"/>
          </p:cNvSpPr>
          <p:nvPr/>
        </p:nvSpPr>
        <p:spPr bwMode="auto">
          <a:xfrm>
            <a:off x="480485" y="4783711"/>
            <a:ext cx="5336585" cy="105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240000" tIns="240000" rIns="240000" bIns="24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59976">
              <a:tabLst>
                <a:tab pos="0" algn="l"/>
              </a:tabLst>
            </a:pPr>
            <a:r>
              <a:rPr lang="ru-RU" sz="1867" dirty="0">
                <a:solidFill>
                  <a:prstClr val="black"/>
                </a:solidFill>
                <a:latin typeface="Gerbera"/>
              </a:rPr>
              <a:t>Ускорение тела обусловлено воздействием на него других тел.</a:t>
            </a:r>
            <a:endParaRPr lang="ru-RU" altLang="ru-RU" sz="1867" dirty="0">
              <a:solidFill>
                <a:prstClr val="black"/>
              </a:solidFill>
              <a:latin typeface="Gerbera"/>
              <a:cs typeface="Arial" panose="020B0604020202020204" pitchFamily="34" charset="0"/>
            </a:endParaRPr>
          </a:p>
        </p:txBody>
      </p:sp>
      <p:grpSp>
        <p:nvGrpSpPr>
          <p:cNvPr id="70" name="Группа 69"/>
          <p:cNvGrpSpPr/>
          <p:nvPr/>
        </p:nvGrpSpPr>
        <p:grpSpPr>
          <a:xfrm>
            <a:off x="489251" y="2125400"/>
            <a:ext cx="5318883" cy="1767025"/>
            <a:chOff x="366938" y="1487948"/>
            <a:chExt cx="3989162" cy="1325269"/>
          </a:xfrm>
        </p:grpSpPr>
        <p:sp>
          <p:nvSpPr>
            <p:cNvPr id="71" name="Прямоугольник 70"/>
            <p:cNvSpPr/>
            <p:nvPr/>
          </p:nvSpPr>
          <p:spPr>
            <a:xfrm>
              <a:off x="366938" y="1487948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Сила</a:t>
              </a:r>
              <a:endParaRPr lang="ru-RU" sz="20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74" name="Прямоугольник 73"/>
            <p:cNvSpPr/>
            <p:nvPr/>
          </p:nvSpPr>
          <p:spPr>
            <a:xfrm>
              <a:off x="366938" y="1820638"/>
              <a:ext cx="3989161" cy="9925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количественная мера воздействия </a:t>
              </a:r>
              <a:r>
                <a:rPr lang="ru-RU" sz="2000" dirty="0">
                  <a:solidFill>
                    <a:prstClr val="black"/>
                  </a:solidFill>
                </a:rPr>
                <a:t>одного тела на другое, в результате которого тела приобретают ускорение или </a:t>
              </a:r>
              <a:r>
                <a:rPr lang="ru-RU" sz="2000" dirty="0">
                  <a:solidFill>
                    <a:prstClr val="black"/>
                  </a:solidFill>
                </a:rPr>
                <a:t>деформируются.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7296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66 0 " pathEditMode="relative" ptsTypes="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9" presetClass="exit" presetSubtype="0" fill="hold" grpId="2" nodeType="withEffect">
                                  <p:stCondLst>
                                    <p:cond delay="175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0" presetClass="path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2.77778E-7 1.85185E-6 L 2.77778E-7 1.85185E-6 L 0.00451 -0.00123 C 0.01042 -0.00216 0.00816 -0.00093 0.01146 -0.00309 C 0.0118 -0.00432 0.01267 -0.00525 0.01285 -0.00679 C 0.01354 -0.00957 0.01337 -0.01296 0.01389 -0.01605 L 0.01458 -0.01852 C 0.01545 -0.03086 0.01406 -0.01975 0.01701 -0.03086 C 0.01736 -0.0321 0.01771 -0.03333 0.01805 -0.03457 C 0.01858 -0.03518 0.0191 -0.0358 0.01979 -0.03642 C 0.02101 -0.03704 0.02396 -0.03827 0.02396 -0.03827 C 0.02639 -0.03765 0.02882 -0.03796 0.03125 -0.03642 C 0.03246 -0.03518 0.03333 -0.03272 0.03437 -0.03086 L 0.03576 -0.02778 C 0.03611 -0.02716 0.03611 -0.02593 0.03646 -0.02531 C 0.0368 -0.02346 0.03819 -0.02068 0.03889 -0.01975 C 0.03941 -0.01914 0.03993 -0.01914 0.04062 -0.01852 C 0.04444 -0.01914 0.04965 -0.01451 0.05243 -0.01975 C 0.05503 -0.02407 0.0526 -0.03272 0.05208 -0.03889 C 0.05191 -0.04012 0.05087 -0.03951 0.05035 -0.04012 C 0.04983 -0.04043 0.0493 -0.04136 0.04896 -0.04197 C 0.04687 -0.04136 0.04496 -0.04167 0.04305 -0.04074 C 0.04253 -0.04074 0.04219 -0.03951 0.04167 -0.03889 C 0.04097 -0.03858 0.04028 -0.03827 0.03958 -0.03827 C 0.03854 -0.03704 0.0375 -0.03549 0.03646 -0.03457 C 0.03524 -0.03333 0.03368 -0.03241 0.03264 -0.03086 C 0.03073 -0.02778 0.0309 -0.02747 0.02951 -0.02407 C 0.02986 -0.02099 0.02917 -0.01759 0.03021 -0.01481 C 0.03055 -0.01358 0.03576 -0.01235 0.03646 -0.01235 C 0.04062 -0.01235 0.04479 -0.01265 0.04896 -0.01296 C 0.05104 -0.01327 0.05156 -0.01481 0.05347 -0.01667 C 0.05555 -0.01883 0.05538 -0.01852 0.05729 -0.01975 C 0.05764 -0.02037 0.05799 -0.0213 0.05833 -0.02222 C 0.05885 -0.02469 0.05903 -0.0287 0.05937 -0.03086 C 0.05955 -0.03272 0.05955 -0.03518 0.05972 -0.03704 C 0.0599 -0.03858 0.06007 -0.03981 0.06042 -0.04074 C 0.06076 -0.04321 0.06094 -0.04537 0.0625 -0.0463 C 0.06354 -0.04722 0.06493 -0.04691 0.06597 -0.04753 C 0.08177 -0.0463 0.0783 -0.05432 0.08021 -0.04259 C 0.08021 -0.04167 0.08055 -0.04074 0.08055 -0.04012 C 0.08021 -0.03642 0.08108 -0.03179 0.07951 -0.02901 C 0.07882 -0.02716 0.07639 -0.0287 0.07604 -0.03086 C 0.07517 -0.03488 0.07604 -0.03951 0.07639 -0.04383 C 0.07691 -0.04907 0.07812 -0.04907 0.08055 -0.05185 L 0.08229 -0.0537 C 0.08264 -0.05432 0.08316 -0.05556 0.08368 -0.05556 C 0.08733 -0.0571 0.08542 -0.05648 0.08958 -0.05741 C 0.09028 -0.05741 0.09132 -0.05741 0.09201 -0.05679 C 0.09305 -0.05586 0.0941 -0.05278 0.09479 -0.05123 C 0.09479 -0.05 0.09514 -0.04938 0.09514 -0.04815 C 0.09549 -0.04722 0.09549 -0.04568 0.09583 -0.04444 C 0.09601 -0.04352 0.09653 -0.0429 0.09687 -0.04197 C 0.09792 -0.03889 0.09826 -0.03642 0.1 -0.03457 C 0.10052 -0.03364 0.10121 -0.03302 0.10208 -0.03272 C 0.10295 -0.03179 0.10521 -0.03086 0.10521 -0.03086 C 0.10851 -0.03086 0.12153 -0.02284 0.1243 -0.03457 C 0.12465 -0.03549 0.12465 -0.03704 0.125 -0.03827 C 0.12448 -0.04444 0.12569 -0.0463 0.12292 -0.04815 C 0.12222 -0.04877 0.12153 -0.04877 0.12083 -0.04938 C 0.11805 -0.04877 0.1151 -0.04938 0.1125 -0.04815 C 0.11111 -0.04784 0.10937 -0.04444 0.10937 -0.04444 C 0.10677 -0.03796 0.10608 -0.03858 0.10764 -0.02901 C 0.10799 -0.02778 0.10885 -0.02778 0.10937 -0.02716 C 0.1099 -0.02623 0.11024 -0.025 0.11076 -0.02407 C 0.1118 -0.02315 0.11302 -0.02346 0.11389 -0.02222 C 0.11458 -0.0216 0.1151 -0.0213 0.11562 -0.02037 C 0.11753 -0.0179 0.11753 -0.01759 0.11979 -0.01605 C 0.12066 -0.01512 0.12187 -0.01481 0.12292 -0.0142 L 0.1243 -0.01296 C 0.14132 -0.0142 0.13542 -0.0142 0.14201 -0.0142 L 0.15573 -0.00679 " pathEditMode="relative" ptsTypes="AAAAAAAAAAAAAAAAAAAAAAAAAAAAAAAAAAAAAAAAAAAAAAAAAAAAAAAAAAAAAAAAAAAAAAA">
                                      <p:cBhvr>
                                        <p:cTn id="18" dur="4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3" grpId="0" animBg="1"/>
      <p:bldP spid="13" grpId="1" animBg="1"/>
      <p:bldP spid="13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383867" y="1792209"/>
            <a:ext cx="5329765" cy="4183292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68" y="6474000"/>
            <a:ext cx="1755432" cy="384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89251" y="1253068"/>
            <a:ext cx="11235268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93885" y="515809"/>
            <a:ext cx="4612160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2933" b="1" cap="all" dirty="0">
                <a:solidFill>
                  <a:srgbClr val="ED7D31">
                    <a:lumMod val="75000"/>
                  </a:srgbClr>
                </a:solidFill>
              </a:rPr>
              <a:t>Взаимодействия тел</a:t>
            </a:r>
          </a:p>
        </p:txBody>
      </p:sp>
      <p:grpSp>
        <p:nvGrpSpPr>
          <p:cNvPr id="4" name="Группа 3"/>
          <p:cNvGrpSpPr/>
          <p:nvPr/>
        </p:nvGrpSpPr>
        <p:grpSpPr>
          <a:xfrm>
            <a:off x="6383866" y="1778001"/>
            <a:ext cx="5326473" cy="4197500"/>
            <a:chOff x="4787899" y="1333500"/>
            <a:chExt cx="3994855" cy="3148125"/>
          </a:xfrm>
        </p:grpSpPr>
        <p:pic>
          <p:nvPicPr>
            <p:cNvPr id="49" name="Рисунок 4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0" t="22429" r="27154" b="3142"/>
            <a:stretch/>
          </p:blipFill>
          <p:spPr>
            <a:xfrm>
              <a:off x="4787899" y="1333500"/>
              <a:ext cx="3994855" cy="3148125"/>
            </a:xfrm>
            <a:prstGeom prst="roundRect">
              <a:avLst>
                <a:gd name="adj" fmla="val 2272"/>
              </a:avLst>
            </a:prstGeom>
          </p:spPr>
        </p:pic>
        <p:pic>
          <p:nvPicPr>
            <p:cNvPr id="54" name="Picture 2" descr="Мебель, Стол, Вуд, Деревянные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5871" y="2917825"/>
              <a:ext cx="2522765" cy="14644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1757" y="2165694"/>
              <a:ext cx="1216822" cy="2046559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3722875">
              <a:off x="7858653" y="2813302"/>
              <a:ext cx="326234" cy="442351"/>
            </a:xfrm>
            <a:prstGeom prst="rect">
              <a:avLst/>
            </a:prstGeom>
          </p:spPr>
        </p:pic>
      </p:grp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0" t="22429" r="27154" b="3142"/>
          <a:stretch/>
        </p:blipFill>
        <p:spPr>
          <a:xfrm>
            <a:off x="6380573" y="1778001"/>
            <a:ext cx="5326473" cy="4197500"/>
          </a:xfrm>
          <a:prstGeom prst="roundRect">
            <a:avLst>
              <a:gd name="adj" fmla="val 2272"/>
            </a:avLst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22875">
            <a:off x="8826319" y="3187453"/>
            <a:ext cx="434979" cy="589801"/>
          </a:xfrm>
          <a:prstGeom prst="rect">
            <a:avLst/>
          </a:prstGeom>
        </p:spPr>
      </p:pic>
      <p:sp>
        <p:nvSpPr>
          <p:cNvPr id="32" name="Rectangle 4"/>
          <p:cNvSpPr>
            <a:spLocks noChangeArrowheads="1"/>
          </p:cNvSpPr>
          <p:nvPr/>
        </p:nvSpPr>
        <p:spPr bwMode="auto">
          <a:xfrm>
            <a:off x="480485" y="4783711"/>
            <a:ext cx="5336585" cy="105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240000" tIns="240000" rIns="240000" bIns="24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59976">
              <a:tabLst>
                <a:tab pos="0" algn="l"/>
              </a:tabLst>
            </a:pPr>
            <a:r>
              <a:rPr lang="ru-RU" sz="1867" dirty="0">
                <a:solidFill>
                  <a:prstClr val="black"/>
                </a:solidFill>
                <a:latin typeface="Gerbera"/>
              </a:rPr>
              <a:t>Ускорение тела обусловлено воздействием на него других тел.</a:t>
            </a:r>
            <a:endParaRPr lang="ru-RU" altLang="ru-RU" sz="1867" dirty="0">
              <a:solidFill>
                <a:prstClr val="black"/>
              </a:solidFill>
              <a:latin typeface="Gerbera"/>
              <a:cs typeface="Arial" panose="020B0604020202020204" pitchFamily="34" charset="0"/>
            </a:endParaRPr>
          </a:p>
        </p:txBody>
      </p:sp>
      <p:grpSp>
        <p:nvGrpSpPr>
          <p:cNvPr id="33" name="Группа 32"/>
          <p:cNvGrpSpPr/>
          <p:nvPr/>
        </p:nvGrpSpPr>
        <p:grpSpPr>
          <a:xfrm>
            <a:off x="489251" y="2125400"/>
            <a:ext cx="5318883" cy="1767025"/>
            <a:chOff x="366938" y="1487948"/>
            <a:chExt cx="3989162" cy="1325269"/>
          </a:xfrm>
        </p:grpSpPr>
        <p:sp>
          <p:nvSpPr>
            <p:cNvPr id="34" name="Прямоугольник 33"/>
            <p:cNvSpPr/>
            <p:nvPr/>
          </p:nvSpPr>
          <p:spPr>
            <a:xfrm>
              <a:off x="366938" y="1487948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Сила</a:t>
              </a:r>
              <a:endParaRPr lang="ru-RU" sz="20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35" name="Прямоугольник 34"/>
            <p:cNvSpPr/>
            <p:nvPr/>
          </p:nvSpPr>
          <p:spPr>
            <a:xfrm>
              <a:off x="366938" y="1820638"/>
              <a:ext cx="3989161" cy="9925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количественная мера воздействия </a:t>
              </a:r>
              <a:r>
                <a:rPr lang="ru-RU" sz="2000" dirty="0">
                  <a:solidFill>
                    <a:prstClr val="black"/>
                  </a:solidFill>
                </a:rPr>
                <a:t>одного тела на другое, в результате которого тела приобретают ускорение или </a:t>
              </a:r>
              <a:r>
                <a:rPr lang="ru-RU" sz="2000" dirty="0">
                  <a:solidFill>
                    <a:prstClr val="black"/>
                  </a:solidFill>
                </a:rPr>
                <a:t>деформируются.</a:t>
              </a:r>
              <a:endParaRPr lang="ru-RU" sz="20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16732" y="2168943"/>
            <a:ext cx="2216080" cy="311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77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xit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vertical)">
                                          <p:cBhvr>
                                            <p:cTn id="6" dur="1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4" presetClass="entr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10" dur="1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4" presetClass="entr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13" dur="1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4" presetClass="entr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16" dur="1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0" presetClass="path" presetSubtype="0" fill="hold" nodeType="clickEffect" p14:presetBounceEnd="18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95062E-6 L 3.33333E-6 0.0003 C -0.00052 0.00247 -0.0007 0.00493 -0.00157 0.0074 C -0.00191 0.00864 -0.00295 0.00926 -0.00365 0.00987 C -0.00469 0.01142 -0.00556 0.01296 -0.00677 0.01358 C -0.00903 0.01512 -0.00782 0.01419 -0.01042 0.01666 C -0.01077 0.01728 -0.01094 0.01851 -0.01146 0.01913 C -0.01198 0.02006 -0.01285 0.01975 -0.01354 0.02037 C -0.01407 0.02068 -0.01459 0.0216 -0.01511 0.02222 C -0.0158 0.02284 -0.0165 0.02314 -0.01719 0.02407 C -0.01789 0.02469 -0.01858 0.02592 -0.01927 0.02654 C -0.01979 0.02747 -0.02032 0.02777 -0.02084 0.02839 C -0.0224 0.03086 -0.0224 0.03148 -0.02344 0.03395 C -0.02396 0.03827 -0.02448 0.0395 -0.02344 0.04444 C -0.02292 0.04629 -0.02223 0.04814 -0.02136 0.05 C -0.01736 0.05709 -0.01945 0.05401 -0.01511 0.05926 C -0.01459 0.05987 -0.01407 0.06049 -0.01354 0.06111 C -0.01302 0.06111 -0.0125 0.06172 -0.01198 0.06172 L -0.00782 0.06358 C -0.00209 0.06358 0.00364 0.06296 0.00937 0.06296 C 0.01458 0.06296 0.02187 0.06203 0.0276 0.06481 C 0.0283 0.06481 0.02864 0.06543 0.02916 0.06543 C 0.02951 0.06666 0.03003 0.06728 0.03021 0.06851 C 0.03073 0.07006 0.03142 0.07407 0.03142 0.07438 C 0.03107 0.07716 0.03125 0.08024 0.03073 0.08333 C 0.03055 0.08456 0.02864 0.08827 0.02812 0.08888 C 0.02777 0.08919 0.02708 0.08919 0.02656 0.0895 C 0.02586 0.09012 0.02534 0.09135 0.02448 0.09135 C 0.02274 0.09228 0.02066 0.09197 0.01875 0.09259 C 0.01805 0.09321 0.01736 0.09382 0.01666 0.09444 C 0.01614 0.09475 0.0158 0.09506 0.0151 0.09506 C 0.00538 0.09598 -0.00434 0.09629 -0.01407 0.09691 C -0.01667 0.09845 -0.01823 0.09907 -0.02032 0.10247 L -0.02344 0.10802 C -0.02361 0.10926 -0.02396 0.10987 -0.02396 0.11111 C -0.02396 0.11635 -0.02361 0.11635 -0.02292 0.12037 C -0.0224 0.12314 -0.0224 0.1253 -0.02136 0.12777 C -0.01563 0.14043 -0.02101 0.12808 -0.01511 0.13518 C -0.01459 0.1358 -0.01407 0.13672 -0.01354 0.13703 C -0.00886 0.13765 -0.00417 0.13765 0.00052 0.13765 C 0.00711 0.14074 -0.00104 0.13703 0.00416 0.1395 C 0.00486 0.14012 0.00555 0.14012 0.00625 0.14074 C 0.00729 0.14105 0.00833 0.14197 0.00937 0.14259 L 0.01093 0.14321 C 0.01146 0.14382 0.01215 0.14444 0.0125 0.14506 C 0.01336 0.14691 0.01458 0.15061 0.01458 0.15092 C 0.01545 0.15956 0.01562 0.15864 0.01458 0.17098 C 0.01458 0.17284 0.01336 0.17716 0.0125 0.17839 C 0.01215 0.17932 0.01146 0.17963 0.01093 0.18024 C 0.00989 0.18179 0.00659 0.18642 0.00573 0.18703 C 0.00521 0.18703 0.00468 0.18734 0.00416 0.18765 C 0.00347 0.18827 0.00295 0.18919 0.00208 0.1895 C 0.00069 0.19043 -0.00209 0.19135 -0.00209 0.19166 C -0.00243 0.19259 -0.00261 0.19382 -0.00313 0.19444 C -0.004 0.19506 -0.00521 0.19475 -0.00625 0.19506 C -0.00677 0.19537 -0.00729 0.19598 -0.00782 0.19629 C -0.00868 0.1966 -0.00955 0.1966 -0.01042 0.19691 C -0.01146 0.19753 -0.01354 0.19876 -0.01354 0.19907 C -0.01459 0.2 -0.01545 0.20185 -0.01667 0.20247 C -0.01875 0.20401 -0.01771 0.20308 -0.01979 0.20555 C -0.01997 0.20617 -0.02032 0.20709 -0.02032 0.20802 C -0.02032 0.21049 -0.02014 0.21265 -0.01979 0.21481 C -0.01962 0.21574 -0.0191 0.21666 -0.01875 0.21728 C -0.01702 0.22129 -0.01702 0.22037 -0.01407 0.22222 L -0.0125 0.22284 C -0.01198 0.22345 -0.01146 0.22376 -0.01094 0.22407 L -0.00886 0.22469 C -0.00782 0.22592 -0.00695 0.22777 -0.00573 0.22839 C -0.00521 0.22901 -0.00469 0.22901 -0.00417 0.22963 C -0.00295 0.23055 -0.00226 0.2324 -0.00104 0.23333 C 0.00121 0.23456 3.33333E-6 0.23395 0.0026 0.23518 C 0.00382 0.23703 0.00451 0.23796 0.00521 0.24074 C 0.00555 0.24135 0.00555 0.24259 0.00573 0.24321 C 0.00555 0.24691 0.0059 0.25092 0.00521 0.25432 C 0.00521 0.25524 0.0026 0.26172 0.00156 0.26296 C 0.00086 0.26358 -0.00018 0.26358 -0.00104 0.26358 C -0.00157 0.26419 -0.00226 0.26481 -0.00261 0.26543 C -0.00539 0.27191 -0.00018 0.26481 -0.00469 0.27037 C -0.00764 0.27808 -0.004 0.26821 -0.00625 0.27592 C -0.00643 0.27685 -0.00695 0.27777 -0.00729 0.27839 C -0.00816 0.28333 -0.00886 0.28364 -0.00782 0.28765 C -0.00747 0.28888 -0.00729 0.28981 -0.00677 0.29074 C -0.00625 0.29105 -0.00573 0.29135 -0.00521 0.29135 C -0.00504 0.29259 -0.00469 0.29321 -0.00469 0.29444 C -0.00469 0.29598 -0.00486 0.29753 -0.00521 0.29876 C -0.00625 0.30617 -0.00625 0.30247 -0.00625 0.30555 L -0.00677 0.30555 " pathEditMode="relative" rAng="0" ptsTypes="AAAAAAAAAAAAAAAAAAAAAAAAAAAAAAAAAAAAAAAAAAAAAAAAAAAAAAAAAAAAAAAAAAAAAAAAAAAAAAAAAAAAAAA" p14:bounceEnd="18000">
                                          <p:cBhvr>
                                            <p:cTn id="20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65" y="1527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xit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randombar(vertical)">
                                          <p:cBhvr>
                                            <p:cTn id="6" dur="125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" dur="1" fill="hold">
                                              <p:stCondLst>
                                                <p:cond delay="1249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" presetID="14" presetClass="entr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10" dur="125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4" presetClass="entr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13" dur="125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4" presetClass="entr" presetSubtype="5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vertical)">
                                          <p:cBhvr>
                                            <p:cTn id="16" dur="12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0" presetClass="pat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05556E-6 4.5679E-6 L -3.05556E-6 4.5679E-6 C -0.00052 0.00247 -0.00069 0.00494 -0.00156 0.00741 C -0.00191 0.00864 -0.00295 0.00926 -0.00365 0.00988 C -0.00469 0.01142 -0.00556 0.01296 -0.00677 0.01358 C -0.00903 0.01512 -0.00781 0.0142 -0.01042 0.01667 C -0.01076 0.01728 -0.01094 0.01852 -0.01146 0.01914 C -0.01198 0.02006 -0.01285 0.01975 -0.01354 0.02037 C -0.01406 0.02068 -0.01458 0.0216 -0.0151 0.02222 C -0.0158 0.02284 -0.01649 0.02315 -0.01719 0.02407 C -0.01788 0.02469 -0.01858 0.02593 -0.01927 0.02654 C -0.01979 0.02747 -0.02031 0.02778 -0.02083 0.02839 C -0.0224 0.03086 -0.0224 0.03148 -0.02344 0.03395 C -0.02396 0.03827 -0.02448 0.03951 -0.02344 0.04444 C -0.02292 0.0463 -0.02222 0.04815 -0.02135 0.05 C -0.01736 0.0571 -0.01944 0.05401 -0.0151 0.05926 C -0.01458 0.05988 -0.01406 0.06049 -0.01354 0.06111 C -0.01302 0.06111 -0.0125 0.06173 -0.01198 0.06173 L -0.00781 0.06358 C -0.00208 0.06358 0.00365 0.06296 0.00937 0.06296 C 0.01458 0.06296 0.02187 0.06204 0.0276 0.06481 C 0.0283 0.06481 0.02865 0.06543 0.02917 0.06543 C 0.02951 0.06667 0.03003 0.06728 0.03021 0.06852 C 0.03073 0.07006 0.03142 0.07407 0.03142 0.07407 C 0.03108 0.07716 0.03125 0.08025 0.03073 0.08333 C 0.03056 0.08457 0.02865 0.08827 0.02812 0.08889 C 0.02778 0.0892 0.02708 0.0892 0.02656 0.08951 C 0.02587 0.09012 0.02535 0.09136 0.02448 0.09136 C 0.02274 0.09228 0.02066 0.09197 0.01875 0.09259 C 0.01806 0.09321 0.01736 0.09383 0.01667 0.09444 C 0.01615 0.09475 0.0158 0.09506 0.0151 0.09506 C 0.00538 0.09599 -0.00434 0.0963 -0.01406 0.09691 C -0.01667 0.09846 -0.01823 0.09907 -0.02031 0.10247 L -0.02344 0.10802 C -0.02361 0.10926 -0.02396 0.10988 -0.02396 0.11111 C -0.02396 0.11636 -0.02361 0.11636 -0.02292 0.12037 C -0.0224 0.12315 -0.0224 0.12531 -0.02135 0.12778 C -0.01563 0.14043 -0.02101 0.12809 -0.0151 0.13518 C -0.01458 0.1358 -0.01406 0.13673 -0.01354 0.13704 C -0.00885 0.13765 -0.00417 0.13765 0.00052 0.13765 C 0.00712 0.14074 -0.00104 0.13704 0.00417 0.13951 C 0.00486 0.14012 0.00556 0.14012 0.00625 0.14074 C 0.00729 0.14105 0.00833 0.14197 0.00937 0.14259 L 0.01094 0.14321 C 0.01146 0.14383 0.01215 0.14444 0.0125 0.14506 C 0.01337 0.14691 0.01458 0.15062 0.01458 0.15062 C 0.01545 0.15957 0.01562 0.15864 0.01458 0.17099 C 0.01458 0.17284 0.01337 0.17716 0.0125 0.17839 C 0.01215 0.17932 0.01146 0.17963 0.01094 0.18025 C 0.0099 0.18179 0.0066 0.18642 0.00573 0.18704 C 0.00521 0.18704 0.00469 0.18734 0.00417 0.18765 C 0.00347 0.18827 0.00295 0.1892 0.00208 0.18951 C 0.00069 0.19043 -0.00208 0.19136 -0.00208 0.19136 C -0.00243 0.19259 -0.0026 0.19383 -0.00313 0.19444 C -0.00399 0.19506 -0.00521 0.19475 -0.00625 0.19506 C -0.00677 0.19537 -0.00729 0.19599 -0.00781 0.1963 C -0.00868 0.1966 -0.00955 0.1966 -0.01042 0.19691 C -0.01146 0.19753 -0.01354 0.19876 -0.01354 0.19876 C -0.01458 0.2 -0.01545 0.20185 -0.01667 0.20247 C -0.01875 0.20401 -0.01771 0.20309 -0.01979 0.20555 C -0.01997 0.20617 -0.02031 0.2071 -0.02031 0.20802 C -0.02031 0.21049 -0.02014 0.21265 -0.01979 0.21481 C -0.01962 0.21574 -0.0191 0.21667 -0.01875 0.21728 C -0.01701 0.2213 -0.01701 0.22037 -0.01406 0.22222 L -0.0125 0.22284 C -0.01198 0.22346 -0.01146 0.22376 -0.01094 0.22407 L -0.00885 0.22469 C -0.00781 0.22593 -0.00694 0.22778 -0.00573 0.22839 C -0.00521 0.22901 -0.00469 0.22901 -0.00417 0.22963 C -0.00295 0.23055 -0.00226 0.23241 -0.00104 0.23333 C 0.00122 0.23457 -3.05556E-6 0.23395 0.0026 0.23518 C 0.00382 0.23704 0.00451 0.23796 0.00521 0.24074 C 0.00556 0.24136 0.00556 0.24259 0.00573 0.24321 C 0.00556 0.24691 0.0059 0.25093 0.00521 0.25432 C 0.00521 0.25525 0.0026 0.26173 0.00156 0.26296 C 0.00087 0.26358 -0.00017 0.26358 -0.00104 0.26358 C -0.00156 0.2642 -0.00226 0.26481 -0.0026 0.26543 C -0.00538 0.27191 -0.00017 0.26481 -0.00469 0.27037 C -0.00764 0.27809 -0.00399 0.26821 -0.00625 0.27593 C -0.00642 0.27685 -0.00694 0.27778 -0.00729 0.27839 C -0.00816 0.28333 -0.00885 0.28364 -0.00781 0.28765 C -0.00747 0.28889 -0.00729 0.28981 -0.00677 0.29074 C -0.00625 0.29105 -0.00573 0.29136 -0.00521 0.29136 C -0.00503 0.29259 -0.00469 0.29321 -0.00469 0.29444 C -0.00469 0.29599 -0.00486 0.29753 -0.00521 0.29876 C -0.00625 0.30617 -0.00625 0.30247 -0.00625 0.30555 L -0.00677 0.30555 " pathEditMode="relative" ptsTypes="AAAAAAAAAAAAAAAAAAAAAAAAAAAAAAAAAAAAAAAAAAAAAAAAAAAAAAAAAAAAAAAAAAAAAAAAAAAAAAAAAAAAAAA">
                                          <p:cBhvr>
                                            <p:cTn id="20" dur="5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68" y="6474000"/>
            <a:ext cx="1755432" cy="384000"/>
          </a:xfrm>
          <a:prstGeom prst="rect">
            <a:avLst/>
          </a:prstGeom>
        </p:spPr>
      </p:pic>
      <p:sp>
        <p:nvSpPr>
          <p:cNvPr id="25" name="Скругленный прямоугольник 3"/>
          <p:cNvSpPr/>
          <p:nvPr/>
        </p:nvSpPr>
        <p:spPr>
          <a:xfrm>
            <a:off x="2689250" y="671420"/>
            <a:ext cx="6813500" cy="122062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4800" dirty="0">
                <a:solidFill>
                  <a:srgbClr val="44546A">
                    <a:lumMod val="75000"/>
                  </a:srgbClr>
                </a:solidFill>
              </a:rPr>
              <a:t>Силы сопротивления</a:t>
            </a:r>
            <a:endParaRPr lang="ru-RU" sz="4800" dirty="0">
              <a:solidFill>
                <a:srgbClr val="44546A">
                  <a:lumMod val="75000"/>
                </a:srgbClr>
              </a:solidFill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480484" y="2549663"/>
            <a:ext cx="5317069" cy="96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3733" dirty="0">
                <a:solidFill>
                  <a:prstClr val="black"/>
                </a:solidFill>
              </a:rPr>
              <a:t>Сухое трение</a:t>
            </a:r>
            <a:endParaRPr lang="ru-RU" sz="3733" dirty="0">
              <a:solidFill>
                <a:prstClr val="black"/>
              </a:solidFill>
            </a:endParaRPr>
          </a:p>
        </p:txBody>
      </p:sp>
      <p:cxnSp>
        <p:nvCxnSpPr>
          <p:cNvPr id="29" name="Скругленная соединительная линия 5"/>
          <p:cNvCxnSpPr>
            <a:stCxn id="25" idx="2"/>
            <a:endCxn id="26" idx="0"/>
          </p:cNvCxnSpPr>
          <p:nvPr/>
        </p:nvCxnSpPr>
        <p:spPr>
          <a:xfrm rot="5400000">
            <a:off x="4288700" y="742363"/>
            <a:ext cx="657619" cy="2956981"/>
          </a:xfrm>
          <a:prstGeom prst="curvedConnector3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11"/>
          <p:cNvCxnSpPr>
            <a:stCxn id="26" idx="2"/>
            <a:endCxn id="32" idx="0"/>
          </p:cNvCxnSpPr>
          <p:nvPr/>
        </p:nvCxnSpPr>
        <p:spPr>
          <a:xfrm flipH="1">
            <a:off x="1296483" y="3509663"/>
            <a:ext cx="1842536" cy="657619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Скругленный прямоугольник 38"/>
          <p:cNvSpPr/>
          <p:nvPr/>
        </p:nvSpPr>
        <p:spPr>
          <a:xfrm>
            <a:off x="6394445" y="2549663"/>
            <a:ext cx="5319188" cy="96000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ru-RU" sz="3733" dirty="0">
                <a:solidFill>
                  <a:prstClr val="black"/>
                </a:solidFill>
              </a:rPr>
              <a:t>Вязкое трение</a:t>
            </a:r>
            <a:endParaRPr lang="ru-RU" sz="3733" dirty="0">
              <a:solidFill>
                <a:prstClr val="black"/>
              </a:solidFill>
            </a:endParaRPr>
          </a:p>
        </p:txBody>
      </p:sp>
      <p:cxnSp>
        <p:nvCxnSpPr>
          <p:cNvPr id="49" name="Скругленная соединительная линия 9"/>
          <p:cNvCxnSpPr>
            <a:stCxn id="25" idx="2"/>
            <a:endCxn id="39" idx="0"/>
          </p:cNvCxnSpPr>
          <p:nvPr/>
        </p:nvCxnSpPr>
        <p:spPr>
          <a:xfrm rot="16200000" flipH="1">
            <a:off x="7246209" y="741834"/>
            <a:ext cx="657619" cy="2958039"/>
          </a:xfrm>
          <a:prstGeom prst="curvedConnector3">
            <a:avLst>
              <a:gd name="adj1" fmla="val 50000"/>
            </a:avLst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Прямая соединительная линия 34"/>
          <p:cNvCxnSpPr>
            <a:stCxn id="39" idx="2"/>
            <a:endCxn id="55" idx="0"/>
          </p:cNvCxnSpPr>
          <p:nvPr/>
        </p:nvCxnSpPr>
        <p:spPr>
          <a:xfrm>
            <a:off x="9054039" y="3509664"/>
            <a:ext cx="2855" cy="657617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11"/>
          <p:cNvCxnSpPr>
            <a:stCxn id="26" idx="2"/>
            <a:endCxn id="31" idx="0"/>
          </p:cNvCxnSpPr>
          <p:nvPr/>
        </p:nvCxnSpPr>
        <p:spPr>
          <a:xfrm>
            <a:off x="3139019" y="3509663"/>
            <a:ext cx="9493" cy="657619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единительная линия 11"/>
          <p:cNvCxnSpPr>
            <a:stCxn id="26" idx="2"/>
            <a:endCxn id="33" idx="0"/>
          </p:cNvCxnSpPr>
          <p:nvPr/>
        </p:nvCxnSpPr>
        <p:spPr>
          <a:xfrm>
            <a:off x="3139019" y="3509663"/>
            <a:ext cx="1861523" cy="657619"/>
          </a:xfrm>
          <a:prstGeom prst="line">
            <a:avLst/>
          </a:prstGeom>
          <a:ln w="127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0" name="Группа 59"/>
          <p:cNvGrpSpPr/>
          <p:nvPr/>
        </p:nvGrpSpPr>
        <p:grpSpPr>
          <a:xfrm>
            <a:off x="6394444" y="4167279"/>
            <a:ext cx="5319189" cy="2019739"/>
            <a:chOff x="4795833" y="3125459"/>
            <a:chExt cx="3989392" cy="1514804"/>
          </a:xfrm>
        </p:grpSpPr>
        <p:grpSp>
          <p:nvGrpSpPr>
            <p:cNvPr id="74" name="Группа 73"/>
            <p:cNvGrpSpPr/>
            <p:nvPr/>
          </p:nvGrpSpPr>
          <p:grpSpPr>
            <a:xfrm>
              <a:off x="4795833" y="3125459"/>
              <a:ext cx="3989392" cy="1514804"/>
              <a:chOff x="7368804" y="3125459"/>
              <a:chExt cx="1495204" cy="1514804"/>
            </a:xfrm>
          </p:grpSpPr>
          <p:sp>
            <p:nvSpPr>
              <p:cNvPr id="55" name="Прямоугольник 13"/>
              <p:cNvSpPr/>
              <p:nvPr/>
            </p:nvSpPr>
            <p:spPr>
              <a:xfrm>
                <a:off x="7370409" y="3125460"/>
                <a:ext cx="1493599" cy="151480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50000"/>
                  </a:schemeClr>
                </a:solidFill>
              </a:ln>
              <a:effectLst/>
              <a:scene3d>
                <a:camera prst="orthographicFront"/>
                <a:lightRig rig="threePt" dir="t">
                  <a:rot lat="0" lon="0" rev="1200000"/>
                </a:lightRig>
              </a:scene3d>
              <a:sp3d/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 sz="2133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Скругленный прямоугольник 67"/>
              <p:cNvSpPr/>
              <p:nvPr/>
            </p:nvSpPr>
            <p:spPr>
              <a:xfrm>
                <a:off x="7368804" y="3125459"/>
                <a:ext cx="1493839" cy="1514804"/>
              </a:xfrm>
              <a:prstGeom prst="roundRect">
                <a:avLst>
                  <a:gd name="adj" fmla="val 3837"/>
                </a:avLst>
              </a:prstGeom>
              <a:solidFill>
                <a:schemeClr val="bg2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6" name="Рисунок 55"/>
            <p:cNvPicPr>
              <a:picLocks noChangeAspect="1"/>
            </p:cNvPicPr>
            <p:nvPr/>
          </p:nvPicPr>
          <p:blipFill>
            <a:blip r:embed="rId3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8629" y="3201079"/>
              <a:ext cx="1846495" cy="1382102"/>
            </a:xfrm>
            <a:prstGeom prst="rect">
              <a:avLst/>
            </a:prstGeom>
          </p:spPr>
        </p:pic>
        <p:pic>
          <p:nvPicPr>
            <p:cNvPr id="1026" name="Picture 2" descr="Рыбы, Смешные, Мультфильм, Нечетные, Удивил, Глаза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chemeClr val="accent3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4970" y="3421169"/>
              <a:ext cx="1846766" cy="9233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Группа 1"/>
          <p:cNvGrpSpPr/>
          <p:nvPr/>
        </p:nvGrpSpPr>
        <p:grpSpPr>
          <a:xfrm>
            <a:off x="480483" y="4167279"/>
            <a:ext cx="1657936" cy="2019739"/>
            <a:chOff x="360362" y="3125459"/>
            <a:chExt cx="1243452" cy="1514804"/>
          </a:xfrm>
        </p:grpSpPr>
        <p:sp>
          <p:nvSpPr>
            <p:cNvPr id="32" name="Прямоугольник 11"/>
            <p:cNvSpPr/>
            <p:nvPr/>
          </p:nvSpPr>
          <p:spPr>
            <a:xfrm>
              <a:off x="360362" y="3125461"/>
              <a:ext cx="1224000" cy="15148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 sz="2133" dirty="0">
                <a:solidFill>
                  <a:prstClr val="black"/>
                </a:solidFill>
              </a:endParaRPr>
            </a:p>
          </p:txBody>
        </p:sp>
        <p:grpSp>
          <p:nvGrpSpPr>
            <p:cNvPr id="59" name="Группа 58"/>
            <p:cNvGrpSpPr/>
            <p:nvPr/>
          </p:nvGrpSpPr>
          <p:grpSpPr>
            <a:xfrm>
              <a:off x="360363" y="3125459"/>
              <a:ext cx="1243451" cy="1514804"/>
              <a:chOff x="360363" y="3125459"/>
              <a:chExt cx="1243451" cy="1514804"/>
            </a:xfrm>
          </p:grpSpPr>
          <p:sp>
            <p:nvSpPr>
              <p:cNvPr id="40" name="Скругленный прямоугольник 39"/>
              <p:cNvSpPr/>
              <p:nvPr/>
            </p:nvSpPr>
            <p:spPr>
              <a:xfrm>
                <a:off x="360363" y="3125459"/>
                <a:ext cx="1224000" cy="1514804"/>
              </a:xfrm>
              <a:prstGeom prst="roundRect">
                <a:avLst>
                  <a:gd name="adj" fmla="val 3837"/>
                </a:avLst>
              </a:prstGeom>
              <a:solidFill>
                <a:schemeClr val="bg2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58" name="Рисунок 57"/>
              <p:cNvPicPr>
                <a:picLocks noChangeAspect="1"/>
              </p:cNvPicPr>
              <p:nvPr/>
            </p:nvPicPr>
            <p:blipFill>
              <a:blip r:embed="rId5" cstate="print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6489" y="3421169"/>
                <a:ext cx="727325" cy="1105138"/>
              </a:xfrm>
              <a:prstGeom prst="rect">
                <a:avLst/>
              </a:prstGeom>
            </p:spPr>
          </p:pic>
          <p:pic>
            <p:nvPicPr>
              <p:cNvPr id="57" name="Рисунок 56"/>
              <p:cNvPicPr>
                <a:picLocks noChangeAspect="1"/>
              </p:cNvPicPr>
              <p:nvPr/>
            </p:nvPicPr>
            <p:blipFill>
              <a:blip r:embed="rId6" cstate="print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8866" y="3745166"/>
                <a:ext cx="672548" cy="781141"/>
              </a:xfrm>
              <a:prstGeom prst="rect">
                <a:avLst/>
              </a:prstGeom>
            </p:spPr>
          </p:pic>
        </p:grpSp>
      </p:grpSp>
      <p:grpSp>
        <p:nvGrpSpPr>
          <p:cNvPr id="3" name="Группа 2"/>
          <p:cNvGrpSpPr/>
          <p:nvPr/>
        </p:nvGrpSpPr>
        <p:grpSpPr>
          <a:xfrm>
            <a:off x="2332157" y="4167279"/>
            <a:ext cx="1632355" cy="2019739"/>
            <a:chOff x="1749118" y="3125459"/>
            <a:chExt cx="1224266" cy="1514804"/>
          </a:xfrm>
        </p:grpSpPr>
        <p:sp>
          <p:nvSpPr>
            <p:cNvPr id="31" name="Прямоугольник 11"/>
            <p:cNvSpPr/>
            <p:nvPr/>
          </p:nvSpPr>
          <p:spPr>
            <a:xfrm>
              <a:off x="1749384" y="3125461"/>
              <a:ext cx="1224000" cy="15148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 sz="2133" dirty="0">
                <a:solidFill>
                  <a:prstClr val="black"/>
                </a:solidFill>
              </a:endParaRPr>
            </a:p>
          </p:txBody>
        </p:sp>
        <p:grpSp>
          <p:nvGrpSpPr>
            <p:cNvPr id="62" name="Группа 61"/>
            <p:cNvGrpSpPr/>
            <p:nvPr/>
          </p:nvGrpSpPr>
          <p:grpSpPr>
            <a:xfrm>
              <a:off x="1749118" y="3125459"/>
              <a:ext cx="1224000" cy="1514804"/>
              <a:chOff x="1749118" y="3125459"/>
              <a:chExt cx="1224000" cy="1514804"/>
            </a:xfrm>
          </p:grpSpPr>
          <p:sp>
            <p:nvSpPr>
              <p:cNvPr id="43" name="Скругленный прямоугольник 42"/>
              <p:cNvSpPr/>
              <p:nvPr/>
            </p:nvSpPr>
            <p:spPr>
              <a:xfrm>
                <a:off x="1749118" y="3125459"/>
                <a:ext cx="1224000" cy="1514804"/>
              </a:xfrm>
              <a:prstGeom prst="roundRect">
                <a:avLst>
                  <a:gd name="adj" fmla="val 3837"/>
                </a:avLst>
              </a:prstGeom>
              <a:solidFill>
                <a:schemeClr val="bg2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61" name="Рисунок 60"/>
              <p:cNvPicPr>
                <a:picLocks noChangeAspect="1"/>
              </p:cNvPicPr>
              <p:nvPr/>
            </p:nvPicPr>
            <p:blipFill>
              <a:blip r:embed="rId7" cstate="print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85306" y="3267075"/>
                <a:ext cx="1145035" cy="1259232"/>
              </a:xfrm>
              <a:prstGeom prst="rect">
                <a:avLst/>
              </a:prstGeom>
            </p:spPr>
          </p:pic>
        </p:grpSp>
      </p:grpSp>
      <p:grpSp>
        <p:nvGrpSpPr>
          <p:cNvPr id="4" name="Группа 3"/>
          <p:cNvGrpSpPr/>
          <p:nvPr/>
        </p:nvGrpSpPr>
        <p:grpSpPr>
          <a:xfrm>
            <a:off x="4183831" y="4167279"/>
            <a:ext cx="1632711" cy="2019739"/>
            <a:chOff x="3137873" y="3125459"/>
            <a:chExt cx="1224533" cy="1514804"/>
          </a:xfrm>
        </p:grpSpPr>
        <p:sp>
          <p:nvSpPr>
            <p:cNvPr id="33" name="Прямоугольник 11"/>
            <p:cNvSpPr/>
            <p:nvPr/>
          </p:nvSpPr>
          <p:spPr>
            <a:xfrm>
              <a:off x="3138406" y="3125461"/>
              <a:ext cx="1224000" cy="15148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  <a:effectLst/>
            <a:scene3d>
              <a:camera prst="orthographicFront"/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ru-RU" sz="2133" dirty="0">
                <a:solidFill>
                  <a:prstClr val="black"/>
                </a:solidFill>
              </a:endParaRPr>
            </a:p>
          </p:txBody>
        </p:sp>
        <p:grpSp>
          <p:nvGrpSpPr>
            <p:cNvPr id="66" name="Группа 65"/>
            <p:cNvGrpSpPr/>
            <p:nvPr/>
          </p:nvGrpSpPr>
          <p:grpSpPr>
            <a:xfrm>
              <a:off x="3137873" y="3125459"/>
              <a:ext cx="1224000" cy="1514804"/>
              <a:chOff x="3137873" y="3125459"/>
              <a:chExt cx="1224000" cy="1514804"/>
            </a:xfrm>
          </p:grpSpPr>
          <p:sp>
            <p:nvSpPr>
              <p:cNvPr id="44" name="Скругленный прямоугольник 43"/>
              <p:cNvSpPr/>
              <p:nvPr/>
            </p:nvSpPr>
            <p:spPr>
              <a:xfrm>
                <a:off x="3137873" y="3125459"/>
                <a:ext cx="1224000" cy="1514804"/>
              </a:xfrm>
              <a:prstGeom prst="roundRect">
                <a:avLst>
                  <a:gd name="adj" fmla="val 3837"/>
                </a:avLst>
              </a:prstGeom>
              <a:solidFill>
                <a:schemeClr val="bg2"/>
              </a:solidFill>
              <a:ln>
                <a:noFill/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/>
                <a:endParaRPr lang="ru-RU">
                  <a:solidFill>
                    <a:prstClr val="white"/>
                  </a:solidFill>
                </a:endParaRPr>
              </a:p>
            </p:txBody>
          </p:sp>
          <p:pic>
            <p:nvPicPr>
              <p:cNvPr id="1028" name="Picture 4" descr="http://glyder.ru/sites/default/files/pictures/podshipnik.png"/>
              <p:cNvPicPr>
                <a:picLocks noChangeAspect="1" noChangeArrowheads="1"/>
              </p:cNvPicPr>
              <p:nvPr/>
            </p:nvPicPr>
            <p:blipFill>
              <a:blip r:embed="rId8" cstate="print">
                <a:duotone>
                  <a:prstClr val="black"/>
                  <a:schemeClr val="accent3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20011" y="3372177"/>
                <a:ext cx="1059723" cy="11904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873935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75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250"/>
                            </p:stCondLst>
                            <p:childTnLst>
                              <p:par>
                                <p:cTn id="4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383867" y="1792209"/>
            <a:ext cx="5329765" cy="4183292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489251" y="1253068"/>
            <a:ext cx="11235268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93886" y="515809"/>
            <a:ext cx="2840842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2933" b="1" cap="all" dirty="0">
                <a:solidFill>
                  <a:srgbClr val="ED7D31">
                    <a:lumMod val="75000"/>
                  </a:srgbClr>
                </a:solidFill>
              </a:rPr>
              <a:t>Силы трения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489251" y="1784854"/>
            <a:ext cx="5318883" cy="1767025"/>
            <a:chOff x="366938" y="1344156"/>
            <a:chExt cx="3989162" cy="1325269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366938" y="1344156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Сила трения покоя</a:t>
              </a:r>
              <a:endParaRPr lang="ru-RU" sz="20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366938" y="1676846"/>
              <a:ext cx="3989161" cy="9925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сила, возникающая между двумя контактирующими телами и препятствующая возникновению относительного движения.</a:t>
              </a:r>
            </a:p>
          </p:txBody>
        </p:sp>
      </p:grp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495602" y="4200261"/>
            <a:ext cx="5321468" cy="19212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240000" tIns="240000" rIns="240000" bIns="24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59976">
              <a:tabLst>
                <a:tab pos="0" algn="l"/>
              </a:tabLst>
            </a:pPr>
            <a:r>
              <a:rPr lang="ru-RU" altLang="ru-RU" sz="1867" dirty="0">
                <a:solidFill>
                  <a:prstClr val="black"/>
                </a:solidFill>
                <a:latin typeface="Gerbera"/>
                <a:cs typeface="Arial" panose="020B0604020202020204" pitchFamily="34" charset="0"/>
              </a:rPr>
              <a:t>Существует определенная максимальная сила трения покоя, и действующая сила должна ее превысить, чтобы тело приобрело ускорение.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6383866" y="1778001"/>
            <a:ext cx="5502661" cy="4197500"/>
            <a:chOff x="4787899" y="1333500"/>
            <a:chExt cx="4126996" cy="3148125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770" t="22429" r="27154" b="3142"/>
            <a:stretch/>
          </p:blipFill>
          <p:spPr>
            <a:xfrm>
              <a:off x="4787899" y="1333500"/>
              <a:ext cx="3994855" cy="3148125"/>
            </a:xfrm>
            <a:prstGeom prst="roundRect">
              <a:avLst>
                <a:gd name="adj" fmla="val 2272"/>
              </a:avLst>
            </a:prstGeom>
          </p:spPr>
        </p:pic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7717" y="2347569"/>
              <a:ext cx="3247178" cy="2117725"/>
            </a:xfrm>
            <a:prstGeom prst="rect">
              <a:avLst/>
            </a:prstGeom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87803" y="1578091"/>
              <a:ext cx="807005" cy="1354022"/>
            </a:xfrm>
            <a:prstGeom prst="rect">
              <a:avLst/>
            </a:prstGeom>
          </p:spPr>
        </p:pic>
      </p:grpSp>
      <p:pic>
        <p:nvPicPr>
          <p:cNvPr id="1030" name="Picture 6" descr="http://www.mftrade.ru/upload/images/%D0%BF%D0%BE%D0%B4%20%D0%BC%D0%B8%D0%BA%D1%80%D0%BE%D1%81%D0%BA%D0%BE%D0%BF%D0%BE%D0%BC.jpg"/>
          <p:cNvPicPr>
            <a:picLocks noChangeAspect="1" noChangeArrowheads="1"/>
          </p:cNvPicPr>
          <p:nvPr/>
        </p:nvPicPr>
        <p:blipFill rotWithShape="1"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2" t="18725" r="2938"/>
          <a:stretch/>
        </p:blipFill>
        <p:spPr bwMode="auto">
          <a:xfrm>
            <a:off x="8917573" y="3336516"/>
            <a:ext cx="946095" cy="96455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Увеличительное Galss, Рука Стекло, Объектив, Увеличить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533066">
            <a:off x="8537222" y="3186401"/>
            <a:ext cx="1019757" cy="203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68" y="6474000"/>
            <a:ext cx="1755432" cy="3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35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383867" y="1792209"/>
            <a:ext cx="5329765" cy="4183292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68" y="6474000"/>
            <a:ext cx="1755432" cy="384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89251" y="1253068"/>
            <a:ext cx="11235268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93886" y="515809"/>
            <a:ext cx="2840842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2933" b="1" cap="all" dirty="0">
                <a:solidFill>
                  <a:srgbClr val="ED7D31">
                    <a:lumMod val="75000"/>
                  </a:srgbClr>
                </a:solidFill>
              </a:rPr>
              <a:t>Силы трения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489251" y="1784854"/>
            <a:ext cx="5318883" cy="1767025"/>
            <a:chOff x="366938" y="1344156"/>
            <a:chExt cx="3989162" cy="1325269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366938" y="1344156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Сила трения покоя</a:t>
              </a:r>
              <a:endParaRPr lang="ru-RU" sz="20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366938" y="1676846"/>
              <a:ext cx="3989161" cy="9925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сила, возникающая между двумя контактирующими телами и препятствующая возникновению относительного движения.</a:t>
              </a:r>
            </a:p>
          </p:txBody>
        </p:sp>
      </p:grp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495602" y="4200261"/>
            <a:ext cx="5321468" cy="19212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240000" tIns="240000" rIns="240000" bIns="24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59976">
              <a:tabLst>
                <a:tab pos="0" algn="l"/>
              </a:tabLst>
            </a:pPr>
            <a:r>
              <a:rPr lang="ru-RU" altLang="ru-RU" sz="1867" dirty="0">
                <a:solidFill>
                  <a:prstClr val="black"/>
                </a:solidFill>
                <a:latin typeface="Gerbera"/>
                <a:cs typeface="Arial" panose="020B0604020202020204" pitchFamily="34" charset="0"/>
              </a:rPr>
              <a:t>Существует определенная максимальная сила трения покоя, и действующая сила должна ее превысить, чтобы тело приобрело ускорение.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7151912" y="3180142"/>
            <a:ext cx="3810000" cy="1268481"/>
            <a:chOff x="5363934" y="2385106"/>
            <a:chExt cx="2857500" cy="951361"/>
          </a:xfrm>
        </p:grpSpPr>
        <p:sp>
          <p:nvSpPr>
            <p:cNvPr id="4" name="Полилиния 3"/>
            <p:cNvSpPr/>
            <p:nvPr/>
          </p:nvSpPr>
          <p:spPr>
            <a:xfrm>
              <a:off x="5363934" y="2385106"/>
              <a:ext cx="2857500" cy="547007"/>
            </a:xfrm>
            <a:custGeom>
              <a:avLst/>
              <a:gdLst>
                <a:gd name="connsiteX0" fmla="*/ 0 w 2857500"/>
                <a:gd name="connsiteY0" fmla="*/ 440872 h 547007"/>
                <a:gd name="connsiteX1" fmla="*/ 0 w 2857500"/>
                <a:gd name="connsiteY1" fmla="*/ 0 h 547007"/>
                <a:gd name="connsiteX2" fmla="*/ 2857500 w 2857500"/>
                <a:gd name="connsiteY2" fmla="*/ 0 h 547007"/>
                <a:gd name="connsiteX3" fmla="*/ 2857500 w 2857500"/>
                <a:gd name="connsiteY3" fmla="*/ 457200 h 547007"/>
                <a:gd name="connsiteX4" fmla="*/ 2743200 w 2857500"/>
                <a:gd name="connsiteY4" fmla="*/ 400050 h 547007"/>
                <a:gd name="connsiteX5" fmla="*/ 2539093 w 2857500"/>
                <a:gd name="connsiteY5" fmla="*/ 473529 h 547007"/>
                <a:gd name="connsiteX6" fmla="*/ 2506436 w 2857500"/>
                <a:gd name="connsiteY6" fmla="*/ 367393 h 547007"/>
                <a:gd name="connsiteX7" fmla="*/ 2277836 w 2857500"/>
                <a:gd name="connsiteY7" fmla="*/ 465364 h 547007"/>
                <a:gd name="connsiteX8" fmla="*/ 2269671 w 2857500"/>
                <a:gd name="connsiteY8" fmla="*/ 359229 h 547007"/>
                <a:gd name="connsiteX9" fmla="*/ 2016579 w 2857500"/>
                <a:gd name="connsiteY9" fmla="*/ 498022 h 547007"/>
                <a:gd name="connsiteX10" fmla="*/ 1894114 w 2857500"/>
                <a:gd name="connsiteY10" fmla="*/ 432707 h 547007"/>
                <a:gd name="connsiteX11" fmla="*/ 1698171 w 2857500"/>
                <a:gd name="connsiteY11" fmla="*/ 432707 h 547007"/>
                <a:gd name="connsiteX12" fmla="*/ 1673679 w 2857500"/>
                <a:gd name="connsiteY12" fmla="*/ 375557 h 547007"/>
                <a:gd name="connsiteX13" fmla="*/ 1453243 w 2857500"/>
                <a:gd name="connsiteY13" fmla="*/ 481693 h 547007"/>
                <a:gd name="connsiteX14" fmla="*/ 1322614 w 2857500"/>
                <a:gd name="connsiteY14" fmla="*/ 359229 h 547007"/>
                <a:gd name="connsiteX15" fmla="*/ 1322614 w 2857500"/>
                <a:gd name="connsiteY15" fmla="*/ 514350 h 547007"/>
                <a:gd name="connsiteX16" fmla="*/ 1151164 w 2857500"/>
                <a:gd name="connsiteY16" fmla="*/ 481693 h 547007"/>
                <a:gd name="connsiteX17" fmla="*/ 1183821 w 2857500"/>
                <a:gd name="connsiteY17" fmla="*/ 391886 h 547007"/>
                <a:gd name="connsiteX18" fmla="*/ 996043 w 2857500"/>
                <a:gd name="connsiteY18" fmla="*/ 440872 h 547007"/>
                <a:gd name="connsiteX19" fmla="*/ 800100 w 2857500"/>
                <a:gd name="connsiteY19" fmla="*/ 440872 h 547007"/>
                <a:gd name="connsiteX20" fmla="*/ 767443 w 2857500"/>
                <a:gd name="connsiteY20" fmla="*/ 383722 h 547007"/>
                <a:gd name="connsiteX21" fmla="*/ 636814 w 2857500"/>
                <a:gd name="connsiteY21" fmla="*/ 489857 h 547007"/>
                <a:gd name="connsiteX22" fmla="*/ 571500 w 2857500"/>
                <a:gd name="connsiteY22" fmla="*/ 383722 h 547007"/>
                <a:gd name="connsiteX23" fmla="*/ 424543 w 2857500"/>
                <a:gd name="connsiteY23" fmla="*/ 424543 h 547007"/>
                <a:gd name="connsiteX24" fmla="*/ 269421 w 2857500"/>
                <a:gd name="connsiteY24" fmla="*/ 432707 h 547007"/>
                <a:gd name="connsiteX25" fmla="*/ 171450 w 2857500"/>
                <a:gd name="connsiteY25" fmla="*/ 351064 h 547007"/>
                <a:gd name="connsiteX26" fmla="*/ 73479 w 2857500"/>
                <a:gd name="connsiteY26" fmla="*/ 547007 h 547007"/>
                <a:gd name="connsiteX27" fmla="*/ 0 w 2857500"/>
                <a:gd name="connsiteY27" fmla="*/ 440872 h 547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857500" h="547007">
                  <a:moveTo>
                    <a:pt x="0" y="440872"/>
                  </a:moveTo>
                  <a:lnTo>
                    <a:pt x="0" y="0"/>
                  </a:lnTo>
                  <a:lnTo>
                    <a:pt x="2857500" y="0"/>
                  </a:lnTo>
                  <a:lnTo>
                    <a:pt x="2857500" y="457200"/>
                  </a:lnTo>
                  <a:lnTo>
                    <a:pt x="2743200" y="400050"/>
                  </a:lnTo>
                  <a:lnTo>
                    <a:pt x="2539093" y="473529"/>
                  </a:lnTo>
                  <a:lnTo>
                    <a:pt x="2506436" y="367393"/>
                  </a:lnTo>
                  <a:lnTo>
                    <a:pt x="2277836" y="465364"/>
                  </a:lnTo>
                  <a:lnTo>
                    <a:pt x="2269671" y="359229"/>
                  </a:lnTo>
                  <a:lnTo>
                    <a:pt x="2016579" y="498022"/>
                  </a:lnTo>
                  <a:lnTo>
                    <a:pt x="1894114" y="432707"/>
                  </a:lnTo>
                  <a:lnTo>
                    <a:pt x="1698171" y="432707"/>
                  </a:lnTo>
                  <a:lnTo>
                    <a:pt x="1673679" y="375557"/>
                  </a:lnTo>
                  <a:lnTo>
                    <a:pt x="1453243" y="481693"/>
                  </a:lnTo>
                  <a:lnTo>
                    <a:pt x="1322614" y="359229"/>
                  </a:lnTo>
                  <a:lnTo>
                    <a:pt x="1322614" y="514350"/>
                  </a:lnTo>
                  <a:lnTo>
                    <a:pt x="1151164" y="481693"/>
                  </a:lnTo>
                  <a:lnTo>
                    <a:pt x="1183821" y="391886"/>
                  </a:lnTo>
                  <a:lnTo>
                    <a:pt x="996043" y="440872"/>
                  </a:lnTo>
                  <a:lnTo>
                    <a:pt x="800100" y="440872"/>
                  </a:lnTo>
                  <a:lnTo>
                    <a:pt x="767443" y="383722"/>
                  </a:lnTo>
                  <a:lnTo>
                    <a:pt x="636814" y="489857"/>
                  </a:lnTo>
                  <a:lnTo>
                    <a:pt x="571500" y="383722"/>
                  </a:lnTo>
                  <a:lnTo>
                    <a:pt x="424543" y="424543"/>
                  </a:lnTo>
                  <a:lnTo>
                    <a:pt x="269421" y="432707"/>
                  </a:lnTo>
                  <a:lnTo>
                    <a:pt x="171450" y="351064"/>
                  </a:lnTo>
                  <a:lnTo>
                    <a:pt x="73479" y="547007"/>
                  </a:lnTo>
                  <a:lnTo>
                    <a:pt x="0" y="440872"/>
                  </a:lnTo>
                  <a:close/>
                </a:path>
              </a:pathLst>
            </a:cu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17" name="Полилиния 16"/>
            <p:cNvSpPr/>
            <p:nvPr/>
          </p:nvSpPr>
          <p:spPr>
            <a:xfrm flipH="1" flipV="1">
              <a:off x="5363934" y="2789460"/>
              <a:ext cx="2857500" cy="547007"/>
            </a:xfrm>
            <a:custGeom>
              <a:avLst/>
              <a:gdLst>
                <a:gd name="connsiteX0" fmla="*/ 0 w 2857500"/>
                <a:gd name="connsiteY0" fmla="*/ 440872 h 547007"/>
                <a:gd name="connsiteX1" fmla="*/ 0 w 2857500"/>
                <a:gd name="connsiteY1" fmla="*/ 0 h 547007"/>
                <a:gd name="connsiteX2" fmla="*/ 2857500 w 2857500"/>
                <a:gd name="connsiteY2" fmla="*/ 0 h 547007"/>
                <a:gd name="connsiteX3" fmla="*/ 2857500 w 2857500"/>
                <a:gd name="connsiteY3" fmla="*/ 457200 h 547007"/>
                <a:gd name="connsiteX4" fmla="*/ 2743200 w 2857500"/>
                <a:gd name="connsiteY4" fmla="*/ 400050 h 547007"/>
                <a:gd name="connsiteX5" fmla="*/ 2539093 w 2857500"/>
                <a:gd name="connsiteY5" fmla="*/ 473529 h 547007"/>
                <a:gd name="connsiteX6" fmla="*/ 2506436 w 2857500"/>
                <a:gd name="connsiteY6" fmla="*/ 367393 h 547007"/>
                <a:gd name="connsiteX7" fmla="*/ 2277836 w 2857500"/>
                <a:gd name="connsiteY7" fmla="*/ 465364 h 547007"/>
                <a:gd name="connsiteX8" fmla="*/ 2269671 w 2857500"/>
                <a:gd name="connsiteY8" fmla="*/ 359229 h 547007"/>
                <a:gd name="connsiteX9" fmla="*/ 2016579 w 2857500"/>
                <a:gd name="connsiteY9" fmla="*/ 498022 h 547007"/>
                <a:gd name="connsiteX10" fmla="*/ 1894114 w 2857500"/>
                <a:gd name="connsiteY10" fmla="*/ 432707 h 547007"/>
                <a:gd name="connsiteX11" fmla="*/ 1698171 w 2857500"/>
                <a:gd name="connsiteY11" fmla="*/ 432707 h 547007"/>
                <a:gd name="connsiteX12" fmla="*/ 1673679 w 2857500"/>
                <a:gd name="connsiteY12" fmla="*/ 375557 h 547007"/>
                <a:gd name="connsiteX13" fmla="*/ 1453243 w 2857500"/>
                <a:gd name="connsiteY13" fmla="*/ 481693 h 547007"/>
                <a:gd name="connsiteX14" fmla="*/ 1322614 w 2857500"/>
                <a:gd name="connsiteY14" fmla="*/ 359229 h 547007"/>
                <a:gd name="connsiteX15" fmla="*/ 1322614 w 2857500"/>
                <a:gd name="connsiteY15" fmla="*/ 514350 h 547007"/>
                <a:gd name="connsiteX16" fmla="*/ 1151164 w 2857500"/>
                <a:gd name="connsiteY16" fmla="*/ 481693 h 547007"/>
                <a:gd name="connsiteX17" fmla="*/ 1183821 w 2857500"/>
                <a:gd name="connsiteY17" fmla="*/ 391886 h 547007"/>
                <a:gd name="connsiteX18" fmla="*/ 996043 w 2857500"/>
                <a:gd name="connsiteY18" fmla="*/ 440872 h 547007"/>
                <a:gd name="connsiteX19" fmla="*/ 800100 w 2857500"/>
                <a:gd name="connsiteY19" fmla="*/ 440872 h 547007"/>
                <a:gd name="connsiteX20" fmla="*/ 767443 w 2857500"/>
                <a:gd name="connsiteY20" fmla="*/ 383722 h 547007"/>
                <a:gd name="connsiteX21" fmla="*/ 636814 w 2857500"/>
                <a:gd name="connsiteY21" fmla="*/ 489857 h 547007"/>
                <a:gd name="connsiteX22" fmla="*/ 571500 w 2857500"/>
                <a:gd name="connsiteY22" fmla="*/ 383722 h 547007"/>
                <a:gd name="connsiteX23" fmla="*/ 424543 w 2857500"/>
                <a:gd name="connsiteY23" fmla="*/ 424543 h 547007"/>
                <a:gd name="connsiteX24" fmla="*/ 269421 w 2857500"/>
                <a:gd name="connsiteY24" fmla="*/ 432707 h 547007"/>
                <a:gd name="connsiteX25" fmla="*/ 171450 w 2857500"/>
                <a:gd name="connsiteY25" fmla="*/ 351064 h 547007"/>
                <a:gd name="connsiteX26" fmla="*/ 73479 w 2857500"/>
                <a:gd name="connsiteY26" fmla="*/ 547007 h 547007"/>
                <a:gd name="connsiteX27" fmla="*/ 0 w 2857500"/>
                <a:gd name="connsiteY27" fmla="*/ 440872 h 547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857500" h="547007">
                  <a:moveTo>
                    <a:pt x="0" y="440872"/>
                  </a:moveTo>
                  <a:lnTo>
                    <a:pt x="0" y="0"/>
                  </a:lnTo>
                  <a:lnTo>
                    <a:pt x="2857500" y="0"/>
                  </a:lnTo>
                  <a:lnTo>
                    <a:pt x="2857500" y="457200"/>
                  </a:lnTo>
                  <a:lnTo>
                    <a:pt x="2743200" y="400050"/>
                  </a:lnTo>
                  <a:lnTo>
                    <a:pt x="2539093" y="473529"/>
                  </a:lnTo>
                  <a:lnTo>
                    <a:pt x="2506436" y="367393"/>
                  </a:lnTo>
                  <a:lnTo>
                    <a:pt x="2277836" y="465364"/>
                  </a:lnTo>
                  <a:lnTo>
                    <a:pt x="2269671" y="359229"/>
                  </a:lnTo>
                  <a:lnTo>
                    <a:pt x="2016579" y="498022"/>
                  </a:lnTo>
                  <a:lnTo>
                    <a:pt x="1894114" y="432707"/>
                  </a:lnTo>
                  <a:lnTo>
                    <a:pt x="1698171" y="432707"/>
                  </a:lnTo>
                  <a:lnTo>
                    <a:pt x="1673679" y="375557"/>
                  </a:lnTo>
                  <a:lnTo>
                    <a:pt x="1453243" y="481693"/>
                  </a:lnTo>
                  <a:lnTo>
                    <a:pt x="1322614" y="359229"/>
                  </a:lnTo>
                  <a:lnTo>
                    <a:pt x="1322614" y="514350"/>
                  </a:lnTo>
                  <a:lnTo>
                    <a:pt x="1151164" y="481693"/>
                  </a:lnTo>
                  <a:lnTo>
                    <a:pt x="1183821" y="391886"/>
                  </a:lnTo>
                  <a:lnTo>
                    <a:pt x="996043" y="440872"/>
                  </a:lnTo>
                  <a:lnTo>
                    <a:pt x="800100" y="440872"/>
                  </a:lnTo>
                  <a:lnTo>
                    <a:pt x="767443" y="383722"/>
                  </a:lnTo>
                  <a:lnTo>
                    <a:pt x="636814" y="489857"/>
                  </a:lnTo>
                  <a:lnTo>
                    <a:pt x="571500" y="383722"/>
                  </a:lnTo>
                  <a:lnTo>
                    <a:pt x="424543" y="424543"/>
                  </a:lnTo>
                  <a:lnTo>
                    <a:pt x="269421" y="432707"/>
                  </a:lnTo>
                  <a:lnTo>
                    <a:pt x="171450" y="351064"/>
                  </a:lnTo>
                  <a:lnTo>
                    <a:pt x="73479" y="547007"/>
                  </a:lnTo>
                  <a:lnTo>
                    <a:pt x="0" y="440872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12" name="Группа 11"/>
          <p:cNvGrpSpPr/>
          <p:nvPr/>
        </p:nvGrpSpPr>
        <p:grpSpPr>
          <a:xfrm>
            <a:off x="7151911" y="3187363"/>
            <a:ext cx="3805012" cy="1268483"/>
            <a:chOff x="5363933" y="4463530"/>
            <a:chExt cx="2853759" cy="980188"/>
          </a:xfrm>
        </p:grpSpPr>
        <p:sp>
          <p:nvSpPr>
            <p:cNvPr id="7" name="Полилиния 6"/>
            <p:cNvSpPr/>
            <p:nvPr/>
          </p:nvSpPr>
          <p:spPr>
            <a:xfrm>
              <a:off x="5363933" y="4463530"/>
              <a:ext cx="2853759" cy="547687"/>
            </a:xfrm>
            <a:custGeom>
              <a:avLst/>
              <a:gdLst>
                <a:gd name="connsiteX0" fmla="*/ 0 w 2862262"/>
                <a:gd name="connsiteY0" fmla="*/ 547687 h 547687"/>
                <a:gd name="connsiteX1" fmla="*/ 0 w 2862262"/>
                <a:gd name="connsiteY1" fmla="*/ 0 h 547687"/>
                <a:gd name="connsiteX2" fmla="*/ 2862262 w 2862262"/>
                <a:gd name="connsiteY2" fmla="*/ 0 h 547687"/>
                <a:gd name="connsiteX3" fmla="*/ 2862262 w 2862262"/>
                <a:gd name="connsiteY3" fmla="*/ 457200 h 547687"/>
                <a:gd name="connsiteX4" fmla="*/ 2728912 w 2862262"/>
                <a:gd name="connsiteY4" fmla="*/ 433387 h 547687"/>
                <a:gd name="connsiteX5" fmla="*/ 2566987 w 2862262"/>
                <a:gd name="connsiteY5" fmla="*/ 471487 h 547687"/>
                <a:gd name="connsiteX6" fmla="*/ 2390775 w 2862262"/>
                <a:gd name="connsiteY6" fmla="*/ 414337 h 547687"/>
                <a:gd name="connsiteX7" fmla="*/ 2228850 w 2862262"/>
                <a:gd name="connsiteY7" fmla="*/ 471487 h 547687"/>
                <a:gd name="connsiteX8" fmla="*/ 2047875 w 2862262"/>
                <a:gd name="connsiteY8" fmla="*/ 466725 h 547687"/>
                <a:gd name="connsiteX9" fmla="*/ 1885950 w 2862262"/>
                <a:gd name="connsiteY9" fmla="*/ 423862 h 547687"/>
                <a:gd name="connsiteX10" fmla="*/ 1704975 w 2862262"/>
                <a:gd name="connsiteY10" fmla="*/ 457200 h 547687"/>
                <a:gd name="connsiteX11" fmla="*/ 1519237 w 2862262"/>
                <a:gd name="connsiteY11" fmla="*/ 466725 h 547687"/>
                <a:gd name="connsiteX12" fmla="*/ 1428750 w 2862262"/>
                <a:gd name="connsiteY12" fmla="*/ 414337 h 547687"/>
                <a:gd name="connsiteX13" fmla="*/ 1285875 w 2862262"/>
                <a:gd name="connsiteY13" fmla="*/ 466725 h 547687"/>
                <a:gd name="connsiteX14" fmla="*/ 1095375 w 2862262"/>
                <a:gd name="connsiteY14" fmla="*/ 471487 h 547687"/>
                <a:gd name="connsiteX15" fmla="*/ 995362 w 2862262"/>
                <a:gd name="connsiteY15" fmla="*/ 428625 h 547687"/>
                <a:gd name="connsiteX16" fmla="*/ 852487 w 2862262"/>
                <a:gd name="connsiteY16" fmla="*/ 481012 h 547687"/>
                <a:gd name="connsiteX17" fmla="*/ 647700 w 2862262"/>
                <a:gd name="connsiteY17" fmla="*/ 414337 h 547687"/>
                <a:gd name="connsiteX18" fmla="*/ 476250 w 2862262"/>
                <a:gd name="connsiteY18" fmla="*/ 519112 h 547687"/>
                <a:gd name="connsiteX19" fmla="*/ 276225 w 2862262"/>
                <a:gd name="connsiteY19" fmla="*/ 519112 h 547687"/>
                <a:gd name="connsiteX20" fmla="*/ 147637 w 2862262"/>
                <a:gd name="connsiteY20" fmla="*/ 495300 h 547687"/>
                <a:gd name="connsiteX21" fmla="*/ 0 w 2862262"/>
                <a:gd name="connsiteY21" fmla="*/ 547687 h 54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862262" h="547687">
                  <a:moveTo>
                    <a:pt x="0" y="547687"/>
                  </a:moveTo>
                  <a:lnTo>
                    <a:pt x="0" y="0"/>
                  </a:lnTo>
                  <a:lnTo>
                    <a:pt x="2862262" y="0"/>
                  </a:lnTo>
                  <a:lnTo>
                    <a:pt x="2862262" y="457200"/>
                  </a:lnTo>
                  <a:lnTo>
                    <a:pt x="2728912" y="433387"/>
                  </a:lnTo>
                  <a:lnTo>
                    <a:pt x="2566987" y="471487"/>
                  </a:lnTo>
                  <a:lnTo>
                    <a:pt x="2390775" y="414337"/>
                  </a:lnTo>
                  <a:lnTo>
                    <a:pt x="2228850" y="471487"/>
                  </a:lnTo>
                  <a:lnTo>
                    <a:pt x="2047875" y="466725"/>
                  </a:lnTo>
                  <a:lnTo>
                    <a:pt x="1885950" y="423862"/>
                  </a:lnTo>
                  <a:lnTo>
                    <a:pt x="1704975" y="457200"/>
                  </a:lnTo>
                  <a:lnTo>
                    <a:pt x="1519237" y="466725"/>
                  </a:lnTo>
                  <a:lnTo>
                    <a:pt x="1428750" y="414337"/>
                  </a:lnTo>
                  <a:lnTo>
                    <a:pt x="1285875" y="466725"/>
                  </a:lnTo>
                  <a:lnTo>
                    <a:pt x="1095375" y="471487"/>
                  </a:lnTo>
                  <a:lnTo>
                    <a:pt x="995362" y="428625"/>
                  </a:lnTo>
                  <a:lnTo>
                    <a:pt x="852487" y="481012"/>
                  </a:lnTo>
                  <a:lnTo>
                    <a:pt x="647700" y="414337"/>
                  </a:lnTo>
                  <a:lnTo>
                    <a:pt x="476250" y="519112"/>
                  </a:lnTo>
                  <a:lnTo>
                    <a:pt x="276225" y="519112"/>
                  </a:lnTo>
                  <a:lnTo>
                    <a:pt x="147637" y="495300"/>
                  </a:lnTo>
                  <a:lnTo>
                    <a:pt x="0" y="547687"/>
                  </a:lnTo>
                  <a:close/>
                </a:path>
              </a:pathLst>
            </a:cu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3" name="Полилиния 22"/>
            <p:cNvSpPr/>
            <p:nvPr/>
          </p:nvSpPr>
          <p:spPr>
            <a:xfrm flipH="1" flipV="1">
              <a:off x="5363933" y="4896031"/>
              <a:ext cx="2853759" cy="547687"/>
            </a:xfrm>
            <a:custGeom>
              <a:avLst/>
              <a:gdLst>
                <a:gd name="connsiteX0" fmla="*/ 0 w 2862262"/>
                <a:gd name="connsiteY0" fmla="*/ 547687 h 547687"/>
                <a:gd name="connsiteX1" fmla="*/ 0 w 2862262"/>
                <a:gd name="connsiteY1" fmla="*/ 0 h 547687"/>
                <a:gd name="connsiteX2" fmla="*/ 2862262 w 2862262"/>
                <a:gd name="connsiteY2" fmla="*/ 0 h 547687"/>
                <a:gd name="connsiteX3" fmla="*/ 2862262 w 2862262"/>
                <a:gd name="connsiteY3" fmla="*/ 457200 h 547687"/>
                <a:gd name="connsiteX4" fmla="*/ 2728912 w 2862262"/>
                <a:gd name="connsiteY4" fmla="*/ 433387 h 547687"/>
                <a:gd name="connsiteX5" fmla="*/ 2566987 w 2862262"/>
                <a:gd name="connsiteY5" fmla="*/ 471487 h 547687"/>
                <a:gd name="connsiteX6" fmla="*/ 2390775 w 2862262"/>
                <a:gd name="connsiteY6" fmla="*/ 414337 h 547687"/>
                <a:gd name="connsiteX7" fmla="*/ 2228850 w 2862262"/>
                <a:gd name="connsiteY7" fmla="*/ 471487 h 547687"/>
                <a:gd name="connsiteX8" fmla="*/ 2047875 w 2862262"/>
                <a:gd name="connsiteY8" fmla="*/ 466725 h 547687"/>
                <a:gd name="connsiteX9" fmla="*/ 1885950 w 2862262"/>
                <a:gd name="connsiteY9" fmla="*/ 423862 h 547687"/>
                <a:gd name="connsiteX10" fmla="*/ 1704975 w 2862262"/>
                <a:gd name="connsiteY10" fmla="*/ 457200 h 547687"/>
                <a:gd name="connsiteX11" fmla="*/ 1519237 w 2862262"/>
                <a:gd name="connsiteY11" fmla="*/ 466725 h 547687"/>
                <a:gd name="connsiteX12" fmla="*/ 1428750 w 2862262"/>
                <a:gd name="connsiteY12" fmla="*/ 414337 h 547687"/>
                <a:gd name="connsiteX13" fmla="*/ 1285875 w 2862262"/>
                <a:gd name="connsiteY13" fmla="*/ 466725 h 547687"/>
                <a:gd name="connsiteX14" fmla="*/ 1095375 w 2862262"/>
                <a:gd name="connsiteY14" fmla="*/ 471487 h 547687"/>
                <a:gd name="connsiteX15" fmla="*/ 995362 w 2862262"/>
                <a:gd name="connsiteY15" fmla="*/ 428625 h 547687"/>
                <a:gd name="connsiteX16" fmla="*/ 852487 w 2862262"/>
                <a:gd name="connsiteY16" fmla="*/ 481012 h 547687"/>
                <a:gd name="connsiteX17" fmla="*/ 647700 w 2862262"/>
                <a:gd name="connsiteY17" fmla="*/ 414337 h 547687"/>
                <a:gd name="connsiteX18" fmla="*/ 476250 w 2862262"/>
                <a:gd name="connsiteY18" fmla="*/ 519112 h 547687"/>
                <a:gd name="connsiteX19" fmla="*/ 276225 w 2862262"/>
                <a:gd name="connsiteY19" fmla="*/ 519112 h 547687"/>
                <a:gd name="connsiteX20" fmla="*/ 147637 w 2862262"/>
                <a:gd name="connsiteY20" fmla="*/ 495300 h 547687"/>
                <a:gd name="connsiteX21" fmla="*/ 0 w 2862262"/>
                <a:gd name="connsiteY21" fmla="*/ 547687 h 547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862262" h="547687">
                  <a:moveTo>
                    <a:pt x="0" y="547687"/>
                  </a:moveTo>
                  <a:lnTo>
                    <a:pt x="0" y="0"/>
                  </a:lnTo>
                  <a:lnTo>
                    <a:pt x="2862262" y="0"/>
                  </a:lnTo>
                  <a:lnTo>
                    <a:pt x="2862262" y="457200"/>
                  </a:lnTo>
                  <a:lnTo>
                    <a:pt x="2728912" y="433387"/>
                  </a:lnTo>
                  <a:lnTo>
                    <a:pt x="2566987" y="471487"/>
                  </a:lnTo>
                  <a:lnTo>
                    <a:pt x="2390775" y="414337"/>
                  </a:lnTo>
                  <a:lnTo>
                    <a:pt x="2228850" y="471487"/>
                  </a:lnTo>
                  <a:lnTo>
                    <a:pt x="2047875" y="466725"/>
                  </a:lnTo>
                  <a:lnTo>
                    <a:pt x="1885950" y="423862"/>
                  </a:lnTo>
                  <a:lnTo>
                    <a:pt x="1704975" y="457200"/>
                  </a:lnTo>
                  <a:lnTo>
                    <a:pt x="1519237" y="466725"/>
                  </a:lnTo>
                  <a:lnTo>
                    <a:pt x="1428750" y="414337"/>
                  </a:lnTo>
                  <a:lnTo>
                    <a:pt x="1285875" y="466725"/>
                  </a:lnTo>
                  <a:lnTo>
                    <a:pt x="1095375" y="471487"/>
                  </a:lnTo>
                  <a:lnTo>
                    <a:pt x="995362" y="428625"/>
                  </a:lnTo>
                  <a:lnTo>
                    <a:pt x="852487" y="481012"/>
                  </a:lnTo>
                  <a:lnTo>
                    <a:pt x="647700" y="414337"/>
                  </a:lnTo>
                  <a:lnTo>
                    <a:pt x="476250" y="519112"/>
                  </a:lnTo>
                  <a:lnTo>
                    <a:pt x="276225" y="519112"/>
                  </a:lnTo>
                  <a:lnTo>
                    <a:pt x="147637" y="495300"/>
                  </a:lnTo>
                  <a:lnTo>
                    <a:pt x="0" y="547687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7151911" y="3185985"/>
            <a:ext cx="3805013" cy="1268481"/>
            <a:chOff x="5359400" y="2391991"/>
            <a:chExt cx="2863850" cy="1028559"/>
          </a:xfrm>
        </p:grpSpPr>
        <p:sp>
          <p:nvSpPr>
            <p:cNvPr id="13" name="Полилиния 12"/>
            <p:cNvSpPr/>
            <p:nvPr/>
          </p:nvSpPr>
          <p:spPr>
            <a:xfrm>
              <a:off x="5359400" y="2391991"/>
              <a:ext cx="2863850" cy="533401"/>
            </a:xfrm>
            <a:custGeom>
              <a:avLst/>
              <a:gdLst>
                <a:gd name="connsiteX0" fmla="*/ 0 w 2863850"/>
                <a:gd name="connsiteY0" fmla="*/ 504825 h 533400"/>
                <a:gd name="connsiteX1" fmla="*/ 0 w 2863850"/>
                <a:gd name="connsiteY1" fmla="*/ 0 h 533400"/>
                <a:gd name="connsiteX2" fmla="*/ 2863850 w 2863850"/>
                <a:gd name="connsiteY2" fmla="*/ 0 h 533400"/>
                <a:gd name="connsiteX3" fmla="*/ 2863850 w 2863850"/>
                <a:gd name="connsiteY3" fmla="*/ 498475 h 533400"/>
                <a:gd name="connsiteX4" fmla="*/ 2136775 w 2863850"/>
                <a:gd name="connsiteY4" fmla="*/ 498475 h 533400"/>
                <a:gd name="connsiteX5" fmla="*/ 2070100 w 2863850"/>
                <a:gd name="connsiteY5" fmla="*/ 476250 h 533400"/>
                <a:gd name="connsiteX6" fmla="*/ 1905000 w 2863850"/>
                <a:gd name="connsiteY6" fmla="*/ 498475 h 533400"/>
                <a:gd name="connsiteX7" fmla="*/ 1854200 w 2863850"/>
                <a:gd name="connsiteY7" fmla="*/ 511175 h 533400"/>
                <a:gd name="connsiteX8" fmla="*/ 1470025 w 2863850"/>
                <a:gd name="connsiteY8" fmla="*/ 511175 h 533400"/>
                <a:gd name="connsiteX9" fmla="*/ 1406525 w 2863850"/>
                <a:gd name="connsiteY9" fmla="*/ 488950 h 533400"/>
                <a:gd name="connsiteX10" fmla="*/ 1304925 w 2863850"/>
                <a:gd name="connsiteY10" fmla="*/ 517525 h 533400"/>
                <a:gd name="connsiteX11" fmla="*/ 742950 w 2863850"/>
                <a:gd name="connsiteY11" fmla="*/ 517525 h 533400"/>
                <a:gd name="connsiteX12" fmla="*/ 669925 w 2863850"/>
                <a:gd name="connsiteY12" fmla="*/ 514350 h 533400"/>
                <a:gd name="connsiteX13" fmla="*/ 530225 w 2863850"/>
                <a:gd name="connsiteY13" fmla="*/ 533400 h 533400"/>
                <a:gd name="connsiteX14" fmla="*/ 0 w 2863850"/>
                <a:gd name="connsiteY14" fmla="*/ 504825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63850" h="533400">
                  <a:moveTo>
                    <a:pt x="0" y="504825"/>
                  </a:moveTo>
                  <a:lnTo>
                    <a:pt x="0" y="0"/>
                  </a:lnTo>
                  <a:lnTo>
                    <a:pt x="2863850" y="0"/>
                  </a:lnTo>
                  <a:lnTo>
                    <a:pt x="2863850" y="498475"/>
                  </a:lnTo>
                  <a:lnTo>
                    <a:pt x="2136775" y="498475"/>
                  </a:lnTo>
                  <a:lnTo>
                    <a:pt x="2070100" y="476250"/>
                  </a:lnTo>
                  <a:lnTo>
                    <a:pt x="1905000" y="498475"/>
                  </a:lnTo>
                  <a:lnTo>
                    <a:pt x="1854200" y="511175"/>
                  </a:lnTo>
                  <a:lnTo>
                    <a:pt x="1470025" y="511175"/>
                  </a:lnTo>
                  <a:lnTo>
                    <a:pt x="1406525" y="488950"/>
                  </a:lnTo>
                  <a:lnTo>
                    <a:pt x="1304925" y="517525"/>
                  </a:lnTo>
                  <a:lnTo>
                    <a:pt x="742950" y="517525"/>
                  </a:lnTo>
                  <a:lnTo>
                    <a:pt x="669925" y="514350"/>
                  </a:lnTo>
                  <a:lnTo>
                    <a:pt x="530225" y="533400"/>
                  </a:lnTo>
                  <a:lnTo>
                    <a:pt x="0" y="504825"/>
                  </a:lnTo>
                  <a:close/>
                </a:path>
              </a:pathLst>
            </a:cu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 flipH="1" flipV="1">
              <a:off x="5359400" y="2887151"/>
              <a:ext cx="2863850" cy="533399"/>
            </a:xfrm>
            <a:custGeom>
              <a:avLst/>
              <a:gdLst>
                <a:gd name="connsiteX0" fmla="*/ 0 w 2863850"/>
                <a:gd name="connsiteY0" fmla="*/ 504825 h 533400"/>
                <a:gd name="connsiteX1" fmla="*/ 0 w 2863850"/>
                <a:gd name="connsiteY1" fmla="*/ 0 h 533400"/>
                <a:gd name="connsiteX2" fmla="*/ 2863850 w 2863850"/>
                <a:gd name="connsiteY2" fmla="*/ 0 h 533400"/>
                <a:gd name="connsiteX3" fmla="*/ 2863850 w 2863850"/>
                <a:gd name="connsiteY3" fmla="*/ 498475 h 533400"/>
                <a:gd name="connsiteX4" fmla="*/ 2136775 w 2863850"/>
                <a:gd name="connsiteY4" fmla="*/ 498475 h 533400"/>
                <a:gd name="connsiteX5" fmla="*/ 2070100 w 2863850"/>
                <a:gd name="connsiteY5" fmla="*/ 476250 h 533400"/>
                <a:gd name="connsiteX6" fmla="*/ 1905000 w 2863850"/>
                <a:gd name="connsiteY6" fmla="*/ 498475 h 533400"/>
                <a:gd name="connsiteX7" fmla="*/ 1854200 w 2863850"/>
                <a:gd name="connsiteY7" fmla="*/ 511175 h 533400"/>
                <a:gd name="connsiteX8" fmla="*/ 1470025 w 2863850"/>
                <a:gd name="connsiteY8" fmla="*/ 511175 h 533400"/>
                <a:gd name="connsiteX9" fmla="*/ 1406525 w 2863850"/>
                <a:gd name="connsiteY9" fmla="*/ 488950 h 533400"/>
                <a:gd name="connsiteX10" fmla="*/ 1304925 w 2863850"/>
                <a:gd name="connsiteY10" fmla="*/ 517525 h 533400"/>
                <a:gd name="connsiteX11" fmla="*/ 742950 w 2863850"/>
                <a:gd name="connsiteY11" fmla="*/ 517525 h 533400"/>
                <a:gd name="connsiteX12" fmla="*/ 669925 w 2863850"/>
                <a:gd name="connsiteY12" fmla="*/ 514350 h 533400"/>
                <a:gd name="connsiteX13" fmla="*/ 530225 w 2863850"/>
                <a:gd name="connsiteY13" fmla="*/ 533400 h 533400"/>
                <a:gd name="connsiteX14" fmla="*/ 0 w 2863850"/>
                <a:gd name="connsiteY14" fmla="*/ 504825 h 53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2863850" h="533400">
                  <a:moveTo>
                    <a:pt x="0" y="504825"/>
                  </a:moveTo>
                  <a:lnTo>
                    <a:pt x="0" y="0"/>
                  </a:lnTo>
                  <a:lnTo>
                    <a:pt x="2863850" y="0"/>
                  </a:lnTo>
                  <a:lnTo>
                    <a:pt x="2863850" y="498475"/>
                  </a:lnTo>
                  <a:lnTo>
                    <a:pt x="2136775" y="498475"/>
                  </a:lnTo>
                  <a:lnTo>
                    <a:pt x="2070100" y="476250"/>
                  </a:lnTo>
                  <a:lnTo>
                    <a:pt x="1905000" y="498475"/>
                  </a:lnTo>
                  <a:lnTo>
                    <a:pt x="1854200" y="511175"/>
                  </a:lnTo>
                  <a:lnTo>
                    <a:pt x="1470025" y="511175"/>
                  </a:lnTo>
                  <a:lnTo>
                    <a:pt x="1406525" y="488950"/>
                  </a:lnTo>
                  <a:lnTo>
                    <a:pt x="1304925" y="517525"/>
                  </a:lnTo>
                  <a:lnTo>
                    <a:pt x="742950" y="517525"/>
                  </a:lnTo>
                  <a:lnTo>
                    <a:pt x="669925" y="514350"/>
                  </a:lnTo>
                  <a:lnTo>
                    <a:pt x="530225" y="533400"/>
                  </a:lnTo>
                  <a:lnTo>
                    <a:pt x="0" y="504825"/>
                  </a:lnTo>
                  <a:close/>
                </a:path>
              </a:pathLst>
            </a:cu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7146923" y="3183657"/>
            <a:ext cx="3810000" cy="1268481"/>
            <a:chOff x="5360192" y="2385106"/>
            <a:chExt cx="2857500" cy="980017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5360192" y="2385106"/>
              <a:ext cx="2857500" cy="487745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5360192" y="2877378"/>
              <a:ext cx="2857500" cy="48774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>
                <a:solidFill>
                  <a:prstClr val="black"/>
                </a:solidFill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7807323" y="1840058"/>
            <a:ext cx="3810000" cy="1268481"/>
            <a:chOff x="5360192" y="2385106"/>
            <a:chExt cx="2857500" cy="980017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5360192" y="2385106"/>
              <a:ext cx="2857500" cy="487745"/>
            </a:xfrm>
            <a:prstGeom prst="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>
                <a:solidFill>
                  <a:prstClr val="black"/>
                </a:solidFill>
              </a:endParaRPr>
            </a:p>
          </p:txBody>
        </p:sp>
        <p:sp>
          <p:nvSpPr>
            <p:cNvPr id="34" name="Прямоугольник 33"/>
            <p:cNvSpPr/>
            <p:nvPr/>
          </p:nvSpPr>
          <p:spPr>
            <a:xfrm>
              <a:off x="5360192" y="2877378"/>
              <a:ext cx="2857500" cy="487745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377"/>
              <a:endParaRPr lang="ru-RU">
                <a:solidFill>
                  <a:prstClr val="black"/>
                </a:solidFill>
              </a:endParaRPr>
            </a:p>
          </p:txBody>
        </p:sp>
      </p:grpSp>
      <p:sp>
        <p:nvSpPr>
          <p:cNvPr id="18" name="Скругленная прямоугольная выноска 17"/>
          <p:cNvSpPr/>
          <p:nvPr/>
        </p:nvSpPr>
        <p:spPr>
          <a:xfrm>
            <a:off x="6580125" y="3999892"/>
            <a:ext cx="3357243" cy="1381760"/>
          </a:xfrm>
          <a:prstGeom prst="wedgeRoundRectCallout">
            <a:avLst>
              <a:gd name="adj1" fmla="val 38785"/>
              <a:gd name="adj2" fmla="val -158088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35" name="Прямая со стрелкой 34"/>
          <p:cNvCxnSpPr/>
          <p:nvPr/>
        </p:nvCxnSpPr>
        <p:spPr>
          <a:xfrm flipH="1">
            <a:off x="6878320" y="4705585"/>
            <a:ext cx="849291" cy="308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V="1">
            <a:off x="8875095" y="4705545"/>
            <a:ext cx="849291" cy="140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/>
          <p:nvPr/>
        </p:nvCxnSpPr>
        <p:spPr>
          <a:xfrm flipV="1">
            <a:off x="7384784" y="4705808"/>
            <a:ext cx="849291" cy="1401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flipH="1" flipV="1">
            <a:off x="8385163" y="4705808"/>
            <a:ext cx="849291" cy="1401"/>
          </a:xfrm>
          <a:prstGeom prst="straightConnector1">
            <a:avLst/>
          </a:prstGeom>
          <a:ln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Овал 28"/>
          <p:cNvSpPr/>
          <p:nvPr/>
        </p:nvSpPr>
        <p:spPr>
          <a:xfrm>
            <a:off x="7380302" y="4531930"/>
            <a:ext cx="347309" cy="347309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</a:endParaRPr>
          </a:p>
        </p:txBody>
      </p:sp>
      <p:sp>
        <p:nvSpPr>
          <p:cNvPr id="37" name="Овал 36"/>
          <p:cNvSpPr/>
          <p:nvPr/>
        </p:nvSpPr>
        <p:spPr>
          <a:xfrm>
            <a:off x="8875095" y="4533291"/>
            <a:ext cx="347309" cy="347309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white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6383866" y="1778001"/>
            <a:ext cx="5502661" cy="4197500"/>
            <a:chOff x="4787899" y="1333500"/>
            <a:chExt cx="4126996" cy="3148125"/>
          </a:xfrm>
        </p:grpSpPr>
        <p:grpSp>
          <p:nvGrpSpPr>
            <p:cNvPr id="36" name="Группа 35"/>
            <p:cNvGrpSpPr/>
            <p:nvPr/>
          </p:nvGrpSpPr>
          <p:grpSpPr>
            <a:xfrm>
              <a:off x="4787899" y="1333500"/>
              <a:ext cx="4126996" cy="3148125"/>
              <a:chOff x="4787899" y="1333500"/>
              <a:chExt cx="4126996" cy="3148125"/>
            </a:xfrm>
          </p:grpSpPr>
          <p:pic>
            <p:nvPicPr>
              <p:cNvPr id="38" name="Рисунок 37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70" t="22429" r="27154" b="3142"/>
              <a:stretch/>
            </p:blipFill>
            <p:spPr>
              <a:xfrm>
                <a:off x="4787899" y="1333500"/>
                <a:ext cx="3994855" cy="3148125"/>
              </a:xfrm>
              <a:prstGeom prst="roundRect">
                <a:avLst>
                  <a:gd name="adj" fmla="val 2272"/>
                </a:avLst>
              </a:prstGeom>
            </p:spPr>
          </p:pic>
          <p:pic>
            <p:nvPicPr>
              <p:cNvPr id="39" name="Рисунок 38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7717" y="2347569"/>
                <a:ext cx="3247178" cy="2117725"/>
              </a:xfrm>
              <a:prstGeom prst="rect">
                <a:avLst/>
              </a:prstGeom>
            </p:spPr>
          </p:pic>
          <p:pic>
            <p:nvPicPr>
              <p:cNvPr id="40" name="Рисунок 3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87803" y="1578091"/>
                <a:ext cx="807005" cy="1354022"/>
              </a:xfrm>
              <a:prstGeom prst="rect">
                <a:avLst/>
              </a:prstGeom>
            </p:spPr>
          </p:pic>
        </p:grpSp>
        <p:pic>
          <p:nvPicPr>
            <p:cNvPr id="45" name="Picture 6" descr="http://www.mftrade.ru/upload/images/%D0%BF%D0%BE%D0%B4%20%D0%BC%D0%B8%D0%BA%D1%80%D0%BE%D1%81%D0%BA%D0%BE%D0%BF%D0%BE%D0%BC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72" t="18725" r="2938"/>
            <a:stretch/>
          </p:blipFill>
          <p:spPr bwMode="auto">
            <a:xfrm>
              <a:off x="6688179" y="2502387"/>
              <a:ext cx="709571" cy="723414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8" descr="Увеличительное Galss, Рука Стекло, Объектив, Увеличить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533066">
              <a:off x="6402916" y="2389801"/>
              <a:ext cx="764818" cy="15296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670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6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48148E-6 L 0.05434 -0.19352 " pathEditMode="relative" rAng="0" ptsTypes="AA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08" y="-96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0" presetClass="pat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0.0243 -1.11111E-6 L -0.02222 -1.11111E-6 L 0.02326 -1.11111E-6 L -0.02101 -1.11111E-6 L 8.33333E-7 -1.11111E-6 Z " pathEditMode="relative" rAng="0" ptsTypes="AAAAAA">
                                      <p:cBhvr>
                                        <p:cTn id="69" dur="4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432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257 0 L 0.02708 0 L -0.02396 0 L 0.02604 0 L 0 0 Z " pathEditMode="relative" ptsTypes="AAAAAA">
                                      <p:cBhvr>
                                        <p:cTn id="71" dur="4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9" grpId="0" animBg="1"/>
      <p:bldP spid="29" grpId="1" animBg="1"/>
      <p:bldP spid="37" grpId="0" animBg="1"/>
      <p:bldP spid="3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750" y="1"/>
            <a:ext cx="5302244" cy="6857992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711200" y="5664200"/>
            <a:ext cx="2957285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4"/>
          <p:cNvSpPr>
            <a:spLocks noChangeArrowheads="1"/>
          </p:cNvSpPr>
          <p:nvPr/>
        </p:nvSpPr>
        <p:spPr bwMode="auto">
          <a:xfrm>
            <a:off x="575734" y="5850699"/>
            <a:ext cx="3245440" cy="4104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121920" tIns="60960" rIns="121920" bIns="6096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altLang="ru-RU" sz="1867" dirty="0">
                <a:solidFill>
                  <a:srgbClr val="E7E6E6">
                    <a:lumMod val="50000"/>
                  </a:srgbClr>
                </a:solidFill>
                <a:latin typeface="Gerbera"/>
                <a:cs typeface="Arial" panose="020B0604020202020204" pitchFamily="34" charset="0"/>
              </a:rPr>
              <a:t>Шарль Огюстен де Кулон</a:t>
            </a:r>
            <a:endParaRPr lang="ru-RU" altLang="ru-RU" sz="1867" dirty="0">
              <a:solidFill>
                <a:srgbClr val="E7E6E6">
                  <a:lumMod val="50000"/>
                </a:srgbClr>
              </a:solidFill>
              <a:latin typeface="Gerbera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68" y="6474000"/>
            <a:ext cx="1755432" cy="384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80485" y="1836412"/>
            <a:ext cx="5327649" cy="1054135"/>
          </a:xfrm>
          <a:prstGeom prst="rect">
            <a:avLst/>
          </a:prstGeom>
          <a:solidFill>
            <a:schemeClr val="bg1">
              <a:alpha val="90000"/>
            </a:schemeClr>
          </a:solidFill>
          <a:effectLst>
            <a:softEdge rad="88900"/>
          </a:effectLst>
        </p:spPr>
        <p:txBody>
          <a:bodyPr wrap="square">
            <a:spAutoFit/>
          </a:bodyPr>
          <a:lstStyle/>
          <a:p>
            <a:pPr defTabSz="914377">
              <a:lnSpc>
                <a:spcPts val="2533"/>
              </a:lnSpc>
            </a:pPr>
            <a:r>
              <a:rPr lang="ru-RU" sz="2133" dirty="0">
                <a:solidFill>
                  <a:prstClr val="black"/>
                </a:solidFill>
              </a:rPr>
              <a:t>... сила трения покоя зависит от того, с какой силой прижимаются друг к другу соприкасающиеся предметы: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2009329" y="2944485"/>
                <a:ext cx="2333972" cy="4948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ru-RU" sz="24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тр0</m:t>
                          </m:r>
                          <m:r>
                            <a:rPr lang="en-US" sz="24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𝑚𝑎𝑥</m:t>
                          </m:r>
                        </m:sub>
                      </m:sSub>
                      <m:r>
                        <a:rPr lang="en-US" sz="24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sSub>
                        <m:sSubPr>
                          <m:ctrlPr>
                            <a:rPr lang="en-US" sz="24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ru-RU" sz="24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д</m:t>
                          </m:r>
                        </m:sub>
                      </m:sSub>
                      <m:r>
                        <a:rPr lang="en-US" sz="24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2400" dirty="0">
                  <a:solidFill>
                    <a:srgbClr val="ED7D31">
                      <a:lumMod val="75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6997" y="2208363"/>
                <a:ext cx="1800173" cy="394210"/>
              </a:xfrm>
              <a:prstGeom prst="rect">
                <a:avLst/>
              </a:prstGeom>
              <a:blipFill rotWithShape="0">
                <a:blip r:embed="rId4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Прямая соединительная линия 2"/>
          <p:cNvCxnSpPr/>
          <p:nvPr/>
        </p:nvCxnSpPr>
        <p:spPr>
          <a:xfrm>
            <a:off x="1462465" y="5148323"/>
            <a:ext cx="3363687" cy="0"/>
          </a:xfrm>
          <a:prstGeom prst="line">
            <a:avLst/>
          </a:prstGeom>
          <a:ln w="571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2605464" y="4614061"/>
            <a:ext cx="1077685" cy="50225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3160636" y="3744675"/>
            <a:ext cx="0" cy="869387"/>
          </a:xfrm>
          <a:prstGeom prst="straightConnector1">
            <a:avLst/>
          </a:prstGeom>
          <a:ln w="190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/>
              <p:cNvSpPr/>
              <p:nvPr/>
            </p:nvSpPr>
            <p:spPr>
              <a:xfrm>
                <a:off x="3144307" y="4138287"/>
                <a:ext cx="455638" cy="4379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1867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67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ru-RU" sz="1867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д</m:t>
                          </m:r>
                        </m:sub>
                      </m:sSub>
                    </m:oMath>
                  </m:oMathPara>
                </a14:m>
                <a:endParaRPr lang="ru-RU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3" name="Прямоугольник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8230" y="3103715"/>
                <a:ext cx="387863" cy="351443"/>
              </a:xfrm>
              <a:prstGeom prst="rect">
                <a:avLst/>
              </a:prstGeom>
              <a:blipFill rotWithShape="0">
                <a:blip r:embed="rId5"/>
                <a:stretch>
                  <a:fillRect t="-8621" r="-15873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Прямая со стрелкой 16"/>
          <p:cNvCxnSpPr/>
          <p:nvPr/>
        </p:nvCxnSpPr>
        <p:spPr>
          <a:xfrm flipV="1">
            <a:off x="3095324" y="4246931"/>
            <a:ext cx="0" cy="869387"/>
          </a:xfrm>
          <a:prstGeom prst="straightConnector1">
            <a:avLst/>
          </a:prstGeom>
          <a:ln w="1905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Прямоугольник 18"/>
              <p:cNvSpPr/>
              <p:nvPr/>
            </p:nvSpPr>
            <p:spPr>
              <a:xfrm>
                <a:off x="2632601" y="4203599"/>
                <a:ext cx="396455" cy="36849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</m:acc>
                    </m:oMath>
                  </m:oMathPara>
                </a14:m>
                <a:endParaRPr lang="ru-RU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9" name="Прямоугольник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4450" y="3152699"/>
                <a:ext cx="342337" cy="299441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/>
          <p:cNvSpPr txBox="1"/>
          <p:nvPr/>
        </p:nvSpPr>
        <p:spPr>
          <a:xfrm>
            <a:off x="489253" y="518585"/>
            <a:ext cx="531888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3733" b="1" cap="all" dirty="0">
                <a:solidFill>
                  <a:srgbClr val="ED7D31">
                    <a:lumMod val="75000"/>
                  </a:srgbClr>
                </a:solidFill>
              </a:rPr>
              <a:t>Закон Кулона — </a:t>
            </a:r>
            <a:r>
              <a:rPr lang="ru-RU" sz="3733" b="1" cap="all" dirty="0" err="1">
                <a:solidFill>
                  <a:srgbClr val="ED7D31">
                    <a:lumMod val="75000"/>
                  </a:srgbClr>
                </a:solidFill>
              </a:rPr>
              <a:t>амонтона</a:t>
            </a:r>
            <a:endParaRPr lang="ru-RU" sz="3733" b="1" cap="all" dirty="0">
              <a:solidFill>
                <a:srgbClr val="ED7D31">
                  <a:lumMod val="75000"/>
                </a:srgb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2210705" y="2944309"/>
                <a:ext cx="1812099" cy="4948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ru-RU" sz="24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тр0</m:t>
                          </m:r>
                        </m:sub>
                      </m:sSub>
                      <m:r>
                        <a:rPr lang="en-US" sz="24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4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4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  <m:r>
                        <a:rPr lang="en-US" sz="24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ru-RU" sz="2400" dirty="0">
                  <a:solidFill>
                    <a:srgbClr val="ED7D31">
                      <a:lumMod val="75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8028" y="2208231"/>
                <a:ext cx="1407245" cy="394210"/>
              </a:xfrm>
              <a:prstGeom prst="rect">
                <a:avLst/>
              </a:prstGeom>
              <a:blipFill rotWithShape="0">
                <a:blip r:embed="rId7"/>
                <a:stretch>
                  <a:fillRect b="-7692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199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7025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9" grpId="1"/>
      <p:bldP spid="4" grpId="0" animBg="1"/>
      <p:bldP spid="13" grpId="0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383867" y="1792209"/>
            <a:ext cx="5329765" cy="4183292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68" y="6474000"/>
            <a:ext cx="1755432" cy="384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89251" y="1253068"/>
            <a:ext cx="11235268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93886" y="515809"/>
            <a:ext cx="2840842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2933" b="1" cap="all" dirty="0">
                <a:solidFill>
                  <a:srgbClr val="ED7D31">
                    <a:lumMod val="75000"/>
                  </a:srgbClr>
                </a:solidFill>
              </a:rPr>
              <a:t>Силы трения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489251" y="1784854"/>
            <a:ext cx="5318883" cy="1767025"/>
            <a:chOff x="366938" y="1344156"/>
            <a:chExt cx="3989162" cy="1325269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366938" y="1344156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Сила трения покоя</a:t>
              </a:r>
              <a:endParaRPr lang="ru-RU" sz="20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366938" y="1676846"/>
              <a:ext cx="3989161" cy="9925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сила, возникающая между двумя контактирующими телами и препятствующая возникновению относительного движения.</a:t>
              </a:r>
            </a:p>
          </p:txBody>
        </p:sp>
      </p:grpSp>
      <p:sp>
        <p:nvSpPr>
          <p:cNvPr id="27" name="Rectangle 4"/>
          <p:cNvSpPr>
            <a:spLocks noChangeArrowheads="1"/>
          </p:cNvSpPr>
          <p:nvPr/>
        </p:nvSpPr>
        <p:spPr bwMode="auto">
          <a:xfrm>
            <a:off x="495602" y="4200261"/>
            <a:ext cx="5321468" cy="19212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240000" tIns="240000" rIns="240000" bIns="24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59976">
              <a:tabLst>
                <a:tab pos="0" algn="l"/>
              </a:tabLst>
            </a:pPr>
            <a:r>
              <a:rPr lang="ru-RU" altLang="ru-RU" sz="1867" dirty="0">
                <a:solidFill>
                  <a:prstClr val="black"/>
                </a:solidFill>
                <a:latin typeface="Gerbera"/>
                <a:cs typeface="Arial" panose="020B0604020202020204" pitchFamily="34" charset="0"/>
              </a:rPr>
              <a:t>Существует определенная максимальная сила трения покоя, и действующая сила должна ее превысить, чтобы тело приобрело ускорение.</a:t>
            </a:r>
          </a:p>
        </p:txBody>
      </p:sp>
      <p:grpSp>
        <p:nvGrpSpPr>
          <p:cNvPr id="19" name="Группа 18"/>
          <p:cNvGrpSpPr/>
          <p:nvPr/>
        </p:nvGrpSpPr>
        <p:grpSpPr>
          <a:xfrm>
            <a:off x="6382550" y="1784854"/>
            <a:ext cx="5329767" cy="4190647"/>
            <a:chOff x="304948" y="1338640"/>
            <a:chExt cx="3997325" cy="3142985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435" r="15275"/>
            <a:stretch/>
          </p:blipFill>
          <p:spPr>
            <a:xfrm>
              <a:off x="304948" y="1338640"/>
              <a:ext cx="3997325" cy="3142985"/>
            </a:xfrm>
            <a:prstGeom prst="roundRect">
              <a:avLst>
                <a:gd name="adj" fmla="val 1987"/>
              </a:avLst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970" y="2040062"/>
              <a:ext cx="2255844" cy="2368339"/>
            </a:xfrm>
            <a:prstGeom prst="rect">
              <a:avLst/>
            </a:prstGeom>
          </p:spPr>
        </p:pic>
      </p:grpSp>
      <p:sp>
        <p:nvSpPr>
          <p:cNvPr id="39" name="Rectangle 4"/>
          <p:cNvSpPr>
            <a:spLocks noChangeArrowheads="1"/>
          </p:cNvSpPr>
          <p:nvPr/>
        </p:nvSpPr>
        <p:spPr bwMode="auto">
          <a:xfrm>
            <a:off x="491670" y="4913966"/>
            <a:ext cx="5321468" cy="10593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240000" tIns="240000" rIns="240000" bIns="24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59976">
              <a:tabLst>
                <a:tab pos="0" algn="l"/>
              </a:tabLst>
            </a:pPr>
            <a:r>
              <a:rPr lang="ru-RU" altLang="ru-RU" sz="1867" dirty="0">
                <a:solidFill>
                  <a:prstClr val="black"/>
                </a:solidFill>
                <a:latin typeface="Gerbera"/>
                <a:cs typeface="Arial" panose="020B0604020202020204" pitchFamily="34" charset="0"/>
              </a:rPr>
              <a:t>Во многих случаях сила трения покоя способствует движению.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68" t="4687"/>
          <a:stretch/>
        </p:blipFill>
        <p:spPr>
          <a:xfrm>
            <a:off x="6382550" y="1778000"/>
            <a:ext cx="5331084" cy="4195233"/>
          </a:xfrm>
          <a:prstGeom prst="roundRect">
            <a:avLst>
              <a:gd name="adj" fmla="val 2016"/>
            </a:avLst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4755" y="4473894"/>
            <a:ext cx="2859764" cy="1281173"/>
          </a:xfrm>
          <a:prstGeom prst="rect">
            <a:avLst/>
          </a:prstGeom>
        </p:spPr>
      </p:pic>
      <p:pic>
        <p:nvPicPr>
          <p:cNvPr id="48" name="Рисунок 47"/>
          <p:cNvPicPr preferRelativeResize="0">
            <a:picLocks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92" t="60156" r="13016" b="4464"/>
          <a:stretch/>
        </p:blipFill>
        <p:spPr>
          <a:xfrm>
            <a:off x="8135952" y="3875616"/>
            <a:ext cx="1822961" cy="1831769"/>
          </a:xfrm>
          <a:prstGeom prst="ellipse">
            <a:avLst/>
          </a:prstGeom>
        </p:spPr>
      </p:pic>
      <p:cxnSp>
        <p:nvCxnSpPr>
          <p:cNvPr id="21" name="Прямая со стрелкой 20"/>
          <p:cNvCxnSpPr/>
          <p:nvPr/>
        </p:nvCxnSpPr>
        <p:spPr>
          <a:xfrm flipV="1">
            <a:off x="9050868" y="5691047"/>
            <a:ext cx="1158481" cy="11648"/>
          </a:xfrm>
          <a:prstGeom prst="straightConnector1">
            <a:avLst/>
          </a:prstGeom>
          <a:ln w="19050">
            <a:solidFill>
              <a:schemeClr val="accent6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 стрелкой 49"/>
          <p:cNvCxnSpPr/>
          <p:nvPr/>
        </p:nvCxnSpPr>
        <p:spPr>
          <a:xfrm flipH="1" flipV="1">
            <a:off x="7891728" y="5691047"/>
            <a:ext cx="1158481" cy="11648"/>
          </a:xfrm>
          <a:prstGeom prst="straightConnector1">
            <a:avLst/>
          </a:prstGeom>
          <a:ln w="1905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7832290" y="5214149"/>
                <a:ext cx="666977" cy="45147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sz="1867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acc>
                            <m:accPr>
                              <m:chr m:val="⃗"/>
                              <m:ctrlPr>
                                <a:rPr lang="ru-RU" sz="1867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67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ru-RU" sz="1867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тр0</m:t>
                          </m:r>
                        </m:sub>
                        <m:sup>
                          <m:r>
                            <a:rPr lang="en-US" sz="1867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</m:oMath>
                  </m:oMathPara>
                </a14:m>
                <a:endParaRPr lang="ru-RU" sz="1867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4217" y="3910612"/>
                <a:ext cx="544380" cy="361574"/>
              </a:xfrm>
              <a:prstGeom prst="rect">
                <a:avLst/>
              </a:prstGeom>
              <a:blipFill rotWithShape="0">
                <a:blip r:embed="rId8"/>
                <a:stretch>
                  <a:fillRect t="-8475" b="-169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9596389" y="5208410"/>
                <a:ext cx="666977" cy="4468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867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sz="1867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67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ru-RU" sz="1867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тр0</m:t>
                          </m:r>
                        </m:sub>
                      </m:sSub>
                    </m:oMath>
                  </m:oMathPara>
                </a14:m>
                <a:endParaRPr lang="ru-RU" sz="1867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97291" y="3906307"/>
                <a:ext cx="544380" cy="358175"/>
              </a:xfrm>
              <a:prstGeom prst="rect">
                <a:avLst/>
              </a:prstGeom>
              <a:blipFill rotWithShape="0">
                <a:blip r:embed="rId9"/>
                <a:stretch>
                  <a:fillRect t="-847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6395250" y="1784854"/>
                <a:ext cx="1492075" cy="4276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ru-RU" sz="20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тр0</m:t>
                          </m:r>
                        </m:sub>
                      </m:sSub>
                      <m:r>
                        <a:rPr lang="en-US" sz="20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0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e>
                        <m:sub>
                          <m:r>
                            <a:rPr lang="en-US" sz="2000" i="1">
                              <a:solidFill>
                                <a:srgbClr val="ED7D31">
                                  <a:lumMod val="75000"/>
                                </a:srgb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000" i="1">
                          <a:solidFill>
                            <a:srgbClr val="ED7D31">
                              <a:lumMod val="75000"/>
                            </a:srgb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𝑁</m:t>
                      </m:r>
                    </m:oMath>
                  </m:oMathPara>
                </a14:m>
                <a:endParaRPr lang="ru-RU" sz="2000" dirty="0">
                  <a:solidFill>
                    <a:srgbClr val="ED7D31">
                      <a:lumMod val="75000"/>
                    </a:srgbClr>
                  </a:solidFill>
                </a:endParaRPr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6437" y="1338640"/>
                <a:ext cx="1204882" cy="343812"/>
              </a:xfrm>
              <a:prstGeom prst="rect">
                <a:avLst/>
              </a:prstGeom>
              <a:blipFill rotWithShape="0">
                <a:blip r:embed="rId10"/>
                <a:stretch>
                  <a:fillRect b="-53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7690257" y="1784853"/>
            <a:ext cx="38924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/>
            <a:r>
              <a:rPr lang="ru-RU" sz="2000" dirty="0">
                <a:solidFill>
                  <a:prstClr val="black"/>
                </a:solidFill>
              </a:rPr>
              <a:t>— закон Кулона — </a:t>
            </a:r>
            <a:r>
              <a:rPr lang="ru-RU" sz="2000" dirty="0" err="1">
                <a:solidFill>
                  <a:prstClr val="black"/>
                </a:solidFill>
              </a:rPr>
              <a:t>Амонтона</a:t>
            </a:r>
            <a:r>
              <a:rPr lang="ru-RU" sz="2000" dirty="0">
                <a:solidFill>
                  <a:prstClr val="black"/>
                </a:solidFill>
              </a:rPr>
              <a:t>.</a:t>
            </a:r>
            <a:endParaRPr lang="ru-RU" sz="20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722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D96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xit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55A1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8.33333E-7 9.87654E-7 L -0.19253 0.00401 " pathEditMode="relative" rAng="0" ptsTypes="AA">
                                      <p:cBhvr>
                                        <p:cTn id="40" dur="3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35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5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6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9" grpId="0" animBg="1"/>
      <p:bldP spid="51" grpId="0"/>
      <p:bldP spid="52" grpId="0"/>
      <p:bldP spid="36" grpId="0"/>
      <p:bldP spid="36" grpId="1"/>
      <p:bldP spid="8" grpId="0"/>
      <p:bldP spid="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6383867" y="1792209"/>
            <a:ext cx="5329765" cy="4183292"/>
          </a:xfrm>
          <a:prstGeom prst="roundRect">
            <a:avLst>
              <a:gd name="adj" fmla="val 218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568" y="6474000"/>
            <a:ext cx="1755432" cy="384000"/>
          </a:xfrm>
          <a:prstGeom prst="rect">
            <a:avLst/>
          </a:prstGeom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89251" y="1253068"/>
            <a:ext cx="11235268" cy="0"/>
          </a:xfrm>
          <a:prstGeom prst="line">
            <a:avLst/>
          </a:prstGeom>
          <a:ln w="38100" cap="rnd">
            <a:solidFill>
              <a:schemeClr val="bg2">
                <a:lumMod val="7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493886" y="515809"/>
            <a:ext cx="2840842" cy="6694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377">
              <a:lnSpc>
                <a:spcPts val="4533"/>
              </a:lnSpc>
            </a:pPr>
            <a:r>
              <a:rPr lang="ru-RU" sz="2933" b="1" cap="all" dirty="0">
                <a:solidFill>
                  <a:srgbClr val="ED7D31">
                    <a:lumMod val="75000"/>
                  </a:srgbClr>
                </a:solidFill>
              </a:rPr>
              <a:t>Силы трения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489251" y="1866134"/>
            <a:ext cx="5318883" cy="1459249"/>
            <a:chOff x="366938" y="1344156"/>
            <a:chExt cx="3989162" cy="1094437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366938" y="1344156"/>
              <a:ext cx="3989162" cy="3000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srgbClr val="ED7D31">
                      <a:lumMod val="75000"/>
                    </a:srgbClr>
                  </a:solidFill>
                </a:rPr>
                <a:t>Сила трения скольжения</a:t>
              </a:r>
              <a:endParaRPr lang="ru-RU" sz="2000" dirty="0">
                <a:solidFill>
                  <a:srgbClr val="ED7D31">
                    <a:lumMod val="75000"/>
                  </a:srgbClr>
                </a:solidFill>
              </a:endParaRP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366938" y="1676846"/>
              <a:ext cx="3989161" cy="761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914377"/>
              <a:r>
                <a:rPr lang="ru-RU" sz="2000" dirty="0">
                  <a:solidFill>
                    <a:prstClr val="black"/>
                  </a:solidFill>
                </a:rPr>
                <a:t>сила</a:t>
              </a:r>
              <a:r>
                <a:rPr lang="ru-RU" sz="2000" dirty="0">
                  <a:solidFill>
                    <a:prstClr val="black"/>
                  </a:solidFill>
                </a:rPr>
                <a:t>, возникающая между соприкасающимися телами при их относительном движении.</a:t>
              </a:r>
            </a:p>
          </p:txBody>
        </p:sp>
      </p:grp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0" t="22429" r="27154" b="3142"/>
          <a:stretch/>
        </p:blipFill>
        <p:spPr>
          <a:xfrm>
            <a:off x="6380573" y="1778001"/>
            <a:ext cx="5326473" cy="4197500"/>
          </a:xfrm>
          <a:prstGeom prst="roundRect">
            <a:avLst>
              <a:gd name="adj" fmla="val 2272"/>
            </a:avLst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658" y="3214778"/>
            <a:ext cx="5502660" cy="2823633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6913136" y="3083996"/>
            <a:ext cx="3302353" cy="760177"/>
            <a:chOff x="5258327" y="2304832"/>
            <a:chExt cx="2476765" cy="570133"/>
          </a:xfrm>
        </p:grpSpPr>
        <p:grpSp>
          <p:nvGrpSpPr>
            <p:cNvPr id="15" name="Группа 14"/>
            <p:cNvGrpSpPr/>
            <p:nvPr/>
          </p:nvGrpSpPr>
          <p:grpSpPr>
            <a:xfrm>
              <a:off x="5841208" y="2304832"/>
              <a:ext cx="1893884" cy="546668"/>
              <a:chOff x="6698210" y="2736390"/>
              <a:chExt cx="1893884" cy="546668"/>
            </a:xfrm>
          </p:grpSpPr>
          <p:pic>
            <p:nvPicPr>
              <p:cNvPr id="4" name="Рисунок 3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7244203" y="2469201"/>
                <a:ext cx="267864" cy="1359850"/>
              </a:xfrm>
              <a:prstGeom prst="rect">
                <a:avLst/>
              </a:prstGeom>
            </p:spPr>
          </p:pic>
          <p:pic>
            <p:nvPicPr>
              <p:cNvPr id="14" name="Рисунок 13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64713" y="2736390"/>
                <a:ext cx="627381" cy="546053"/>
              </a:xfrm>
              <a:prstGeom prst="rect">
                <a:avLst/>
              </a:prstGeom>
            </p:spPr>
          </p:pic>
        </p:grpSp>
        <p:pic>
          <p:nvPicPr>
            <p:cNvPr id="19" name="Picture 2" descr="Вуд, Красный, Планка, Прямоугольник, Прямоугольные"/>
            <p:cNvPicPr>
              <a:picLocks noChangeAspect="1" noChangeArrowheads="1"/>
            </p:cNvPicPr>
            <p:nvPr/>
          </p:nvPicPr>
          <p:blipFill rotWithShape="1">
            <a:blip r:embed="rId7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559" b="31226"/>
            <a:stretch/>
          </p:blipFill>
          <p:spPr bwMode="auto">
            <a:xfrm>
              <a:off x="5258327" y="2526346"/>
              <a:ext cx="698334" cy="3486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8" name="Прямая со стрелкой 7"/>
          <p:cNvCxnSpPr/>
          <p:nvPr/>
        </p:nvCxnSpPr>
        <p:spPr>
          <a:xfrm>
            <a:off x="9378980" y="3633529"/>
            <a:ext cx="859971" cy="0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7813105" y="3633529"/>
            <a:ext cx="859971" cy="0"/>
          </a:xfrm>
          <a:prstGeom prst="straightConnector1">
            <a:avLst/>
          </a:prstGeom>
          <a:ln w="19050">
            <a:solidFill>
              <a:srgbClr val="00CC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0009828" y="3123318"/>
                <a:ext cx="397288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</m:oMath>
                  </m:oMathPara>
                </a14:m>
                <a:endParaRPr lang="ru-RU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7371" y="2342488"/>
                <a:ext cx="343684" cy="325345"/>
              </a:xfrm>
              <a:prstGeom prst="rect">
                <a:avLst/>
              </a:prstGeom>
              <a:blipFill rotWithShape="0">
                <a:blip r:embed="rId8"/>
                <a:stretch>
                  <a:fillRect t="-12963" r="-16071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8234610" y="3118360"/>
                <a:ext cx="397288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</m:oMath>
                  </m:oMathPara>
                </a14:m>
                <a:endParaRPr lang="ru-RU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5957" y="2338769"/>
                <a:ext cx="343684" cy="325345"/>
              </a:xfrm>
              <a:prstGeom prst="rect">
                <a:avLst/>
              </a:prstGeom>
              <a:blipFill rotWithShape="0">
                <a:blip r:embed="rId9"/>
                <a:stretch>
                  <a:fillRect t="-13208" r="-1785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6" name="Группа 25"/>
          <p:cNvGrpSpPr/>
          <p:nvPr/>
        </p:nvGrpSpPr>
        <p:grpSpPr>
          <a:xfrm>
            <a:off x="8358652" y="3083996"/>
            <a:ext cx="3302353" cy="760177"/>
            <a:chOff x="5258327" y="2304832"/>
            <a:chExt cx="2476765" cy="570133"/>
          </a:xfrm>
        </p:grpSpPr>
        <p:grpSp>
          <p:nvGrpSpPr>
            <p:cNvPr id="27" name="Группа 26"/>
            <p:cNvGrpSpPr/>
            <p:nvPr/>
          </p:nvGrpSpPr>
          <p:grpSpPr>
            <a:xfrm>
              <a:off x="5841208" y="2304832"/>
              <a:ext cx="1893884" cy="546668"/>
              <a:chOff x="6698210" y="2736390"/>
              <a:chExt cx="1893884" cy="546668"/>
            </a:xfrm>
          </p:grpSpPr>
          <p:pic>
            <p:nvPicPr>
              <p:cNvPr id="29" name="Рисунок 2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7244203" y="2469201"/>
                <a:ext cx="267864" cy="1359850"/>
              </a:xfrm>
              <a:prstGeom prst="rect">
                <a:avLst/>
              </a:prstGeom>
            </p:spPr>
          </p:pic>
          <p:pic>
            <p:nvPicPr>
              <p:cNvPr id="30" name="Рисунок 2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64713" y="2736390"/>
                <a:ext cx="627381" cy="546053"/>
              </a:xfrm>
              <a:prstGeom prst="rect">
                <a:avLst/>
              </a:prstGeom>
            </p:spPr>
          </p:pic>
        </p:grpSp>
        <p:pic>
          <p:nvPicPr>
            <p:cNvPr id="28" name="Picture 2" descr="Вуд, Красный, Планка, Прямоугольник, Прямоугольные"/>
            <p:cNvPicPr>
              <a:picLocks noChangeAspect="1" noChangeArrowheads="1"/>
            </p:cNvPicPr>
            <p:nvPr/>
          </p:nvPicPr>
          <p:blipFill rotWithShape="1">
            <a:blip r:embed="rId7" cstate="print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559" b="31226"/>
            <a:stretch/>
          </p:blipFill>
          <p:spPr bwMode="auto">
            <a:xfrm>
              <a:off x="5258327" y="2526346"/>
              <a:ext cx="698334" cy="3486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1" name="Прямая со стрелкой 30"/>
          <p:cNvCxnSpPr/>
          <p:nvPr/>
        </p:nvCxnSpPr>
        <p:spPr>
          <a:xfrm>
            <a:off x="9243947" y="3626624"/>
            <a:ext cx="859971" cy="0"/>
          </a:xfrm>
          <a:prstGeom prst="straightConnector1">
            <a:avLst/>
          </a:prstGeom>
          <a:ln w="19050">
            <a:solidFill>
              <a:srgbClr val="00CC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9665451" y="3111454"/>
                <a:ext cx="397288" cy="4029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</m:acc>
                    </m:oMath>
                  </m:oMathPara>
                </a14:m>
                <a:endParaRPr lang="ru-RU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9088" y="2333590"/>
                <a:ext cx="343684" cy="325345"/>
              </a:xfrm>
              <a:prstGeom prst="rect">
                <a:avLst/>
              </a:prstGeom>
              <a:blipFill rotWithShape="0">
                <a:blip r:embed="rId9"/>
                <a:stretch>
                  <a:fillRect t="-13208" r="-1578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3" name="Прямая со стрелкой 32"/>
          <p:cNvCxnSpPr/>
          <p:nvPr/>
        </p:nvCxnSpPr>
        <p:spPr>
          <a:xfrm flipH="1">
            <a:off x="7976309" y="3812065"/>
            <a:ext cx="859971" cy="0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7852088" y="3193055"/>
                <a:ext cx="532262" cy="4341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914377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ru-RU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</m:acc>
                        </m:e>
                        <m:sub>
                          <m:r>
                            <a:rPr lang="ru-RU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тр</m:t>
                          </m:r>
                        </m:sub>
                      </m:sSub>
                    </m:oMath>
                  </m:oMathPara>
                </a14:m>
                <a:endParaRPr lang="ru-RU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9066" y="2394791"/>
                <a:ext cx="444994" cy="348750"/>
              </a:xfrm>
              <a:prstGeom prst="rect">
                <a:avLst/>
              </a:prstGeom>
              <a:blipFill rotWithShape="0">
                <a:blip r:embed="rId10"/>
                <a:stretch>
                  <a:fillRect t="-10526" r="-1369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Rectangle 4"/>
          <p:cNvSpPr>
            <a:spLocks noChangeArrowheads="1"/>
          </p:cNvSpPr>
          <p:nvPr/>
        </p:nvSpPr>
        <p:spPr bwMode="auto">
          <a:xfrm>
            <a:off x="491670" y="4628794"/>
            <a:ext cx="5321468" cy="134665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240000" tIns="240000" rIns="240000" bIns="240000" numCol="1" anchor="ctr" anchorCtr="1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59976">
              <a:tabLst>
                <a:tab pos="0" algn="l"/>
              </a:tabLst>
            </a:pPr>
            <a:r>
              <a:rPr lang="ru-RU" altLang="ru-RU" sz="1867" dirty="0">
                <a:solidFill>
                  <a:prstClr val="black"/>
                </a:solidFill>
                <a:latin typeface="Gerbera"/>
                <a:cs typeface="Arial" panose="020B0604020202020204" pitchFamily="34" charset="0"/>
              </a:rPr>
              <a:t>Сила трения скольжения, действующая на тело, направлена противоположно направлению его движения.</a:t>
            </a:r>
          </a:p>
        </p:txBody>
      </p:sp>
    </p:spTree>
    <p:extLst>
      <p:ext uri="{BB962C8B-B14F-4D97-AF65-F5344CB8AC3E}">
        <p14:creationId xmlns:p14="http://schemas.microsoft.com/office/powerpoint/2010/main" val="154265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63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7284E-6 L 0.1184 1.7284E-6 " pathEditMode="relative" rAng="0" ptsTypes="AA">
                                      <p:cBhvr>
                                        <p:cTn id="48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75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7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5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23" grpId="0"/>
      <p:bldP spid="23" grpId="1"/>
      <p:bldP spid="32" grpId="0"/>
      <p:bldP spid="34" grpId="0"/>
      <p:bldP spid="3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ЕГЭ">
      <a:majorFont>
        <a:latin typeface="Gerbera"/>
        <a:ea typeface=""/>
        <a:cs typeface=""/>
      </a:majorFont>
      <a:minorFont>
        <a:latin typeface="Gerbera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528</Words>
  <Application>Microsoft Office PowerPoint</Application>
  <PresentationFormat>Широкоэкранный</PresentationFormat>
  <Paragraphs>99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Arial</vt:lpstr>
      <vt:lpstr>Calibri</vt:lpstr>
      <vt:lpstr>Calibri Light</vt:lpstr>
      <vt:lpstr>Cambria Math</vt:lpstr>
      <vt:lpstr>Gerbera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</cp:revision>
  <dcterms:created xsi:type="dcterms:W3CDTF">2016-02-02T09:09:44Z</dcterms:created>
  <dcterms:modified xsi:type="dcterms:W3CDTF">2016-02-02T09:10:18Z</dcterms:modified>
</cp:coreProperties>
</file>