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5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3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05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8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5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1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9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8FB1-A72B-4F0D-9933-A6C9C10DFD02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94BA-409C-4EB3-A02B-6A286FF6D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4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3" Type="http://schemas.openxmlformats.org/officeDocument/2006/relationships/image" Target="NULL"/><Relationship Id="rId33" Type="http://schemas.openxmlformats.org/officeDocument/2006/relationships/image" Target="NULL"/><Relationship Id="rId25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image" Target="../media/image1.png"/><Relationship Id="rId29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23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6" Type="http://schemas.openxmlformats.org/officeDocument/2006/relationships/image" Target="NULL"/><Relationship Id="rId45" Type="http://schemas.openxmlformats.org/officeDocument/2006/relationships/image" Target="NULL"/><Relationship Id="rId36" Type="http://schemas.openxmlformats.org/officeDocument/2006/relationships/image" Target="NULL"/><Relationship Id="rId5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22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" Type="http://schemas.openxmlformats.org/officeDocument/2006/relationships/image" Target="NULL"/><Relationship Id="rId43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10"/>
            <a:ext cx="5307103" cy="6864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3"/>
            <a:ext cx="611837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067" b="1" cap="all" dirty="0">
                <a:solidFill>
                  <a:srgbClr val="ED7D31">
                    <a:lumMod val="75000"/>
                  </a:srgbClr>
                </a:solidFill>
              </a:rPr>
              <a:t>Давление твердых тел, жидкостей и газов. Закон Паскаля (практика)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1201" y="5664200"/>
            <a:ext cx="155302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3" y="5850699"/>
            <a:ext cx="1805944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 err="1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Блез</a:t>
            </a:r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 Паскаль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3856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7" y="10"/>
            <a:ext cx="5302241" cy="6857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3867"/>
              </a:lnSpc>
            </a:pP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Доводы, до которых человек додумывается сам, обычно убеждают его больше, нежели те, которые пришли в голову другим.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1201" y="5664200"/>
            <a:ext cx="155302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3" y="5850699"/>
            <a:ext cx="1805944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 err="1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Блез</a:t>
            </a:r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 Паскаль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688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709737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0"/>
            <a:ext cx="11363477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 четыре сосуда, вертикальные сечения которых показаны на рисунке, налита вода. Одна клеточка на рисунке соответствует 10 см. В каком из этих сосудов гидростатическое давление на дно максимально и чему оно равно?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89253" y="199990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489253" y="5892560"/>
            <a:ext cx="99473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Gerbera"/>
              </a:rPr>
              <a:t>гидростатическое давление максимальное в сосуде №3 и равно 5 кПа.</a:t>
            </a:r>
            <a:endParaRPr lang="ru-RU" altLang="ru-RU" sz="2000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9252" y="2530425"/>
                <a:ext cx="53188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:r>
                  <a:rPr lang="ru-RU" sz="20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Гидростатическое давление 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— давление неподвижной жидкости, обусловленное ее весом: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𝑔h</m:t>
                    </m:r>
                  </m:oMath>
                </a14:m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8" y="1897818"/>
                <a:ext cx="3989161" cy="784830"/>
              </a:xfrm>
              <a:prstGeom prst="rect">
                <a:avLst/>
              </a:prstGeom>
              <a:blipFill rotWithShape="0">
                <a:blip r:embed="rId4"/>
                <a:stretch>
                  <a:fillRect l="-611" t="-155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489252" y="3680517"/>
            <a:ext cx="5318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Давление жидкости на дно не зависит от формы сосуда, а определяется только высотой уровня жидкости и ее плотностью.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485" y="5138389"/>
                <a:ext cx="3359125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≈1000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∙0,5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3" y="3853791"/>
                <a:ext cx="2554802" cy="4878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/>
          <p:cNvGrpSpPr/>
          <p:nvPr/>
        </p:nvGrpSpPr>
        <p:grpSpPr>
          <a:xfrm>
            <a:off x="6858397" y="2728121"/>
            <a:ext cx="4368801" cy="2355849"/>
            <a:chOff x="5111749" y="1995488"/>
            <a:chExt cx="3276601" cy="176688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111749" y="1995488"/>
              <a:ext cx="3276601" cy="1762125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365751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613401" y="1995488"/>
              <a:ext cx="0" cy="1762125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867400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119813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6372225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624638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877050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7127875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7380288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632700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7885113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8135938" y="1995488"/>
              <a:ext cx="0" cy="17668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111749" y="2247901"/>
              <a:ext cx="327660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111749" y="2500313"/>
              <a:ext cx="327660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111749" y="2751138"/>
              <a:ext cx="327660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111749" y="3003550"/>
              <a:ext cx="327660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111749" y="3255963"/>
              <a:ext cx="327660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111749" y="3506788"/>
              <a:ext cx="327660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186999" y="5063539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24116" y="50635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774277" y="50635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35639" y="50635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207135" y="4408751"/>
            <a:ext cx="328597" cy="668868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867528" y="3735652"/>
            <a:ext cx="668481" cy="1341968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870442" y="3401220"/>
            <a:ext cx="176589" cy="1676400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556243" y="4070087"/>
            <a:ext cx="1331383" cy="1007532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199183" y="3058319"/>
            <a:ext cx="336555" cy="2012951"/>
          </a:xfrm>
          <a:custGeom>
            <a:avLst/>
            <a:gdLst>
              <a:gd name="connsiteX0" fmla="*/ 0 w 504825"/>
              <a:gd name="connsiteY0" fmla="*/ 0 h 1509713"/>
              <a:gd name="connsiteX1" fmla="*/ 0 w 504825"/>
              <a:gd name="connsiteY1" fmla="*/ 1509713 h 1509713"/>
              <a:gd name="connsiteX2" fmla="*/ 504825 w 504825"/>
              <a:gd name="connsiteY2" fmla="*/ 1509713 h 1509713"/>
              <a:gd name="connsiteX3" fmla="*/ 504825 w 504825"/>
              <a:gd name="connsiteY3" fmla="*/ 4763 h 15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1509713">
                <a:moveTo>
                  <a:pt x="0" y="0"/>
                </a:moveTo>
                <a:lnTo>
                  <a:pt x="0" y="1509713"/>
                </a:lnTo>
                <a:lnTo>
                  <a:pt x="504825" y="1509713"/>
                </a:lnTo>
                <a:lnTo>
                  <a:pt x="504825" y="4763"/>
                </a:lnTo>
              </a:path>
            </a:pathLst>
          </a:cu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7865935" y="3058319"/>
            <a:ext cx="673096" cy="2012951"/>
          </a:xfrm>
          <a:custGeom>
            <a:avLst/>
            <a:gdLst>
              <a:gd name="connsiteX0" fmla="*/ 0 w 504825"/>
              <a:gd name="connsiteY0" fmla="*/ 0 h 1509713"/>
              <a:gd name="connsiteX1" fmla="*/ 0 w 504825"/>
              <a:gd name="connsiteY1" fmla="*/ 1509713 h 1509713"/>
              <a:gd name="connsiteX2" fmla="*/ 504825 w 504825"/>
              <a:gd name="connsiteY2" fmla="*/ 1509713 h 1509713"/>
              <a:gd name="connsiteX3" fmla="*/ 504825 w 504825"/>
              <a:gd name="connsiteY3" fmla="*/ 4763 h 15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1509713">
                <a:moveTo>
                  <a:pt x="0" y="0"/>
                </a:moveTo>
                <a:lnTo>
                  <a:pt x="0" y="1509713"/>
                </a:lnTo>
                <a:lnTo>
                  <a:pt x="504825" y="1509713"/>
                </a:lnTo>
                <a:lnTo>
                  <a:pt x="504825" y="4763"/>
                </a:lnTo>
              </a:path>
            </a:pathLst>
          </a:cu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8875581" y="3058319"/>
            <a:ext cx="171448" cy="2012951"/>
          </a:xfrm>
          <a:custGeom>
            <a:avLst/>
            <a:gdLst>
              <a:gd name="connsiteX0" fmla="*/ 0 w 504825"/>
              <a:gd name="connsiteY0" fmla="*/ 0 h 1509713"/>
              <a:gd name="connsiteX1" fmla="*/ 0 w 504825"/>
              <a:gd name="connsiteY1" fmla="*/ 1509713 h 1509713"/>
              <a:gd name="connsiteX2" fmla="*/ 504825 w 504825"/>
              <a:gd name="connsiteY2" fmla="*/ 1509713 h 1509713"/>
              <a:gd name="connsiteX3" fmla="*/ 504825 w 504825"/>
              <a:gd name="connsiteY3" fmla="*/ 4763 h 15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1509713">
                <a:moveTo>
                  <a:pt x="0" y="0"/>
                </a:moveTo>
                <a:lnTo>
                  <a:pt x="0" y="1509713"/>
                </a:lnTo>
                <a:lnTo>
                  <a:pt x="504825" y="1509713"/>
                </a:lnTo>
                <a:lnTo>
                  <a:pt x="504825" y="4763"/>
                </a:lnTo>
              </a:path>
            </a:pathLst>
          </a:cu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9546567" y="3058319"/>
            <a:ext cx="1341060" cy="2012951"/>
          </a:xfrm>
          <a:custGeom>
            <a:avLst/>
            <a:gdLst>
              <a:gd name="connsiteX0" fmla="*/ 0 w 504825"/>
              <a:gd name="connsiteY0" fmla="*/ 0 h 1509713"/>
              <a:gd name="connsiteX1" fmla="*/ 0 w 504825"/>
              <a:gd name="connsiteY1" fmla="*/ 1509713 h 1509713"/>
              <a:gd name="connsiteX2" fmla="*/ 504825 w 504825"/>
              <a:gd name="connsiteY2" fmla="*/ 1509713 h 1509713"/>
              <a:gd name="connsiteX3" fmla="*/ 504825 w 504825"/>
              <a:gd name="connsiteY3" fmla="*/ 4763 h 15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1509713">
                <a:moveTo>
                  <a:pt x="0" y="0"/>
                </a:moveTo>
                <a:lnTo>
                  <a:pt x="0" y="1509713"/>
                </a:lnTo>
                <a:lnTo>
                  <a:pt x="504825" y="1509713"/>
                </a:lnTo>
                <a:lnTo>
                  <a:pt x="504825" y="4763"/>
                </a:lnTo>
              </a:path>
            </a:pathLst>
          </a:cu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3623087" y="5248204"/>
                <a:ext cx="14421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=5000 Па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15" y="3936153"/>
                <a:ext cx="1122936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4869238" y="5248204"/>
                <a:ext cx="12048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кПа.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928" y="3936153"/>
                <a:ext cx="949812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4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4" grpId="0"/>
      <p:bldP spid="34" grpId="0"/>
      <p:bldP spid="9" grpId="0"/>
      <p:bldP spid="97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203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Однородный кубик с ребром 10 см и плотностью 2500 кг/м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лежит на дне сосуда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 водой, высота уровня которой над верхней гранью кубика равна 20 см. Атмосферное давление равно 100 кПа. Определите силу давления кубика на дно сосуда. Считать, что вода под кубик не подтекает.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42025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18869" y="242025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5546713"/>
            <a:ext cx="16932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185116" y="2957303"/>
            <a:ext cx="0" cy="30382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5" y="2889797"/>
                <a:ext cx="1304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67348"/>
                <a:ext cx="1022331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5546714"/>
                <a:ext cx="1694051" cy="41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160035"/>
                <a:ext cx="1270538" cy="33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7" y="3334318"/>
                <a:ext cx="1817128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2500 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00738"/>
                <a:ext cx="1362846" cy="486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1066" y="4645605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484203"/>
                <a:ext cx="1018648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1065" y="5087854"/>
                <a:ext cx="1651119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815890"/>
                <a:ext cx="1238339" cy="325795"/>
              </a:xfrm>
              <a:prstGeom prst="rect">
                <a:avLst/>
              </a:prstGeom>
              <a:blipFill rotWithShape="0">
                <a:blip r:embed="rId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218075" y="3891793"/>
            <a:ext cx="392527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Гидростатическое давление: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45909" y="3889338"/>
                <a:ext cx="1635384" cy="42761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гидр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32" y="2917003"/>
                <a:ext cx="1274708" cy="343812"/>
              </a:xfrm>
              <a:prstGeom prst="rect">
                <a:avLst/>
              </a:prstGeom>
              <a:blipFill rotWithShape="0">
                <a:blip r:embed="rId9"/>
                <a:stretch>
                  <a:fillRect b="-5357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218076" y="3391520"/>
            <a:ext cx="215470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Паскаля: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06895" y="3389064"/>
                <a:ext cx="1840440" cy="42761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гидр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71" y="2541798"/>
                <a:ext cx="1428596" cy="343812"/>
              </a:xfrm>
              <a:prstGeom prst="rect">
                <a:avLst/>
              </a:prstGeom>
              <a:blipFill rotWithShape="0">
                <a:blip r:embed="rId10"/>
                <a:stretch>
                  <a:fillRect b="-1786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856685" y="3389064"/>
                <a:ext cx="1677447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13" y="2541798"/>
                <a:ext cx="1305550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1132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2218075" y="4392067"/>
            <a:ext cx="37794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Площадь основания кубика: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38334" y="4389611"/>
                <a:ext cx="10511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50" y="3292208"/>
                <a:ext cx="835357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2218076" y="4867267"/>
            <a:ext cx="210239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Масса кубика: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33368" y="4864811"/>
                <a:ext cx="1221938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26" y="3648608"/>
                <a:ext cx="963405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142188" y="4864811"/>
                <a:ext cx="1084592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641" y="3648608"/>
                <a:ext cx="860428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067" y="3985298"/>
                <a:ext cx="1817128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88973"/>
                <a:ext cx="1362846" cy="48635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2218075" y="2888984"/>
            <a:ext cx="313220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давления кубика: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184837" y="2898366"/>
                <a:ext cx="1776833" cy="41800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627" y="2173774"/>
                <a:ext cx="1378839" cy="336631"/>
              </a:xfrm>
              <a:prstGeom prst="rect">
                <a:avLst/>
              </a:prstGeom>
              <a:blipFill rotWithShape="0">
                <a:blip r:embed="rId16"/>
                <a:stretch>
                  <a:fillRect b="-7273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772041" y="2898365"/>
                <a:ext cx="314124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d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030" y="2173774"/>
                <a:ext cx="2403863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1132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776490" y="2898451"/>
                <a:ext cx="3017236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𝑔𝑎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367" y="2173838"/>
                <a:ext cx="2310825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1132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213172" y="5340012"/>
                <a:ext cx="8223397" cy="61972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0,1 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Па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∙0,2 м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2500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∙0,1 м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879" y="4005008"/>
                <a:ext cx="6167548" cy="4878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0243262" y="5449827"/>
                <a:ext cx="1317812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=1045 Н.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446" y="4087370"/>
                <a:ext cx="988359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2218868" y="6032387"/>
            <a:ext cx="2409357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F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д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1045 Н.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120947" y="3066346"/>
            <a:ext cx="1562439" cy="1887989"/>
            <a:chOff x="7784767" y="2729400"/>
            <a:chExt cx="987591" cy="1247127"/>
          </a:xfrm>
        </p:grpSpPr>
        <p:sp>
          <p:nvSpPr>
            <p:cNvPr id="96" name="Дуга 95"/>
            <p:cNvSpPr/>
            <p:nvPr/>
          </p:nvSpPr>
          <p:spPr>
            <a:xfrm>
              <a:off x="7788275" y="3719352"/>
              <a:ext cx="982329" cy="257175"/>
            </a:xfrm>
            <a:prstGeom prst="arc">
              <a:avLst>
                <a:gd name="adj1" fmla="val 10810382"/>
                <a:gd name="adj2" fmla="val 21423611"/>
              </a:avLst>
            </a:prstGeom>
            <a:noFill/>
            <a:ln w="1905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уб 16"/>
            <p:cNvSpPr/>
            <p:nvPr/>
          </p:nvSpPr>
          <p:spPr>
            <a:xfrm>
              <a:off x="8125806" y="3544819"/>
              <a:ext cx="312599" cy="312599"/>
            </a:xfrm>
            <a:prstGeom prst="cub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Цилиндр 103"/>
            <p:cNvSpPr/>
            <p:nvPr/>
          </p:nvSpPr>
          <p:spPr>
            <a:xfrm>
              <a:off x="7786520" y="3052572"/>
              <a:ext cx="985838" cy="911254"/>
            </a:xfrm>
            <a:prstGeom prst="can">
              <a:avLst/>
            </a:prstGeom>
            <a:solidFill>
              <a:srgbClr val="00B0F0">
                <a:alpha val="3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Цилиндр 11"/>
            <p:cNvSpPr/>
            <p:nvPr/>
          </p:nvSpPr>
          <p:spPr>
            <a:xfrm>
              <a:off x="7784767" y="2729400"/>
              <a:ext cx="985838" cy="1234426"/>
            </a:xfrm>
            <a:prstGeom prst="can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567765" y="540297"/>
                <a:ext cx="1304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4" y="405223"/>
                <a:ext cx="1022331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7437" y="438718"/>
                <a:ext cx="1817128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2500 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78" y="329038"/>
                <a:ext cx="1362846" cy="48635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6336" y="772479"/>
                <a:ext cx="1817128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2" y="579359"/>
                <a:ext cx="1362846" cy="48635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38132" y="867427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99" y="650570"/>
                <a:ext cx="1018648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37452" y="1245187"/>
                <a:ext cx="1694051" cy="41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089" y="933890"/>
                <a:ext cx="1270538" cy="336631"/>
              </a:xfrm>
              <a:prstGeom prst="rect">
                <a:avLst/>
              </a:prstGeom>
              <a:blipFill rotWithShape="0">
                <a:blip r:embed="rId2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20997" y="1213598"/>
                <a:ext cx="1651119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47" y="910198"/>
                <a:ext cx="1238339" cy="325795"/>
              </a:xfrm>
              <a:prstGeom prst="rect">
                <a:avLst/>
              </a:prstGeom>
              <a:blipFill rotWithShape="0">
                <a:blip r:embed="rId2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65664" y="4904940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248" y="3678705"/>
                <a:ext cx="488724" cy="300082"/>
              </a:xfrm>
              <a:prstGeom prst="rect">
                <a:avLst/>
              </a:prstGeom>
              <a:blipFill rotWithShape="0">
                <a:blip r:embed="rId27"/>
                <a:stretch>
                  <a:fillRect t="-10000" r="-3375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855180" y="3850754"/>
                <a:ext cx="54027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вн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385" y="2888065"/>
                <a:ext cx="449802" cy="325345"/>
              </a:xfrm>
              <a:prstGeom prst="rect">
                <a:avLst/>
              </a:prstGeom>
              <a:blipFill rotWithShape="0">
                <a:blip r:embed="rId28"/>
                <a:stretch>
                  <a:fillRect t="-13208" r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 стрелкой 55"/>
          <p:cNvCxnSpPr/>
          <p:nvPr/>
        </p:nvCxnSpPr>
        <p:spPr>
          <a:xfrm>
            <a:off x="10911245" y="3709516"/>
            <a:ext cx="0" cy="65046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10866912" y="4581939"/>
            <a:ext cx="0" cy="65046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0836432" y="4558889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366E-18 -1.11111E-6 L -0.33473 0.3416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52014 0.42222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2448 0.46882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7531E-6 L -0.57031 0.55185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2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9136E-6 L -0.10816 0.56266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124E-17 2.46914E-6 L -0.36458 0.62561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3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73" grpId="0"/>
      <p:bldP spid="75" grpId="0"/>
      <p:bldP spid="78" grpId="0"/>
      <p:bldP spid="59" grpId="0"/>
      <p:bldP spid="60" grpId="0"/>
      <p:bldP spid="85" grpId="0"/>
      <p:bldP spid="86" grpId="0"/>
      <p:bldP spid="65" grpId="0"/>
      <p:bldP spid="70" grpId="0"/>
      <p:bldP spid="71" grpId="0"/>
      <p:bldP spid="76" grpId="0"/>
      <p:bldP spid="77" grpId="0"/>
      <p:bldP spid="80" grpId="0"/>
      <p:bldP spid="79" grpId="0"/>
      <p:bldP spid="67" grpId="0"/>
      <p:bldP spid="68" grpId="0"/>
      <p:bldP spid="81" grpId="0"/>
      <p:bldP spid="81" grpId="1"/>
      <p:bldP spid="82" grpId="0"/>
      <p:bldP spid="83" grpId="0"/>
      <p:bldP spid="87" grpId="0"/>
      <p:bldP spid="88" grpId="0"/>
      <p:bldP spid="109" grpId="0"/>
      <p:bldP spid="109" grpId="1"/>
      <p:bldP spid="109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11" grpId="0"/>
      <p:bldP spid="5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068" y="2976827"/>
                <a:ext cx="1471257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32620"/>
                <a:ext cx="1103443" cy="486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10267840" y="4374991"/>
            <a:ext cx="0" cy="187376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95301" y="1711092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Самолет совершает «мертвую петлю» радиусом 500 м со скоростью 792 км/ч. Определите давление бензина на дно бака, заполненного до высоты 1 м, в верхней точке «мертвой петли».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053940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33510" y="2053940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722011"/>
            <a:ext cx="15281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20016" y="2590988"/>
            <a:ext cx="0" cy="25798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6" y="2523480"/>
                <a:ext cx="14166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92610"/>
                <a:ext cx="1103444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4722011"/>
                <a:ext cx="1542444" cy="41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541508"/>
                <a:ext cx="1156833" cy="336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7" y="3621634"/>
                <a:ext cx="1570972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16225"/>
                <a:ext cx="1178229" cy="486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1066" y="4279287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09465"/>
                <a:ext cx="1018648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27768" y="3720576"/>
            <a:ext cx="428216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Основное уравнение динамики: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46801" y="3674673"/>
                <a:ext cx="2002023" cy="4623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2756004"/>
                <a:ext cx="1548886" cy="369845"/>
              </a:xfrm>
              <a:prstGeom prst="rect">
                <a:avLst/>
              </a:prstGeom>
              <a:blipFill rotWithShape="0">
                <a:blip r:embed="rId9"/>
                <a:stretch>
                  <a:fillRect r="-7087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027768" y="5150589"/>
            <a:ext cx="465664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Центростремительное ускорение: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67218" y="4942795"/>
                <a:ext cx="1204945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413" y="3707096"/>
                <a:ext cx="950260" cy="5540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027767" y="5829013"/>
            <a:ext cx="225631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Масса бензина: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096216" y="5835925"/>
                <a:ext cx="1186985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161" y="4376943"/>
                <a:ext cx="890239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1132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006429" y="5835924"/>
                <a:ext cx="977319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𝑆h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21" y="4376943"/>
                <a:ext cx="732989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1320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027767" y="2908164"/>
            <a:ext cx="263313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Давления бензина: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26249" y="2742904"/>
                <a:ext cx="1049052" cy="6707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д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686" y="2057178"/>
                <a:ext cx="786789" cy="526170"/>
              </a:xfrm>
              <a:prstGeom prst="rect">
                <a:avLst/>
              </a:prstGeom>
              <a:blipFill rotWithShape="0">
                <a:blip r:embed="rId13"/>
                <a:stretch>
                  <a:fillRect b="-229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313057" y="2464997"/>
                <a:ext cx="2056585" cy="96045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𝑆h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92" y="1848748"/>
                <a:ext cx="1542439" cy="74347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080926" y="2706298"/>
                <a:ext cx="2056585" cy="79002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94" y="2029723"/>
                <a:ext cx="1542439" cy="6156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20017" y="4346660"/>
                <a:ext cx="2432717" cy="4178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𝑂𝑦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012" y="3259994"/>
                <a:ext cx="1871090" cy="336502"/>
              </a:xfrm>
              <a:prstGeom prst="rect">
                <a:avLst/>
              </a:prstGeom>
              <a:blipFill rotWithShape="0">
                <a:blip r:embed="rId16"/>
                <a:stretch>
                  <a:fillRect b="-181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58684" y="4315265"/>
                <a:ext cx="2334613" cy="43999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ц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012" y="3236449"/>
                <a:ext cx="1837619" cy="35304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93945" y="4340666"/>
                <a:ext cx="781337" cy="41800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458" y="3255499"/>
                <a:ext cx="586003" cy="336631"/>
              </a:xfrm>
              <a:prstGeom prst="rect">
                <a:avLst/>
              </a:prstGeom>
              <a:blipFill rotWithShape="0">
                <a:blip r:embed="rId18"/>
                <a:stretch>
                  <a:fillRect b="-1818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Дуга 18"/>
          <p:cNvSpPr/>
          <p:nvPr/>
        </p:nvSpPr>
        <p:spPr>
          <a:xfrm>
            <a:off x="8858160" y="4661964"/>
            <a:ext cx="2815377" cy="2815377"/>
          </a:xfrm>
          <a:prstGeom prst="arc">
            <a:avLst>
              <a:gd name="adj1" fmla="val 11969549"/>
              <a:gd name="adj2" fmla="val 2047404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43597" y="4680557"/>
            <a:ext cx="444500" cy="444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0262548" y="4902804"/>
            <a:ext cx="0" cy="93549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10260321" y="4916026"/>
            <a:ext cx="0" cy="52454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0242908" y="4872325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060529" y="5427346"/>
            <a:ext cx="0" cy="41094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9551415" y="5454685"/>
                <a:ext cx="448071" cy="352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561" y="4091014"/>
                <a:ext cx="381836" cy="287707"/>
              </a:xfrm>
              <a:prstGeom prst="rect">
                <a:avLst/>
              </a:prstGeom>
              <a:blipFill rotWithShape="0">
                <a:blip r:embed="rId20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10259373" y="5454686"/>
                <a:ext cx="5443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530" y="4091014"/>
                <a:ext cx="454420" cy="276999"/>
              </a:xfrm>
              <a:prstGeom prst="rect">
                <a:avLst/>
              </a:prstGeom>
              <a:blipFill rotWithShape="0">
                <a:blip r:embed="rId21"/>
                <a:stretch>
                  <a:fillRect r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10259374" y="5081069"/>
                <a:ext cx="396455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530" y="3810801"/>
                <a:ext cx="342337" cy="29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10259373" y="5912251"/>
                <a:ext cx="3597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530" y="4434188"/>
                <a:ext cx="312778" cy="27699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37438" y="531395"/>
                <a:ext cx="14166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78" y="398546"/>
                <a:ext cx="1103444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205154" y="450859"/>
                <a:ext cx="1471257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65" y="338144"/>
                <a:ext cx="1103443" cy="48635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55277" y="780284"/>
                <a:ext cx="1570972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57" y="585213"/>
                <a:ext cx="1178229" cy="48635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55199" y="871893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399" y="653919"/>
                <a:ext cx="1018648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3821" y="865355"/>
                <a:ext cx="1542444" cy="41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65" y="649016"/>
                <a:ext cx="1156833" cy="336631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6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9136E-6 L -0.52014 0.2879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71528 0.367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4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20226 0.41358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207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-0.11754 0.56173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6283 0.49723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4" y="2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07" grpId="0"/>
      <p:bldP spid="74" grpId="0"/>
      <p:bldP spid="73" grpId="0"/>
      <p:bldP spid="75" grpId="0"/>
      <p:bldP spid="47" grpId="0"/>
      <p:bldP spid="48" grpId="0"/>
      <p:bldP spid="49" grpId="0"/>
      <p:bldP spid="50" grpId="0"/>
      <p:bldP spid="55" grpId="0"/>
      <p:bldP spid="56" grpId="0"/>
      <p:bldP spid="57" grpId="0"/>
      <p:bldP spid="58" grpId="0"/>
      <p:bldP spid="61" grpId="0"/>
      <p:bldP spid="95" grpId="0"/>
      <p:bldP spid="97" grpId="0"/>
      <p:bldP spid="54" grpId="0"/>
      <p:bldP spid="63" grpId="0"/>
      <p:bldP spid="66" grpId="0"/>
      <p:bldP spid="19" grpId="0" animBg="1"/>
      <p:bldP spid="20" grpId="0" animBg="1"/>
      <p:bldP spid="25" grpId="0" animBg="1"/>
      <p:bldP spid="29" grpId="0"/>
      <p:bldP spid="100" grpId="0"/>
      <p:bldP spid="101" grpId="0"/>
      <p:bldP spid="102" grpId="0"/>
      <p:bldP spid="51" grpId="0"/>
      <p:bldP spid="51" grpId="1"/>
      <p:bldP spid="51" grpId="2"/>
      <p:bldP spid="52" grpId="0"/>
      <p:bldP spid="52" grpId="1"/>
      <p:bldP spid="52" grpId="2"/>
      <p:bldP spid="59" grpId="0"/>
      <p:bldP spid="59" grpId="1"/>
      <p:bldP spid="59" grpId="2"/>
      <p:bldP spid="60" grpId="0"/>
      <p:bldP spid="60" grpId="1"/>
      <p:bldP spid="60" grpId="2"/>
      <p:bldP spid="65" grpId="0"/>
      <p:bldP spid="65" grpId="1"/>
      <p:bldP spid="6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711092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Самолет совершает «мертвую петлю» радиусом 500 м со скоростью 792 км/ч. Определите давление бензина на дно бака, заполненного до высоты 1 м, в верхней точке «мертвой петли».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053940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33510" y="2053940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722011"/>
            <a:ext cx="15281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20016" y="2590988"/>
            <a:ext cx="0" cy="25798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6" y="2523480"/>
                <a:ext cx="14166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892610"/>
                <a:ext cx="1103444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4722011"/>
                <a:ext cx="1542444" cy="41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541508"/>
                <a:ext cx="1156833" cy="3366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1066" y="4279287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09465"/>
                <a:ext cx="1018648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88477" y="2897501"/>
                <a:ext cx="3994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57" y="2173126"/>
                <a:ext cx="345736" cy="323165"/>
              </a:xfrm>
              <a:prstGeom prst="rect">
                <a:avLst/>
              </a:prstGeom>
              <a:blipFill rotWithShape="0">
                <a:blip r:embed="rId2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25308" y="3785869"/>
                <a:ext cx="4579680" cy="9015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м∙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220 </m:t>
                                      </m:r>
                                      <m:f>
                                        <m:f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м</m:t>
                                          </m:r>
                                        </m:num>
                                        <m:den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500 м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81" y="2839401"/>
                <a:ext cx="3434760" cy="71320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83867" y="4058753"/>
                <a:ext cx="2363597" cy="61972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86,8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3044064"/>
                <a:ext cx="1772698" cy="48789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518997" y="4160161"/>
                <a:ext cx="478948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247" y="3120121"/>
                <a:ext cx="359211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026904" y="5092759"/>
                <a:ext cx="1579731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60760 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Па.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78" y="3819569"/>
                <a:ext cx="1184798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033510" y="5879591"/>
            <a:ext cx="2627391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p 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= 60760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Па.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1068" y="2976827"/>
                <a:ext cx="1471257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32620"/>
                <a:ext cx="1103443" cy="48635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91067" y="3621634"/>
                <a:ext cx="1570972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16225"/>
                <a:ext cx="1178229" cy="48635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2027767" y="2908164"/>
            <a:ext cx="263313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Давления бензина: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526249" y="2742904"/>
                <a:ext cx="1049052" cy="67076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д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686" y="2057178"/>
                <a:ext cx="786789" cy="526170"/>
              </a:xfrm>
              <a:prstGeom prst="rect">
                <a:avLst/>
              </a:prstGeom>
              <a:blipFill rotWithShape="0">
                <a:blip r:embed="rId36"/>
                <a:stretch>
                  <a:fillRect b="-229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313057" y="2464997"/>
                <a:ext cx="2056585" cy="96045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𝑆h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92" y="1848748"/>
                <a:ext cx="1542439" cy="743473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080926" y="2706298"/>
                <a:ext cx="2056585" cy="79002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94" y="2029723"/>
                <a:ext cx="1542439" cy="61568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520063" y="2706807"/>
                <a:ext cx="2227300" cy="79002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47" y="2030105"/>
                <a:ext cx="1670475" cy="615681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8858160" y="4374991"/>
            <a:ext cx="2815377" cy="3102349"/>
            <a:chOff x="6643619" y="3281243"/>
            <a:chExt cx="2111533" cy="2326762"/>
          </a:xfrm>
        </p:grpSpPr>
        <p:cxnSp>
          <p:nvCxnSpPr>
            <p:cNvPr id="54" name="Прямая со стрелкой 53"/>
            <p:cNvCxnSpPr/>
            <p:nvPr/>
          </p:nvCxnSpPr>
          <p:spPr>
            <a:xfrm>
              <a:off x="7700880" y="3281243"/>
              <a:ext cx="0" cy="140532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Дуга 54"/>
            <p:cNvSpPr/>
            <p:nvPr/>
          </p:nvSpPr>
          <p:spPr>
            <a:xfrm>
              <a:off x="6643619" y="3496472"/>
              <a:ext cx="2111533" cy="2111533"/>
            </a:xfrm>
            <a:prstGeom prst="arc">
              <a:avLst>
                <a:gd name="adj1" fmla="val 11969549"/>
                <a:gd name="adj2" fmla="val 2047404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32697" y="3510417"/>
              <a:ext cx="333375" cy="333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7696911" y="3677103"/>
              <a:ext cx="0" cy="70161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7695241" y="3687019"/>
              <a:ext cx="0" cy="39340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7682181" y="3654244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7545397" y="4070509"/>
              <a:ext cx="0" cy="30821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Прямоугольник 65"/>
                <p:cNvSpPr/>
                <p:nvPr/>
              </p:nvSpPr>
              <p:spPr>
                <a:xfrm>
                  <a:off x="7163561" y="4091014"/>
                  <a:ext cx="336053" cy="264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ц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Прямоугольник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561" y="4091014"/>
                  <a:ext cx="381836" cy="287707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r="-634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7694530" y="4091014"/>
                  <a:ext cx="408285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530" y="4091014"/>
                  <a:ext cx="454420" cy="276999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r="-29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Прямоугольник 71"/>
                <p:cNvSpPr/>
                <p:nvPr/>
              </p:nvSpPr>
              <p:spPr>
                <a:xfrm>
                  <a:off x="7694530" y="3810801"/>
                  <a:ext cx="297341" cy="2763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Прямоугольник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530" y="3810801"/>
                  <a:ext cx="342337" cy="299441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Прямоугольник 72"/>
                <p:cNvSpPr/>
                <p:nvPr/>
              </p:nvSpPr>
              <p:spPr>
                <a:xfrm>
                  <a:off x="7694530" y="4434188"/>
                  <a:ext cx="269786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Прямоугольник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530" y="4434188"/>
                  <a:ext cx="312778" cy="276999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2027767" y="3674671"/>
            <a:ext cx="6121056" cy="2561362"/>
            <a:chOff x="1520825" y="2756004"/>
            <a:chExt cx="4590792" cy="1921022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1520826" y="2756004"/>
              <a:ext cx="4590791" cy="346778"/>
              <a:chOff x="1520826" y="2586680"/>
              <a:chExt cx="4590791" cy="34677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520826" y="2621108"/>
                <a:ext cx="3211622" cy="30008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Основное уравнение динамики: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610100" y="2586680"/>
                    <a:ext cx="1501517" cy="346778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ц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00" y="2586680"/>
                    <a:ext cx="1548886" cy="36984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7087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0" name="Группа 109"/>
            <p:cNvGrpSpPr/>
            <p:nvPr/>
          </p:nvGrpSpPr>
          <p:grpSpPr>
            <a:xfrm>
              <a:off x="1520825" y="3707096"/>
              <a:ext cx="4233297" cy="530915"/>
              <a:chOff x="1520825" y="3287898"/>
              <a:chExt cx="4233297" cy="530915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1520825" y="3443744"/>
                <a:ext cx="3492487" cy="30008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Центростремительное ускорение: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4850413" y="3287898"/>
                    <a:ext cx="903709" cy="530915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ц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0413" y="3287898"/>
                    <a:ext cx="950260" cy="55406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Группа 112"/>
            <p:cNvGrpSpPr/>
            <p:nvPr/>
          </p:nvGrpSpPr>
          <p:grpSpPr>
            <a:xfrm>
              <a:off x="1520825" y="4371760"/>
              <a:ext cx="2966985" cy="305266"/>
              <a:chOff x="1520825" y="3837148"/>
              <a:chExt cx="2966985" cy="305266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1520825" y="3837148"/>
                <a:ext cx="1692237" cy="30008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Масса бензина: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3072161" y="3842331"/>
                    <a:ext cx="890239" cy="300083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2161" y="3842331"/>
                    <a:ext cx="890239" cy="3231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1321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754821" y="3842331"/>
                    <a:ext cx="732989" cy="300083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𝑆h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4821" y="3842331"/>
                    <a:ext cx="732989" cy="3231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3208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Группа 5"/>
          <p:cNvGrpSpPr/>
          <p:nvPr/>
        </p:nvGrpSpPr>
        <p:grpSpPr>
          <a:xfrm>
            <a:off x="2020017" y="4315263"/>
            <a:ext cx="5155265" cy="449264"/>
            <a:chOff x="1515012" y="3236449"/>
            <a:chExt cx="3866449" cy="336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515012" y="3259994"/>
                  <a:ext cx="1824538" cy="31340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𝑂𝑦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ц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𝑚𝑔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012" y="3259994"/>
                  <a:ext cx="1871090" cy="336502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 b="-181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194012" y="3236449"/>
                  <a:ext cx="1750960" cy="329994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ц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012" y="3236449"/>
                  <a:ext cx="1837619" cy="353045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795458" y="3255499"/>
                  <a:ext cx="586003" cy="31350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д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58" y="3255499"/>
                  <a:ext cx="586003" cy="336631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 b="-181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87654E-7 L -0.19184 -0.0003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0" grpId="0"/>
      <p:bldP spid="65" grpId="0"/>
      <p:bldP spid="67" grpId="0"/>
      <p:bldP spid="68" grpId="0"/>
      <p:bldP spid="69" grpId="0"/>
      <p:bldP spid="119" grpId="0"/>
      <p:bldP spid="121" grpId="0"/>
      <p:bldP spid="122" grpId="0"/>
      <p:bldP spid="122" grpId="1"/>
      <p:bldP spid="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10697634" y="2754017"/>
            <a:ext cx="385233" cy="1918676"/>
          </a:xfrm>
          <a:custGeom>
            <a:avLst/>
            <a:gdLst>
              <a:gd name="connsiteX0" fmla="*/ 288925 w 288925"/>
              <a:gd name="connsiteY0" fmla="*/ 0 h 1492250"/>
              <a:gd name="connsiteX1" fmla="*/ 79375 w 288925"/>
              <a:gd name="connsiteY1" fmla="*/ 295275 h 1492250"/>
              <a:gd name="connsiteX2" fmla="*/ 0 w 288925"/>
              <a:gd name="connsiteY2" fmla="*/ 149225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25" h="1492250">
                <a:moveTo>
                  <a:pt x="288925" y="0"/>
                </a:moveTo>
                <a:cubicBezTo>
                  <a:pt x="208227" y="23283"/>
                  <a:pt x="127529" y="46567"/>
                  <a:pt x="79375" y="295275"/>
                </a:cubicBezTo>
                <a:cubicBezTo>
                  <a:pt x="31221" y="543983"/>
                  <a:pt x="15610" y="1018116"/>
                  <a:pt x="0" y="1492250"/>
                </a:cubicBezTo>
              </a:path>
            </a:pathLst>
          </a:custGeom>
          <a:noFill/>
          <a:ln w="3175">
            <a:solidFill>
              <a:schemeClr val="accent2">
                <a:lumMod val="60000"/>
                <a:lumOff val="40000"/>
                <a:alpha val="26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8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1716908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0"/>
            <a:ext cx="11363477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 двух сообщающихся сосудах разного диаметра находится вода. В широкий сосуд налили слой масла высотой 7 см, а в узкий — слой бензина высотой 15 см. Определите разность уровней воды в сосудах.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90389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34734" y="2190389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5522480"/>
            <a:ext cx="17327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221240" y="2727439"/>
            <a:ext cx="0" cy="32259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6" y="2659930"/>
                <a:ext cx="1805292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94947"/>
                <a:ext cx="1353969" cy="486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5522480"/>
                <a:ext cx="1730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4141860"/>
                <a:ext cx="1297631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8" y="4397858"/>
                <a:ext cx="1655057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98393"/>
                <a:ext cx="1241293" cy="486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1066" y="3960647"/>
                <a:ext cx="1570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970485"/>
                <a:ext cx="1178230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1067" y="3312178"/>
                <a:ext cx="1655059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84133"/>
                <a:ext cx="1241294" cy="4863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1066" y="5063334"/>
                <a:ext cx="1570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797500"/>
                <a:ext cx="1178230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 70"/>
          <p:cNvSpPr/>
          <p:nvPr/>
        </p:nvSpPr>
        <p:spPr>
          <a:xfrm>
            <a:off x="9035009" y="5034299"/>
            <a:ext cx="2071793" cy="52083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9035009" y="4872144"/>
            <a:ext cx="487691" cy="162155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0248148" y="4718478"/>
            <a:ext cx="858653" cy="31582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035009" y="3861867"/>
            <a:ext cx="487691" cy="68339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964369" y="419494"/>
                <a:ext cx="1805292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76" y="314620"/>
                <a:ext cx="1353969" cy="4863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595967" y="806479"/>
                <a:ext cx="1655059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604859"/>
                <a:ext cx="1241294" cy="4863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005666" y="896314"/>
                <a:ext cx="1570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49" y="672235"/>
                <a:ext cx="1178230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924438" y="781692"/>
                <a:ext cx="1655057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28" y="586269"/>
                <a:ext cx="1241293" cy="48635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717366" y="888657"/>
                <a:ext cx="1570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24" y="666492"/>
                <a:ext cx="1178230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851673" y="1242665"/>
                <a:ext cx="1730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4" y="931999"/>
                <a:ext cx="1297631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10248148" y="4559688"/>
            <a:ext cx="858653" cy="16117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0248148" y="4559690"/>
            <a:ext cx="858653" cy="161169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9035009" y="4548049"/>
            <a:ext cx="487691" cy="16254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0244974" y="4234542"/>
            <a:ext cx="858653" cy="32303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5" name="Полилиния 124"/>
          <p:cNvSpPr/>
          <p:nvPr/>
        </p:nvSpPr>
        <p:spPr>
          <a:xfrm flipH="1">
            <a:off x="8904236" y="2758976"/>
            <a:ext cx="385233" cy="1633905"/>
          </a:xfrm>
          <a:custGeom>
            <a:avLst/>
            <a:gdLst>
              <a:gd name="connsiteX0" fmla="*/ 288925 w 288925"/>
              <a:gd name="connsiteY0" fmla="*/ 0 h 1492250"/>
              <a:gd name="connsiteX1" fmla="*/ 79375 w 288925"/>
              <a:gd name="connsiteY1" fmla="*/ 295275 h 1492250"/>
              <a:gd name="connsiteX2" fmla="*/ 0 w 288925"/>
              <a:gd name="connsiteY2" fmla="*/ 149225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25" h="1492250">
                <a:moveTo>
                  <a:pt x="288925" y="0"/>
                </a:moveTo>
                <a:cubicBezTo>
                  <a:pt x="208227" y="23283"/>
                  <a:pt x="127529" y="46567"/>
                  <a:pt x="79375" y="295275"/>
                </a:cubicBezTo>
                <a:cubicBezTo>
                  <a:pt x="31221" y="543983"/>
                  <a:pt x="15610" y="1018116"/>
                  <a:pt x="0" y="1492250"/>
                </a:cubicBezTo>
              </a:path>
            </a:pathLst>
          </a:custGeom>
          <a:noFill/>
          <a:ln w="3175">
            <a:solidFill>
              <a:srgbClr val="FFFF00">
                <a:alpha val="26000"/>
              </a:srgbClr>
            </a:solidFill>
          </a:ln>
          <a:effectLst>
            <a:glow rad="63500">
              <a:srgbClr val="FFFF00">
                <a:alpha val="82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9035008" y="3592477"/>
            <a:ext cx="487691" cy="127778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035009" y="4712393"/>
            <a:ext cx="487691" cy="15657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250366" y="4392586"/>
            <a:ext cx="858653" cy="32641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0239605" y="3913420"/>
            <a:ext cx="859712" cy="484201"/>
            <a:chOff x="8431791" y="2928599"/>
            <a:chExt cx="644784" cy="363151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8431791" y="3170872"/>
              <a:ext cx="643990" cy="120878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8432585" y="2928599"/>
              <a:ext cx="643990" cy="242273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034161" y="3156344"/>
            <a:ext cx="2072640" cy="2398793"/>
            <a:chOff x="6832771" y="2544150"/>
            <a:chExt cx="1554480" cy="1799095"/>
          </a:xfrm>
        </p:grpSpPr>
        <p:sp>
          <p:nvSpPr>
            <p:cNvPr id="80" name="Полилиния 79"/>
            <p:cNvSpPr/>
            <p:nvPr/>
          </p:nvSpPr>
          <p:spPr>
            <a:xfrm>
              <a:off x="6832771" y="2544150"/>
              <a:ext cx="1554480" cy="1799095"/>
            </a:xfrm>
            <a:custGeom>
              <a:avLst/>
              <a:gdLst>
                <a:gd name="connsiteX0" fmla="*/ 0 w 1554480"/>
                <a:gd name="connsiteY0" fmla="*/ 0 h 1524000"/>
                <a:gd name="connsiteX1" fmla="*/ 0 w 1554480"/>
                <a:gd name="connsiteY1" fmla="*/ 1524000 h 1524000"/>
                <a:gd name="connsiteX2" fmla="*/ 1554480 w 1554480"/>
                <a:gd name="connsiteY2" fmla="*/ 1524000 h 1524000"/>
                <a:gd name="connsiteX3" fmla="*/ 1554480 w 1554480"/>
                <a:gd name="connsiteY3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24000">
                  <a:moveTo>
                    <a:pt x="0" y="0"/>
                  </a:moveTo>
                  <a:lnTo>
                    <a:pt x="0" y="1524000"/>
                  </a:lnTo>
                  <a:lnTo>
                    <a:pt x="1554480" y="1524000"/>
                  </a:lnTo>
                  <a:lnTo>
                    <a:pt x="1554480" y="0"/>
                  </a:ln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7200100" y="2544150"/>
              <a:ext cx="541600" cy="1408467"/>
            </a:xfrm>
            <a:custGeom>
              <a:avLst/>
              <a:gdLst>
                <a:gd name="connsiteX0" fmla="*/ 0 w 1554480"/>
                <a:gd name="connsiteY0" fmla="*/ 0 h 1524000"/>
                <a:gd name="connsiteX1" fmla="*/ 0 w 1554480"/>
                <a:gd name="connsiteY1" fmla="*/ 1524000 h 1524000"/>
                <a:gd name="connsiteX2" fmla="*/ 1554480 w 1554480"/>
                <a:gd name="connsiteY2" fmla="*/ 1524000 h 1524000"/>
                <a:gd name="connsiteX3" fmla="*/ 1554480 w 1554480"/>
                <a:gd name="connsiteY3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24000">
                  <a:moveTo>
                    <a:pt x="0" y="0"/>
                  </a:moveTo>
                  <a:lnTo>
                    <a:pt x="0" y="1524000"/>
                  </a:lnTo>
                  <a:lnTo>
                    <a:pt x="1554480" y="1524000"/>
                  </a:lnTo>
                  <a:lnTo>
                    <a:pt x="1554480" y="0"/>
                  </a:ln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5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61302 0.3265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9079 0.3654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1827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0643 0.44598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44497 0.52778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263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6914E-6 L -0.59289 0.60741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2099E-6 L -0.02917 0.62377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3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4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7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0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9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xit" presetSubtype="1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1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9" dur="6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4" presetClass="pat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8.33333E-7 6.17284E-7 L -8.33333E-7 -0.0469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4.44444E-6 -4.93827E-7 L -4.44444E-6 -0.0478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07" grpId="0"/>
      <p:bldP spid="74" grpId="0"/>
      <p:bldP spid="73" grpId="0"/>
      <p:bldP spid="75" grpId="0"/>
      <p:bldP spid="67" grpId="0"/>
      <p:bldP spid="68" grpId="0"/>
      <p:bldP spid="71" grpId="0" animBg="1"/>
      <p:bldP spid="108" grpId="0" animBg="1"/>
      <p:bldP spid="109" grpId="0" animBg="1"/>
      <p:bldP spid="110" grpId="0" animBg="1"/>
      <p:bldP spid="110" grpId="1" animBg="1"/>
      <p:bldP spid="111" grpId="0"/>
      <p:bldP spid="111" grpId="1"/>
      <p:bldP spid="111" grpId="2"/>
      <p:bldP spid="112" grpId="0"/>
      <p:bldP spid="112" grpId="1"/>
      <p:bldP spid="112" grpId="2"/>
      <p:bldP spid="113" grpId="0"/>
      <p:bldP spid="113" grpId="1"/>
      <p:bldP spid="113" grpId="2"/>
      <p:bldP spid="114" grpId="0"/>
      <p:bldP spid="114" grpId="1"/>
      <p:bldP spid="114" grpId="2"/>
      <p:bldP spid="115" grpId="0"/>
      <p:bldP spid="115" grpId="1"/>
      <p:bldP spid="115" grpId="2"/>
      <p:bldP spid="119" grpId="0"/>
      <p:bldP spid="119" grpId="1"/>
      <p:bldP spid="119" grpId="2"/>
      <p:bldP spid="121" grpId="0" animBg="1"/>
      <p:bldP spid="121" grpId="1" animBg="1"/>
      <p:bldP spid="121" grpId="2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4" grpId="2" animBg="1"/>
      <p:bldP spid="125" grpId="0" animBg="1"/>
      <p:bldP spid="125" grpId="1" animBg="1"/>
      <p:bldP spid="126" grpId="0" animBg="1"/>
      <p:bldP spid="127" grpId="0" animBg="1"/>
      <p:bldP spid="127" grpId="1" animBg="1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>
            <a:off x="8566569" y="3596268"/>
            <a:ext cx="46759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1106802" y="3912896"/>
            <a:ext cx="48194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1106802" y="4391459"/>
            <a:ext cx="48194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341707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 двух сообщающихся сосудах разного диаметра находится вода. В широкий сосуд налили слой масла высотой 7 см, а в узкий — слой бензина высотой 15 см. Определите разность уровней воды в сосудах.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90391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34734" y="219039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9035009" y="5035891"/>
            <a:ext cx="2071793" cy="52083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9035009" y="4873736"/>
            <a:ext cx="487691" cy="162155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0248148" y="4720070"/>
            <a:ext cx="858653" cy="31582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9035008" y="3594069"/>
            <a:ext cx="487691" cy="127778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250366" y="4390747"/>
            <a:ext cx="858653" cy="32641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0239605" y="3906546"/>
            <a:ext cx="859712" cy="484201"/>
            <a:chOff x="8431791" y="2928599"/>
            <a:chExt cx="644784" cy="363151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8431791" y="3170872"/>
              <a:ext cx="643990" cy="120878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8432585" y="2928599"/>
              <a:ext cx="643990" cy="242273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034161" y="3157936"/>
            <a:ext cx="2072640" cy="2398793"/>
            <a:chOff x="6832771" y="2544150"/>
            <a:chExt cx="1554480" cy="1799095"/>
          </a:xfrm>
        </p:grpSpPr>
        <p:sp>
          <p:nvSpPr>
            <p:cNvPr id="80" name="Полилиния 79"/>
            <p:cNvSpPr/>
            <p:nvPr/>
          </p:nvSpPr>
          <p:spPr>
            <a:xfrm>
              <a:off x="6832771" y="2544150"/>
              <a:ext cx="1554480" cy="1799095"/>
            </a:xfrm>
            <a:custGeom>
              <a:avLst/>
              <a:gdLst>
                <a:gd name="connsiteX0" fmla="*/ 0 w 1554480"/>
                <a:gd name="connsiteY0" fmla="*/ 0 h 1524000"/>
                <a:gd name="connsiteX1" fmla="*/ 0 w 1554480"/>
                <a:gd name="connsiteY1" fmla="*/ 1524000 h 1524000"/>
                <a:gd name="connsiteX2" fmla="*/ 1554480 w 1554480"/>
                <a:gd name="connsiteY2" fmla="*/ 1524000 h 1524000"/>
                <a:gd name="connsiteX3" fmla="*/ 1554480 w 1554480"/>
                <a:gd name="connsiteY3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24000">
                  <a:moveTo>
                    <a:pt x="0" y="0"/>
                  </a:moveTo>
                  <a:lnTo>
                    <a:pt x="0" y="1524000"/>
                  </a:lnTo>
                  <a:lnTo>
                    <a:pt x="1554480" y="1524000"/>
                  </a:lnTo>
                  <a:lnTo>
                    <a:pt x="1554480" y="0"/>
                  </a:ln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7200100" y="2544150"/>
              <a:ext cx="541600" cy="1408467"/>
            </a:xfrm>
            <a:custGeom>
              <a:avLst/>
              <a:gdLst>
                <a:gd name="connsiteX0" fmla="*/ 0 w 1554480"/>
                <a:gd name="connsiteY0" fmla="*/ 0 h 1524000"/>
                <a:gd name="connsiteX1" fmla="*/ 0 w 1554480"/>
                <a:gd name="connsiteY1" fmla="*/ 1524000 h 1524000"/>
                <a:gd name="connsiteX2" fmla="*/ 1554480 w 1554480"/>
                <a:gd name="connsiteY2" fmla="*/ 1524000 h 1524000"/>
                <a:gd name="connsiteX3" fmla="*/ 1554480 w 1554480"/>
                <a:gd name="connsiteY3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24000">
                  <a:moveTo>
                    <a:pt x="0" y="0"/>
                  </a:moveTo>
                  <a:lnTo>
                    <a:pt x="0" y="1524000"/>
                  </a:lnTo>
                  <a:lnTo>
                    <a:pt x="1554480" y="1524000"/>
                  </a:lnTo>
                  <a:lnTo>
                    <a:pt x="1554480" y="0"/>
                  </a:lnTo>
                </a:path>
              </a:pathLst>
            </a:cu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p:cxnSp>
        <p:nvCxnSpPr>
          <p:cNvPr id="82" name="Прямая соединительная линия 81"/>
          <p:cNvCxnSpPr/>
          <p:nvPr/>
        </p:nvCxnSpPr>
        <p:spPr>
          <a:xfrm>
            <a:off x="8566569" y="4871848"/>
            <a:ext cx="302218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9254674" y="4846932"/>
            <a:ext cx="66769" cy="6676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0642006" y="4845602"/>
            <a:ext cx="60959" cy="6095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463" y="486733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490091" y="48673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05888" y="3594069"/>
            <a:ext cx="0" cy="127326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268272" y="4390747"/>
            <a:ext cx="0" cy="4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1268272" y="3914160"/>
            <a:ext cx="0" cy="4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23680" y="3945906"/>
                <a:ext cx="4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759" y="2959429"/>
                <a:ext cx="393056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380738" y="4002682"/>
                <a:ext cx="4448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553" y="3002011"/>
                <a:ext cx="393056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204627" y="4435194"/>
                <a:ext cx="479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470" y="3326395"/>
                <a:ext cx="405303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11206" y="2641049"/>
                <a:ext cx="12019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ru-RU" sz="2000" i="1" dirty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404" y="1980786"/>
                <a:ext cx="901475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238677" y="2672776"/>
            <a:ext cx="4092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сообщающихся сосудов: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1815" y="3127451"/>
                <a:ext cx="15734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361" y="2345588"/>
                <a:ext cx="1226682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238677" y="3152432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Давление в точке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А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38676" y="3629297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Давление в точке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В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23993" y="3607107"/>
                <a:ext cx="1570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95" y="2705330"/>
                <a:ext cx="1177572" cy="323165"/>
              </a:xfrm>
              <a:prstGeom prst="rect">
                <a:avLst/>
              </a:prstGeom>
              <a:blipFill rotWithShape="0">
                <a:blip r:embed="rId1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181478" y="3607107"/>
                <a:ext cx="12679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08" y="2705330"/>
                <a:ext cx="996363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единительная линия 101"/>
          <p:cNvCxnSpPr/>
          <p:nvPr/>
        </p:nvCxnSpPr>
        <p:spPr>
          <a:xfrm>
            <a:off x="495301" y="1716908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238677" y="4084392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045348" y="4083973"/>
                <a:ext cx="30686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11" y="3062979"/>
                <a:ext cx="2301518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232125" y="4727343"/>
                <a:ext cx="25809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93" y="3545507"/>
                <a:ext cx="1935677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529218" y="4539067"/>
                <a:ext cx="2942740" cy="741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13" y="3404300"/>
                <a:ext cx="2207055" cy="57938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233737" y="5335377"/>
                <a:ext cx="5179435" cy="106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∙0,07 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м−9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∙0,15 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</m:d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03" y="4001532"/>
                <a:ext cx="3884576" cy="82054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867489" y="5688733"/>
                <a:ext cx="16545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=−0,086 м.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17" y="4266550"/>
                <a:ext cx="1240916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9367963" y="5892652"/>
            <a:ext cx="233989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Δ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h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= 8,6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см.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1064" y="2659930"/>
            <a:ext cx="1805293" cy="3293438"/>
            <a:chOff x="368298" y="1994947"/>
            <a:chExt cx="1353970" cy="2470078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368906" y="4141860"/>
              <a:ext cx="129955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1665930" y="2045579"/>
              <a:ext cx="0" cy="241944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68299" y="1994947"/>
                  <a:ext cx="1353969" cy="463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в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1000 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кг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1994947"/>
                  <a:ext cx="1353969" cy="48635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68298" y="4141860"/>
                  <a:ext cx="1297631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8" y="4141860"/>
                  <a:ext cx="1297631" cy="3231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68300" y="3298393"/>
                  <a:ext cx="1241293" cy="463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кг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00" y="3298393"/>
                  <a:ext cx="1241293" cy="48635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68299" y="2970485"/>
                  <a:ext cx="117823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=0,07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970485"/>
                  <a:ext cx="1178230" cy="32316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68300" y="2484133"/>
                  <a:ext cx="1241294" cy="463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900 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кг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00" y="2484133"/>
                  <a:ext cx="1241294" cy="48635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68299" y="3797500"/>
                  <a:ext cx="117823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=0,15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3797500"/>
                  <a:ext cx="1178230" cy="323165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10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3" grpId="0" animBg="1"/>
      <p:bldP spid="4" grpId="0"/>
      <p:bldP spid="58" grpId="0"/>
      <p:bldP spid="11" grpId="0"/>
      <p:bldP spid="70" grpId="0"/>
      <p:bldP spid="72" grpId="0"/>
      <p:bldP spid="76" grpId="0"/>
      <p:bldP spid="77" grpId="0"/>
      <p:bldP spid="78" grpId="0"/>
      <p:bldP spid="79" grpId="0"/>
      <p:bldP spid="90" grpId="0"/>
      <p:bldP spid="94" grpId="0"/>
      <p:bldP spid="95" grpId="0"/>
      <p:bldP spid="103" grpId="0"/>
      <p:bldP spid="116" grpId="0"/>
      <p:bldP spid="130" grpId="0"/>
      <p:bldP spid="132" grpId="0"/>
      <p:bldP spid="133" grpId="0"/>
      <p:bldP spid="134" grpId="0"/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341707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5.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Резиновая камера заполнена ртутью и соединена со стеклянной трубкой так, как показано на рисунке. На камеру положили доску массой 0,5 кг и гирю массой 12 кг. Определите высоту столба ртути в трубке, если площадь доски равна 50 см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90391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670162" y="219039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4685996"/>
            <a:ext cx="216479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656668" y="2727440"/>
            <a:ext cx="0" cy="23894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5" y="2659931"/>
                <a:ext cx="223036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=13, 6∙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94948"/>
                <a:ext cx="1672772" cy="486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685996"/>
                <a:ext cx="2165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514497"/>
                <a:ext cx="1624203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1067" y="3323065"/>
                <a:ext cx="1655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492298"/>
                <a:ext cx="124129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1064" y="4208667"/>
                <a:ext cx="19364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156500"/>
                <a:ext cx="1452338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единительная линия 101"/>
          <p:cNvCxnSpPr/>
          <p:nvPr/>
        </p:nvCxnSpPr>
        <p:spPr>
          <a:xfrm>
            <a:off x="495301" y="1716908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1067" y="3765866"/>
                <a:ext cx="154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824399"/>
                <a:ext cx="1159254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73873" y="3442924"/>
                <a:ext cx="1415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ru-RU" sz="2000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рт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404" y="2582193"/>
                <a:ext cx="1107483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673997" y="3455948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Давление ртути в трубке: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73997" y="4102620"/>
            <a:ext cx="329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Давление доски и гири: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750703" y="3939398"/>
                <a:ext cx="2792559" cy="68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ru-RU" sz="2000" i="1" baseline="-25000">
                          <a:solidFill>
                            <a:prstClr val="black"/>
                          </a:solidFill>
                          <a:latin typeface="Cambria Math"/>
                        </a:rPr>
                        <m:t>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ru-RU" sz="2000" i="1" baseline="-25000">
                          <a:solidFill>
                            <a:prstClr val="black"/>
                          </a:solidFill>
                          <a:latin typeface="Cambria Math"/>
                        </a:rPr>
                        <m:t>г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27" y="2954548"/>
                <a:ext cx="2137765" cy="5404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ик 64"/>
          <p:cNvSpPr/>
          <p:nvPr/>
        </p:nvSpPr>
        <p:spPr>
          <a:xfrm>
            <a:off x="2673996" y="2850719"/>
            <a:ext cx="214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Паскаля: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662168" y="2856814"/>
                <a:ext cx="1712648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рт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26" y="2142610"/>
                <a:ext cx="1372427" cy="3438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183689" y="2669823"/>
                <a:ext cx="2850332" cy="68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767" y="2002367"/>
                <a:ext cx="2185535" cy="5404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2673996" y="4851600"/>
            <a:ext cx="329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Высота столба ртути: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428166" y="4712499"/>
                <a:ext cx="1800429" cy="703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24" y="3534374"/>
                <a:ext cx="1398524" cy="550728"/>
              </a:xfrm>
              <a:prstGeom prst="rect">
                <a:avLst/>
              </a:prstGeom>
              <a:blipFill rotWithShape="0"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21429" y="5499367"/>
                <a:ext cx="3590855" cy="890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0,5 кг+12 кг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13, 6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71" y="4124525"/>
                <a:ext cx="2803588" cy="7005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096000" y="5659077"/>
                <a:ext cx="1280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0,18 м.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44308"/>
                <a:ext cx="1002710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9615244" y="6027449"/>
            <a:ext cx="2097781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h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18 см.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973123" y="2975299"/>
            <a:ext cx="2572095" cy="2691275"/>
            <a:chOff x="6729842" y="2182490"/>
            <a:chExt cx="1929071" cy="2018456"/>
          </a:xfrm>
        </p:grpSpPr>
        <p:sp>
          <p:nvSpPr>
            <p:cNvPr id="15" name="Блок-схема: магнитный диск 14"/>
            <p:cNvSpPr/>
            <p:nvPr/>
          </p:nvSpPr>
          <p:spPr>
            <a:xfrm>
              <a:off x="6729842" y="3837662"/>
              <a:ext cx="1636856" cy="363284"/>
            </a:xfrm>
            <a:prstGeom prst="flowChartMagneticDisk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 flipH="1">
              <a:off x="7044085" y="3755570"/>
              <a:ext cx="791107" cy="17348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2" name="Цилиндр 111"/>
            <p:cNvSpPr/>
            <p:nvPr/>
          </p:nvSpPr>
          <p:spPr>
            <a:xfrm flipH="1">
              <a:off x="8044663" y="2698751"/>
              <a:ext cx="164300" cy="1176580"/>
            </a:xfrm>
            <a:prstGeom prst="can">
              <a:avLst>
                <a:gd name="adj" fmla="val 6829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046518" y="3618098"/>
              <a:ext cx="161123" cy="28238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051" y="3012621"/>
              <a:ext cx="853412" cy="853412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8044663" y="2182490"/>
              <a:ext cx="162979" cy="110655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044663" y="2228294"/>
              <a:ext cx="1" cy="167095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8207641" y="2228294"/>
              <a:ext cx="1" cy="167095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212404" y="3889721"/>
              <a:ext cx="44650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8212411" y="2755901"/>
              <a:ext cx="44650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410575" y="2757488"/>
              <a:ext cx="0" cy="1117843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74807" y="3155525"/>
              <a:ext cx="241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h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461937" y="449652"/>
                <a:ext cx="223036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=13, 6∙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53" y="337239"/>
                <a:ext cx="1672772" cy="48635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598904" y="872829"/>
                <a:ext cx="1655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0,5 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78" y="654621"/>
                <a:ext cx="1241294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060977" y="877665"/>
                <a:ext cx="154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733" y="658248"/>
                <a:ext cx="1159254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839138" y="1230031"/>
                <a:ext cx="2165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53" y="922523"/>
                <a:ext cx="1624203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8315295" y="1226947"/>
                <a:ext cx="19364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71" y="920210"/>
                <a:ext cx="1452338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602923" y="4536264"/>
            <a:ext cx="5966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ts val="1467"/>
              </a:lnSpc>
            </a:pPr>
            <a:r>
              <a:rPr lang="en-US" dirty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  <a:p>
            <a:pPr algn="ctr" defTabSz="914377">
              <a:lnSpc>
                <a:spcPts val="1467"/>
              </a:lnSpc>
            </a:pPr>
            <a:r>
              <a:rPr lang="ru-RU" dirty="0">
                <a:solidFill>
                  <a:prstClr val="white"/>
                </a:solidFill>
              </a:rPr>
              <a:t>пуд</a:t>
            </a:r>
          </a:p>
        </p:txBody>
      </p:sp>
    </p:spTree>
    <p:extLst>
      <p:ext uri="{BB962C8B-B14F-4D97-AF65-F5344CB8AC3E}">
        <p14:creationId xmlns:p14="http://schemas.microsoft.com/office/powerpoint/2010/main" val="35062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32639 0.3222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531E-6 L -0.50139 0.35741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97531E-6 L -0.70278 0.42068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4" y="2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185 L -0.11041 0.50371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716E-6 L -0.64097 0.43518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7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67" grpId="0"/>
      <p:bldP spid="68" grpId="0"/>
      <p:bldP spid="56" grpId="0"/>
      <p:bldP spid="60" grpId="0"/>
      <p:bldP spid="85" grpId="0"/>
      <p:bldP spid="86" grpId="0"/>
      <p:bldP spid="87" grpId="0"/>
      <p:bldP spid="65" grpId="0"/>
      <p:bldP spid="83" grpId="0"/>
      <p:bldP spid="91" grpId="0"/>
      <p:bldP spid="97" grpId="0"/>
      <p:bldP spid="98" grpId="0"/>
      <p:bldP spid="99" grpId="0"/>
      <p:bldP spid="101" grpId="0"/>
      <p:bldP spid="104" grpId="0"/>
      <p:bldP spid="124" grpId="0"/>
      <p:bldP spid="124" grpId="1"/>
      <p:bldP spid="124" grpId="2"/>
      <p:bldP spid="125" grpId="0"/>
      <p:bldP spid="125" grpId="1"/>
      <p:bldP spid="125" grpId="2"/>
      <p:bldP spid="127" grpId="0"/>
      <p:bldP spid="127" grpId="1"/>
      <p:bldP spid="127" grpId="2"/>
      <p:bldP spid="136" grpId="0"/>
      <p:bldP spid="136" grpId="1"/>
      <p:bldP spid="136" grpId="2"/>
      <p:bldP spid="137" grpId="0"/>
      <p:bldP spid="137" grpId="1"/>
      <p:bldP spid="13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6803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6.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Малый поршень гидравлического пресса за один ход опускается на 0,9 м, а большой поршень поднимается на 0,01 м. С какой силой действуют на малый поршень пресса, если пресс действует на зажатое в нем тело с силой 100 кН?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84415" y="2040345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84057" y="2040345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861097"/>
            <a:ext cx="14921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984056" y="2577397"/>
            <a:ext cx="0" cy="1714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3861097"/>
                <a:ext cx="1492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95823"/>
                <a:ext cx="1119743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7" y="2484435"/>
                <a:ext cx="1446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63326"/>
                <a:ext cx="1084943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1065" y="3369177"/>
                <a:ext cx="1512275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26882"/>
                <a:ext cx="1134206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единительная линия 101"/>
          <p:cNvCxnSpPr/>
          <p:nvPr/>
        </p:nvCxnSpPr>
        <p:spPr>
          <a:xfrm>
            <a:off x="495301" y="1667052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8427671" y="2697210"/>
            <a:ext cx="3264375" cy="3179085"/>
            <a:chOff x="6710177" y="2438400"/>
            <a:chExt cx="1775536" cy="172914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896537" y="2552700"/>
              <a:ext cx="443001" cy="19462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750503" y="2441327"/>
              <a:ext cx="735210" cy="1039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747747" y="2987363"/>
              <a:ext cx="737966" cy="1039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prstDash val="sys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527468" y="2808763"/>
              <a:ext cx="213817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144092" y="3036502"/>
              <a:ext cx="211926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7537250" y="3043304"/>
              <a:ext cx="204656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рямоугольник 70"/>
            <p:cNvSpPr/>
            <p:nvPr/>
          </p:nvSpPr>
          <p:spPr>
            <a:xfrm>
              <a:off x="6715970" y="3847938"/>
              <a:ext cx="1769743" cy="31960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6713293" y="3628847"/>
              <a:ext cx="419674" cy="21908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7750503" y="2755328"/>
              <a:ext cx="735210" cy="1039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7144092" y="3582448"/>
              <a:ext cx="211926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631995" y="2807299"/>
              <a:ext cx="0" cy="232919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7250249" y="3036502"/>
              <a:ext cx="0" cy="539082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830754" y="3152618"/>
                  <a:ext cx="235899" cy="200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54" y="3152618"/>
                  <a:ext cx="372666" cy="2994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471" r="-3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172166" y="3211077"/>
                  <a:ext cx="242003" cy="1841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2166" y="3211077"/>
                  <a:ext cx="393056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Прямоугольник 59"/>
            <p:cNvSpPr/>
            <p:nvPr/>
          </p:nvSpPr>
          <p:spPr>
            <a:xfrm>
              <a:off x="7750503" y="2859271"/>
              <a:ext cx="735210" cy="98866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710177" y="2988068"/>
              <a:ext cx="420748" cy="1039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prstDash val="sys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710177" y="3524904"/>
              <a:ext cx="420748" cy="1039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6715335" y="2695551"/>
              <a:ext cx="1770378" cy="1471995"/>
              <a:chOff x="6832771" y="2544150"/>
              <a:chExt cx="1554480" cy="1799095"/>
            </a:xfrm>
          </p:grpSpPr>
          <p:sp>
            <p:nvSpPr>
              <p:cNvPr id="80" name="Полилиния 79"/>
              <p:cNvSpPr/>
              <p:nvPr/>
            </p:nvSpPr>
            <p:spPr>
              <a:xfrm>
                <a:off x="6832771" y="2544150"/>
                <a:ext cx="1554480" cy="1799095"/>
              </a:xfrm>
              <a:custGeom>
                <a:avLst/>
                <a:gdLst>
                  <a:gd name="connsiteX0" fmla="*/ 0 w 1554480"/>
                  <a:gd name="connsiteY0" fmla="*/ 0 h 1524000"/>
                  <a:gd name="connsiteX1" fmla="*/ 0 w 1554480"/>
                  <a:gd name="connsiteY1" fmla="*/ 1524000 h 1524000"/>
                  <a:gd name="connsiteX2" fmla="*/ 1554480 w 1554480"/>
                  <a:gd name="connsiteY2" fmla="*/ 1524000 h 1524000"/>
                  <a:gd name="connsiteX3" fmla="*/ 1554480 w 1554480"/>
                  <a:gd name="connsiteY3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1524000">
                    <a:moveTo>
                      <a:pt x="0" y="0"/>
                    </a:moveTo>
                    <a:lnTo>
                      <a:pt x="0" y="1524000"/>
                    </a:lnTo>
                    <a:lnTo>
                      <a:pt x="1554480" y="1524000"/>
                    </a:lnTo>
                    <a:lnTo>
                      <a:pt x="1554480" y="0"/>
                    </a:ln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7200100" y="2544150"/>
                <a:ext cx="541600" cy="1408467"/>
              </a:xfrm>
              <a:custGeom>
                <a:avLst/>
                <a:gdLst>
                  <a:gd name="connsiteX0" fmla="*/ 0 w 1554480"/>
                  <a:gd name="connsiteY0" fmla="*/ 0 h 1524000"/>
                  <a:gd name="connsiteX1" fmla="*/ 0 w 1554480"/>
                  <a:gd name="connsiteY1" fmla="*/ 1524000 h 1524000"/>
                  <a:gd name="connsiteX2" fmla="*/ 1554480 w 1554480"/>
                  <a:gd name="connsiteY2" fmla="*/ 1524000 h 1524000"/>
                  <a:gd name="connsiteX3" fmla="*/ 1554480 w 1554480"/>
                  <a:gd name="connsiteY3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1524000">
                    <a:moveTo>
                      <a:pt x="0" y="0"/>
                    </a:moveTo>
                    <a:lnTo>
                      <a:pt x="0" y="1524000"/>
                    </a:lnTo>
                    <a:lnTo>
                      <a:pt x="1554480" y="1524000"/>
                    </a:lnTo>
                    <a:lnTo>
                      <a:pt x="1554480" y="0"/>
                    </a:lnTo>
                  </a:path>
                </a:pathLst>
              </a:cu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" name="Прямая со стрелкой 6"/>
            <p:cNvCxnSpPr/>
            <p:nvPr/>
          </p:nvCxnSpPr>
          <p:spPr>
            <a:xfrm flipH="1">
              <a:off x="6920551" y="3120971"/>
              <a:ext cx="988" cy="40070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80" idx="3"/>
            </p:cNvCxnSpPr>
            <p:nvPr/>
          </p:nvCxnSpPr>
          <p:spPr>
            <a:xfrm flipV="1">
              <a:off x="8485713" y="2438400"/>
              <a:ext cx="0" cy="25715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7750642" y="2438400"/>
              <a:ext cx="0" cy="25715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344033" y="2809237"/>
                  <a:ext cx="244584" cy="1841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033" y="2809237"/>
                  <a:ext cx="39305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Прямая со стрелкой 96"/>
            <p:cNvCxnSpPr/>
            <p:nvPr/>
          </p:nvCxnSpPr>
          <p:spPr>
            <a:xfrm flipV="1">
              <a:off x="8116730" y="2865211"/>
              <a:ext cx="0" cy="65519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014552" y="3110817"/>
                  <a:ext cx="238480" cy="200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552" y="3110817"/>
                  <a:ext cx="372666" cy="29944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471" r="-238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Прямая соединительная линия 126"/>
            <p:cNvCxnSpPr/>
            <p:nvPr/>
          </p:nvCxnSpPr>
          <p:spPr>
            <a:xfrm>
              <a:off x="7631995" y="2642297"/>
              <a:ext cx="0" cy="162372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7631995" y="3039334"/>
              <a:ext cx="0" cy="162372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91067" y="2927405"/>
                <a:ext cx="15635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195553"/>
                <a:ext cx="1172690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983075" y="2436933"/>
                <a:ext cx="456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Давление, создаваемое силой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06" y="1827700"/>
                <a:ext cx="3420083" cy="323165"/>
              </a:xfrm>
              <a:prstGeom prst="rect">
                <a:avLst/>
              </a:prstGeom>
              <a:blipFill rotWithShape="0">
                <a:blip r:embed="rId12"/>
                <a:stretch>
                  <a:fillRect l="-713" t="-3774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6304486" y="2431756"/>
                <a:ext cx="14959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64" y="1823817"/>
                <a:ext cx="1168974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1983076" y="3316555"/>
            <a:ext cx="214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Паскаля: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3985493" y="3316555"/>
                <a:ext cx="11437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19" y="2487416"/>
                <a:ext cx="904799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1983075" y="4599427"/>
            <a:ext cx="47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Условие </a:t>
            </a:r>
            <a:r>
              <a:rPr lang="ru-RU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несжимаемости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жидкости: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6564800" y="4607928"/>
                <a:ext cx="16432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00" y="3455946"/>
                <a:ext cx="1280287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6595099" y="4444463"/>
                <a:ext cx="1191032" cy="726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324" y="3333347"/>
                <a:ext cx="940257" cy="56836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983075" y="2893321"/>
                <a:ext cx="456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Давление, создаваемое силой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06" y="2169991"/>
                <a:ext cx="3420083" cy="323165"/>
              </a:xfrm>
              <a:prstGeom prst="rect">
                <a:avLst/>
              </a:prstGeom>
              <a:blipFill rotWithShape="0">
                <a:blip r:embed="rId17"/>
                <a:stretch>
                  <a:fillRect l="-713" t="-3774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6305542" y="2900807"/>
                <a:ext cx="15138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56" y="2175605"/>
                <a:ext cx="1173463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1983075" y="3938631"/>
            <a:ext cx="105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801522" y="3803423"/>
                <a:ext cx="1079911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41" y="2852567"/>
                <a:ext cx="854080" cy="56227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3692022" y="3803423"/>
                <a:ext cx="1692771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016" y="2852567"/>
                <a:ext cx="1314527" cy="56374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5181316" y="3795804"/>
                <a:ext cx="1123897" cy="726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86" y="2846853"/>
                <a:ext cx="888705" cy="56836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1979959" y="5138917"/>
                <a:ext cx="2433808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  <m:r>
                            <m:rPr>
                              <m:nor/>
                            </m:rPr>
                            <a:rPr lang="ru-RU" sz="20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0,9 м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69" y="3854187"/>
                <a:ext cx="1863139" cy="58323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4208729" y="5364849"/>
                <a:ext cx="1728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≈1,1∙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547" y="4023637"/>
                <a:ext cx="1336713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1984056" y="5952227"/>
            <a:ext cx="2565715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F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1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1,1 </a:t>
            </a:r>
            <a:r>
              <a:rPr lang="ru-RU" altLang="ru-RU" sz="1867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кН.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9045787" y="523555"/>
                <a:ext cx="1446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40" y="392666"/>
                <a:ext cx="1084943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020941" y="848959"/>
                <a:ext cx="15635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06" y="636719"/>
                <a:ext cx="1172690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104467" y="853008"/>
                <a:ext cx="1492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50" y="639756"/>
                <a:ext cx="1119743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137080" y="1163318"/>
                <a:ext cx="1512275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10" y="872488"/>
                <a:ext cx="1134206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2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-0.70209 0.2864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9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4568E-6 L -0.2901 0.3018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753E-6 L -0.4599 0.4367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2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54549 0.32067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3" grpId="0"/>
      <p:bldP spid="67" grpId="0"/>
      <p:bldP spid="87" grpId="0"/>
      <p:bldP spid="95" grpId="0"/>
      <p:bldP spid="96" grpId="0"/>
      <p:bldP spid="101" grpId="0"/>
      <p:bldP spid="103" grpId="0"/>
      <p:bldP spid="104" grpId="0"/>
      <p:bldP spid="106" grpId="0"/>
      <p:bldP spid="106" grpId="1"/>
      <p:bldP spid="108" grpId="0"/>
      <p:bldP spid="112" grpId="0"/>
      <p:bldP spid="113" grpId="0"/>
      <p:bldP spid="109" grpId="0"/>
      <p:bldP spid="18" grpId="0"/>
      <p:bldP spid="114" grpId="0"/>
      <p:bldP spid="115" grpId="0"/>
      <p:bldP spid="116" grpId="0"/>
      <p:bldP spid="117" grpId="0"/>
      <p:bldP spid="118" grpId="0"/>
      <p:bldP spid="119" grpId="0"/>
      <p:bldP spid="119" grpId="1"/>
      <p:bldP spid="119" grpId="2"/>
      <p:bldP spid="121" grpId="0"/>
      <p:bldP spid="121" grpId="1"/>
      <p:bldP spid="121" grpId="2"/>
      <p:bldP spid="122" grpId="0"/>
      <p:bldP spid="122" grpId="1"/>
      <p:bldP spid="122" grpId="2"/>
      <p:bldP spid="123" grpId="0"/>
      <p:bldP spid="123" grpId="1"/>
      <p:bldP spid="12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829</Words>
  <Application>Microsoft Office PowerPoint</Application>
  <PresentationFormat>Широкоэкранный</PresentationFormat>
  <Paragraphs>216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DVS</cp:lastModifiedBy>
  <cp:revision>2</cp:revision>
  <dcterms:created xsi:type="dcterms:W3CDTF">2016-02-02T09:14:11Z</dcterms:created>
  <dcterms:modified xsi:type="dcterms:W3CDTF">2019-04-10T02:44:44Z</dcterms:modified>
</cp:coreProperties>
</file>