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0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4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98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7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6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0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D7F6-05DD-4E55-8193-D25412BA6ED4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8729-0CEA-42CB-81E5-A7EFB53D1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1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6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3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2.xm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6.jpeg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.jpg"/><Relationship Id="rId17" Type="http://schemas.openxmlformats.org/officeDocument/2006/relationships/image" Target="NULL"/><Relationship Id="rId2" Type="http://schemas.openxmlformats.org/officeDocument/2006/relationships/image" Target="../media/image3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3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"/>
            <a:ext cx="5302244" cy="685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4267" b="1" cap="all" dirty="0">
                <a:solidFill>
                  <a:srgbClr val="ED7D31">
                    <a:lumMod val="75000"/>
                  </a:srgbClr>
                </a:solidFill>
              </a:rPr>
              <a:t>Импульс. Закон сохранения импульса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46594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3" y="5850699"/>
            <a:ext cx="171938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Рене Декарт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644599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сохранения импульса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394335" y="2627284"/>
            <a:ext cx="5319296" cy="817157"/>
            <a:chOff x="4795751" y="1707954"/>
            <a:chExt cx="3989472" cy="612868"/>
          </a:xfrm>
        </p:grpSpPr>
        <p:sp>
          <p:nvSpPr>
            <p:cNvPr id="73" name="TextBox 72"/>
            <p:cNvSpPr txBox="1"/>
            <p:nvPr/>
          </p:nvSpPr>
          <p:spPr>
            <a:xfrm>
              <a:off x="4796574" y="1732199"/>
              <a:ext cx="3988649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ts val="2667"/>
                </a:lnSpc>
              </a:pPr>
              <a:r>
                <a:rPr lang="ru-RU" sz="2000" dirty="0">
                  <a:solidFill>
                    <a:prstClr val="black"/>
                  </a:solidFill>
                </a:rPr>
                <a:t>		          — импульс незамкнутой системы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795751" y="1707954"/>
                  <a:ext cx="2079111" cy="346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751" y="1707954"/>
                  <a:ext cx="2079111" cy="36965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Группа 83"/>
          <p:cNvGrpSpPr/>
          <p:nvPr/>
        </p:nvGrpSpPr>
        <p:grpSpPr>
          <a:xfrm>
            <a:off x="489251" y="1789971"/>
            <a:ext cx="5318883" cy="1151472"/>
            <a:chOff x="366938" y="1344156"/>
            <a:chExt cx="3989162" cy="863604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системы тел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66938" y="1676846"/>
              <a:ext cx="3989161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геометрическая сумма импульсов тел системы.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94335" y="1990894"/>
            <a:ext cx="5341360" cy="401181"/>
            <a:chOff x="4795751" y="3513336"/>
            <a:chExt cx="4006020" cy="30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95751" y="3514139"/>
                  <a:ext cx="1719349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751" y="3514139"/>
                  <a:ext cx="1719349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7547" r="-4965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6338115" y="3513336"/>
              <a:ext cx="246365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импульс системы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489251" y="3199143"/>
            <a:ext cx="5318883" cy="1459249"/>
            <a:chOff x="366938" y="1344156"/>
            <a:chExt cx="3989162" cy="1094437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сохранения импульса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импульс замкнутой системы тел сохраняется при любых взаимодействиях этих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395434" y="3644343"/>
            <a:ext cx="5318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133" dirty="0">
                <a:solidFill>
                  <a:srgbClr val="44546A"/>
                </a:solidFill>
              </a:rPr>
              <a:t>Для замкнутой системы тел</a:t>
            </a:r>
            <a:endParaRPr lang="ru-RU" sz="2133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92509" y="4287099"/>
                <a:ext cx="1057216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82" y="3215324"/>
                <a:ext cx="792912" cy="352661"/>
              </a:xfrm>
              <a:prstGeom prst="rect">
                <a:avLst/>
              </a:prstGeom>
              <a:blipFill rotWithShape="0"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248495" y="4287100"/>
                <a:ext cx="196850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71" y="3215324"/>
                <a:ext cx="1476382" cy="335926"/>
              </a:xfrm>
              <a:prstGeom prst="rect">
                <a:avLst/>
              </a:prstGeom>
              <a:blipFill rotWithShape="0">
                <a:blip r:embed="rId6"/>
                <a:stretch>
                  <a:fillRect t="-3571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6394336" y="4961744"/>
            <a:ext cx="54928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		          </a:t>
            </a:r>
            <a:r>
              <a:rPr lang="en-US" sz="2000" dirty="0">
                <a:solidFill>
                  <a:prstClr val="black"/>
                </a:solidFill>
              </a:rPr>
              <a:t>		       </a:t>
            </a:r>
            <a:r>
              <a:rPr lang="ru-RU" sz="533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— закон сохранения импульса.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90555" y="4961745"/>
                <a:ext cx="44483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16" y="3721308"/>
                <a:ext cx="3336242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7547" r="-1095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485442" y="4914194"/>
            <a:ext cx="5321468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Закон сохранения импульса — фундаментальный закон природы!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89251" y="1800857"/>
            <a:ext cx="531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В случае незамкнутой системы ЗСИ используется, если: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89252" y="2715993"/>
                <a:ext cx="5318881" cy="75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а) геометрическая сумма внешних сил равна нулю: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8" y="2036995"/>
                <a:ext cx="3989161" cy="609398"/>
              </a:xfrm>
              <a:prstGeom prst="rect">
                <a:avLst/>
              </a:prstGeom>
              <a:blipFill rotWithShape="0">
                <a:blip r:embed="rId8"/>
                <a:stretch>
                  <a:fillRect l="-611" t="-15000" b="-8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489252" y="3704998"/>
                <a:ext cx="5318881" cy="163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б) проекция равнодействующей внешних сил на некоторое направление равна нулю, т.е. если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, то вдоль этого направления импульс системы сохраняется;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8" y="2778748"/>
                <a:ext cx="3989161" cy="1247201"/>
              </a:xfrm>
              <a:prstGeom prst="rect">
                <a:avLst/>
              </a:prstGeom>
              <a:blipFill rotWithShape="0">
                <a:blip r:embed="rId9"/>
                <a:stretch>
                  <a:fillRect l="-611" t="-980" r="-106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Прямоугольник 102"/>
          <p:cNvSpPr/>
          <p:nvPr/>
        </p:nvSpPr>
        <p:spPr>
          <a:xfrm>
            <a:off x="489252" y="5544404"/>
            <a:ext cx="5318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в) время взаимодействия мало.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0" grpId="0"/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886" y="515809"/>
            <a:ext cx="48942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Реактивное движение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89251" y="1887942"/>
            <a:ext cx="5318883" cy="1767025"/>
            <a:chOff x="366938" y="1344156"/>
            <a:chExt cx="3989162" cy="132526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Реактивное движение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6938" y="1676846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 тела, возникающее при отделении от тела его части с некоторой относительно тела скоростью.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http://s.pikabu.ru/post_img/2014/01/11/4/1389409875_17907064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6" y="1789971"/>
            <a:ext cx="5340653" cy="41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058">
            <a:off x="6306396" y="1803141"/>
            <a:ext cx="2826363" cy="19134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09" y="1820451"/>
            <a:ext cx="2495951" cy="20735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89" y="3992880"/>
            <a:ext cx="2556729" cy="18694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946">
            <a:off x="9464640" y="3765048"/>
            <a:ext cx="1751565" cy="22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886" y="515809"/>
            <a:ext cx="48942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Реактивное движение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89251" y="1885334"/>
            <a:ext cx="5318883" cy="1767025"/>
            <a:chOff x="366938" y="1344156"/>
            <a:chExt cx="3989162" cy="132526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Реактивное движение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6938" y="1676846"/>
              <a:ext cx="3989161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движение тела, возникающее при отделении от тела его части с некоторой относительно тела скоростью.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058">
            <a:off x="6306396" y="1803141"/>
            <a:ext cx="2826363" cy="1913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09" y="1820451"/>
            <a:ext cx="2495951" cy="207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89" y="3992880"/>
            <a:ext cx="2556729" cy="1869440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95602" y="4339386"/>
            <a:ext cx="5321468" cy="163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Ракета может менять скорость и направление своего движения без какого-либо взаимодействия с другими телами.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946">
            <a:off x="9464640" y="3765048"/>
            <a:ext cx="1751565" cy="22979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77" y="1853063"/>
            <a:ext cx="1410548" cy="4112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3" y="1860857"/>
            <a:ext cx="1410548" cy="41123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50032" y="319024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white"/>
                </a:solidFill>
              </a:rPr>
              <a:t>Р-1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8912" y="3468430"/>
            <a:ext cx="70243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67" dirty="0">
                <a:solidFill>
                  <a:prstClr val="white"/>
                </a:solidFill>
              </a:rPr>
              <a:t>Волга</a:t>
            </a:r>
            <a:endParaRPr lang="ru-RU" sz="1467" dirty="0">
              <a:solidFill>
                <a:prstClr val="white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131300" y="2328921"/>
            <a:ext cx="2379133" cy="115831"/>
            <a:chOff x="6848475" y="1746690"/>
            <a:chExt cx="1784350" cy="86873"/>
          </a:xfrm>
          <a:effectLst>
            <a:glow rad="38100">
              <a:schemeClr val="bg1">
                <a:alpha val="50000"/>
              </a:schemeClr>
            </a:glow>
          </a:effectLst>
        </p:grpSpPr>
        <p:cxnSp>
          <p:nvCxnSpPr>
            <p:cNvPr id="23" name="Прямая со стрелкой 22"/>
            <p:cNvCxnSpPr/>
            <p:nvPr/>
          </p:nvCxnSpPr>
          <p:spPr>
            <a:xfrm flipH="1">
              <a:off x="6848475" y="1746690"/>
              <a:ext cx="376238" cy="868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220214" y="1747371"/>
              <a:ext cx="141261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9131300" y="3274465"/>
            <a:ext cx="2379133" cy="115831"/>
            <a:chOff x="6848475" y="1746690"/>
            <a:chExt cx="1784350" cy="86873"/>
          </a:xfrm>
          <a:effectLst>
            <a:glow rad="38100">
              <a:schemeClr val="bg1">
                <a:alpha val="50000"/>
              </a:schemeClr>
            </a:glow>
          </a:effectLst>
        </p:grpSpPr>
        <p:cxnSp>
          <p:nvCxnSpPr>
            <p:cNvPr id="30" name="Прямая со стрелкой 29"/>
            <p:cNvCxnSpPr/>
            <p:nvPr/>
          </p:nvCxnSpPr>
          <p:spPr>
            <a:xfrm flipH="1">
              <a:off x="6848475" y="1746690"/>
              <a:ext cx="376238" cy="868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217833" y="1749753"/>
              <a:ext cx="141499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9131300" y="3998365"/>
            <a:ext cx="2379133" cy="115831"/>
            <a:chOff x="6848475" y="1746690"/>
            <a:chExt cx="1784350" cy="86873"/>
          </a:xfrm>
          <a:effectLst>
            <a:glow rad="38100">
              <a:schemeClr val="bg1">
                <a:alpha val="50000"/>
              </a:schemeClr>
            </a:glow>
          </a:effectLst>
        </p:grpSpPr>
        <p:cxnSp>
          <p:nvCxnSpPr>
            <p:cNvPr id="33" name="Прямая со стрелкой 32"/>
            <p:cNvCxnSpPr/>
            <p:nvPr/>
          </p:nvCxnSpPr>
          <p:spPr>
            <a:xfrm flipH="1">
              <a:off x="6848475" y="1746690"/>
              <a:ext cx="376238" cy="868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217833" y="1747847"/>
              <a:ext cx="141499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>
          <a:xfrm>
            <a:off x="9098633" y="5820867"/>
            <a:ext cx="1632868" cy="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  <a:effectLst>
            <a:glow rad="381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532338" y="2022636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головная часть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70438" y="2498528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приборный отсек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39023" y="3693691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бак окислителя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1078" y="5492732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сопло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131300" y="2819230"/>
            <a:ext cx="2379133" cy="115831"/>
            <a:chOff x="6848475" y="1746690"/>
            <a:chExt cx="1784350" cy="86873"/>
          </a:xfrm>
          <a:effectLst>
            <a:glow rad="38100">
              <a:schemeClr val="bg1">
                <a:alpha val="50000"/>
              </a:schemeClr>
            </a:glow>
          </a:effectLst>
        </p:grpSpPr>
        <p:cxnSp>
          <p:nvCxnSpPr>
            <p:cNvPr id="41" name="Прямая со стрелкой 40"/>
            <p:cNvCxnSpPr/>
            <p:nvPr/>
          </p:nvCxnSpPr>
          <p:spPr>
            <a:xfrm flipH="1">
              <a:off x="6848475" y="1746690"/>
              <a:ext cx="376238" cy="868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217833" y="1749753"/>
              <a:ext cx="141499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748245" y="294221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бак горючего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8965724" y="4577141"/>
            <a:ext cx="2544709" cy="115831"/>
            <a:chOff x="6848475" y="1746690"/>
            <a:chExt cx="1908532" cy="86873"/>
          </a:xfrm>
          <a:effectLst>
            <a:glow rad="38100">
              <a:schemeClr val="bg1">
                <a:alpha val="50000"/>
              </a:schemeClr>
            </a:glow>
          </a:effectLst>
        </p:grpSpPr>
        <p:cxnSp>
          <p:nvCxnSpPr>
            <p:cNvPr id="45" name="Прямая со стрелкой 44"/>
            <p:cNvCxnSpPr/>
            <p:nvPr/>
          </p:nvCxnSpPr>
          <p:spPr>
            <a:xfrm flipH="1">
              <a:off x="6848475" y="1746690"/>
              <a:ext cx="376238" cy="868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217833" y="1747847"/>
              <a:ext cx="153917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644907" y="4247064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</a:rPr>
              <a:t>трубопровод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36" grpId="0"/>
      <p:bldP spid="37" grpId="0"/>
      <p:bldP spid="38" grpId="0"/>
      <p:bldP spid="39" grpId="0"/>
      <p:bldP spid="43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" y="1524581"/>
            <a:ext cx="4943361" cy="277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33" y="1524583"/>
            <a:ext cx="4944000" cy="277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84" y="3716055"/>
            <a:ext cx="4944000" cy="277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3885" y="515809"/>
            <a:ext cx="81756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Импульс. Закон сохранения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41192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8" y="1524581"/>
            <a:ext cx="4943359" cy="277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34" y="1524583"/>
            <a:ext cx="4943999" cy="277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89" y="3716055"/>
            <a:ext cx="4941587" cy="277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93885" y="515809"/>
            <a:ext cx="817563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Импульс. Закон сохранения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18281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1"/>
            <a:ext cx="5302244" cy="685799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1200" y="5664200"/>
            <a:ext cx="196668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4" y="5850699"/>
            <a:ext cx="2225930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Ричард Фейнман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370" y="1835817"/>
            <a:ext cx="5327649" cy="2080057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914377">
              <a:lnSpc>
                <a:spcPts val="3067"/>
              </a:lnSpc>
            </a:pPr>
            <a:r>
              <a:rPr lang="ru-RU" sz="2133" dirty="0">
                <a:solidFill>
                  <a:prstClr val="black"/>
                </a:solidFill>
              </a:rPr>
              <a:t>… вся классическая механика содержится в этих </a:t>
            </a:r>
            <a:r>
              <a:rPr lang="ru-RU" sz="2133" dirty="0">
                <a:solidFill>
                  <a:prstClr val="black"/>
                </a:solidFill>
              </a:rPr>
              <a:t>законах.</a:t>
            </a:r>
          </a:p>
          <a:p>
            <a:pPr defTabSz="914377">
              <a:lnSpc>
                <a:spcPts val="3067"/>
              </a:lnSpc>
            </a:pPr>
            <a:r>
              <a:rPr lang="ru-RU" sz="2133" dirty="0">
                <a:solidFill>
                  <a:prstClr val="black"/>
                </a:solidFill>
              </a:rPr>
              <a:t>С </a:t>
            </a:r>
            <a:r>
              <a:rPr lang="ru-RU" sz="2133" dirty="0">
                <a:solidFill>
                  <a:prstClr val="black"/>
                </a:solidFill>
              </a:rPr>
              <a:t>их помощью в принципе можно решить любую задачу о движении тел с малыми </a:t>
            </a:r>
            <a:r>
              <a:rPr lang="ru-RU" sz="2133" dirty="0">
                <a:solidFill>
                  <a:prstClr val="black"/>
                </a:solidFill>
              </a:rPr>
              <a:t>скоростями…</a:t>
            </a:r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253" y="511633"/>
            <a:ext cx="56067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467" b="1" cap="all" dirty="0">
                <a:solidFill>
                  <a:srgbClr val="ED7D31">
                    <a:lumMod val="75000"/>
                  </a:srgbClr>
                </a:solidFill>
              </a:rPr>
              <a:t>Фейнмановские лекции</a:t>
            </a:r>
          </a:p>
        </p:txBody>
      </p:sp>
    </p:spTree>
    <p:extLst>
      <p:ext uri="{BB962C8B-B14F-4D97-AF65-F5344CB8AC3E}">
        <p14:creationId xmlns:p14="http://schemas.microsoft.com/office/powerpoint/2010/main" val="36304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23257" y="3246733"/>
            <a:ext cx="421277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262743" y="1896770"/>
            <a:ext cx="1306285" cy="13062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27312" y="2549911"/>
            <a:ext cx="1969088" cy="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85406" y="2519433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69028" y="2072440"/>
                <a:ext cx="126534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1" y="1554329"/>
                <a:ext cx="995529" cy="325345"/>
              </a:xfrm>
              <a:prstGeom prst="rect">
                <a:avLst/>
              </a:prstGeom>
              <a:blipFill rotWithShape="0">
                <a:blip r:embed="rId7"/>
                <a:stretch>
                  <a:fillRect t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394753" y="2469181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Ускорение тела: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02" y="1724139"/>
                <a:ext cx="1232389" cy="5461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94752" y="1819013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6" y="1347607"/>
                <a:ext cx="928909" cy="351186"/>
              </a:xfrm>
              <a:prstGeom prst="rect">
                <a:avLst/>
              </a:prstGeom>
              <a:blipFill rotWithShape="0">
                <a:blip r:embed="rId16"/>
                <a:stretch>
                  <a:fillRect t="-8621" r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Группа 83"/>
          <p:cNvGrpSpPr/>
          <p:nvPr/>
        </p:nvGrpSpPr>
        <p:grpSpPr>
          <a:xfrm>
            <a:off x="6394753" y="3060882"/>
            <a:ext cx="2495748" cy="699422"/>
            <a:chOff x="4796064" y="2249928"/>
            <a:chExt cx="1871811" cy="524566"/>
          </a:xfrm>
        </p:grpSpPr>
        <p:sp>
          <p:nvSpPr>
            <p:cNvPr id="86" name="TextBox 85"/>
            <p:cNvSpPr txBox="1"/>
            <p:nvPr/>
          </p:nvSpPr>
          <p:spPr>
            <a:xfrm>
              <a:off x="4796064" y="2375821"/>
              <a:ext cx="674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Тогда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390987" y="2249928"/>
                  <a:ext cx="1276888" cy="524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987" y="2249928"/>
                  <a:ext cx="1323439" cy="5477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67" y="2406373"/>
                <a:ext cx="1971502" cy="351186"/>
              </a:xfrm>
              <a:prstGeom prst="rect">
                <a:avLst/>
              </a:prstGeom>
              <a:blipFill rotWithShape="0">
                <a:blip r:embed="rId18"/>
                <a:stretch>
                  <a:fillRect t="-8772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22" y="2868721"/>
                <a:ext cx="863057" cy="323165"/>
              </a:xfrm>
              <a:prstGeom prst="rect">
                <a:avLst/>
              </a:prstGeom>
              <a:blipFill rotWithShape="0">
                <a:blip r:embed="rId19"/>
                <a:stretch>
                  <a:fillRect t="-7547" r="-17730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7283396" y="382496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тела.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22" y="3217232"/>
                <a:ext cx="1332673" cy="48635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7881931" y="4383603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единица измерения в СИ.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</a:t>
              </a:r>
              <a:r>
                <a:rPr lang="ru-RU" sz="2000" dirty="0">
                  <a:solidFill>
                    <a:prstClr val="black"/>
                  </a:solidFill>
                </a:rPr>
                <a:t>, совпадающая по направлению со скоростью тела в данный момент времени и равная произведению массы тела на его </a:t>
              </a:r>
              <a:r>
                <a:rPr lang="ru-RU" sz="2000" dirty="0">
                  <a:solidFill>
                    <a:prstClr val="black"/>
                  </a:solidFill>
                </a:rPr>
                <a:t>скорость.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23257" y="4265697"/>
            <a:ext cx="4212771" cy="1349964"/>
            <a:chOff x="759279" y="1603237"/>
            <a:chExt cx="3159578" cy="1012473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59279" y="2615710"/>
              <a:ext cx="3159578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Овал 104"/>
            <p:cNvSpPr/>
            <p:nvPr/>
          </p:nvSpPr>
          <p:spPr>
            <a:xfrm>
              <a:off x="1282787" y="1603237"/>
              <a:ext cx="979714" cy="9797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781214" y="2093093"/>
              <a:ext cx="1476816" cy="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Овал 106"/>
            <p:cNvSpPr/>
            <p:nvPr/>
          </p:nvSpPr>
          <p:spPr>
            <a:xfrm>
              <a:off x="1749784" y="207023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878410" y="1767645"/>
                  <a:ext cx="2836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410" y="1767645"/>
                  <a:ext cx="329449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204" r="-14815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795503" y="2093093"/>
              <a:ext cx="887459" cy="0"/>
            </a:xfrm>
            <a:prstGeom prst="line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2274784" y="1767645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784" y="1767645"/>
                  <a:ext cx="329449" cy="30008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Группа 33"/>
          <p:cNvGrpSpPr/>
          <p:nvPr/>
        </p:nvGrpSpPr>
        <p:grpSpPr>
          <a:xfrm>
            <a:off x="1213562" y="3575960"/>
            <a:ext cx="3780891" cy="2262404"/>
            <a:chOff x="669094" y="2681970"/>
            <a:chExt cx="2835668" cy="1696803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2776539" y="3206004"/>
              <a:ext cx="0" cy="88879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809893" y="3719516"/>
              <a:ext cx="0" cy="375281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062362" y="3702148"/>
              <a:ext cx="714051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062362" y="3206004"/>
              <a:ext cx="16998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09914" y="2681970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14" y="2681970"/>
                  <a:ext cx="322268" cy="30008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10204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46614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6614" y="4099560"/>
                  <a:ext cx="304314" cy="31830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069523" y="2917825"/>
              <a:ext cx="2261506" cy="117248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78020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20" y="4099561"/>
                  <a:ext cx="327334" cy="30008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Прямая со стрелкой 43"/>
            <p:cNvCxnSpPr/>
            <p:nvPr/>
          </p:nvCxnSpPr>
          <p:spPr>
            <a:xfrm>
              <a:off x="1057599" y="4091940"/>
              <a:ext cx="2401881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1065219" y="2694214"/>
              <a:ext cx="0" cy="140534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09914" y="3055963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14" y="3055963"/>
                  <a:ext cx="322268" cy="30008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0000" r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69094" y="3554943"/>
                  <a:ext cx="35028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94" y="3554943"/>
                  <a:ext cx="396840" cy="30008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10204" r="-10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Прямая соединительная линия 47"/>
            <p:cNvCxnSpPr/>
            <p:nvPr/>
          </p:nvCxnSpPr>
          <p:spPr>
            <a:xfrm>
              <a:off x="1020315" y="3206004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020315" y="3703687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618948" y="4095913"/>
                  <a:ext cx="3278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48" y="4095913"/>
                  <a:ext cx="378437" cy="30008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1763264" y="4091940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2729253" y="4091942"/>
              <a:ext cx="8980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585918" y="4101774"/>
                  <a:ext cx="3318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18" y="4101774"/>
                  <a:ext cx="378437" cy="30008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Полилиния 53"/>
            <p:cNvSpPr/>
            <p:nvPr/>
          </p:nvSpPr>
          <p:spPr>
            <a:xfrm>
              <a:off x="1809750" y="3209925"/>
              <a:ext cx="966788" cy="881063"/>
            </a:xfrm>
            <a:custGeom>
              <a:avLst/>
              <a:gdLst>
                <a:gd name="connsiteX0" fmla="*/ 0 w 966788"/>
                <a:gd name="connsiteY0" fmla="*/ 881063 h 881063"/>
                <a:gd name="connsiteX1" fmla="*/ 0 w 966788"/>
                <a:gd name="connsiteY1" fmla="*/ 500063 h 881063"/>
                <a:gd name="connsiteX2" fmla="*/ 966788 w 966788"/>
                <a:gd name="connsiteY2" fmla="*/ 0 h 881063"/>
                <a:gd name="connsiteX3" fmla="*/ 966788 w 966788"/>
                <a:gd name="connsiteY3" fmla="*/ 876300 h 881063"/>
                <a:gd name="connsiteX4" fmla="*/ 0 w 966788"/>
                <a:gd name="connsiteY4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8" h="881063">
                  <a:moveTo>
                    <a:pt x="0" y="881063"/>
                  </a:moveTo>
                  <a:lnTo>
                    <a:pt x="0" y="500063"/>
                  </a:lnTo>
                  <a:lnTo>
                    <a:pt x="966788" y="0"/>
                  </a:lnTo>
                  <a:lnTo>
                    <a:pt x="966788" y="876300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758539" y="3187584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87447" y="3688779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1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3" grpId="0" build="allAtOnce"/>
      <p:bldP spid="13" grpId="1" build="allAtOnce"/>
      <p:bldP spid="77" grpId="0"/>
      <p:bldP spid="78" grpId="0"/>
      <p:bldP spid="80" grpId="0"/>
      <p:bldP spid="81" grpId="0"/>
      <p:bldP spid="85" grpId="0"/>
      <p:bldP spid="89" grpId="0"/>
      <p:bldP spid="90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2"/>
            <a:ext cx="5302244" cy="685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6067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4267" b="1" cap="all" dirty="0">
                <a:solidFill>
                  <a:srgbClr val="ED7D31">
                    <a:lumMod val="75000"/>
                  </a:srgbClr>
                </a:solidFill>
              </a:rPr>
              <a:t>Количество движения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46594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3" y="5850699"/>
            <a:ext cx="171938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Рене Декарт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370" y="1975568"/>
            <a:ext cx="5327649" cy="1077026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Количество </a:t>
            </a:r>
            <a:r>
              <a:rPr lang="ru-RU" sz="2133" dirty="0">
                <a:solidFill>
                  <a:prstClr val="black"/>
                </a:solidFill>
              </a:rPr>
              <a:t>движения </a:t>
            </a:r>
            <a:r>
              <a:rPr lang="ru-RU" sz="2133" dirty="0">
                <a:solidFill>
                  <a:prstClr val="black"/>
                </a:solidFill>
              </a:rPr>
              <a:t>есть произведение </a:t>
            </a:r>
            <a:r>
              <a:rPr lang="ru-RU" sz="2133" dirty="0">
                <a:solidFill>
                  <a:prstClr val="black"/>
                </a:solidFill>
              </a:rPr>
              <a:t>«величины тела на скорость его движения</a:t>
            </a:r>
            <a:r>
              <a:rPr lang="ru-RU" sz="2133" dirty="0">
                <a:solidFill>
                  <a:prstClr val="black"/>
                </a:solidFill>
              </a:rPr>
              <a:t>».</a:t>
            </a:r>
            <a:endParaRPr lang="ru-RU" sz="21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6385363" y="1887737"/>
            <a:ext cx="5236694" cy="2456042"/>
            <a:chOff x="4789022" y="1415803"/>
            <a:chExt cx="3927520" cy="1842031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4789022" y="1415803"/>
              <a:ext cx="2379761" cy="300084"/>
              <a:chOff x="4789022" y="2868720"/>
              <a:chExt cx="2379761" cy="3000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4789022" y="2868721"/>
                    <a:ext cx="815704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9022" y="2868721"/>
                    <a:ext cx="863057" cy="3231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7547" r="-17730"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8" name="TextBox 127"/>
              <p:cNvSpPr txBox="1"/>
              <p:nvPr/>
            </p:nvSpPr>
            <p:spPr>
              <a:xfrm>
                <a:off x="5462547" y="2868720"/>
                <a:ext cx="1706236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импульс тела.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9" name="Группа 128"/>
            <p:cNvGrpSpPr/>
            <p:nvPr/>
          </p:nvGrpSpPr>
          <p:grpSpPr>
            <a:xfrm>
              <a:off x="4796064" y="2460793"/>
              <a:ext cx="2118917" cy="328119"/>
              <a:chOff x="4796064" y="4105464"/>
              <a:chExt cx="2118917" cy="328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796064" y="4105464"/>
                    <a:ext cx="510188" cy="32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4105464"/>
                    <a:ext cx="554319" cy="35118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877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/>
              <p:cNvSpPr txBox="1"/>
              <p:nvPr/>
            </p:nvSpPr>
            <p:spPr>
              <a:xfrm>
                <a:off x="5164262" y="4116640"/>
                <a:ext cx="175071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импульс силы.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4796064" y="2929715"/>
              <a:ext cx="3837703" cy="328119"/>
              <a:chOff x="4796064" y="3728930"/>
              <a:chExt cx="3837703" cy="3281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4796064" y="3728930"/>
                    <a:ext cx="1765772" cy="3281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3728930"/>
                    <a:ext cx="1850828" cy="35118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8772" r="-5941" b="-701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4" name="TextBox 133"/>
              <p:cNvSpPr txBox="1"/>
              <p:nvPr/>
            </p:nvSpPr>
            <p:spPr>
              <a:xfrm>
                <a:off x="6427394" y="3744675"/>
                <a:ext cx="220637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— </a:t>
                </a:r>
                <a:r>
                  <a:rPr lang="en-US" sz="2000" dirty="0">
                    <a:solidFill>
                      <a:prstClr val="black"/>
                    </a:solidFill>
                  </a:rPr>
                  <a:t>2-</a:t>
                </a:r>
                <a:r>
                  <a:rPr lang="ru-RU" sz="2000" dirty="0">
                    <a:solidFill>
                      <a:prstClr val="black"/>
                    </a:solidFill>
                  </a:rPr>
                  <a:t>й закон Ньютона.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>
              <a:off x="4789022" y="1856705"/>
              <a:ext cx="3927520" cy="464791"/>
              <a:chOff x="4789022" y="3217232"/>
              <a:chExt cx="3927520" cy="4647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789022" y="3217232"/>
                    <a:ext cx="1284054" cy="4647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кг</m:t>
                                  </m:r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9022" y="3217232"/>
                    <a:ext cx="1332673" cy="4863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7" name="TextBox 136"/>
              <p:cNvSpPr txBox="1"/>
              <p:nvPr/>
            </p:nvSpPr>
            <p:spPr>
              <a:xfrm>
                <a:off x="5911448" y="3287702"/>
                <a:ext cx="2805094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единица измерения в СИ.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94753" y="2469181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Ускорение тела: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537203" y="2298852"/>
                <a:ext cx="1518108" cy="69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02" y="1724139"/>
                <a:ext cx="1232389" cy="5461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94752" y="1819013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915396" y="1796809"/>
                <a:ext cx="117654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6" y="1347607"/>
                <a:ext cx="928909" cy="351186"/>
              </a:xfrm>
              <a:prstGeom prst="rect">
                <a:avLst/>
              </a:prstGeom>
              <a:blipFill rotWithShape="0">
                <a:blip r:embed="rId16"/>
                <a:stretch>
                  <a:fillRect t="-8621" r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Группа 83"/>
          <p:cNvGrpSpPr/>
          <p:nvPr/>
        </p:nvGrpSpPr>
        <p:grpSpPr>
          <a:xfrm>
            <a:off x="6394753" y="3060882"/>
            <a:ext cx="2495748" cy="699422"/>
            <a:chOff x="4796064" y="2249928"/>
            <a:chExt cx="1871811" cy="524566"/>
          </a:xfrm>
        </p:grpSpPr>
        <p:sp>
          <p:nvSpPr>
            <p:cNvPr id="86" name="TextBox 85"/>
            <p:cNvSpPr txBox="1"/>
            <p:nvPr/>
          </p:nvSpPr>
          <p:spPr>
            <a:xfrm>
              <a:off x="4796064" y="2375821"/>
              <a:ext cx="6747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Тогда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390987" y="2249928"/>
                  <a:ext cx="1276888" cy="524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987" y="2249928"/>
                  <a:ext cx="1323439" cy="5477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699556" y="3208497"/>
                <a:ext cx="256557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67" y="2406373"/>
                <a:ext cx="1971502" cy="351186"/>
              </a:xfrm>
              <a:prstGeom prst="rect">
                <a:avLst/>
              </a:prstGeom>
              <a:blipFill rotWithShape="0">
                <a:blip r:embed="rId18"/>
                <a:stretch>
                  <a:fillRect t="-8772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385363" y="3824961"/>
                <a:ext cx="108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22" y="2868721"/>
                <a:ext cx="863057" cy="323165"/>
              </a:xfrm>
              <a:prstGeom prst="rect">
                <a:avLst/>
              </a:prstGeom>
              <a:blipFill rotWithShape="0">
                <a:blip r:embed="rId19"/>
                <a:stretch>
                  <a:fillRect t="-7547" r="-17730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7283396" y="382496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тела.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5363" y="4289643"/>
                <a:ext cx="1712072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∙м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22" y="3217232"/>
                <a:ext cx="1332673" cy="48635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7881931" y="4383603"/>
            <a:ext cx="374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единица измерения в СИ.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394753" y="5473952"/>
                <a:ext cx="680251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4105464"/>
                <a:ext cx="554319" cy="351186"/>
              </a:xfrm>
              <a:prstGeom prst="rect">
                <a:avLst/>
              </a:prstGeom>
              <a:blipFill rotWithShape="0">
                <a:blip r:embed="rId21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6885683" y="5488853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импульс силы.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394752" y="4971907"/>
                <a:ext cx="2354362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3728930"/>
                <a:ext cx="1850828" cy="351186"/>
              </a:xfrm>
              <a:prstGeom prst="rect">
                <a:avLst/>
              </a:prstGeom>
              <a:blipFill rotWithShape="0">
                <a:blip r:embed="rId22"/>
                <a:stretch>
                  <a:fillRect t="-8772" r="-5941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8569860" y="4992900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</a:t>
            </a:r>
            <a:r>
              <a:rPr lang="en-US" sz="2000" dirty="0">
                <a:solidFill>
                  <a:prstClr val="black"/>
                </a:solidFill>
              </a:rPr>
              <a:t>2-</a:t>
            </a:r>
            <a:r>
              <a:rPr lang="ru-RU" sz="2000" dirty="0">
                <a:solidFill>
                  <a:prstClr val="black"/>
                </a:solidFill>
              </a:rPr>
              <a:t>й закон Ньютона.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</a:t>
              </a:r>
              <a:r>
                <a:rPr lang="ru-RU" sz="2000" dirty="0">
                  <a:solidFill>
                    <a:prstClr val="black"/>
                  </a:solidFill>
                </a:rPr>
                <a:t>, совпадающая по направлению со скоростью тела в данный момент времени и равная произведению массы тела на его </a:t>
              </a:r>
              <a:r>
                <a:rPr lang="ru-RU" sz="2000" dirty="0">
                  <a:solidFill>
                    <a:prstClr val="black"/>
                  </a:solidFill>
                </a:rPr>
                <a:t>скорость.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23257" y="4265697"/>
            <a:ext cx="4212771" cy="1349964"/>
            <a:chOff x="759279" y="1603237"/>
            <a:chExt cx="3159578" cy="1012473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59279" y="2615710"/>
              <a:ext cx="3159578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Овал 104"/>
            <p:cNvSpPr/>
            <p:nvPr/>
          </p:nvSpPr>
          <p:spPr>
            <a:xfrm>
              <a:off x="1282787" y="1603237"/>
              <a:ext cx="979714" cy="9797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781214" y="2093093"/>
              <a:ext cx="1476816" cy="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Овал 106"/>
            <p:cNvSpPr/>
            <p:nvPr/>
          </p:nvSpPr>
          <p:spPr>
            <a:xfrm>
              <a:off x="1749784" y="207023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878410" y="1767645"/>
                  <a:ext cx="2836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410" y="1767645"/>
                  <a:ext cx="329449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204" r="-14815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795503" y="2093093"/>
              <a:ext cx="887459" cy="0"/>
            </a:xfrm>
            <a:prstGeom prst="line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2274784" y="1767645"/>
                  <a:ext cx="27613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784" y="1767645"/>
                  <a:ext cx="329449" cy="30008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Группа 110"/>
          <p:cNvGrpSpPr/>
          <p:nvPr/>
        </p:nvGrpSpPr>
        <p:grpSpPr>
          <a:xfrm>
            <a:off x="489251" y="4395706"/>
            <a:ext cx="5318883" cy="1459249"/>
            <a:chOff x="366938" y="1344156"/>
            <a:chExt cx="3989162" cy="1094437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2-й закон Ньютона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импульса тела равно импульсу равнодействующей сил, действующих на тело.</a:t>
              </a:r>
            </a:p>
          </p:txBody>
        </p:sp>
      </p:grpSp>
      <p:sp>
        <p:nvSpPr>
          <p:cNvPr id="139" name="Прямоугольник 138"/>
          <p:cNvSpPr/>
          <p:nvPr/>
        </p:nvSpPr>
        <p:spPr>
          <a:xfrm>
            <a:off x="6394752" y="4531515"/>
            <a:ext cx="5329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44546A"/>
                </a:solidFill>
              </a:rPr>
              <a:t>Импульс </a:t>
            </a:r>
            <a:r>
              <a:rPr lang="ru-RU" sz="2000" dirty="0">
                <a:solidFill>
                  <a:srgbClr val="44546A"/>
                </a:solidFill>
              </a:rPr>
              <a:t>тела изменяется под действием данной силы одинаково у тел любой массы, если только время действия силы одинаково.</a:t>
            </a:r>
          </a:p>
        </p:txBody>
      </p:sp>
    </p:spTree>
    <p:extLst>
      <p:ext uri="{BB962C8B-B14F-4D97-AF65-F5344CB8AC3E}">
        <p14:creationId xmlns:p14="http://schemas.microsoft.com/office/powerpoint/2010/main" val="15929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4.44444E-6 -0.28303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-3.33333E-6 -0.28303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827E-7 L 2.22222E-6 -0.2642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3.05556E-6 -0.26327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7284E-7 L -4.44444E-6 -0.15525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-0.15432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1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2.5E-6 -0.31975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8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2.77778E-6 -0.32068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0" grpId="0"/>
      <p:bldP spid="81" grpId="0"/>
      <p:bldP spid="85" grpId="0"/>
      <p:bldP spid="89" grpId="0"/>
      <p:bldP spid="89" grpId="1"/>
      <p:bldP spid="90" grpId="0"/>
      <p:bldP spid="90" grpId="1"/>
      <p:bldP spid="92" grpId="0"/>
      <p:bldP spid="92" grpId="1"/>
      <p:bldP spid="93" grpId="0"/>
      <p:bldP spid="93" grpId="1"/>
      <p:bldP spid="95" grpId="0"/>
      <p:bldP spid="95" grpId="1"/>
      <p:bldP spid="95" grpId="2"/>
      <p:bldP spid="96" grpId="0"/>
      <p:bldP spid="96" grpId="1"/>
      <p:bldP spid="96" grpId="2"/>
      <p:bldP spid="98" grpId="0"/>
      <p:bldP spid="98" grpId="1"/>
      <p:bldP spid="98" grpId="2"/>
      <p:bldP spid="99" grpId="0"/>
      <p:bldP spid="99" grpId="1"/>
      <p:bldP spid="99" grpId="2"/>
      <p:bldP spid="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31390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тела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85363" y="1887740"/>
            <a:ext cx="3173015" cy="400112"/>
            <a:chOff x="4789022" y="2868720"/>
            <a:chExt cx="2379761" cy="300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789022" y="2868721"/>
                  <a:ext cx="815704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022" y="2868721"/>
                  <a:ext cx="863057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547" r="-17730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89"/>
            <p:cNvSpPr txBox="1"/>
            <p:nvPr/>
          </p:nvSpPr>
          <p:spPr>
            <a:xfrm>
              <a:off x="5462547" y="2868720"/>
              <a:ext cx="170623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импульс тела.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94754" y="3281067"/>
            <a:ext cx="2825224" cy="437493"/>
            <a:chOff x="4796064" y="4105464"/>
            <a:chExt cx="2118918" cy="328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796064" y="4105464"/>
                  <a:ext cx="510188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4" y="4105464"/>
                  <a:ext cx="554319" cy="3511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5164262" y="4116640"/>
              <a:ext cx="17507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импульс силы.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94753" y="3906295"/>
            <a:ext cx="5116937" cy="437493"/>
            <a:chOff x="4796064" y="3728930"/>
            <a:chExt cx="3837703" cy="328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4796064" y="3728930"/>
                  <a:ext cx="1765772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4" y="3728930"/>
                  <a:ext cx="1850828" cy="3511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772" r="-5941" b="-70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/>
            <p:cNvSpPr txBox="1"/>
            <p:nvPr/>
          </p:nvSpPr>
          <p:spPr>
            <a:xfrm>
              <a:off x="6427394" y="3744675"/>
              <a:ext cx="22063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</a:t>
              </a:r>
              <a:r>
                <a:rPr lang="en-US" sz="2000" dirty="0">
                  <a:solidFill>
                    <a:prstClr val="black"/>
                  </a:solidFill>
                </a:rPr>
                <a:t>2-</a:t>
              </a:r>
              <a:r>
                <a:rPr lang="ru-RU" sz="2000" dirty="0">
                  <a:solidFill>
                    <a:prstClr val="black"/>
                  </a:solidFill>
                </a:rPr>
                <a:t>й закон Ньютона.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89251" y="1882825"/>
            <a:ext cx="5318883" cy="2074803"/>
            <a:chOff x="366938" y="1344156"/>
            <a:chExt cx="3989162" cy="155610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тела (количество движения)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66938" y="1676846"/>
              <a:ext cx="3989161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векторная физическая величина</a:t>
              </a:r>
              <a:r>
                <a:rPr lang="ru-RU" sz="2000" dirty="0">
                  <a:solidFill>
                    <a:prstClr val="black"/>
                  </a:solidFill>
                </a:rPr>
                <a:t>, совпадающая по направлению со скоростью тела в данный момент времени и равная произведению массы тела на его </a:t>
              </a:r>
              <a:r>
                <a:rPr lang="ru-RU" sz="2000" dirty="0">
                  <a:solidFill>
                    <a:prstClr val="black"/>
                  </a:solidFill>
                </a:rPr>
                <a:t>скорость.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489251" y="4395706"/>
            <a:ext cx="5318883" cy="1459249"/>
            <a:chOff x="366938" y="1344156"/>
            <a:chExt cx="3989162" cy="1094437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2-й закон Ньютона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изменение импульса тела равно импульсу равнодействующей сил, действующих на тело.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394752" y="4531515"/>
            <a:ext cx="5329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44546A"/>
                </a:solidFill>
              </a:rPr>
              <a:t>Импульс </a:t>
            </a:r>
            <a:r>
              <a:rPr lang="ru-RU" sz="2000" dirty="0">
                <a:solidFill>
                  <a:srgbClr val="44546A"/>
                </a:solidFill>
              </a:rPr>
              <a:t>тела изменяется под действием данной силы одинаково у тел любой массы, если только время действия силы одинаково.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385363" y="2475603"/>
            <a:ext cx="5236694" cy="619721"/>
            <a:chOff x="4789022" y="3217232"/>
            <a:chExt cx="3927520" cy="464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789022" y="3217232"/>
                  <a:ext cx="1284054" cy="46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кг</m:t>
                                </m:r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∙м</m:t>
                                </m:r>
                              </m:num>
                              <m:den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022" y="3217232"/>
                  <a:ext cx="1332673" cy="4863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5911448" y="3287702"/>
              <a:ext cx="280509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единица измерения в СИ.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235201" y="3541915"/>
            <a:ext cx="1943100" cy="1914005"/>
          </a:xfrm>
          <a:prstGeom prst="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168897" y="3541915"/>
            <a:ext cx="0" cy="1914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994042" y="5466081"/>
                <a:ext cx="437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31" y="4099561"/>
                <a:ext cx="374398" cy="3183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912102" y="5462117"/>
                <a:ext cx="44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76" y="4096588"/>
                <a:ext cx="378437" cy="3183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/>
          <p:nvPr/>
        </p:nvCxnSpPr>
        <p:spPr>
          <a:xfrm>
            <a:off x="2241833" y="3541915"/>
            <a:ext cx="0" cy="191400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2154373" y="5459636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>
            <a:off x="4078551" y="5469797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922767" y="2506713"/>
            <a:ext cx="4430340" cy="3328701"/>
            <a:chOff x="692075" y="1880034"/>
            <a:chExt cx="3322755" cy="2496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92075" y="2496103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75" y="2496103"/>
                  <a:ext cx="398955" cy="32534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2963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Прямая со стрелкой 90"/>
            <p:cNvCxnSpPr/>
            <p:nvPr/>
          </p:nvCxnSpPr>
          <p:spPr>
            <a:xfrm>
              <a:off x="1090255" y="4091940"/>
              <a:ext cx="2895005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742570" y="1887185"/>
                  <a:ext cx="29796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70" y="1887185"/>
                  <a:ext cx="343684" cy="32534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3208" r="-160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756682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82" y="4099560"/>
                  <a:ext cx="304314" cy="31830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105495" y="2656436"/>
              <a:ext cx="251400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V="1">
              <a:off x="1097875" y="1880034"/>
              <a:ext cx="0" cy="221952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10676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76" y="4099561"/>
                  <a:ext cx="327334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2832494" y="4232177"/>
                <a:ext cx="676147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6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70" y="3174133"/>
                <a:ext cx="551689" cy="400110"/>
              </a:xfrm>
              <a:prstGeom prst="rect">
                <a:avLst/>
              </a:prstGeom>
              <a:blipFill rotWithShape="0">
                <a:blip r:embed="rId13"/>
                <a:stretch>
                  <a:fillRect t="-16923" r="-48352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Прямоугольный треугольник 117"/>
          <p:cNvSpPr/>
          <p:nvPr/>
        </p:nvSpPr>
        <p:spPr>
          <a:xfrm flipH="1">
            <a:off x="1426030" y="3320141"/>
            <a:ext cx="2708727" cy="2135779"/>
          </a:xfrm>
          <a:prstGeom prst="rtTriangle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4125356" y="3320144"/>
            <a:ext cx="0" cy="21357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868561" y="5462117"/>
                <a:ext cx="442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20" y="4096588"/>
                <a:ext cx="378437" cy="3183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Прямая со стрелкой 120"/>
          <p:cNvCxnSpPr/>
          <p:nvPr/>
        </p:nvCxnSpPr>
        <p:spPr>
          <a:xfrm rot="5400000">
            <a:off x="4035010" y="5469797"/>
            <a:ext cx="16037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46569" y="4093587"/>
                <a:ext cx="519437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7" y="3070190"/>
                <a:ext cx="436979" cy="348750"/>
              </a:xfrm>
              <a:prstGeom prst="rect">
                <a:avLst/>
              </a:prstGeom>
              <a:blipFill rotWithShape="0">
                <a:blip r:embed="rId14"/>
                <a:stretch>
                  <a:fillRect t="-10526" r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Прямая соединительная линия 122"/>
          <p:cNvCxnSpPr/>
          <p:nvPr/>
        </p:nvCxnSpPr>
        <p:spPr>
          <a:xfrm>
            <a:off x="1420293" y="4328533"/>
            <a:ext cx="334523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/>
          <p:cNvGrpSpPr/>
          <p:nvPr/>
        </p:nvGrpSpPr>
        <p:grpSpPr>
          <a:xfrm>
            <a:off x="946553" y="2506713"/>
            <a:ext cx="4363013" cy="3328701"/>
            <a:chOff x="742570" y="1880034"/>
            <a:chExt cx="3272260" cy="2496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742570" y="1887185"/>
                  <a:ext cx="29796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70" y="1887185"/>
                  <a:ext cx="343684" cy="3253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3756682" y="4099560"/>
                  <a:ext cx="2581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82" y="4099560"/>
                  <a:ext cx="304314" cy="31830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Прямая соединительная линия 126"/>
            <p:cNvCxnSpPr/>
            <p:nvPr/>
          </p:nvCxnSpPr>
          <p:spPr>
            <a:xfrm flipV="1">
              <a:off x="1102179" y="2155371"/>
              <a:ext cx="2449285" cy="193493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910676" y="4099561"/>
                  <a:ext cx="2815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76" y="4099561"/>
                  <a:ext cx="327334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Прямоугольник 128"/>
                <p:cNvSpPr/>
                <p:nvPr/>
              </p:nvSpPr>
              <p:spPr>
                <a:xfrm rot="19307405">
                  <a:off x="2753626" y="2134048"/>
                  <a:ext cx="752899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oMath>
                    </m:oMathPara>
                  </a14:m>
                  <a:endPara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Прямоугольник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07405">
                  <a:off x="2731376" y="2122506"/>
                  <a:ext cx="797398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Прямая со стрелкой 129"/>
            <p:cNvCxnSpPr/>
            <p:nvPr/>
          </p:nvCxnSpPr>
          <p:spPr>
            <a:xfrm>
              <a:off x="1090255" y="4091940"/>
              <a:ext cx="2895005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flipV="1">
              <a:off x="1097875" y="1880034"/>
              <a:ext cx="0" cy="2219526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2026451" y="4838048"/>
                <a:ext cx="194540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838" y="3628535"/>
                <a:ext cx="1506118" cy="438005"/>
              </a:xfrm>
              <a:prstGeom prst="rect">
                <a:avLst/>
              </a:prstGeom>
              <a:blipFill rotWithShape="0"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1497073" y="3744789"/>
                <a:ext cx="131471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04" y="2808591"/>
                <a:ext cx="1032654" cy="43800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394752" y="4574970"/>
                <a:ext cx="1449692" cy="472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3431227"/>
                <a:ext cx="1133002" cy="377155"/>
              </a:xfrm>
              <a:prstGeom prst="rect">
                <a:avLst/>
              </a:prstGeom>
              <a:blipFill rotWithShape="0">
                <a:blip r:embed="rId19"/>
                <a:stretch>
                  <a:fillRect t="-8065" r="-13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6411893" y="4640080"/>
            <a:ext cx="536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2400"/>
              </a:lnSpc>
            </a:pPr>
            <a:r>
              <a:rPr lang="ru-RU" sz="2000" dirty="0">
                <a:solidFill>
                  <a:prstClr val="black"/>
                </a:solidFill>
              </a:rPr>
              <a:t>	     — используется </a:t>
            </a:r>
            <a:r>
              <a:rPr lang="ru-RU" sz="2000" dirty="0">
                <a:solidFill>
                  <a:prstClr val="black"/>
                </a:solidFill>
              </a:rPr>
              <a:t>для оценки средней силы при кратковременных взаимодействиях </a:t>
            </a:r>
            <a:r>
              <a:rPr lang="ru-RU" sz="2000" dirty="0">
                <a:solidFill>
                  <a:prstClr val="black"/>
                </a:solidFill>
              </a:rPr>
              <a:t>тел.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 animBg="1"/>
      <p:bldP spid="71" grpId="1" animBg="1"/>
      <p:bldP spid="73" grpId="0"/>
      <p:bldP spid="73" grpId="1"/>
      <p:bldP spid="74" grpId="0"/>
      <p:bldP spid="74" grpId="1"/>
      <p:bldP spid="117" grpId="0"/>
      <p:bldP spid="117" grpId="1"/>
      <p:bldP spid="118" grpId="0" animBg="1"/>
      <p:bldP spid="120" grpId="0"/>
      <p:bldP spid="122" grpId="0"/>
      <p:bldP spid="132" grpId="0"/>
      <p:bldP spid="133" grpId="0"/>
      <p:bldP spid="134" grpId="0"/>
      <p:bldP spid="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8814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системы тел</a:t>
            </a:r>
          </a:p>
        </p:txBody>
      </p:sp>
      <p:sp>
        <p:nvSpPr>
          <p:cNvPr id="82" name="Облако 81"/>
          <p:cNvSpPr/>
          <p:nvPr/>
        </p:nvSpPr>
        <p:spPr>
          <a:xfrm>
            <a:off x="7111704" y="2301119"/>
            <a:ext cx="3871985" cy="317862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6909710" y="3572333"/>
            <a:ext cx="1077077" cy="59327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10276943" y="2524098"/>
            <a:ext cx="807512" cy="56620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9123517" y="4870112"/>
            <a:ext cx="706283" cy="63322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8072967" y="3149600"/>
            <a:ext cx="2125133" cy="37854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9050867" y="3149601"/>
            <a:ext cx="1143000" cy="1642535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 flipV="1">
            <a:off x="8064500" y="3522134"/>
            <a:ext cx="982133" cy="1265767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8175623" y="3388210"/>
            <a:ext cx="694424" cy="1239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9395881" y="3170193"/>
            <a:ext cx="694424" cy="12394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9747251" y="3239919"/>
            <a:ext cx="389469" cy="5605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V="1">
            <a:off x="9109974" y="4150297"/>
            <a:ext cx="389469" cy="5605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 flipV="1">
            <a:off x="8674101" y="4311047"/>
            <a:ext cx="314324" cy="40382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8135938" y="3611261"/>
            <a:ext cx="314324" cy="40382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7967735" y="3418112"/>
            <a:ext cx="206829" cy="2068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0090448" y="3047998"/>
            <a:ext cx="206829" cy="2068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2</a:t>
            </a:r>
            <a:endParaRPr lang="ru-RU" sz="1067" dirty="0">
              <a:solidFill>
                <a:prstClr val="white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8944280" y="4691740"/>
            <a:ext cx="206829" cy="2068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ru-RU" sz="1067" dirty="0">
                <a:solidFill>
                  <a:prstClr val="white"/>
                </a:solidFill>
              </a:rPr>
              <a:t>3</a:t>
            </a:r>
            <a:endParaRPr lang="ru-RU" sz="1067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6830189" y="4102929"/>
                <a:ext cx="46499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41" y="3077196"/>
                <a:ext cx="391582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9695067" y="5028425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00" y="3771318"/>
                <a:ext cx="398955" cy="325345"/>
              </a:xfrm>
              <a:prstGeom prst="rect">
                <a:avLst/>
              </a:prstGeom>
              <a:blipFill rotWithShape="0">
                <a:blip r:embed="rId4"/>
                <a:stretch>
                  <a:fillRect t="-13208" r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0514832" y="2195713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124" y="1646784"/>
                <a:ext cx="398955" cy="325345"/>
              </a:xfrm>
              <a:prstGeom prst="rect">
                <a:avLst/>
              </a:prstGeom>
              <a:blipFill rotWithShape="0">
                <a:blip r:embed="rId5"/>
                <a:stretch>
                  <a:fillRect t="-12963" r="-1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 rot="21055267">
                <a:off x="9417100" y="2834506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5267">
                <a:off x="7038716" y="2114346"/>
                <a:ext cx="441980" cy="299441"/>
              </a:xfrm>
              <a:prstGeom prst="rect">
                <a:avLst/>
              </a:prstGeom>
              <a:blipFill rotWithShape="0">
                <a:blip r:embed="rId6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 rot="21055267">
                <a:off x="8257475" y="3052706"/>
                <a:ext cx="52027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5267">
                <a:off x="6169012" y="2277996"/>
                <a:ext cx="438390" cy="299441"/>
              </a:xfrm>
              <a:prstGeom prst="rect">
                <a:avLst/>
              </a:prstGeom>
              <a:blipFill rotWithShape="0">
                <a:blip r:embed="rId7"/>
                <a:stretch>
                  <a:fillRect t="-1639" r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 rot="163246">
                <a:off x="7888721" y="3654075"/>
                <a:ext cx="520271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246">
                <a:off x="5892446" y="2729023"/>
                <a:ext cx="438390" cy="299441"/>
              </a:xfrm>
              <a:prstGeom prst="rect">
                <a:avLst/>
              </a:prstGeom>
              <a:blipFill rotWithShape="0">
                <a:blip r:embed="rId8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 rot="163246">
                <a:off x="8426200" y="4397630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3246">
                <a:off x="6295541" y="3286689"/>
                <a:ext cx="441980" cy="299441"/>
              </a:xfrm>
              <a:prstGeom prst="rect">
                <a:avLst/>
              </a:prstGeom>
              <a:blipFill rotWithShape="0">
                <a:blip r:embed="rId9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 rot="21133340">
                <a:off x="9297518" y="4249558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3340">
                <a:off x="6949030" y="3175635"/>
                <a:ext cx="441980" cy="299441"/>
              </a:xfrm>
              <a:prstGeom prst="rect">
                <a:avLst/>
              </a:prstGeom>
              <a:blipFill rotWithShape="0">
                <a:blip r:embed="rId10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 rot="21133340">
                <a:off x="9808934" y="3488154"/>
                <a:ext cx="525016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33340">
                <a:off x="7332592" y="2604582"/>
                <a:ext cx="441980" cy="299441"/>
              </a:xfrm>
              <a:prstGeom prst="rect">
                <a:avLst/>
              </a:prstGeom>
              <a:blipFill rotWithShape="0">
                <a:blip r:embed="rId11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Группа 143"/>
          <p:cNvGrpSpPr/>
          <p:nvPr/>
        </p:nvGrpSpPr>
        <p:grpSpPr>
          <a:xfrm>
            <a:off x="489251" y="1792208"/>
            <a:ext cx="5318883" cy="1151473"/>
            <a:chOff x="366938" y="1344156"/>
            <a:chExt cx="3989162" cy="863605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Механическая система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совокупность тел, взаимодействующих между собой.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489251" y="3136167"/>
            <a:ext cx="5318883" cy="1459249"/>
            <a:chOff x="366938" y="1344156"/>
            <a:chExt cx="3989162" cy="1094437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Внешние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действующие на тела системы со стороны тел, не входящих в выделенную систему.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489251" y="4787900"/>
            <a:ext cx="5318883" cy="1151473"/>
            <a:chOff x="366938" y="1344156"/>
            <a:chExt cx="3989162" cy="863605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Внутренние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 взаимодействия между телами, входящими в данную систему.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 rot="20913470">
            <a:off x="7829373" y="2629143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Замкнутая система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 rot="20973368">
            <a:off x="7591268" y="262515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Не замкнутая система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105" grpId="0" animBg="1"/>
      <p:bldP spid="106" grpId="0" animBg="1"/>
      <p:bldP spid="135" grpId="0"/>
      <p:bldP spid="135" grpId="1"/>
      <p:bldP spid="135" grpId="2"/>
      <p:bldP spid="136" grpId="0"/>
      <p:bldP spid="136" grpId="1"/>
      <p:bldP spid="136" grpId="2"/>
      <p:bldP spid="137" grpId="0"/>
      <p:bldP spid="137" grpId="1"/>
      <p:bldP spid="137" grpId="2"/>
      <p:bldP spid="138" grpId="0"/>
      <p:bldP spid="139" grpId="0"/>
      <p:bldP spid="140" grpId="0"/>
      <p:bldP spid="141" grpId="0"/>
      <p:bldP spid="142" grpId="0"/>
      <p:bldP spid="143" grpId="0"/>
      <p:bldP spid="153" grpId="0"/>
      <p:bldP spid="153" grpId="1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88146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Импульс системы тел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830190" y="2195713"/>
            <a:ext cx="4254267" cy="3307621"/>
            <a:chOff x="5122641" y="1646784"/>
            <a:chExt cx="3190700" cy="2480716"/>
          </a:xfrm>
        </p:grpSpPr>
        <p:sp>
          <p:nvSpPr>
            <p:cNvPr id="82" name="Облако 81"/>
            <p:cNvSpPr/>
            <p:nvPr/>
          </p:nvSpPr>
          <p:spPr>
            <a:xfrm>
              <a:off x="5333777" y="1725839"/>
              <a:ext cx="2903989" cy="238397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 flipH="1">
              <a:off x="5182282" y="2679249"/>
              <a:ext cx="807808" cy="444955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V="1">
              <a:off x="7707707" y="1893073"/>
              <a:ext cx="605634" cy="42465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/>
            <p:cNvCxnSpPr/>
            <p:nvPr/>
          </p:nvCxnSpPr>
          <p:spPr>
            <a:xfrm>
              <a:off x="6842638" y="3652584"/>
              <a:ext cx="529712" cy="47491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6054725" y="2362200"/>
              <a:ext cx="1593850" cy="28391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V="1">
              <a:off x="6788150" y="2362200"/>
              <a:ext cx="857250" cy="123190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 flipV="1">
              <a:off x="6048375" y="2641600"/>
              <a:ext cx="736600" cy="94932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flipV="1">
              <a:off x="6131717" y="2541157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 flipH="1">
              <a:off x="7046911" y="2377644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 flipH="1">
              <a:off x="7310438" y="2429939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 flipV="1">
              <a:off x="6832480" y="3112722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flipH="1" flipV="1">
              <a:off x="6505575" y="323328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6101953" y="270844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Овал 82"/>
            <p:cNvSpPr/>
            <p:nvPr/>
          </p:nvSpPr>
          <p:spPr>
            <a:xfrm>
              <a:off x="5975801" y="2563584"/>
              <a:ext cx="155122" cy="1551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1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567836" y="2285998"/>
              <a:ext cx="155122" cy="1551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2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6708210" y="3518805"/>
              <a:ext cx="155122" cy="15512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3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5122641" y="3077196"/>
                  <a:ext cx="34874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641" y="3077196"/>
                  <a:ext cx="391582" cy="3253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208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7271300" y="3771318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300" y="3771318"/>
                  <a:ext cx="398955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208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7886124" y="1646784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124" y="1646784"/>
                  <a:ext cx="398955" cy="3253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963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21055267">
                  <a:off x="7062825" y="2125879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7038716" y="2114346"/>
                  <a:ext cx="441980" cy="29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 rot="21055267">
                  <a:off x="6193106" y="2289529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6169012" y="2277996"/>
                  <a:ext cx="438390" cy="29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639" r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 rot="163246">
                  <a:off x="5916540" y="2740556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5892446" y="2729023"/>
                  <a:ext cx="438390" cy="29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 rot="163246">
                  <a:off x="6319649" y="3298222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6295541" y="3286689"/>
                  <a:ext cx="441980" cy="2994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6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 rot="21133340">
                  <a:off x="6973138" y="3187168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6949030" y="3175635"/>
                  <a:ext cx="441980" cy="29944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TextBox 153"/>
            <p:cNvSpPr txBox="1"/>
            <p:nvPr/>
          </p:nvSpPr>
          <p:spPr>
            <a:xfrm rot="20973368">
              <a:off x="5693451" y="1968863"/>
              <a:ext cx="204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Не замкнутая система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 rot="21133340">
                  <a:off x="7356700" y="2616115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7332592" y="2604582"/>
                  <a:ext cx="441980" cy="2994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Группа 143"/>
          <p:cNvGrpSpPr/>
          <p:nvPr/>
        </p:nvGrpSpPr>
        <p:grpSpPr>
          <a:xfrm>
            <a:off x="489251" y="1792208"/>
            <a:ext cx="5318883" cy="1151473"/>
            <a:chOff x="366938" y="1344156"/>
            <a:chExt cx="3989162" cy="863605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Механическая система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совокупность тел, взаимодействующих между собой.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489251" y="3136167"/>
            <a:ext cx="5318883" cy="1459249"/>
            <a:chOff x="366938" y="1344156"/>
            <a:chExt cx="3989162" cy="1094437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Внешние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действующие на тела системы со стороны тел, не входящих в выделенную систему.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489251" y="4787900"/>
            <a:ext cx="5318883" cy="1151473"/>
            <a:chOff x="366938" y="1344156"/>
            <a:chExt cx="3989162" cy="863605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Внутренние силы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366938" y="1676846"/>
              <a:ext cx="398916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 взаимодействия между телами, входящими в данную систему.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r="19320"/>
          <a:stretch/>
        </p:blipFill>
        <p:spPr>
          <a:xfrm>
            <a:off x="6381751" y="1792209"/>
            <a:ext cx="5329765" cy="4185169"/>
          </a:xfrm>
          <a:prstGeom prst="roundRect">
            <a:avLst>
              <a:gd name="adj" fmla="val 2051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t="-249" r="19359" b="352"/>
          <a:stretch/>
        </p:blipFill>
        <p:spPr>
          <a:xfrm>
            <a:off x="6383867" y="1778000"/>
            <a:ext cx="5334000" cy="4199467"/>
          </a:xfrm>
          <a:prstGeom prst="roundRect">
            <a:avLst>
              <a:gd name="adj" fmla="val 2571"/>
            </a:avLst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004992" y="2226564"/>
            <a:ext cx="4254267" cy="3307621"/>
            <a:chOff x="5122641" y="1646784"/>
            <a:chExt cx="3190700" cy="2480716"/>
          </a:xfrm>
        </p:grpSpPr>
        <p:sp>
          <p:nvSpPr>
            <p:cNvPr id="46" name="Облако 45"/>
            <p:cNvSpPr/>
            <p:nvPr/>
          </p:nvSpPr>
          <p:spPr>
            <a:xfrm>
              <a:off x="5333777" y="1725839"/>
              <a:ext cx="2903989" cy="238397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flipH="1">
              <a:off x="5182282" y="2679249"/>
              <a:ext cx="807808" cy="444955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7707707" y="1893073"/>
              <a:ext cx="605634" cy="42465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6842638" y="3652584"/>
              <a:ext cx="529712" cy="47491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054725" y="2362200"/>
              <a:ext cx="1593850" cy="28391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788150" y="2362200"/>
              <a:ext cx="857250" cy="123190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 flipV="1">
              <a:off x="6048375" y="2641600"/>
              <a:ext cx="736600" cy="94932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6131717" y="2541157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7046911" y="2377644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7310438" y="2429939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6832480" y="3112722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 flipV="1">
              <a:off x="6505575" y="323328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6101953" y="270844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5975801" y="2563584"/>
              <a:ext cx="155122" cy="1551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1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67836" y="2285998"/>
              <a:ext cx="155122" cy="1551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2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6708210" y="3518805"/>
              <a:ext cx="155122" cy="15512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3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122641" y="3077196"/>
                  <a:ext cx="34874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641" y="3077196"/>
                  <a:ext cx="391582" cy="32534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208" r="-14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271300" y="3771318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300" y="3771318"/>
                  <a:ext cx="398955" cy="3253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2963" r="-1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886124" y="1646784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124" y="1646784"/>
                  <a:ext cx="398955" cy="32534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3208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rot="21055267">
                  <a:off x="7062825" y="2125879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7038716" y="2114346"/>
                  <a:ext cx="441980" cy="29944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639" r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21055267">
                  <a:off x="6193106" y="2289529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6169012" y="2277996"/>
                  <a:ext cx="438390" cy="2994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1667" r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63246">
                  <a:off x="5916540" y="2740556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5892446" y="2729023"/>
                  <a:ext cx="438390" cy="29944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63246">
                  <a:off x="6319649" y="3298222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6295541" y="3286689"/>
                  <a:ext cx="441980" cy="29944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3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 rot="21133340">
                  <a:off x="6973138" y="3187168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6949030" y="3175635"/>
                  <a:ext cx="441980" cy="29944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695" r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/>
            <p:cNvSpPr txBox="1"/>
            <p:nvPr/>
          </p:nvSpPr>
          <p:spPr>
            <a:xfrm rot="20973368">
              <a:off x="5693451" y="1968863"/>
              <a:ext cx="204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Не замкнутая система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21133340">
                  <a:off x="7356700" y="2616115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7332592" y="2604582"/>
                  <a:ext cx="441980" cy="29944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695" r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87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4776 0.0055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644599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Закон сохранения импульса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004992" y="2226564"/>
            <a:ext cx="4254267" cy="3307621"/>
            <a:chOff x="5122641" y="1646784"/>
            <a:chExt cx="3190700" cy="2480716"/>
          </a:xfrm>
        </p:grpSpPr>
        <p:sp>
          <p:nvSpPr>
            <p:cNvPr id="45" name="Облако 44"/>
            <p:cNvSpPr/>
            <p:nvPr/>
          </p:nvSpPr>
          <p:spPr>
            <a:xfrm>
              <a:off x="5333777" y="1725839"/>
              <a:ext cx="2903989" cy="238397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 flipH="1">
              <a:off x="5182282" y="2679249"/>
              <a:ext cx="807808" cy="444955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7707707" y="1893073"/>
              <a:ext cx="605634" cy="42465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6842638" y="3652584"/>
              <a:ext cx="529712" cy="47491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6054725" y="2362200"/>
              <a:ext cx="1593850" cy="28391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6788150" y="2362200"/>
              <a:ext cx="857250" cy="123190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6048375" y="2641600"/>
              <a:ext cx="736600" cy="94932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V="1">
              <a:off x="6131717" y="2541157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>
              <a:off x="7046911" y="2377644"/>
              <a:ext cx="520818" cy="9295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7310438" y="2429939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6832480" y="3112722"/>
              <a:ext cx="292102" cy="42041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 flipV="1">
              <a:off x="6505575" y="323328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6101953" y="2708445"/>
              <a:ext cx="235743" cy="302871"/>
            </a:xfrm>
            <a:prstGeom prst="straightConnector1">
              <a:avLst/>
            </a:prstGeom>
            <a:ln w="19050">
              <a:solidFill>
                <a:srgbClr val="00C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5975801" y="2563584"/>
              <a:ext cx="155122" cy="1551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1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7567836" y="2285998"/>
              <a:ext cx="155122" cy="15512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2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708210" y="3518805"/>
              <a:ext cx="155122" cy="15512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ru-RU" sz="1067" dirty="0">
                  <a:solidFill>
                    <a:prstClr val="white"/>
                  </a:solidFill>
                </a:rPr>
                <a:t>3</a:t>
              </a:r>
              <a:endParaRPr lang="ru-RU" sz="1067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22641" y="3077196"/>
                  <a:ext cx="34874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641" y="3077196"/>
                  <a:ext cx="391582" cy="3253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208" r="-14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271300" y="3771318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300" y="3771318"/>
                  <a:ext cx="398955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963" r="-1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886124" y="1646784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124" y="1646784"/>
                  <a:ext cx="398955" cy="3253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3208" r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 rot="21055267">
                  <a:off x="7062825" y="2125879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7038716" y="2114346"/>
                  <a:ext cx="441980" cy="29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39" r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 rot="21055267">
                  <a:off x="6193106" y="2289529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55267">
                  <a:off x="6169012" y="2277996"/>
                  <a:ext cx="438390" cy="29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667" r="-1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 rot="163246">
                  <a:off x="5916540" y="2740556"/>
                  <a:ext cx="390203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5892446" y="2729023"/>
                  <a:ext cx="438390" cy="29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63246">
                  <a:off x="6319649" y="3298222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3246">
                  <a:off x="6295541" y="3286689"/>
                  <a:ext cx="441980" cy="2994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21133340">
                  <a:off x="6973138" y="3187168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6949030" y="3175635"/>
                  <a:ext cx="441980" cy="29944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695" r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 rot="20973368">
              <a:off x="5693451" y="1968863"/>
              <a:ext cx="204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dirty="0">
                  <a:solidFill>
                    <a:prstClr val="black"/>
                  </a:solidFill>
                </a:rPr>
                <a:t>Не замкнутая система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 rot="21133340">
                  <a:off x="7356700" y="2616115"/>
                  <a:ext cx="393762" cy="27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133340">
                  <a:off x="7332592" y="2604582"/>
                  <a:ext cx="441980" cy="2994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95" r="-12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4752" y="1800093"/>
                <a:ext cx="3350404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1350070"/>
                <a:ext cx="2554995" cy="369653"/>
              </a:xfrm>
              <a:prstGeom prst="rect">
                <a:avLst/>
              </a:prstGeom>
              <a:blipFill rotWithShape="0">
                <a:blip r:embed="rId12"/>
                <a:stretch>
                  <a:fillRect t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394753" y="2345885"/>
                <a:ext cx="3374257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1759414"/>
                <a:ext cx="2554995" cy="369653"/>
              </a:xfrm>
              <a:prstGeom prst="rect">
                <a:avLst/>
              </a:prstGeom>
              <a:blipFill rotWithShape="0">
                <a:blip r:embed="rId13"/>
                <a:stretch>
                  <a:fillRect t="-8333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94753" y="2891677"/>
                <a:ext cx="3374257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2168758"/>
                <a:ext cx="2559483" cy="369653"/>
              </a:xfrm>
              <a:prstGeom prst="rect">
                <a:avLst/>
              </a:prstGeom>
              <a:blipFill rotWithShape="0">
                <a:blip r:embed="rId14"/>
                <a:stretch>
                  <a:fillRect t="-8333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6095" y="3437469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3-й з-н Ньютона: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394335" y="3921278"/>
                <a:ext cx="1448153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51" y="2940958"/>
                <a:ext cx="1129540" cy="333938"/>
              </a:xfrm>
              <a:prstGeom prst="rect">
                <a:avLst/>
              </a:prstGeom>
              <a:blipFill rotWithShape="0">
                <a:blip r:embed="rId15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7697794" y="3929982"/>
                <a:ext cx="1448153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345" y="2947486"/>
                <a:ext cx="1129540" cy="333938"/>
              </a:xfrm>
              <a:prstGeom prst="rect">
                <a:avLst/>
              </a:prstGeom>
              <a:blipFill rotWithShape="0">
                <a:blip r:embed="rId16"/>
                <a:stretch>
                  <a:fillRect t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990367" y="3929982"/>
                <a:ext cx="1453668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ru-RU" sz="1867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775" y="2947486"/>
                <a:ext cx="1129540" cy="333938"/>
              </a:xfrm>
              <a:prstGeom prst="rect">
                <a:avLst/>
              </a:prstGeom>
              <a:blipFill rotWithShape="0">
                <a:blip r:embed="rId17"/>
                <a:stretch>
                  <a:fillRect t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386096" y="4455513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Тогда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99790" y="4428153"/>
                <a:ext cx="4218719" cy="462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42" y="3321115"/>
                <a:ext cx="3212546" cy="369653"/>
              </a:xfrm>
              <a:prstGeom prst="rect">
                <a:avLst/>
              </a:prstGeom>
              <a:blipFill rotWithShape="0">
                <a:blip r:embed="rId18"/>
                <a:stretch>
                  <a:fillRect t="-8333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94335" y="5458820"/>
                <a:ext cx="2772148" cy="462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51" y="4094115"/>
                <a:ext cx="2079111" cy="369653"/>
              </a:xfrm>
              <a:prstGeom prst="rect">
                <a:avLst/>
              </a:prstGeom>
              <a:blipFill rotWithShape="0">
                <a:blip r:embed="rId19"/>
                <a:stretch>
                  <a:fillRect t="-8333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Группа 83"/>
          <p:cNvGrpSpPr/>
          <p:nvPr/>
        </p:nvGrpSpPr>
        <p:grpSpPr>
          <a:xfrm>
            <a:off x="489251" y="1789971"/>
            <a:ext cx="5318883" cy="1151472"/>
            <a:chOff x="366938" y="1344156"/>
            <a:chExt cx="3989162" cy="863604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366938" y="134415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Импульс системы тел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66938" y="1676846"/>
              <a:ext cx="3989161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геометрическая сумма импульсов тел системы.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94336" y="4975016"/>
                <a:ext cx="2292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51" y="3731262"/>
                <a:ext cx="1719349" cy="323165"/>
              </a:xfrm>
              <a:prstGeom prst="rect">
                <a:avLst/>
              </a:prstGeom>
              <a:blipFill rotWithShape="0">
                <a:blip r:embed="rId20"/>
                <a:stretch>
                  <a:fillRect t="-7547" r="-4965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8450820" y="497394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импульс системы тел.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495602" y="4916028"/>
            <a:ext cx="5321468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Импульс системы тел могут изменить только внешние силы.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6394335" y="2627284"/>
            <a:ext cx="5319296" cy="817157"/>
            <a:chOff x="4795751" y="1707954"/>
            <a:chExt cx="3989472" cy="612868"/>
          </a:xfrm>
        </p:grpSpPr>
        <p:sp>
          <p:nvSpPr>
            <p:cNvPr id="100" name="TextBox 99"/>
            <p:cNvSpPr txBox="1"/>
            <p:nvPr/>
          </p:nvSpPr>
          <p:spPr>
            <a:xfrm>
              <a:off x="4796574" y="1732199"/>
              <a:ext cx="3988649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ts val="2667"/>
                </a:lnSpc>
              </a:pPr>
              <a:r>
                <a:rPr lang="ru-RU" sz="2000" dirty="0">
                  <a:solidFill>
                    <a:prstClr val="black"/>
                  </a:solidFill>
                </a:rPr>
                <a:t>		          — импульс незамкнутой системы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4795751" y="1707954"/>
                  <a:ext cx="2079111" cy="346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ru-RU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751" y="1707954"/>
                  <a:ext cx="2079111" cy="3696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Группа 101"/>
          <p:cNvGrpSpPr/>
          <p:nvPr/>
        </p:nvGrpSpPr>
        <p:grpSpPr>
          <a:xfrm>
            <a:off x="6394335" y="1990894"/>
            <a:ext cx="5341360" cy="401181"/>
            <a:chOff x="4795751" y="3513336"/>
            <a:chExt cx="4006020" cy="30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795751" y="3514139"/>
                  <a:ext cx="1719349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751" y="3514139"/>
                  <a:ext cx="1719349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7547" r="-4965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/>
            <p:cNvSpPr txBox="1"/>
            <p:nvPr/>
          </p:nvSpPr>
          <p:spPr>
            <a:xfrm>
              <a:off x="6338115" y="3513336"/>
              <a:ext cx="246365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импульс системы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89251" y="3199143"/>
            <a:ext cx="5318883" cy="1459249"/>
            <a:chOff x="366938" y="1344156"/>
            <a:chExt cx="3989162" cy="1094437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сохранения импульса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66938" y="1676846"/>
              <a:ext cx="3989161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импульс замкнутой системы тел сохраняется при любых взаимодействиях этих тел.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395434" y="3644343"/>
            <a:ext cx="5318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ts val="2667"/>
              </a:lnSpc>
            </a:pPr>
            <a:r>
              <a:rPr lang="ru-RU" sz="2133" dirty="0">
                <a:solidFill>
                  <a:srgbClr val="44546A"/>
                </a:solidFill>
              </a:rPr>
              <a:t>Для замкнутой системы тел</a:t>
            </a:r>
            <a:endParaRPr lang="ru-RU" sz="2133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392509" y="4287099"/>
                <a:ext cx="1057216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82" y="3215324"/>
                <a:ext cx="792912" cy="352661"/>
              </a:xfrm>
              <a:prstGeom prst="rect">
                <a:avLst/>
              </a:prstGeom>
              <a:blipFill rotWithShape="0">
                <a:blip r:embed="rId2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248495" y="4287100"/>
                <a:ext cx="1968509" cy="41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71" y="3215324"/>
                <a:ext cx="1476382" cy="335926"/>
              </a:xfrm>
              <a:prstGeom prst="rect">
                <a:avLst/>
              </a:prstGeom>
              <a:blipFill rotWithShape="0">
                <a:blip r:embed="rId24"/>
                <a:stretch>
                  <a:fillRect t="-3571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6394336" y="4961744"/>
            <a:ext cx="5503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2667"/>
              </a:lnSpc>
            </a:pPr>
            <a:r>
              <a:rPr lang="ru-RU" sz="2000" dirty="0">
                <a:solidFill>
                  <a:prstClr val="black"/>
                </a:solidFill>
              </a:rPr>
              <a:t>		          </a:t>
            </a:r>
            <a:r>
              <a:rPr lang="en-US" sz="2000" dirty="0">
                <a:solidFill>
                  <a:prstClr val="black"/>
                </a:solidFill>
              </a:rPr>
              <a:t>		       </a:t>
            </a:r>
            <a:r>
              <a:rPr lang="ru-RU" sz="533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— закон сохранения импульса.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390555" y="4961745"/>
                <a:ext cx="44483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16" y="3721308"/>
                <a:ext cx="3336242" cy="323165"/>
              </a:xfrm>
              <a:prstGeom prst="rect">
                <a:avLst/>
              </a:prstGeom>
              <a:blipFill rotWithShape="0">
                <a:blip r:embed="rId25"/>
                <a:stretch>
                  <a:fillRect t="-7547" r="-1095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485442" y="4915964"/>
            <a:ext cx="5321468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Закон сохранения импульса — фундаментальный закон природы!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-2.77778E-6 -0.4358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9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-0.43549 " pathEditMode="relative" rAng="0" ptsTypes="AA">
                                      <p:cBhvr>
                                        <p:cTn id="109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9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3457E-7 L -4.44444E-6 -0.41204 " pathEditMode="relative" rAng="0" ptsTypes="AA">
                                      <p:cBhvr>
                                        <p:cTn id="11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1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2" grpId="0"/>
      <p:bldP spid="6" grpId="0"/>
      <p:bldP spid="6" grpId="1"/>
      <p:bldP spid="8" grpId="0"/>
      <p:bldP spid="8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1" grpId="0"/>
      <p:bldP spid="81" grpId="1"/>
      <p:bldP spid="81" grpId="2"/>
      <p:bldP spid="80" grpId="0"/>
      <p:bldP spid="80" grpId="1"/>
      <p:bldP spid="80" grpId="2"/>
      <p:bldP spid="88" grpId="0"/>
      <p:bldP spid="88" grpId="1"/>
      <p:bldP spid="88" grpId="2"/>
      <p:bldP spid="89" grpId="0" animBg="1"/>
      <p:bldP spid="89" grpId="1" animBg="1"/>
      <p:bldP spid="113" grpId="0"/>
      <p:bldP spid="114" grpId="0"/>
      <p:bldP spid="116" grpId="0"/>
      <p:bldP spid="117" grpId="0"/>
      <p:bldP spid="119" grpId="0"/>
      <p:bldP spid="1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Широкоэкранный</PresentationFormat>
  <Paragraphs>226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Gerbera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2016-02-02T09:19:05Z</dcterms:created>
  <dcterms:modified xsi:type="dcterms:W3CDTF">2016-02-02T09:19:14Z</dcterms:modified>
</cp:coreProperties>
</file>