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5160-94DB-4FD0-ADB1-0114882D323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F2FC-CBB5-42CA-AB59-838C1887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91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5160-94DB-4FD0-ADB1-0114882D323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F2FC-CBB5-42CA-AB59-838C1887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5160-94DB-4FD0-ADB1-0114882D323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F2FC-CBB5-42CA-AB59-838C1887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38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9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2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5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9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7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5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5160-94DB-4FD0-ADB1-0114882D323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F2FC-CBB5-42CA-AB59-838C1887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033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3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7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5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7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5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2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2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6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9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5160-94DB-4FD0-ADB1-0114882D323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F2FC-CBB5-42CA-AB59-838C1887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3714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4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8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9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5160-94DB-4FD0-ADB1-0114882D323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F2FC-CBB5-42CA-AB59-838C1887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5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5160-94DB-4FD0-ADB1-0114882D323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F2FC-CBB5-42CA-AB59-838C1887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52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5160-94DB-4FD0-ADB1-0114882D323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F2FC-CBB5-42CA-AB59-838C1887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68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5160-94DB-4FD0-ADB1-0114882D323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F2FC-CBB5-42CA-AB59-838C1887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01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5160-94DB-4FD0-ADB1-0114882D323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F2FC-CBB5-42CA-AB59-838C1887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37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5160-94DB-4FD0-ADB1-0114882D323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F2FC-CBB5-42CA-AB59-838C1887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98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C5160-94DB-4FD0-ADB1-0114882D323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CF2FC-CBB5-42CA-AB59-838C1887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4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5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1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2" Type="http://schemas.openxmlformats.org/officeDocument/2006/relationships/image" Target="../media/image1.png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95" y="9"/>
            <a:ext cx="5307101" cy="6864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253" y="511633"/>
            <a:ext cx="5894615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3600" b="1" cap="all" dirty="0">
                <a:solidFill>
                  <a:srgbClr val="ED7D31">
                    <a:lumMod val="75000"/>
                  </a:srgbClr>
                </a:solidFill>
              </a:rPr>
              <a:t>Импульс. Закон сохранения импульса (практика)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11201" y="5664200"/>
            <a:ext cx="215174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75734" y="5850699"/>
            <a:ext cx="2413481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К. Э. Циолковский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192511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1965653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0"/>
            <a:ext cx="11226803" cy="14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5</a:t>
            </a: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Зенитный снаряд разорвался в верхней точке траектории на три осколка. Первый осколок массой 11 кг имел скорость 50 м/с, направленную вертикально вверх. Скорость второго осколка, масса которого 19 кг, направлена горизонтально и равна 42 м/с. Найдите модуль и направление вектора скорости меньшего осколка, если его масса равна 5 кг.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356588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019185" y="2356588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5" y="5469591"/>
            <a:ext cx="152730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010316" y="2795651"/>
            <a:ext cx="0" cy="347647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8" y="2795649"/>
                <a:ext cx="1519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096736"/>
                <a:ext cx="1139437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6" y="5456375"/>
                <a:ext cx="15281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4092281"/>
                <a:ext cx="1146089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1067" y="3236695"/>
                <a:ext cx="1429173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427521"/>
                <a:ext cx="1071880" cy="4860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91068" y="3893226"/>
                <a:ext cx="1519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19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919919"/>
                <a:ext cx="1139437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91067" y="4332516"/>
                <a:ext cx="1429173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249387"/>
                <a:ext cx="1071880" cy="48609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91068" y="5001249"/>
                <a:ext cx="1519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750936"/>
                <a:ext cx="1139437" cy="3231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91066" y="5841239"/>
                <a:ext cx="15281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4380929"/>
                <a:ext cx="1146089" cy="3231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6"/>
          <p:cNvGrpSpPr/>
          <p:nvPr/>
        </p:nvGrpSpPr>
        <p:grpSpPr>
          <a:xfrm>
            <a:off x="2023986" y="3514599"/>
            <a:ext cx="6114173" cy="813621"/>
            <a:chOff x="1517989" y="2488771"/>
            <a:chExt cx="4585630" cy="610216"/>
          </a:xfrm>
        </p:grpSpPr>
        <p:sp>
          <p:nvSpPr>
            <p:cNvPr id="97" name="TextBox 96"/>
            <p:cNvSpPr txBox="1"/>
            <p:nvPr/>
          </p:nvSpPr>
          <p:spPr>
            <a:xfrm>
              <a:off x="1517989" y="2668549"/>
              <a:ext cx="1931048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Скорость осколка: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3346623" y="2488771"/>
                  <a:ext cx="2756996" cy="6102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𝜐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𝜐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6623" y="2488771"/>
                  <a:ext cx="2756996" cy="63325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Группа 68"/>
          <p:cNvGrpSpPr/>
          <p:nvPr/>
        </p:nvGrpSpPr>
        <p:grpSpPr>
          <a:xfrm>
            <a:off x="8438026" y="2766701"/>
            <a:ext cx="3046052" cy="3505426"/>
            <a:chOff x="6328519" y="2075025"/>
            <a:chExt cx="2284539" cy="2629069"/>
          </a:xfrm>
        </p:grpSpPr>
        <p:sp>
          <p:nvSpPr>
            <p:cNvPr id="70" name="Дуга 69"/>
            <p:cNvSpPr/>
            <p:nvPr/>
          </p:nvSpPr>
          <p:spPr>
            <a:xfrm rot="10800000" flipH="1" flipV="1">
              <a:off x="6681436" y="3866953"/>
              <a:ext cx="191285" cy="211757"/>
            </a:xfrm>
            <a:prstGeom prst="arc">
              <a:avLst>
                <a:gd name="adj1" fmla="val 17271154"/>
                <a:gd name="adj2" fmla="val 286932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71" name="Прямая со стрелкой 70"/>
            <p:cNvCxnSpPr/>
            <p:nvPr/>
          </p:nvCxnSpPr>
          <p:spPr>
            <a:xfrm>
              <a:off x="6648423" y="4050875"/>
              <a:ext cx="648075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 стрелкой 78"/>
            <p:cNvCxnSpPr/>
            <p:nvPr/>
          </p:nvCxnSpPr>
          <p:spPr>
            <a:xfrm flipV="1">
              <a:off x="6648425" y="3297656"/>
              <a:ext cx="0" cy="753219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/>
            <p:nvPr/>
          </p:nvCxnSpPr>
          <p:spPr>
            <a:xfrm flipV="1">
              <a:off x="7300627" y="2133600"/>
              <a:ext cx="0" cy="2282462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 стрелкой 80"/>
            <p:cNvCxnSpPr/>
            <p:nvPr/>
          </p:nvCxnSpPr>
          <p:spPr>
            <a:xfrm>
              <a:off x="6364523" y="3297656"/>
              <a:ext cx="2205631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Дуга 84"/>
            <p:cNvSpPr/>
            <p:nvPr/>
          </p:nvSpPr>
          <p:spPr>
            <a:xfrm rot="10800000">
              <a:off x="7077071" y="3278047"/>
              <a:ext cx="191285" cy="196658"/>
            </a:xfrm>
            <a:prstGeom prst="arc">
              <a:avLst>
                <a:gd name="adj1" fmla="val 17271154"/>
                <a:gd name="adj2" fmla="val 286932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>
            <a:xfrm>
              <a:off x="6364523" y="4704094"/>
              <a:ext cx="2205631" cy="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8068197" y="4416062"/>
              <a:ext cx="544861" cy="2847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</a:rPr>
                <a:t>ИСО</a:t>
              </a:r>
            </a:p>
          </p:txBody>
        </p:sp>
        <p:sp>
          <p:nvSpPr>
            <p:cNvPr id="88" name="Овал 87"/>
            <p:cNvSpPr/>
            <p:nvPr/>
          </p:nvSpPr>
          <p:spPr>
            <a:xfrm>
              <a:off x="7192616" y="4442773"/>
              <a:ext cx="216024" cy="216024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7296498" y="4128030"/>
                  <a:ext cx="350288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6498" y="4128030"/>
                  <a:ext cx="400173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9804" r="-75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Прямая со стрелкой 89"/>
            <p:cNvCxnSpPr/>
            <p:nvPr/>
          </p:nvCxnSpPr>
          <p:spPr>
            <a:xfrm flipV="1">
              <a:off x="7948701" y="2551037"/>
              <a:ext cx="0" cy="753219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/>
            <p:cNvCxnSpPr/>
            <p:nvPr/>
          </p:nvCxnSpPr>
          <p:spPr>
            <a:xfrm>
              <a:off x="7300628" y="2551038"/>
              <a:ext cx="648075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6861047" y="3259271"/>
              <a:ext cx="2346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377"/>
              <a:r>
                <a:rPr lang="el-GR" i="1" dirty="0">
                  <a:solidFill>
                    <a:prstClr val="black"/>
                  </a:solidFill>
                </a:rPr>
                <a:t>α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6940587" y="2466950"/>
                  <a:ext cx="352597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0587" y="2466950"/>
                  <a:ext cx="406009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t="-10000" r="-136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7696671" y="3303736"/>
                  <a:ext cx="356588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671" y="3303736"/>
                  <a:ext cx="406009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10000" r="-1212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7876691" y="2449819"/>
                  <a:ext cx="425933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6691" y="2449819"/>
                  <a:ext cx="477182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10000" r="-641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6328519" y="3909724"/>
                  <a:ext cx="356588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8519" y="3909724"/>
                  <a:ext cx="406009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9804" r="-1194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Прямая со стрелкой 99"/>
            <p:cNvCxnSpPr/>
            <p:nvPr/>
          </p:nvCxnSpPr>
          <p:spPr>
            <a:xfrm flipV="1">
              <a:off x="7300628" y="4212231"/>
              <a:ext cx="0" cy="33855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7012595" y="3020657"/>
              <a:ext cx="261129" cy="25391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i="1" dirty="0">
                  <a:solidFill>
                    <a:prstClr val="black"/>
                  </a:solidFill>
                </a:rPr>
                <a:t>O</a:t>
              </a:r>
              <a:endParaRPr lang="ru-RU" sz="1600" i="1" dirty="0">
                <a:solidFill>
                  <a:prstClr val="black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019483" y="2075025"/>
              <a:ext cx="23347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/>
                  </a:solidFill>
                </a:rPr>
                <a:t>y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368654" y="3277911"/>
              <a:ext cx="22866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/>
                  </a:solidFill>
                </a:rPr>
                <a:t>x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898322" y="3765708"/>
              <a:ext cx="2346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377"/>
              <a:r>
                <a:rPr lang="el-GR" i="1" dirty="0">
                  <a:solidFill>
                    <a:prstClr val="black"/>
                  </a:solidFill>
                </a:rPr>
                <a:t>α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6544543" y="2953875"/>
                  <a:ext cx="43449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543" y="2953875"/>
                  <a:ext cx="486480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10000" r="-50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7276108" y="3765708"/>
                  <a:ext cx="440217" cy="2934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6108" y="3765708"/>
                  <a:ext cx="492571" cy="32476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t="-9434" r="-37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Пирог 108"/>
            <p:cNvSpPr/>
            <p:nvPr/>
          </p:nvSpPr>
          <p:spPr>
            <a:xfrm>
              <a:off x="7191375" y="3198019"/>
              <a:ext cx="204733" cy="211931"/>
            </a:xfrm>
            <a:prstGeom prst="pie">
              <a:avLst>
                <a:gd name="adj1" fmla="val 5438274"/>
                <a:gd name="adj2" fmla="val 1373664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0" name="Пирог 109"/>
            <p:cNvSpPr/>
            <p:nvPr/>
          </p:nvSpPr>
          <p:spPr>
            <a:xfrm flipH="1">
              <a:off x="7203175" y="3198019"/>
              <a:ext cx="200024" cy="211931"/>
            </a:xfrm>
            <a:prstGeom prst="pie">
              <a:avLst>
                <a:gd name="adj1" fmla="val 5435741"/>
                <a:gd name="adj2" fmla="val 1373664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1" name="Пирог 110"/>
            <p:cNvSpPr/>
            <p:nvPr/>
          </p:nvSpPr>
          <p:spPr>
            <a:xfrm flipH="1">
              <a:off x="7198466" y="3192780"/>
              <a:ext cx="200024" cy="211931"/>
            </a:xfrm>
            <a:prstGeom prst="pie">
              <a:avLst>
                <a:gd name="adj1" fmla="val 13790260"/>
                <a:gd name="adj2" fmla="val 1856412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112" name="Прямая со стрелкой 111"/>
            <p:cNvCxnSpPr/>
            <p:nvPr/>
          </p:nvCxnSpPr>
          <p:spPr>
            <a:xfrm flipV="1">
              <a:off x="7300628" y="2551036"/>
              <a:ext cx="0" cy="753219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 стрелкой 112"/>
            <p:cNvCxnSpPr/>
            <p:nvPr/>
          </p:nvCxnSpPr>
          <p:spPr>
            <a:xfrm>
              <a:off x="7296498" y="3297656"/>
              <a:ext cx="652203" cy="0"/>
            </a:xfrm>
            <a:prstGeom prst="straightConnector1">
              <a:avLst/>
            </a:prstGeom>
            <a:ln w="19050"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 стрелкой 113"/>
            <p:cNvCxnSpPr/>
            <p:nvPr/>
          </p:nvCxnSpPr>
          <p:spPr>
            <a:xfrm flipV="1">
              <a:off x="7300628" y="2551037"/>
              <a:ext cx="648073" cy="753218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 стрелкой 114"/>
            <p:cNvCxnSpPr/>
            <p:nvPr/>
          </p:nvCxnSpPr>
          <p:spPr>
            <a:xfrm flipH="1">
              <a:off x="6648425" y="3304256"/>
              <a:ext cx="648073" cy="753218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 стрелкой 115"/>
            <p:cNvCxnSpPr/>
            <p:nvPr/>
          </p:nvCxnSpPr>
          <p:spPr>
            <a:xfrm flipH="1">
              <a:off x="6648423" y="3297656"/>
              <a:ext cx="652203" cy="0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 стрелкой 116"/>
            <p:cNvCxnSpPr/>
            <p:nvPr/>
          </p:nvCxnSpPr>
          <p:spPr>
            <a:xfrm>
              <a:off x="7302551" y="3297656"/>
              <a:ext cx="0" cy="75321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Овал 117"/>
            <p:cNvSpPr/>
            <p:nvPr/>
          </p:nvSpPr>
          <p:spPr>
            <a:xfrm>
              <a:off x="7279349" y="3275728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2023985" y="2801383"/>
            <a:ext cx="6169583" cy="669735"/>
            <a:chOff x="1517988" y="2022829"/>
            <a:chExt cx="4627187" cy="5023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4612626" y="2022829"/>
                  <a:ext cx="1532549" cy="5023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arctg</m:t>
                            </m:r>
                          </m:fName>
                          <m:e>
                            <m:f>
                              <m:f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𝜐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𝜐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626" y="2022829"/>
                  <a:ext cx="1532549" cy="52540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TextBox 121"/>
            <p:cNvSpPr txBox="1"/>
            <p:nvPr/>
          </p:nvSpPr>
          <p:spPr>
            <a:xfrm>
              <a:off x="1517988" y="2096908"/>
              <a:ext cx="3269912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Направление вектора скорости: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Прямоугольник 122"/>
              <p:cNvSpPr/>
              <p:nvPr/>
            </p:nvSpPr>
            <p:spPr>
              <a:xfrm>
                <a:off x="7815719" y="2910313"/>
                <a:ext cx="3064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3" name="Прямоугольник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789" y="2182735"/>
                <a:ext cx="276037" cy="3231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2008812" y="4539418"/>
                <a:ext cx="2737361" cy="1013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arctg</m:t>
                          </m:r>
                        </m:fName>
                        <m:e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11 кг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м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с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19 кг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м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с</m:t>
                                  </m:r>
                                </m:den>
                              </m:f>
                            </m:den>
                          </m:f>
                        </m:e>
                      </m:func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608" y="3404563"/>
                <a:ext cx="2053021" cy="78342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4502057" y="4846253"/>
                <a:ext cx="17618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GB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arctg</m:t>
                          </m:r>
                        </m:fName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0,689</m:t>
                          </m:r>
                        </m:e>
                      </m:func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542" y="3634690"/>
                <a:ext cx="1321395" cy="323165"/>
              </a:xfrm>
              <a:prstGeom prst="rect">
                <a:avLst/>
              </a:prstGeom>
              <a:blipFill rotWithShape="0">
                <a:blip r:embed="rId22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6064472" y="4846253"/>
                <a:ext cx="1282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34,6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354" y="3634690"/>
                <a:ext cx="961764" cy="3231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7893439" y="2903637"/>
                <a:ext cx="11062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34,6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079" y="2177728"/>
                <a:ext cx="829689" cy="3231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2019185" y="4369648"/>
                <a:ext cx="4998553" cy="100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11 кг</m:t>
                                      </m:r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50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м</m:t>
                                          </m:r>
                                        </m:num>
                                        <m:den>
                                          <m: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с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19 кг</m:t>
                                      </m:r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42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м</m:t>
                                          </m:r>
                                        </m:num>
                                        <m:den>
                                          <m: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с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 кг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388" y="3277235"/>
                <a:ext cx="3748915" cy="776303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6530133" y="4548363"/>
                <a:ext cx="1722952" cy="821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969 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кг∙м</m:t>
                              </m:r>
                            </m:num>
                            <m:den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 кг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600" y="3411272"/>
                <a:ext cx="1292214" cy="65402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2008811" y="5432095"/>
                <a:ext cx="1722952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194 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608" y="4074071"/>
                <a:ext cx="1292214" cy="484556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ectangle 4"/>
          <p:cNvSpPr>
            <a:spLocks noChangeArrowheads="1"/>
          </p:cNvSpPr>
          <p:nvPr/>
        </p:nvSpPr>
        <p:spPr bwMode="auto">
          <a:xfrm>
            <a:off x="2019184" y="6089867"/>
            <a:ext cx="3532531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6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α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 = 34,6</a:t>
            </a:r>
            <a:r>
              <a:rPr lang="ru-RU" altLang="ru-RU" sz="1867" baseline="30000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о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;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υ</a:t>
            </a:r>
            <a:r>
              <a:rPr lang="ru-RU" altLang="ru-RU" sz="1867" baseline="-25000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3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 = 194 м/с.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7991876" y="4852713"/>
                <a:ext cx="5078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907" y="3639535"/>
                <a:ext cx="380924" cy="3231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52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31 L 0.15087 -0.28302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413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  <p:bldP spid="125" grpId="0"/>
      <p:bldP spid="125" grpId="1"/>
      <p:bldP spid="126" grpId="0"/>
      <p:bldP spid="126" grpId="1"/>
      <p:bldP spid="127" grpId="0"/>
      <p:bldP spid="128" grpId="0"/>
      <p:bldP spid="129" grpId="0"/>
      <p:bldP spid="130" grpId="0"/>
      <p:bldP spid="131" grpId="0"/>
      <p:bldP spid="1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95" y="9"/>
            <a:ext cx="5307101" cy="6864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253" y="511632"/>
            <a:ext cx="5894615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3733"/>
              </a:lnSpc>
            </a:pPr>
            <a:r>
              <a:rPr lang="ru-RU" sz="2667" b="1" cap="all" dirty="0">
                <a:solidFill>
                  <a:srgbClr val="ED7D31">
                    <a:lumMod val="75000"/>
                  </a:srgbClr>
                </a:solidFill>
              </a:rPr>
              <a:t>Каждое существо должно жить и думать так, как будто оно всего может добиться рано или поздно.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11201" y="5664200"/>
            <a:ext cx="215174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75734" y="5850699"/>
            <a:ext cx="2413481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К. Э. Циолковский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10256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1381819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6" y="536661"/>
            <a:ext cx="11363477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1.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На рисунке приведён график зависимости проекции импульса тела на ось </a:t>
            </a:r>
            <a:r>
              <a:rPr lang="ru-RU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Ох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, движущегося по прямой, от времени. Как двигалось тело в интервалах времени 0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—2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и 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2—5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?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489253" y="1940439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89251" y="2782328"/>
            <a:ext cx="2195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Импульс тела: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397964" y="2782327"/>
                <a:ext cx="12015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472" y="2086745"/>
                <a:ext cx="901183" cy="323165"/>
              </a:xfrm>
              <a:prstGeom prst="rect">
                <a:avLst/>
              </a:prstGeom>
              <a:blipFill rotWithShape="0">
                <a:blip r:embed="rId4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503696" y="2592921"/>
                <a:ext cx="489685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772" y="1944691"/>
                <a:ext cx="413062" cy="307777"/>
              </a:xfrm>
              <a:prstGeom prst="rect">
                <a:avLst/>
              </a:prstGeom>
              <a:blipFill rotWithShape="0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11379343" y="5620501"/>
                <a:ext cx="349198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507" y="4215376"/>
                <a:ext cx="307648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8608967" y="5566228"/>
            <a:ext cx="0" cy="1016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259019" y="5566228"/>
            <a:ext cx="0" cy="1016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881327" y="5566228"/>
            <a:ext cx="0" cy="1016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490927" y="5566228"/>
            <a:ext cx="0" cy="1016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1106876" y="5566228"/>
            <a:ext cx="0" cy="1016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39075" y="5630761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dirty="0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22887" y="5630761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dirty="0">
                <a:solidFill>
                  <a:prstClr val="black"/>
                </a:solidFill>
              </a:rPr>
              <a:t>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088887" y="563076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dirty="0">
                <a:solidFill>
                  <a:prstClr val="black"/>
                </a:solidFill>
              </a:rPr>
              <a:t>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916501" y="563076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dirty="0">
                <a:solidFill>
                  <a:prstClr val="black"/>
                </a:solidFill>
              </a:rPr>
              <a:t>5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9257683" y="4451586"/>
            <a:ext cx="0" cy="118049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11103732" y="4451586"/>
            <a:ext cx="0" cy="118049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029485" y="3429000"/>
            <a:ext cx="1235167" cy="10414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243168" y="4465348"/>
            <a:ext cx="187568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 flipV="1">
            <a:off x="8032024" y="2678305"/>
            <a:ext cx="0" cy="293872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8029485" y="5617029"/>
            <a:ext cx="3703687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489252" y="3632344"/>
            <a:ext cx="10057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0—2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192682" y="3628234"/>
                <a:ext cx="6068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ru-RU" sz="20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511" y="2721175"/>
                <a:ext cx="455103" cy="323165"/>
              </a:xfrm>
              <a:prstGeom prst="rect">
                <a:avLst/>
              </a:prstGeom>
              <a:blipFill rotWithShape="0">
                <a:blip r:embed="rId7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627468" y="3628234"/>
                <a:ext cx="10278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ru-RU" sz="20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601" y="2721175"/>
                <a:ext cx="770886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407884" y="3628233"/>
                <a:ext cx="5323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20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912" y="2721175"/>
                <a:ext cx="399247" cy="3231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Прямоугольник 71"/>
          <p:cNvSpPr/>
          <p:nvPr/>
        </p:nvSpPr>
        <p:spPr>
          <a:xfrm>
            <a:off x="2786140" y="3636989"/>
            <a:ext cx="2170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движение тела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489250" y="4094659"/>
            <a:ext cx="2603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равноускоренное.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89252" y="4944676"/>
            <a:ext cx="10057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2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—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5: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187117" y="4940566"/>
                <a:ext cx="15710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sz="20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337" y="3705424"/>
                <a:ext cx="1178279" cy="323165"/>
              </a:xfrm>
              <a:prstGeom prst="rect">
                <a:avLst/>
              </a:prstGeom>
              <a:blipFill rotWithShape="0">
                <a:blip r:embed="rId10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365696" y="4940566"/>
                <a:ext cx="17769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sz="20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271" y="3705424"/>
                <a:ext cx="1332691" cy="3231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Прямоугольник 76"/>
          <p:cNvSpPr/>
          <p:nvPr/>
        </p:nvSpPr>
        <p:spPr>
          <a:xfrm>
            <a:off x="4331083" y="4963836"/>
            <a:ext cx="1657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движение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489249" y="5406991"/>
            <a:ext cx="3581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тела равномерное.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913272" y="4940565"/>
                <a:ext cx="5323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20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953" y="3705424"/>
                <a:ext cx="399247" cy="3231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6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48" grpId="0"/>
      <p:bldP spid="56" grpId="0"/>
      <p:bldP spid="51" grpId="0"/>
      <p:bldP spid="54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1381819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6" y="536661"/>
            <a:ext cx="11363477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2.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Си­сте­ма со­сто­ит из двух тел </a:t>
            </a:r>
            <a:r>
              <a:rPr lang="ru-RU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a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и </a:t>
            </a:r>
            <a:r>
              <a:rPr lang="ru-RU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b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. На ри­сун­ке стрел­ка­ми в за­дан­ном мас­шта­бе указа­ны им­пуль­сы этих тел. Чему по мо­ду­лю равен им­пульс всей си­сте­мы?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489253" y="1766692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4"/>
              <p:cNvSpPr>
                <a:spLocks noChangeArrowheads="1"/>
              </p:cNvSpPr>
              <p:nvPr/>
            </p:nvSpPr>
            <p:spPr bwMode="auto">
              <a:xfrm>
                <a:off x="489253" y="5932633"/>
                <a:ext cx="3211891" cy="469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ts val="2667"/>
                  </a:lnSpc>
                </a:pPr>
                <a:r>
                  <a:rPr lang="ru-RU" altLang="ru-RU" sz="1600" b="1" dirty="0">
                    <a:solidFill>
                      <a:srgbClr val="ED7D31">
                        <a:lumMod val="75000"/>
                      </a:srgbClr>
                    </a:solidFill>
                    <a:latin typeface="Gerbera"/>
                    <a:cs typeface="Arial" panose="020B0604020202020204" pitchFamily="34" charset="0"/>
                  </a:rPr>
                  <a:t>ОТВЕТ</a:t>
                </a:r>
                <a:r>
                  <a:rPr lang="ru-RU" altLang="ru-RU" sz="1867" b="1" dirty="0">
                    <a:solidFill>
                      <a:srgbClr val="ED7D31">
                        <a:lumMod val="75000"/>
                      </a:srgbClr>
                    </a:solidFill>
                    <a:latin typeface="Gerber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67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ru-RU" sz="1867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ru-RU" sz="1867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1867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  <m:r>
                      <a:rPr lang="ru-RU" sz="1867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кг</m:t>
                    </m:r>
                    <m:r>
                      <a:rPr lang="ru-RU" sz="1867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∙м/с</m:t>
                    </m:r>
                  </m:oMath>
                </a14:m>
                <a:r>
                  <a:rPr lang="ru-RU" altLang="ru-RU" sz="1867" dirty="0">
                    <a:solidFill>
                      <a:srgbClr val="000000"/>
                    </a:solidFill>
                    <a:latin typeface="Gerbera"/>
                  </a:rPr>
                  <a:t>.</a:t>
                </a:r>
                <a:endParaRPr lang="ru-RU" altLang="ru-RU" sz="1867" b="1" dirty="0">
                  <a:solidFill>
                    <a:prstClr val="black"/>
                  </a:solidFill>
                  <a:latin typeface="Gerber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940" y="4449475"/>
                <a:ext cx="2408918" cy="348813"/>
              </a:xfrm>
              <a:prstGeom prst="rect">
                <a:avLst/>
              </a:prstGeom>
              <a:blipFill rotWithShape="0">
                <a:blip r:embed="rId4"/>
                <a:stretch>
                  <a:fillRect b="-105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Прямоугольник 47"/>
          <p:cNvSpPr/>
          <p:nvPr/>
        </p:nvSpPr>
        <p:spPr>
          <a:xfrm>
            <a:off x="489251" y="2293532"/>
            <a:ext cx="3211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Импульс системы тел: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388482" y="2293531"/>
                <a:ext cx="1687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361" y="1720148"/>
                <a:ext cx="1265919" cy="323165"/>
              </a:xfrm>
              <a:prstGeom prst="rect">
                <a:avLst/>
              </a:prstGeom>
              <a:blipFill rotWithShape="0">
                <a:blip r:embed="rId5"/>
                <a:stretch>
                  <a:fillRect t="-7547" r="-1442"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Прямая соединительная линия 51"/>
          <p:cNvCxnSpPr/>
          <p:nvPr/>
        </p:nvCxnSpPr>
        <p:spPr>
          <a:xfrm>
            <a:off x="10576112" y="3105515"/>
            <a:ext cx="0" cy="720711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0555895" y="3170446"/>
                <a:ext cx="1016624" cy="566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∙м</m:t>
                          </m:r>
                        </m:num>
                        <m:den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921" y="2377834"/>
                <a:ext cx="806631" cy="44691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Прямая соединительная линия 62"/>
          <p:cNvCxnSpPr/>
          <p:nvPr/>
        </p:nvCxnSpPr>
        <p:spPr>
          <a:xfrm flipH="1">
            <a:off x="9717936" y="2902121"/>
            <a:ext cx="719667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9540015" y="2293532"/>
                <a:ext cx="1016624" cy="566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∙м</m:t>
                          </m:r>
                        </m:num>
                        <m:den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011" y="1720149"/>
                <a:ext cx="806631" cy="44691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5" name="Таблица 54"/>
          <p:cNvGraphicFramePr>
            <a:graphicFrameLocks noGrp="1"/>
          </p:cNvGraphicFramePr>
          <p:nvPr>
            <p:extLst/>
          </p:nvPr>
        </p:nvGraphicFramePr>
        <p:xfrm>
          <a:off x="6836568" y="3105515"/>
          <a:ext cx="3600000" cy="2880000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H="1">
            <a:off x="7546237" y="3816065"/>
            <a:ext cx="2171700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8273760" y="4534526"/>
            <a:ext cx="0" cy="1444785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73317" y="5481228"/>
                <a:ext cx="541238" cy="420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988" y="4110921"/>
                <a:ext cx="451727" cy="338554"/>
              </a:xfrm>
              <a:prstGeom prst="rect">
                <a:avLst/>
              </a:prstGeom>
              <a:blipFill rotWithShape="0">
                <a:blip r:embed="rId7"/>
                <a:stretch>
                  <a:fillRect t="-12500" r="-18919"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605816" y="3328143"/>
                <a:ext cx="538929" cy="420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362" y="2496107"/>
                <a:ext cx="451727" cy="338554"/>
              </a:xfrm>
              <a:prstGeom prst="rect">
                <a:avLst/>
              </a:prstGeom>
              <a:blipFill rotWithShape="0">
                <a:blip r:embed="rId8"/>
                <a:stretch>
                  <a:fillRect t="-12500" r="-17568"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 стрелкой 44"/>
          <p:cNvCxnSpPr/>
          <p:nvPr/>
        </p:nvCxnSpPr>
        <p:spPr>
          <a:xfrm>
            <a:off x="7553280" y="3816066"/>
            <a:ext cx="0" cy="1444785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891889" y="4709068"/>
                <a:ext cx="541238" cy="420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17" y="3531801"/>
                <a:ext cx="451727" cy="338554"/>
              </a:xfrm>
              <a:prstGeom prst="rect">
                <a:avLst/>
              </a:prstGeom>
              <a:blipFill rotWithShape="0">
                <a:blip r:embed="rId9"/>
                <a:stretch>
                  <a:fillRect t="-12500" r="-17568"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 стрелкой 46"/>
          <p:cNvCxnSpPr/>
          <p:nvPr/>
        </p:nvCxnSpPr>
        <p:spPr>
          <a:xfrm flipH="1">
            <a:off x="7552691" y="3809715"/>
            <a:ext cx="2171700" cy="1446816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554611" y="5202644"/>
                <a:ext cx="414024" cy="420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958" y="3901983"/>
                <a:ext cx="357084" cy="338554"/>
              </a:xfrm>
              <a:prstGeom prst="rect">
                <a:avLst/>
              </a:prstGeom>
              <a:blipFill rotWithShape="0">
                <a:blip r:embed="rId10"/>
                <a:stretch>
                  <a:fillRect t="-12500" r="-22034"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Прямоугольник 50"/>
          <p:cNvSpPr/>
          <p:nvPr/>
        </p:nvSpPr>
        <p:spPr>
          <a:xfrm>
            <a:off x="489251" y="2929340"/>
            <a:ext cx="3211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По теореме Пифагора: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457197" y="2747791"/>
                <a:ext cx="1843919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897" y="2060843"/>
                <a:ext cx="1382939" cy="56201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Прямоугольник 56"/>
          <p:cNvSpPr/>
          <p:nvPr/>
        </p:nvSpPr>
        <p:spPr>
          <a:xfrm>
            <a:off x="489252" y="3603507"/>
            <a:ext cx="1784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Из рисунка: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083271" y="3494755"/>
                <a:ext cx="1870495" cy="619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ru-RU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  <m: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∙м</m:t>
                          </m:r>
                        </m:num>
                        <m:den>
                          <m: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453" y="2621066"/>
                <a:ext cx="1402871" cy="48789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736626" y="3494755"/>
                <a:ext cx="1827436" cy="619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6 </m:t>
                      </m:r>
                      <m:f>
                        <m:fPr>
                          <m:ctrlP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  <m: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∙м</m:t>
                          </m:r>
                        </m:num>
                        <m:den>
                          <m: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469" y="2621066"/>
                <a:ext cx="1370577" cy="48789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Прямоугольник 59"/>
          <p:cNvSpPr/>
          <p:nvPr/>
        </p:nvSpPr>
        <p:spPr>
          <a:xfrm>
            <a:off x="489252" y="4516092"/>
            <a:ext cx="1149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Тогда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295659" y="4168545"/>
                <a:ext cx="3780715" cy="100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ru-RU" sz="20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sz="2000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кг</m:t>
                                      </m:r>
                                      <m:r>
                                        <a:rPr lang="ru-RU" sz="2000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∙м</m:t>
                                      </m:r>
                                    </m:num>
                                    <m:den>
                                      <m:r>
                                        <a:rPr lang="ru-RU" sz="2000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с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6 </m:t>
                                  </m:r>
                                  <m:f>
                                    <m:fPr>
                                      <m:ctrlPr>
                                        <a:rPr lang="en-US" sz="2000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кг</m:t>
                                      </m:r>
                                      <m:r>
                                        <a:rPr lang="ru-RU" sz="2000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∙м</m:t>
                                      </m:r>
                                    </m:num>
                                    <m:den>
                                      <m:r>
                                        <a:rPr lang="ru-RU" sz="2000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с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0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44" y="3126409"/>
                <a:ext cx="2835536" cy="77431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794139" y="4522649"/>
                <a:ext cx="4459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604" y="3391987"/>
                <a:ext cx="380232" cy="3231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489251" y="5223151"/>
                <a:ext cx="1919115" cy="619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rad>
                      <m:r>
                        <a:rPr lang="ru-RU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  <m: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∙м</m:t>
                          </m:r>
                        </m:num>
                        <m:den>
                          <m: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38" y="3917363"/>
                <a:ext cx="1483868" cy="48789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51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092 L -0.05955 -0.10401 " pathEditMode="relative" ptsTypes="AA">
                                      <p:cBhvr>
                                        <p:cTn id="21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3457E-6 L -0.06475 -0.11358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7" y="-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9" grpId="0"/>
      <p:bldP spid="48" grpId="0"/>
      <p:bldP spid="56" grpId="0"/>
      <p:bldP spid="11" grpId="0"/>
      <p:bldP spid="11" grpId="1"/>
      <p:bldP spid="46" grpId="0"/>
      <p:bldP spid="49" grpId="0"/>
      <p:bldP spid="51" grpId="0"/>
      <p:bldP spid="54" grpId="0"/>
      <p:bldP spid="57" grpId="0"/>
      <p:bldP spid="58" grpId="0"/>
      <p:bldP spid="59" grpId="0"/>
      <p:bldP spid="60" grpId="0"/>
      <p:bldP spid="61" grpId="0"/>
      <p:bldP spid="15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771614" y="5200927"/>
            <a:ext cx="900341" cy="4939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77" name="Прямая со стрелкой 76"/>
          <p:cNvCxnSpPr/>
          <p:nvPr/>
        </p:nvCxnSpPr>
        <p:spPr>
          <a:xfrm flipH="1">
            <a:off x="7118352" y="5473857"/>
            <a:ext cx="112359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112592" y="5035536"/>
                <a:ext cx="397288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444" y="3776651"/>
                <a:ext cx="343684" cy="325345"/>
              </a:xfrm>
              <a:prstGeom prst="rect">
                <a:avLst/>
              </a:prstGeom>
              <a:blipFill rotWithShape="0">
                <a:blip r:embed="rId3"/>
                <a:stretch>
                  <a:fillRect t="-13208" r="-17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495301" y="1654716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1"/>
            <a:ext cx="11222568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3</a:t>
            </a: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Тело дви­жет­ся по пря­мой под дей­стви­ем по­сто­ян­ной силы 40 Н, на­прав­лен­ной вдоль этой пря­мой. Сколько времени длилось воздействие, если им­пульс тела умень­шил­ся от 200 кг </a:t>
            </a:r>
            <a:r>
              <a:rPr lang="ru-RU" altLang="ru-RU" sz="18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м/с до 120 кг</a:t>
            </a:r>
            <a:r>
              <a:rPr lang="ru-RU" altLang="ru-RU" sz="1867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м/с?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015143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459457" y="2015143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5" y="4298173"/>
            <a:ext cx="196742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450588" y="2454203"/>
            <a:ext cx="0" cy="227379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7" y="2454203"/>
                <a:ext cx="13581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=40 Н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840652"/>
                <a:ext cx="1018648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5" y="4297111"/>
                <a:ext cx="19595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222833"/>
                <a:ext cx="1469642" cy="323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1067" y="2897790"/>
                <a:ext cx="2048933" cy="619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173342"/>
                <a:ext cx="1536700" cy="48789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2450588" y="5989231"/>
            <a:ext cx="4089157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воздействие длилось 2 с.</a:t>
            </a:r>
            <a:endParaRPr lang="ru-RU" altLang="ru-RU" sz="1600" dirty="0">
              <a:solidFill>
                <a:prstClr val="black"/>
              </a:solidFill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91067" y="3581111"/>
                <a:ext cx="2048933" cy="619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685833"/>
                <a:ext cx="1536700" cy="48789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2459483" y="3148919"/>
            <a:ext cx="3636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Изменение импульса тела: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5935474" y="3151772"/>
                <a:ext cx="17481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605" y="2363829"/>
                <a:ext cx="1358192" cy="323165"/>
              </a:xfrm>
              <a:prstGeom prst="rect">
                <a:avLst/>
              </a:prstGeom>
              <a:blipFill rotWithShape="0">
                <a:blip r:embed="rId9"/>
                <a:stretch>
                  <a:fillRect t="-7547" r="-2691"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2459483" y="2595932"/>
            <a:ext cx="3348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Второй закон Ньютона: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5479024" y="2559879"/>
                <a:ext cx="1313180" cy="43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268" y="1919909"/>
                <a:ext cx="1029000" cy="351186"/>
              </a:xfrm>
              <a:prstGeom prst="rect">
                <a:avLst/>
              </a:prstGeom>
              <a:blipFill rotWithShape="0">
                <a:blip r:embed="rId10"/>
                <a:stretch>
                  <a:fillRect t="-8621" r="-15385" b="-5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6593357" y="2600165"/>
                <a:ext cx="13788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017" y="1950124"/>
                <a:ext cx="1085682" cy="323165"/>
              </a:xfrm>
              <a:prstGeom prst="rect">
                <a:avLst/>
              </a:prstGeom>
              <a:blipFill rotWithShape="0">
                <a:blip r:embed="rId11"/>
                <a:stretch>
                  <a:fillRect t="-7547" r="-3371"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2459484" y="4357907"/>
            <a:ext cx="2836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Время воздействия: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5027600" y="4253513"/>
                <a:ext cx="1752403" cy="617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699" y="3190134"/>
                <a:ext cx="1360501" cy="486159"/>
              </a:xfrm>
              <a:prstGeom prst="rect">
                <a:avLst/>
              </a:prstGeom>
              <a:blipFill rotWithShape="0">
                <a:blip r:embed="rId12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2450588" y="5019591"/>
                <a:ext cx="3429978" cy="821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кг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∙м</m:t>
                              </m:r>
                            </m:num>
                            <m:den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0 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кг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∙м</m:t>
                              </m:r>
                            </m:num>
                            <m:den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 Н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941" y="3764693"/>
                <a:ext cx="2614242" cy="63882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5661976" y="5320951"/>
                <a:ext cx="8826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 с.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482" y="3990713"/>
                <a:ext cx="706155" cy="3231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/>
          <p:cNvCxnSpPr/>
          <p:nvPr/>
        </p:nvCxnSpPr>
        <p:spPr>
          <a:xfrm>
            <a:off x="7897231" y="4820804"/>
            <a:ext cx="85483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10465059" y="4820804"/>
            <a:ext cx="576719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197509" y="4416156"/>
                <a:ext cx="467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131" y="3312117"/>
                <a:ext cx="396840" cy="300082"/>
              </a:xfrm>
              <a:prstGeom prst="rect">
                <a:avLst/>
              </a:prstGeom>
              <a:blipFill rotWithShape="0">
                <a:blip r:embed="rId15"/>
                <a:stretch>
                  <a:fillRect t="-10000" r="-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0503159" y="4390756"/>
                <a:ext cx="3681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369" y="3293067"/>
                <a:ext cx="322268" cy="300082"/>
              </a:xfrm>
              <a:prstGeom prst="rect">
                <a:avLst/>
              </a:prstGeom>
              <a:blipFill rotWithShape="0">
                <a:blip r:embed="rId16"/>
                <a:stretch>
                  <a:fillRect t="-10204" r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072967" y="523803"/>
                <a:ext cx="13581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=40 Н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725" y="392852"/>
                <a:ext cx="1018648" cy="3231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359527" y="880848"/>
                <a:ext cx="19595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645" y="660636"/>
                <a:ext cx="1469642" cy="3231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11667" y="1068990"/>
                <a:ext cx="2048933" cy="619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50" y="801742"/>
                <a:ext cx="1536700" cy="48789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926167" y="1066511"/>
                <a:ext cx="2048933" cy="619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625" y="799883"/>
                <a:ext cx="1536700" cy="48789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единительная линия 41"/>
          <p:cNvCxnSpPr/>
          <p:nvPr/>
        </p:nvCxnSpPr>
        <p:spPr>
          <a:xfrm>
            <a:off x="7136760" y="5955877"/>
            <a:ext cx="456756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136759" y="5737527"/>
            <a:ext cx="42291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1276591" y="5966809"/>
                <a:ext cx="3776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443" y="4475107"/>
                <a:ext cx="327782" cy="30008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2459483" y="3700525"/>
            <a:ext cx="602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Второй закон Ньютона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в проекциях на ось </a:t>
            </a:r>
            <a:r>
              <a:rPr lang="ru-RU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Ох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8296766" y="3704759"/>
                <a:ext cx="20690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574" y="2778569"/>
                <a:ext cx="1597232" cy="323165"/>
              </a:xfrm>
              <a:prstGeom prst="rect">
                <a:avLst/>
              </a:prstGeom>
              <a:blipFill rotWithShape="0">
                <a:blip r:embed="rId2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Прямоугольник 74"/>
          <p:cNvSpPr/>
          <p:nvPr/>
        </p:nvSpPr>
        <p:spPr>
          <a:xfrm>
            <a:off x="10231264" y="5200526"/>
            <a:ext cx="900341" cy="4939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 flipH="1">
            <a:off x="9573684" y="5473456"/>
            <a:ext cx="1107753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575462" y="5035536"/>
                <a:ext cx="397288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596" y="3776651"/>
                <a:ext cx="343684" cy="325345"/>
              </a:xfrm>
              <a:prstGeom prst="rect">
                <a:avLst/>
              </a:prstGeom>
              <a:blipFill rotWithShape="0">
                <a:blip r:embed="rId3"/>
                <a:stretch>
                  <a:fillRect t="-13208" r="-17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40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0339 L -0.621 0.28117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73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23611 0.49753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02361 0.26728 " pathEditMode="relative" rAng="0" ptsTypes="AA">
                                      <p:cBhvr>
                                        <p:cTn id="44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1324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11805 0.36759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9" grpId="0"/>
      <p:bldP spid="107" grpId="0"/>
      <p:bldP spid="74" grpId="0"/>
      <p:bldP spid="46" grpId="0"/>
      <p:bldP spid="49" grpId="0"/>
      <p:bldP spid="59" grpId="0"/>
      <p:bldP spid="61" grpId="0"/>
      <p:bldP spid="63" grpId="0"/>
      <p:bldP spid="52" grpId="0"/>
      <p:bldP spid="45" grpId="0"/>
      <p:bldP spid="65" grpId="0"/>
      <p:bldP spid="66" grpId="0"/>
      <p:bldP spid="67" grpId="0"/>
      <p:bldP spid="68" grpId="0"/>
      <p:bldP spid="69" grpId="0"/>
      <p:bldP spid="24" grpId="0"/>
      <p:bldP spid="88" grpId="0"/>
      <p:bldP spid="91" grpId="0"/>
      <p:bldP spid="91" grpId="1"/>
      <p:bldP spid="91" grpId="2"/>
      <p:bldP spid="93" grpId="0"/>
      <p:bldP spid="93" grpId="1"/>
      <p:bldP spid="93" grpId="2"/>
      <p:bldP spid="94" grpId="0"/>
      <p:bldP spid="94" grpId="1"/>
      <p:bldP spid="94" grpId="2"/>
      <p:bldP spid="95" grpId="0"/>
      <p:bldP spid="95" grpId="1"/>
      <p:bldP spid="95" grpId="2"/>
      <p:bldP spid="43" grpId="0"/>
      <p:bldP spid="50" grpId="0"/>
      <p:bldP spid="53" grpId="0"/>
      <p:bldP spid="75" grpId="0" animBg="1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1977264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0"/>
            <a:ext cx="11222568" cy="14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4</a:t>
            </a: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Мальчик массой 60 кг находится на тележке массой 40 кг, движущейся слева направо по гладкой горизонтальной дороге со скоростью 2 м/с. Какими станут модуль и направление скорости тележки, если мальчик прыгнет с нее в направлении первоначальной скорости тележки со скоростью 4 м/с относительно дороги?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337691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019185" y="2337691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5" y="5064073"/>
            <a:ext cx="152730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010316" y="2776751"/>
            <a:ext cx="0" cy="271587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8" y="2776751"/>
                <a:ext cx="1519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=60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082563"/>
                <a:ext cx="1139437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6" y="5061743"/>
                <a:ext cx="15281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796307"/>
                <a:ext cx="1146089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1067" y="3650197"/>
                <a:ext cx="1295400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737648"/>
                <a:ext cx="971550" cy="4878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2019211" y="3350165"/>
            <a:ext cx="226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Импульса тела: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4072328" y="3353019"/>
                <a:ext cx="114050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245" y="2514764"/>
                <a:ext cx="903132" cy="323165"/>
              </a:xfrm>
              <a:prstGeom prst="rect">
                <a:avLst/>
              </a:prstGeom>
              <a:blipFill rotWithShape="0">
                <a:blip r:embed="rId7"/>
                <a:stretch>
                  <a:fillRect t="-7547" r="-12838"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2019211" y="2839643"/>
            <a:ext cx="3924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Закон сохранения импульса: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5713787" y="2844196"/>
                <a:ext cx="17042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340" y="2133147"/>
                <a:ext cx="1321196" cy="323165"/>
              </a:xfrm>
              <a:prstGeom prst="rect">
                <a:avLst/>
              </a:prstGeom>
              <a:blipFill rotWithShape="0">
                <a:blip r:embed="rId8"/>
                <a:stretch>
                  <a:fillRect t="-7547" r="-2304"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2019211" y="3858988"/>
            <a:ext cx="5193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Импульс тел до взаимодействия: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91068" y="3212303"/>
                <a:ext cx="1519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409227"/>
                <a:ext cx="1139437" cy="3231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91067" y="4313619"/>
                <a:ext cx="1295400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235214"/>
                <a:ext cx="971550" cy="48609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2019184" y="4364957"/>
                <a:ext cx="28055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𝑂𝑥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388" y="3273718"/>
                <a:ext cx="2153603" cy="323165"/>
              </a:xfrm>
              <a:prstGeom prst="rect">
                <a:avLst/>
              </a:prstGeom>
              <a:blipFill rotWithShape="0">
                <a:blip r:embed="rId19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2019210" y="4870927"/>
            <a:ext cx="548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Импульсы тел после взаимодействия: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2019184" y="5376896"/>
                <a:ext cx="19398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𝑂𝑥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388" y="4032672"/>
                <a:ext cx="1503489" cy="323165"/>
              </a:xfrm>
              <a:prstGeom prst="rect">
                <a:avLst/>
              </a:prstGeom>
              <a:blipFill rotWithShape="0">
                <a:blip r:embed="rId20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3821701" y="5376896"/>
                <a:ext cx="1474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275" y="4032672"/>
                <a:ext cx="1153649" cy="323165"/>
              </a:xfrm>
              <a:prstGeom prst="rect">
                <a:avLst/>
              </a:prstGeom>
              <a:blipFill rotWithShape="0">
                <a:blip r:embed="rId21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2016722" y="5893156"/>
            <a:ext cx="1038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Тогда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2832879" y="5882865"/>
                <a:ext cx="35347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659" y="4412149"/>
                <a:ext cx="2789290" cy="3231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Прямая соединительная линия 59"/>
          <p:cNvCxnSpPr/>
          <p:nvPr/>
        </p:nvCxnSpPr>
        <p:spPr>
          <a:xfrm>
            <a:off x="7579360" y="4607625"/>
            <a:ext cx="370548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7816836" y="4071026"/>
            <a:ext cx="900341" cy="4939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9684256" y="4071026"/>
            <a:ext cx="900341" cy="4939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75" name="Прямая со стрелкой 74"/>
          <p:cNvCxnSpPr/>
          <p:nvPr/>
        </p:nvCxnSpPr>
        <p:spPr>
          <a:xfrm>
            <a:off x="8717334" y="4327021"/>
            <a:ext cx="7474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10353898" y="3853649"/>
            <a:ext cx="930948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7475382" y="4835445"/>
            <a:ext cx="4258197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10587430" y="4324904"/>
            <a:ext cx="590549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8826507" y="3916025"/>
                <a:ext cx="475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880" y="2937019"/>
                <a:ext cx="402738" cy="300082"/>
              </a:xfrm>
              <a:prstGeom prst="rect">
                <a:avLst/>
              </a:prstGeom>
              <a:blipFill rotWithShape="0">
                <a:blip r:embed="rId23"/>
                <a:stretch>
                  <a:fillRect t="-10204" r="-12121" b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Овал 80"/>
          <p:cNvSpPr/>
          <p:nvPr/>
        </p:nvSpPr>
        <p:spPr>
          <a:xfrm>
            <a:off x="8047536" y="3613460"/>
            <a:ext cx="438941" cy="44777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9914956" y="3613460"/>
            <a:ext cx="438941" cy="44777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>
                <a:off x="10736529" y="3429000"/>
                <a:ext cx="479682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396" y="2571750"/>
                <a:ext cx="409215" cy="307777"/>
              </a:xfrm>
              <a:prstGeom prst="rect">
                <a:avLst/>
              </a:prstGeom>
              <a:blipFill rotWithShape="0">
                <a:blip r:embed="rId24"/>
                <a:stretch>
                  <a:fillRect t="-10000" r="-11940"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Прямоугольник 84"/>
              <p:cNvSpPr/>
              <p:nvPr/>
            </p:nvSpPr>
            <p:spPr>
              <a:xfrm>
                <a:off x="10579294" y="3921025"/>
                <a:ext cx="485197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5" name="Прямоугольник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470" y="2940769"/>
                <a:ext cx="409215" cy="307777"/>
              </a:xfrm>
              <a:prstGeom prst="rect">
                <a:avLst/>
              </a:prstGeom>
              <a:blipFill rotWithShape="0">
                <a:blip r:embed="rId25"/>
                <a:stretch>
                  <a:fillRect t="-9804" r="-11940"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1276591" y="4848555"/>
                <a:ext cx="3776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443" y="3636416"/>
                <a:ext cx="327782" cy="30008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949788" y="541551"/>
                <a:ext cx="1519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=60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340" y="406163"/>
                <a:ext cx="1139437" cy="3231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135708" y="530063"/>
                <a:ext cx="1519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780" y="397547"/>
                <a:ext cx="1139437" cy="3231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752136" y="754597"/>
                <a:ext cx="1295400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102" y="565948"/>
                <a:ext cx="971550" cy="487890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748001" y="1180768"/>
                <a:ext cx="15281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000" y="885576"/>
                <a:ext cx="1146089" cy="32316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742267" y="1397699"/>
                <a:ext cx="1295400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700" y="1048274"/>
                <a:ext cx="971550" cy="486095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816852" y="3402007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ИСО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8255000" y="4176309"/>
            <a:ext cx="0" cy="946025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8255000" y="3207638"/>
            <a:ext cx="0" cy="946025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8225233" y="4132973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259228" y="3130756"/>
                <a:ext cx="42114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420" y="2348066"/>
                <a:ext cx="362022" cy="325345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259227" y="4782543"/>
                <a:ext cx="590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420" y="3586907"/>
                <a:ext cx="488724" cy="300082"/>
              </a:xfrm>
              <a:prstGeom prst="rect">
                <a:avLst/>
              </a:prstGeom>
              <a:blipFill rotWithShape="0">
                <a:blip r:embed="rId33"/>
                <a:stretch>
                  <a:fillRect t="-10000" r="-35000" b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70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09877E-6 L -0.20243 0.3253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87" y="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09877E-6 L -0.54514 0.39074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2" y="19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51406 0.42191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2" y="21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20988E-6 L -0.10365 0.56543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28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5802E-6 L -0.26667 0.42623 " pathEditMode="relative" rAng="0" ptsTypes="AA">
                                      <p:cBhvr>
                                        <p:cTn id="67" dur="1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2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50"/>
                            </p:stCondLst>
                            <p:childTnLst>
                              <p:par>
                                <p:cTn id="1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74" grpId="0"/>
      <p:bldP spid="46" grpId="0"/>
      <p:bldP spid="61" grpId="0"/>
      <p:bldP spid="63" grpId="0"/>
      <p:bldP spid="52" grpId="0"/>
      <p:bldP spid="65" grpId="0"/>
      <p:bldP spid="66" grpId="0"/>
      <p:bldP spid="36" grpId="0"/>
      <p:bldP spid="37" grpId="0"/>
      <p:bldP spid="47" grpId="0"/>
      <p:bldP spid="48" grpId="0"/>
      <p:bldP spid="50" grpId="0"/>
      <p:bldP spid="51" grpId="0"/>
      <p:bldP spid="53" grpId="0"/>
      <p:bldP spid="54" grpId="0"/>
      <p:bldP spid="71" grpId="0" animBg="1"/>
      <p:bldP spid="73" grpId="0" animBg="1"/>
      <p:bldP spid="80" grpId="0"/>
      <p:bldP spid="81" grpId="0" animBg="1"/>
      <p:bldP spid="82" grpId="0" animBg="1"/>
      <p:bldP spid="83" grpId="0"/>
      <p:bldP spid="85" grpId="0"/>
      <p:bldP spid="86" grpId="0"/>
      <p:bldP spid="91" grpId="0"/>
      <p:bldP spid="91" grpId="1"/>
      <p:bldP spid="91" grpId="2"/>
      <p:bldP spid="93" grpId="0"/>
      <p:bldP spid="93" grpId="1"/>
      <p:bldP spid="93" grpId="2"/>
      <p:bldP spid="94" grpId="0"/>
      <p:bldP spid="94" grpId="1"/>
      <p:bldP spid="94" grpId="2"/>
      <p:bldP spid="95" grpId="0"/>
      <p:bldP spid="95" grpId="1"/>
      <p:bldP spid="95" grpId="2"/>
      <p:bldP spid="96" grpId="0"/>
      <p:bldP spid="96" grpId="1"/>
      <p:bldP spid="96" grpId="2"/>
      <p:bldP spid="21" grpId="0"/>
      <p:bldP spid="7" grpId="0" animBg="1"/>
      <p:bldP spid="7" grpId="1" animBg="1"/>
      <p:bldP spid="56" grpId="0"/>
      <p:bldP spid="56" grpId="1"/>
      <p:bldP spid="57" grpId="0"/>
      <p:bldP spid="5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016722" y="2844196"/>
            <a:ext cx="5484654" cy="3449071"/>
            <a:chOff x="1512541" y="2133147"/>
            <a:chExt cx="4113491" cy="2586803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514408" y="2512624"/>
              <a:ext cx="2395216" cy="302223"/>
              <a:chOff x="1514408" y="2400372"/>
              <a:chExt cx="2395216" cy="30222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1514408" y="2400372"/>
                <a:ext cx="1696878" cy="30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Импульса тела: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Прямоугольник 62"/>
                  <p:cNvSpPr/>
                  <p:nvPr/>
                </p:nvSpPr>
                <p:spPr>
                  <a:xfrm>
                    <a:off x="3054245" y="2402512"/>
                    <a:ext cx="855379" cy="30008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Прямоугольник 6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4245" y="2402512"/>
                    <a:ext cx="903132" cy="3231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7547" r="-12838"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Прямоугольник 64"/>
                <p:cNvSpPr/>
                <p:nvPr/>
              </p:nvSpPr>
              <p:spPr>
                <a:xfrm>
                  <a:off x="4285340" y="2133147"/>
                  <a:ext cx="1278187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Прямоугольник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5340" y="2133147"/>
                  <a:ext cx="1321196" cy="3231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7547" r="-2304"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TextBox 65"/>
            <p:cNvSpPr txBox="1"/>
            <p:nvPr/>
          </p:nvSpPr>
          <p:spPr>
            <a:xfrm>
              <a:off x="1514408" y="2894241"/>
              <a:ext cx="3895164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Импульс тел до взаимодействия: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Прямоугольник 46"/>
                <p:cNvSpPr/>
                <p:nvPr/>
              </p:nvSpPr>
              <p:spPr>
                <a:xfrm>
                  <a:off x="1514388" y="3273718"/>
                  <a:ext cx="2104134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𝑂𝑥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 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Прямоугольник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388" y="3273718"/>
                  <a:ext cx="2153603" cy="3231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Box 47"/>
            <p:cNvSpPr txBox="1"/>
            <p:nvPr/>
          </p:nvSpPr>
          <p:spPr>
            <a:xfrm>
              <a:off x="1514407" y="3653195"/>
              <a:ext cx="4111625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Импульсы тел после взаимодействия:</a:t>
              </a: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514388" y="4032672"/>
              <a:ext cx="2457719" cy="300083"/>
              <a:chOff x="1514388" y="3721507"/>
              <a:chExt cx="2457719" cy="30008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Прямоугольник 49"/>
                  <p:cNvSpPr/>
                  <p:nvPr/>
                </p:nvSpPr>
                <p:spPr>
                  <a:xfrm>
                    <a:off x="1514388" y="3721507"/>
                    <a:ext cx="1454918" cy="30008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𝑂𝑥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 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Прямоугольник 4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14388" y="3721507"/>
                    <a:ext cx="1503489" cy="3231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Прямоугольник 50"/>
                  <p:cNvSpPr/>
                  <p:nvPr/>
                </p:nvSpPr>
                <p:spPr>
                  <a:xfrm>
                    <a:off x="2866275" y="3721507"/>
                    <a:ext cx="1105832" cy="30008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Прямоугольник 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6275" y="3721507"/>
                    <a:ext cx="1153649" cy="3231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3" name="TextBox 52"/>
            <p:cNvSpPr txBox="1"/>
            <p:nvPr/>
          </p:nvSpPr>
          <p:spPr>
            <a:xfrm>
              <a:off x="1512541" y="4419867"/>
              <a:ext cx="779213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Тогда</a:t>
              </a:r>
            </a:p>
          </p:txBody>
        </p:sp>
      </p:grpSp>
      <p:cxnSp>
        <p:nvCxnSpPr>
          <p:cNvPr id="5" name="Прямая соединительная линия 4"/>
          <p:cNvCxnSpPr/>
          <p:nvPr/>
        </p:nvCxnSpPr>
        <p:spPr>
          <a:xfrm>
            <a:off x="495301" y="1977264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0"/>
            <a:ext cx="11222568" cy="14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4</a:t>
            </a: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Мальчик массой 60 кг находится на тележке массой 40 кг, движущейся слева направо по гладкой горизонтальной дороге со скоростью 2 м/с. Какими станут модуль и направление скорости тележки, если мальчик прыгнет с нее в направлении первоначальной скорости тележки со скоростью 4 м/с относительно дороги?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337691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019185" y="2337691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5" y="5064073"/>
            <a:ext cx="152730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010316" y="2776751"/>
            <a:ext cx="0" cy="271587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8" y="2776751"/>
                <a:ext cx="1519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=60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082563"/>
                <a:ext cx="1139437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6" y="5061743"/>
                <a:ext cx="15281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796307"/>
                <a:ext cx="1146089" cy="3231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1067" y="3650197"/>
                <a:ext cx="1295400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737648"/>
                <a:ext cx="971550" cy="48789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2019211" y="2839643"/>
            <a:ext cx="3924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Закон сохранения импульса: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91068" y="3212303"/>
                <a:ext cx="1519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409227"/>
                <a:ext cx="1139437" cy="3231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91067" y="4313619"/>
                <a:ext cx="1295400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235214"/>
                <a:ext cx="971550" cy="48609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2832879" y="5882865"/>
                <a:ext cx="35347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659" y="4412149"/>
                <a:ext cx="2789290" cy="3231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Прямая соединительная линия 77"/>
          <p:cNvCxnSpPr/>
          <p:nvPr/>
        </p:nvCxnSpPr>
        <p:spPr>
          <a:xfrm>
            <a:off x="7579360" y="4607625"/>
            <a:ext cx="370548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7816836" y="4071026"/>
            <a:ext cx="900341" cy="4939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684256" y="4071026"/>
            <a:ext cx="900341" cy="4939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81" name="Прямая со стрелкой 80"/>
          <p:cNvCxnSpPr/>
          <p:nvPr/>
        </p:nvCxnSpPr>
        <p:spPr>
          <a:xfrm>
            <a:off x="8717334" y="4327021"/>
            <a:ext cx="7474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10353898" y="3853649"/>
            <a:ext cx="930948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7475382" y="4835445"/>
            <a:ext cx="4258197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10587430" y="4324904"/>
            <a:ext cx="590549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8826507" y="3916025"/>
                <a:ext cx="475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880" y="2937019"/>
                <a:ext cx="402738" cy="300082"/>
              </a:xfrm>
              <a:prstGeom prst="rect">
                <a:avLst/>
              </a:prstGeom>
              <a:blipFill rotWithShape="0">
                <a:blip r:embed="rId20"/>
                <a:stretch>
                  <a:fillRect t="-10204" r="-12121" b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Овал 87"/>
          <p:cNvSpPr/>
          <p:nvPr/>
        </p:nvSpPr>
        <p:spPr>
          <a:xfrm>
            <a:off x="8047536" y="3613460"/>
            <a:ext cx="438941" cy="44777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9914956" y="3613460"/>
            <a:ext cx="438941" cy="44777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10736529" y="3429000"/>
                <a:ext cx="479682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396" y="2571750"/>
                <a:ext cx="409215" cy="307777"/>
              </a:xfrm>
              <a:prstGeom prst="rect">
                <a:avLst/>
              </a:prstGeom>
              <a:blipFill rotWithShape="0">
                <a:blip r:embed="rId21"/>
                <a:stretch>
                  <a:fillRect t="-10000" r="-11940"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/>
              <p:cNvSpPr/>
              <p:nvPr/>
            </p:nvSpPr>
            <p:spPr>
              <a:xfrm>
                <a:off x="10579294" y="3921025"/>
                <a:ext cx="485197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1" name="Прямоугольник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470" y="2940769"/>
                <a:ext cx="409215" cy="307777"/>
              </a:xfrm>
              <a:prstGeom prst="rect">
                <a:avLst/>
              </a:prstGeom>
              <a:blipFill rotWithShape="0">
                <a:blip r:embed="rId22"/>
                <a:stretch>
                  <a:fillRect t="-9804" r="-11940"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11276591" y="4848555"/>
                <a:ext cx="3776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443" y="3636416"/>
                <a:ext cx="327782" cy="30008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/>
              <p:cNvSpPr/>
              <p:nvPr/>
            </p:nvSpPr>
            <p:spPr>
              <a:xfrm>
                <a:off x="2019184" y="3307476"/>
                <a:ext cx="35347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388" y="2480607"/>
                <a:ext cx="2788712" cy="3231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Прямоугольник 94"/>
              <p:cNvSpPr/>
              <p:nvPr/>
            </p:nvSpPr>
            <p:spPr>
              <a:xfrm>
                <a:off x="2019184" y="3775309"/>
                <a:ext cx="35347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5" name="Прямоугольник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388" y="2831482"/>
                <a:ext cx="2789290" cy="3231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2019185" y="4243143"/>
                <a:ext cx="3228641" cy="7399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388" y="3182357"/>
                <a:ext cx="2558457" cy="578043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2019185" y="5050813"/>
                <a:ext cx="4830572" cy="818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60 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кг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 кг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 кг∙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 кг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388" y="3788110"/>
                <a:ext cx="3622929" cy="637034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Прямоугольник 97"/>
              <p:cNvSpPr/>
              <p:nvPr/>
            </p:nvSpPr>
            <p:spPr>
              <a:xfrm>
                <a:off x="6430679" y="5265148"/>
                <a:ext cx="1232015" cy="617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8" name="Прямоугольник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009" y="3948861"/>
                <a:ext cx="924011" cy="48609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4"/>
          <p:cNvSpPr>
            <a:spLocks noChangeArrowheads="1"/>
          </p:cNvSpPr>
          <p:nvPr/>
        </p:nvSpPr>
        <p:spPr bwMode="auto">
          <a:xfrm>
            <a:off x="2019185" y="5988324"/>
            <a:ext cx="719593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6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тележка начала двигаться влево со скоростью 1 м/с. 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816852" y="3402007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ИСО</a:t>
            </a:r>
          </a:p>
        </p:txBody>
      </p:sp>
      <p:cxnSp>
        <p:nvCxnSpPr>
          <p:cNvPr id="55" name="Прямая со стрелкой 54"/>
          <p:cNvCxnSpPr/>
          <p:nvPr/>
        </p:nvCxnSpPr>
        <p:spPr>
          <a:xfrm flipH="1">
            <a:off x="9771341" y="4727676"/>
            <a:ext cx="414059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9785864" y="4782309"/>
                <a:ext cx="476862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398" y="3586732"/>
                <a:ext cx="409215" cy="307777"/>
              </a:xfrm>
              <a:prstGeom prst="rect">
                <a:avLst/>
              </a:prstGeom>
              <a:blipFill rotWithShape="0">
                <a:blip r:embed="rId29"/>
                <a:stretch>
                  <a:fillRect t="-9804" r="-119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54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46914E-6 L -0.06632 -0.375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1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40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94" grpId="0"/>
      <p:bldP spid="95" grpId="0"/>
      <p:bldP spid="96" grpId="0"/>
      <p:bldP spid="97" grpId="0"/>
      <p:bldP spid="98" grpId="0"/>
      <p:bldP spid="99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Овал 150"/>
          <p:cNvSpPr/>
          <p:nvPr/>
        </p:nvSpPr>
        <p:spPr>
          <a:xfrm>
            <a:off x="9046028" y="3886510"/>
            <a:ext cx="664029" cy="664029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95301" y="1965653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0"/>
            <a:ext cx="11226803" cy="14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5</a:t>
            </a: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Зенитный снаряд разорвался в верхней точке траектории на три осколка. Первый осколок массой 11 кг имел скорость 50 м/с, направленную вертикально вверх. Скорость второго осколка, масса которого 19 кг, направлена горизонтально и равна 42 м/с. Найдите модуль и направление вектора скорости меньшего осколка, если его масса равна 5 кг.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356588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019185" y="2356588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5" y="5469591"/>
            <a:ext cx="152730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010316" y="2795651"/>
            <a:ext cx="0" cy="347647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8" y="2795649"/>
                <a:ext cx="1519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096736"/>
                <a:ext cx="1139437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6" y="5456375"/>
                <a:ext cx="15281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4092281"/>
                <a:ext cx="1146089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1067" y="3236695"/>
                <a:ext cx="1429173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427521"/>
                <a:ext cx="1071880" cy="4860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91068" y="3893226"/>
                <a:ext cx="1519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19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919919"/>
                <a:ext cx="1139437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91067" y="4332516"/>
                <a:ext cx="1429173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249387"/>
                <a:ext cx="1071880" cy="48609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91068" y="5001249"/>
                <a:ext cx="1519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750936"/>
                <a:ext cx="1139437" cy="3231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91066" y="5841239"/>
                <a:ext cx="15281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4380929"/>
                <a:ext cx="1146089" cy="3231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2023648" y="4749701"/>
            <a:ext cx="373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ЗСИ в проекциях на ось </a:t>
            </a:r>
            <a:r>
              <a:rPr lang="ru-RU" sz="2000" i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Оу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2025478" y="5227100"/>
                <a:ext cx="27967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0=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08" y="3920325"/>
                <a:ext cx="2097597" cy="3231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4585782" y="5227101"/>
                <a:ext cx="31203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336" y="3920325"/>
                <a:ext cx="2340259" cy="3231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/>
          <p:cNvSpPr txBox="1"/>
          <p:nvPr/>
        </p:nvSpPr>
        <p:spPr>
          <a:xfrm>
            <a:off x="2030070" y="2794173"/>
            <a:ext cx="3951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Закон сохранения импульса: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029260" y="3271572"/>
                <a:ext cx="3192761" cy="439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acc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944" y="2453679"/>
                <a:ext cx="2394571" cy="352661"/>
              </a:xfrm>
              <a:prstGeom prst="rect">
                <a:avLst/>
              </a:prstGeom>
              <a:blipFill rotWithShape="0">
                <a:blip r:embed="rId13"/>
                <a:stretch>
                  <a:fillRect r="-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029263" y="5704500"/>
                <a:ext cx="1824203" cy="669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tg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947" y="4278375"/>
                <a:ext cx="1368152" cy="5254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3475659" y="5704500"/>
                <a:ext cx="2448272" cy="669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arctg</m:t>
                          </m:r>
                        </m:fName>
                        <m:e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744" y="4278375"/>
                <a:ext cx="1836204" cy="52540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2023985" y="3788299"/>
            <a:ext cx="3729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ЗСИ в проекциях на ось </a:t>
            </a:r>
            <a:r>
              <a:rPr lang="ru-RU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Ох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025815" y="4265698"/>
                <a:ext cx="14162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0=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361" y="3199273"/>
                <a:ext cx="1062168" cy="3231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4592727" y="4265698"/>
                <a:ext cx="28401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545" y="3199273"/>
                <a:ext cx="2130088" cy="3231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Прямоугольник 99"/>
              <p:cNvSpPr/>
              <p:nvPr/>
            </p:nvSpPr>
            <p:spPr>
              <a:xfrm>
                <a:off x="3070768" y="4272303"/>
                <a:ext cx="16888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0" name="Прямоугольник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076" y="3204227"/>
                <a:ext cx="1313629" cy="3231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Дуга 100"/>
          <p:cNvSpPr/>
          <p:nvPr/>
        </p:nvSpPr>
        <p:spPr>
          <a:xfrm rot="10800000" flipH="1" flipV="1">
            <a:off x="8908582" y="5155938"/>
            <a:ext cx="255047" cy="282343"/>
          </a:xfrm>
          <a:prstGeom prst="arc">
            <a:avLst>
              <a:gd name="adj1" fmla="val 17271154"/>
              <a:gd name="adj2" fmla="val 286932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02" name="Прямая со стрелкой 101"/>
          <p:cNvCxnSpPr/>
          <p:nvPr/>
        </p:nvCxnSpPr>
        <p:spPr>
          <a:xfrm>
            <a:off x="8864565" y="5401167"/>
            <a:ext cx="864100" cy="0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flipV="1">
            <a:off x="8864567" y="4396875"/>
            <a:ext cx="0" cy="1004292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flipV="1">
            <a:off x="9734169" y="2844800"/>
            <a:ext cx="0" cy="304328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>
            <a:off x="8486032" y="4396875"/>
            <a:ext cx="294084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Дуга 108"/>
          <p:cNvSpPr/>
          <p:nvPr/>
        </p:nvSpPr>
        <p:spPr>
          <a:xfrm rot="10800000">
            <a:off x="9436095" y="4370729"/>
            <a:ext cx="255047" cy="262211"/>
          </a:xfrm>
          <a:prstGeom prst="arc">
            <a:avLst>
              <a:gd name="adj1" fmla="val 17271154"/>
              <a:gd name="adj2" fmla="val 286932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8486032" y="6272125"/>
            <a:ext cx="2940841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10757597" y="5888083"/>
            <a:ext cx="726481" cy="379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ru-RU" sz="1867" dirty="0">
                <a:solidFill>
                  <a:prstClr val="black"/>
                </a:solidFill>
              </a:rPr>
              <a:t>ИСО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9590155" y="5923697"/>
            <a:ext cx="288032" cy="28803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9728665" y="5504040"/>
                <a:ext cx="46705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498" y="4128030"/>
                <a:ext cx="400173" cy="307777"/>
              </a:xfrm>
              <a:prstGeom prst="rect">
                <a:avLst/>
              </a:prstGeom>
              <a:blipFill rotWithShape="0">
                <a:blip r:embed="rId19"/>
                <a:stretch>
                  <a:fillRect t="-9804" r="-75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Прямая со стрелкой 116"/>
          <p:cNvCxnSpPr/>
          <p:nvPr/>
        </p:nvCxnSpPr>
        <p:spPr>
          <a:xfrm flipV="1">
            <a:off x="10598268" y="3401383"/>
            <a:ext cx="0" cy="1004292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>
            <a:off x="9734171" y="3401384"/>
            <a:ext cx="864100" cy="0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9148063" y="4345695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l-GR" i="1" dirty="0">
                <a:solidFill>
                  <a:prstClr val="black"/>
                </a:solidFill>
              </a:rPr>
              <a:t>α</a:t>
            </a:r>
            <a:endParaRPr lang="ru-RU" i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9254117" y="3289267"/>
                <a:ext cx="47012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587" y="2466950"/>
                <a:ext cx="406009" cy="307777"/>
              </a:xfrm>
              <a:prstGeom prst="rect">
                <a:avLst/>
              </a:prstGeom>
              <a:blipFill rotWithShape="0">
                <a:blip r:embed="rId20"/>
                <a:stretch>
                  <a:fillRect t="-10000" r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10262229" y="4404981"/>
                <a:ext cx="47545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671" y="3303736"/>
                <a:ext cx="406009" cy="307777"/>
              </a:xfrm>
              <a:prstGeom prst="rect">
                <a:avLst/>
              </a:prstGeom>
              <a:blipFill rotWithShape="0">
                <a:blip r:embed="rId21"/>
                <a:stretch>
                  <a:fillRect t="-10000" r="-121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10502255" y="3266425"/>
                <a:ext cx="56791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691" y="2449819"/>
                <a:ext cx="477182" cy="307777"/>
              </a:xfrm>
              <a:prstGeom prst="rect">
                <a:avLst/>
              </a:prstGeom>
              <a:blipFill rotWithShape="0">
                <a:blip r:embed="rId22"/>
                <a:stretch>
                  <a:fillRect t="-10000" r="-64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8438026" y="5212965"/>
                <a:ext cx="47545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519" y="3909724"/>
                <a:ext cx="406009" cy="307777"/>
              </a:xfrm>
              <a:prstGeom prst="rect">
                <a:avLst/>
              </a:prstGeom>
              <a:blipFill rotWithShape="0">
                <a:blip r:embed="rId23"/>
                <a:stretch>
                  <a:fillRect t="-9804" r="-119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Прямая со стрелкой 126"/>
          <p:cNvCxnSpPr/>
          <p:nvPr/>
        </p:nvCxnSpPr>
        <p:spPr>
          <a:xfrm flipV="1">
            <a:off x="9734171" y="5616308"/>
            <a:ext cx="0" cy="45140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9350127" y="4027543"/>
            <a:ext cx="34817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n-US" sz="1600" i="1" dirty="0">
                <a:solidFill>
                  <a:prstClr val="black"/>
                </a:solidFill>
              </a:rPr>
              <a:t>O</a:t>
            </a:r>
            <a:endParaRPr lang="ru-RU" sz="1600" i="1" dirty="0">
              <a:solidFill>
                <a:prstClr val="black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359311" y="2766700"/>
            <a:ext cx="3113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y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1158205" y="4370548"/>
            <a:ext cx="3048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x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9197763" y="5020944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l-GR" i="1" dirty="0">
                <a:solidFill>
                  <a:prstClr val="black"/>
                </a:solidFill>
              </a:rPr>
              <a:t>α</a:t>
            </a:r>
            <a:endParaRPr lang="ru-RU" i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8726057" y="3938500"/>
                <a:ext cx="57932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543" y="2953875"/>
                <a:ext cx="486480" cy="307777"/>
              </a:xfrm>
              <a:prstGeom prst="rect">
                <a:avLst/>
              </a:prstGeom>
              <a:blipFill rotWithShape="0">
                <a:blip r:embed="rId24"/>
                <a:stretch>
                  <a:fillRect t="-10000" r="-50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9701477" y="5020945"/>
                <a:ext cx="586956" cy="3912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108" y="3765708"/>
                <a:ext cx="492571" cy="324769"/>
              </a:xfrm>
              <a:prstGeom prst="rect">
                <a:avLst/>
              </a:prstGeom>
              <a:blipFill rotWithShape="0">
                <a:blip r:embed="rId25"/>
                <a:stretch>
                  <a:fillRect t="-9434" r="-3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1753810" y="857991"/>
                <a:ext cx="1519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357" y="643493"/>
                <a:ext cx="1139437" cy="3231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4192210" y="743865"/>
                <a:ext cx="1429173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157" y="557899"/>
                <a:ext cx="1071880" cy="48609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3735010" y="1171798"/>
                <a:ext cx="1519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19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257" y="878848"/>
                <a:ext cx="1139437" cy="3231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8688010" y="1055916"/>
                <a:ext cx="1429173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007" y="791937"/>
                <a:ext cx="1071880" cy="48609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392122" y="1504831"/>
                <a:ext cx="15281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91" y="1128623"/>
                <a:ext cx="1146089" cy="32316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1711246" y="1485459"/>
                <a:ext cx="15281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434" y="1114094"/>
                <a:ext cx="1146089" cy="323165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9515324" y="1496049"/>
                <a:ext cx="1519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492" y="1122036"/>
                <a:ext cx="1139437" cy="323165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ирог 10"/>
          <p:cNvSpPr/>
          <p:nvPr/>
        </p:nvSpPr>
        <p:spPr>
          <a:xfrm>
            <a:off x="9588501" y="4264026"/>
            <a:ext cx="272977" cy="282575"/>
          </a:xfrm>
          <a:prstGeom prst="pie">
            <a:avLst>
              <a:gd name="adj1" fmla="val 5438274"/>
              <a:gd name="adj2" fmla="val 1373664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143" name="Пирог 142"/>
          <p:cNvSpPr/>
          <p:nvPr/>
        </p:nvSpPr>
        <p:spPr>
          <a:xfrm flipH="1">
            <a:off x="9604233" y="4264026"/>
            <a:ext cx="266699" cy="282575"/>
          </a:xfrm>
          <a:prstGeom prst="pie">
            <a:avLst>
              <a:gd name="adj1" fmla="val 5435741"/>
              <a:gd name="adj2" fmla="val 1373664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144" name="Пирог 143"/>
          <p:cNvSpPr/>
          <p:nvPr/>
        </p:nvSpPr>
        <p:spPr>
          <a:xfrm flipH="1">
            <a:off x="9597955" y="4257041"/>
            <a:ext cx="266699" cy="282575"/>
          </a:xfrm>
          <a:prstGeom prst="pie">
            <a:avLst>
              <a:gd name="adj1" fmla="val 13790260"/>
              <a:gd name="adj2" fmla="val 1856412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15" name="Прямая со стрелкой 114"/>
          <p:cNvCxnSpPr/>
          <p:nvPr/>
        </p:nvCxnSpPr>
        <p:spPr>
          <a:xfrm flipV="1">
            <a:off x="9734171" y="3401382"/>
            <a:ext cx="0" cy="1004292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9728665" y="4396875"/>
            <a:ext cx="869604" cy="0"/>
          </a:xfrm>
          <a:prstGeom prst="straightConnector1">
            <a:avLst/>
          </a:prstGeom>
          <a:ln w="1905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 flipV="1">
            <a:off x="9734172" y="3401383"/>
            <a:ext cx="864097" cy="1004291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 flipH="1">
            <a:off x="8864568" y="4405675"/>
            <a:ext cx="864097" cy="100429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/>
          <p:nvPr/>
        </p:nvCxnSpPr>
        <p:spPr>
          <a:xfrm flipH="1">
            <a:off x="8864565" y="4396875"/>
            <a:ext cx="869604" cy="0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>
            <a:off x="9736735" y="4396875"/>
            <a:ext cx="0" cy="1004292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 flipV="1">
            <a:off x="9721817" y="3415075"/>
            <a:ext cx="864097" cy="100429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9705799" y="4367638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9046028" y="5674480"/>
            <a:ext cx="664029" cy="66402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9146721" y="3992332"/>
            <a:ext cx="462643" cy="462643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48" name="Овал 147"/>
          <p:cNvSpPr/>
          <p:nvPr/>
        </p:nvSpPr>
        <p:spPr>
          <a:xfrm>
            <a:off x="9173935" y="4019550"/>
            <a:ext cx="408215" cy="40821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9232443" y="4083499"/>
            <a:ext cx="280308" cy="28030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50" name="Облако 149"/>
          <p:cNvSpPr/>
          <p:nvPr/>
        </p:nvSpPr>
        <p:spPr>
          <a:xfrm>
            <a:off x="8843098" y="3744685"/>
            <a:ext cx="957943" cy="957943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glow rad="203200">
              <a:schemeClr val="accent4">
                <a:satMod val="175000"/>
                <a:alpha val="63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4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555 L -0.10348 0.28333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144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-0.3033 0.36358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9" y="1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20988E-6 L -0.26598 0.3963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19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432 L -0.67205 0.47655 " pathEditMode="relative" rAng="0" ptsTypes="AA">
                                      <p:cBhvr>
                                        <p:cTn id="50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28" y="24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154 L 0.00781 0.57592 " pathEditMode="relative" rAng="0" ptsTypes="AA">
                                      <p:cBhvr>
                                        <p:cTn id="69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870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0031 L -0.10035 0.63457 " pathEditMode="relative" rAng="0" ptsTypes="AA">
                                      <p:cBhvr>
                                        <p:cTn id="71" dur="1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5" y="3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64198E-7 L -0.74011 0.51081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14" y="25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42" presetClass="path" presetSubtype="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2.77778E-6 -0.26019 " pathEditMode="relative" rAng="0" ptsTypes="AA">
                                      <p:cBhvr>
                                        <p:cTn id="102" dur="1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0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250"/>
                            </p:stCondLst>
                            <p:childTnLst>
                              <p:par>
                                <p:cTn id="10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4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2.77778E-6 -0.23642 " pathEditMode="relative" rAng="0" ptsTypes="AA">
                                      <p:cBhvr>
                                        <p:cTn id="120" dur="1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2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309 L 0.14514 -0.00309 " pathEditMode="relative" rAng="0" ptsTypes="AA">
                                      <p:cBhvr>
                                        <p:cTn id="122" dur="1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2" y="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49 0.12377 " pathEditMode="relative" ptsTypes="AA">
                                      <p:cBhvr>
                                        <p:cTn id="124" dur="1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750"/>
                            </p:stCondLst>
                            <p:childTnLst>
                              <p:par>
                                <p:cTn id="2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34568E-6 L -0.07066 0.14568 " pathEditMode="relative" rAng="0" ptsTypes="AA">
                                      <p:cBhvr>
                                        <p:cTn id="215" dur="1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728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217" dur="1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1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20" dur="1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set>
                                      <p:cBhvr>
                                        <p:cTn id="25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50"/>
                            </p:stCondLst>
                            <p:childTnLst>
                              <p:par>
                                <p:cTn id="2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9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500"/>
                            </p:stCondLst>
                            <p:childTnLst>
                              <p:par>
                                <p:cTn id="2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29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set>
                                      <p:cBhvr>
                                        <p:cTn id="29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set>
                                      <p:cBhvr>
                                        <p:cTn id="29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750"/>
                            </p:stCondLst>
                            <p:childTnLst>
                              <p:par>
                                <p:cTn id="3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7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500"/>
                            </p:stCondLst>
                            <p:childTnLst>
                              <p:par>
                                <p:cTn id="3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0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2500"/>
                            </p:stCondLst>
                            <p:childTnLst>
                              <p:par>
                                <p:cTn id="32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2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32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1" grpId="1" animBg="1"/>
      <p:bldP spid="107" grpId="0"/>
      <p:bldP spid="74" grpId="0"/>
      <p:bldP spid="46" grpId="0"/>
      <p:bldP spid="36" grpId="0"/>
      <p:bldP spid="37" grpId="0"/>
      <p:bldP spid="82" grpId="0"/>
      <p:bldP spid="83" grpId="0"/>
      <p:bldP spid="85" grpId="0"/>
      <p:bldP spid="86" grpId="0"/>
      <p:bldP spid="88" grpId="0"/>
      <p:bldP spid="89" grpId="0"/>
      <p:bldP spid="90" grpId="0"/>
      <p:bldP spid="91" grpId="0"/>
      <p:bldP spid="95" grpId="0"/>
      <p:bldP spid="97" grpId="0"/>
      <p:bldP spid="98" grpId="0"/>
      <p:bldP spid="99" grpId="0"/>
      <p:bldP spid="100" grpId="0"/>
      <p:bldP spid="101" grpId="0" animBg="1"/>
      <p:bldP spid="109" grpId="0" animBg="1"/>
      <p:bldP spid="111" grpId="0"/>
      <p:bldP spid="112" grpId="0" animBg="1"/>
      <p:bldP spid="114" grpId="0"/>
      <p:bldP spid="122" grpId="0"/>
      <p:bldP spid="123" grpId="0"/>
      <p:bldP spid="124" grpId="0"/>
      <p:bldP spid="125" grpId="0"/>
      <p:bldP spid="126" grpId="0"/>
      <p:bldP spid="128" grpId="0"/>
      <p:bldP spid="129" grpId="0"/>
      <p:bldP spid="130" grpId="0"/>
      <p:bldP spid="131" grpId="0"/>
      <p:bldP spid="133" grpId="0"/>
      <p:bldP spid="135" grpId="0"/>
      <p:bldP spid="136" grpId="0"/>
      <p:bldP spid="136" grpId="1"/>
      <p:bldP spid="136" grpId="2"/>
      <p:bldP spid="137" grpId="0"/>
      <p:bldP spid="137" grpId="1"/>
      <p:bldP spid="137" grpId="2"/>
      <p:bldP spid="138" grpId="0"/>
      <p:bldP spid="138" grpId="1"/>
      <p:bldP spid="138" grpId="2"/>
      <p:bldP spid="139" grpId="0"/>
      <p:bldP spid="139" grpId="1"/>
      <p:bldP spid="139" grpId="2"/>
      <p:bldP spid="140" grpId="0"/>
      <p:bldP spid="140" grpId="1"/>
      <p:bldP spid="140" grpId="2"/>
      <p:bldP spid="141" grpId="0"/>
      <p:bldP spid="141" grpId="1"/>
      <p:bldP spid="141" grpId="2"/>
      <p:bldP spid="142" grpId="0"/>
      <p:bldP spid="142" grpId="1"/>
      <p:bldP spid="142" grpId="2"/>
      <p:bldP spid="11" grpId="0" animBg="1"/>
      <p:bldP spid="143" grpId="0" animBg="1"/>
      <p:bldP spid="144" grpId="0" animBg="1"/>
      <p:bldP spid="22" grpId="0" animBg="1"/>
      <p:bldP spid="146" grpId="0" animBg="1"/>
      <p:bldP spid="146" grpId="1" animBg="1"/>
      <p:bldP spid="146" grpId="2" animBg="1"/>
      <p:bldP spid="147" grpId="0" animBg="1"/>
      <p:bldP spid="147" grpId="1" animBg="1"/>
      <p:bldP spid="147" grpId="2" animBg="1"/>
      <p:bldP spid="148" grpId="0" animBg="1"/>
      <p:bldP spid="148" grpId="1" animBg="1"/>
      <p:bldP spid="148" grpId="2" animBg="1"/>
      <p:bldP spid="149" grpId="0" animBg="1"/>
      <p:bldP spid="149" grpId="1" animBg="1"/>
      <p:bldP spid="149" grpId="2" animBg="1"/>
      <p:bldP spid="150" grpId="0" animBg="1"/>
      <p:bldP spid="15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1965653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0"/>
            <a:ext cx="11226803" cy="14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5</a:t>
            </a: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Зенитный снаряд разорвался в верхней точке траектории на три осколка. Первый осколок массой 11 кг имел скорость 50 м/с, направленную вертикально вверх. Скорость второго осколка, масса которого 19 кг, направлена горизонтально и равна 42 м/с. Найдите модуль и направление вектора скорости меньшего осколка, если его масса равна 5 кг.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356588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019185" y="2356588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5" y="5469591"/>
            <a:ext cx="152730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010316" y="2795651"/>
            <a:ext cx="0" cy="347647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8" y="2795649"/>
                <a:ext cx="1519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096736"/>
                <a:ext cx="1139437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6" y="5456375"/>
                <a:ext cx="15281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4092281"/>
                <a:ext cx="1146089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1067" y="3236695"/>
                <a:ext cx="1429173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427521"/>
                <a:ext cx="1071880" cy="4860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91068" y="3893226"/>
                <a:ext cx="1519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19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919919"/>
                <a:ext cx="1139437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91067" y="4332516"/>
                <a:ext cx="1429173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249387"/>
                <a:ext cx="1071880" cy="48609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91068" y="5001249"/>
                <a:ext cx="1519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750936"/>
                <a:ext cx="1139437" cy="3231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91066" y="5841239"/>
                <a:ext cx="15281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4380929"/>
                <a:ext cx="1146089" cy="3231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2023648" y="4749701"/>
            <a:ext cx="373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ЗСИ в проекциях на ось </a:t>
            </a:r>
            <a:r>
              <a:rPr lang="ru-RU" sz="2000" i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Оу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023985" y="3788299"/>
            <a:ext cx="3729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ЗСИ в проекциях на ось </a:t>
            </a:r>
            <a:r>
              <a:rPr lang="ru-RU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Ох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8438026" y="2766701"/>
            <a:ext cx="3046052" cy="3505426"/>
            <a:chOff x="6328519" y="2075025"/>
            <a:chExt cx="2284539" cy="2629069"/>
          </a:xfrm>
        </p:grpSpPr>
        <p:sp>
          <p:nvSpPr>
            <p:cNvPr id="68" name="Дуга 67"/>
            <p:cNvSpPr/>
            <p:nvPr/>
          </p:nvSpPr>
          <p:spPr>
            <a:xfrm rot="10800000" flipH="1" flipV="1">
              <a:off x="6681436" y="3866953"/>
              <a:ext cx="191285" cy="211757"/>
            </a:xfrm>
            <a:prstGeom prst="arc">
              <a:avLst>
                <a:gd name="adj1" fmla="val 17271154"/>
                <a:gd name="adj2" fmla="val 286932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6648423" y="4050875"/>
              <a:ext cx="648075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/>
            <p:cNvCxnSpPr/>
            <p:nvPr/>
          </p:nvCxnSpPr>
          <p:spPr>
            <a:xfrm flipV="1">
              <a:off x="6648425" y="3297656"/>
              <a:ext cx="0" cy="753219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 стрелкой 70"/>
            <p:cNvCxnSpPr/>
            <p:nvPr/>
          </p:nvCxnSpPr>
          <p:spPr>
            <a:xfrm flipV="1">
              <a:off x="7300627" y="2133600"/>
              <a:ext cx="0" cy="2282462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/>
            <p:nvPr/>
          </p:nvCxnSpPr>
          <p:spPr>
            <a:xfrm>
              <a:off x="6364523" y="3297656"/>
              <a:ext cx="2205631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Дуга 72"/>
            <p:cNvSpPr/>
            <p:nvPr/>
          </p:nvSpPr>
          <p:spPr>
            <a:xfrm rot="10800000">
              <a:off x="7077071" y="3278047"/>
              <a:ext cx="191285" cy="196658"/>
            </a:xfrm>
            <a:prstGeom prst="arc">
              <a:avLst>
                <a:gd name="adj1" fmla="val 17271154"/>
                <a:gd name="adj2" fmla="val 286932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75" name="Прямая соединительная линия 74"/>
            <p:cNvCxnSpPr/>
            <p:nvPr/>
          </p:nvCxnSpPr>
          <p:spPr>
            <a:xfrm>
              <a:off x="6364523" y="4704094"/>
              <a:ext cx="2205631" cy="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8068197" y="4416062"/>
              <a:ext cx="544861" cy="2847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</a:rPr>
                <a:t>ИСО</a:t>
              </a:r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92616" y="4442773"/>
              <a:ext cx="216024" cy="216024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7296498" y="4128030"/>
                  <a:ext cx="350288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6498" y="4128030"/>
                  <a:ext cx="400173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9804" r="-75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Прямая со стрелкой 78"/>
            <p:cNvCxnSpPr/>
            <p:nvPr/>
          </p:nvCxnSpPr>
          <p:spPr>
            <a:xfrm flipV="1">
              <a:off x="7948701" y="2551037"/>
              <a:ext cx="0" cy="753219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/>
            <p:nvPr/>
          </p:nvCxnSpPr>
          <p:spPr>
            <a:xfrm>
              <a:off x="7300628" y="2551038"/>
              <a:ext cx="648075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6861047" y="3259271"/>
              <a:ext cx="2346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377"/>
              <a:r>
                <a:rPr lang="el-GR" i="1" dirty="0">
                  <a:solidFill>
                    <a:prstClr val="black"/>
                  </a:solidFill>
                </a:rPr>
                <a:t>α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6940587" y="2466950"/>
                  <a:ext cx="352597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0587" y="2466950"/>
                  <a:ext cx="406009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10000" r="-136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7696671" y="3303736"/>
                  <a:ext cx="356588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671" y="3303736"/>
                  <a:ext cx="406009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t="-10000" r="-1212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7876691" y="2449819"/>
                  <a:ext cx="425933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6691" y="2449819"/>
                  <a:ext cx="477182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10000" r="-641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6328519" y="3909724"/>
                  <a:ext cx="356588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8519" y="3909724"/>
                  <a:ext cx="406009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9804" r="-1194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Прямая со стрелкой 100"/>
            <p:cNvCxnSpPr/>
            <p:nvPr/>
          </p:nvCxnSpPr>
          <p:spPr>
            <a:xfrm flipV="1">
              <a:off x="7300628" y="4212231"/>
              <a:ext cx="0" cy="33855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7012595" y="3020657"/>
              <a:ext cx="261129" cy="25391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i="1" dirty="0">
                  <a:solidFill>
                    <a:prstClr val="black"/>
                  </a:solidFill>
                </a:rPr>
                <a:t>O</a:t>
              </a:r>
              <a:endParaRPr lang="ru-RU" sz="1600" i="1" dirty="0">
                <a:solidFill>
                  <a:prstClr val="black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019483" y="2075025"/>
              <a:ext cx="23347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/>
                  </a:solidFill>
                </a:rPr>
                <a:t>y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368654" y="3277911"/>
              <a:ext cx="22866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/>
                  </a:solidFill>
                </a:rPr>
                <a:t>x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898322" y="3765708"/>
              <a:ext cx="2346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377"/>
              <a:r>
                <a:rPr lang="el-GR" i="1" dirty="0">
                  <a:solidFill>
                    <a:prstClr val="black"/>
                  </a:solidFill>
                </a:rPr>
                <a:t>α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6544543" y="2953875"/>
                  <a:ext cx="43449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543" y="2953875"/>
                  <a:ext cx="486480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10000" r="-50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7276108" y="3765708"/>
                  <a:ext cx="440217" cy="2934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6108" y="3765708"/>
                  <a:ext cx="492571" cy="32476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9434" r="-37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Пирог 109"/>
            <p:cNvSpPr/>
            <p:nvPr/>
          </p:nvSpPr>
          <p:spPr>
            <a:xfrm>
              <a:off x="7191375" y="3198019"/>
              <a:ext cx="204733" cy="211931"/>
            </a:xfrm>
            <a:prstGeom prst="pie">
              <a:avLst>
                <a:gd name="adj1" fmla="val 5438274"/>
                <a:gd name="adj2" fmla="val 1373664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1" name="Пирог 110"/>
            <p:cNvSpPr/>
            <p:nvPr/>
          </p:nvSpPr>
          <p:spPr>
            <a:xfrm flipH="1">
              <a:off x="7203175" y="3198019"/>
              <a:ext cx="200024" cy="211931"/>
            </a:xfrm>
            <a:prstGeom prst="pie">
              <a:avLst>
                <a:gd name="adj1" fmla="val 5435741"/>
                <a:gd name="adj2" fmla="val 1373664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2" name="Пирог 111"/>
            <p:cNvSpPr/>
            <p:nvPr/>
          </p:nvSpPr>
          <p:spPr>
            <a:xfrm flipH="1">
              <a:off x="7198466" y="3192780"/>
              <a:ext cx="200024" cy="211931"/>
            </a:xfrm>
            <a:prstGeom prst="pie">
              <a:avLst>
                <a:gd name="adj1" fmla="val 13790260"/>
                <a:gd name="adj2" fmla="val 1856412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113" name="Прямая со стрелкой 112"/>
            <p:cNvCxnSpPr/>
            <p:nvPr/>
          </p:nvCxnSpPr>
          <p:spPr>
            <a:xfrm flipV="1">
              <a:off x="7300628" y="2551036"/>
              <a:ext cx="0" cy="753219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 стрелкой 113"/>
            <p:cNvCxnSpPr/>
            <p:nvPr/>
          </p:nvCxnSpPr>
          <p:spPr>
            <a:xfrm>
              <a:off x="7296498" y="3297656"/>
              <a:ext cx="652203" cy="0"/>
            </a:xfrm>
            <a:prstGeom prst="straightConnector1">
              <a:avLst/>
            </a:prstGeom>
            <a:ln w="19050"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 стрелкой 114"/>
            <p:cNvCxnSpPr/>
            <p:nvPr/>
          </p:nvCxnSpPr>
          <p:spPr>
            <a:xfrm flipV="1">
              <a:off x="7300628" y="2551037"/>
              <a:ext cx="648073" cy="753218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 стрелкой 115"/>
            <p:cNvCxnSpPr/>
            <p:nvPr/>
          </p:nvCxnSpPr>
          <p:spPr>
            <a:xfrm flipH="1">
              <a:off x="6648425" y="3304256"/>
              <a:ext cx="648073" cy="753218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 стрелкой 116"/>
            <p:cNvCxnSpPr/>
            <p:nvPr/>
          </p:nvCxnSpPr>
          <p:spPr>
            <a:xfrm flipH="1">
              <a:off x="6648423" y="3297656"/>
              <a:ext cx="652203" cy="0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 стрелкой 117"/>
            <p:cNvCxnSpPr/>
            <p:nvPr/>
          </p:nvCxnSpPr>
          <p:spPr>
            <a:xfrm>
              <a:off x="7302551" y="3297656"/>
              <a:ext cx="0" cy="75321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Овал 120"/>
            <p:cNvSpPr/>
            <p:nvPr/>
          </p:nvSpPr>
          <p:spPr>
            <a:xfrm>
              <a:off x="7279349" y="3275728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966696" y="4268631"/>
                <a:ext cx="24070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021" y="3201473"/>
                <a:ext cx="1854290" cy="3231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4956130" y="5225563"/>
                <a:ext cx="23600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097" y="3919172"/>
                <a:ext cx="1770064" cy="3231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Группа 11"/>
          <p:cNvGrpSpPr/>
          <p:nvPr/>
        </p:nvGrpSpPr>
        <p:grpSpPr>
          <a:xfrm>
            <a:off x="2025478" y="2794174"/>
            <a:ext cx="3956481" cy="3580061"/>
            <a:chOff x="1519108" y="2095630"/>
            <a:chExt cx="2967361" cy="26850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1519108" y="3920325"/>
                  <a:ext cx="2097597" cy="3000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0=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9108" y="3920325"/>
                  <a:ext cx="2097597" cy="323165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TextBox 88"/>
            <p:cNvSpPr txBox="1"/>
            <p:nvPr/>
          </p:nvSpPr>
          <p:spPr>
            <a:xfrm>
              <a:off x="1522552" y="2095630"/>
              <a:ext cx="2963917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Закон сохранения импульса: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1521944" y="2453679"/>
                  <a:ext cx="2394571" cy="329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acc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1944" y="2453679"/>
                  <a:ext cx="2394571" cy="352661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r="-76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1521947" y="4278375"/>
                  <a:ext cx="1368152" cy="5023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tg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1947" y="4278375"/>
                  <a:ext cx="1368152" cy="525400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1519361" y="3199273"/>
                  <a:ext cx="1062168" cy="3000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0=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9361" y="3199273"/>
                  <a:ext cx="1062168" cy="323165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Прямоугольник 99"/>
                <p:cNvSpPr/>
                <p:nvPr/>
              </p:nvSpPr>
              <p:spPr>
                <a:xfrm>
                  <a:off x="2303076" y="3204227"/>
                  <a:ext cx="1266644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Прямоугольник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3076" y="3204227"/>
                  <a:ext cx="1313629" cy="323165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Прямоугольник 2"/>
                <p:cNvSpPr/>
                <p:nvPr/>
              </p:nvSpPr>
              <p:spPr>
                <a:xfrm>
                  <a:off x="3419091" y="3201750"/>
                  <a:ext cx="417422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⟹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Прямоугольник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091" y="3201750"/>
                  <a:ext cx="463588" cy="323165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Прямоугольник 6"/>
                <p:cNvSpPr/>
                <p:nvPr/>
              </p:nvSpPr>
              <p:spPr>
                <a:xfrm>
                  <a:off x="3410593" y="3918020"/>
                  <a:ext cx="417422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⟹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Прямоугольник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0593" y="3918020"/>
                  <a:ext cx="463588" cy="323165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Прямоугольник 10"/>
                <p:cNvSpPr/>
                <p:nvPr/>
              </p:nvSpPr>
              <p:spPr>
                <a:xfrm>
                  <a:off x="2579314" y="4350374"/>
                  <a:ext cx="417422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Прямоугольник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9314" y="4350374"/>
                  <a:ext cx="463588" cy="323165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3851807" y="5697952"/>
                <a:ext cx="2082284" cy="669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arctg</m:t>
                          </m:r>
                        </m:fName>
                        <m:e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855" y="4273464"/>
                <a:ext cx="1561713" cy="52540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Группа 123"/>
          <p:cNvGrpSpPr/>
          <p:nvPr/>
        </p:nvGrpSpPr>
        <p:grpSpPr>
          <a:xfrm>
            <a:off x="2023647" y="4053780"/>
            <a:ext cx="5879775" cy="406384"/>
            <a:chOff x="1517735" y="2997893"/>
            <a:chExt cx="4409831" cy="304788"/>
          </a:xfrm>
        </p:grpSpPr>
        <p:sp>
          <p:nvSpPr>
            <p:cNvPr id="125" name="TextBox 124"/>
            <p:cNvSpPr txBox="1"/>
            <p:nvPr/>
          </p:nvSpPr>
          <p:spPr>
            <a:xfrm>
              <a:off x="1517735" y="3002598"/>
              <a:ext cx="2797543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ЗСИ в проекциях на ось </a:t>
              </a:r>
              <a:r>
                <a:rPr lang="ru-RU" sz="2000" i="1" dirty="0" err="1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Оу</a:t>
              </a:r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4174416" y="2997893"/>
                  <a:ext cx="1753150" cy="3000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4416" y="2997893"/>
                  <a:ext cx="1753150" cy="323165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Группа 126"/>
          <p:cNvGrpSpPr/>
          <p:nvPr/>
        </p:nvGrpSpPr>
        <p:grpSpPr>
          <a:xfrm>
            <a:off x="2023984" y="3558062"/>
            <a:ext cx="5965600" cy="408785"/>
            <a:chOff x="1517988" y="2841224"/>
            <a:chExt cx="4474200" cy="306589"/>
          </a:xfrm>
        </p:grpSpPr>
        <p:sp>
          <p:nvSpPr>
            <p:cNvPr id="128" name="TextBox 127"/>
            <p:cNvSpPr txBox="1"/>
            <p:nvPr/>
          </p:nvSpPr>
          <p:spPr>
            <a:xfrm>
              <a:off x="1517988" y="2841224"/>
              <a:ext cx="2797291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ЗСИ в проекциях на ось </a:t>
              </a:r>
              <a:r>
                <a:rPr lang="ru-RU" sz="2000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Ох</a:t>
              </a:r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>
                  <a:off x="4161488" y="2847731"/>
                  <a:ext cx="1830700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1488" y="2847731"/>
                  <a:ext cx="1830700" cy="323165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6150169" y="2801383"/>
                <a:ext cx="2043399" cy="669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arctg</m:t>
                          </m:r>
                        </m:fName>
                        <m:e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626" y="2101037"/>
                <a:ext cx="1532549" cy="525400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extBox 131"/>
          <p:cNvSpPr txBox="1"/>
          <p:nvPr/>
        </p:nvSpPr>
        <p:spPr>
          <a:xfrm>
            <a:off x="2023984" y="2900155"/>
            <a:ext cx="4359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Направление вектора скорости: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2008811" y="4547088"/>
                <a:ext cx="5191349" cy="405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608" y="3410315"/>
                <a:ext cx="3893512" cy="327397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2008811" y="5039766"/>
                <a:ext cx="2791789" cy="405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608" y="3779824"/>
                <a:ext cx="2093842" cy="327397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2008811" y="5581745"/>
                <a:ext cx="2791789" cy="79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608" y="4186308"/>
                <a:ext cx="2093842" cy="615810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4192220" y="5532446"/>
                <a:ext cx="3675995" cy="813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𝜐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𝜐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165" y="4149334"/>
                <a:ext cx="2756996" cy="633250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922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23457E-7 L 0.18854 -0.42253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2114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7531E-6 L -3.61111E-6 -0.03457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2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0.04757 -0.10277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-515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-3.61111E-6 -0.10092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3457E-7 L 0.05001 -0.17099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8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5" grpId="1"/>
      <p:bldP spid="97" grpId="0"/>
      <p:bldP spid="97" grpId="1"/>
      <p:bldP spid="6" grpId="0"/>
      <p:bldP spid="6" grpId="1"/>
      <p:bldP spid="122" grpId="0"/>
      <p:bldP spid="122" grpId="1"/>
      <p:bldP spid="123" grpId="0"/>
      <p:bldP spid="123" grpId="1"/>
      <p:bldP spid="131" grpId="0"/>
      <p:bldP spid="132" grpId="0"/>
      <p:bldP spid="133" grpId="0"/>
      <p:bldP spid="134" grpId="0"/>
      <p:bldP spid="135" grpId="0"/>
      <p:bldP spid="1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1965653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0"/>
            <a:ext cx="11226803" cy="14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5</a:t>
            </a: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Зенитный снаряд разорвался в верхней точке траектории на три осколка. Первый осколок массой 11 кг имел скорость 50 м/с, направленную вертикально вверх. Скорость второго осколка, масса которого 19 кг, направлена горизонтально и равна 42 м/с. Найдите модуль и направление вектора скорости меньшего осколка, если его масса равна 5 кг.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356588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019185" y="2356588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5" y="5469591"/>
            <a:ext cx="152730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010316" y="2795651"/>
            <a:ext cx="0" cy="347647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8" y="2795649"/>
                <a:ext cx="1519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096736"/>
                <a:ext cx="1139437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6" y="5456375"/>
                <a:ext cx="15281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4092281"/>
                <a:ext cx="1146089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1067" y="3236695"/>
                <a:ext cx="1429173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427521"/>
                <a:ext cx="1071880" cy="4860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91068" y="3893226"/>
                <a:ext cx="1519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19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919919"/>
                <a:ext cx="1139437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91067" y="4332516"/>
                <a:ext cx="1429173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249387"/>
                <a:ext cx="1071880" cy="48609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91068" y="5001249"/>
                <a:ext cx="1519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750936"/>
                <a:ext cx="1139437" cy="3231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91066" y="5841239"/>
                <a:ext cx="15281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4380929"/>
                <a:ext cx="1146089" cy="3231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/>
          <p:cNvGrpSpPr/>
          <p:nvPr/>
        </p:nvGrpSpPr>
        <p:grpSpPr>
          <a:xfrm>
            <a:off x="2023985" y="2801383"/>
            <a:ext cx="6169583" cy="669735"/>
            <a:chOff x="1517988" y="2022829"/>
            <a:chExt cx="4627187" cy="5023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4612626" y="2022829"/>
                  <a:ext cx="1532549" cy="5023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arctg</m:t>
                            </m:r>
                          </m:fName>
                          <m:e>
                            <m:f>
                              <m:f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𝜐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𝜐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626" y="2022829"/>
                  <a:ext cx="1532549" cy="5254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/>
            <p:cNvSpPr txBox="1"/>
            <p:nvPr/>
          </p:nvSpPr>
          <p:spPr>
            <a:xfrm>
              <a:off x="1517988" y="2096908"/>
              <a:ext cx="3269912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Направление вектора скорости: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8438026" y="2766701"/>
            <a:ext cx="3046052" cy="3505426"/>
            <a:chOff x="6328519" y="2075025"/>
            <a:chExt cx="2284539" cy="2629069"/>
          </a:xfrm>
        </p:grpSpPr>
        <p:sp>
          <p:nvSpPr>
            <p:cNvPr id="75" name="Дуга 74"/>
            <p:cNvSpPr/>
            <p:nvPr/>
          </p:nvSpPr>
          <p:spPr>
            <a:xfrm rot="10800000" flipH="1" flipV="1">
              <a:off x="6681436" y="3866953"/>
              <a:ext cx="191285" cy="211757"/>
            </a:xfrm>
            <a:prstGeom prst="arc">
              <a:avLst>
                <a:gd name="adj1" fmla="val 17271154"/>
                <a:gd name="adj2" fmla="val 286932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76" name="Прямая со стрелкой 75"/>
            <p:cNvCxnSpPr/>
            <p:nvPr/>
          </p:nvCxnSpPr>
          <p:spPr>
            <a:xfrm>
              <a:off x="6648423" y="4050875"/>
              <a:ext cx="648075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 стрелкой 76"/>
            <p:cNvCxnSpPr/>
            <p:nvPr/>
          </p:nvCxnSpPr>
          <p:spPr>
            <a:xfrm flipV="1">
              <a:off x="6648425" y="3297656"/>
              <a:ext cx="0" cy="753219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/>
            <p:nvPr/>
          </p:nvCxnSpPr>
          <p:spPr>
            <a:xfrm flipV="1">
              <a:off x="7300627" y="2133600"/>
              <a:ext cx="0" cy="2282462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 стрелкой 78"/>
            <p:cNvCxnSpPr/>
            <p:nvPr/>
          </p:nvCxnSpPr>
          <p:spPr>
            <a:xfrm>
              <a:off x="6364523" y="3297656"/>
              <a:ext cx="2205631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Дуга 79"/>
            <p:cNvSpPr/>
            <p:nvPr/>
          </p:nvSpPr>
          <p:spPr>
            <a:xfrm rot="10800000">
              <a:off x="7077071" y="3278047"/>
              <a:ext cx="191285" cy="196658"/>
            </a:xfrm>
            <a:prstGeom prst="arc">
              <a:avLst>
                <a:gd name="adj1" fmla="val 17271154"/>
                <a:gd name="adj2" fmla="val 286932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81" name="Прямая соединительная линия 80"/>
            <p:cNvCxnSpPr/>
            <p:nvPr/>
          </p:nvCxnSpPr>
          <p:spPr>
            <a:xfrm>
              <a:off x="6364523" y="4704094"/>
              <a:ext cx="2205631" cy="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8068197" y="4416062"/>
              <a:ext cx="544861" cy="2847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</a:rPr>
                <a:t>ИСО</a:t>
              </a:r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92616" y="4442773"/>
              <a:ext cx="216024" cy="216024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7296498" y="4128030"/>
                  <a:ext cx="350288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6498" y="4128030"/>
                  <a:ext cx="400173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9804" r="-75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Прямая со стрелкой 89"/>
            <p:cNvCxnSpPr/>
            <p:nvPr/>
          </p:nvCxnSpPr>
          <p:spPr>
            <a:xfrm flipV="1">
              <a:off x="7948701" y="2551037"/>
              <a:ext cx="0" cy="753219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/>
            <p:cNvCxnSpPr/>
            <p:nvPr/>
          </p:nvCxnSpPr>
          <p:spPr>
            <a:xfrm>
              <a:off x="7300628" y="2551038"/>
              <a:ext cx="648075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6861047" y="3259271"/>
              <a:ext cx="2346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377"/>
              <a:r>
                <a:rPr lang="el-GR" i="1" dirty="0">
                  <a:solidFill>
                    <a:prstClr val="black"/>
                  </a:solidFill>
                </a:rPr>
                <a:t>α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6940587" y="2466950"/>
                  <a:ext cx="352597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0587" y="2466950"/>
                  <a:ext cx="406009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t="-10000" r="-136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7696671" y="3303736"/>
                  <a:ext cx="356588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671" y="3303736"/>
                  <a:ext cx="406009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10000" r="-1212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7876691" y="2449819"/>
                  <a:ext cx="425933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6691" y="2449819"/>
                  <a:ext cx="477182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10000" r="-641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6328519" y="3909724"/>
                  <a:ext cx="356588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8519" y="3909724"/>
                  <a:ext cx="406009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9804" r="-1194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Прямая со стрелкой 100"/>
            <p:cNvCxnSpPr/>
            <p:nvPr/>
          </p:nvCxnSpPr>
          <p:spPr>
            <a:xfrm flipV="1">
              <a:off x="7300628" y="4212231"/>
              <a:ext cx="0" cy="33855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7012595" y="3020657"/>
              <a:ext cx="261129" cy="25391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i="1" dirty="0">
                  <a:solidFill>
                    <a:prstClr val="black"/>
                  </a:solidFill>
                </a:rPr>
                <a:t>O</a:t>
              </a:r>
              <a:endParaRPr lang="ru-RU" sz="1600" i="1" dirty="0">
                <a:solidFill>
                  <a:prstClr val="black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019483" y="2075025"/>
              <a:ext cx="23347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/>
                  </a:solidFill>
                </a:rPr>
                <a:t>y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368654" y="3277911"/>
              <a:ext cx="22866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/>
                  </a:solidFill>
                </a:rPr>
                <a:t>x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898322" y="3765708"/>
              <a:ext cx="2346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377"/>
              <a:r>
                <a:rPr lang="el-GR" i="1" dirty="0">
                  <a:solidFill>
                    <a:prstClr val="black"/>
                  </a:solidFill>
                </a:rPr>
                <a:t>α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6544543" y="2953875"/>
                  <a:ext cx="43449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543" y="2953875"/>
                  <a:ext cx="486480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10000" r="-50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7276108" y="3765708"/>
                  <a:ext cx="440217" cy="2934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6108" y="3765708"/>
                  <a:ext cx="492571" cy="32476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t="-9434" r="-37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Пирог 109"/>
            <p:cNvSpPr/>
            <p:nvPr/>
          </p:nvSpPr>
          <p:spPr>
            <a:xfrm>
              <a:off x="7191375" y="3198019"/>
              <a:ext cx="204733" cy="211931"/>
            </a:xfrm>
            <a:prstGeom prst="pie">
              <a:avLst>
                <a:gd name="adj1" fmla="val 5438274"/>
                <a:gd name="adj2" fmla="val 1373664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1" name="Пирог 110"/>
            <p:cNvSpPr/>
            <p:nvPr/>
          </p:nvSpPr>
          <p:spPr>
            <a:xfrm flipH="1">
              <a:off x="7203175" y="3198019"/>
              <a:ext cx="200024" cy="211931"/>
            </a:xfrm>
            <a:prstGeom prst="pie">
              <a:avLst>
                <a:gd name="adj1" fmla="val 5435741"/>
                <a:gd name="adj2" fmla="val 1373664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2" name="Пирог 111"/>
            <p:cNvSpPr/>
            <p:nvPr/>
          </p:nvSpPr>
          <p:spPr>
            <a:xfrm flipH="1">
              <a:off x="7198466" y="3192780"/>
              <a:ext cx="200024" cy="211931"/>
            </a:xfrm>
            <a:prstGeom prst="pie">
              <a:avLst>
                <a:gd name="adj1" fmla="val 13790260"/>
                <a:gd name="adj2" fmla="val 1856412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113" name="Прямая со стрелкой 112"/>
            <p:cNvCxnSpPr/>
            <p:nvPr/>
          </p:nvCxnSpPr>
          <p:spPr>
            <a:xfrm flipV="1">
              <a:off x="7300628" y="2551036"/>
              <a:ext cx="0" cy="753219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 стрелкой 113"/>
            <p:cNvCxnSpPr/>
            <p:nvPr/>
          </p:nvCxnSpPr>
          <p:spPr>
            <a:xfrm>
              <a:off x="7296498" y="3297656"/>
              <a:ext cx="652203" cy="0"/>
            </a:xfrm>
            <a:prstGeom prst="straightConnector1">
              <a:avLst/>
            </a:prstGeom>
            <a:ln w="19050"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 стрелкой 114"/>
            <p:cNvCxnSpPr/>
            <p:nvPr/>
          </p:nvCxnSpPr>
          <p:spPr>
            <a:xfrm flipV="1">
              <a:off x="7300628" y="2551037"/>
              <a:ext cx="648073" cy="753218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 стрелкой 115"/>
            <p:cNvCxnSpPr/>
            <p:nvPr/>
          </p:nvCxnSpPr>
          <p:spPr>
            <a:xfrm flipH="1">
              <a:off x="6648425" y="3304256"/>
              <a:ext cx="648073" cy="753218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 стрелкой 116"/>
            <p:cNvCxnSpPr/>
            <p:nvPr/>
          </p:nvCxnSpPr>
          <p:spPr>
            <a:xfrm flipH="1">
              <a:off x="6648423" y="3297656"/>
              <a:ext cx="652203" cy="0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 стрелкой 117"/>
            <p:cNvCxnSpPr/>
            <p:nvPr/>
          </p:nvCxnSpPr>
          <p:spPr>
            <a:xfrm>
              <a:off x="7302551" y="3297656"/>
              <a:ext cx="0" cy="75321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Овал 118"/>
            <p:cNvSpPr/>
            <p:nvPr/>
          </p:nvSpPr>
          <p:spPr>
            <a:xfrm>
              <a:off x="7279349" y="3275728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008811" y="3558065"/>
            <a:ext cx="5980773" cy="2813832"/>
            <a:chOff x="1506608" y="2668549"/>
            <a:chExt cx="4485580" cy="211037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517735" y="3040333"/>
              <a:ext cx="4409831" cy="304788"/>
              <a:chOff x="1517735" y="2997893"/>
              <a:chExt cx="4409831" cy="304788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1517735" y="3002598"/>
                <a:ext cx="2797543" cy="30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ЗСИ в проекциях на ось </a:t>
                </a:r>
                <a:r>
                  <a:rPr lang="ru-RU" sz="2000" i="1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Оу</a:t>
                </a:r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4174416" y="2997893"/>
                    <a:ext cx="1753150" cy="3000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8" name="Text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4416" y="2997893"/>
                    <a:ext cx="1753150" cy="323165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" name="Группа 1"/>
            <p:cNvGrpSpPr/>
            <p:nvPr/>
          </p:nvGrpSpPr>
          <p:grpSpPr>
            <a:xfrm>
              <a:off x="1517988" y="2668549"/>
              <a:ext cx="4474200" cy="306589"/>
              <a:chOff x="1517988" y="2841224"/>
              <a:chExt cx="4474200" cy="306589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1517988" y="2841224"/>
                <a:ext cx="2797291" cy="30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ЗСИ в проекциях на ось </a:t>
                </a:r>
                <a:r>
                  <a:rPr lang="ru-RU" sz="2000" i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Ох</a:t>
                </a:r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4161488" y="2847731"/>
                    <a:ext cx="1830700" cy="3000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1488" y="2847731"/>
                    <a:ext cx="1830700" cy="323165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1506608" y="3410315"/>
                  <a:ext cx="3893512" cy="3043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608" y="3410315"/>
                  <a:ext cx="3893512" cy="32739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1506608" y="3779824"/>
                  <a:ext cx="2093842" cy="3043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608" y="3779824"/>
                  <a:ext cx="2093842" cy="32739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1506608" y="4186308"/>
                  <a:ext cx="2093842" cy="592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608" y="4186308"/>
                  <a:ext cx="2093842" cy="61581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Прямоугольник 6"/>
                <p:cNvSpPr/>
                <p:nvPr/>
              </p:nvSpPr>
              <p:spPr>
                <a:xfrm>
                  <a:off x="3118747" y="4337240"/>
                  <a:ext cx="417422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Прямоугольник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747" y="4337240"/>
                  <a:ext cx="463588" cy="323165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516146" y="5535309"/>
                <a:ext cx="3236462" cy="8136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𝜐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𝜐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109" y="4151481"/>
                <a:ext cx="2476383" cy="63325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TextBox 120"/>
          <p:cNvSpPr txBox="1"/>
          <p:nvPr/>
        </p:nvSpPr>
        <p:spPr>
          <a:xfrm>
            <a:off x="2023985" y="3754303"/>
            <a:ext cx="257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Скорость осколка: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4462165" y="3514600"/>
                <a:ext cx="3239116" cy="813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𝜐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𝜐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623" y="2635949"/>
                <a:ext cx="2429337" cy="63325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815719" y="2910313"/>
                <a:ext cx="3064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789" y="2182735"/>
                <a:ext cx="276037" cy="3231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2008812" y="4539418"/>
                <a:ext cx="2737361" cy="1013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arctg</m:t>
                          </m:r>
                        </m:fName>
                        <m:e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11 кг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м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с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19 кг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м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с</m:t>
                                  </m:r>
                                </m:den>
                              </m:f>
                            </m:den>
                          </m:f>
                        </m:e>
                      </m:func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608" y="3404563"/>
                <a:ext cx="2053021" cy="78342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4502057" y="4846253"/>
                <a:ext cx="17618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GB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arctg</m:t>
                          </m:r>
                        </m:fName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0,689</m:t>
                          </m:r>
                        </m:e>
                      </m:func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542" y="3634690"/>
                <a:ext cx="1321395" cy="323165"/>
              </a:xfrm>
              <a:prstGeom prst="rect">
                <a:avLst/>
              </a:prstGeom>
              <a:blipFill rotWithShape="0">
                <a:blip r:embed="rId29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6064472" y="4846253"/>
                <a:ext cx="1282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34,6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354" y="3634690"/>
                <a:ext cx="961764" cy="32316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4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-0.0092 -0.29383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14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1" grpId="0"/>
      <p:bldP spid="122" grpId="0"/>
      <p:bldP spid="123" grpId="0"/>
      <p:bldP spid="124" grpId="0"/>
      <p:bldP spid="1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izika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874</Words>
  <Application>Microsoft Office PowerPoint</Application>
  <PresentationFormat>Широкоэкранный</PresentationFormat>
  <Paragraphs>301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Gerbera</vt:lpstr>
      <vt:lpstr>Times New Roman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DVS</cp:lastModifiedBy>
  <cp:revision>2</cp:revision>
  <dcterms:created xsi:type="dcterms:W3CDTF">2016-02-02T09:19:58Z</dcterms:created>
  <dcterms:modified xsi:type="dcterms:W3CDTF">2019-05-31T05:01:22Z</dcterms:modified>
</cp:coreProperties>
</file>