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5AB8-0061-4B8B-B081-FAA7E0E81E9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897C-3C31-48AE-B043-4F857A23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8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5AB8-0061-4B8B-B081-FAA7E0E81E9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897C-3C31-48AE-B043-4F857A23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7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5AB8-0061-4B8B-B081-FAA7E0E81E9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897C-3C31-48AE-B043-4F857A23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60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8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9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5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1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1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5AB8-0061-4B8B-B081-FAA7E0E81E9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897C-3C31-48AE-B043-4F857A23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7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1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6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3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9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2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5AB8-0061-4B8B-B081-FAA7E0E81E9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897C-3C31-48AE-B043-4F857A23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765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8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5AB8-0061-4B8B-B081-FAA7E0E81E9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897C-3C31-48AE-B043-4F857A23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4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5AB8-0061-4B8B-B081-FAA7E0E81E9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897C-3C31-48AE-B043-4F857A23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0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5AB8-0061-4B8B-B081-FAA7E0E81E9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897C-3C31-48AE-B043-4F857A23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0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5AB8-0061-4B8B-B081-FAA7E0E81E9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897C-3C31-48AE-B043-4F857A23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3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5AB8-0061-4B8B-B081-FAA7E0E81E9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897C-3C31-48AE-B043-4F857A23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5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5AB8-0061-4B8B-B081-FAA7E0E81E9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897C-3C31-48AE-B043-4F857A23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06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5AB8-0061-4B8B-B081-FAA7E0E81E9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0897C-3C31-48AE-B043-4F857A23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3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8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3.png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29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5" Type="http://schemas.openxmlformats.org/officeDocument/2006/relationships/image" Target="../media/image3.png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5" Type="http://schemas.openxmlformats.org/officeDocument/2006/relationships/image" Target="../media/image3.png"/><Relationship Id="rId23" Type="http://schemas.openxmlformats.org/officeDocument/2006/relationships/image" Target="NULL"/><Relationship Id="rId28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3.png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3.png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52.png"/><Relationship Id="rId21" Type="http://schemas.openxmlformats.org/officeDocument/2006/relationships/image" Target="NULL"/><Relationship Id="rId7" Type="http://schemas.openxmlformats.org/officeDocument/2006/relationships/image" Target="../media/image3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53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3.png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5" y="11"/>
            <a:ext cx="5307099" cy="6864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3" y="511633"/>
            <a:ext cx="5606748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4533" b="1" cap="all" dirty="0">
                <a:solidFill>
                  <a:srgbClr val="ED7D31">
                    <a:lumMod val="75000"/>
                  </a:srgbClr>
                </a:solidFill>
              </a:rPr>
              <a:t>Потенциальная энергия (практика)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732367" y="5664200"/>
            <a:ext cx="219589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75733" y="5850699"/>
            <a:ext cx="2496837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Альберт Эйнштейн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2148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Дуга 44"/>
          <p:cNvSpPr/>
          <p:nvPr/>
        </p:nvSpPr>
        <p:spPr>
          <a:xfrm rot="1886676">
            <a:off x="9037415" y="5289195"/>
            <a:ext cx="507733" cy="517773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9730781">
            <a:off x="9866669" y="4412146"/>
            <a:ext cx="722907" cy="36847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705620" y="5328234"/>
            <a:ext cx="722907" cy="3261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95301" y="1668900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480801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4.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Санки съезжают с горы высотой 10 м и углом наклона 30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и движутся дальше по горизонтальному участку. Коэффициент трения на всем пути одинаков и равен 0,03. </a:t>
            </a:r>
            <a:r>
              <a:rPr lang="ru-RU" altLang="ru-RU" sz="1867" dirty="0" err="1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Опреде-лите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расстояние, которое пройдут санки по горизонтальному участку до полной остановки.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176376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742681" y="2176376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3978576"/>
            <a:ext cx="125080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742680" y="2615439"/>
            <a:ext cx="0" cy="18047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8" y="2615437"/>
                <a:ext cx="12516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1961577"/>
                <a:ext cx="938710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7" y="3989264"/>
                <a:ext cx="12516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991948"/>
                <a:ext cx="938710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8" y="3059023"/>
                <a:ext cx="1223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294267"/>
                <a:ext cx="917574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91068" y="3500597"/>
                <a:ext cx="1223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625447"/>
                <a:ext cx="917574" cy="323165"/>
              </a:xfrm>
              <a:prstGeom prst="rect">
                <a:avLst/>
              </a:prstGeom>
              <a:blipFill rotWithShape="0">
                <a:blip r:embed="rId7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Группа 13"/>
          <p:cNvGrpSpPr/>
          <p:nvPr/>
        </p:nvGrpSpPr>
        <p:grpSpPr>
          <a:xfrm>
            <a:off x="1760582" y="2605328"/>
            <a:ext cx="8500274" cy="778034"/>
            <a:chOff x="1320436" y="4178907"/>
            <a:chExt cx="6375206" cy="5835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Прямоугольник 85"/>
                <p:cNvSpPr/>
                <p:nvPr/>
              </p:nvSpPr>
              <p:spPr>
                <a:xfrm>
                  <a:off x="6066446" y="4178907"/>
                  <a:ext cx="1629196" cy="5835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𝑚𝑔h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тр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тр2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Прямоугольник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6446" y="4178907"/>
                  <a:ext cx="1674176" cy="60657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TextBox 86"/>
            <p:cNvSpPr txBox="1"/>
            <p:nvPr/>
          </p:nvSpPr>
          <p:spPr>
            <a:xfrm>
              <a:off x="1320436" y="4310886"/>
              <a:ext cx="484651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Путь, пройденный санками до полной остановки: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cxnSp>
        <p:nvCxnSpPr>
          <p:cNvPr id="36" name="Прямая со стрелкой 35"/>
          <p:cNvCxnSpPr/>
          <p:nvPr/>
        </p:nvCxnSpPr>
        <p:spPr>
          <a:xfrm flipH="1">
            <a:off x="6989171" y="5509617"/>
            <a:ext cx="1905472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9435277" y="4030409"/>
            <a:ext cx="1729089" cy="104185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ый треугольник 37"/>
          <p:cNvSpPr/>
          <p:nvPr/>
        </p:nvSpPr>
        <p:spPr>
          <a:xfrm flipH="1">
            <a:off x="8823001" y="3956473"/>
            <a:ext cx="2855747" cy="1724728"/>
          </a:xfrm>
          <a:prstGeom prst="rtTriangle">
            <a:avLst/>
          </a:prstGeom>
          <a:solidFill>
            <a:schemeClr val="accent6">
              <a:lumMod val="40000"/>
              <a:lumOff val="60000"/>
              <a:alpha val="5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Дуга 38"/>
          <p:cNvSpPr/>
          <p:nvPr/>
        </p:nvSpPr>
        <p:spPr>
          <a:xfrm rot="7234948">
            <a:off x="10104814" y="4616478"/>
            <a:ext cx="319420" cy="294589"/>
          </a:xfrm>
          <a:prstGeom prst="arc">
            <a:avLst>
              <a:gd name="adj1" fmla="val 16086122"/>
              <a:gd name="adj2" fmla="val 2055633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10240825" y="5249000"/>
            <a:ext cx="412487" cy="21949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ый треугольник 40"/>
          <p:cNvSpPr/>
          <p:nvPr/>
        </p:nvSpPr>
        <p:spPr>
          <a:xfrm flipH="1">
            <a:off x="8795303" y="3956473"/>
            <a:ext cx="2891043" cy="1739339"/>
          </a:xfrm>
          <a:prstGeom prst="rtTriangl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449409" y="5686112"/>
            <a:ext cx="1371297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283162" y="4717434"/>
            <a:ext cx="317716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733" i="1" dirty="0">
                <a:solidFill>
                  <a:prstClr val="black"/>
                </a:solidFill>
              </a:rPr>
              <a:t>h</a:t>
            </a:r>
            <a:endParaRPr lang="ru-RU" sz="1733" i="1" dirty="0">
              <a:solidFill>
                <a:prstClr val="black"/>
              </a:solidFill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H="1" flipV="1">
            <a:off x="9598179" y="3649229"/>
            <a:ext cx="1248212" cy="188352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150643" y="5312506"/>
            <a:ext cx="308098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l-GR" sz="1733" i="1" dirty="0">
                <a:solidFill>
                  <a:prstClr val="black"/>
                </a:solidFill>
              </a:rPr>
              <a:t>α</a:t>
            </a:r>
            <a:endParaRPr lang="ru-RU" sz="1733" i="1" dirty="0">
              <a:solidFill>
                <a:prstClr val="black"/>
              </a:solidFill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8067072" y="4387961"/>
            <a:ext cx="0" cy="195632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0221753" y="4602735"/>
            <a:ext cx="0" cy="865763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8067072" y="5532033"/>
            <a:ext cx="0" cy="81225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8067072" y="4719781"/>
            <a:ext cx="0" cy="812252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9817101" y="3983567"/>
            <a:ext cx="425399" cy="636104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10234454" y="4602737"/>
            <a:ext cx="424021" cy="642364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575413" y="4619589"/>
                <a:ext cx="492827" cy="39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559" y="3464692"/>
                <a:ext cx="414985" cy="3166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rot="19679642">
                <a:off x="9475760" y="3992338"/>
                <a:ext cx="487698" cy="39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79642">
                <a:off x="7084138" y="2982656"/>
                <a:ext cx="411138" cy="31669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 rot="19553121">
                <a:off x="10524913" y="4801508"/>
                <a:ext cx="678134" cy="380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33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53121">
                <a:off x="7870216" y="3589686"/>
                <a:ext cx="555537" cy="308161"/>
              </a:xfrm>
              <a:prstGeom prst="rect">
                <a:avLst/>
              </a:prstGeom>
              <a:blipFill rotWithShape="0">
                <a:blip r:embed="rId11"/>
                <a:stretch>
                  <a:fillRect t="-10638" r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021903" y="5939575"/>
                <a:ext cx="573747" cy="359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33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7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427" y="4454681"/>
                <a:ext cx="477247" cy="292388"/>
              </a:xfrm>
              <a:prstGeom prst="rect">
                <a:avLst/>
              </a:prstGeom>
              <a:blipFill rotWithShape="0">
                <a:blip r:embed="rId12"/>
                <a:stretch>
                  <a:fillRect t="-10417" r="-32051" b="-20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620602" y="5123115"/>
                <a:ext cx="573747" cy="359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33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7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451" y="3842336"/>
                <a:ext cx="477247" cy="292388"/>
              </a:xfrm>
              <a:prstGeom prst="rect">
                <a:avLst/>
              </a:prstGeom>
              <a:blipFill rotWithShape="0">
                <a:blip r:embed="rId13"/>
                <a:stretch>
                  <a:fillRect t="-10417" r="-32051" b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 rot="19640992">
            <a:off x="9661093" y="3471426"/>
            <a:ext cx="306494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733" i="1" dirty="0">
                <a:solidFill>
                  <a:prstClr val="black"/>
                </a:solidFill>
              </a:rPr>
              <a:t>y</a:t>
            </a:r>
            <a:endParaRPr lang="ru-RU" sz="1733" i="1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 rot="21410077">
            <a:off x="8105985" y="4311449"/>
            <a:ext cx="370614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733" i="1" dirty="0">
                <a:solidFill>
                  <a:prstClr val="black"/>
                </a:solidFill>
              </a:rPr>
              <a:t>y’</a:t>
            </a:r>
            <a:endParaRPr lang="ru-RU" sz="1733" i="1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173475" y="4825398"/>
            <a:ext cx="308098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l-GR" sz="1733" i="1" dirty="0">
                <a:solidFill>
                  <a:prstClr val="black"/>
                </a:solidFill>
              </a:rPr>
              <a:t>α</a:t>
            </a:r>
            <a:endParaRPr lang="ru-RU" sz="1733" i="1" dirty="0">
              <a:solidFill>
                <a:prstClr val="black"/>
              </a:solidFill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flipV="1">
            <a:off x="8067073" y="5509618"/>
            <a:ext cx="730892" cy="1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343167" y="5040037"/>
                <a:ext cx="632802" cy="421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тр2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375" y="3780028"/>
                <a:ext cx="521232" cy="339195"/>
              </a:xfrm>
              <a:prstGeom prst="rect">
                <a:avLst/>
              </a:prstGeom>
              <a:blipFill rotWithShape="0">
                <a:blip r:embed="rId14"/>
                <a:stretch>
                  <a:fillRect t="-10714"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Прямая со стрелкой 70"/>
          <p:cNvCxnSpPr/>
          <p:nvPr/>
        </p:nvCxnSpPr>
        <p:spPr>
          <a:xfrm flipV="1">
            <a:off x="10222285" y="4221524"/>
            <a:ext cx="624107" cy="372641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 rot="19703048">
                <a:off x="10358467" y="3791227"/>
                <a:ext cx="632802" cy="421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тр1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03048">
                <a:off x="7745535" y="2831823"/>
                <a:ext cx="521232" cy="339195"/>
              </a:xfrm>
              <a:prstGeom prst="rect">
                <a:avLst/>
              </a:prstGeom>
              <a:blipFill rotWithShape="0">
                <a:blip r:embed="rId15"/>
                <a:stretch>
                  <a:fillRect t="-2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 rot="19785564">
            <a:off x="9264751" y="4691742"/>
            <a:ext cx="300082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733" i="1" dirty="0">
                <a:solidFill>
                  <a:prstClr val="black"/>
                </a:solidFill>
              </a:rPr>
              <a:t>x</a:t>
            </a:r>
            <a:endParaRPr lang="ru-RU" sz="1733" i="1" dirty="0">
              <a:solidFill>
                <a:prstClr val="black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972151" y="5119767"/>
            <a:ext cx="364202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733" i="1" dirty="0">
                <a:solidFill>
                  <a:prstClr val="black"/>
                </a:solidFill>
              </a:rPr>
              <a:t>x’</a:t>
            </a:r>
            <a:endParaRPr lang="ru-RU" sz="1733" i="1" dirty="0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615432" y="5671287"/>
            <a:ext cx="335348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733" i="1" dirty="0">
                <a:solidFill>
                  <a:prstClr val="black"/>
                </a:solidFill>
              </a:rPr>
              <a:t>A</a:t>
            </a:r>
            <a:endParaRPr lang="ru-RU" sz="1733" i="1" dirty="0">
              <a:solidFill>
                <a:prstClr val="black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1420856" y="5663422"/>
            <a:ext cx="312906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733" i="1" dirty="0">
                <a:solidFill>
                  <a:prstClr val="black"/>
                </a:solidFill>
              </a:rPr>
              <a:t>B</a:t>
            </a:r>
            <a:endParaRPr lang="ru-RU" sz="1733" i="1" dirty="0">
              <a:solidFill>
                <a:prstClr val="black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385267" y="3594321"/>
            <a:ext cx="340158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733" i="1" dirty="0">
                <a:solidFill>
                  <a:prstClr val="black"/>
                </a:solidFill>
              </a:rPr>
              <a:t>C</a:t>
            </a:r>
            <a:endParaRPr lang="ru-RU" sz="1733" i="1" dirty="0">
              <a:solidFill>
                <a:prstClr val="black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753370" y="3377316"/>
            <a:ext cx="3438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Кулона-Амонтона: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4980850" y="3375722"/>
                <a:ext cx="2902269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; 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637" y="2531791"/>
                <a:ext cx="2223366" cy="34381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1753369" y="3880576"/>
            <a:ext cx="6088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Уравнение движения в проекциях на </a:t>
            </a:r>
            <a:r>
              <a:rPr lang="ru-RU" sz="2000" i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Оу</a:t>
            </a:r>
            <a:r>
              <a:rPr lang="ru-RU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и </a:t>
            </a:r>
            <a:r>
              <a:rPr lang="en-US" sz="2000" i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O’y</a:t>
            </a:r>
            <a:r>
              <a:rPr lang="en-US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’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1753370" y="4315496"/>
                <a:ext cx="27894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𝑂𝑦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: 0=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027" y="3236622"/>
                <a:ext cx="2137060" cy="323165"/>
              </a:xfrm>
              <a:prstGeom prst="rect">
                <a:avLst/>
              </a:prstGeom>
              <a:blipFill rotWithShape="0">
                <a:blip r:embed="rId17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4332038" y="4315496"/>
                <a:ext cx="23223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028" y="3236622"/>
                <a:ext cx="1789080" cy="323165"/>
              </a:xfrm>
              <a:prstGeom prst="rect">
                <a:avLst/>
              </a:prstGeom>
              <a:blipFill rotWithShape="0">
                <a:blip r:embed="rId1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1752378" y="4750416"/>
                <a:ext cx="23579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: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83" y="3562812"/>
                <a:ext cx="1811458" cy="323165"/>
              </a:xfrm>
              <a:prstGeom prst="rect">
                <a:avLst/>
              </a:prstGeom>
              <a:blipFill rotWithShape="0">
                <a:blip r:embed="rId1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3905488" y="4750416"/>
                <a:ext cx="16777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115" y="3562812"/>
                <a:ext cx="1305229" cy="323165"/>
              </a:xfrm>
              <a:prstGeom prst="rect">
                <a:avLst/>
              </a:prstGeom>
              <a:blipFill rotWithShape="0">
                <a:blip r:embed="rId2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/>
          <p:nvPr/>
        </p:nvSpPr>
        <p:spPr>
          <a:xfrm>
            <a:off x="1753370" y="5193051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2571205" y="5185336"/>
                <a:ext cx="3725828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; 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404" y="3889002"/>
                <a:ext cx="2840458" cy="343812"/>
              </a:xfrm>
              <a:prstGeom prst="rect">
                <a:avLst/>
              </a:prstGeom>
              <a:blipFill rotWithShape="0">
                <a:blip r:embed="rId21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/>
          <p:cNvSpPr txBox="1"/>
          <p:nvPr/>
        </p:nvSpPr>
        <p:spPr>
          <a:xfrm>
            <a:off x="1752377" y="5818989"/>
            <a:ext cx="3882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Длина наклонной плоскости: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Прямоугольник 103"/>
              <p:cNvSpPr/>
              <p:nvPr/>
            </p:nvSpPr>
            <p:spPr>
              <a:xfrm>
                <a:off x="5526072" y="5647787"/>
                <a:ext cx="1302216" cy="676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4" name="Прямоугольник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554" y="4235840"/>
                <a:ext cx="1023165" cy="530658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вал 16"/>
          <p:cNvSpPr/>
          <p:nvPr/>
        </p:nvSpPr>
        <p:spPr>
          <a:xfrm>
            <a:off x="10201709" y="4566768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8041923" y="5476037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3" grpId="0" animBg="1"/>
      <p:bldP spid="44" grpId="0" animBg="1"/>
      <p:bldP spid="38" grpId="0" animBg="1"/>
      <p:bldP spid="38" grpId="1" animBg="1"/>
      <p:bldP spid="39" grpId="0" animBg="1"/>
      <p:bldP spid="41" grpId="0" animBg="1"/>
      <p:bldP spid="47" grpId="0"/>
      <p:bldP spid="49" grpId="0"/>
      <p:bldP spid="56" grpId="0"/>
      <p:bldP spid="57" grpId="0"/>
      <p:bldP spid="58" grpId="0"/>
      <p:bldP spid="59" grpId="0"/>
      <p:bldP spid="60" grpId="0"/>
      <p:bldP spid="61" grpId="0"/>
      <p:bldP spid="66" grpId="0"/>
      <p:bldP spid="67" grpId="0"/>
      <p:bldP spid="69" grpId="0"/>
      <p:bldP spid="80" grpId="0"/>
      <p:bldP spid="88" grpId="0"/>
      <p:bldP spid="89" grpId="0"/>
      <p:bldP spid="90" grpId="0"/>
      <p:bldP spid="91" grpId="0"/>
      <p:bldP spid="93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7" grpId="0" animBg="1"/>
      <p:bldP spid="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668900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480801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4.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Санки съезжают с горы высотой 10 м и углом наклона 30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и движутся дальше по горизонтальному участку. Коэффициент трения на всем пути одинаков и равен 0,03. </a:t>
            </a:r>
            <a:r>
              <a:rPr lang="ru-RU" altLang="ru-RU" sz="1867" dirty="0" err="1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Опреде-лите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расстояние, которое пройдут санки по горизонтальному участку до полной остановки.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176376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742681" y="2176376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3978576"/>
            <a:ext cx="125080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742680" y="2615439"/>
            <a:ext cx="0" cy="18047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8" y="2615437"/>
                <a:ext cx="12516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1961577"/>
                <a:ext cx="938710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7" y="3989264"/>
                <a:ext cx="12516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991948"/>
                <a:ext cx="938710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8" y="3059023"/>
                <a:ext cx="1223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294267"/>
                <a:ext cx="917574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91068" y="3500597"/>
                <a:ext cx="1223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625447"/>
                <a:ext cx="917574" cy="323165"/>
              </a:xfrm>
              <a:prstGeom prst="rect">
                <a:avLst/>
              </a:prstGeom>
              <a:blipFill rotWithShape="0">
                <a:blip r:embed="rId7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Группа 13"/>
          <p:cNvGrpSpPr/>
          <p:nvPr/>
        </p:nvGrpSpPr>
        <p:grpSpPr>
          <a:xfrm>
            <a:off x="1760582" y="2605328"/>
            <a:ext cx="8500274" cy="778034"/>
            <a:chOff x="1320436" y="4178907"/>
            <a:chExt cx="6375206" cy="5835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Прямоугольник 85"/>
                <p:cNvSpPr/>
                <p:nvPr/>
              </p:nvSpPr>
              <p:spPr>
                <a:xfrm>
                  <a:off x="6066446" y="4178907"/>
                  <a:ext cx="1629196" cy="5835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𝑚𝑔h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тр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тр2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Прямоугольник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6446" y="4178907"/>
                  <a:ext cx="1674176" cy="60657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TextBox 86"/>
            <p:cNvSpPr txBox="1"/>
            <p:nvPr/>
          </p:nvSpPr>
          <p:spPr>
            <a:xfrm>
              <a:off x="1320436" y="4310886"/>
              <a:ext cx="484651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Путь, пройденный санками до полной остановки: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52377" y="3375722"/>
            <a:ext cx="6130742" cy="2217440"/>
            <a:chOff x="1314283" y="2531791"/>
            <a:chExt cx="4598056" cy="1663080"/>
          </a:xfrm>
        </p:grpSpPr>
        <p:sp>
          <p:nvSpPr>
            <p:cNvPr id="94" name="TextBox 93"/>
            <p:cNvSpPr txBox="1"/>
            <p:nvPr/>
          </p:nvSpPr>
          <p:spPr>
            <a:xfrm>
              <a:off x="1315027" y="2532987"/>
              <a:ext cx="2578793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Закон Кулона-Амонтона: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Прямоугольник 94"/>
                <p:cNvSpPr/>
                <p:nvPr/>
              </p:nvSpPr>
              <p:spPr>
                <a:xfrm>
                  <a:off x="3735637" y="2531791"/>
                  <a:ext cx="2176702" cy="3207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тр</m:t>
                            </m:r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 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тр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Прямоугольник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5637" y="2531791"/>
                  <a:ext cx="2223366" cy="34381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TextBox 95"/>
            <p:cNvSpPr txBox="1"/>
            <p:nvPr/>
          </p:nvSpPr>
          <p:spPr>
            <a:xfrm>
              <a:off x="1315027" y="2910432"/>
              <a:ext cx="4566394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Уравнение движения в проекциях на </a:t>
              </a:r>
              <a:r>
                <a:rPr lang="ru-RU" sz="2000" i="1" dirty="0" err="1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Оу</a:t>
              </a:r>
              <a:r>
                <a:rPr lang="ru-RU" sz="2000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и </a:t>
              </a:r>
              <a:r>
                <a:rPr lang="en-US" sz="2000" i="1" dirty="0" err="1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O’y</a:t>
              </a:r>
              <a:r>
                <a:rPr lang="en-US" sz="2000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’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Прямоугольник 96"/>
                <p:cNvSpPr/>
                <p:nvPr/>
              </p:nvSpPr>
              <p:spPr>
                <a:xfrm>
                  <a:off x="1315027" y="3236622"/>
                  <a:ext cx="2092111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𝑂𝑦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: 0=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𝑚𝑔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Прямоугольник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5027" y="3236622"/>
                  <a:ext cx="2137060" cy="3231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Прямоугольник 97"/>
                <p:cNvSpPr/>
                <p:nvPr/>
              </p:nvSpPr>
              <p:spPr>
                <a:xfrm>
                  <a:off x="3249028" y="3236622"/>
                  <a:ext cx="1741775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⟹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𝑚𝑔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Прямоугольник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9028" y="3236622"/>
                  <a:ext cx="1789080" cy="3231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Прямоугольник 98"/>
                <p:cNvSpPr/>
                <p:nvPr/>
              </p:nvSpPr>
              <p:spPr>
                <a:xfrm>
                  <a:off x="1314283" y="3562812"/>
                  <a:ext cx="1768465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: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𝑚𝑔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Прямоугольник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4283" y="3562812"/>
                  <a:ext cx="1811458" cy="3231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Прямоугольник 99"/>
                <p:cNvSpPr/>
                <p:nvPr/>
              </p:nvSpPr>
              <p:spPr>
                <a:xfrm>
                  <a:off x="2929115" y="3562812"/>
                  <a:ext cx="1258277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⟹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𝑚𝑔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Прямоугольник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9115" y="3562812"/>
                  <a:ext cx="1305229" cy="3231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TextBox 100"/>
            <p:cNvSpPr txBox="1"/>
            <p:nvPr/>
          </p:nvSpPr>
          <p:spPr>
            <a:xfrm>
              <a:off x="1315027" y="3894788"/>
              <a:ext cx="674704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Тогда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2571205" y="5185336"/>
                <a:ext cx="3725828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; 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404" y="3889002"/>
                <a:ext cx="2840458" cy="343812"/>
              </a:xfrm>
              <a:prstGeom prst="rect">
                <a:avLst/>
              </a:prstGeom>
              <a:blipFill rotWithShape="0">
                <a:blip r:embed="rId14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1752378" y="5647785"/>
            <a:ext cx="5075911" cy="676724"/>
            <a:chOff x="1314283" y="4235840"/>
            <a:chExt cx="3806933" cy="507543"/>
          </a:xfrm>
        </p:grpSpPr>
        <p:sp>
          <p:nvSpPr>
            <p:cNvPr id="103" name="TextBox 102"/>
            <p:cNvSpPr txBox="1"/>
            <p:nvPr/>
          </p:nvSpPr>
          <p:spPr>
            <a:xfrm>
              <a:off x="1314283" y="4364242"/>
              <a:ext cx="291209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Длина наклонной плоскости: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Прямоугольник 103"/>
                <p:cNvSpPr/>
                <p:nvPr/>
              </p:nvSpPr>
              <p:spPr>
                <a:xfrm>
                  <a:off x="4144554" y="4235840"/>
                  <a:ext cx="976662" cy="5075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Прямоугольник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4554" y="4235840"/>
                  <a:ext cx="1023165" cy="53065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9" name="TextBox 138"/>
          <p:cNvSpPr txBox="1"/>
          <p:nvPr/>
        </p:nvSpPr>
        <p:spPr>
          <a:xfrm>
            <a:off x="1753370" y="3643491"/>
            <a:ext cx="187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Силы трения: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Прямоугольник 139"/>
              <p:cNvSpPr/>
              <p:nvPr/>
            </p:nvSpPr>
            <p:spPr>
              <a:xfrm>
                <a:off x="3534044" y="3635776"/>
                <a:ext cx="3725828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; 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0" name="Прямоугольник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533" y="2726832"/>
                <a:ext cx="2840458" cy="34381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Группа 140"/>
          <p:cNvGrpSpPr/>
          <p:nvPr/>
        </p:nvGrpSpPr>
        <p:grpSpPr>
          <a:xfrm>
            <a:off x="1752378" y="4315873"/>
            <a:ext cx="5075911" cy="676724"/>
            <a:chOff x="1314283" y="4235840"/>
            <a:chExt cx="3806933" cy="507543"/>
          </a:xfrm>
        </p:grpSpPr>
        <p:sp>
          <p:nvSpPr>
            <p:cNvPr id="142" name="TextBox 141"/>
            <p:cNvSpPr txBox="1"/>
            <p:nvPr/>
          </p:nvSpPr>
          <p:spPr>
            <a:xfrm>
              <a:off x="1314283" y="4364242"/>
              <a:ext cx="291209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Длина наклонной плоскости: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Прямоугольник 142"/>
                <p:cNvSpPr/>
                <p:nvPr/>
              </p:nvSpPr>
              <p:spPr>
                <a:xfrm>
                  <a:off x="4144554" y="4235840"/>
                  <a:ext cx="976662" cy="5075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43" name="Прямоугольник 1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4554" y="4235840"/>
                  <a:ext cx="1023165" cy="530658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" name="Группа 143"/>
          <p:cNvGrpSpPr/>
          <p:nvPr/>
        </p:nvGrpSpPr>
        <p:grpSpPr>
          <a:xfrm>
            <a:off x="1760581" y="5245103"/>
            <a:ext cx="4045173" cy="932115"/>
            <a:chOff x="1320436" y="4037829"/>
            <a:chExt cx="3033880" cy="6990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Прямоугольник 144"/>
                <p:cNvSpPr/>
                <p:nvPr/>
              </p:nvSpPr>
              <p:spPr>
                <a:xfrm>
                  <a:off x="1928988" y="4037829"/>
                  <a:ext cx="2425328" cy="6990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𝑚𝑔h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𝑚𝑔</m:t>
                            </m:r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</m:den>
                            </m:f>
                          </m:num>
                          <m:den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𝑚𝑔</m:t>
                            </m:r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Прямоугольник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988" y="4037829"/>
                  <a:ext cx="2544030" cy="748859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6" name="TextBox 145"/>
            <p:cNvSpPr txBox="1"/>
            <p:nvPr/>
          </p:nvSpPr>
          <p:spPr>
            <a:xfrm>
              <a:off x="1320436" y="4310886"/>
              <a:ext cx="67470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Тогда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972151" y="3471425"/>
            <a:ext cx="4761612" cy="2872859"/>
            <a:chOff x="5229113" y="2603569"/>
            <a:chExt cx="3571209" cy="2154644"/>
          </a:xfrm>
        </p:grpSpPr>
        <p:sp>
          <p:nvSpPr>
            <p:cNvPr id="76" name="Дуга 75"/>
            <p:cNvSpPr/>
            <p:nvPr/>
          </p:nvSpPr>
          <p:spPr>
            <a:xfrm rot="1886676">
              <a:off x="6778061" y="3966896"/>
              <a:ext cx="380800" cy="38833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 rot="19730781">
              <a:off x="7400002" y="3309109"/>
              <a:ext cx="542180" cy="27635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779215" y="3996175"/>
              <a:ext cx="542180" cy="24459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88" name="Прямая со стрелкой 87"/>
            <p:cNvCxnSpPr/>
            <p:nvPr/>
          </p:nvCxnSpPr>
          <p:spPr>
            <a:xfrm flipH="1">
              <a:off x="5241878" y="4132213"/>
              <a:ext cx="1429104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/>
            <p:cNvCxnSpPr/>
            <p:nvPr/>
          </p:nvCxnSpPr>
          <p:spPr>
            <a:xfrm flipH="1">
              <a:off x="7076457" y="3022806"/>
              <a:ext cx="1296817" cy="781391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Дуга 90"/>
            <p:cNvSpPr/>
            <p:nvPr/>
          </p:nvSpPr>
          <p:spPr>
            <a:xfrm rot="7234948">
              <a:off x="7578610" y="3462358"/>
              <a:ext cx="239565" cy="220942"/>
            </a:xfrm>
            <a:prstGeom prst="arc">
              <a:avLst>
                <a:gd name="adj1" fmla="val 16086122"/>
                <a:gd name="adj2" fmla="val 20556338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 flipV="1">
              <a:off x="7680618" y="3936749"/>
              <a:ext cx="309365" cy="16462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Прямоугольный треугольник 105"/>
            <p:cNvSpPr/>
            <p:nvPr/>
          </p:nvSpPr>
          <p:spPr>
            <a:xfrm flipH="1">
              <a:off x="6596477" y="2967355"/>
              <a:ext cx="2168282" cy="1304504"/>
            </a:xfrm>
            <a:prstGeom prst="rtTriangl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47" name="Прямая соединительная линия 146"/>
            <p:cNvCxnSpPr/>
            <p:nvPr/>
          </p:nvCxnSpPr>
          <p:spPr>
            <a:xfrm flipH="1">
              <a:off x="5587056" y="4264584"/>
              <a:ext cx="102847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8462371" y="3538075"/>
              <a:ext cx="238287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733" i="1" dirty="0">
                  <a:solidFill>
                    <a:prstClr val="black"/>
                  </a:solidFill>
                </a:rPr>
                <a:t>h</a:t>
              </a:r>
              <a:endParaRPr lang="ru-RU" sz="1733" i="1" dirty="0">
                <a:solidFill>
                  <a:prstClr val="black"/>
                </a:solidFill>
              </a:endParaRPr>
            </a:p>
          </p:txBody>
        </p:sp>
        <p:cxnSp>
          <p:nvCxnSpPr>
            <p:cNvPr id="149" name="Прямая со стрелкой 148"/>
            <p:cNvCxnSpPr/>
            <p:nvPr/>
          </p:nvCxnSpPr>
          <p:spPr>
            <a:xfrm flipH="1" flipV="1">
              <a:off x="7198634" y="2736922"/>
              <a:ext cx="936159" cy="141264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6862982" y="3984379"/>
              <a:ext cx="231074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l-GR" sz="1733" i="1" dirty="0">
                  <a:solidFill>
                    <a:prstClr val="black"/>
                  </a:solidFill>
                </a:rPr>
                <a:t>α</a:t>
              </a:r>
              <a:endParaRPr lang="ru-RU" sz="1733" i="1" dirty="0">
                <a:solidFill>
                  <a:prstClr val="black"/>
                </a:solidFill>
              </a:endParaRPr>
            </a:p>
          </p:txBody>
        </p:sp>
        <p:cxnSp>
          <p:nvCxnSpPr>
            <p:cNvPr id="151" name="Прямая со стрелкой 150"/>
            <p:cNvCxnSpPr/>
            <p:nvPr/>
          </p:nvCxnSpPr>
          <p:spPr>
            <a:xfrm flipV="1">
              <a:off x="6050304" y="3290970"/>
              <a:ext cx="0" cy="1467243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 стрелкой 151"/>
            <p:cNvCxnSpPr/>
            <p:nvPr/>
          </p:nvCxnSpPr>
          <p:spPr>
            <a:xfrm>
              <a:off x="7666315" y="3452051"/>
              <a:ext cx="0" cy="649322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 стрелкой 152"/>
            <p:cNvCxnSpPr/>
            <p:nvPr/>
          </p:nvCxnSpPr>
          <p:spPr>
            <a:xfrm>
              <a:off x="6050304" y="4149024"/>
              <a:ext cx="0" cy="609189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 стрелкой 153"/>
            <p:cNvCxnSpPr/>
            <p:nvPr/>
          </p:nvCxnSpPr>
          <p:spPr>
            <a:xfrm flipV="1">
              <a:off x="6050304" y="3539835"/>
              <a:ext cx="0" cy="609189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 стрелкой 154"/>
            <p:cNvCxnSpPr/>
            <p:nvPr/>
          </p:nvCxnSpPr>
          <p:spPr>
            <a:xfrm flipH="1" flipV="1">
              <a:off x="7362825" y="2987675"/>
              <a:ext cx="319049" cy="477078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 стрелкой 155"/>
            <p:cNvCxnSpPr/>
            <p:nvPr/>
          </p:nvCxnSpPr>
          <p:spPr>
            <a:xfrm>
              <a:off x="7675840" y="3452052"/>
              <a:ext cx="318016" cy="481773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/>
                <p:cNvSpPr txBox="1"/>
                <p:nvPr/>
              </p:nvSpPr>
              <p:spPr>
                <a:xfrm>
                  <a:off x="5681559" y="3464692"/>
                  <a:ext cx="369620" cy="2934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7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733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e>
                            </m:acc>
                          </m:e>
                          <m:sub>
                            <m:r>
                              <a:rPr lang="en-US" sz="1733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7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57" name="TextBox 1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1559" y="3464692"/>
                  <a:ext cx="414985" cy="316690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157"/>
                <p:cNvSpPr txBox="1"/>
                <p:nvPr/>
              </p:nvSpPr>
              <p:spPr>
                <a:xfrm rot="19679642">
                  <a:off x="7106821" y="2994254"/>
                  <a:ext cx="365774" cy="2934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7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733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e>
                            </m:acc>
                          </m:e>
                          <m:sub>
                            <m: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7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58" name="TextBox 1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679642">
                  <a:off x="7084138" y="2982656"/>
                  <a:ext cx="411138" cy="31669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/>
                <p:cNvSpPr txBox="1"/>
                <p:nvPr/>
              </p:nvSpPr>
              <p:spPr>
                <a:xfrm rot="19553121">
                  <a:off x="7893685" y="3601131"/>
                  <a:ext cx="508601" cy="285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33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7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7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1733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sz="17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53121">
                  <a:off x="7870216" y="3589686"/>
                  <a:ext cx="555537" cy="308161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10638" r="-571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/>
                <p:cNvSpPr txBox="1"/>
                <p:nvPr/>
              </p:nvSpPr>
              <p:spPr>
                <a:xfrm>
                  <a:off x="6016427" y="4454681"/>
                  <a:ext cx="430310" cy="2692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33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733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7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Text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6427" y="4454681"/>
                  <a:ext cx="477247" cy="292388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t="-10417" r="-32051" b="-208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/>
                <p:cNvSpPr txBox="1"/>
                <p:nvPr/>
              </p:nvSpPr>
              <p:spPr>
                <a:xfrm>
                  <a:off x="7215451" y="3842336"/>
                  <a:ext cx="430310" cy="2692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33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733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7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61" name="TextBox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5451" y="3842336"/>
                  <a:ext cx="477247" cy="292388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t="-10417" r="-32051" b="-41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TextBox 161"/>
            <p:cNvSpPr txBox="1"/>
            <p:nvPr/>
          </p:nvSpPr>
          <p:spPr>
            <a:xfrm rot="19640992">
              <a:off x="7245820" y="2603569"/>
              <a:ext cx="229871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733" i="1" dirty="0">
                  <a:solidFill>
                    <a:prstClr val="black"/>
                  </a:solidFill>
                </a:rPr>
                <a:t>y</a:t>
              </a:r>
              <a:endParaRPr lang="ru-RU" sz="1733" i="1" dirty="0">
                <a:solidFill>
                  <a:prstClr val="black"/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 rot="21410077">
              <a:off x="6079489" y="3233586"/>
              <a:ext cx="277961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733" i="1" dirty="0">
                  <a:solidFill>
                    <a:prstClr val="black"/>
                  </a:solidFill>
                </a:rPr>
                <a:t>y’</a:t>
              </a:r>
              <a:endParaRPr lang="ru-RU" sz="1733" i="1" dirty="0">
                <a:solidFill>
                  <a:prstClr val="black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7630106" y="3619048"/>
              <a:ext cx="231074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l-GR" sz="1733" i="1" dirty="0">
                  <a:solidFill>
                    <a:prstClr val="black"/>
                  </a:solidFill>
                </a:rPr>
                <a:t>α</a:t>
              </a:r>
              <a:endParaRPr lang="ru-RU" sz="1733" i="1" dirty="0">
                <a:solidFill>
                  <a:prstClr val="black"/>
                </a:solidFill>
              </a:endParaRPr>
            </a:p>
          </p:txBody>
        </p:sp>
        <p:cxnSp>
          <p:nvCxnSpPr>
            <p:cNvPr id="165" name="Прямая со стрелкой 164"/>
            <p:cNvCxnSpPr/>
            <p:nvPr/>
          </p:nvCxnSpPr>
          <p:spPr>
            <a:xfrm flipV="1">
              <a:off x="6050304" y="4132213"/>
              <a:ext cx="548169" cy="1"/>
            </a:xfrm>
            <a:prstGeom prst="straightConnector1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/>
                <p:cNvSpPr txBox="1"/>
                <p:nvPr/>
              </p:nvSpPr>
              <p:spPr>
                <a:xfrm>
                  <a:off x="6257375" y="3780028"/>
                  <a:ext cx="474602" cy="316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7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733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тр2</m:t>
                            </m:r>
                          </m:sub>
                        </m:sSub>
                      </m:oMath>
                    </m:oMathPara>
                  </a14:m>
                  <a:endParaRPr lang="ru-RU" sz="17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66" name="TextBox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375" y="3780028"/>
                  <a:ext cx="521232" cy="339195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t="-10714" b="-17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7" name="Прямая со стрелкой 166"/>
            <p:cNvCxnSpPr/>
            <p:nvPr/>
          </p:nvCxnSpPr>
          <p:spPr>
            <a:xfrm flipV="1">
              <a:off x="7666714" y="3166142"/>
              <a:ext cx="468080" cy="279481"/>
            </a:xfrm>
            <a:prstGeom prst="straightConnector1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/>
                <p:cNvSpPr txBox="1"/>
                <p:nvPr/>
              </p:nvSpPr>
              <p:spPr>
                <a:xfrm rot="19703048">
                  <a:off x="7768850" y="2843420"/>
                  <a:ext cx="474602" cy="316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7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733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тр1</m:t>
                            </m:r>
                          </m:sub>
                        </m:sSub>
                      </m:oMath>
                    </m:oMathPara>
                  </a14:m>
                  <a:endParaRPr lang="ru-RU" sz="17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TextBox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703048">
                  <a:off x="7745535" y="2831823"/>
                  <a:ext cx="521232" cy="339195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t="-215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9" name="TextBox 168"/>
            <p:cNvSpPr txBox="1"/>
            <p:nvPr/>
          </p:nvSpPr>
          <p:spPr>
            <a:xfrm rot="19785564">
              <a:off x="6948563" y="3518806"/>
              <a:ext cx="225062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733" i="1" dirty="0">
                  <a:solidFill>
                    <a:prstClr val="black"/>
                  </a:solidFill>
                </a:rPr>
                <a:t>x</a:t>
              </a:r>
              <a:endParaRPr lang="ru-RU" sz="1733" i="1" dirty="0">
                <a:solidFill>
                  <a:prstClr val="black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229113" y="3839825"/>
              <a:ext cx="273152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733" i="1" dirty="0">
                  <a:solidFill>
                    <a:prstClr val="black"/>
                  </a:solidFill>
                </a:rPr>
                <a:t>x’</a:t>
              </a:r>
              <a:endParaRPr lang="ru-RU" sz="1733" i="1" dirty="0">
                <a:solidFill>
                  <a:prstClr val="black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461574" y="4253465"/>
              <a:ext cx="251511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733" i="1" dirty="0">
                  <a:solidFill>
                    <a:prstClr val="black"/>
                  </a:solidFill>
                </a:rPr>
                <a:t>A</a:t>
              </a:r>
              <a:endParaRPr lang="ru-RU" sz="1733" i="1" dirty="0">
                <a:solidFill>
                  <a:prstClr val="black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8565642" y="4247566"/>
              <a:ext cx="234680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733" i="1" dirty="0">
                  <a:solidFill>
                    <a:prstClr val="black"/>
                  </a:solidFill>
                </a:rPr>
                <a:t>B</a:t>
              </a:r>
              <a:endParaRPr lang="ru-RU" sz="1733" i="1" dirty="0">
                <a:solidFill>
                  <a:prstClr val="black"/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8538950" y="2695740"/>
              <a:ext cx="255119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733" i="1" dirty="0">
                  <a:solidFill>
                    <a:prstClr val="black"/>
                  </a:solidFill>
                </a:rPr>
                <a:t>C</a:t>
              </a:r>
              <a:endParaRPr lang="ru-RU" sz="1733" i="1" dirty="0">
                <a:solidFill>
                  <a:prstClr val="black"/>
                </a:solidFill>
              </a:endParaRPr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7651282" y="3425076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6031442" y="4107028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59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82716E-6 L 0.07968 -0.225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112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022E-16 L -2.77778E-7 -0.19352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2" grpId="1"/>
      <p:bldP spid="139" grpId="0"/>
      <p:bldP spid="1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668900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480801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4.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Санки съезжают с горы высотой 10 м и углом наклона 30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и движутся дальше по горизонтальному участку. Коэффициент трения на всем пути одинаков и равен 0,03. </a:t>
            </a:r>
            <a:r>
              <a:rPr lang="ru-RU" altLang="ru-RU" sz="1867" dirty="0" err="1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Опреде-лите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расстояние, которое пройдут санки по горизонтальному участку до полной остановки.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176376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742681" y="2176376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3978576"/>
            <a:ext cx="125080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742680" y="2615439"/>
            <a:ext cx="0" cy="18047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8" y="2615437"/>
                <a:ext cx="12516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1961577"/>
                <a:ext cx="938710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7" y="3989264"/>
                <a:ext cx="12516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991948"/>
                <a:ext cx="938710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8" y="3059023"/>
                <a:ext cx="1223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294267"/>
                <a:ext cx="917574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91068" y="3500597"/>
                <a:ext cx="1223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625447"/>
                <a:ext cx="917574" cy="323165"/>
              </a:xfrm>
              <a:prstGeom prst="rect">
                <a:avLst/>
              </a:prstGeom>
              <a:blipFill rotWithShape="0">
                <a:blip r:embed="rId7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2571984" y="5245101"/>
                <a:ext cx="3233770" cy="932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𝑚𝑔h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988" y="3933825"/>
                <a:ext cx="2544030" cy="74885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1760582" y="5609176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52378" y="2605325"/>
            <a:ext cx="8508478" cy="2387273"/>
            <a:chOff x="1314283" y="1953994"/>
            <a:chExt cx="6381359" cy="1790455"/>
          </a:xfrm>
        </p:grpSpPr>
        <p:sp>
          <p:nvSpPr>
            <p:cNvPr id="101" name="TextBox 100"/>
            <p:cNvSpPr txBox="1"/>
            <p:nvPr/>
          </p:nvSpPr>
          <p:spPr>
            <a:xfrm>
              <a:off x="1315027" y="2732618"/>
              <a:ext cx="1406876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Силы трения: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Прямоугольник 101"/>
                <p:cNvSpPr/>
                <p:nvPr/>
              </p:nvSpPr>
              <p:spPr>
                <a:xfrm>
                  <a:off x="2650533" y="2726832"/>
                  <a:ext cx="2794371" cy="3207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тр</m:t>
                            </m:r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𝑚𝑔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 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тр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𝑚𝑔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Прямоугольник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0533" y="2726832"/>
                  <a:ext cx="2840458" cy="34381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Группа 15"/>
            <p:cNvGrpSpPr/>
            <p:nvPr/>
          </p:nvGrpSpPr>
          <p:grpSpPr>
            <a:xfrm>
              <a:off x="1314283" y="3236906"/>
              <a:ext cx="3806933" cy="507543"/>
              <a:chOff x="1314283" y="4235840"/>
              <a:chExt cx="3806933" cy="507543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1314283" y="4364242"/>
                <a:ext cx="291209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Длина наклонной плоскости: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Прямоугольник 103"/>
                  <p:cNvSpPr/>
                  <p:nvPr/>
                </p:nvSpPr>
                <p:spPr>
                  <a:xfrm>
                    <a:off x="4144554" y="4235840"/>
                    <a:ext cx="976662" cy="5075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" name="Прямоугольник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4554" y="4235840"/>
                    <a:ext cx="1023165" cy="530658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Прямоугольник 253"/>
                <p:cNvSpPr/>
                <p:nvPr/>
              </p:nvSpPr>
              <p:spPr>
                <a:xfrm>
                  <a:off x="6066446" y="1953994"/>
                  <a:ext cx="1629196" cy="5835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𝑚𝑔h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тр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тр2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54" name="Прямоугольник 2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6446" y="1953994"/>
                  <a:ext cx="1674176" cy="60657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5" name="TextBox 254"/>
          <p:cNvSpPr txBox="1"/>
          <p:nvPr/>
        </p:nvSpPr>
        <p:spPr>
          <a:xfrm>
            <a:off x="1760582" y="2781297"/>
            <a:ext cx="6462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Путь, пройденный санками до полной остановки: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Прямоугольник 255"/>
              <p:cNvSpPr/>
              <p:nvPr/>
            </p:nvSpPr>
            <p:spPr>
              <a:xfrm>
                <a:off x="1755747" y="3237459"/>
                <a:ext cx="3233770" cy="932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𝑚𝑔h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6" name="Прямоугольник 2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10" y="2428094"/>
                <a:ext cx="2544030" cy="74885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Прямоугольник 256"/>
              <p:cNvSpPr/>
              <p:nvPr/>
            </p:nvSpPr>
            <p:spPr>
              <a:xfrm>
                <a:off x="4811043" y="3453081"/>
                <a:ext cx="1831271" cy="724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ctg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7" name="Прямоугольник 2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282" y="2589811"/>
                <a:ext cx="1421223" cy="56682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Прямоугольник 257"/>
              <p:cNvSpPr/>
              <p:nvPr/>
            </p:nvSpPr>
            <p:spPr>
              <a:xfrm>
                <a:off x="6448623" y="3437486"/>
                <a:ext cx="2142318" cy="73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ctg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8" name="Прямоугольник 2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467" y="2578114"/>
                <a:ext cx="1653338" cy="57650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Прямоугольник 258"/>
              <p:cNvSpPr/>
              <p:nvPr/>
            </p:nvSpPr>
            <p:spPr>
              <a:xfrm>
                <a:off x="1755747" y="5327677"/>
                <a:ext cx="10814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16 м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9" name="Прямоугольник 2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10" y="3995758"/>
                <a:ext cx="853632" cy="3231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Прямоугольник 259"/>
              <p:cNvSpPr/>
              <p:nvPr/>
            </p:nvSpPr>
            <p:spPr>
              <a:xfrm>
                <a:off x="1742681" y="4374352"/>
                <a:ext cx="2927981" cy="774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10 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0,3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0,3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0" name="Прямоугольник 2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010" y="3280764"/>
                <a:ext cx="2234651" cy="603563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Прямоугольник 260"/>
              <p:cNvSpPr/>
              <p:nvPr/>
            </p:nvSpPr>
            <p:spPr>
              <a:xfrm>
                <a:off x="4472771" y="4449146"/>
                <a:ext cx="1695592" cy="709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10 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0,52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0,3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1" name="Прямоугольник 2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578" y="3336859"/>
                <a:ext cx="1311065" cy="555088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Прямоугольник 261"/>
              <p:cNvSpPr/>
              <p:nvPr/>
            </p:nvSpPr>
            <p:spPr>
              <a:xfrm>
                <a:off x="5994607" y="4621557"/>
                <a:ext cx="4427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2" name="Прямоугольник 2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955" y="3466168"/>
                <a:ext cx="377026" cy="3231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Rectangle 4"/>
          <p:cNvSpPr>
            <a:spLocks noChangeArrowheads="1"/>
          </p:cNvSpPr>
          <p:nvPr/>
        </p:nvSpPr>
        <p:spPr bwMode="auto">
          <a:xfrm>
            <a:off x="1742680" y="5896977"/>
            <a:ext cx="200636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s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= 16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м.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6972151" y="3471425"/>
            <a:ext cx="4761612" cy="2872859"/>
            <a:chOff x="5229113" y="2603569"/>
            <a:chExt cx="3571209" cy="2154644"/>
          </a:xfrm>
        </p:grpSpPr>
        <p:sp>
          <p:nvSpPr>
            <p:cNvPr id="71" name="Дуга 70"/>
            <p:cNvSpPr/>
            <p:nvPr/>
          </p:nvSpPr>
          <p:spPr>
            <a:xfrm rot="1886676">
              <a:off x="6778061" y="3966896"/>
              <a:ext cx="380800" cy="38833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 rot="19730781">
              <a:off x="7400002" y="3309109"/>
              <a:ext cx="542180" cy="27635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779215" y="3996175"/>
              <a:ext cx="542180" cy="24459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 flipH="1">
              <a:off x="5241878" y="4132213"/>
              <a:ext cx="1429104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 flipH="1">
              <a:off x="7076457" y="3022806"/>
              <a:ext cx="1296817" cy="781391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Дуга 79"/>
            <p:cNvSpPr/>
            <p:nvPr/>
          </p:nvSpPr>
          <p:spPr>
            <a:xfrm rot="7234948">
              <a:off x="7578610" y="3462358"/>
              <a:ext cx="239565" cy="220942"/>
            </a:xfrm>
            <a:prstGeom prst="arc">
              <a:avLst>
                <a:gd name="adj1" fmla="val 16086122"/>
                <a:gd name="adj2" fmla="val 20556338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7680618" y="3936749"/>
              <a:ext cx="309365" cy="16462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Прямоугольный треугольник 81"/>
            <p:cNvSpPr/>
            <p:nvPr/>
          </p:nvSpPr>
          <p:spPr>
            <a:xfrm flipH="1">
              <a:off x="6596477" y="2967355"/>
              <a:ext cx="2168282" cy="1304504"/>
            </a:xfrm>
            <a:prstGeom prst="rtTriangl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3" name="Прямая соединительная линия 82"/>
            <p:cNvCxnSpPr/>
            <p:nvPr/>
          </p:nvCxnSpPr>
          <p:spPr>
            <a:xfrm flipH="1">
              <a:off x="5587056" y="4264584"/>
              <a:ext cx="102847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8462371" y="3538075"/>
              <a:ext cx="238287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733" i="1" dirty="0">
                  <a:solidFill>
                    <a:prstClr val="black"/>
                  </a:solidFill>
                </a:rPr>
                <a:t>h</a:t>
              </a:r>
              <a:endParaRPr lang="ru-RU" sz="1733" i="1" dirty="0">
                <a:solidFill>
                  <a:prstClr val="black"/>
                </a:solidFill>
              </a:endParaRPr>
            </a:p>
          </p:txBody>
        </p:sp>
        <p:cxnSp>
          <p:nvCxnSpPr>
            <p:cNvPr id="86" name="Прямая со стрелкой 85"/>
            <p:cNvCxnSpPr/>
            <p:nvPr/>
          </p:nvCxnSpPr>
          <p:spPr>
            <a:xfrm flipH="1" flipV="1">
              <a:off x="7198634" y="2736922"/>
              <a:ext cx="936159" cy="141264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6862982" y="3984379"/>
              <a:ext cx="231074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l-GR" sz="1733" i="1" dirty="0">
                  <a:solidFill>
                    <a:prstClr val="black"/>
                  </a:solidFill>
                </a:rPr>
                <a:t>α</a:t>
              </a:r>
              <a:endParaRPr lang="ru-RU" sz="1733" i="1" dirty="0">
                <a:solidFill>
                  <a:prstClr val="black"/>
                </a:solidFill>
              </a:endParaRPr>
            </a:p>
          </p:txBody>
        </p:sp>
        <p:cxnSp>
          <p:nvCxnSpPr>
            <p:cNvPr id="88" name="Прямая со стрелкой 87"/>
            <p:cNvCxnSpPr/>
            <p:nvPr/>
          </p:nvCxnSpPr>
          <p:spPr>
            <a:xfrm flipV="1">
              <a:off x="6050304" y="3290970"/>
              <a:ext cx="0" cy="1467243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/>
            <p:cNvCxnSpPr/>
            <p:nvPr/>
          </p:nvCxnSpPr>
          <p:spPr>
            <a:xfrm>
              <a:off x="7666315" y="3452051"/>
              <a:ext cx="0" cy="649322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/>
            <p:nvPr/>
          </p:nvCxnSpPr>
          <p:spPr>
            <a:xfrm>
              <a:off x="6050304" y="4149024"/>
              <a:ext cx="0" cy="609189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/>
            <p:nvPr/>
          </p:nvCxnSpPr>
          <p:spPr>
            <a:xfrm flipV="1">
              <a:off x="6050304" y="3539835"/>
              <a:ext cx="0" cy="609189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/>
            <p:nvPr/>
          </p:nvCxnSpPr>
          <p:spPr>
            <a:xfrm flipH="1" flipV="1">
              <a:off x="7362825" y="2987675"/>
              <a:ext cx="319049" cy="477078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/>
            <p:nvPr/>
          </p:nvCxnSpPr>
          <p:spPr>
            <a:xfrm>
              <a:off x="7675840" y="3452052"/>
              <a:ext cx="318016" cy="481773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5681559" y="3464692"/>
                  <a:ext cx="369620" cy="2934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7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733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e>
                            </m:acc>
                          </m:e>
                          <m:sub>
                            <m:r>
                              <a:rPr lang="en-US" sz="1733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7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1559" y="3464692"/>
                  <a:ext cx="414985" cy="316690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 rot="19679642">
                  <a:off x="7106821" y="2994254"/>
                  <a:ext cx="365774" cy="2934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7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733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e>
                            </m:acc>
                          </m:e>
                          <m:sub>
                            <m: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7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679642">
                  <a:off x="7084138" y="2982656"/>
                  <a:ext cx="411138" cy="31669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 rot="19553121">
                  <a:off x="7893685" y="3601131"/>
                  <a:ext cx="508601" cy="285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33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7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7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1733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sz="17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53121">
                  <a:off x="7870216" y="3589686"/>
                  <a:ext cx="555537" cy="308161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10638" r="-571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6016427" y="4454681"/>
                  <a:ext cx="430310" cy="2692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33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733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7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6427" y="4454681"/>
                  <a:ext cx="477247" cy="292388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t="-10417" r="-32051" b="-208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7215451" y="3842336"/>
                  <a:ext cx="430310" cy="2692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33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733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7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5451" y="3842336"/>
                  <a:ext cx="477247" cy="292388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t="-10417" r="-32051" b="-41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TextBox 99"/>
            <p:cNvSpPr txBox="1"/>
            <p:nvPr/>
          </p:nvSpPr>
          <p:spPr>
            <a:xfrm rot="19640992">
              <a:off x="7245820" y="2603569"/>
              <a:ext cx="229871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733" i="1" dirty="0">
                  <a:solidFill>
                    <a:prstClr val="black"/>
                  </a:solidFill>
                </a:rPr>
                <a:t>y</a:t>
              </a:r>
              <a:endParaRPr lang="ru-RU" sz="1733" i="1" dirty="0">
                <a:solidFill>
                  <a:prstClr val="black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 rot="21410077">
              <a:off x="6079489" y="3233586"/>
              <a:ext cx="277961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733" i="1" dirty="0">
                  <a:solidFill>
                    <a:prstClr val="black"/>
                  </a:solidFill>
                </a:rPr>
                <a:t>y’</a:t>
              </a:r>
              <a:endParaRPr lang="ru-RU" sz="1733" i="1" dirty="0">
                <a:solidFill>
                  <a:prstClr val="black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630106" y="3619048"/>
              <a:ext cx="231074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l-GR" sz="1733" i="1" dirty="0">
                  <a:solidFill>
                    <a:prstClr val="black"/>
                  </a:solidFill>
                </a:rPr>
                <a:t>α</a:t>
              </a:r>
              <a:endParaRPr lang="ru-RU" sz="1733" i="1" dirty="0">
                <a:solidFill>
                  <a:prstClr val="black"/>
                </a:solidFill>
              </a:endParaRPr>
            </a:p>
          </p:txBody>
        </p:sp>
        <p:cxnSp>
          <p:nvCxnSpPr>
            <p:cNvPr id="109" name="Прямая со стрелкой 108"/>
            <p:cNvCxnSpPr/>
            <p:nvPr/>
          </p:nvCxnSpPr>
          <p:spPr>
            <a:xfrm flipV="1">
              <a:off x="6050304" y="4132213"/>
              <a:ext cx="548169" cy="1"/>
            </a:xfrm>
            <a:prstGeom prst="straightConnector1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6257375" y="3780028"/>
                  <a:ext cx="474602" cy="316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7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733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тр2</m:t>
                            </m:r>
                          </m:sub>
                        </m:sSub>
                      </m:oMath>
                    </m:oMathPara>
                  </a14:m>
                  <a:endParaRPr lang="ru-RU" sz="17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375" y="3780028"/>
                  <a:ext cx="521232" cy="339195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t="-10714" b="-17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1" name="Прямая со стрелкой 110"/>
            <p:cNvCxnSpPr/>
            <p:nvPr/>
          </p:nvCxnSpPr>
          <p:spPr>
            <a:xfrm flipV="1">
              <a:off x="7666714" y="3166142"/>
              <a:ext cx="468080" cy="279481"/>
            </a:xfrm>
            <a:prstGeom prst="straightConnector1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 rot="19703048">
                  <a:off x="7768850" y="2843420"/>
                  <a:ext cx="474602" cy="316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7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733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тр1</m:t>
                            </m:r>
                          </m:sub>
                        </m:sSub>
                      </m:oMath>
                    </m:oMathPara>
                  </a14:m>
                  <a:endParaRPr lang="ru-RU" sz="17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703048">
                  <a:off x="7745535" y="2831823"/>
                  <a:ext cx="521232" cy="339195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t="-215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TextBox 112"/>
            <p:cNvSpPr txBox="1"/>
            <p:nvPr/>
          </p:nvSpPr>
          <p:spPr>
            <a:xfrm rot="19785564">
              <a:off x="6948563" y="3518806"/>
              <a:ext cx="225062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733" i="1" dirty="0">
                  <a:solidFill>
                    <a:prstClr val="black"/>
                  </a:solidFill>
                </a:rPr>
                <a:t>x</a:t>
              </a:r>
              <a:endParaRPr lang="ru-RU" sz="1733" i="1" dirty="0">
                <a:solidFill>
                  <a:prstClr val="black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229113" y="3839825"/>
              <a:ext cx="273152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733" i="1" dirty="0">
                  <a:solidFill>
                    <a:prstClr val="black"/>
                  </a:solidFill>
                </a:rPr>
                <a:t>x’</a:t>
              </a:r>
              <a:endParaRPr lang="ru-RU" sz="1733" i="1" dirty="0">
                <a:solidFill>
                  <a:prstClr val="black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461574" y="4253465"/>
              <a:ext cx="251511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733" i="1" dirty="0">
                  <a:solidFill>
                    <a:prstClr val="black"/>
                  </a:solidFill>
                </a:rPr>
                <a:t>A</a:t>
              </a:r>
              <a:endParaRPr lang="ru-RU" sz="1733" i="1" dirty="0">
                <a:solidFill>
                  <a:prstClr val="black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565642" y="4247566"/>
              <a:ext cx="234680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733" i="1" dirty="0">
                  <a:solidFill>
                    <a:prstClr val="black"/>
                  </a:solidFill>
                </a:rPr>
                <a:t>B</a:t>
              </a:r>
              <a:endParaRPr lang="ru-RU" sz="1733" i="1" dirty="0">
                <a:solidFill>
                  <a:prstClr val="black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538950" y="2695740"/>
              <a:ext cx="255119" cy="26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733" i="1" dirty="0">
                  <a:solidFill>
                    <a:prstClr val="black"/>
                  </a:solidFill>
                </a:rPr>
                <a:t>C</a:t>
              </a:r>
              <a:endParaRPr lang="ru-RU" sz="1733" i="1" dirty="0">
                <a:solidFill>
                  <a:prstClr val="black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651282" y="3425076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6031442" y="4107028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6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32099E-6 L -0.06753 -0.29259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2" grpId="1"/>
      <p:bldP spid="73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5" y="11"/>
            <a:ext cx="5307099" cy="6864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3" y="511633"/>
            <a:ext cx="56067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667" b="1" cap="all" dirty="0">
                <a:solidFill>
                  <a:srgbClr val="ED7D31">
                    <a:lumMod val="75000"/>
                  </a:srgbClr>
                </a:solidFill>
              </a:rPr>
              <a:t>Очень важно не перестать задавать вопросы. Любопытство не случайно дано человеку</a:t>
            </a:r>
            <a:r>
              <a:rPr lang="ru-RU" sz="2667" b="1" cap="all" dirty="0">
                <a:solidFill>
                  <a:srgbClr val="ED7D31">
                    <a:lumMod val="75000"/>
                  </a:srgbClr>
                </a:solidFill>
              </a:rPr>
              <a:t>.</a:t>
            </a:r>
            <a:endParaRPr lang="ru-RU" sz="2667" b="1" cap="all" dirty="0"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32367" y="5664200"/>
            <a:ext cx="219589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75733" y="5850699"/>
            <a:ext cx="2496837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Альберт Эйнштейн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16702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95301" y="2045849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6" y="536660"/>
            <a:ext cx="11363477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1.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В ку­би­че­ском ак­ва­ри­уме пла­ва­ет в воде мас­сив­ная тон­ко­стен­ная пря­мо­уголь­ная короб­ка. В дне ко­роб­ки ак­ку­рат­но про­де­ла­ли ма­лень­кое от­вер­стие, после чего она на­бра­ла воды и уто­ну­ла. Как изменилась по­тен­ци­аль­ная энер­гия ме­ха­ни­че­ской си­сте­мы, вклю­ча­ю­щей в себя воду и ко­роб­ку?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484795" y="223189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309100" y="2876980"/>
            <a:ext cx="934720" cy="8224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9317565" y="2877225"/>
            <a:ext cx="934720" cy="8224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511540" y="3382695"/>
            <a:ext cx="2529840" cy="591439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511540" y="3974133"/>
            <a:ext cx="2529840" cy="1672691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8511540" y="2862984"/>
            <a:ext cx="2529840" cy="2783840"/>
          </a:xfrm>
          <a:custGeom>
            <a:avLst/>
            <a:gdLst>
              <a:gd name="connsiteX0" fmla="*/ 0 w 1897380"/>
              <a:gd name="connsiteY0" fmla="*/ 0 h 2628900"/>
              <a:gd name="connsiteX1" fmla="*/ 0 w 1897380"/>
              <a:gd name="connsiteY1" fmla="*/ 2628900 h 2628900"/>
              <a:gd name="connsiteX2" fmla="*/ 1897380 w 1897380"/>
              <a:gd name="connsiteY2" fmla="*/ 2628900 h 2628900"/>
              <a:gd name="connsiteX3" fmla="*/ 1897380 w 1897380"/>
              <a:gd name="connsiteY3" fmla="*/ 1524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380" h="2628900">
                <a:moveTo>
                  <a:pt x="0" y="0"/>
                </a:moveTo>
                <a:lnTo>
                  <a:pt x="0" y="2628900"/>
                </a:lnTo>
                <a:lnTo>
                  <a:pt x="1897380" y="2628900"/>
                </a:lnTo>
                <a:lnTo>
                  <a:pt x="1897380" y="15240"/>
                </a:lnTo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4831080" y="2862984"/>
            <a:ext cx="2529840" cy="2783840"/>
            <a:chOff x="3623310" y="2147238"/>
            <a:chExt cx="1897380" cy="2087880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4225179" y="3601080"/>
              <a:ext cx="701040" cy="6168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3623310" y="2980600"/>
              <a:ext cx="1897380" cy="1254518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Полилиния 86"/>
            <p:cNvSpPr/>
            <p:nvPr/>
          </p:nvSpPr>
          <p:spPr>
            <a:xfrm>
              <a:off x="3623310" y="2147238"/>
              <a:ext cx="1897380" cy="2087880"/>
            </a:xfrm>
            <a:custGeom>
              <a:avLst/>
              <a:gdLst>
                <a:gd name="connsiteX0" fmla="*/ 0 w 1897380"/>
                <a:gd name="connsiteY0" fmla="*/ 0 h 2628900"/>
                <a:gd name="connsiteX1" fmla="*/ 0 w 1897380"/>
                <a:gd name="connsiteY1" fmla="*/ 2628900 h 2628900"/>
                <a:gd name="connsiteX2" fmla="*/ 1897380 w 1897380"/>
                <a:gd name="connsiteY2" fmla="*/ 2628900 h 2628900"/>
                <a:gd name="connsiteX3" fmla="*/ 1897380 w 1897380"/>
                <a:gd name="connsiteY3" fmla="*/ 15240 h 262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7380" h="2628900">
                  <a:moveTo>
                    <a:pt x="0" y="0"/>
                  </a:moveTo>
                  <a:lnTo>
                    <a:pt x="0" y="2628900"/>
                  </a:lnTo>
                  <a:lnTo>
                    <a:pt x="1897380" y="2628900"/>
                  </a:lnTo>
                  <a:lnTo>
                    <a:pt x="1897380" y="15240"/>
                  </a:lnTo>
                </a:path>
              </a:pathLst>
            </a:cu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150620" y="2862984"/>
            <a:ext cx="2529840" cy="2783840"/>
            <a:chOff x="1347683" y="2133600"/>
            <a:chExt cx="1897380" cy="2346960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1347683" y="3070372"/>
              <a:ext cx="1897380" cy="1410188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1347683" y="2133600"/>
              <a:ext cx="1897380" cy="2346960"/>
            </a:xfrm>
            <a:custGeom>
              <a:avLst/>
              <a:gdLst>
                <a:gd name="connsiteX0" fmla="*/ 0 w 1897380"/>
                <a:gd name="connsiteY0" fmla="*/ 0 h 2628900"/>
                <a:gd name="connsiteX1" fmla="*/ 0 w 1897380"/>
                <a:gd name="connsiteY1" fmla="*/ 2628900 h 2628900"/>
                <a:gd name="connsiteX2" fmla="*/ 1897380 w 1897380"/>
                <a:gd name="connsiteY2" fmla="*/ 2628900 h 2628900"/>
                <a:gd name="connsiteX3" fmla="*/ 1897380 w 1897380"/>
                <a:gd name="connsiteY3" fmla="*/ 15240 h 262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7380" h="2628900">
                  <a:moveTo>
                    <a:pt x="0" y="0"/>
                  </a:moveTo>
                  <a:lnTo>
                    <a:pt x="0" y="2628900"/>
                  </a:lnTo>
                  <a:lnTo>
                    <a:pt x="1897380" y="2628900"/>
                  </a:lnTo>
                  <a:lnTo>
                    <a:pt x="1897380" y="15240"/>
                  </a:lnTo>
                </a:path>
              </a:pathLst>
            </a:cu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484794" y="5899001"/>
            <a:ext cx="8824305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6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sz="1867" dirty="0">
                <a:solidFill>
                  <a:prstClr val="black"/>
                </a:solidFill>
                <a:latin typeface="Gerbera"/>
              </a:rPr>
              <a:t>для си­сте­мы «ко­роб­ка-вода» по­тен­ци­аль­ная энергия уменьшит­ся.</a:t>
            </a:r>
            <a:endParaRPr lang="ru-RU" altLang="ru-RU" sz="1867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V="1">
            <a:off x="9776457" y="2476501"/>
            <a:ext cx="0" cy="803508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9776457" y="3276659"/>
            <a:ext cx="0" cy="80350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9745979" y="3249529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9745501" y="2412504"/>
                <a:ext cx="474937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126" y="1809377"/>
                <a:ext cx="401135" cy="325345"/>
              </a:xfrm>
              <a:prstGeom prst="rect">
                <a:avLst/>
              </a:prstGeom>
              <a:blipFill rotWithShape="0">
                <a:blip r:embed="rId4"/>
                <a:stretch>
                  <a:fillRect t="-13208" r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9770901" y="3700469"/>
                <a:ext cx="590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176" y="2775352"/>
                <a:ext cx="488724" cy="300082"/>
              </a:xfrm>
              <a:prstGeom prst="rect">
                <a:avLst/>
              </a:prstGeom>
              <a:blipFill rotWithShape="0">
                <a:blip r:embed="rId5"/>
                <a:stretch>
                  <a:fillRect t="-10000" r="-35000"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Прямая соединительная линия 99"/>
          <p:cNvCxnSpPr/>
          <p:nvPr/>
        </p:nvCxnSpPr>
        <p:spPr>
          <a:xfrm>
            <a:off x="7360921" y="3974133"/>
            <a:ext cx="89045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7670801" y="3383543"/>
            <a:ext cx="8407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8005233" y="3382695"/>
            <a:ext cx="0" cy="591439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7489147" y="3478357"/>
                <a:ext cx="517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860" y="2608768"/>
                <a:ext cx="432875" cy="3000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89252" y="5937813"/>
            <a:ext cx="3275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Потенциальная энергия: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66908" y="5943804"/>
                <a:ext cx="14652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180" y="4457853"/>
                <a:ext cx="1146276" cy="323165"/>
              </a:xfrm>
              <a:prstGeom prst="rect">
                <a:avLst/>
              </a:prstGeom>
              <a:blipFill rotWithShape="0">
                <a:blip r:embed="rId7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6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7654E-7 L 2.77778E-7 -9.87654E-7 C -0.00104 0.00401 -0.00191 0.00833 -0.00278 0.01296 C -0.00313 0.01451 -0.0033 0.01667 -0.00382 0.0179 C -0.00451 0.02006 -0.00573 0.0213 -0.0066 0.02315 C -0.00694 0.02469 -0.00712 0.02624 -0.00764 0.02778 C -0.00816 0.02963 -0.00903 0.03087 -0.00955 0.03272 C -0.01024 0.03611 -0.01076 0.03951 -0.01128 0.0429 L -0.01233 0.04784 C -0.01215 0.05185 -0.0125 0.06728 -0.01042 0.07438 C -0.00868 0.08025 -0.00833 0.0787 -0.00573 0.08426 C -0.00503 0.0858 -0.00451 0.08766 -0.00382 0.0892 C -0.00295 0.09105 -0.00174 0.09259 -0.00104 0.09414 C -0.00017 0.09568 0.00035 0.09753 0.00087 0.09938 C 0.00156 0.10154 0.00191 0.1037 0.00278 0.10587 C 0.00347 0.10741 0.00486 0.10772 0.00556 0.10895 C 0.00694 0.11111 0.00833 0.11327 0.00937 0.11574 C 0.01076 0.11883 0.01198 0.12253 0.01319 0.12593 L 0.0151 0.13056 C 0.01545 0.13241 0.01562 0.13395 0.01597 0.13549 C 0.01649 0.13735 0.01753 0.13889 0.01788 0.14074 C 0.0184 0.1429 0.0184 0.14506 0.01892 0.14722 C 0.01944 0.15062 0.02083 0.1571 0.02083 0.15741 C 0.02049 0.16543 0.02066 0.17408 0.01979 0.1821 C 0.01962 0.18395 0.01858 0.18549 0.01788 0.18704 C 0.01424 0.19506 0.01632 0.18951 0.01233 0.19537 C 0.01128 0.19691 0.01059 0.19908 0.00937 0.20031 C 0.00087 0.21019 0.01267 0.19228 0.00382 0.20525 C 0.00278 0.20679 0.00191 0.20864 0.00087 0.21019 C -0.00087 0.21266 -0.00278 0.21482 -0.00469 0.21698 C -0.00573 0.2179 -0.00642 0.21975 -0.00764 0.22037 L -0.01042 0.22191 C -0.01076 0.22408 -0.01076 0.22654 -0.01128 0.2287 C -0.01181 0.23025 -0.01319 0.23148 -0.01319 0.23333 C -0.01372 0.24445 -0.01372 0.24969 -0.01042 0.25648 C -0.00955 0.25833 -0.00851 0.25988 -0.00764 0.26173 C -0.00365 0.27006 -0.00799 0.26389 -0.00278 0.27006 C -0.00174 0.27778 -0.00191 0.27438 -0.00191 0.28025 L -0.00191 0.28056 " pathEditMode="relative" rAng="0" ptsTypes="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9.87654E-7 L -4.16667E-6 0.27994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8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2" presetClass="exit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4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94" grpId="0" animBg="1"/>
      <p:bldP spid="94" grpId="1" animBg="1"/>
      <p:bldP spid="82" grpId="0" animBg="1"/>
      <p:bldP spid="93" grpId="0"/>
      <p:bldP spid="64" grpId="0" animBg="1"/>
      <p:bldP spid="64" grpId="1" animBg="1"/>
      <p:bldP spid="97" grpId="0"/>
      <p:bldP spid="97" grpId="1"/>
      <p:bldP spid="98" grpId="0"/>
      <p:bldP spid="98" grpId="1"/>
      <p:bldP spid="104" grpId="0"/>
      <p:bldP spid="2" grpId="0"/>
      <p:bldP spid="2" grpId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668900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222568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2.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Определите массу однородного куба, находящегося на горизонтальной плоскости, если для его переворота с одной грани на соседнюю требуется совершить минимальную работу в 200 Дж. Длина ребра куба 1 м.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176376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074482" y="2176376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6" y="3499144"/>
            <a:ext cx="15784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070340" y="2615439"/>
            <a:ext cx="0" cy="13252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8" y="2615437"/>
                <a:ext cx="1579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=200 Дж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961577"/>
                <a:ext cx="1184455" cy="323165"/>
              </a:xfrm>
              <a:prstGeom prst="rect">
                <a:avLst/>
              </a:prstGeom>
              <a:blipFill rotWithShape="0"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7" y="3509832"/>
                <a:ext cx="15792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632374"/>
                <a:ext cx="1184456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8" y="3059023"/>
                <a:ext cx="1223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294267"/>
                <a:ext cx="917574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2070340" y="3201095"/>
            <a:ext cx="6981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Высота центра тяжести куба в начальном положении: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917115" y="3094725"/>
                <a:ext cx="1089401" cy="617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836" y="2321043"/>
                <a:ext cx="863954" cy="486159"/>
              </a:xfrm>
              <a:prstGeom prst="rect">
                <a:avLst/>
              </a:prstGeom>
              <a:blipFill rotWithShape="0">
                <a:blip r:embed="rId7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2070340" y="3993781"/>
            <a:ext cx="6857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Высота центра тяжести куба в конечном положении: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783902" y="3770849"/>
                <a:ext cx="1406475" cy="738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926" y="2828137"/>
                <a:ext cx="1100558" cy="57720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2070341" y="4801821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887069" y="4568375"/>
                <a:ext cx="2381549" cy="820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  <m:d>
                        <m:d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01" y="3426281"/>
                <a:ext cx="1831784" cy="6388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101512" y="4568375"/>
                <a:ext cx="2230932" cy="820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d>
                        <m:d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134" y="3426281"/>
                <a:ext cx="1717265" cy="63882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2070341" y="2635924"/>
            <a:ext cx="297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Минимальная работа: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944833" y="2634551"/>
                <a:ext cx="19293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п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п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624" y="1975913"/>
                <a:ext cx="1494833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6698669" y="2631159"/>
                <a:ext cx="20947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001" y="1973369"/>
                <a:ext cx="1657762" cy="323165"/>
              </a:xfrm>
              <a:prstGeom prst="rect">
                <a:avLst/>
              </a:prstGeom>
              <a:blipFill rotWithShape="0">
                <a:blip r:embed="rId1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8607982" y="2631159"/>
                <a:ext cx="19842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</m:t>
                      </m:r>
                      <m:d>
                        <m:d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986" y="1973369"/>
                <a:ext cx="1535228" cy="323165"/>
              </a:xfrm>
              <a:prstGeom prst="rect">
                <a:avLst/>
              </a:prstGeom>
              <a:blipFill rotWithShape="0">
                <a:blip r:embed="rId1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2070340" y="5608272"/>
            <a:ext cx="171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Масса куба: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689440" y="5448063"/>
                <a:ext cx="2199898" cy="789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𝑔𝑎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080" y="4086047"/>
                <a:ext cx="1694053" cy="61523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Прямая соединительная линия 68"/>
          <p:cNvCxnSpPr/>
          <p:nvPr/>
        </p:nvCxnSpPr>
        <p:spPr>
          <a:xfrm>
            <a:off x="7662334" y="6231605"/>
            <a:ext cx="40513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7860520" y="5150516"/>
            <a:ext cx="1037317" cy="103731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 rot="2700000">
            <a:off x="10313319" y="4936939"/>
            <a:ext cx="1037317" cy="103731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863683" y="5151263"/>
            <a:ext cx="1037317" cy="103731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74871" y="5447848"/>
            <a:ext cx="410163" cy="379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</a:rPr>
              <a:t>C</a:t>
            </a:r>
            <a:endParaRPr lang="ru-RU" sz="1867" i="1" dirty="0">
              <a:solidFill>
                <a:prstClr val="black"/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7857357" y="5151967"/>
            <a:ext cx="1037592" cy="10358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7862016" y="5151967"/>
            <a:ext cx="1037403" cy="10358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Овал 89"/>
          <p:cNvSpPr/>
          <p:nvPr/>
        </p:nvSpPr>
        <p:spPr>
          <a:xfrm>
            <a:off x="8354431" y="5638695"/>
            <a:ext cx="60959" cy="60959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flipH="1" flipV="1">
            <a:off x="10101173" y="5452532"/>
            <a:ext cx="1460500" cy="42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10831978" y="4722103"/>
            <a:ext cx="1561" cy="14670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Овал 95"/>
          <p:cNvSpPr/>
          <p:nvPr/>
        </p:nvSpPr>
        <p:spPr>
          <a:xfrm>
            <a:off x="10800942" y="5426285"/>
            <a:ext cx="60959" cy="60959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413277" y="5041445"/>
            <a:ext cx="529700" cy="379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</a:rPr>
              <a:t>C’</a:t>
            </a:r>
            <a:endParaRPr lang="ru-RU" sz="1867" i="1" dirty="0">
              <a:solidFill>
                <a:prstClr val="black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386634" y="5670549"/>
            <a:ext cx="83991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9048747" y="5670551"/>
            <a:ext cx="0" cy="517284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9823890" y="5460997"/>
            <a:ext cx="28574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9950447" y="5456766"/>
            <a:ext cx="0" cy="731068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959785" y="5708868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839" y="4281651"/>
                <a:ext cx="404213" cy="30008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9500116" y="5596227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086" y="4197170"/>
                <a:ext cx="408253" cy="30008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796288" y="550381"/>
                <a:ext cx="15792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216" y="412786"/>
                <a:ext cx="1184456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1049868" y="1182877"/>
                <a:ext cx="1579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=200 Дж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0" y="887157"/>
                <a:ext cx="1184455" cy="323165"/>
              </a:xfrm>
              <a:prstGeom prst="rect">
                <a:avLst/>
              </a:prstGeom>
              <a:blipFill rotWithShape="0">
                <a:blip r:embed="rId1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207092" y="1181021"/>
                <a:ext cx="1223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319" y="885765"/>
                <a:ext cx="917574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0946361" y="5802321"/>
                <a:ext cx="831381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h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770" y="4351741"/>
                <a:ext cx="669029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6883400" y="5232708"/>
            <a:ext cx="973957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70010" y="4801378"/>
                <a:ext cx="551818" cy="414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вн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507" y="3601033"/>
                <a:ext cx="459998" cy="333938"/>
              </a:xfrm>
              <a:prstGeom prst="rect">
                <a:avLst/>
              </a:prstGeom>
              <a:blipFill rotWithShape="0">
                <a:blip r:embed="rId21"/>
                <a:stretch>
                  <a:fillRect t="-9091" r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6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-0.18907 0.43055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2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20988E-6 L 0.0427 -0.032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-1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0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7 -0.03271 L 0.08003 0.001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1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58025E-6 L -0.04584 0.20803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10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0988E-6 L -0.30451 0.27346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46" grpId="0"/>
      <p:bldP spid="39" grpId="0"/>
      <p:bldP spid="44" grpId="0"/>
      <p:bldP spid="50" grpId="0"/>
      <p:bldP spid="51" grpId="0"/>
      <p:bldP spid="53" grpId="0"/>
      <p:bldP spid="54" grpId="0"/>
      <p:bldP spid="68" grpId="0"/>
      <p:bldP spid="55" grpId="0"/>
      <p:bldP spid="57" grpId="0"/>
      <p:bldP spid="58" grpId="0"/>
      <p:bldP spid="61" grpId="0"/>
      <p:bldP spid="66" grpId="0"/>
      <p:bldP spid="67" grpId="0"/>
      <p:bldP spid="71" grpId="0" animBg="1"/>
      <p:bldP spid="71" grpId="1" animBg="1"/>
      <p:bldP spid="71" grpId="2" animBg="1"/>
      <p:bldP spid="71" grpId="3" animBg="1"/>
      <p:bldP spid="71" grpId="4" animBg="1"/>
      <p:bldP spid="91" grpId="0" animBg="1"/>
      <p:bldP spid="93" grpId="0" animBg="1"/>
      <p:bldP spid="80" grpId="0"/>
      <p:bldP spid="90" grpId="0" animBg="1"/>
      <p:bldP spid="96" grpId="0" animBg="1"/>
      <p:bldP spid="97" grpId="0"/>
      <p:bldP spid="32" grpId="0"/>
      <p:bldP spid="103" grpId="0"/>
      <p:bldP spid="104" grpId="0"/>
      <p:bldP spid="104" grpId="1"/>
      <p:bldP spid="104" grpId="2"/>
      <p:bldP spid="106" grpId="0"/>
      <p:bldP spid="106" grpId="1"/>
      <p:bldP spid="106" grpId="2"/>
      <p:bldP spid="108" grpId="0"/>
      <p:bldP spid="108" grpId="1"/>
      <p:bldP spid="108" grpId="2"/>
      <p:bldP spid="33" grpId="0"/>
      <p:bldP spid="56" grpId="0"/>
      <p:bldP spid="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668900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222568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2.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Определите массу однородного куба, находящегося на горизонтальной плоскости, если для его переворота с одной грани на соседнюю требуется совершить минимальную работу в 200 Дж. Длина ребра куба 1 м.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176376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074482" y="2176376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6" y="3499144"/>
            <a:ext cx="15784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070340" y="2615439"/>
            <a:ext cx="0" cy="13252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8" y="2615437"/>
                <a:ext cx="1579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=200 Дж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961577"/>
                <a:ext cx="1184455" cy="323165"/>
              </a:xfrm>
              <a:prstGeom prst="rect">
                <a:avLst/>
              </a:prstGeom>
              <a:blipFill rotWithShape="0"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7" y="3509832"/>
                <a:ext cx="15792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632374"/>
                <a:ext cx="1184456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8" y="3059023"/>
                <a:ext cx="1223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294267"/>
                <a:ext cx="917574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2070340" y="2631159"/>
            <a:ext cx="8521903" cy="2758146"/>
            <a:chOff x="1552755" y="1973369"/>
            <a:chExt cx="6391427" cy="2068610"/>
          </a:xfrm>
        </p:grpSpPr>
        <p:sp>
          <p:nvSpPr>
            <p:cNvPr id="39" name="TextBox 38"/>
            <p:cNvSpPr txBox="1"/>
            <p:nvPr/>
          </p:nvSpPr>
          <p:spPr>
            <a:xfrm>
              <a:off x="1552755" y="2400821"/>
              <a:ext cx="5236048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Высота центра тяжести куба в начальном положении: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687836" y="2321043"/>
                  <a:ext cx="817051" cy="4630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836" y="2321043"/>
                  <a:ext cx="863954" cy="4861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7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Box 49"/>
            <p:cNvSpPr txBox="1"/>
            <p:nvPr/>
          </p:nvSpPr>
          <p:spPr>
            <a:xfrm>
              <a:off x="1552755" y="2995336"/>
              <a:ext cx="5143476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Высота центра тяжести куба в конечном положении: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587926" y="2828137"/>
                  <a:ext cx="1054856" cy="554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7926" y="2828137"/>
                  <a:ext cx="1100558" cy="57720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Box 52"/>
            <p:cNvSpPr txBox="1"/>
            <p:nvPr/>
          </p:nvSpPr>
          <p:spPr>
            <a:xfrm>
              <a:off x="1552755" y="3601366"/>
              <a:ext cx="674704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Тогда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2165301" y="3426281"/>
                  <a:ext cx="1786162" cy="615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𝑚𝑔</m:t>
                        </m:r>
                        <m:d>
                          <m:d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5301" y="3426281"/>
                  <a:ext cx="1831784" cy="63882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3826134" y="3426281"/>
                  <a:ext cx="1673199" cy="615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𝑚𝑔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6134" y="3426281"/>
                  <a:ext cx="1717265" cy="63882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1552755" y="1976943"/>
              <a:ext cx="2228014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Минимальная работа: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3708624" y="1975913"/>
                  <a:ext cx="1446983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п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п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8624" y="1975913"/>
                  <a:ext cx="1494833" cy="3231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Прямоугольник 57"/>
                <p:cNvSpPr/>
                <p:nvPr/>
              </p:nvSpPr>
              <p:spPr>
                <a:xfrm>
                  <a:off x="5024001" y="1973369"/>
                  <a:ext cx="1571056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𝑚𝑔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𝑚𝑔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Прямоугольник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4001" y="1973369"/>
                  <a:ext cx="1657762" cy="3231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Прямоугольник 60"/>
                <p:cNvSpPr/>
                <p:nvPr/>
              </p:nvSpPr>
              <p:spPr>
                <a:xfrm>
                  <a:off x="6455986" y="1973369"/>
                  <a:ext cx="1488196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𝑚𝑔</m:t>
                        </m:r>
                        <m:d>
                          <m:d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Прямоугольник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5986" y="1973369"/>
                  <a:ext cx="1535228" cy="3231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Группа 2"/>
          <p:cNvGrpSpPr/>
          <p:nvPr/>
        </p:nvGrpSpPr>
        <p:grpSpPr>
          <a:xfrm>
            <a:off x="2070341" y="5448064"/>
            <a:ext cx="3818998" cy="789383"/>
            <a:chOff x="1552755" y="4086047"/>
            <a:chExt cx="2864249" cy="592037"/>
          </a:xfrm>
        </p:grpSpPr>
        <p:sp>
          <p:nvSpPr>
            <p:cNvPr id="66" name="TextBox 65"/>
            <p:cNvSpPr txBox="1"/>
            <p:nvPr/>
          </p:nvSpPr>
          <p:spPr>
            <a:xfrm>
              <a:off x="1552755" y="4206204"/>
              <a:ext cx="128424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Масса куба: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2767080" y="4086047"/>
                  <a:ext cx="1649924" cy="5920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𝐴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𝑔𝑎</m:t>
                            </m:r>
                            <m:d>
                              <m:d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7080" y="4086047"/>
                  <a:ext cx="1694053" cy="61523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Группа 47"/>
          <p:cNvGrpSpPr/>
          <p:nvPr/>
        </p:nvGrpSpPr>
        <p:grpSpPr>
          <a:xfrm>
            <a:off x="2070341" y="3078427"/>
            <a:ext cx="3818998" cy="789383"/>
            <a:chOff x="1552755" y="4086047"/>
            <a:chExt cx="2864249" cy="592037"/>
          </a:xfrm>
        </p:grpSpPr>
        <p:sp>
          <p:nvSpPr>
            <p:cNvPr id="49" name="TextBox 48"/>
            <p:cNvSpPr txBox="1"/>
            <p:nvPr/>
          </p:nvSpPr>
          <p:spPr>
            <a:xfrm>
              <a:off x="1552755" y="4206204"/>
              <a:ext cx="128424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Масса куба: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767080" y="4086047"/>
                  <a:ext cx="1649924" cy="5920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𝐴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𝑔𝑎</m:t>
                            </m:r>
                            <m:d>
                              <m:d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7080" y="4086047"/>
                  <a:ext cx="1694053" cy="61523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081842" y="4373917"/>
                <a:ext cx="3156826" cy="883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∙200 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Дж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10 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м∙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3280437"/>
                <a:ext cx="2479205" cy="68602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050485" y="4534124"/>
                <a:ext cx="13555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96,6 кг.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864" y="3400593"/>
                <a:ext cx="1060418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081842" y="5763793"/>
            <a:ext cx="2507412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6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n-US" sz="1867" i="1" dirty="0">
                <a:solidFill>
                  <a:prstClr val="black"/>
                </a:solidFill>
                <a:latin typeface="Gerbera"/>
              </a:rPr>
              <a:t>m</a:t>
            </a:r>
            <a:r>
              <a:rPr lang="en-US" sz="1867" dirty="0">
                <a:solidFill>
                  <a:prstClr val="black"/>
                </a:solidFill>
                <a:latin typeface="Gerbera"/>
              </a:rPr>
              <a:t> = 96,6 </a:t>
            </a:r>
            <a:r>
              <a:rPr lang="ru-RU" sz="1867" dirty="0">
                <a:solidFill>
                  <a:prstClr val="black"/>
                </a:solidFill>
                <a:latin typeface="Gerbera"/>
              </a:rPr>
              <a:t>кг.</a:t>
            </a:r>
            <a:endParaRPr lang="ru-RU" altLang="ru-RU" sz="1867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662333" y="4722103"/>
            <a:ext cx="4115408" cy="1509503"/>
            <a:chOff x="5746750" y="3541577"/>
            <a:chExt cx="3086556" cy="1132127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>
              <a:off x="5746750" y="4673704"/>
              <a:ext cx="3038475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Прямоугольник 64"/>
            <p:cNvSpPr/>
            <p:nvPr/>
          </p:nvSpPr>
          <p:spPr>
            <a:xfrm>
              <a:off x="5895390" y="3862887"/>
              <a:ext cx="777988" cy="77798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2700000">
              <a:off x="7734989" y="3702704"/>
              <a:ext cx="777988" cy="77798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897762" y="3863447"/>
              <a:ext cx="777988" cy="77798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906153" y="4085886"/>
              <a:ext cx="307622" cy="284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867" i="1" dirty="0">
                  <a:solidFill>
                    <a:prstClr val="black"/>
                  </a:solidFill>
                </a:rPr>
                <a:t>C</a:t>
              </a:r>
              <a:endParaRPr lang="ru-RU" sz="1867" i="1" dirty="0">
                <a:solidFill>
                  <a:prstClr val="black"/>
                </a:solidFill>
              </a:endParaRPr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 flipH="1">
              <a:off x="5893018" y="3863975"/>
              <a:ext cx="778194" cy="7769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5896512" y="3863975"/>
              <a:ext cx="778052" cy="7769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Овал 76"/>
            <p:cNvSpPr/>
            <p:nvPr/>
          </p:nvSpPr>
          <p:spPr>
            <a:xfrm>
              <a:off x="6265823" y="4229021"/>
              <a:ext cx="45719" cy="45719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 flipH="1" flipV="1">
              <a:off x="7575879" y="4089398"/>
              <a:ext cx="1095375" cy="317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8123983" y="3541577"/>
              <a:ext cx="1171" cy="110027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Овал 80"/>
            <p:cNvSpPr/>
            <p:nvPr/>
          </p:nvSpPr>
          <p:spPr>
            <a:xfrm>
              <a:off x="8100706" y="4069713"/>
              <a:ext cx="45719" cy="45719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809957" y="3781083"/>
              <a:ext cx="397275" cy="284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867" i="1" dirty="0">
                  <a:solidFill>
                    <a:prstClr val="black"/>
                  </a:solidFill>
                </a:rPr>
                <a:t>C’</a:t>
              </a:r>
              <a:endParaRPr lang="ru-RU" sz="1867" i="1" dirty="0">
                <a:solidFill>
                  <a:prstClr val="black"/>
                </a:solidFill>
              </a:endParaRPr>
            </a:p>
          </p:txBody>
        </p:sp>
        <p:cxnSp>
          <p:nvCxnSpPr>
            <p:cNvPr id="83" name="Прямая соединительная линия 82"/>
            <p:cNvCxnSpPr/>
            <p:nvPr/>
          </p:nvCxnSpPr>
          <p:spPr>
            <a:xfrm>
              <a:off x="6289975" y="4252912"/>
              <a:ext cx="62993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6786560" y="4252913"/>
              <a:ext cx="0" cy="387963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7367917" y="4095748"/>
              <a:ext cx="21431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V="1">
              <a:off x="7462835" y="4092574"/>
              <a:ext cx="0" cy="548301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719839" y="4281651"/>
                  <a:ext cx="3580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839" y="4281651"/>
                  <a:ext cx="404213" cy="30008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7125086" y="4197170"/>
                  <a:ext cx="36207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5086" y="4197170"/>
                  <a:ext cx="408253" cy="30008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Прямоугольник 101"/>
                <p:cNvSpPr/>
                <p:nvPr/>
              </p:nvSpPr>
              <p:spPr>
                <a:xfrm>
                  <a:off x="8209770" y="4351741"/>
                  <a:ext cx="623536" cy="284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h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=0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Прямоугольник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9770" y="4351741"/>
                  <a:ext cx="669029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9181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4568E-6 L 5.55556E-7 -0.34599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668900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222568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На рисунке изображена зависимость силы упругости от абсолютного удлинения пружины. Чему равно отношение работы, совершенной для увеличения абсолютного удлинения от 0 до 4 см, к работе, совершенной для абсолютного удлинения от 4 см до 8 см?</a:t>
            </a: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91066" y="188662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066" y="2375424"/>
            <a:ext cx="3169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Работа силы упругости: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54079" y="2374225"/>
                <a:ext cx="23874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559" y="1780669"/>
                <a:ext cx="1838837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91067" y="3025860"/>
            <a:ext cx="4581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Потенциальная энергия пружины: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57119" y="2816245"/>
                <a:ext cx="140762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839" y="2112184"/>
                <a:ext cx="1103059" cy="5540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491067" y="3577629"/>
            <a:ext cx="560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Э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нергия пружины в начальном состоянии: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864441" y="3584205"/>
                <a:ext cx="12190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331" y="2688154"/>
                <a:ext cx="960071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491067" y="4239464"/>
            <a:ext cx="4366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Энергия пружины в состоянии </a:t>
            </a:r>
            <a:r>
              <a:rPr lang="ru-RU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А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700565" y="4037728"/>
                <a:ext cx="1537665" cy="712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423" y="3028295"/>
                <a:ext cx="1200650" cy="5573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491067" y="5005295"/>
            <a:ext cx="4366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Энергия пружины в состоянии </a:t>
            </a:r>
            <a:r>
              <a:rPr lang="ru-RU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В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689679" y="4803558"/>
                <a:ext cx="1537665" cy="712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259" y="3602668"/>
                <a:ext cx="1200650" cy="5576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491067" y="5769768"/>
            <a:ext cx="1027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311214" y="5569727"/>
                <a:ext cx="3345147" cy="79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0" y="4177295"/>
                <a:ext cx="2554995" cy="6190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04847" y="5569728"/>
                <a:ext cx="2638479" cy="794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635" y="4177295"/>
                <a:ext cx="2026260" cy="61927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7076037" y="2397584"/>
            <a:ext cx="4430302" cy="3833809"/>
            <a:chOff x="5307027" y="1798188"/>
            <a:chExt cx="3322726" cy="287535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5307027" y="1798188"/>
              <a:ext cx="3322726" cy="2875357"/>
              <a:chOff x="5090786" y="1779138"/>
              <a:chExt cx="3322726" cy="2875357"/>
            </a:xfrm>
          </p:grpSpPr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5790501" y="4010783"/>
                <a:ext cx="2167032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5790501" y="3652008"/>
                <a:ext cx="2167032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>
                <a:off x="5790501" y="3291646"/>
                <a:ext cx="2167032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5790501" y="2931283"/>
                <a:ext cx="2167032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5790501" y="2570921"/>
                <a:ext cx="2167032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7957533" y="2208971"/>
                <a:ext cx="0" cy="2156298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7597171" y="2208971"/>
                <a:ext cx="0" cy="2156298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7236808" y="2208971"/>
                <a:ext cx="0" cy="2156298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6876446" y="2208971"/>
                <a:ext cx="0" cy="2156298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6517671" y="2208971"/>
                <a:ext cx="0" cy="2156298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>
                <a:off x="6157308" y="2208971"/>
                <a:ext cx="0" cy="2156298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/>
            </p:nvSpPr>
            <p:spPr>
              <a:xfrm>
                <a:off x="6025298" y="4377496"/>
                <a:ext cx="2286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dirty="0">
                    <a:solidFill>
                      <a:prstClr val="black"/>
                    </a:solidFill>
                  </a:rPr>
                  <a:t>2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382513" y="4377496"/>
                <a:ext cx="2286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dirty="0">
                    <a:solidFill>
                      <a:prstClr val="black"/>
                    </a:solidFill>
                  </a:rPr>
                  <a:t>4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740638" y="4377496"/>
                <a:ext cx="2370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6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5513103" y="3874692"/>
                <a:ext cx="2286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2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5640500" y="4377496"/>
                <a:ext cx="2430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0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860236" y="4369459"/>
                <a:ext cx="5532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i="1" dirty="0">
                    <a:solidFill>
                      <a:prstClr val="black"/>
                    </a:solidFill>
                  </a:rPr>
                  <a:t>x</a:t>
                </a:r>
                <a:r>
                  <a:rPr lang="ru-RU" dirty="0">
                    <a:solidFill>
                      <a:prstClr val="black"/>
                    </a:solidFill>
                  </a:rPr>
                  <a:t>, см</a:t>
                </a:r>
                <a:endParaRPr lang="ru-RU" i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16" name="Прямая соединительная линия 115"/>
              <p:cNvCxnSpPr/>
              <p:nvPr/>
            </p:nvCxnSpPr>
            <p:spPr>
              <a:xfrm flipV="1">
                <a:off x="5790501" y="2101850"/>
                <a:ext cx="1524699" cy="226657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 стрелкой 116"/>
              <p:cNvCxnSpPr/>
              <p:nvPr/>
            </p:nvCxnSpPr>
            <p:spPr>
              <a:xfrm flipV="1">
                <a:off x="5793222" y="1808748"/>
                <a:ext cx="0" cy="2559678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 стрелкой 117"/>
              <p:cNvCxnSpPr/>
              <p:nvPr/>
            </p:nvCxnSpPr>
            <p:spPr>
              <a:xfrm>
                <a:off x="5790501" y="4368426"/>
                <a:ext cx="2578799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TextBox 122"/>
              <p:cNvSpPr txBox="1"/>
              <p:nvPr/>
            </p:nvSpPr>
            <p:spPr>
              <a:xfrm>
                <a:off x="5090786" y="1779138"/>
                <a:ext cx="6578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i="1" dirty="0">
                    <a:solidFill>
                      <a:prstClr val="black"/>
                    </a:solidFill>
                  </a:rPr>
                  <a:t>F</a:t>
                </a:r>
                <a:r>
                  <a:rPr lang="ru-RU" baseline="-25000" dirty="0" err="1">
                    <a:solidFill>
                      <a:prstClr val="black"/>
                    </a:solidFill>
                  </a:rPr>
                  <a:t>упр</a:t>
                </a:r>
                <a:r>
                  <a:rPr lang="ru-RU" dirty="0">
                    <a:solidFill>
                      <a:prstClr val="black"/>
                    </a:solidFill>
                  </a:rPr>
                  <a:t>, Н</a:t>
                </a:r>
                <a:endParaRPr lang="ru-RU" i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5513103" y="3499717"/>
                <a:ext cx="2286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4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5513103" y="3151117"/>
                <a:ext cx="2370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6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5513103" y="2781240"/>
                <a:ext cx="2382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8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5430553" y="2437546"/>
                <a:ext cx="3140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10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29" name="Прямая соединительная линия 128"/>
              <p:cNvCxnSpPr/>
              <p:nvPr/>
            </p:nvCxnSpPr>
            <p:spPr>
              <a:xfrm>
                <a:off x="5790501" y="2208971"/>
                <a:ext cx="2167032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5430553" y="2081111"/>
                <a:ext cx="2996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12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7095583" y="4377496"/>
                <a:ext cx="2382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8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417846" y="4377496"/>
                <a:ext cx="3140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10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231670" y="3047173"/>
                <a:ext cx="2563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i="1" dirty="0">
                    <a:solidFill>
                      <a:prstClr val="black"/>
                    </a:solidFill>
                  </a:rPr>
                  <a:t>А</a:t>
                </a:r>
                <a:endParaRPr lang="ru-RU" i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016614" y="1966262"/>
                <a:ext cx="2382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i="1" dirty="0">
                    <a:solidFill>
                      <a:prstClr val="black"/>
                    </a:solidFill>
                  </a:rPr>
                  <a:t>В</a:t>
                </a:r>
                <a:endParaRPr lang="ru-RU" i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Овал 10"/>
            <p:cNvSpPr/>
            <p:nvPr/>
          </p:nvSpPr>
          <p:spPr>
            <a:xfrm>
              <a:off x="7429596" y="2208110"/>
              <a:ext cx="45719" cy="4571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6" name="Овал 65"/>
            <p:cNvSpPr/>
            <p:nvPr/>
          </p:nvSpPr>
          <p:spPr>
            <a:xfrm>
              <a:off x="6706773" y="3284061"/>
              <a:ext cx="45719" cy="4571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7" name="Овал 66"/>
            <p:cNvSpPr/>
            <p:nvPr/>
          </p:nvSpPr>
          <p:spPr>
            <a:xfrm>
              <a:off x="5987651" y="4351298"/>
              <a:ext cx="45719" cy="4571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1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6" grpId="0"/>
      <p:bldP spid="59" grpId="0"/>
      <p:bldP spid="60" grpId="0"/>
      <p:bldP spid="63" grpId="0"/>
      <p:bldP spid="70" grpId="0"/>
      <p:bldP spid="72" grpId="0"/>
      <p:bldP spid="75" grpId="0"/>
      <p:bldP spid="76" grpId="0"/>
      <p:bldP spid="78" grpId="0"/>
      <p:bldP spid="79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668900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222568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На рисунке изображена зависимость силы упругости от абсолютного удлинения пружины. Чему равно отношение работы, совершенной для увеличения абсолютного удлинения от 0 до 4 см, к работе, совершенной для абсолютного удлинения от 4 см до 8 см?</a:t>
            </a: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91066" y="188662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04847" y="5569728"/>
                <a:ext cx="2638479" cy="794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635" y="4177295"/>
                <a:ext cx="2026260" cy="6192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271200" y="5780899"/>
                <a:ext cx="5291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00" y="4335674"/>
                <a:ext cx="443070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614910" y="5571637"/>
                <a:ext cx="1914177" cy="794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182" y="4178727"/>
                <a:ext cx="1480598" cy="6190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329055" y="5569220"/>
                <a:ext cx="1266501" cy="712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791" y="4176914"/>
                <a:ext cx="996427" cy="5573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Группа 70"/>
          <p:cNvGrpSpPr/>
          <p:nvPr/>
        </p:nvGrpSpPr>
        <p:grpSpPr>
          <a:xfrm>
            <a:off x="491066" y="2780812"/>
            <a:ext cx="4106428" cy="794833"/>
            <a:chOff x="368299" y="2135188"/>
            <a:chExt cx="3079821" cy="5961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368299" y="2135188"/>
                  <a:ext cx="1209995" cy="5342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99" y="2135188"/>
                  <a:ext cx="1256947" cy="55739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1469261" y="2135188"/>
                  <a:ext cx="1978859" cy="5961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9261" y="2135188"/>
                  <a:ext cx="2026260" cy="61927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0" name="TextBox 79"/>
          <p:cNvSpPr txBox="1"/>
          <p:nvPr/>
        </p:nvSpPr>
        <p:spPr>
          <a:xfrm>
            <a:off x="491066" y="2317759"/>
            <a:ext cx="3090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Работа сил упругости: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91066" y="3972085"/>
            <a:ext cx="1083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303084" y="3625972"/>
                <a:ext cx="2542812" cy="1366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13" y="2719479"/>
                <a:ext cx="1954125" cy="104797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633322" y="3825553"/>
                <a:ext cx="1459117" cy="788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991" y="2869164"/>
                <a:ext cx="1141338" cy="6143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97222" y="5093543"/>
                <a:ext cx="2812821" cy="760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 см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см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 см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16" y="3820157"/>
                <a:ext cx="2151871" cy="59330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139711" y="5093543"/>
                <a:ext cx="1265218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16 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48 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783" y="3820157"/>
                <a:ext cx="991490" cy="55560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252976" y="5132776"/>
                <a:ext cx="755528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32" y="3849582"/>
                <a:ext cx="611578" cy="525978"/>
              </a:xfrm>
              <a:prstGeom prst="rect">
                <a:avLst/>
              </a:prstGeom>
              <a:blipFill rotWithShape="0">
                <a:blip r:embed="rId14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491066" y="5992981"/>
            <a:ext cx="2875317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6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А</a:t>
            </a:r>
            <a:r>
              <a:rPr lang="ru-RU" altLang="ru-RU" sz="1867" baseline="-25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1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/</a:t>
            </a:r>
            <a:r>
              <a:rPr lang="ru-RU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А</a:t>
            </a:r>
            <a:r>
              <a:rPr lang="ru-RU" altLang="ru-RU" sz="1867" baseline="-25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= 1/3.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91065" y="2374226"/>
            <a:ext cx="6592428" cy="3795652"/>
            <a:chOff x="368299" y="1780669"/>
            <a:chExt cx="4944321" cy="2846739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68299" y="1780669"/>
              <a:ext cx="4087846" cy="300981"/>
              <a:chOff x="368299" y="2095572"/>
              <a:chExt cx="4087846" cy="30098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68299" y="2096471"/>
                <a:ext cx="237709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Работа силы упругости: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2665559" y="2095572"/>
                    <a:ext cx="1790586" cy="3000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п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п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5559" y="2095572"/>
                    <a:ext cx="1838837" cy="323165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Группа 8"/>
            <p:cNvGrpSpPr/>
            <p:nvPr/>
          </p:nvGrpSpPr>
          <p:grpSpPr>
            <a:xfrm>
              <a:off x="368300" y="2112184"/>
              <a:ext cx="4330261" cy="530915"/>
              <a:chOff x="368300" y="2376724"/>
              <a:chExt cx="4330261" cy="53091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368300" y="2533935"/>
                <a:ext cx="343595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Потенциальная энергия пружины: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3642839" y="2376724"/>
                    <a:ext cx="1055722" cy="5309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2839" y="2376724"/>
                    <a:ext cx="1103059" cy="55406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Группа 7"/>
            <p:cNvGrpSpPr/>
            <p:nvPr/>
          </p:nvGrpSpPr>
          <p:grpSpPr>
            <a:xfrm>
              <a:off x="368300" y="2683222"/>
              <a:ext cx="4944320" cy="305015"/>
              <a:chOff x="368300" y="2981601"/>
              <a:chExt cx="4944320" cy="30501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68300" y="2981601"/>
                <a:ext cx="4203700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Э</a:t>
                </a:r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нергия пружины в начальном состоянии: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4398331" y="2986533"/>
                    <a:ext cx="914289" cy="3000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8331" y="2986533"/>
                    <a:ext cx="960071" cy="323165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Группа 64"/>
            <p:cNvGrpSpPr/>
            <p:nvPr/>
          </p:nvGrpSpPr>
          <p:grpSpPr>
            <a:xfrm>
              <a:off x="368300" y="3028295"/>
              <a:ext cx="4310372" cy="534281"/>
              <a:chOff x="368300" y="2830298"/>
              <a:chExt cx="4310372" cy="534281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368300" y="2981601"/>
                <a:ext cx="3433010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Энергия пружины в состоянии </a:t>
                </a:r>
                <a:r>
                  <a:rPr lang="ru-RU" sz="2000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А</a:t>
                </a:r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3525423" y="2830298"/>
                    <a:ext cx="1153249" cy="5342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5423" y="2830298"/>
                    <a:ext cx="1200650" cy="557397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3" name="Группа 72"/>
            <p:cNvGrpSpPr/>
            <p:nvPr/>
          </p:nvGrpSpPr>
          <p:grpSpPr>
            <a:xfrm>
              <a:off x="368300" y="3602668"/>
              <a:ext cx="4302208" cy="534522"/>
              <a:chOff x="368300" y="2830298"/>
              <a:chExt cx="4302208" cy="534522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8300" y="2981601"/>
                <a:ext cx="3987800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Энергия пружины в состоянии </a:t>
                </a:r>
                <a:r>
                  <a:rPr lang="ru-RU" sz="2000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В</a:t>
                </a:r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3517259" y="2830298"/>
                    <a:ext cx="1153249" cy="5345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7259" y="2830298"/>
                    <a:ext cx="1200650" cy="557653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8" name="TextBox 77"/>
            <p:cNvSpPr txBox="1"/>
            <p:nvPr/>
          </p:nvSpPr>
          <p:spPr>
            <a:xfrm>
              <a:off x="368300" y="4327326"/>
              <a:ext cx="77038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Тогда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7076037" y="2397584"/>
            <a:ext cx="4430302" cy="3833809"/>
            <a:chOff x="5307027" y="1798188"/>
            <a:chExt cx="3322726" cy="2875357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5307027" y="1798188"/>
              <a:ext cx="3322726" cy="2875357"/>
              <a:chOff x="5090786" y="1779138"/>
              <a:chExt cx="3322726" cy="2875357"/>
            </a:xfrm>
          </p:grpSpPr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5790501" y="4010783"/>
                <a:ext cx="2167032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5790501" y="3652008"/>
                <a:ext cx="2167032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>
                <a:off x="5790501" y="3291646"/>
                <a:ext cx="2167032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5790501" y="2931283"/>
                <a:ext cx="2167032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>
                <a:off x="5790501" y="2570921"/>
                <a:ext cx="2167032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7957533" y="2208971"/>
                <a:ext cx="0" cy="2156298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>
                <a:off x="7597171" y="2208971"/>
                <a:ext cx="0" cy="2156298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>
                <a:off x="7236808" y="2208971"/>
                <a:ext cx="0" cy="2156298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>
                <a:off x="6876446" y="2208971"/>
                <a:ext cx="0" cy="2156298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6517671" y="2208971"/>
                <a:ext cx="0" cy="2156298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>
                <a:off x="6157308" y="2208971"/>
                <a:ext cx="0" cy="2156298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TextBox 134"/>
              <p:cNvSpPr txBox="1"/>
              <p:nvPr/>
            </p:nvSpPr>
            <p:spPr>
              <a:xfrm>
                <a:off x="6025298" y="4377496"/>
                <a:ext cx="2286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dirty="0">
                    <a:solidFill>
                      <a:prstClr val="black"/>
                    </a:solidFill>
                  </a:rPr>
                  <a:t>2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6382513" y="4377496"/>
                <a:ext cx="2286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dirty="0">
                    <a:solidFill>
                      <a:prstClr val="black"/>
                    </a:solidFill>
                  </a:rPr>
                  <a:t>4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6740638" y="4377496"/>
                <a:ext cx="2370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6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5513103" y="3874692"/>
                <a:ext cx="2286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2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5640500" y="4377496"/>
                <a:ext cx="2430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0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7860236" y="4369459"/>
                <a:ext cx="5532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i="1" dirty="0">
                    <a:solidFill>
                      <a:prstClr val="black"/>
                    </a:solidFill>
                  </a:rPr>
                  <a:t>x</a:t>
                </a:r>
                <a:r>
                  <a:rPr lang="ru-RU" dirty="0">
                    <a:solidFill>
                      <a:prstClr val="black"/>
                    </a:solidFill>
                  </a:rPr>
                  <a:t>, см</a:t>
                </a:r>
                <a:endParaRPr lang="ru-RU" i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41" name="Прямая соединительная линия 140"/>
              <p:cNvCxnSpPr/>
              <p:nvPr/>
            </p:nvCxnSpPr>
            <p:spPr>
              <a:xfrm flipV="1">
                <a:off x="5790501" y="2101850"/>
                <a:ext cx="1524699" cy="226657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 стрелкой 141"/>
              <p:cNvCxnSpPr/>
              <p:nvPr/>
            </p:nvCxnSpPr>
            <p:spPr>
              <a:xfrm flipV="1">
                <a:off x="5793222" y="1808748"/>
                <a:ext cx="0" cy="2559678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Прямая со стрелкой 142"/>
              <p:cNvCxnSpPr/>
              <p:nvPr/>
            </p:nvCxnSpPr>
            <p:spPr>
              <a:xfrm>
                <a:off x="5790501" y="4368426"/>
                <a:ext cx="2578799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43"/>
              <p:cNvSpPr txBox="1"/>
              <p:nvPr/>
            </p:nvSpPr>
            <p:spPr>
              <a:xfrm>
                <a:off x="5090786" y="1779138"/>
                <a:ext cx="6578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i="1" dirty="0">
                    <a:solidFill>
                      <a:prstClr val="black"/>
                    </a:solidFill>
                  </a:rPr>
                  <a:t>F</a:t>
                </a:r>
                <a:r>
                  <a:rPr lang="ru-RU" baseline="-25000" dirty="0" err="1">
                    <a:solidFill>
                      <a:prstClr val="black"/>
                    </a:solidFill>
                  </a:rPr>
                  <a:t>упр</a:t>
                </a:r>
                <a:r>
                  <a:rPr lang="ru-RU" dirty="0">
                    <a:solidFill>
                      <a:prstClr val="black"/>
                    </a:solidFill>
                  </a:rPr>
                  <a:t>, Н</a:t>
                </a:r>
                <a:endParaRPr lang="ru-RU" i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5513103" y="3499717"/>
                <a:ext cx="2286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4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5513103" y="3151117"/>
                <a:ext cx="2370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6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5513103" y="2781240"/>
                <a:ext cx="2382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8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5430553" y="2437546"/>
                <a:ext cx="3140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10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49" name="Прямая соединительная линия 148"/>
              <p:cNvCxnSpPr/>
              <p:nvPr/>
            </p:nvCxnSpPr>
            <p:spPr>
              <a:xfrm>
                <a:off x="5790501" y="2208971"/>
                <a:ext cx="2167032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TextBox 149"/>
              <p:cNvSpPr txBox="1"/>
              <p:nvPr/>
            </p:nvSpPr>
            <p:spPr>
              <a:xfrm>
                <a:off x="5430553" y="2081111"/>
                <a:ext cx="2996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12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7095583" y="4377496"/>
                <a:ext cx="2382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8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7417846" y="4377496"/>
                <a:ext cx="3140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10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6231670" y="3047173"/>
                <a:ext cx="2563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i="1" dirty="0">
                    <a:solidFill>
                      <a:prstClr val="black"/>
                    </a:solidFill>
                  </a:rPr>
                  <a:t>А</a:t>
                </a:r>
                <a:endParaRPr lang="ru-RU" i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7016614" y="1966262"/>
                <a:ext cx="2382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i="1" dirty="0">
                    <a:solidFill>
                      <a:prstClr val="black"/>
                    </a:solidFill>
                  </a:rPr>
                  <a:t>В</a:t>
                </a:r>
                <a:endParaRPr lang="ru-RU" i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6" name="Овал 95"/>
            <p:cNvSpPr/>
            <p:nvPr/>
          </p:nvSpPr>
          <p:spPr>
            <a:xfrm>
              <a:off x="7429596" y="2208110"/>
              <a:ext cx="45719" cy="4571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6706773" y="3284061"/>
              <a:ext cx="45719" cy="4571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5987651" y="4351298"/>
              <a:ext cx="45719" cy="4571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7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06771 -0.40771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2037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20746 -0.40679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-2037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20851 -0.40555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2037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11" grpId="0"/>
      <p:bldP spid="11" grpId="1"/>
      <p:bldP spid="14" grpId="0"/>
      <p:bldP spid="15" grpId="0"/>
      <p:bldP spid="15" grpId="1"/>
      <p:bldP spid="80" grpId="0"/>
      <p:bldP spid="84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 18"/>
          <p:cNvSpPr/>
          <p:nvPr/>
        </p:nvSpPr>
        <p:spPr>
          <a:xfrm flipH="1">
            <a:off x="8013700" y="4422729"/>
            <a:ext cx="964848" cy="1415148"/>
          </a:xfrm>
          <a:prstGeom prst="rtTriangle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Трапеция 19"/>
          <p:cNvSpPr/>
          <p:nvPr/>
        </p:nvSpPr>
        <p:spPr>
          <a:xfrm>
            <a:off x="8984929" y="2971801"/>
            <a:ext cx="954937" cy="2866076"/>
          </a:xfrm>
          <a:custGeom>
            <a:avLst/>
            <a:gdLst>
              <a:gd name="connsiteX0" fmla="*/ 0 w 716203"/>
              <a:gd name="connsiteY0" fmla="*/ 2146382 h 2146382"/>
              <a:gd name="connsiteX1" fmla="*/ 0 w 716203"/>
              <a:gd name="connsiteY1" fmla="*/ 0 h 2146382"/>
              <a:gd name="connsiteX2" fmla="*/ 716203 w 716203"/>
              <a:gd name="connsiteY2" fmla="*/ 0 h 2146382"/>
              <a:gd name="connsiteX3" fmla="*/ 716203 w 716203"/>
              <a:gd name="connsiteY3" fmla="*/ 2146382 h 2146382"/>
              <a:gd name="connsiteX4" fmla="*/ 0 w 716203"/>
              <a:gd name="connsiteY4" fmla="*/ 2146382 h 2146382"/>
              <a:gd name="connsiteX0" fmla="*/ 0 w 716203"/>
              <a:gd name="connsiteY0" fmla="*/ 2146382 h 2146382"/>
              <a:gd name="connsiteX1" fmla="*/ 0 w 716203"/>
              <a:gd name="connsiteY1" fmla="*/ 1073150 h 2146382"/>
              <a:gd name="connsiteX2" fmla="*/ 716203 w 716203"/>
              <a:gd name="connsiteY2" fmla="*/ 0 h 2146382"/>
              <a:gd name="connsiteX3" fmla="*/ 716203 w 716203"/>
              <a:gd name="connsiteY3" fmla="*/ 2146382 h 2146382"/>
              <a:gd name="connsiteX4" fmla="*/ 0 w 716203"/>
              <a:gd name="connsiteY4" fmla="*/ 2146382 h 214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203" h="2146382">
                <a:moveTo>
                  <a:pt x="0" y="2146382"/>
                </a:moveTo>
                <a:lnTo>
                  <a:pt x="0" y="1073150"/>
                </a:lnTo>
                <a:lnTo>
                  <a:pt x="716203" y="0"/>
                </a:lnTo>
                <a:lnTo>
                  <a:pt x="716203" y="2146382"/>
                </a:lnTo>
                <a:lnTo>
                  <a:pt x="0" y="214638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95301" y="1668900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222568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На рисунке изображена зависимость силы упругости от абсолютного удлинения пружины. Чему равно отношение работы, совершенной для увеличения абсолютного удлинения от 0 до 4 см, к работе, совершенной для абсолютного удлинения от 4 см до 8 см?</a:t>
            </a: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91066" y="188662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491066" y="5897187"/>
            <a:ext cx="2875317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6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А</a:t>
            </a:r>
            <a:r>
              <a:rPr lang="ru-RU" altLang="ru-RU" sz="1867" baseline="-25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1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/</a:t>
            </a:r>
            <a:r>
              <a:rPr lang="ru-RU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А</a:t>
            </a:r>
            <a:r>
              <a:rPr lang="ru-RU" altLang="ru-RU" sz="1867" baseline="-25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= 1/3.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252" y="2392652"/>
            <a:ext cx="2792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Графический способ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8367" y="3060095"/>
                <a:ext cx="1339148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𝑎h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295071"/>
                <a:ext cx="1050096" cy="524503"/>
              </a:xfrm>
              <a:prstGeom prst="rect">
                <a:avLst/>
              </a:prstGeom>
              <a:blipFill rotWithShape="0">
                <a:blip r:embed="rId4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632660" y="3060095"/>
                <a:ext cx="2650021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4−0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6−0</m:t>
                          </m:r>
                        </m:e>
                      </m:d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494" y="2295071"/>
                <a:ext cx="2025298" cy="524503"/>
              </a:xfrm>
              <a:prstGeom prst="rect">
                <a:avLst/>
              </a:prstGeom>
              <a:blipFill rotWithShape="0">
                <a:blip r:embed="rId5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046315" y="3216583"/>
                <a:ext cx="14581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12 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Дж.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736" y="2412437"/>
                <a:ext cx="1137363" cy="323165"/>
              </a:xfrm>
              <a:prstGeom prst="rect">
                <a:avLst/>
              </a:prstGeom>
              <a:blipFill rotWithShape="0">
                <a:blip r:embed="rId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78367" y="3995988"/>
                <a:ext cx="1658596" cy="674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996991"/>
                <a:ext cx="1291700" cy="529119"/>
              </a:xfrm>
              <a:prstGeom prst="rect">
                <a:avLst/>
              </a:prstGeom>
              <a:blipFill rotWithShape="0">
                <a:blip r:embed="rId7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918277" y="3995988"/>
                <a:ext cx="4099199" cy="687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6−0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12−0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8−0,04</m:t>
                          </m:r>
                        </m:e>
                      </m:d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707" y="2996991"/>
                <a:ext cx="3107838" cy="53880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790937" y="4152476"/>
                <a:ext cx="14581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=0,36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Дж.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203" y="3114357"/>
                <a:ext cx="1137363" cy="323165"/>
              </a:xfrm>
              <a:prstGeom prst="rect">
                <a:avLst/>
              </a:prstGeom>
              <a:blipFill rotWithShape="0">
                <a:blip r:embed="rId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89253" y="5041189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301520" y="4906467"/>
                <a:ext cx="2331216" cy="720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0,12 Дж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0,36 Дж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40" y="3679850"/>
                <a:ext cx="1791324" cy="563744"/>
              </a:xfrm>
              <a:prstGeom prst="rect">
                <a:avLst/>
              </a:prstGeom>
              <a:blipFill rotWithShape="0">
                <a:blip r:embed="rId1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Группа 98"/>
          <p:cNvGrpSpPr/>
          <p:nvPr/>
        </p:nvGrpSpPr>
        <p:grpSpPr>
          <a:xfrm>
            <a:off x="7076037" y="2397584"/>
            <a:ext cx="4430302" cy="3833809"/>
            <a:chOff x="5307027" y="1798188"/>
            <a:chExt cx="3322726" cy="2875357"/>
          </a:xfrm>
        </p:grpSpPr>
        <p:grpSp>
          <p:nvGrpSpPr>
            <p:cNvPr id="103" name="Группа 102"/>
            <p:cNvGrpSpPr/>
            <p:nvPr/>
          </p:nvGrpSpPr>
          <p:grpSpPr>
            <a:xfrm>
              <a:off x="5307027" y="1798188"/>
              <a:ext cx="3322726" cy="2875357"/>
              <a:chOff x="5090786" y="1779138"/>
              <a:chExt cx="3322726" cy="2875357"/>
            </a:xfrm>
          </p:grpSpPr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5790501" y="4010783"/>
                <a:ext cx="2167032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>
                <a:off x="5790501" y="3652008"/>
                <a:ext cx="2167032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>
                <a:off x="5790501" y="3291646"/>
                <a:ext cx="2167032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>
                <a:off x="5790501" y="2931283"/>
                <a:ext cx="2167032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5790501" y="2570921"/>
                <a:ext cx="2167032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>
                <a:off x="7957533" y="2208971"/>
                <a:ext cx="0" cy="2156298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>
              <a:xfrm>
                <a:off x="7597171" y="2208971"/>
                <a:ext cx="0" cy="2156298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7236808" y="2208971"/>
                <a:ext cx="0" cy="2156298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>
                <a:off x="6876446" y="2208971"/>
                <a:ext cx="0" cy="2156298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>
                <a:off x="6517671" y="2208971"/>
                <a:ext cx="0" cy="2156298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>
              <a:xfrm>
                <a:off x="6157308" y="2208971"/>
                <a:ext cx="0" cy="2156298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6025298" y="4377496"/>
                <a:ext cx="2286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dirty="0">
                    <a:solidFill>
                      <a:prstClr val="black"/>
                    </a:solidFill>
                  </a:rPr>
                  <a:t>2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6382513" y="4377496"/>
                <a:ext cx="2286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dirty="0">
                    <a:solidFill>
                      <a:prstClr val="black"/>
                    </a:solidFill>
                  </a:rPr>
                  <a:t>4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6740638" y="4377496"/>
                <a:ext cx="2370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6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5513103" y="3874692"/>
                <a:ext cx="2286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2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5640500" y="4377496"/>
                <a:ext cx="2430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0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7860236" y="4369459"/>
                <a:ext cx="5532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i="1" dirty="0">
                    <a:solidFill>
                      <a:prstClr val="black"/>
                    </a:solidFill>
                  </a:rPr>
                  <a:t>x</a:t>
                </a:r>
                <a:r>
                  <a:rPr lang="ru-RU" dirty="0">
                    <a:solidFill>
                      <a:prstClr val="black"/>
                    </a:solidFill>
                  </a:rPr>
                  <a:t>, см</a:t>
                </a:r>
                <a:endParaRPr lang="ru-RU" i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46" name="Прямая соединительная линия 145"/>
              <p:cNvCxnSpPr/>
              <p:nvPr/>
            </p:nvCxnSpPr>
            <p:spPr>
              <a:xfrm flipV="1">
                <a:off x="5790501" y="2101850"/>
                <a:ext cx="1524699" cy="2266578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 стрелкой 146"/>
              <p:cNvCxnSpPr/>
              <p:nvPr/>
            </p:nvCxnSpPr>
            <p:spPr>
              <a:xfrm flipV="1">
                <a:off x="5793222" y="1808748"/>
                <a:ext cx="0" cy="2559678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 стрелкой 147"/>
              <p:cNvCxnSpPr/>
              <p:nvPr/>
            </p:nvCxnSpPr>
            <p:spPr>
              <a:xfrm>
                <a:off x="5790501" y="4368426"/>
                <a:ext cx="2578799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/>
              <p:cNvSpPr txBox="1"/>
              <p:nvPr/>
            </p:nvSpPr>
            <p:spPr>
              <a:xfrm>
                <a:off x="5090786" y="1779138"/>
                <a:ext cx="6578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i="1" dirty="0">
                    <a:solidFill>
                      <a:prstClr val="black"/>
                    </a:solidFill>
                  </a:rPr>
                  <a:t>F</a:t>
                </a:r>
                <a:r>
                  <a:rPr lang="ru-RU" baseline="-25000" dirty="0" err="1">
                    <a:solidFill>
                      <a:prstClr val="black"/>
                    </a:solidFill>
                  </a:rPr>
                  <a:t>упр</a:t>
                </a:r>
                <a:r>
                  <a:rPr lang="ru-RU" dirty="0">
                    <a:solidFill>
                      <a:prstClr val="black"/>
                    </a:solidFill>
                  </a:rPr>
                  <a:t>, Н</a:t>
                </a:r>
                <a:endParaRPr lang="ru-RU" i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5513103" y="3499717"/>
                <a:ext cx="2286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4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5513103" y="3151117"/>
                <a:ext cx="2370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6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5513103" y="2781240"/>
                <a:ext cx="2382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8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5430553" y="2437546"/>
                <a:ext cx="3140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10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54" name="Прямая соединительная линия 153"/>
              <p:cNvCxnSpPr/>
              <p:nvPr/>
            </p:nvCxnSpPr>
            <p:spPr>
              <a:xfrm>
                <a:off x="5790501" y="2208971"/>
                <a:ext cx="2167032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TextBox 154"/>
              <p:cNvSpPr txBox="1"/>
              <p:nvPr/>
            </p:nvSpPr>
            <p:spPr>
              <a:xfrm>
                <a:off x="5430553" y="2081111"/>
                <a:ext cx="2996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12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7095583" y="4377496"/>
                <a:ext cx="2382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8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7417846" y="4377496"/>
                <a:ext cx="3140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dirty="0">
                    <a:solidFill>
                      <a:prstClr val="black"/>
                    </a:solidFill>
                  </a:rPr>
                  <a:t>10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6231670" y="3047173"/>
                <a:ext cx="2563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i="1" dirty="0">
                    <a:solidFill>
                      <a:prstClr val="black"/>
                    </a:solidFill>
                  </a:rPr>
                  <a:t>А</a:t>
                </a:r>
                <a:endParaRPr lang="ru-RU" i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7016614" y="1966262"/>
                <a:ext cx="2382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i="1" dirty="0">
                    <a:solidFill>
                      <a:prstClr val="black"/>
                    </a:solidFill>
                  </a:rPr>
                  <a:t>В</a:t>
                </a:r>
                <a:endParaRPr lang="ru-RU" i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7" name="Овал 106"/>
            <p:cNvSpPr/>
            <p:nvPr/>
          </p:nvSpPr>
          <p:spPr>
            <a:xfrm>
              <a:off x="7429596" y="2208110"/>
              <a:ext cx="45719" cy="4571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6706773" y="3284061"/>
              <a:ext cx="45719" cy="4571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5987651" y="4351298"/>
              <a:ext cx="45719" cy="4571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551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93" grpId="0"/>
      <p:bldP spid="4" grpId="0"/>
      <p:bldP spid="79" grpId="0"/>
      <p:bldP spid="94" grpId="0"/>
      <p:bldP spid="96" grpId="0"/>
      <p:bldP spid="97" grpId="0"/>
      <p:bldP spid="98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44" y="2802269"/>
            <a:ext cx="8367123" cy="3571284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140000">
            <a:off x="9746667" y="3566243"/>
            <a:ext cx="1306232" cy="127922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95301" y="1668900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480801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4.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Санки съезжают с горы высотой 10 м и углом наклона 30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и движутся дальше по горизонтальному участку. Коэффициент трения на всем пути одинаков и равен 0,3. </a:t>
            </a:r>
            <a:r>
              <a:rPr lang="ru-RU" altLang="ru-RU" sz="1867" dirty="0" err="1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Опреде-лите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расстояние, которое пройдут санки по горизонтальному участку до полной остановки.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176376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742681" y="2176376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3978576"/>
            <a:ext cx="125080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742680" y="2615439"/>
            <a:ext cx="0" cy="18047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8" y="2615437"/>
                <a:ext cx="12516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1961577"/>
                <a:ext cx="938710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7" y="3989264"/>
                <a:ext cx="12516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991948"/>
                <a:ext cx="938710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8" y="3059023"/>
                <a:ext cx="1223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294267"/>
                <a:ext cx="917574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91069" y="3500597"/>
                <a:ext cx="10885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625447"/>
                <a:ext cx="816443" cy="323165"/>
              </a:xfrm>
              <a:prstGeom prst="rect">
                <a:avLst/>
              </a:prstGeom>
              <a:blipFill rotWithShape="0">
                <a:blip r:embed="rId9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1742680" y="2650553"/>
            <a:ext cx="5442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Изменение механической энергии санок: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051145" y="2650554"/>
                <a:ext cx="2957989" cy="4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п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п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358" y="1987915"/>
                <a:ext cx="2267993" cy="343812"/>
              </a:xfrm>
              <a:prstGeom prst="rect">
                <a:avLst/>
              </a:prstGeom>
              <a:blipFill rotWithShape="0">
                <a:blip r:embed="rId10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1742680" y="3146117"/>
            <a:ext cx="3441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Начальная энергия санок: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84798" y="3146117"/>
                <a:ext cx="15953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п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𝑚𝑔h</m:t>
                      </m:r>
                      <m:r>
                        <a:rPr lang="ru-RU" sz="2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598" y="2359588"/>
                <a:ext cx="1243867" cy="323165"/>
              </a:xfrm>
              <a:prstGeom prst="rect">
                <a:avLst/>
              </a:prstGeom>
              <a:blipFill rotWithShape="0">
                <a:blip r:embed="rId11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1742680" y="3614152"/>
            <a:ext cx="3304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Конечная энергия санок: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952718" y="3614152"/>
                <a:ext cx="10890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п</m:t>
                          </m:r>
                        </m:sub>
                      </m:sSub>
                      <m:r>
                        <a:rPr lang="en-US" sz="2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538" y="2710614"/>
                <a:ext cx="862480" cy="3231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1760582" y="4587911"/>
            <a:ext cx="6300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Работа силы трения на горизонтальном участке: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7926656" y="4588466"/>
                <a:ext cx="1888594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992" y="3441349"/>
                <a:ext cx="1462260" cy="343812"/>
              </a:xfrm>
              <a:prstGeom prst="rect">
                <a:avLst/>
              </a:prstGeom>
              <a:blipFill rotWithShape="0">
                <a:blip r:embed="rId1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1760581" y="4082187"/>
            <a:ext cx="5634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Работа силы трения на наклонном участке: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7263103" y="4082187"/>
                <a:ext cx="1854610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327" y="3061640"/>
                <a:ext cx="1437125" cy="343812"/>
              </a:xfrm>
              <a:prstGeom prst="rect">
                <a:avLst/>
              </a:prstGeom>
              <a:blipFill rotWithShape="0">
                <a:blip r:embed="rId14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1760582" y="5144989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2583662" y="5144990"/>
                <a:ext cx="3167085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46" y="3858742"/>
                <a:ext cx="2418354" cy="343812"/>
              </a:xfrm>
              <a:prstGeom prst="rect">
                <a:avLst/>
              </a:prstGeom>
              <a:blipFill rotWithShape="0">
                <a:blip r:embed="rId15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84"/>
              <p:cNvSpPr/>
              <p:nvPr/>
            </p:nvSpPr>
            <p:spPr>
              <a:xfrm>
                <a:off x="5569908" y="5147435"/>
                <a:ext cx="2967223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𝑚𝑔h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430" y="3860576"/>
                <a:ext cx="2270814" cy="343812"/>
              </a:xfrm>
              <a:prstGeom prst="rect">
                <a:avLst/>
              </a:prstGeom>
              <a:blipFill rotWithShape="0"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8088595" y="5561716"/>
                <a:ext cx="2172261" cy="778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𝑚𝑔h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тр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тр2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446" y="4171287"/>
                <a:ext cx="1674176" cy="60657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1760582" y="5747848"/>
            <a:ext cx="6462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Путь, пройденный санками до полной остановки: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4901392" y="537495"/>
                <a:ext cx="12516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044" y="403121"/>
                <a:ext cx="938710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7456409" y="535809"/>
                <a:ext cx="1223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307" y="401856"/>
                <a:ext cx="917574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9364725" y="850162"/>
                <a:ext cx="10885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543" y="637621"/>
                <a:ext cx="816443" cy="323165"/>
              </a:xfrm>
              <a:prstGeom prst="rect">
                <a:avLst/>
              </a:prstGeom>
              <a:blipFill rotWithShape="0">
                <a:blip r:embed="rId20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1217728" y="1178263"/>
                <a:ext cx="12516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296" y="883697"/>
                <a:ext cx="938710" cy="3231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Группа 34"/>
          <p:cNvGrpSpPr/>
          <p:nvPr/>
        </p:nvGrpSpPr>
        <p:grpSpPr>
          <a:xfrm>
            <a:off x="7378402" y="4138798"/>
            <a:ext cx="4236938" cy="2283873"/>
            <a:chOff x="5533800" y="3104099"/>
            <a:chExt cx="3177703" cy="1712905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5533800" y="3104099"/>
              <a:ext cx="3177703" cy="1490111"/>
              <a:chOff x="5587056" y="2865115"/>
              <a:chExt cx="3177703" cy="1490111"/>
            </a:xfrm>
          </p:grpSpPr>
          <p:sp>
            <p:nvSpPr>
              <p:cNvPr id="42" name="Дуга 41"/>
              <p:cNvSpPr/>
              <p:nvPr/>
            </p:nvSpPr>
            <p:spPr>
              <a:xfrm rot="1886676">
                <a:off x="6778061" y="3966896"/>
                <a:ext cx="380800" cy="388330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5620397" y="3996175"/>
                <a:ext cx="542180" cy="244594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Прямоугольный треугольник 43"/>
              <p:cNvSpPr/>
              <p:nvPr/>
            </p:nvSpPr>
            <p:spPr>
              <a:xfrm flipH="1">
                <a:off x="6596477" y="2967355"/>
                <a:ext cx="2168282" cy="1304504"/>
              </a:xfrm>
              <a:prstGeom prst="rtTriangle">
                <a:avLst/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5" name="Прямая соединительная линия 44"/>
              <p:cNvCxnSpPr/>
              <p:nvPr/>
            </p:nvCxnSpPr>
            <p:spPr>
              <a:xfrm flipH="1">
                <a:off x="5587056" y="4264584"/>
                <a:ext cx="1028473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8462371" y="3538075"/>
                <a:ext cx="238287" cy="269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733" i="1" dirty="0">
                    <a:solidFill>
                      <a:prstClr val="black"/>
                    </a:solidFill>
                  </a:rPr>
                  <a:t>h</a:t>
                </a:r>
                <a:endParaRPr lang="ru-RU" sz="1733" i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862982" y="3984379"/>
                <a:ext cx="231073" cy="269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l-GR" sz="1733" i="1" dirty="0">
                    <a:solidFill>
                      <a:prstClr val="black"/>
                    </a:solidFill>
                  </a:rPr>
                  <a:t>α</a:t>
                </a:r>
                <a:endParaRPr lang="ru-RU" sz="1733" i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 rot="19728168">
                <a:off x="8202261" y="2865115"/>
                <a:ext cx="542180" cy="244594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663720" y="3755882"/>
                  <a:ext cx="24497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3720" y="3755882"/>
                  <a:ext cx="291170" cy="30008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046043" y="4540005"/>
                  <a:ext cx="26949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043" y="4540005"/>
                  <a:ext cx="314830" cy="30008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Прямая соединительная линия 38"/>
            <p:cNvCxnSpPr/>
            <p:nvPr/>
          </p:nvCxnSpPr>
          <p:spPr>
            <a:xfrm>
              <a:off x="6562273" y="4522903"/>
              <a:ext cx="0" cy="19673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5844653" y="4522903"/>
              <a:ext cx="0" cy="19435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5848350" y="4630794"/>
              <a:ext cx="713923" cy="0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17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0.36111 0.30123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0" y="15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57136 0.36666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76" y="1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60494E-6 L -0.25347 0.14043 L -0.4658 0.15988 " pathEditMode="relative" rAng="0" ptsTypes="AAA">
                                      <p:cBhvr>
                                        <p:cTn id="34" dur="3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9" y="79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900000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062 L -0.72829 0.38889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76" y="19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0599 0.41203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46" grpId="0"/>
      <p:bldP spid="63" grpId="0"/>
      <p:bldP spid="65" grpId="0"/>
      <p:bldP spid="70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1" grpId="0"/>
      <p:bldP spid="82" grpId="0"/>
      <p:bldP spid="83" grpId="0"/>
      <p:bldP spid="85" grpId="0"/>
      <p:bldP spid="86" grpId="0"/>
      <p:bldP spid="87" grpId="0"/>
      <p:bldP spid="100" grpId="0"/>
      <p:bldP spid="100" grpId="1"/>
      <p:bldP spid="100" grpId="2"/>
      <p:bldP spid="101" grpId="0"/>
      <p:bldP spid="101" grpId="1"/>
      <p:bldP spid="101" grpId="2"/>
      <p:bldP spid="104" grpId="0"/>
      <p:bldP spid="104" grpId="1"/>
      <p:bldP spid="104" grpId="2"/>
      <p:bldP spid="106" grpId="0"/>
      <p:bldP spid="106" grpId="1"/>
      <p:bldP spid="10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668900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480801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4.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Санки съезжают с горы высотой 10 м и углом наклона 30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и движутся дальше по горизонтальному участку. Коэффициент трения на всем пути одинаков и равен 0,03. </a:t>
            </a:r>
            <a:r>
              <a:rPr lang="ru-RU" altLang="ru-RU" sz="1867" dirty="0" err="1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Опреде-лите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расстояние, которое пройдут санки по горизонтальному участку до полной остановки.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176376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742681" y="2176376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3978576"/>
            <a:ext cx="125080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742680" y="2615439"/>
            <a:ext cx="0" cy="18047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8" y="2615437"/>
                <a:ext cx="12516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1961577"/>
                <a:ext cx="938710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7" y="3989264"/>
                <a:ext cx="12516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991948"/>
                <a:ext cx="938710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8" y="3059023"/>
                <a:ext cx="1223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294267"/>
                <a:ext cx="917574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91068" y="3500597"/>
                <a:ext cx="1223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625447"/>
                <a:ext cx="917574" cy="323165"/>
              </a:xfrm>
              <a:prstGeom prst="rect">
                <a:avLst/>
              </a:prstGeom>
              <a:blipFill rotWithShape="0">
                <a:blip r:embed="rId7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1742681" y="2650554"/>
            <a:ext cx="8266453" cy="2924499"/>
            <a:chOff x="1307010" y="1987915"/>
            <a:chExt cx="6199840" cy="219337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307010" y="1987915"/>
              <a:ext cx="6199840" cy="320714"/>
              <a:chOff x="1307010" y="1961577"/>
              <a:chExt cx="6199840" cy="320714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1307010" y="1961577"/>
                <a:ext cx="4081887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Изменение механической энергии санок: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5288358" y="1961577"/>
                    <a:ext cx="2218492" cy="3207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п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п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2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тр1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тр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8358" y="1961577"/>
                    <a:ext cx="2267993" cy="34381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350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Группа 7"/>
            <p:cNvGrpSpPr/>
            <p:nvPr/>
          </p:nvGrpSpPr>
          <p:grpSpPr>
            <a:xfrm>
              <a:off x="1307010" y="2359588"/>
              <a:ext cx="3703070" cy="300083"/>
              <a:chOff x="1307010" y="2315180"/>
              <a:chExt cx="3703070" cy="300083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307010" y="2315180"/>
                <a:ext cx="2581476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Начальная энергия санок: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3813598" y="2315180"/>
                    <a:ext cx="1196482" cy="3000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п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𝑚𝑔h</m:t>
                          </m:r>
                          <m:r>
                            <a:rPr lang="ru-RU" sz="2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3598" y="2315180"/>
                    <a:ext cx="1243867" cy="3231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Группа 8"/>
            <p:cNvGrpSpPr/>
            <p:nvPr/>
          </p:nvGrpSpPr>
          <p:grpSpPr>
            <a:xfrm>
              <a:off x="1307010" y="2710614"/>
              <a:ext cx="3224290" cy="300083"/>
              <a:chOff x="1307010" y="2842713"/>
              <a:chExt cx="3224290" cy="300083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307010" y="2842713"/>
                <a:ext cx="2478083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Конечная энергия санок: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3714538" y="2842713"/>
                    <a:ext cx="816762" cy="3000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п</m:t>
                              </m:r>
                            </m:sub>
                          </m:sSub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ru-RU" sz="2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4538" y="2842713"/>
                    <a:ext cx="862480" cy="3231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Группа 10"/>
            <p:cNvGrpSpPr/>
            <p:nvPr/>
          </p:nvGrpSpPr>
          <p:grpSpPr>
            <a:xfrm>
              <a:off x="1320436" y="3440933"/>
              <a:ext cx="6041002" cy="321130"/>
              <a:chOff x="1320436" y="3296211"/>
              <a:chExt cx="6041002" cy="321130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1320436" y="3296211"/>
                <a:ext cx="4725092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Работа силы трения на горизонтальном участке: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Прямоугольник 77"/>
                  <p:cNvSpPr/>
                  <p:nvPr/>
                </p:nvSpPr>
                <p:spPr>
                  <a:xfrm>
                    <a:off x="5944992" y="3296627"/>
                    <a:ext cx="1416446" cy="32071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тр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тр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8" name="Прямоугольник 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4992" y="3296627"/>
                    <a:ext cx="1462260" cy="34381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178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Группа 9"/>
            <p:cNvGrpSpPr/>
            <p:nvPr/>
          </p:nvGrpSpPr>
          <p:grpSpPr>
            <a:xfrm>
              <a:off x="1320436" y="3061640"/>
              <a:ext cx="5517849" cy="320714"/>
              <a:chOff x="1320436" y="2958383"/>
              <a:chExt cx="5517849" cy="32071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1320436" y="2958383"/>
                <a:ext cx="4226157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Работа силы трения на наклонном участке: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Прямоугольник 80"/>
                  <p:cNvSpPr/>
                  <p:nvPr/>
                </p:nvSpPr>
                <p:spPr>
                  <a:xfrm>
                    <a:off x="5447327" y="2958383"/>
                    <a:ext cx="1390958" cy="32071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тр1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тр1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Прямоугольник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7327" y="2958383"/>
                    <a:ext cx="1437125" cy="34381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b="-350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Группа 11"/>
            <p:cNvGrpSpPr/>
            <p:nvPr/>
          </p:nvGrpSpPr>
          <p:grpSpPr>
            <a:xfrm>
              <a:off x="1320436" y="3858742"/>
              <a:ext cx="5082411" cy="322547"/>
              <a:chOff x="1320436" y="4176856"/>
              <a:chExt cx="5082411" cy="322547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1320436" y="4176856"/>
                <a:ext cx="67470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Тогда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Прямоугольник 82"/>
                  <p:cNvSpPr/>
                  <p:nvPr/>
                </p:nvSpPr>
                <p:spPr>
                  <a:xfrm>
                    <a:off x="1937746" y="4176856"/>
                    <a:ext cx="2375314" cy="32071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𝑚𝑔h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тр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тр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Прямоугольник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7746" y="4176856"/>
                    <a:ext cx="2418354" cy="34381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535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Прямоугольник 84"/>
                  <p:cNvSpPr/>
                  <p:nvPr/>
                </p:nvSpPr>
                <p:spPr>
                  <a:xfrm>
                    <a:off x="4177430" y="4178690"/>
                    <a:ext cx="2225417" cy="32071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⟹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тр2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𝑚𝑔h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тр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" name="Прямоугольник 8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7430" y="4178690"/>
                    <a:ext cx="2270814" cy="343812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526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" name="Группа 13"/>
          <p:cNvGrpSpPr/>
          <p:nvPr/>
        </p:nvGrpSpPr>
        <p:grpSpPr>
          <a:xfrm>
            <a:off x="1760582" y="5571879"/>
            <a:ext cx="8500274" cy="778034"/>
            <a:chOff x="1320436" y="4178907"/>
            <a:chExt cx="6375206" cy="5835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Прямоугольник 85"/>
                <p:cNvSpPr/>
                <p:nvPr/>
              </p:nvSpPr>
              <p:spPr>
                <a:xfrm>
                  <a:off x="6066446" y="4178907"/>
                  <a:ext cx="1629196" cy="5835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𝑚𝑔h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тр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тр2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Прямоугольник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6446" y="4178907"/>
                  <a:ext cx="1674176" cy="606576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TextBox 86"/>
            <p:cNvSpPr txBox="1"/>
            <p:nvPr/>
          </p:nvSpPr>
          <p:spPr>
            <a:xfrm>
              <a:off x="1320436" y="4310886"/>
              <a:ext cx="484651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Путь, пройденный санками до полной остановки: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760582" y="2605328"/>
            <a:ext cx="8500274" cy="778034"/>
            <a:chOff x="1320436" y="4178907"/>
            <a:chExt cx="6375206" cy="5835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Прямоугольник 37"/>
                <p:cNvSpPr/>
                <p:nvPr/>
              </p:nvSpPr>
              <p:spPr>
                <a:xfrm>
                  <a:off x="6066446" y="4178907"/>
                  <a:ext cx="1629196" cy="5835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𝑚𝑔h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тр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тр2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Прямоугольник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6446" y="4178907"/>
                  <a:ext cx="1674176" cy="60657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1320436" y="4310886"/>
              <a:ext cx="484651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Путь, пройденный санками до полной остановки: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53370" y="3377316"/>
            <a:ext cx="3438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Кулона-Амонтона: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4980850" y="3375722"/>
                <a:ext cx="2902269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; 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637" y="2531791"/>
                <a:ext cx="2223366" cy="34381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15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3.88889E-6 -0.43241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Microsoft Office PowerPoint</Application>
  <PresentationFormat>Широкоэкранный</PresentationFormat>
  <Paragraphs>347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Gerbera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2016-02-02T09:23:28Z</dcterms:created>
  <dcterms:modified xsi:type="dcterms:W3CDTF">2016-02-02T09:23:36Z</dcterms:modified>
</cp:coreProperties>
</file>