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316" r:id="rId3"/>
    <p:sldId id="317" r:id="rId4"/>
    <p:sldId id="319" r:id="rId5"/>
    <p:sldId id="318" r:id="rId6"/>
    <p:sldId id="321" r:id="rId7"/>
    <p:sldId id="322" r:id="rId8"/>
    <p:sldId id="323" r:id="rId9"/>
    <p:sldId id="325" r:id="rId10"/>
    <p:sldId id="324" r:id="rId11"/>
    <p:sldId id="326" r:id="rId12"/>
    <p:sldId id="327" r:id="rId13"/>
    <p:sldId id="328" r:id="rId14"/>
    <p:sldId id="329" r:id="rId15"/>
    <p:sldId id="330" r:id="rId16"/>
    <p:sldId id="331" r:id="rId17"/>
    <p:sldId id="332" r:id="rId18"/>
  </p:sldIdLst>
  <p:sldSz cx="9144000" cy="5143500" type="screen16x9"/>
  <p:notesSz cx="6858000" cy="9144000"/>
  <p:embeddedFontLst>
    <p:embeddedFont>
      <p:font typeface="Gerbera" panose="02000500000000000000" pitchFamily="2" charset="-52"/>
      <p:regular r:id="rId19"/>
      <p:bold r:id="rId20"/>
    </p:embeddedFont>
    <p:embeddedFont>
      <p:font typeface="Yu Mincho Light" panose="02020300000000000000" pitchFamily="18" charset="-128"/>
      <p:regular r:id="rId21"/>
    </p:embeddedFont>
    <p:embeddedFont>
      <p:font typeface="Cambria Math" panose="02040503050406030204" pitchFamily="18" charset="0"/>
      <p:regular r:id="rId2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pos="2744" userDrawn="1">
          <p15:clr>
            <a:srgbClr val="A4A3A4"/>
          </p15:clr>
        </p15:guide>
        <p15:guide id="6" pos="3016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orient="horz" pos="1824" userDrawn="1">
          <p15:clr>
            <a:srgbClr val="A4A3A4"/>
          </p15:clr>
        </p15:guide>
        <p15:guide id="12" pos="4279" userDrawn="1">
          <p15:clr>
            <a:srgbClr val="A4A3A4"/>
          </p15:clr>
        </p15:guide>
        <p15:guide id="13" orient="horz" pos="2822" userDrawn="1">
          <p15:clr>
            <a:srgbClr val="A4A3A4"/>
          </p15:clr>
        </p15:guide>
        <p15:guide id="14" orient="horz" pos="844" userDrawn="1">
          <p15:clr>
            <a:srgbClr val="A4A3A4"/>
          </p15:clr>
        </p15:guide>
        <p15:guide id="15" pos="14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00CCFF"/>
    <a:srgbClr val="010515"/>
    <a:srgbClr val="6FB242"/>
    <a:srgbClr val="CC00FF"/>
    <a:srgbClr val="558F35"/>
    <a:srgbClr val="767171"/>
    <a:srgbClr val="44546A"/>
    <a:srgbClr val="68707B"/>
    <a:srgbClr val="569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444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026" y="96"/>
      </p:cViewPr>
      <p:guideLst>
        <p:guide orient="horz" pos="237"/>
        <p:guide pos="226"/>
        <p:guide orient="horz" pos="3003"/>
        <p:guide pos="5534"/>
        <p:guide pos="2744"/>
        <p:guide pos="3016"/>
        <p:guide pos="2880"/>
        <p:guide orient="horz" pos="1824"/>
        <p:guide pos="4279"/>
        <p:guide orient="horz" pos="2822"/>
        <p:guide orient="horz" pos="844"/>
        <p:guide pos="14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1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9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92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80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3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4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1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2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1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28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89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microsoft.com/office/2007/relationships/hdphoto" Target="../media/hdphoto1.wdp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26" Type="http://schemas.openxmlformats.org/officeDocument/2006/relationships/image" Target="../media/image81.png"/><Relationship Id="rId3" Type="http://schemas.openxmlformats.org/officeDocument/2006/relationships/image" Target="../media/image61.png"/><Relationship Id="rId21" Type="http://schemas.openxmlformats.org/officeDocument/2006/relationships/image" Target="../media/image76.png"/><Relationship Id="rId7" Type="http://schemas.openxmlformats.org/officeDocument/2006/relationships/image" Target="../media/image620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2" Type="http://schemas.openxmlformats.org/officeDocument/2006/relationships/image" Target="../media/image3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24" Type="http://schemas.openxmlformats.org/officeDocument/2006/relationships/image" Target="../media/image79.png"/><Relationship Id="rId32" Type="http://schemas.openxmlformats.org/officeDocument/2006/relationships/image" Target="../media/image87.png"/><Relationship Id="rId5" Type="http://schemas.openxmlformats.org/officeDocument/2006/relationships/image" Target="../media/image610.png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28" Type="http://schemas.openxmlformats.org/officeDocument/2006/relationships/image" Target="../media/image83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31" Type="http://schemas.openxmlformats.org/officeDocument/2006/relationships/image" Target="../media/image86.png"/><Relationship Id="rId4" Type="http://schemas.microsoft.com/office/2007/relationships/hdphoto" Target="../media/hdphoto1.wdp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7.png"/><Relationship Id="rId27" Type="http://schemas.openxmlformats.org/officeDocument/2006/relationships/image" Target="../media/image82.png"/><Relationship Id="rId30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39" Type="http://schemas.microsoft.com/office/2007/relationships/hdphoto" Target="../media/hdphoto1.wdp"/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26" Type="http://schemas.openxmlformats.org/officeDocument/2006/relationships/image" Target="../media/image81.png"/><Relationship Id="rId3" Type="http://schemas.openxmlformats.org/officeDocument/2006/relationships/image" Target="../media/image89.png"/><Relationship Id="rId34" Type="http://schemas.openxmlformats.org/officeDocument/2006/relationships/image" Target="../media/image87.png"/><Relationship Id="rId42" Type="http://schemas.openxmlformats.org/officeDocument/2006/relationships/image" Target="../media/image71.png"/><Relationship Id="rId21" Type="http://schemas.openxmlformats.org/officeDocument/2006/relationships/image" Target="../media/image76.png"/><Relationship Id="rId33" Type="http://schemas.openxmlformats.org/officeDocument/2006/relationships/image" Target="../media/image86.png"/><Relationship Id="rId38" Type="http://schemas.openxmlformats.org/officeDocument/2006/relationships/image" Target="../media/image61.png"/><Relationship Id="rId7" Type="http://schemas.openxmlformats.org/officeDocument/2006/relationships/image" Target="../media/image620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88.png"/><Relationship Id="rId16" Type="http://schemas.openxmlformats.org/officeDocument/2006/relationships/image" Target="../media/image69.png"/><Relationship Id="rId41" Type="http://schemas.openxmlformats.org/officeDocument/2006/relationships/image" Target="../media/image70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32" Type="http://schemas.openxmlformats.org/officeDocument/2006/relationships/image" Target="../media/image85.png"/><Relationship Id="rId37" Type="http://schemas.openxmlformats.org/officeDocument/2006/relationships/image" Target="../media/image92.png"/><Relationship Id="rId40" Type="http://schemas.openxmlformats.org/officeDocument/2006/relationships/image" Target="../media/image62.png"/><Relationship Id="rId11" Type="http://schemas.openxmlformats.org/officeDocument/2006/relationships/image" Target="../media/image66.png"/><Relationship Id="rId24" Type="http://schemas.openxmlformats.org/officeDocument/2006/relationships/image" Target="../media/image79.png"/><Relationship Id="rId36" Type="http://schemas.openxmlformats.org/officeDocument/2006/relationships/image" Target="../media/image91.png"/><Relationship Id="rId5" Type="http://schemas.openxmlformats.org/officeDocument/2006/relationships/image" Target="../media/image610.png"/><Relationship Id="rId31" Type="http://schemas.openxmlformats.org/officeDocument/2006/relationships/image" Target="../media/image84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4" Type="http://schemas.openxmlformats.org/officeDocument/2006/relationships/image" Target="../media/image80.png"/><Relationship Id="rId4" Type="http://schemas.openxmlformats.org/officeDocument/2006/relationships/image" Target="../media/image3.png"/><Relationship Id="rId30" Type="http://schemas.openxmlformats.org/officeDocument/2006/relationships/image" Target="../media/image83.png"/><Relationship Id="rId35" Type="http://schemas.openxmlformats.org/officeDocument/2006/relationships/image" Target="../media/image90.png"/><Relationship Id="rId9" Type="http://schemas.openxmlformats.org/officeDocument/2006/relationships/image" Target="../media/image64.png"/><Relationship Id="rId22" Type="http://schemas.openxmlformats.org/officeDocument/2006/relationships/image" Target="../media/image77.png"/><Relationship Id="rId43" Type="http://schemas.openxmlformats.org/officeDocument/2006/relationships/image" Target="../media/image78.png"/><Relationship Id="rId27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62.png"/><Relationship Id="rId17" Type="http://schemas.openxmlformats.org/officeDocument/2006/relationships/image" Target="../media/image117.png"/><Relationship Id="rId2" Type="http://schemas.openxmlformats.org/officeDocument/2006/relationships/image" Target="../media/image3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112.png"/><Relationship Id="rId5" Type="http://schemas.openxmlformats.org/officeDocument/2006/relationships/image" Target="../media/image107.png"/><Relationship Id="rId15" Type="http://schemas.openxmlformats.org/officeDocument/2006/relationships/image" Target="../media/image115.png"/><Relationship Id="rId10" Type="http://schemas.microsoft.com/office/2007/relationships/hdphoto" Target="../media/hdphoto1.wdp"/><Relationship Id="rId19" Type="http://schemas.openxmlformats.org/officeDocument/2006/relationships/image" Target="../media/image119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16.gif"/><Relationship Id="rId7" Type="http://schemas.openxmlformats.org/officeDocument/2006/relationships/image" Target="../media/image1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8.png"/><Relationship Id="rId7" Type="http://schemas.openxmlformats.org/officeDocument/2006/relationships/image" Target="../media/image1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3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2" cy="51434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39" y="383724"/>
            <a:ext cx="456429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Гармонические колебания</a:t>
            </a:r>
            <a:r>
              <a:rPr lang="ru-RU" sz="2200" b="1" cap="all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. Характеристики гармонических колебаний</a:t>
            </a:r>
            <a:endParaRPr lang="ru-RU" sz="2200" b="1" cap="all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076325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2731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Д. Бернулли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4488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Гармонические Колебания</a:t>
            </a:r>
          </a:p>
        </p:txBody>
      </p:sp>
      <p:grpSp>
        <p:nvGrpSpPr>
          <p:cNvPr id="60" name="Группа 59"/>
          <p:cNvGrpSpPr/>
          <p:nvPr/>
        </p:nvGrpSpPr>
        <p:grpSpPr>
          <a:xfrm>
            <a:off x="366938" y="1344156"/>
            <a:ext cx="4139748" cy="1117520"/>
            <a:chOff x="366938" y="1344156"/>
            <a:chExt cx="4139748" cy="1117520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Гармонические колебания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366938" y="1676846"/>
              <a:ext cx="4139748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колебания</a:t>
              </a:r>
              <a:r>
                <a:rPr lang="ru-RU" sz="1500" dirty="0"/>
                <a:t>, при которых какая-либо величина изменяется с течением времени по закону синуса или косинуса.</a:t>
              </a:r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4793746" y="1345517"/>
            <a:ext cx="3999643" cy="812269"/>
            <a:chOff x="4793746" y="1345517"/>
            <a:chExt cx="3999643" cy="8122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4793746" y="1345517"/>
                  <a:ext cx="3837333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5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a14:m>
                  <a:r>
                    <a:rPr lang="en-US" sz="1500" dirty="0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 </a:t>
                  </a:r>
                  <a:r>
                    <a:rPr lang="ru-RU" sz="1500" dirty="0" smtClean="0"/>
                    <a:t>или</a:t>
                  </a:r>
                  <a:r>
                    <a:rPr lang="ru-RU" sz="1500" dirty="0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5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5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5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150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</m:oMath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3746" y="1345517"/>
                  <a:ext cx="3837333" cy="3231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5660" b="-1886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TextBox 63"/>
            <p:cNvSpPr txBox="1"/>
            <p:nvPr/>
          </p:nvSpPr>
          <p:spPr>
            <a:xfrm>
              <a:off x="4793746" y="1603788"/>
              <a:ext cx="399964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— </a:t>
              </a:r>
              <a:r>
                <a:rPr lang="ru-RU" sz="1500" dirty="0" smtClean="0"/>
                <a:t>кинематический закон </a:t>
              </a:r>
              <a:r>
                <a:rPr lang="ru-RU" sz="1500" dirty="0" err="1" smtClean="0"/>
                <a:t>гармоничес</a:t>
              </a:r>
              <a:r>
                <a:rPr lang="ru-RU" sz="1500" dirty="0" smtClean="0"/>
                <a:t>-кого движения.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cxnSp>
        <p:nvCxnSpPr>
          <p:cNvPr id="66" name="Прямая со стрелкой 65"/>
          <p:cNvCxnSpPr/>
          <p:nvPr/>
        </p:nvCxnSpPr>
        <p:spPr>
          <a:xfrm>
            <a:off x="856685" y="3629191"/>
            <a:ext cx="328619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39077" y="2530519"/>
                <a:ext cx="3343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77" y="2530519"/>
                <a:ext cx="334386" cy="3077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3886285" y="3628548"/>
                <a:ext cx="3076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85" y="3628548"/>
                <a:ext cx="307648" cy="3077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565815" y="3485009"/>
                <a:ext cx="3321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15" y="3485009"/>
                <a:ext cx="332142" cy="30777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565815" y="2900789"/>
                <a:ext cx="3483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15" y="2900789"/>
                <a:ext cx="348300" cy="30777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51560" y="4052094"/>
                <a:ext cx="4829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60" y="4052094"/>
                <a:ext cx="482953" cy="30777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00CC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9" r="7440"/>
          <a:stretch/>
        </p:blipFill>
        <p:spPr>
          <a:xfrm>
            <a:off x="806450" y="3062232"/>
            <a:ext cx="3140075" cy="1141468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2" r="-1433"/>
          <a:stretch/>
        </p:blipFill>
        <p:spPr>
          <a:xfrm>
            <a:off x="856684" y="3060700"/>
            <a:ext cx="3054916" cy="1143000"/>
          </a:xfrm>
          <a:prstGeom prst="rect">
            <a:avLst/>
          </a:prstGeom>
        </p:spPr>
      </p:pic>
      <p:cxnSp>
        <p:nvCxnSpPr>
          <p:cNvPr id="65" name="Прямая со стрелкой 64"/>
          <p:cNvCxnSpPr/>
          <p:nvPr/>
        </p:nvCxnSpPr>
        <p:spPr>
          <a:xfrm flipV="1">
            <a:off x="856685" y="2650921"/>
            <a:ext cx="0" cy="18321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856683" y="3061027"/>
            <a:ext cx="323412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856683" y="4207202"/>
            <a:ext cx="323412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9" name="Группа 78"/>
          <p:cNvGrpSpPr/>
          <p:nvPr/>
        </p:nvGrpSpPr>
        <p:grpSpPr>
          <a:xfrm>
            <a:off x="366938" y="2632299"/>
            <a:ext cx="4139748" cy="886688"/>
            <a:chOff x="366938" y="1344156"/>
            <a:chExt cx="4139748" cy="886688"/>
          </a:xfrm>
        </p:grpSpPr>
        <p:sp>
          <p:nvSpPr>
            <p:cNvPr id="80" name="Прямоугольник 79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Циклическая частота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366938" y="1676846"/>
              <a:ext cx="413974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величина, показывающая, сколько колебаний совершает тело за 2</a:t>
              </a:r>
              <a:r>
                <a:rPr lang="el-GR" sz="1500" i="1" dirty="0" smtClean="0">
                  <a:ea typeface="Yu Mincho Light" panose="02020300000000000000" pitchFamily="18" charset="-128"/>
                </a:rPr>
                <a:t>π</a:t>
              </a:r>
              <a:r>
                <a:rPr lang="ru-RU" sz="1500" dirty="0" smtClean="0">
                  <a:ea typeface="Yu Mincho Light" panose="02020300000000000000" pitchFamily="18" charset="-128"/>
                </a:rPr>
                <a:t> с</a:t>
              </a:r>
              <a:r>
                <a:rPr lang="ru-RU" sz="1500" dirty="0" smtClean="0"/>
                <a:t>.</a:t>
              </a:r>
              <a:endParaRPr lang="ru-RU" sz="1500" dirty="0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4791705" y="2359962"/>
            <a:ext cx="2678623" cy="323166"/>
            <a:chOff x="4791705" y="2157785"/>
            <a:chExt cx="2678623" cy="3231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Прямоугольник 82"/>
                <p:cNvSpPr/>
                <p:nvPr/>
              </p:nvSpPr>
              <p:spPr>
                <a:xfrm>
                  <a:off x="4791705" y="2157786"/>
                  <a:ext cx="379655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3" name="Прямоугольник 8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1705" y="2157786"/>
                  <a:ext cx="379655" cy="32316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/>
            <p:cNvSpPr txBox="1"/>
            <p:nvPr/>
          </p:nvSpPr>
          <p:spPr>
            <a:xfrm>
              <a:off x="5014188" y="2157785"/>
              <a:ext cx="24561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— </a:t>
              </a:r>
              <a:r>
                <a:rPr lang="ru-RU" sz="1500" dirty="0" smtClean="0"/>
                <a:t>циклическая частота.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Прямоугольник 85"/>
              <p:cNvSpPr/>
              <p:nvPr/>
            </p:nvSpPr>
            <p:spPr>
              <a:xfrm>
                <a:off x="4796064" y="2811826"/>
                <a:ext cx="1500732" cy="5245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15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ru-RU" sz="15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𝜋𝜈</m:t>
                      </m:r>
                      <m:r>
                        <a:rPr lang="ru-RU" sz="15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ru-RU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ru-RU" sz="15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6" name="Прямоугольник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064" y="2811826"/>
                <a:ext cx="1500732" cy="524503"/>
              </a:xfrm>
              <a:prstGeom prst="rect">
                <a:avLst/>
              </a:prstGeom>
              <a:blipFill rotWithShape="0">
                <a:blip r:embed="rId13"/>
                <a:stretch>
                  <a:fillRect b="-34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4"/>
              <p:cNvSpPr>
                <a:spLocks noChangeArrowheads="1"/>
              </p:cNvSpPr>
              <p:nvPr/>
            </p:nvSpPr>
            <p:spPr bwMode="auto">
              <a:xfrm>
                <a:off x="360363" y="3689611"/>
                <a:ext cx="4002439" cy="794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180000" tIns="180000" rIns="180000" bIns="180000" numCol="1" anchor="ctr" anchorCtr="1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720000">
                  <a:tabLst>
                    <a:tab pos="0" algn="l"/>
                  </a:tabLst>
                </a:pPr>
                <a:r>
                  <a:rPr lang="ru-RU" sz="1400" dirty="0" smtClean="0">
                    <a:latin typeface="+mj-lt"/>
                  </a:rPr>
                  <a:t>Графиком зависимости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400" dirty="0" smtClean="0">
                    <a:latin typeface="+mj-lt"/>
                  </a:rPr>
                  <a:t> </a:t>
                </a:r>
                <a:r>
                  <a:rPr lang="ru-RU" sz="1400" dirty="0" smtClean="0">
                    <a:latin typeface="+mj-lt"/>
                  </a:rPr>
                  <a:t>является косинусоида или синусоида.</a:t>
                </a:r>
                <a:endParaRPr lang="ru-RU" altLang="ru-RU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7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363" y="3689611"/>
                <a:ext cx="4002439" cy="794403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/>
              <p:cNvSpPr/>
              <p:nvPr/>
            </p:nvSpPr>
            <p:spPr>
              <a:xfrm>
                <a:off x="4796064" y="3485009"/>
                <a:ext cx="1287468" cy="4876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15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500" b="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500" b="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рад</m:t>
                              </m:r>
                            </m:num>
                            <m:den>
                              <m:r>
                                <a:rPr lang="ru-RU" sz="1500" b="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с</m:t>
                              </m:r>
                            </m:den>
                          </m:f>
                        </m:e>
                      </m:d>
                      <m:r>
                        <a:rPr lang="ru-RU" sz="15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064" y="3485009"/>
                <a:ext cx="1287468" cy="487698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584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86" grpId="0"/>
      <p:bldP spid="87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4488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Гармонические Колебания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96063" y="1891179"/>
            <a:ext cx="39891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Скорость колеблющейся точки</a:t>
            </a:r>
            <a:endParaRPr lang="ru-RU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80949" y="1248763"/>
            <a:ext cx="3661869" cy="1052477"/>
            <a:chOff x="580949" y="1248763"/>
            <a:chExt cx="3661869" cy="1052477"/>
          </a:xfrm>
        </p:grpSpPr>
        <p:cxnSp>
          <p:nvCxnSpPr>
            <p:cNvPr id="31" name="Прямая со стрелкой 30"/>
            <p:cNvCxnSpPr/>
            <p:nvPr/>
          </p:nvCxnSpPr>
          <p:spPr>
            <a:xfrm>
              <a:off x="881175" y="1855937"/>
              <a:ext cx="32861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2" r="20746"/>
            <a:stretch/>
          </p:blipFill>
          <p:spPr>
            <a:xfrm>
              <a:off x="889340" y="1550675"/>
              <a:ext cx="3006385" cy="5973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638319" y="1248763"/>
                  <a:ext cx="27949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319" y="1248763"/>
                  <a:ext cx="279499" cy="2308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979990" y="1860700"/>
                  <a:ext cx="26282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9990" y="1860700"/>
                  <a:ext cx="262828" cy="2308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666674" y="1735107"/>
                  <a:ext cx="27924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" y="1735107"/>
                  <a:ext cx="279244" cy="2308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Прямая соединительная линия 39"/>
            <p:cNvCxnSpPr/>
            <p:nvPr/>
          </p:nvCxnSpPr>
          <p:spPr>
            <a:xfrm>
              <a:off x="881175" y="1552267"/>
              <a:ext cx="323412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881175" y="2147999"/>
              <a:ext cx="323412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/>
            <p:cNvCxnSpPr/>
            <p:nvPr/>
          </p:nvCxnSpPr>
          <p:spPr>
            <a:xfrm flipV="1">
              <a:off x="881177" y="1339850"/>
              <a:ext cx="0" cy="9613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1174342" y="1841259"/>
                  <a:ext cx="286617" cy="3507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342" y="1841259"/>
                  <a:ext cx="286617" cy="35073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1620429" y="1522261"/>
                  <a:ext cx="286617" cy="3507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0429" y="1522261"/>
                  <a:ext cx="286617" cy="35073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2101121" y="1816861"/>
                  <a:ext cx="350737" cy="351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1121" y="1816861"/>
                  <a:ext cx="350737" cy="35163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2476950" y="1635259"/>
                  <a:ext cx="286617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6950" y="1635259"/>
                  <a:ext cx="286617" cy="2308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Овал 11"/>
            <p:cNvSpPr/>
            <p:nvPr/>
          </p:nvSpPr>
          <p:spPr>
            <a:xfrm>
              <a:off x="2607291" y="184527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2178169" y="184209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1740952" y="184527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1320121" y="184209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872699" y="184527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666674" y="1432526"/>
                  <a:ext cx="29001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" y="1432526"/>
                  <a:ext cx="290016" cy="2308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580949" y="2025263"/>
                  <a:ext cx="37657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949" y="2025263"/>
                  <a:ext cx="376578" cy="2308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Группа 16"/>
          <p:cNvGrpSpPr/>
          <p:nvPr/>
        </p:nvGrpSpPr>
        <p:grpSpPr>
          <a:xfrm>
            <a:off x="4793746" y="1332419"/>
            <a:ext cx="3999643" cy="553998"/>
            <a:chOff x="4793746" y="1332419"/>
            <a:chExt cx="3999643" cy="553998"/>
          </a:xfrm>
        </p:grpSpPr>
        <p:sp>
          <p:nvSpPr>
            <p:cNvPr id="64" name="TextBox 63"/>
            <p:cNvSpPr txBox="1"/>
            <p:nvPr/>
          </p:nvSpPr>
          <p:spPr>
            <a:xfrm>
              <a:off x="4793746" y="1332419"/>
              <a:ext cx="399964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	</a:t>
              </a:r>
              <a:r>
                <a:rPr lang="en-US" sz="1500" dirty="0" smtClean="0"/>
                <a:t>       </a:t>
              </a:r>
              <a:r>
                <a:rPr lang="en-US" sz="700" dirty="0" smtClean="0"/>
                <a:t> </a:t>
              </a:r>
              <a:r>
                <a:rPr lang="en-US" sz="1500" dirty="0" smtClean="0"/>
                <a:t>— </a:t>
              </a:r>
              <a:r>
                <a:rPr lang="ru-RU" sz="1500" dirty="0" smtClean="0"/>
                <a:t>кинематический закон гармонического движения</a:t>
              </a:r>
              <a:r>
                <a:rPr lang="en-US" sz="1500" dirty="0" smtClean="0"/>
                <a:t> </a:t>
              </a:r>
              <a:r>
                <a:rPr lang="ru-RU" sz="1500" dirty="0" smtClean="0"/>
                <a:t>точки.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4793747" y="1345517"/>
                  <a:ext cx="1827490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50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3747" y="1345517"/>
                  <a:ext cx="1827490" cy="3231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Группа 13"/>
          <p:cNvGrpSpPr/>
          <p:nvPr/>
        </p:nvGrpSpPr>
        <p:grpSpPr>
          <a:xfrm>
            <a:off x="504749" y="2338955"/>
            <a:ext cx="3725369" cy="1052477"/>
            <a:chOff x="504749" y="2528923"/>
            <a:chExt cx="3725369" cy="1052477"/>
          </a:xfrm>
        </p:grpSpPr>
        <p:cxnSp>
          <p:nvCxnSpPr>
            <p:cNvPr id="90" name="Прямая со стрелкой 89"/>
            <p:cNvCxnSpPr/>
            <p:nvPr/>
          </p:nvCxnSpPr>
          <p:spPr>
            <a:xfrm>
              <a:off x="881175" y="3136097"/>
              <a:ext cx="32861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Рисунок 90"/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67" r="10111"/>
            <a:stretch/>
          </p:blipFill>
          <p:spPr>
            <a:xfrm>
              <a:off x="890701" y="2830835"/>
              <a:ext cx="3024188" cy="5973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600219" y="2528923"/>
                  <a:ext cx="324833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9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219" y="2528923"/>
                  <a:ext cx="324833" cy="2308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3967290" y="3140860"/>
                  <a:ext cx="26282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7290" y="3140860"/>
                  <a:ext cx="262828" cy="2308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666674" y="3015267"/>
                  <a:ext cx="27924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" y="3015267"/>
                  <a:ext cx="279244" cy="2308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5" name="Прямая соединительная линия 94"/>
            <p:cNvCxnSpPr/>
            <p:nvPr/>
          </p:nvCxnSpPr>
          <p:spPr>
            <a:xfrm>
              <a:off x="881175" y="2832427"/>
              <a:ext cx="323412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881175" y="3428159"/>
              <a:ext cx="323412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Прямая со стрелкой 96"/>
            <p:cNvCxnSpPr/>
            <p:nvPr/>
          </p:nvCxnSpPr>
          <p:spPr>
            <a:xfrm flipV="1">
              <a:off x="881177" y="2620010"/>
              <a:ext cx="0" cy="9613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/>
                <p:cNvSpPr txBox="1"/>
                <p:nvPr/>
              </p:nvSpPr>
              <p:spPr>
                <a:xfrm>
                  <a:off x="1188631" y="2791249"/>
                  <a:ext cx="286617" cy="3507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98" name="TextBox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8631" y="2791249"/>
                  <a:ext cx="286617" cy="350737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/>
                <p:cNvSpPr txBox="1"/>
                <p:nvPr/>
              </p:nvSpPr>
              <p:spPr>
                <a:xfrm>
                  <a:off x="1620429" y="3119573"/>
                  <a:ext cx="286617" cy="3507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99" name="TextBox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0429" y="3119573"/>
                  <a:ext cx="286617" cy="35073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/>
                <p:cNvSpPr txBox="1"/>
                <p:nvPr/>
              </p:nvSpPr>
              <p:spPr>
                <a:xfrm>
                  <a:off x="2015148" y="2804417"/>
                  <a:ext cx="350737" cy="351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00" name="TextBox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148" y="2804417"/>
                  <a:ext cx="350737" cy="351635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/>
                <p:cNvSpPr txBox="1"/>
                <p:nvPr/>
              </p:nvSpPr>
              <p:spPr>
                <a:xfrm>
                  <a:off x="2481713" y="3115620"/>
                  <a:ext cx="286617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01" name="TextBox 1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1713" y="3115620"/>
                  <a:ext cx="286617" cy="230832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Овал 101"/>
            <p:cNvSpPr/>
            <p:nvPr/>
          </p:nvSpPr>
          <p:spPr>
            <a:xfrm>
              <a:off x="2607291" y="312543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2178169" y="31222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Овал 103"/>
            <p:cNvSpPr/>
            <p:nvPr/>
          </p:nvSpPr>
          <p:spPr>
            <a:xfrm>
              <a:off x="1731426" y="312543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1320121" y="31222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872699" y="312543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/>
                <p:cNvSpPr txBox="1"/>
                <p:nvPr/>
              </p:nvSpPr>
              <p:spPr>
                <a:xfrm>
                  <a:off x="582854" y="2712686"/>
                  <a:ext cx="37337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07" name="Text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854" y="2712686"/>
                  <a:ext cx="373372" cy="23083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/>
                <p:cNvSpPr txBox="1"/>
                <p:nvPr/>
              </p:nvSpPr>
              <p:spPr>
                <a:xfrm>
                  <a:off x="504749" y="3305423"/>
                  <a:ext cx="45993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08" name="TextBox 1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749" y="3305423"/>
                  <a:ext cx="459934" cy="230832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Группа 14"/>
          <p:cNvGrpSpPr/>
          <p:nvPr/>
        </p:nvGrpSpPr>
        <p:grpSpPr>
          <a:xfrm>
            <a:off x="535229" y="3429148"/>
            <a:ext cx="3694889" cy="1052477"/>
            <a:chOff x="535229" y="3429148"/>
            <a:chExt cx="3694889" cy="1052477"/>
          </a:xfrm>
        </p:grpSpPr>
        <p:cxnSp>
          <p:nvCxnSpPr>
            <p:cNvPr id="110" name="Прямая со стрелкой 109"/>
            <p:cNvCxnSpPr/>
            <p:nvPr/>
          </p:nvCxnSpPr>
          <p:spPr>
            <a:xfrm>
              <a:off x="881175" y="4036322"/>
              <a:ext cx="32861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1" name="Рисунок 110"/>
            <p:cNvPicPr>
              <a:picLocks noChangeAspect="1"/>
            </p:cNvPicPr>
            <p:nvPr/>
          </p:nvPicPr>
          <p:blipFill rotWithShape="1">
            <a:blip r:embed="rId23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04" r="-340"/>
            <a:stretch/>
          </p:blipFill>
          <p:spPr>
            <a:xfrm>
              <a:off x="876200" y="3731060"/>
              <a:ext cx="3063875" cy="5973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/>
                <p:cNvSpPr txBox="1"/>
                <p:nvPr/>
              </p:nvSpPr>
              <p:spPr>
                <a:xfrm>
                  <a:off x="600219" y="3429148"/>
                  <a:ext cx="33598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9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12" name="TextBox 1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219" y="3429148"/>
                  <a:ext cx="335989" cy="230832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/>
                <p:cNvSpPr txBox="1"/>
                <p:nvPr/>
              </p:nvSpPr>
              <p:spPr>
                <a:xfrm>
                  <a:off x="3967290" y="4041085"/>
                  <a:ext cx="26282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13" name="TextBox 1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7290" y="4041085"/>
                  <a:ext cx="262828" cy="230832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/>
                <p:cNvSpPr txBox="1"/>
                <p:nvPr/>
              </p:nvSpPr>
              <p:spPr>
                <a:xfrm>
                  <a:off x="666674" y="3915492"/>
                  <a:ext cx="27924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14" name="TextBox 1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" y="3915492"/>
                  <a:ext cx="279244" cy="2308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5" name="Прямая соединительная линия 114"/>
            <p:cNvCxnSpPr/>
            <p:nvPr/>
          </p:nvCxnSpPr>
          <p:spPr>
            <a:xfrm>
              <a:off x="881175" y="3732652"/>
              <a:ext cx="323412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я соединительная линия 115"/>
            <p:cNvCxnSpPr/>
            <p:nvPr/>
          </p:nvCxnSpPr>
          <p:spPr>
            <a:xfrm>
              <a:off x="881175" y="4328384"/>
              <a:ext cx="323412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Прямая со стрелкой 116"/>
            <p:cNvCxnSpPr/>
            <p:nvPr/>
          </p:nvCxnSpPr>
          <p:spPr>
            <a:xfrm flipV="1">
              <a:off x="881177" y="3520235"/>
              <a:ext cx="0" cy="9613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/>
                <p:cNvSpPr txBox="1"/>
                <p:nvPr/>
              </p:nvSpPr>
              <p:spPr>
                <a:xfrm>
                  <a:off x="1244768" y="3994950"/>
                  <a:ext cx="286617" cy="3507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18" name="TextBox 1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4768" y="3994950"/>
                  <a:ext cx="286617" cy="35073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/>
                <p:cNvSpPr txBox="1"/>
                <p:nvPr/>
              </p:nvSpPr>
              <p:spPr>
                <a:xfrm>
                  <a:off x="1601379" y="3710239"/>
                  <a:ext cx="286617" cy="3507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19" name="TextBox 1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1379" y="3710239"/>
                  <a:ext cx="286617" cy="35073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/>
                <p:cNvSpPr txBox="1"/>
                <p:nvPr/>
              </p:nvSpPr>
              <p:spPr>
                <a:xfrm>
                  <a:off x="1926248" y="4012366"/>
                  <a:ext cx="350737" cy="351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20" name="TextBox 1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6248" y="4012366"/>
                  <a:ext cx="350737" cy="351635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/>
                <p:cNvSpPr txBox="1"/>
                <p:nvPr/>
              </p:nvSpPr>
              <p:spPr>
                <a:xfrm>
                  <a:off x="2481713" y="3815644"/>
                  <a:ext cx="286617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21" name="TextBox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1713" y="3815644"/>
                  <a:ext cx="286617" cy="230832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2" name="Овал 121"/>
            <p:cNvSpPr/>
            <p:nvPr/>
          </p:nvSpPr>
          <p:spPr>
            <a:xfrm>
              <a:off x="2607291" y="40256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2178169" y="402248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1731426" y="40256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1304246" y="402248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872699" y="40256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535229" y="3612911"/>
                  <a:ext cx="428835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229" y="3612911"/>
                  <a:ext cx="428835" cy="230832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/>
              <p:cNvSpPr txBox="1"/>
              <p:nvPr/>
            </p:nvSpPr>
            <p:spPr>
              <a:xfrm>
                <a:off x="441249" y="4205648"/>
                <a:ext cx="51539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900" dirty="0"/>
              </a:p>
            </p:txBody>
          </p:sp>
        </mc:Choice>
        <mc:Fallback xmlns="">
          <p:sp>
            <p:nvSpPr>
              <p:cNvPr id="128" name="TextBox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49" y="4205648"/>
                <a:ext cx="515398" cy="230832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4790943" y="2219106"/>
                <a:ext cx="3863200" cy="484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943" y="2219106"/>
                <a:ext cx="3863200" cy="484556"/>
              </a:xfrm>
              <a:prstGeom prst="rect">
                <a:avLst/>
              </a:prstGeom>
              <a:blipFill rotWithShape="0">
                <a:blip r:embed="rId29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Группа 15"/>
          <p:cNvGrpSpPr/>
          <p:nvPr/>
        </p:nvGrpSpPr>
        <p:grpSpPr>
          <a:xfrm>
            <a:off x="4785582" y="2708424"/>
            <a:ext cx="3999643" cy="553998"/>
            <a:chOff x="4785582" y="2669130"/>
            <a:chExt cx="3999643" cy="5539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/>
                <p:cNvSpPr txBox="1"/>
                <p:nvPr/>
              </p:nvSpPr>
              <p:spPr>
                <a:xfrm>
                  <a:off x="4790943" y="2690012"/>
                  <a:ext cx="1315548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𝜐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TextBox 1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0943" y="2690012"/>
                  <a:ext cx="1315548" cy="323165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1" name="TextBox 130"/>
            <p:cNvSpPr txBox="1"/>
            <p:nvPr/>
          </p:nvSpPr>
          <p:spPr>
            <a:xfrm>
              <a:off x="4785582" y="2669130"/>
              <a:ext cx="399964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	</a:t>
              </a:r>
              <a:r>
                <a:rPr lang="en-US" sz="1500" dirty="0" smtClean="0"/>
                <a:t>       </a:t>
              </a:r>
              <a:r>
                <a:rPr lang="ru-RU" sz="700" dirty="0" smtClean="0"/>
                <a:t>      </a:t>
              </a:r>
              <a:r>
                <a:rPr lang="en-US" sz="1500" dirty="0" smtClean="0"/>
                <a:t>— </a:t>
              </a:r>
              <a:r>
                <a:rPr lang="ru-RU" sz="1500" dirty="0" smtClean="0"/>
                <a:t>амплитуда проекции скорости.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4796063" y="3267184"/>
            <a:ext cx="39891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Ускорение колеблющейся точки</a:t>
            </a:r>
            <a:endParaRPr lang="ru-RU" sz="1500" dirty="0">
              <a:solidFill>
                <a:schemeClr val="tx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/>
              <p:cNvSpPr txBox="1"/>
              <p:nvPr/>
            </p:nvSpPr>
            <p:spPr>
              <a:xfrm>
                <a:off x="4790943" y="3595111"/>
                <a:ext cx="400244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943" y="3595111"/>
                <a:ext cx="4002446" cy="323165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4" name="Группа 133"/>
          <p:cNvGrpSpPr/>
          <p:nvPr/>
        </p:nvGrpSpPr>
        <p:grpSpPr>
          <a:xfrm>
            <a:off x="4785582" y="3923036"/>
            <a:ext cx="3999643" cy="553998"/>
            <a:chOff x="4785582" y="2669130"/>
            <a:chExt cx="3999643" cy="553998"/>
          </a:xfrm>
        </p:grpSpPr>
        <p:sp>
          <p:nvSpPr>
            <p:cNvPr id="136" name="TextBox 135"/>
            <p:cNvSpPr txBox="1"/>
            <p:nvPr/>
          </p:nvSpPr>
          <p:spPr>
            <a:xfrm>
              <a:off x="4785582" y="2669130"/>
              <a:ext cx="399964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	</a:t>
              </a:r>
              <a:r>
                <a:rPr lang="en-US" sz="1500" dirty="0" smtClean="0"/>
                <a:t>       </a:t>
              </a:r>
              <a:r>
                <a:rPr lang="ru-RU" sz="700" dirty="0" smtClean="0"/>
                <a:t>      </a:t>
              </a:r>
              <a:r>
                <a:rPr lang="en-US" sz="700" dirty="0" smtClean="0"/>
                <a:t>    </a:t>
              </a:r>
              <a:r>
                <a:rPr lang="en-US" sz="1500" dirty="0" smtClean="0"/>
                <a:t>— </a:t>
              </a:r>
              <a:r>
                <a:rPr lang="ru-RU" sz="1500" dirty="0" smtClean="0"/>
                <a:t>амплитуда проекции ускорения.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/>
                <p:cNvSpPr txBox="1"/>
                <p:nvPr/>
              </p:nvSpPr>
              <p:spPr>
                <a:xfrm>
                  <a:off x="4790943" y="2690012"/>
                  <a:ext cx="1485174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5" name="TextBox 1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0943" y="2690012"/>
                  <a:ext cx="1485174" cy="323165"/>
                </a:xfrm>
                <a:prstGeom prst="rect">
                  <a:avLst/>
                </a:prstGeom>
                <a:blipFill rotWithShape="0"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2017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8" grpId="0"/>
      <p:bldP spid="129" grpId="0"/>
      <p:bldP spid="132" grpId="0"/>
      <p:bldP spid="1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790943" y="2248788"/>
            <a:ext cx="4002446" cy="1170092"/>
            <a:chOff x="4790943" y="2248788"/>
            <a:chExt cx="4002446" cy="11700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4790943" y="2248788"/>
                  <a:ext cx="3863200" cy="484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5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5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0943" y="2248788"/>
                  <a:ext cx="3863200" cy="484556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379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TextBox 80"/>
            <p:cNvSpPr txBox="1"/>
            <p:nvPr/>
          </p:nvSpPr>
          <p:spPr>
            <a:xfrm>
              <a:off x="4796063" y="2752947"/>
              <a:ext cx="398916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500" dirty="0" smtClean="0">
                  <a:solidFill>
                    <a:schemeClr val="tx2">
                      <a:lumMod val="75000"/>
                    </a:schemeClr>
                  </a:solidFill>
                </a:rPr>
                <a:t>Ускорение колеблющейся точки</a:t>
              </a:r>
              <a:endParaRPr lang="ru-RU" sz="15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4790943" y="3095715"/>
                  <a:ext cx="4002446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</m:t>
                        </m:r>
                        <m:sSup>
                          <m:sSup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5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5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d>
                          </m:e>
                        </m:func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0943" y="3095715"/>
                  <a:ext cx="4002446" cy="3231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4488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Гармонические Колебания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96063" y="1891179"/>
            <a:ext cx="39891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Скорость колеблющейся точки</a:t>
            </a:r>
            <a:endParaRPr lang="ru-RU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4793746" y="1332419"/>
            <a:ext cx="3999643" cy="553998"/>
            <a:chOff x="4793746" y="1332419"/>
            <a:chExt cx="3999643" cy="553998"/>
          </a:xfrm>
        </p:grpSpPr>
        <p:sp>
          <p:nvSpPr>
            <p:cNvPr id="64" name="TextBox 63"/>
            <p:cNvSpPr txBox="1"/>
            <p:nvPr/>
          </p:nvSpPr>
          <p:spPr>
            <a:xfrm>
              <a:off x="4793746" y="1332419"/>
              <a:ext cx="399964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	</a:t>
              </a:r>
              <a:r>
                <a:rPr lang="en-US" sz="1500" dirty="0" smtClean="0"/>
                <a:t>       </a:t>
              </a:r>
              <a:r>
                <a:rPr lang="en-US" sz="700" dirty="0" smtClean="0"/>
                <a:t> </a:t>
              </a:r>
              <a:r>
                <a:rPr lang="en-US" sz="1500" dirty="0" smtClean="0"/>
                <a:t>— </a:t>
              </a:r>
              <a:r>
                <a:rPr lang="ru-RU" sz="1500" dirty="0" smtClean="0"/>
                <a:t>кинематический закон гармонического движения</a:t>
              </a:r>
              <a:r>
                <a:rPr lang="en-US" sz="1500" dirty="0" smtClean="0"/>
                <a:t> </a:t>
              </a:r>
              <a:r>
                <a:rPr lang="ru-RU" sz="1500" dirty="0" smtClean="0"/>
                <a:t>точки.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4793747" y="1345517"/>
                  <a:ext cx="1827490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50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3747" y="1345517"/>
                  <a:ext cx="1827490" cy="323165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/>
              <p:cNvSpPr txBox="1"/>
              <p:nvPr/>
            </p:nvSpPr>
            <p:spPr>
              <a:xfrm>
                <a:off x="441249" y="4205648"/>
                <a:ext cx="51539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900" dirty="0"/>
              </a:p>
            </p:txBody>
          </p:sp>
        </mc:Choice>
        <mc:Fallback xmlns="">
          <p:sp>
            <p:nvSpPr>
              <p:cNvPr id="128" name="TextBox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49" y="4205648"/>
                <a:ext cx="515398" cy="230832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4790943" y="2219106"/>
                <a:ext cx="3863200" cy="484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943" y="2219106"/>
                <a:ext cx="3863200" cy="484556"/>
              </a:xfrm>
              <a:prstGeom prst="rect">
                <a:avLst/>
              </a:prstGeom>
              <a:blipFill rotWithShape="0">
                <a:blip r:embed="rId31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Группа 15"/>
          <p:cNvGrpSpPr/>
          <p:nvPr/>
        </p:nvGrpSpPr>
        <p:grpSpPr>
          <a:xfrm>
            <a:off x="4785582" y="2708424"/>
            <a:ext cx="3999643" cy="553998"/>
            <a:chOff x="4785582" y="2669130"/>
            <a:chExt cx="3999643" cy="5539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/>
                <p:cNvSpPr txBox="1"/>
                <p:nvPr/>
              </p:nvSpPr>
              <p:spPr>
                <a:xfrm>
                  <a:off x="4790943" y="2690012"/>
                  <a:ext cx="1315548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𝜐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TextBox 1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0943" y="2690012"/>
                  <a:ext cx="1315548" cy="323165"/>
                </a:xfrm>
                <a:prstGeom prst="rect">
                  <a:avLst/>
                </a:prstGeom>
                <a:blipFill rotWithShape="0"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1" name="TextBox 130"/>
            <p:cNvSpPr txBox="1"/>
            <p:nvPr/>
          </p:nvSpPr>
          <p:spPr>
            <a:xfrm>
              <a:off x="4785582" y="2669130"/>
              <a:ext cx="399964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	</a:t>
              </a:r>
              <a:r>
                <a:rPr lang="en-US" sz="1500" dirty="0" smtClean="0"/>
                <a:t>       </a:t>
              </a:r>
              <a:r>
                <a:rPr lang="ru-RU" sz="700" dirty="0" smtClean="0"/>
                <a:t>      </a:t>
              </a:r>
              <a:r>
                <a:rPr lang="en-US" sz="1500" dirty="0" smtClean="0"/>
                <a:t>— </a:t>
              </a:r>
              <a:r>
                <a:rPr lang="ru-RU" sz="1500" dirty="0" smtClean="0"/>
                <a:t>амплитуда проекции скорости.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4796063" y="3267184"/>
            <a:ext cx="39891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Ускорение колеблющейся точки</a:t>
            </a:r>
            <a:endParaRPr lang="ru-RU" sz="1500" dirty="0">
              <a:solidFill>
                <a:schemeClr val="tx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/>
              <p:cNvSpPr txBox="1"/>
              <p:nvPr/>
            </p:nvSpPr>
            <p:spPr>
              <a:xfrm>
                <a:off x="4790943" y="3595111"/>
                <a:ext cx="400244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943" y="3595111"/>
                <a:ext cx="4002446" cy="323165"/>
              </a:xfrm>
              <a:prstGeom prst="rect">
                <a:avLst/>
              </a:prstGeom>
              <a:blipFill rotWithShape="0"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4" name="Группа 133"/>
          <p:cNvGrpSpPr/>
          <p:nvPr/>
        </p:nvGrpSpPr>
        <p:grpSpPr>
          <a:xfrm>
            <a:off x="4785582" y="3923036"/>
            <a:ext cx="3999643" cy="553998"/>
            <a:chOff x="4785582" y="2669130"/>
            <a:chExt cx="3999643" cy="553998"/>
          </a:xfrm>
        </p:grpSpPr>
        <p:sp>
          <p:nvSpPr>
            <p:cNvPr id="136" name="TextBox 135"/>
            <p:cNvSpPr txBox="1"/>
            <p:nvPr/>
          </p:nvSpPr>
          <p:spPr>
            <a:xfrm>
              <a:off x="4785582" y="2669130"/>
              <a:ext cx="399964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	</a:t>
              </a:r>
              <a:r>
                <a:rPr lang="en-US" sz="1500" dirty="0" smtClean="0"/>
                <a:t>       </a:t>
              </a:r>
              <a:r>
                <a:rPr lang="ru-RU" sz="700" dirty="0" smtClean="0"/>
                <a:t>      </a:t>
              </a:r>
              <a:r>
                <a:rPr lang="en-US" sz="700" dirty="0" smtClean="0"/>
                <a:t>    </a:t>
              </a:r>
              <a:r>
                <a:rPr lang="en-US" sz="1500" dirty="0" smtClean="0"/>
                <a:t>— </a:t>
              </a:r>
              <a:r>
                <a:rPr lang="ru-RU" sz="1500" dirty="0" smtClean="0"/>
                <a:t>амплитуда проекции ускорения.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/>
                <p:cNvSpPr txBox="1"/>
                <p:nvPr/>
              </p:nvSpPr>
              <p:spPr>
                <a:xfrm>
                  <a:off x="4790943" y="2690012"/>
                  <a:ext cx="1485174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5" name="TextBox 1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0943" y="2690012"/>
                  <a:ext cx="1485174" cy="323165"/>
                </a:xfrm>
                <a:prstGeom prst="rect">
                  <a:avLst/>
                </a:prstGeom>
                <a:blipFill rotWithShape="0"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4790943" y="3438483"/>
                <a:ext cx="1209807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ru-RU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943" y="3438483"/>
                <a:ext cx="1209807" cy="323165"/>
              </a:xfrm>
              <a:prstGeom prst="rect">
                <a:avLst/>
              </a:prstGeom>
              <a:blipFill rotWithShape="0"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4790943" y="4124016"/>
                <a:ext cx="139276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943" y="4124016"/>
                <a:ext cx="1392764" cy="323165"/>
              </a:xfrm>
              <a:prstGeom prst="rect">
                <a:avLst/>
              </a:prstGeom>
              <a:blipFill rotWithShape="0"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extBox 85"/>
          <p:cNvSpPr txBox="1"/>
          <p:nvPr/>
        </p:nvSpPr>
        <p:spPr>
          <a:xfrm>
            <a:off x="4796063" y="3781251"/>
            <a:ext cx="39891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Уравнение гармонических колебаний</a:t>
            </a:r>
            <a:endParaRPr lang="ru-RU" sz="1500" dirty="0">
              <a:solidFill>
                <a:schemeClr val="tx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4790943" y="3773385"/>
                <a:ext cx="139276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943" y="3773385"/>
                <a:ext cx="1392764" cy="323165"/>
              </a:xfrm>
              <a:prstGeom prst="rect">
                <a:avLst/>
              </a:prstGeom>
              <a:blipFill rotWithShape="0"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Группа 88"/>
          <p:cNvGrpSpPr/>
          <p:nvPr/>
        </p:nvGrpSpPr>
        <p:grpSpPr>
          <a:xfrm>
            <a:off x="580949" y="1248763"/>
            <a:ext cx="3661869" cy="1052477"/>
            <a:chOff x="580949" y="1248763"/>
            <a:chExt cx="3661869" cy="1052477"/>
          </a:xfrm>
        </p:grpSpPr>
        <p:cxnSp>
          <p:nvCxnSpPr>
            <p:cNvPr id="109" name="Прямая со стрелкой 108"/>
            <p:cNvCxnSpPr/>
            <p:nvPr/>
          </p:nvCxnSpPr>
          <p:spPr>
            <a:xfrm>
              <a:off x="881175" y="1855937"/>
              <a:ext cx="32861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7" name="Рисунок 136"/>
            <p:cNvPicPr>
              <a:picLocks noChangeAspect="1"/>
            </p:cNvPicPr>
            <p:nvPr/>
          </p:nvPicPr>
          <p:blipFill rotWithShape="1">
            <a:blip r:embed="rId38" cstate="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2" r="20746"/>
            <a:stretch/>
          </p:blipFill>
          <p:spPr>
            <a:xfrm>
              <a:off x="889340" y="1550675"/>
              <a:ext cx="3006385" cy="5973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TextBox 137"/>
                <p:cNvSpPr txBox="1"/>
                <p:nvPr/>
              </p:nvSpPr>
              <p:spPr>
                <a:xfrm>
                  <a:off x="638319" y="1248763"/>
                  <a:ext cx="27949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319" y="1248763"/>
                  <a:ext cx="279499" cy="2308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Box 138"/>
                <p:cNvSpPr txBox="1"/>
                <p:nvPr/>
              </p:nvSpPr>
              <p:spPr>
                <a:xfrm>
                  <a:off x="3979990" y="1860700"/>
                  <a:ext cx="26282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39" name="TextBox 1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9990" y="1860700"/>
                  <a:ext cx="262828" cy="230832"/>
                </a:xfrm>
                <a:prstGeom prst="rect">
                  <a:avLst/>
                </a:prstGeom>
                <a:blipFill rotWithShape="0"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/>
                <p:cNvSpPr txBox="1"/>
                <p:nvPr/>
              </p:nvSpPr>
              <p:spPr>
                <a:xfrm>
                  <a:off x="666674" y="1735107"/>
                  <a:ext cx="27924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" y="1735107"/>
                  <a:ext cx="279244" cy="2308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1" name="Прямая соединительная линия 140"/>
            <p:cNvCxnSpPr/>
            <p:nvPr/>
          </p:nvCxnSpPr>
          <p:spPr>
            <a:xfrm>
              <a:off x="881175" y="1552267"/>
              <a:ext cx="323412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я соединительная линия 141"/>
            <p:cNvCxnSpPr/>
            <p:nvPr/>
          </p:nvCxnSpPr>
          <p:spPr>
            <a:xfrm>
              <a:off x="881175" y="2147999"/>
              <a:ext cx="323412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Прямая со стрелкой 142"/>
            <p:cNvCxnSpPr/>
            <p:nvPr/>
          </p:nvCxnSpPr>
          <p:spPr>
            <a:xfrm flipV="1">
              <a:off x="881177" y="1339850"/>
              <a:ext cx="0" cy="9613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TextBox 143"/>
                <p:cNvSpPr txBox="1"/>
                <p:nvPr/>
              </p:nvSpPr>
              <p:spPr>
                <a:xfrm>
                  <a:off x="1174342" y="1841259"/>
                  <a:ext cx="286617" cy="3507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342" y="1841259"/>
                  <a:ext cx="286617" cy="35073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TextBox 144"/>
                <p:cNvSpPr txBox="1"/>
                <p:nvPr/>
              </p:nvSpPr>
              <p:spPr>
                <a:xfrm>
                  <a:off x="1620429" y="1522261"/>
                  <a:ext cx="286617" cy="3507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0429" y="1522261"/>
                  <a:ext cx="286617" cy="35073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/>
                <p:cNvSpPr txBox="1"/>
                <p:nvPr/>
              </p:nvSpPr>
              <p:spPr>
                <a:xfrm>
                  <a:off x="2101121" y="1816861"/>
                  <a:ext cx="350737" cy="351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1121" y="1816861"/>
                  <a:ext cx="350737" cy="35163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/>
                <p:cNvSpPr txBox="1"/>
                <p:nvPr/>
              </p:nvSpPr>
              <p:spPr>
                <a:xfrm>
                  <a:off x="2476950" y="1635259"/>
                  <a:ext cx="286617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6950" y="1635259"/>
                  <a:ext cx="286617" cy="2308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8" name="Овал 147"/>
            <p:cNvSpPr/>
            <p:nvPr/>
          </p:nvSpPr>
          <p:spPr>
            <a:xfrm>
              <a:off x="2607291" y="184527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Овал 148"/>
            <p:cNvSpPr/>
            <p:nvPr/>
          </p:nvSpPr>
          <p:spPr>
            <a:xfrm>
              <a:off x="2178169" y="184209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Овал 149"/>
            <p:cNvSpPr/>
            <p:nvPr/>
          </p:nvSpPr>
          <p:spPr>
            <a:xfrm>
              <a:off x="1740952" y="184527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Овал 150"/>
            <p:cNvSpPr/>
            <p:nvPr/>
          </p:nvSpPr>
          <p:spPr>
            <a:xfrm>
              <a:off x="1320121" y="184209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>
              <a:off x="872699" y="184527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TextBox 152"/>
                <p:cNvSpPr txBox="1"/>
                <p:nvPr/>
              </p:nvSpPr>
              <p:spPr>
                <a:xfrm>
                  <a:off x="666674" y="1432526"/>
                  <a:ext cx="29001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" y="1432526"/>
                  <a:ext cx="290016" cy="2308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/>
                <p:cNvSpPr txBox="1"/>
                <p:nvPr/>
              </p:nvSpPr>
              <p:spPr>
                <a:xfrm>
                  <a:off x="580949" y="2025263"/>
                  <a:ext cx="37657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949" y="2025263"/>
                  <a:ext cx="376578" cy="2308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5" name="Группа 154"/>
          <p:cNvGrpSpPr/>
          <p:nvPr/>
        </p:nvGrpSpPr>
        <p:grpSpPr>
          <a:xfrm>
            <a:off x="504749" y="2338955"/>
            <a:ext cx="3725369" cy="1052477"/>
            <a:chOff x="504749" y="2528923"/>
            <a:chExt cx="3725369" cy="1052477"/>
          </a:xfrm>
        </p:grpSpPr>
        <p:cxnSp>
          <p:nvCxnSpPr>
            <p:cNvPr id="156" name="Прямая со стрелкой 155"/>
            <p:cNvCxnSpPr/>
            <p:nvPr/>
          </p:nvCxnSpPr>
          <p:spPr>
            <a:xfrm>
              <a:off x="881175" y="3136097"/>
              <a:ext cx="32861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7" name="Рисунок 156"/>
            <p:cNvPicPr>
              <a:picLocks noChangeAspect="1"/>
            </p:cNvPicPr>
            <p:nvPr/>
          </p:nvPicPr>
          <p:blipFill rotWithShape="1">
            <a:blip r:embed="rId41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67" r="10111"/>
            <a:stretch/>
          </p:blipFill>
          <p:spPr>
            <a:xfrm>
              <a:off x="890701" y="2830835"/>
              <a:ext cx="3024188" cy="5973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/>
                <p:cNvSpPr txBox="1"/>
                <p:nvPr/>
              </p:nvSpPr>
              <p:spPr>
                <a:xfrm>
                  <a:off x="600219" y="2528923"/>
                  <a:ext cx="324833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9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219" y="2528923"/>
                  <a:ext cx="324833" cy="230832"/>
                </a:xfrm>
                <a:prstGeom prst="rect">
                  <a:avLst/>
                </a:prstGeom>
                <a:blipFill rotWithShape="0"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/>
                <p:cNvSpPr txBox="1"/>
                <p:nvPr/>
              </p:nvSpPr>
              <p:spPr>
                <a:xfrm>
                  <a:off x="3967290" y="3140860"/>
                  <a:ext cx="26282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59" name="TextBox 1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7290" y="3140860"/>
                  <a:ext cx="262828" cy="2308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TextBox 159"/>
                <p:cNvSpPr txBox="1"/>
                <p:nvPr/>
              </p:nvSpPr>
              <p:spPr>
                <a:xfrm>
                  <a:off x="666674" y="3015267"/>
                  <a:ext cx="27924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" y="3015267"/>
                  <a:ext cx="279244" cy="2308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1" name="Прямая соединительная линия 160"/>
            <p:cNvCxnSpPr/>
            <p:nvPr/>
          </p:nvCxnSpPr>
          <p:spPr>
            <a:xfrm>
              <a:off x="881175" y="2832427"/>
              <a:ext cx="323412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/>
            <p:cNvCxnSpPr/>
            <p:nvPr/>
          </p:nvCxnSpPr>
          <p:spPr>
            <a:xfrm>
              <a:off x="881175" y="3428159"/>
              <a:ext cx="323412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Прямая со стрелкой 162"/>
            <p:cNvCxnSpPr/>
            <p:nvPr/>
          </p:nvCxnSpPr>
          <p:spPr>
            <a:xfrm flipV="1">
              <a:off x="881177" y="2620010"/>
              <a:ext cx="0" cy="9613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TextBox 163"/>
                <p:cNvSpPr txBox="1"/>
                <p:nvPr/>
              </p:nvSpPr>
              <p:spPr>
                <a:xfrm>
                  <a:off x="1188631" y="2791249"/>
                  <a:ext cx="286617" cy="3507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98" name="TextBox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8631" y="2791249"/>
                  <a:ext cx="286617" cy="350737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TextBox 164"/>
                <p:cNvSpPr txBox="1"/>
                <p:nvPr/>
              </p:nvSpPr>
              <p:spPr>
                <a:xfrm>
                  <a:off x="1620429" y="3119573"/>
                  <a:ext cx="286617" cy="3507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99" name="TextBox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0429" y="3119573"/>
                  <a:ext cx="286617" cy="35073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TextBox 165"/>
                <p:cNvSpPr txBox="1"/>
                <p:nvPr/>
              </p:nvSpPr>
              <p:spPr>
                <a:xfrm>
                  <a:off x="2015148" y="2804417"/>
                  <a:ext cx="350737" cy="351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00" name="TextBox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148" y="2804417"/>
                  <a:ext cx="350737" cy="351635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TextBox 166"/>
                <p:cNvSpPr txBox="1"/>
                <p:nvPr/>
              </p:nvSpPr>
              <p:spPr>
                <a:xfrm>
                  <a:off x="2481713" y="3115620"/>
                  <a:ext cx="286617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01" name="TextBox 1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1713" y="3115620"/>
                  <a:ext cx="286617" cy="230832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8" name="Овал 167"/>
            <p:cNvSpPr/>
            <p:nvPr/>
          </p:nvSpPr>
          <p:spPr>
            <a:xfrm>
              <a:off x="2607291" y="312543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Овал 168"/>
            <p:cNvSpPr/>
            <p:nvPr/>
          </p:nvSpPr>
          <p:spPr>
            <a:xfrm>
              <a:off x="2178169" y="31222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Овал 169"/>
            <p:cNvSpPr/>
            <p:nvPr/>
          </p:nvSpPr>
          <p:spPr>
            <a:xfrm>
              <a:off x="1731426" y="312543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>
              <a:off x="1320121" y="31222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872699" y="312543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/>
                <p:cNvSpPr txBox="1"/>
                <p:nvPr/>
              </p:nvSpPr>
              <p:spPr>
                <a:xfrm>
                  <a:off x="582854" y="2712686"/>
                  <a:ext cx="37337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07" name="Text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854" y="2712686"/>
                  <a:ext cx="373372" cy="23083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/>
                <p:cNvSpPr txBox="1"/>
                <p:nvPr/>
              </p:nvSpPr>
              <p:spPr>
                <a:xfrm>
                  <a:off x="504749" y="3305423"/>
                  <a:ext cx="45993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08" name="TextBox 1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749" y="3305423"/>
                  <a:ext cx="459934" cy="230832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5" name="Группа 174"/>
          <p:cNvGrpSpPr/>
          <p:nvPr/>
        </p:nvGrpSpPr>
        <p:grpSpPr>
          <a:xfrm>
            <a:off x="535229" y="3429148"/>
            <a:ext cx="3694889" cy="1052477"/>
            <a:chOff x="535229" y="3429148"/>
            <a:chExt cx="3694889" cy="1052477"/>
          </a:xfrm>
        </p:grpSpPr>
        <p:cxnSp>
          <p:nvCxnSpPr>
            <p:cNvPr id="176" name="Прямая со стрелкой 175"/>
            <p:cNvCxnSpPr/>
            <p:nvPr/>
          </p:nvCxnSpPr>
          <p:spPr>
            <a:xfrm>
              <a:off x="881175" y="4036322"/>
              <a:ext cx="32861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7" name="Рисунок 176"/>
            <p:cNvPicPr>
              <a:picLocks noChangeAspect="1"/>
            </p:cNvPicPr>
            <p:nvPr/>
          </p:nvPicPr>
          <p:blipFill rotWithShape="1">
            <a:blip r:embed="rId43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04" r="-340"/>
            <a:stretch/>
          </p:blipFill>
          <p:spPr>
            <a:xfrm>
              <a:off x="876200" y="3731060"/>
              <a:ext cx="3063875" cy="5973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TextBox 177"/>
                <p:cNvSpPr txBox="1"/>
                <p:nvPr/>
              </p:nvSpPr>
              <p:spPr>
                <a:xfrm>
                  <a:off x="600219" y="3429148"/>
                  <a:ext cx="33598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9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12" name="TextBox 1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219" y="3429148"/>
                  <a:ext cx="335989" cy="230832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TextBox 178"/>
                <p:cNvSpPr txBox="1"/>
                <p:nvPr/>
              </p:nvSpPr>
              <p:spPr>
                <a:xfrm>
                  <a:off x="3967290" y="4041085"/>
                  <a:ext cx="26282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79" name="TextBox 1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7290" y="4041085"/>
                  <a:ext cx="262828" cy="230832"/>
                </a:xfrm>
                <a:prstGeom prst="rect">
                  <a:avLst/>
                </a:prstGeom>
                <a:blipFill rotWithShape="0"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TextBox 179"/>
                <p:cNvSpPr txBox="1"/>
                <p:nvPr/>
              </p:nvSpPr>
              <p:spPr>
                <a:xfrm>
                  <a:off x="666674" y="3915492"/>
                  <a:ext cx="27924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14" name="TextBox 1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" y="3915492"/>
                  <a:ext cx="279244" cy="2308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1" name="Прямая соединительная линия 180"/>
            <p:cNvCxnSpPr/>
            <p:nvPr/>
          </p:nvCxnSpPr>
          <p:spPr>
            <a:xfrm>
              <a:off x="881175" y="3732652"/>
              <a:ext cx="323412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Прямая соединительная линия 181"/>
            <p:cNvCxnSpPr/>
            <p:nvPr/>
          </p:nvCxnSpPr>
          <p:spPr>
            <a:xfrm>
              <a:off x="881175" y="4328384"/>
              <a:ext cx="323412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Прямая со стрелкой 182"/>
            <p:cNvCxnSpPr/>
            <p:nvPr/>
          </p:nvCxnSpPr>
          <p:spPr>
            <a:xfrm flipV="1">
              <a:off x="881177" y="3520235"/>
              <a:ext cx="0" cy="9613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" name="TextBox 183"/>
                <p:cNvSpPr txBox="1"/>
                <p:nvPr/>
              </p:nvSpPr>
              <p:spPr>
                <a:xfrm>
                  <a:off x="1244768" y="3994950"/>
                  <a:ext cx="286617" cy="3507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18" name="TextBox 1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4768" y="3994950"/>
                  <a:ext cx="286617" cy="35073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5" name="TextBox 184"/>
                <p:cNvSpPr txBox="1"/>
                <p:nvPr/>
              </p:nvSpPr>
              <p:spPr>
                <a:xfrm>
                  <a:off x="1601379" y="3710239"/>
                  <a:ext cx="286617" cy="3507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19" name="TextBox 1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1379" y="3710239"/>
                  <a:ext cx="286617" cy="35073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TextBox 185"/>
                <p:cNvSpPr txBox="1"/>
                <p:nvPr/>
              </p:nvSpPr>
              <p:spPr>
                <a:xfrm>
                  <a:off x="1926248" y="4012366"/>
                  <a:ext cx="350737" cy="351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20" name="TextBox 1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6248" y="4012366"/>
                  <a:ext cx="350737" cy="351635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7" name="TextBox 186"/>
                <p:cNvSpPr txBox="1"/>
                <p:nvPr/>
              </p:nvSpPr>
              <p:spPr>
                <a:xfrm>
                  <a:off x="2481713" y="3815644"/>
                  <a:ext cx="286617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21" name="TextBox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1713" y="3815644"/>
                  <a:ext cx="286617" cy="230832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8" name="Овал 187"/>
            <p:cNvSpPr/>
            <p:nvPr/>
          </p:nvSpPr>
          <p:spPr>
            <a:xfrm>
              <a:off x="2607291" y="40256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9" name="Овал 188"/>
            <p:cNvSpPr/>
            <p:nvPr/>
          </p:nvSpPr>
          <p:spPr>
            <a:xfrm>
              <a:off x="2178169" y="402248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Овал 189"/>
            <p:cNvSpPr/>
            <p:nvPr/>
          </p:nvSpPr>
          <p:spPr>
            <a:xfrm>
              <a:off x="1731426" y="40256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Овал 190"/>
            <p:cNvSpPr/>
            <p:nvPr/>
          </p:nvSpPr>
          <p:spPr>
            <a:xfrm>
              <a:off x="1304246" y="402248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Овал 191"/>
            <p:cNvSpPr/>
            <p:nvPr/>
          </p:nvSpPr>
          <p:spPr>
            <a:xfrm>
              <a:off x="872699" y="40256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3" name="TextBox 192"/>
                <p:cNvSpPr txBox="1"/>
                <p:nvPr/>
              </p:nvSpPr>
              <p:spPr>
                <a:xfrm>
                  <a:off x="535229" y="3612911"/>
                  <a:ext cx="428835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229" y="3612911"/>
                  <a:ext cx="428835" cy="230832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654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93827E-6 L 0.00017 0.0058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-4.72222E-6 -0.1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08642E-6 L 1.66667E-6 -0.09692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45679E-6 L 1.11022E-16 0.0691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5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29" grpId="1"/>
      <p:bldP spid="132" grpId="0"/>
      <p:bldP spid="132" grpId="1"/>
      <p:bldP spid="133" grpId="0"/>
      <p:bldP spid="133" grpId="1"/>
      <p:bldP spid="84" grpId="0"/>
      <p:bldP spid="85" grpId="0"/>
      <p:bldP spid="86" grpId="0"/>
      <p:bldP spid="87" grpId="0"/>
      <p:bldP spid="87" grpId="1"/>
      <p:bldP spid="87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849623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100" b="1" cap="all" dirty="0" smtClean="0">
                <a:solidFill>
                  <a:srgbClr val="ED7D31">
                    <a:lumMod val="75000"/>
                  </a:srgbClr>
                </a:solidFill>
              </a:rPr>
              <a:t>Превращение энергии при Гармонических Колебаниях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 flipH="1">
            <a:off x="2086137" y="1066920"/>
            <a:ext cx="137318" cy="32440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2484766" y="1595766"/>
            <a:ext cx="0" cy="14554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4462" y="1499637"/>
            <a:ext cx="579555" cy="164542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32131" y="1774836"/>
            <a:ext cx="121283" cy="9827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873964" y="2622562"/>
            <a:ext cx="0" cy="77787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19237" y="2725031"/>
            <a:ext cx="288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219237" y="1459804"/>
            <a:ext cx="288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</a:t>
            </a:r>
            <a:endParaRPr lang="ru-RU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1670837" y="268876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cs typeface="Times New Roman" panose="02020603050405020304" pitchFamily="18" charset="0"/>
              </a:rPr>
              <a:t>−</a:t>
            </a:r>
            <a:r>
              <a:rPr lang="en-US" sz="1400" i="1" dirty="0" smtClean="0"/>
              <a:t>A</a:t>
            </a:r>
            <a:endParaRPr lang="ru-RU" sz="14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4072199" y="2666345"/>
            <a:ext cx="2744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</a:t>
            </a:r>
            <a:endParaRPr lang="ru-RU" baseline="-25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01936" y="1981204"/>
            <a:ext cx="765659" cy="6370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70909" y="2697166"/>
            <a:ext cx="397249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3099149" y="2622562"/>
            <a:ext cx="0" cy="77787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940472" y="2688760"/>
            <a:ext cx="306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A</a:t>
            </a:r>
            <a:endParaRPr lang="ru-RU" sz="1400" i="1" dirty="0"/>
          </a:p>
        </p:txBody>
      </p:sp>
      <p:grpSp>
        <p:nvGrpSpPr>
          <p:cNvPr id="45" name="Группа 44"/>
          <p:cNvGrpSpPr/>
          <p:nvPr/>
        </p:nvGrpSpPr>
        <p:grpSpPr>
          <a:xfrm>
            <a:off x="4790658" y="1617079"/>
            <a:ext cx="3933891" cy="523157"/>
            <a:chOff x="4790658" y="1673921"/>
            <a:chExt cx="3933891" cy="5231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790658" y="1673921"/>
                  <a:ext cx="1069203" cy="5231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4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ru-RU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п0</m:t>
                            </m:r>
                          </m:sub>
                        </m:sSub>
                        <m:r>
                          <a:rPr lang="ru-RU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sSup>
                              <m:sSupPr>
                                <m:ctrlPr>
                                  <a:rPr lang="en-US" sz="14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0658" y="1673921"/>
                  <a:ext cx="1069203" cy="52315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16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5671567" y="1811738"/>
              <a:ext cx="3052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—</a:t>
              </a:r>
              <a:r>
                <a:rPr lang="ru-RU" sz="1400" dirty="0" smtClean="0"/>
                <a:t> потенциальная энергия.</a:t>
              </a:r>
              <a:endParaRPr lang="ru-RU" sz="1400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787900" y="1346939"/>
            <a:ext cx="4005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Начальный момент времени</a:t>
            </a:r>
            <a:endParaRPr lang="ru-RU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4799047" y="2102599"/>
            <a:ext cx="3195737" cy="324427"/>
            <a:chOff x="4799047" y="2215150"/>
            <a:chExt cx="3195737" cy="3244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4799047" y="2231800"/>
                  <a:ext cx="80246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4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ru-RU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9047" y="2231800"/>
                  <a:ext cx="802464" cy="3077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/>
            <p:cNvSpPr txBox="1"/>
            <p:nvPr/>
          </p:nvSpPr>
          <p:spPr>
            <a:xfrm>
              <a:off x="5398301" y="2215150"/>
              <a:ext cx="25964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— </a:t>
              </a:r>
              <a:r>
                <a:rPr lang="ru-RU" sz="1400" dirty="0" smtClean="0"/>
                <a:t>кинетическая энергия.</a:t>
              </a:r>
              <a:endParaRPr lang="ru-RU" sz="1400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4787900" y="2389389"/>
            <a:ext cx="4005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Положение равновесия</a:t>
            </a:r>
            <a:endParaRPr lang="ru-RU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4790658" y="2659529"/>
            <a:ext cx="3648742" cy="311971"/>
            <a:chOff x="4790658" y="1669727"/>
            <a:chExt cx="3648742" cy="3119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4790658" y="1673921"/>
                  <a:ext cx="77905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4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ru-RU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п</m:t>
                            </m:r>
                          </m:sub>
                        </m:sSub>
                        <m:r>
                          <a:rPr lang="ru-RU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0658" y="1673921"/>
                  <a:ext cx="779059" cy="3077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/>
            <p:cNvSpPr txBox="1"/>
            <p:nvPr/>
          </p:nvSpPr>
          <p:spPr>
            <a:xfrm>
              <a:off x="5386418" y="1669727"/>
              <a:ext cx="3052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—</a:t>
              </a:r>
              <a:r>
                <a:rPr lang="ru-RU" sz="1400" dirty="0" smtClean="0"/>
                <a:t> потенциальная энергия.</a:t>
              </a:r>
              <a:endParaRPr lang="ru-RU" sz="1400" dirty="0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4799047" y="2933863"/>
            <a:ext cx="3977788" cy="523157"/>
            <a:chOff x="4799047" y="2231800"/>
            <a:chExt cx="3977788" cy="5231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4799047" y="2231800"/>
                  <a:ext cx="1303818" cy="5231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4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ru-RU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ru-RU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bSup>
                              <m:sSubSupPr>
                                <m:ctrlPr>
                                  <a:rPr lang="en-US" sz="14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𝜐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  <m:sup>
                                <m:r>
                                  <a:rPr lang="en-US" sz="14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9047" y="2231800"/>
                  <a:ext cx="1303818" cy="52315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16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/>
            <p:cNvSpPr txBox="1"/>
            <p:nvPr/>
          </p:nvSpPr>
          <p:spPr>
            <a:xfrm>
              <a:off x="5912733" y="2351474"/>
              <a:ext cx="28641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—</a:t>
              </a:r>
              <a:r>
                <a:rPr lang="ru-RU" sz="1400" dirty="0" smtClean="0"/>
                <a:t> кинетическая энергия.</a:t>
              </a:r>
              <a:endParaRPr lang="ru-RU" sz="1400" dirty="0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4787900" y="3419383"/>
            <a:ext cx="4005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Максимальное отклонение</a:t>
            </a:r>
            <a:endParaRPr lang="ru-RU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4790658" y="3960112"/>
            <a:ext cx="3922393" cy="523157"/>
            <a:chOff x="4790658" y="1673921"/>
            <a:chExt cx="3922393" cy="5231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4790658" y="1673921"/>
                  <a:ext cx="1069203" cy="5231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4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ru-RU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п0</m:t>
                            </m:r>
                          </m:sub>
                        </m:sSub>
                        <m:r>
                          <a:rPr lang="ru-RU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sSup>
                              <m:sSupPr>
                                <m:ctrlPr>
                                  <a:rPr lang="en-US" sz="14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0658" y="1673921"/>
                  <a:ext cx="1069203" cy="52315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17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TextBox 55"/>
            <p:cNvSpPr txBox="1"/>
            <p:nvPr/>
          </p:nvSpPr>
          <p:spPr>
            <a:xfrm>
              <a:off x="5660069" y="1802142"/>
              <a:ext cx="3052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—</a:t>
              </a:r>
              <a:r>
                <a:rPr lang="ru-RU" sz="1400" dirty="0" smtClean="0"/>
                <a:t> потенциальная энергия.</a:t>
              </a:r>
              <a:endParaRPr lang="ru-RU" sz="1400" dirty="0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4799047" y="3689523"/>
            <a:ext cx="3103457" cy="308226"/>
            <a:chOff x="4799047" y="2231351"/>
            <a:chExt cx="3103457" cy="3082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4799047" y="2231800"/>
                  <a:ext cx="80246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4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ru-RU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9047" y="2231800"/>
                  <a:ext cx="802464" cy="30777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TextBox 58"/>
            <p:cNvSpPr txBox="1"/>
            <p:nvPr/>
          </p:nvSpPr>
          <p:spPr>
            <a:xfrm>
              <a:off x="5440169" y="2231351"/>
              <a:ext cx="24623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— </a:t>
              </a:r>
              <a:r>
                <a:rPr lang="ru-RU" sz="1400" dirty="0" smtClean="0"/>
                <a:t>кинетическая энергия.</a:t>
              </a:r>
              <a:endParaRPr lang="ru-RU" sz="1400" dirty="0"/>
            </a:p>
          </p:txBody>
        </p:sp>
      </p:grpSp>
      <p:sp>
        <p:nvSpPr>
          <p:cNvPr id="60" name="Прямоугольник 59"/>
          <p:cNvSpPr/>
          <p:nvPr/>
        </p:nvSpPr>
        <p:spPr>
          <a:xfrm>
            <a:off x="1193356" y="3329451"/>
            <a:ext cx="2740374" cy="3841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1193356" y="3887369"/>
            <a:ext cx="2740374" cy="3841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680010" y="3338708"/>
                <a:ext cx="48577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п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10" y="3338708"/>
                <a:ext cx="485774" cy="33855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680010" y="3900314"/>
                <a:ext cx="5133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10" y="3900314"/>
                <a:ext cx="513346" cy="338554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1016648" y="3892680"/>
                <a:ext cx="5654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648" y="3892680"/>
                <a:ext cx="565476" cy="33855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1016648" y="3353904"/>
                <a:ext cx="5654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648" y="3353904"/>
                <a:ext cx="565476" cy="338554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4"/>
              <p:cNvSpPr>
                <a:spLocks noChangeArrowheads="1"/>
              </p:cNvSpPr>
              <p:nvPr/>
            </p:nvSpPr>
            <p:spPr bwMode="auto">
              <a:xfrm>
                <a:off x="360363" y="3556683"/>
                <a:ext cx="4002439" cy="794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180000" tIns="180000" rIns="180000" bIns="180000" numCol="1" anchor="ctr" anchorCtr="1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720000">
                  <a:tabLst>
                    <a:tab pos="0" algn="l"/>
                  </a:tabLst>
                </a:pPr>
                <a:r>
                  <a:rPr lang="ru-RU" sz="1400" dirty="0" smtClean="0">
                    <a:latin typeface="+mj-lt"/>
                  </a:rPr>
                  <a:t>Полная механическая энергия колебательной системы: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14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ru-RU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п</m:t>
                        </m:r>
                      </m:sub>
                    </m:sSub>
                  </m:oMath>
                </a14:m>
                <a:r>
                  <a:rPr lang="en-US" altLang="ru-RU" sz="1400" dirty="0" smtClean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.</a:t>
                </a:r>
                <a:endParaRPr lang="ru-RU" altLang="ru-RU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9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363" y="3556683"/>
                <a:ext cx="4002439" cy="794403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798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58025E-6 L -0.06649 -3.58025E-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20988E-6 L -0.0375 -3.20988E-6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34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49 -3.58025E-6 L -1.38889E-6 -3.58025E-6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6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accel="3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7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3" presetClass="path" presetSubtype="0" accel="3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-3.20988E-6 L -2.5E-6 -3.20988E-6 " pathEditMode="relative" rAng="0" ptsTypes="AA">
                                      <p:cBhvr>
                                        <p:cTn id="8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8" dur="5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3" presetClass="path" presetSubtype="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58025E-6 L 0.0658 -3.58025E-6 " pathEditMode="relative" rAng="0" ptsTypes="AA">
                                      <p:cBhvr>
                                        <p:cTn id="11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4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20988E-6 L 0.02882 -3.20988E-6 " pathEditMode="relative" rAng="0" ptsTypes="AA">
                                      <p:cBhvr>
                                        <p:cTn id="12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4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47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2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2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/>
      <p:bldP spid="16" grpId="0"/>
      <p:bldP spid="17" grpId="0"/>
      <p:bldP spid="21" grpId="0"/>
      <p:bldP spid="22" grpId="0" animBg="1"/>
      <p:bldP spid="22" grpId="1" animBg="1"/>
      <p:bldP spid="22" grpId="2" animBg="1"/>
      <p:bldP spid="22" grpId="3" animBg="1"/>
      <p:bldP spid="38" grpId="0"/>
      <p:bldP spid="42" grpId="0"/>
      <p:bldP spid="46" grpId="0"/>
      <p:bldP spid="53" grpId="0"/>
      <p:bldP spid="60" grpId="0" animBg="1"/>
      <p:bldP spid="60" grpId="1" animBg="1"/>
      <p:bldP spid="60" grpId="2" animBg="1"/>
      <p:bldP spid="60" grpId="3" animBg="1"/>
      <p:bldP spid="61" grpId="0" animBg="1"/>
      <p:bldP spid="61" grpId="1" animBg="1"/>
      <p:bldP spid="61" grpId="2" animBg="1"/>
      <p:bldP spid="64" grpId="0"/>
      <p:bldP spid="64" grpId="1"/>
      <p:bldP spid="65" grpId="0"/>
      <p:bldP spid="65" grpId="1"/>
      <p:bldP spid="67" grpId="0"/>
      <p:bldP spid="67" grpId="1"/>
      <p:bldP spid="67" grpId="2"/>
      <p:bldP spid="68" grpId="0"/>
      <p:bldP spid="68" grpId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849623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100" b="1" cap="all" dirty="0" smtClean="0">
                <a:solidFill>
                  <a:srgbClr val="ED7D31">
                    <a:lumMod val="75000"/>
                  </a:srgbClr>
                </a:solidFill>
              </a:rPr>
              <a:t>Превращение энергии при Гармонических Колебаниях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790658" y="2240391"/>
                <a:ext cx="3489547" cy="542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ru-RU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п</m:t>
                          </m:r>
                        </m:sub>
                      </m:sSub>
                      <m:r>
                        <a:rPr lang="ru-RU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sz="1400" b="0" i="1" baseline="3000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fName>
                            <m:e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num>
                        <m:den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658" y="2240391"/>
                <a:ext cx="3489547" cy="54226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4799046" y="2818622"/>
                <a:ext cx="3866782" cy="523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ru-RU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1400" i="1" baseline="3000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fName>
                            <m:e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num>
                        <m:den>
                          <m:r>
                            <a:rPr lang="en-US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sz="1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  <m:r>
                        <a:rPr lang="en-US" sz="14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046" y="2818622"/>
                <a:ext cx="3866782" cy="523157"/>
              </a:xfrm>
              <a:prstGeom prst="rect">
                <a:avLst/>
              </a:prstGeom>
              <a:blipFill rotWithShape="0">
                <a:blip r:embed="rId4"/>
                <a:stretch>
                  <a:fillRect b="-11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Группа 65"/>
          <p:cNvGrpSpPr/>
          <p:nvPr/>
        </p:nvGrpSpPr>
        <p:grpSpPr>
          <a:xfrm>
            <a:off x="4785581" y="1332419"/>
            <a:ext cx="3999643" cy="523220"/>
            <a:chOff x="4793746" y="1332419"/>
            <a:chExt cx="3999643" cy="523220"/>
          </a:xfrm>
        </p:grpSpPr>
        <p:sp>
          <p:nvSpPr>
            <p:cNvPr id="69" name="TextBox 68"/>
            <p:cNvSpPr txBox="1"/>
            <p:nvPr/>
          </p:nvSpPr>
          <p:spPr>
            <a:xfrm>
              <a:off x="4793746" y="1332419"/>
              <a:ext cx="3999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	</a:t>
              </a:r>
              <a:r>
                <a:rPr lang="en-US" sz="1400" dirty="0" smtClean="0"/>
                <a:t>      </a:t>
              </a:r>
              <a:r>
                <a:rPr lang="en-US" sz="500" dirty="0" smtClean="0"/>
                <a:t> </a:t>
              </a:r>
              <a:r>
                <a:rPr lang="en-US" sz="1400" dirty="0" smtClean="0"/>
                <a:t>— </a:t>
              </a:r>
              <a:r>
                <a:rPr lang="ru-RU" sz="1400" dirty="0" smtClean="0"/>
                <a:t>кинематический закон гармонического движения</a:t>
              </a:r>
              <a:r>
                <a:rPr lang="en-US" sz="1400" dirty="0" smtClean="0"/>
                <a:t> </a:t>
              </a:r>
              <a:r>
                <a:rPr lang="ru-RU" sz="1400" dirty="0" smtClean="0"/>
                <a:t>точки.</a:t>
              </a:r>
              <a:endParaRPr lang="ru-RU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4793747" y="1345517"/>
                  <a:ext cx="122932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sz="14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40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14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3747" y="1345517"/>
                  <a:ext cx="1229324" cy="3077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Группа 2"/>
          <p:cNvGrpSpPr/>
          <p:nvPr/>
        </p:nvGrpSpPr>
        <p:grpSpPr>
          <a:xfrm>
            <a:off x="4796289" y="1891606"/>
            <a:ext cx="3458749" cy="312818"/>
            <a:chOff x="4796289" y="1828661"/>
            <a:chExt cx="3458749" cy="312818"/>
          </a:xfrm>
        </p:grpSpPr>
        <p:sp>
          <p:nvSpPr>
            <p:cNvPr id="63" name="TextBox 62"/>
            <p:cNvSpPr txBox="1"/>
            <p:nvPr/>
          </p:nvSpPr>
          <p:spPr>
            <a:xfrm>
              <a:off x="6124489" y="1828661"/>
              <a:ext cx="21305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— </a:t>
              </a:r>
              <a:r>
                <a:rPr lang="ru-RU" sz="1400" dirty="0" smtClean="0"/>
                <a:t>скорость точки.</a:t>
              </a:r>
              <a:endParaRPr lang="ru-RU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4796289" y="1833702"/>
                  <a:ext cx="151223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sz="14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14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6289" y="1833702"/>
                  <a:ext cx="1512232" cy="3077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4799046" y="3377746"/>
                <a:ext cx="3866782" cy="523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ru-RU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1400" i="1" baseline="3000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fName>
                            <m:e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num>
                        <m:den>
                          <m:r>
                            <a:rPr lang="en-US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sz="1400" i="1" baseline="3000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fName>
                            <m:e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num>
                        <m:den>
                          <m:r>
                            <a:rPr lang="en-US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𝑐𝑜𝑛𝑠𝑡</m:t>
                      </m:r>
                      <m:r>
                        <a:rPr lang="en-US" sz="14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046" y="3377746"/>
                <a:ext cx="3866782" cy="523157"/>
              </a:xfrm>
              <a:prstGeom prst="rect">
                <a:avLst/>
              </a:prstGeom>
              <a:blipFill rotWithShape="0">
                <a:blip r:embed="rId7"/>
                <a:stretch>
                  <a:fillRect b="-11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4799046" y="3936871"/>
                <a:ext cx="2532932" cy="542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ru-RU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046" y="3936871"/>
                <a:ext cx="2532932" cy="54226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Группа 5"/>
          <p:cNvGrpSpPr/>
          <p:nvPr/>
        </p:nvGrpSpPr>
        <p:grpSpPr>
          <a:xfrm>
            <a:off x="403861" y="1304782"/>
            <a:ext cx="3831881" cy="1108245"/>
            <a:chOff x="403861" y="1350502"/>
            <a:chExt cx="3831881" cy="1108245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909638" y="1638823"/>
              <a:ext cx="3009900" cy="706258"/>
              <a:chOff x="904875" y="1634060"/>
              <a:chExt cx="3009900" cy="706258"/>
            </a:xfrm>
          </p:grpSpPr>
          <p:pic>
            <p:nvPicPr>
              <p:cNvPr id="79" name="Рисунок 7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07" r="30223"/>
              <a:stretch/>
            </p:blipFill>
            <p:spPr>
              <a:xfrm>
                <a:off x="904875" y="1636441"/>
                <a:ext cx="473869" cy="703877"/>
              </a:xfrm>
              <a:prstGeom prst="rect">
                <a:avLst/>
              </a:prstGeom>
            </p:spPr>
          </p:pic>
          <p:pic>
            <p:nvPicPr>
              <p:cNvPr id="97" name="Рисунок 9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07" r="30223"/>
              <a:stretch/>
            </p:blipFill>
            <p:spPr>
              <a:xfrm>
                <a:off x="1378256" y="1634060"/>
                <a:ext cx="473869" cy="703877"/>
              </a:xfrm>
              <a:prstGeom prst="rect">
                <a:avLst/>
              </a:prstGeom>
            </p:spPr>
          </p:pic>
          <p:pic>
            <p:nvPicPr>
              <p:cNvPr id="98" name="Рисунок 97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07" r="30223"/>
              <a:stretch/>
            </p:blipFill>
            <p:spPr>
              <a:xfrm>
                <a:off x="1851148" y="1634060"/>
                <a:ext cx="473869" cy="703877"/>
              </a:xfrm>
              <a:prstGeom prst="rect">
                <a:avLst/>
              </a:prstGeom>
            </p:spPr>
          </p:pic>
          <p:pic>
            <p:nvPicPr>
              <p:cNvPr id="99" name="Рисунок 9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07" r="30223"/>
              <a:stretch/>
            </p:blipFill>
            <p:spPr>
              <a:xfrm>
                <a:off x="2322094" y="1634060"/>
                <a:ext cx="473869" cy="703877"/>
              </a:xfrm>
              <a:prstGeom prst="rect">
                <a:avLst/>
              </a:prstGeom>
            </p:spPr>
          </p:pic>
          <p:pic>
            <p:nvPicPr>
              <p:cNvPr id="100" name="Рисунок 99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07" r="30223"/>
              <a:stretch/>
            </p:blipFill>
            <p:spPr>
              <a:xfrm>
                <a:off x="2794986" y="1634060"/>
                <a:ext cx="473869" cy="703877"/>
              </a:xfrm>
              <a:prstGeom prst="rect">
                <a:avLst/>
              </a:prstGeom>
            </p:spPr>
          </p:pic>
          <p:pic>
            <p:nvPicPr>
              <p:cNvPr id="101" name="Рисунок 10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07" r="15759"/>
              <a:stretch/>
            </p:blipFill>
            <p:spPr>
              <a:xfrm>
                <a:off x="3268130" y="1634060"/>
                <a:ext cx="646645" cy="703877"/>
              </a:xfrm>
              <a:prstGeom prst="rect">
                <a:avLst/>
              </a:prstGeom>
            </p:spPr>
          </p:pic>
        </p:grpSp>
        <p:cxnSp>
          <p:nvCxnSpPr>
            <p:cNvPr id="78" name="Прямая со стрелкой 77"/>
            <p:cNvCxnSpPr/>
            <p:nvPr/>
          </p:nvCxnSpPr>
          <p:spPr>
            <a:xfrm>
              <a:off x="902674" y="2343331"/>
              <a:ext cx="32861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897373" y="1350502"/>
                  <a:ext cx="36734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373" y="1350502"/>
                  <a:ext cx="367344" cy="2308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3972914" y="2113371"/>
                  <a:ext cx="26282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914" y="2113371"/>
                  <a:ext cx="262828" cy="2308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691348" y="2227915"/>
                  <a:ext cx="27924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348" y="2227915"/>
                  <a:ext cx="279244" cy="2308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3" name="Прямая соединительная линия 82"/>
            <p:cNvCxnSpPr/>
            <p:nvPr/>
          </p:nvCxnSpPr>
          <p:spPr>
            <a:xfrm>
              <a:off x="905849" y="1643768"/>
              <a:ext cx="323412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 стрелкой 84"/>
            <p:cNvCxnSpPr/>
            <p:nvPr/>
          </p:nvCxnSpPr>
          <p:spPr>
            <a:xfrm flipV="1">
              <a:off x="905851" y="1385427"/>
              <a:ext cx="0" cy="9613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Овал 93"/>
            <p:cNvSpPr/>
            <p:nvPr/>
          </p:nvSpPr>
          <p:spPr>
            <a:xfrm>
              <a:off x="897373" y="2332531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403861" y="1434789"/>
                  <a:ext cx="5776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861" y="1434789"/>
                  <a:ext cx="577658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Группа 6"/>
          <p:cNvGrpSpPr/>
          <p:nvPr/>
        </p:nvGrpSpPr>
        <p:grpSpPr>
          <a:xfrm>
            <a:off x="384809" y="2376601"/>
            <a:ext cx="3850933" cy="1108245"/>
            <a:chOff x="384809" y="2525539"/>
            <a:chExt cx="3850933" cy="1108245"/>
          </a:xfrm>
        </p:grpSpPr>
        <p:pic>
          <p:nvPicPr>
            <p:cNvPr id="112" name="Рисунок 111"/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prstClr val="black"/>
                <a:srgbClr val="00CC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07" r="30223"/>
            <a:stretch/>
          </p:blipFill>
          <p:spPr>
            <a:xfrm flipV="1">
              <a:off x="909638" y="2818622"/>
              <a:ext cx="473869" cy="699131"/>
            </a:xfrm>
            <a:prstGeom prst="rect">
              <a:avLst/>
            </a:prstGeom>
          </p:spPr>
        </p:pic>
        <p:pic>
          <p:nvPicPr>
            <p:cNvPr id="113" name="Рисунок 112"/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prstClr val="black"/>
                <a:srgbClr val="00CC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07" r="30223"/>
            <a:stretch/>
          </p:blipFill>
          <p:spPr>
            <a:xfrm flipV="1">
              <a:off x="1383019" y="2820987"/>
              <a:ext cx="473869" cy="699131"/>
            </a:xfrm>
            <a:prstGeom prst="rect">
              <a:avLst/>
            </a:prstGeom>
          </p:spPr>
        </p:pic>
        <p:pic>
          <p:nvPicPr>
            <p:cNvPr id="114" name="Рисунок 113"/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prstClr val="black"/>
                <a:srgbClr val="00CC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07" r="30223"/>
            <a:stretch/>
          </p:blipFill>
          <p:spPr>
            <a:xfrm flipV="1">
              <a:off x="1855911" y="2820987"/>
              <a:ext cx="473869" cy="699131"/>
            </a:xfrm>
            <a:prstGeom prst="rect">
              <a:avLst/>
            </a:prstGeom>
          </p:spPr>
        </p:pic>
        <p:pic>
          <p:nvPicPr>
            <p:cNvPr id="115" name="Рисунок 114"/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prstClr val="black"/>
                <a:srgbClr val="00CC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07" r="30223"/>
            <a:stretch/>
          </p:blipFill>
          <p:spPr>
            <a:xfrm flipV="1">
              <a:off x="2326857" y="2820987"/>
              <a:ext cx="473869" cy="699131"/>
            </a:xfrm>
            <a:prstGeom prst="rect">
              <a:avLst/>
            </a:prstGeom>
          </p:spPr>
        </p:pic>
        <p:pic>
          <p:nvPicPr>
            <p:cNvPr id="116" name="Рисунок 115"/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prstClr val="black"/>
                <a:srgbClr val="00CC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07" r="30223"/>
            <a:stretch/>
          </p:blipFill>
          <p:spPr>
            <a:xfrm flipV="1">
              <a:off x="2799749" y="2820987"/>
              <a:ext cx="473869" cy="699131"/>
            </a:xfrm>
            <a:prstGeom prst="rect">
              <a:avLst/>
            </a:prstGeom>
          </p:spPr>
        </p:pic>
        <p:pic>
          <p:nvPicPr>
            <p:cNvPr id="117" name="Рисунок 116"/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prstClr val="black"/>
                <a:srgbClr val="00CC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07" r="15759"/>
            <a:stretch/>
          </p:blipFill>
          <p:spPr>
            <a:xfrm flipV="1">
              <a:off x="3272893" y="2820987"/>
              <a:ext cx="646645" cy="699131"/>
            </a:xfrm>
            <a:prstGeom prst="rect">
              <a:avLst/>
            </a:prstGeom>
          </p:spPr>
        </p:pic>
        <p:cxnSp>
          <p:nvCxnSpPr>
            <p:cNvPr id="104" name="Прямая со стрелкой 103"/>
            <p:cNvCxnSpPr/>
            <p:nvPr/>
          </p:nvCxnSpPr>
          <p:spPr>
            <a:xfrm>
              <a:off x="902674" y="3518368"/>
              <a:ext cx="32861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/>
                <p:cNvSpPr txBox="1"/>
                <p:nvPr/>
              </p:nvSpPr>
              <p:spPr>
                <a:xfrm>
                  <a:off x="897373" y="2525539"/>
                  <a:ext cx="352211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ru-RU" sz="900" b="0" i="1" smtClean="0">
                                <a:latin typeface="Cambria Math" panose="02040503050406030204" pitchFamily="18" charset="0"/>
                              </a:rPr>
                              <m:t>п</m:t>
                            </m:r>
                          </m:sub>
                        </m:sSub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05" name="TextBox 1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373" y="2525539"/>
                  <a:ext cx="352211" cy="2308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/>
                <p:cNvSpPr txBox="1"/>
                <p:nvPr/>
              </p:nvSpPr>
              <p:spPr>
                <a:xfrm>
                  <a:off x="3972914" y="3298336"/>
                  <a:ext cx="26282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06" name="TextBox 1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914" y="3298336"/>
                  <a:ext cx="262828" cy="2308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/>
                <p:cNvSpPr txBox="1"/>
                <p:nvPr/>
              </p:nvSpPr>
              <p:spPr>
                <a:xfrm>
                  <a:off x="691348" y="3402952"/>
                  <a:ext cx="27924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07" name="Text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348" y="3402952"/>
                  <a:ext cx="279244" cy="230832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8" name="Прямая соединительная линия 107"/>
            <p:cNvCxnSpPr/>
            <p:nvPr/>
          </p:nvCxnSpPr>
          <p:spPr>
            <a:xfrm>
              <a:off x="905849" y="2818805"/>
              <a:ext cx="323412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 стрелкой 108"/>
            <p:cNvCxnSpPr/>
            <p:nvPr/>
          </p:nvCxnSpPr>
          <p:spPr>
            <a:xfrm flipV="1">
              <a:off x="905851" y="2560464"/>
              <a:ext cx="0" cy="9613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Овал 109"/>
            <p:cNvSpPr/>
            <p:nvPr/>
          </p:nvSpPr>
          <p:spPr>
            <a:xfrm>
              <a:off x="897373" y="350756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TextBox 110"/>
                <p:cNvSpPr txBox="1"/>
                <p:nvPr/>
              </p:nvSpPr>
              <p:spPr>
                <a:xfrm>
                  <a:off x="384809" y="2609826"/>
                  <a:ext cx="5776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11" name="TextBox 1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809" y="2609826"/>
                  <a:ext cx="577658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8" name="Группа 117"/>
          <p:cNvGrpSpPr/>
          <p:nvPr/>
        </p:nvGrpSpPr>
        <p:grpSpPr>
          <a:xfrm>
            <a:off x="384809" y="3456584"/>
            <a:ext cx="3850934" cy="1100081"/>
            <a:chOff x="384809" y="2533703"/>
            <a:chExt cx="3850934" cy="1100081"/>
          </a:xfrm>
        </p:grpSpPr>
        <p:cxnSp>
          <p:nvCxnSpPr>
            <p:cNvPr id="125" name="Прямая со стрелкой 124"/>
            <p:cNvCxnSpPr/>
            <p:nvPr/>
          </p:nvCxnSpPr>
          <p:spPr>
            <a:xfrm>
              <a:off x="902674" y="3518368"/>
              <a:ext cx="32861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897373" y="2533703"/>
                  <a:ext cx="32861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373" y="2533703"/>
                  <a:ext cx="328616" cy="230832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3972914" y="3289280"/>
                  <a:ext cx="26282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914" y="3289280"/>
                  <a:ext cx="262829" cy="2308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691348" y="3402952"/>
                  <a:ext cx="27924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348" y="3402952"/>
                  <a:ext cx="279244" cy="230832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9" name="Прямая соединительная линия 128"/>
            <p:cNvCxnSpPr/>
            <p:nvPr/>
          </p:nvCxnSpPr>
          <p:spPr>
            <a:xfrm>
              <a:off x="905849" y="2818805"/>
              <a:ext cx="3234128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Прямая со стрелкой 129"/>
            <p:cNvCxnSpPr/>
            <p:nvPr/>
          </p:nvCxnSpPr>
          <p:spPr>
            <a:xfrm flipV="1">
              <a:off x="905851" y="2560464"/>
              <a:ext cx="0" cy="9613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Овал 130"/>
            <p:cNvSpPr/>
            <p:nvPr/>
          </p:nvSpPr>
          <p:spPr>
            <a:xfrm>
              <a:off x="897373" y="350756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/>
                <p:cNvSpPr txBox="1"/>
                <p:nvPr/>
              </p:nvSpPr>
              <p:spPr>
                <a:xfrm>
                  <a:off x="384809" y="2609826"/>
                  <a:ext cx="5776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9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900" dirty="0"/>
                </a:p>
              </p:txBody>
            </p:sp>
          </mc:Choice>
          <mc:Fallback xmlns="">
            <p:sp>
              <p:nvSpPr>
                <p:cNvPr id="132" name="TextBox 1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809" y="2609826"/>
                  <a:ext cx="577658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6408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1" grpId="0"/>
      <p:bldP spid="75" grpId="0"/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849623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100" b="1" cap="all" dirty="0" smtClean="0">
                <a:solidFill>
                  <a:srgbClr val="ED7D31">
                    <a:lumMod val="75000"/>
                  </a:srgbClr>
                </a:solidFill>
              </a:rPr>
              <a:t>Превращение энергии при Гармонических Колебаниях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076" y="1279545"/>
            <a:ext cx="1654181" cy="3200380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391835" y="2391665"/>
            <a:ext cx="3875070" cy="2054914"/>
            <a:chOff x="391835" y="2391665"/>
            <a:chExt cx="3875070" cy="2054914"/>
          </a:xfrm>
        </p:grpSpPr>
        <p:cxnSp>
          <p:nvCxnSpPr>
            <p:cNvPr id="61" name="Прямая со стрелкой 60"/>
            <p:cNvCxnSpPr/>
            <p:nvPr/>
          </p:nvCxnSpPr>
          <p:spPr>
            <a:xfrm>
              <a:off x="724048" y="3464313"/>
              <a:ext cx="3286194" cy="0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03" y="2776421"/>
              <a:ext cx="3104997" cy="138829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400843" y="2391665"/>
                  <a:ext cx="37824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lang="ru-RU" sz="1200" dirty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843" y="2391665"/>
                  <a:ext cx="378245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3975863" y="3300333"/>
                  <a:ext cx="29104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200" dirty="0"/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5863" y="3300333"/>
                  <a:ext cx="291042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473463" y="3187314"/>
                  <a:ext cx="31130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1200" dirty="0"/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463" y="3187314"/>
                  <a:ext cx="311304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391835" y="2633739"/>
                  <a:ext cx="39626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sz="1200" dirty="0"/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835" y="2633739"/>
                  <a:ext cx="396262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Прямая со стрелкой 67"/>
            <p:cNvCxnSpPr/>
            <p:nvPr/>
          </p:nvCxnSpPr>
          <p:spPr>
            <a:xfrm flipV="1">
              <a:off x="727225" y="2482850"/>
              <a:ext cx="0" cy="1963729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Группа 88"/>
          <p:cNvGrpSpPr/>
          <p:nvPr/>
        </p:nvGrpSpPr>
        <p:grpSpPr>
          <a:xfrm>
            <a:off x="366938" y="1344156"/>
            <a:ext cx="4139748" cy="886688"/>
            <a:chOff x="366938" y="1344156"/>
            <a:chExt cx="4139748" cy="886688"/>
          </a:xfrm>
        </p:grpSpPr>
        <p:sp>
          <p:nvSpPr>
            <p:cNvPr id="90" name="Прямоугольник 89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Затухающие колебания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366938" y="1676846"/>
              <a:ext cx="413974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колебания</a:t>
              </a:r>
              <a:r>
                <a:rPr lang="ru-RU" sz="1500" dirty="0"/>
                <a:t>, </a:t>
              </a:r>
              <a:r>
                <a:rPr lang="ru-RU" sz="1500" dirty="0" smtClean="0"/>
                <a:t>амплитуда которых со временем уменьшается.</a:t>
              </a:r>
              <a:endParaRPr lang="ru-RU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4800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7" y="1143436"/>
            <a:ext cx="3705710" cy="2084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29" y="1143437"/>
            <a:ext cx="3706190" cy="2084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067" y="2787041"/>
            <a:ext cx="3706190" cy="2084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70414" y="386857"/>
            <a:ext cx="759534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100" b="1" cap="all" dirty="0" smtClean="0">
                <a:solidFill>
                  <a:srgbClr val="ED7D31">
                    <a:lumMod val="75000"/>
                  </a:srgbClr>
                </a:solidFill>
              </a:rPr>
              <a:t>Гармонические колебания и их характеристики</a:t>
            </a:r>
          </a:p>
        </p:txBody>
      </p:sp>
    </p:spTree>
    <p:extLst>
      <p:ext uri="{BB962C8B-B14F-4D97-AF65-F5344CB8AC3E}">
        <p14:creationId xmlns:p14="http://schemas.microsoft.com/office/powerpoint/2010/main" val="15750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7" y="1143436"/>
            <a:ext cx="3705710" cy="2084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29" y="1143437"/>
            <a:ext cx="3706190" cy="2084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067" y="2787041"/>
            <a:ext cx="3706190" cy="2084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70414" y="386857"/>
            <a:ext cx="759534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100" b="1" cap="all" dirty="0" smtClean="0">
                <a:solidFill>
                  <a:srgbClr val="ED7D31">
                    <a:lumMod val="75000"/>
                  </a:srgbClr>
                </a:solidFill>
              </a:rPr>
              <a:t>Гармонические колебания и их характеристики</a:t>
            </a:r>
          </a:p>
        </p:txBody>
      </p:sp>
    </p:spTree>
    <p:extLst>
      <p:ext uri="{BB962C8B-B14F-4D97-AF65-F5344CB8AC3E}">
        <p14:creationId xmlns:p14="http://schemas.microsoft.com/office/powerpoint/2010/main" val="153653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428033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Колебательное движение</a:t>
            </a:r>
          </a:p>
        </p:txBody>
      </p:sp>
      <p:grpSp>
        <p:nvGrpSpPr>
          <p:cNvPr id="52" name="Группа 51"/>
          <p:cNvGrpSpPr/>
          <p:nvPr/>
        </p:nvGrpSpPr>
        <p:grpSpPr>
          <a:xfrm>
            <a:off x="366938" y="1427358"/>
            <a:ext cx="4071712" cy="1810018"/>
            <a:chOff x="366938" y="1344156"/>
            <a:chExt cx="4071712" cy="1810018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Колебание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366938" y="1676846"/>
              <a:ext cx="407171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процесс, при котором какая-либо физическая величина, характеризующая этот процесс, последовательно изменяется то в одну, то в другую сторону около некоторого своего среднего значения.</a:t>
              </a:r>
              <a:endParaRPr lang="ru-RU" sz="1500" dirty="0">
                <a:latin typeface="+mj-lt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1339850"/>
            <a:ext cx="3997324" cy="3146538"/>
          </a:xfrm>
          <a:prstGeom prst="roundRect">
            <a:avLst>
              <a:gd name="adj" fmla="val 2084"/>
            </a:avLst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50" y="1860550"/>
            <a:ext cx="1667114" cy="17072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16" y="2806450"/>
            <a:ext cx="2565276" cy="110522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75" y="1225070"/>
            <a:ext cx="2799175" cy="3254855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85" y="1351158"/>
            <a:ext cx="1334406" cy="3144155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76" y="1357649"/>
            <a:ext cx="1424863" cy="311445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459" y="1345829"/>
            <a:ext cx="2676524" cy="317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58025E-6 L -0.69201 3.58025E-6 " pathEditMode="relative" rAng="0" ptsTypes="AA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0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85" y="1351158"/>
            <a:ext cx="1334406" cy="31441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76" y="1357649"/>
            <a:ext cx="1424863" cy="3114454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366938" y="1427358"/>
            <a:ext cx="4071712" cy="1810018"/>
            <a:chOff x="366938" y="1344156"/>
            <a:chExt cx="4071712" cy="181001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Колебание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66938" y="1676846"/>
              <a:ext cx="407171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процесс, при котором какая-либо физическая величина, характеризующая этот процесс, последовательно изменяется то в одну, то в другую сторону около некоторого своего среднего значения.</a:t>
              </a:r>
              <a:endParaRPr lang="ru-RU" sz="1500" dirty="0">
                <a:latin typeface="+mj-lt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75" y="1290944"/>
            <a:ext cx="3246372" cy="3246372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366938" y="3528265"/>
            <a:ext cx="4071712" cy="886688"/>
            <a:chOff x="366938" y="1344156"/>
            <a:chExt cx="4071712" cy="886688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Механическая колебательная система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совокупность тел, в которой могут происходить колебательные процессы.</a:t>
              </a:r>
              <a:endParaRPr lang="ru-RU" sz="1500" dirty="0">
                <a:latin typeface="+mj-lt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198" y="1404391"/>
            <a:ext cx="2766416" cy="30268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36" y="1159177"/>
            <a:ext cx="4041952" cy="32754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0414" y="386857"/>
            <a:ext cx="428033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Колебательное движение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63" y="1211485"/>
            <a:ext cx="4110500" cy="320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>
            <a:off x="366938" y="1427358"/>
            <a:ext cx="4071712" cy="1810018"/>
            <a:chOff x="366938" y="1344156"/>
            <a:chExt cx="4071712" cy="1810018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Колебание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66938" y="1676846"/>
              <a:ext cx="407171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процесс, при котором какая-либо физическая величина, характеризующая этот процесс, последовательно изменяется то в одну, то в другую сторону около некоторого своего среднего значения.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/>
        </p:nvGrpSpPr>
        <p:grpSpPr>
          <a:xfrm>
            <a:off x="366938" y="2361934"/>
            <a:ext cx="4071712" cy="886688"/>
            <a:chOff x="366938" y="1344156"/>
            <a:chExt cx="4071712" cy="88668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Свободные колебания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колебания, происходящие в системе под действием только внутренних сил.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66938" y="1358218"/>
            <a:ext cx="4071712" cy="886688"/>
            <a:chOff x="366938" y="1344156"/>
            <a:chExt cx="4071712" cy="886688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Механическая колебательная система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совокупность тел, в которой могут происходить колебательные процессы.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66938" y="3365650"/>
            <a:ext cx="4071712" cy="1117520"/>
            <a:chOff x="366938" y="1344156"/>
            <a:chExt cx="4071712" cy="111752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Периодические колебания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6938" y="1676846"/>
              <a:ext cx="407171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колебания тела, которые </a:t>
              </a:r>
              <a:r>
                <a:rPr lang="ru-RU" sz="1500" dirty="0"/>
                <a:t>повторяются через </a:t>
              </a:r>
              <a:r>
                <a:rPr lang="ru-RU" sz="1500" dirty="0" smtClean="0"/>
                <a:t>определенный </a:t>
              </a:r>
              <a:r>
                <a:rPr lang="ru-RU" sz="1500" dirty="0"/>
                <a:t>промежуток </a:t>
              </a:r>
              <a:r>
                <a:rPr lang="ru-RU" sz="1500" dirty="0" smtClean="0"/>
                <a:t>времени.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66938" y="3528265"/>
            <a:ext cx="4071712" cy="886688"/>
            <a:chOff x="366938" y="1344156"/>
            <a:chExt cx="4071712" cy="886688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Механическая колебательная система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совокупность тел, в которой могут происходить колебательные процессы.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70414" y="386857"/>
            <a:ext cx="428033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Колебательное движение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36" y="1159177"/>
            <a:ext cx="4041952" cy="327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0007 -0.42129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210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66938" y="1994022"/>
            <a:ext cx="40717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/>
              <a:t>1) наличие положения устойчивого равновесия;</a:t>
            </a:r>
            <a:endParaRPr lang="ru-RU" sz="1500" dirty="0">
              <a:latin typeface="+mj-lt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66938" y="1350054"/>
            <a:ext cx="39891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</a:rPr>
              <a:t>Условия возникновения в системе свободных колебаний:</a:t>
            </a:r>
            <a:endParaRPr lang="ru-RU" sz="15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0414" y="386857"/>
            <a:ext cx="428033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Колебательное движение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66938" y="2637991"/>
            <a:ext cx="40717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/>
              <a:t>2) наличие у МТ избыточной </a:t>
            </a:r>
            <a:r>
              <a:rPr lang="ru-RU" sz="1500" dirty="0"/>
              <a:t>механической </a:t>
            </a:r>
            <a:r>
              <a:rPr lang="ru-RU" sz="1500" dirty="0" smtClean="0"/>
              <a:t>энергии по </a:t>
            </a:r>
            <a:r>
              <a:rPr lang="ru-RU" sz="1500" dirty="0"/>
              <a:t>сравнению с ее энергией в положении устойчивого равновесия;</a:t>
            </a:r>
            <a:endParaRPr lang="ru-RU" sz="1500" dirty="0">
              <a:latin typeface="+mj-lt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66938" y="3743625"/>
            <a:ext cx="407171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/>
              <a:t>3) действие на МТ возвращающей силы;</a:t>
            </a:r>
            <a:endParaRPr lang="ru-RU" sz="1500" dirty="0">
              <a:latin typeface="+mj-lt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66938" y="4156760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/>
              <a:t>4</a:t>
            </a:r>
            <a:r>
              <a:rPr lang="ru-RU" sz="1500" dirty="0"/>
              <a:t>) </a:t>
            </a:r>
            <a:r>
              <a:rPr lang="ru-RU" sz="1500" dirty="0" smtClean="0"/>
              <a:t>отсутствие сил сопротивления.</a:t>
            </a:r>
            <a:endParaRPr lang="ru-RU" sz="1500" dirty="0">
              <a:latin typeface="+mj-lt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7251700" y="2652712"/>
            <a:ext cx="0" cy="747713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 flipV="1">
            <a:off x="7249319" y="3398001"/>
            <a:ext cx="611983" cy="238253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Группа 40"/>
          <p:cNvGrpSpPr/>
          <p:nvPr/>
        </p:nvGrpSpPr>
        <p:grpSpPr>
          <a:xfrm>
            <a:off x="4926330" y="1008383"/>
            <a:ext cx="3723640" cy="2857500"/>
            <a:chOff x="4926330" y="1008383"/>
            <a:chExt cx="3723640" cy="2857500"/>
          </a:xfrm>
        </p:grpSpPr>
        <p:sp>
          <p:nvSpPr>
            <p:cNvPr id="43" name="Дуга 42"/>
            <p:cNvSpPr/>
            <p:nvPr/>
          </p:nvSpPr>
          <p:spPr>
            <a:xfrm>
              <a:off x="5359400" y="1008383"/>
              <a:ext cx="2857500" cy="2857500"/>
            </a:xfrm>
            <a:prstGeom prst="arc">
              <a:avLst>
                <a:gd name="adj1" fmla="val 21583701"/>
                <a:gd name="adj2" fmla="val 10773588"/>
              </a:avLst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4" name="Прямая соединительная линия 43"/>
            <p:cNvCxnSpPr/>
            <p:nvPr/>
          </p:nvCxnSpPr>
          <p:spPr>
            <a:xfrm flipH="1" flipV="1">
              <a:off x="4926330" y="2446020"/>
              <a:ext cx="452162" cy="20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flipH="1" flipV="1">
              <a:off x="8197808" y="2446020"/>
              <a:ext cx="452162" cy="20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Овал 45"/>
          <p:cNvSpPr/>
          <p:nvPr/>
        </p:nvSpPr>
        <p:spPr>
          <a:xfrm>
            <a:off x="6550025" y="3370573"/>
            <a:ext cx="476250" cy="47625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7626625" y="2657475"/>
            <a:ext cx="476250" cy="47625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 стрелкой 47"/>
          <p:cNvCxnSpPr/>
          <p:nvPr/>
        </p:nvCxnSpPr>
        <p:spPr>
          <a:xfrm>
            <a:off x="7862888" y="2895600"/>
            <a:ext cx="0" cy="747713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 flipV="1">
            <a:off x="7245350" y="2652712"/>
            <a:ext cx="623888" cy="242888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7255669" y="2898776"/>
            <a:ext cx="605633" cy="499268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7843203" y="2870518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7193555" y="2335978"/>
                <a:ext cx="368562" cy="33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555" y="2335978"/>
                <a:ext cx="368562" cy="33393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7861302" y="3428941"/>
                <a:ext cx="5002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ru-RU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302" y="3428941"/>
                <a:ext cx="500201" cy="307777"/>
              </a:xfrm>
              <a:prstGeom prst="rect">
                <a:avLst/>
              </a:prstGeom>
              <a:blipFill rotWithShape="0">
                <a:blip r:embed="rId4"/>
                <a:stretch>
                  <a:fillRect t="-9804" r="-32927" b="-19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6933543" y="3079542"/>
                <a:ext cx="351827" cy="33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543" y="3079542"/>
                <a:ext cx="351827" cy="33393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Овал 54"/>
          <p:cNvSpPr/>
          <p:nvPr/>
        </p:nvSpPr>
        <p:spPr>
          <a:xfrm>
            <a:off x="6550025" y="3370573"/>
            <a:ext cx="476250" cy="47625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6332" flipH="1">
            <a:off x="7485724" y="2765259"/>
            <a:ext cx="987250" cy="168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5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0" presetClass="path" presetSubtype="0" fill="hold" grpId="1" nodeType="afterEffect" p14:presetBounceEnd="1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03993 -0.01049 L -0.07639 -0.04568 L -0.09618 -0.07778 L -0.10868 -0.10926 L -0.12014 -0.1537 L -0.10243 -0.09444 L -0.08055 -0.05123 L -0.05833 -0.02407 L -0.03333 -0.00864 L -0.01042 0 L 0.02292 -0.00309 L 0.05174 -0.0179 L 0.07708 -0.04074 L 0.09445 -0.06852 L 0.10729 -0.09753 L 0.11528 -0.12161 L 0.09479 -0.07037 L 0.06771 -0.03148 L 0.04132 -0.01235 L 0.01667 -0.00123 L -0.01354 -0.00185 L -0.04618 -0.01605 L -0.07535 -0.0463 L -0.09583 -0.07778 L -0.06562 -0.03272 L -0.03021 -0.00494 L 0 0 Z " pathEditMode="relative" ptsTypes="AAAAAAAAAAAAAAAAAAAAAAAAAAAA" p14:bounceEnd="18000">
                                          <p:cBhvr>
                                            <p:cTn id="17" dur="4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35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-3.20988E-6 L -0.01823 -3.20988E-6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9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xit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0" presetClass="path" presetSubtype="0" fill="hold" grpId="1" nodeType="withEffect" p14:presetBounceEnd="18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1.11111E-6 -3.20988E-6 L -0.03993 -0.01049 L -0.07639 -0.04568 L -0.09618 -0.07777 L -0.10868 -0.10926 L -0.12014 -0.1537 L -0.10243 -0.09444 L -0.08055 -0.05123 L -0.05833 -0.02407 L -0.03333 -0.00864 L -0.01042 -3.20988E-6 L 0.02292 -0.00308 L 0.05174 -0.0179 L 0.07708 -0.04074 L 0.09445 -0.06852 L 0.10729 -0.09753 L 0.11528 -0.1216 L 0.09479 -0.07037 L 0.06771 -0.03148 L 0.04132 -0.01234 L 0.01667 -0.00123 L -0.01354 -0.00185 L -0.04618 -0.01605 L -0.07535 -0.04629 L -0.09583 -0.07777 L -0.06562 -0.03271 L -0.03021 -0.00494 L -1.11111E-6 -3.20988E-6 Z " pathEditMode="relative" rAng="0" ptsTypes="AAAAAAAAAAAAAAAAAAAAAAAAAAAA" p14:bounceEnd="18000">
                                          <p:cBhvr>
                                            <p:cTn id="39" dur="4500" spd="-100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" y="-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36" grpId="0"/>
          <p:bldP spid="37" grpId="0"/>
          <p:bldP spid="38" grpId="0"/>
          <p:bldP spid="46" grpId="0" animBg="1"/>
          <p:bldP spid="46" grpId="1" animBg="1"/>
          <p:bldP spid="46" grpId="2" animBg="1"/>
          <p:bldP spid="47" grpId="0" animBg="1"/>
          <p:bldP spid="51" grpId="0" animBg="1"/>
          <p:bldP spid="52" grpId="0"/>
          <p:bldP spid="53" grpId="0"/>
          <p:bldP spid="54" grpId="0"/>
          <p:bldP spid="55" grpId="0" animBg="1"/>
          <p:bldP spid="5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0" presetClass="pat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03993 -0.01049 L -0.07639 -0.04568 L -0.09618 -0.07778 L -0.10868 -0.10926 L -0.12014 -0.1537 L -0.10243 -0.09444 L -0.08055 -0.05123 L -0.05833 -0.02407 L -0.03333 -0.00864 L -0.01042 0 L 0.02292 -0.00309 L 0.05174 -0.0179 L 0.07708 -0.04074 L 0.09445 -0.06852 L 0.10729 -0.09753 L 0.11528 -0.12161 L 0.09479 -0.07037 L 0.06771 -0.03148 L 0.04132 -0.01235 L 0.01667 -0.00123 L -0.01354 -0.00185 L -0.04618 -0.01605 L -0.07535 -0.0463 L -0.09583 -0.07778 L -0.06562 -0.03272 L -0.03021 -0.00494 L 0 0 Z " pathEditMode="relative" ptsTypes="AAAAAAAAAAAAAAAAAAAAAAAAAAAA">
                                          <p:cBhvr>
                                            <p:cTn id="17" dur="4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35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-3.20988E-6 L -0.01823 -3.20988E-6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9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xit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0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1.11111E-6 -3.20988E-6 L -0.03993 -0.01049 L -0.07639 -0.04568 L -0.09618 -0.07777 L -0.10868 -0.10926 L -0.12014 -0.1537 L -0.10243 -0.09444 L -0.08055 -0.05123 L -0.05833 -0.02407 L -0.03333 -0.00864 L -0.01042 -3.20988E-6 L 0.02292 -0.00308 L 0.05174 -0.0179 L 0.07708 -0.04074 L 0.09445 -0.06852 L 0.10729 -0.09753 L 0.11528 -0.1216 L 0.09479 -0.07037 L 0.06771 -0.03148 L 0.04132 -0.01234 L 0.01667 -0.00123 L -0.01354 -0.00185 L -0.04618 -0.01605 L -0.07535 -0.04629 L -0.09583 -0.07777 L -0.06562 -0.03271 L -0.03021 -0.00494 L -1.11111E-6 -3.20988E-6 Z " pathEditMode="relative" rAng="0" ptsTypes="AAAAAAAAAAAAAAAAAAAAAAAAAAAA">
                                          <p:cBhvr>
                                            <p:cTn id="39" dur="4500" spd="-100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" y="-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36" grpId="0"/>
          <p:bldP spid="37" grpId="0"/>
          <p:bldP spid="38" grpId="0"/>
          <p:bldP spid="46" grpId="0" animBg="1"/>
          <p:bldP spid="46" grpId="1" animBg="1"/>
          <p:bldP spid="46" grpId="2" animBg="1"/>
          <p:bldP spid="47" grpId="0" animBg="1"/>
          <p:bldP spid="51" grpId="0" animBg="1"/>
          <p:bldP spid="52" grpId="0"/>
          <p:bldP spid="53" grpId="0"/>
          <p:bldP spid="54" grpId="0"/>
          <p:bldP spid="55" grpId="0" animBg="1"/>
          <p:bldP spid="55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70414" y="386857"/>
            <a:ext cx="717856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Характеристики Колебательного движения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366938" y="1242202"/>
            <a:ext cx="4139748" cy="886688"/>
            <a:chOff x="366938" y="1344156"/>
            <a:chExt cx="4139748" cy="88668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Период колебаний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66938" y="1676846"/>
              <a:ext cx="413974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промежуток времени, в течение которого совершается одно полное </a:t>
              </a:r>
              <a:r>
                <a:rPr lang="ru-RU" sz="1500" dirty="0" smtClean="0"/>
                <a:t>колебание.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66938" y="2805159"/>
            <a:ext cx="4071712" cy="878524"/>
            <a:chOff x="366938" y="1344156"/>
            <a:chExt cx="4071712" cy="878524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Смещение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366938" y="1668682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любое </a:t>
              </a:r>
              <a:r>
                <a:rPr lang="ru-RU" sz="1500" dirty="0" smtClean="0"/>
                <a:t>отклонение </a:t>
              </a:r>
              <a:r>
                <a:rPr lang="ru-RU" sz="1500" dirty="0"/>
                <a:t>физической величины от ее </a:t>
              </a:r>
              <a:r>
                <a:rPr lang="ru-RU" sz="1500" dirty="0" smtClean="0"/>
                <a:t>значения </a:t>
              </a:r>
              <a:r>
                <a:rPr lang="ru-RU" sz="1500" dirty="0"/>
                <a:t>в положении равновесия.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366938" y="3697973"/>
            <a:ext cx="4071712" cy="878524"/>
            <a:chOff x="366938" y="1344156"/>
            <a:chExt cx="4071712" cy="878524"/>
          </a:xfrm>
        </p:grpSpPr>
        <p:sp>
          <p:nvSpPr>
            <p:cNvPr id="59" name="Прямоугольник 58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Амплитуда колебаний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366938" y="1668682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максимальное </a:t>
              </a:r>
              <a:r>
                <a:rPr lang="ru-RU" sz="1500" dirty="0"/>
                <a:t>смещение тела от положения равновесия.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366938" y="2143179"/>
            <a:ext cx="4071712" cy="647691"/>
            <a:chOff x="366938" y="1344156"/>
            <a:chExt cx="4071712" cy="647691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Частота колебаний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366938" y="1668682"/>
              <a:ext cx="407171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величина, обратная периоду.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796064" y="1345739"/>
            <a:ext cx="2846337" cy="507768"/>
            <a:chOff x="4796064" y="1345739"/>
            <a:chExt cx="2846337" cy="5077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4796064" y="1345739"/>
                  <a:ext cx="750847" cy="507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6064" y="1345739"/>
                  <a:ext cx="750847" cy="50776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361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>
              <a:off x="5394670" y="1438040"/>
              <a:ext cx="2247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— </a:t>
              </a:r>
              <a:r>
                <a:rPr lang="ru-RU" sz="1500" dirty="0" smtClean="0"/>
                <a:t>период колебаний.</a:t>
              </a:r>
              <a:endParaRPr lang="ru-RU" sz="15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4796064" y="1890912"/>
                <a:ext cx="708527" cy="524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064" y="1890912"/>
                <a:ext cx="708527" cy="524503"/>
              </a:xfrm>
              <a:prstGeom prst="rect">
                <a:avLst/>
              </a:prstGeom>
              <a:blipFill rotWithShape="0">
                <a:blip r:embed="rId4"/>
                <a:stretch>
                  <a:fillRect b="-34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5319169" y="1906399"/>
                <a:ext cx="579389" cy="5230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0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ru-RU" sz="15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9169" y="1906399"/>
                <a:ext cx="579389" cy="523028"/>
              </a:xfrm>
              <a:prstGeom prst="rect">
                <a:avLst/>
              </a:prstGeom>
              <a:blipFill rotWithShape="0">
                <a:blip r:embed="rId5"/>
                <a:stretch>
                  <a:fillRect b="-11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/>
          <p:cNvSpPr txBox="1"/>
          <p:nvPr/>
        </p:nvSpPr>
        <p:spPr>
          <a:xfrm>
            <a:off x="5719668" y="2020098"/>
            <a:ext cx="22669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— </a:t>
            </a:r>
            <a:r>
              <a:rPr lang="ru-RU" sz="1500" dirty="0" smtClean="0"/>
              <a:t>частота колебаний.</a:t>
            </a:r>
            <a:endParaRPr lang="ru-RU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4796289" y="2454068"/>
                <a:ext cx="99944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с</m:t>
                          </m:r>
                        </m:e>
                      </m:d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289" y="2454068"/>
                <a:ext cx="999441" cy="3231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647204" y="2452820"/>
                <a:ext cx="177452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с</m:t>
                              </m:r>
                            </m:e>
                            <m:sup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ru-RU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Гц</m:t>
                          </m:r>
                        </m:e>
                      </m:d>
                      <m:r>
                        <a:rPr lang="ru-RU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204" y="2452820"/>
                <a:ext cx="1774525" cy="323165"/>
              </a:xfrm>
              <a:prstGeom prst="rect">
                <a:avLst/>
              </a:prstGeom>
              <a:blipFill rotWithShape="0">
                <a:blip r:embed="rId7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Группа 33"/>
          <p:cNvGrpSpPr/>
          <p:nvPr/>
        </p:nvGrpSpPr>
        <p:grpSpPr>
          <a:xfrm>
            <a:off x="5674972" y="2814638"/>
            <a:ext cx="1961356" cy="1629866"/>
            <a:chOff x="5674972" y="2814638"/>
            <a:chExt cx="1961356" cy="1629866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8"/>
            <a:srcRect l="27466" t="2984" r="28219" b="87504"/>
            <a:stretch/>
          </p:blipFill>
          <p:spPr>
            <a:xfrm>
              <a:off x="6207358" y="2814638"/>
              <a:ext cx="1148884" cy="200026"/>
            </a:xfrm>
            <a:prstGeom prst="rect">
              <a:avLst/>
            </a:prstGeom>
          </p:spPr>
        </p:pic>
        <p:sp>
          <p:nvSpPr>
            <p:cNvPr id="18" name="Овал 17"/>
            <p:cNvSpPr/>
            <p:nvPr/>
          </p:nvSpPr>
          <p:spPr>
            <a:xfrm>
              <a:off x="6682129" y="4222937"/>
              <a:ext cx="221567" cy="22156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7414761" y="3987479"/>
              <a:ext cx="221567" cy="22156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5674972" y="3743962"/>
              <a:ext cx="221567" cy="22156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792913" y="3012281"/>
              <a:ext cx="0" cy="1210656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3000000" flipV="1">
              <a:off x="6332539" y="2789741"/>
              <a:ext cx="0" cy="12106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-2040000" flipV="1">
              <a:off x="7128670" y="2897980"/>
              <a:ext cx="0" cy="1210656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 rot="20561771">
                <a:off x="6991112" y="4063903"/>
                <a:ext cx="3343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561771">
                <a:off x="6991112" y="4063903"/>
                <a:ext cx="334386" cy="30777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 rot="1563940">
                <a:off x="6092631" y="4036371"/>
                <a:ext cx="3483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563940">
                <a:off x="6092631" y="4036371"/>
                <a:ext cx="348300" cy="30777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Дуга 39"/>
          <p:cNvSpPr/>
          <p:nvPr/>
        </p:nvSpPr>
        <p:spPr>
          <a:xfrm rot="9775649">
            <a:off x="5752562" y="2852639"/>
            <a:ext cx="1600499" cy="1534849"/>
          </a:xfrm>
          <a:prstGeom prst="arc">
            <a:avLst>
              <a:gd name="adj1" fmla="val 16125754"/>
              <a:gd name="adj2" fmla="val 462"/>
            </a:avLst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Дуга 40"/>
          <p:cNvSpPr/>
          <p:nvPr/>
        </p:nvSpPr>
        <p:spPr>
          <a:xfrm rot="7017414">
            <a:off x="6472213" y="3290312"/>
            <a:ext cx="1159655" cy="1087491"/>
          </a:xfrm>
          <a:prstGeom prst="arc">
            <a:avLst>
              <a:gd name="adj1" fmla="val 16282265"/>
              <a:gd name="adj2" fmla="val 462"/>
            </a:avLst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38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4" grpId="0"/>
      <p:bldP spid="65" grpId="0"/>
      <p:bldP spid="66" grpId="0"/>
      <p:bldP spid="67" grpId="0"/>
      <p:bldP spid="25" grpId="0"/>
      <p:bldP spid="68" grpId="0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2" cy="51434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39" y="421824"/>
            <a:ext cx="3989161" cy="93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600" b="1" cap="all" dirty="0" smtClean="0">
                <a:solidFill>
                  <a:srgbClr val="ED7D31">
                    <a:lumMod val="75000"/>
                  </a:srgbClr>
                </a:solidFill>
              </a:rPr>
              <a:t>Гармонические колебания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363" y="1465029"/>
            <a:ext cx="3995737" cy="1066959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1600" dirty="0" smtClean="0">
                <a:solidFill>
                  <a:prstClr val="black"/>
                </a:solidFill>
              </a:rPr>
              <a:t>Колебания</a:t>
            </a:r>
            <a:r>
              <a:rPr lang="ru-RU" sz="1600" dirty="0">
                <a:solidFill>
                  <a:prstClr val="black"/>
                </a:solidFill>
              </a:rPr>
              <a:t>, при которых какая-либо величина изменяется с </a:t>
            </a:r>
            <a:r>
              <a:rPr lang="ru-RU" sz="1600" dirty="0" smtClean="0">
                <a:solidFill>
                  <a:prstClr val="black"/>
                </a:solidFill>
              </a:rPr>
              <a:t>течением </a:t>
            </a:r>
            <a:r>
              <a:rPr lang="ru-RU" sz="1600" dirty="0">
                <a:solidFill>
                  <a:prstClr val="black"/>
                </a:solidFill>
              </a:rPr>
              <a:t>времени по закону синуса или </a:t>
            </a:r>
            <a:r>
              <a:rPr lang="ru-RU" sz="1600" dirty="0" smtClean="0">
                <a:solidFill>
                  <a:prstClr val="black"/>
                </a:solidFill>
              </a:rPr>
              <a:t>косинуса.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533400" y="4248150"/>
            <a:ext cx="1076325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31800" y="4388048"/>
            <a:ext cx="12731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Д. Бернулли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05" y="2531988"/>
            <a:ext cx="1473651" cy="16035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05" y="2531988"/>
            <a:ext cx="1473651" cy="160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1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2" cy="51434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39" y="421824"/>
            <a:ext cx="3989161" cy="93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600" b="1" cap="all" dirty="0" smtClean="0">
                <a:solidFill>
                  <a:srgbClr val="ED7D31">
                    <a:lumMod val="75000"/>
                  </a:srgbClr>
                </a:solidFill>
              </a:rPr>
              <a:t>Гармонические колебания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363" y="1465029"/>
            <a:ext cx="3995737" cy="1066959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1600" dirty="0" smtClean="0">
                <a:solidFill>
                  <a:prstClr val="black"/>
                </a:solidFill>
              </a:rPr>
              <a:t>Колебания</a:t>
            </a:r>
            <a:r>
              <a:rPr lang="ru-RU" sz="1600" dirty="0">
                <a:solidFill>
                  <a:prstClr val="black"/>
                </a:solidFill>
              </a:rPr>
              <a:t>, при которых какая-либо величина изменяется с </a:t>
            </a:r>
            <a:r>
              <a:rPr lang="ru-RU" sz="1600" dirty="0" smtClean="0">
                <a:solidFill>
                  <a:prstClr val="black"/>
                </a:solidFill>
              </a:rPr>
              <a:t>течением </a:t>
            </a:r>
            <a:r>
              <a:rPr lang="ru-RU" sz="1600" dirty="0">
                <a:solidFill>
                  <a:prstClr val="black"/>
                </a:solidFill>
              </a:rPr>
              <a:t>времени по закону синуса или </a:t>
            </a:r>
            <a:r>
              <a:rPr lang="ru-RU" sz="1600" dirty="0" smtClean="0">
                <a:solidFill>
                  <a:prstClr val="black"/>
                </a:solidFill>
              </a:rPr>
              <a:t>косинуса.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533400" y="4248150"/>
            <a:ext cx="1076325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31800" y="4388048"/>
            <a:ext cx="12731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Д. Бернулли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05" y="2531988"/>
            <a:ext cx="1473651" cy="160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4488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Гармонические Колебания</a:t>
            </a:r>
          </a:p>
        </p:txBody>
      </p:sp>
      <p:sp>
        <p:nvSpPr>
          <p:cNvPr id="3" name="Овал 2"/>
          <p:cNvSpPr/>
          <p:nvPr/>
        </p:nvSpPr>
        <p:spPr>
          <a:xfrm>
            <a:off x="1126445" y="1679121"/>
            <a:ext cx="2449285" cy="2449285"/>
          </a:xfrm>
          <a:prstGeom prst="ellipse">
            <a:avLst/>
          </a:prstGeom>
          <a:solidFill>
            <a:schemeClr val="accent4">
              <a:lumMod val="20000"/>
              <a:lumOff val="80000"/>
              <a:alpha val="29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2357437" y="1344156"/>
            <a:ext cx="0" cy="313894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730850" y="2899349"/>
            <a:ext cx="328619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797782" y="2900191"/>
                <a:ext cx="3343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782" y="2900191"/>
                <a:ext cx="334386" cy="3077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Овал 18"/>
          <p:cNvSpPr/>
          <p:nvPr/>
        </p:nvSpPr>
        <p:spPr>
          <a:xfrm>
            <a:off x="3384106" y="2281828"/>
            <a:ext cx="85026" cy="85026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уга 20"/>
          <p:cNvSpPr/>
          <p:nvPr/>
        </p:nvSpPr>
        <p:spPr>
          <a:xfrm rot="2029944">
            <a:off x="2623477" y="2519975"/>
            <a:ext cx="482681" cy="482681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020765" y="1230317"/>
                <a:ext cx="3368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0765" y="1230317"/>
                <a:ext cx="336823" cy="307777"/>
              </a:xfrm>
              <a:prstGeom prst="rect">
                <a:avLst/>
              </a:prstGeom>
              <a:blipFill rotWithShape="0"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Овал 61"/>
          <p:cNvSpPr/>
          <p:nvPr/>
        </p:nvSpPr>
        <p:spPr>
          <a:xfrm>
            <a:off x="2886425" y="1782994"/>
            <a:ext cx="85026" cy="8502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3384106" y="2280832"/>
            <a:ext cx="85026" cy="8502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2357438" y="2324100"/>
            <a:ext cx="1066800" cy="570969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Дуга 62"/>
          <p:cNvSpPr/>
          <p:nvPr/>
        </p:nvSpPr>
        <p:spPr>
          <a:xfrm rot="236806">
            <a:off x="2311205" y="2759869"/>
            <a:ext cx="242788" cy="242788"/>
          </a:xfrm>
          <a:prstGeom prst="arc">
            <a:avLst>
              <a:gd name="adj1" fmla="val 16200000"/>
              <a:gd name="adj2" fmla="val 25751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Дуга 63"/>
          <p:cNvSpPr/>
          <p:nvPr/>
        </p:nvSpPr>
        <p:spPr>
          <a:xfrm rot="448187">
            <a:off x="2263552" y="2700014"/>
            <a:ext cx="349554" cy="34955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 стрелкой 47"/>
          <p:cNvCxnSpPr/>
          <p:nvPr/>
        </p:nvCxnSpPr>
        <p:spPr>
          <a:xfrm flipV="1">
            <a:off x="2357437" y="1826419"/>
            <a:ext cx="571501" cy="1071647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вал 3"/>
          <p:cNvSpPr/>
          <p:nvPr/>
        </p:nvSpPr>
        <p:spPr>
          <a:xfrm>
            <a:off x="2330609" y="2874791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3404681" y="2160030"/>
                <a:ext cx="4573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681" y="2160030"/>
                <a:ext cx="457305" cy="3077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3040908" y="2531694"/>
                <a:ext cx="437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908" y="2531694"/>
                <a:ext cx="437364" cy="307777"/>
              </a:xfrm>
              <a:prstGeom prst="rect">
                <a:avLst/>
              </a:prstGeom>
              <a:blipFill rotWithShape="0">
                <a:blip r:embed="rId6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2462511" y="2403816"/>
                <a:ext cx="4232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511" y="2403816"/>
                <a:ext cx="423257" cy="307777"/>
              </a:xfrm>
              <a:prstGeom prst="rect">
                <a:avLst/>
              </a:prstGeom>
              <a:blipFill rotWithShape="0">
                <a:blip r:embed="rId7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2819625" y="1539066"/>
                <a:ext cx="4573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625" y="1539066"/>
                <a:ext cx="457305" cy="30777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Дуга 68"/>
          <p:cNvSpPr/>
          <p:nvPr/>
        </p:nvSpPr>
        <p:spPr>
          <a:xfrm rot="1748076">
            <a:off x="2979653" y="1671455"/>
            <a:ext cx="790351" cy="790351"/>
          </a:xfrm>
          <a:prstGeom prst="arc">
            <a:avLst>
              <a:gd name="adj1" fmla="val 15987077"/>
              <a:gd name="adj2" fmla="val 19931975"/>
            </a:avLst>
          </a:prstGeom>
          <a:ln w="19050">
            <a:solidFill>
              <a:schemeClr val="accent5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3657580" y="1637391"/>
                <a:ext cx="3665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80" y="1637391"/>
                <a:ext cx="366575" cy="30777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Группа 28"/>
          <p:cNvGrpSpPr/>
          <p:nvPr/>
        </p:nvGrpSpPr>
        <p:grpSpPr>
          <a:xfrm>
            <a:off x="4791042" y="1344156"/>
            <a:ext cx="2614275" cy="323165"/>
            <a:chOff x="4791042" y="1344156"/>
            <a:chExt cx="2614275" cy="3231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791042" y="1344156"/>
                  <a:ext cx="954300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5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sz="15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1042" y="1344156"/>
                  <a:ext cx="954300" cy="3231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925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/>
            <p:cNvSpPr txBox="1"/>
            <p:nvPr/>
          </p:nvSpPr>
          <p:spPr>
            <a:xfrm>
              <a:off x="5580779" y="1344156"/>
              <a:ext cx="182453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— </a:t>
              </a:r>
              <a:r>
                <a:rPr lang="ru-RU" sz="1500" dirty="0" smtClean="0"/>
                <a:t>угол поворота.</a:t>
              </a:r>
              <a:endParaRPr lang="ru-RU" sz="1500" dirty="0"/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4791042" y="1621723"/>
            <a:ext cx="3987107" cy="977191"/>
            <a:chOff x="4791042" y="1298436"/>
            <a:chExt cx="3987107" cy="977191"/>
          </a:xfrm>
        </p:grpSpPr>
        <p:sp>
          <p:nvSpPr>
            <p:cNvPr id="73" name="TextBox 72"/>
            <p:cNvSpPr txBox="1"/>
            <p:nvPr/>
          </p:nvSpPr>
          <p:spPr>
            <a:xfrm>
              <a:off x="4791482" y="1298436"/>
              <a:ext cx="3986667" cy="977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ru-RU" sz="1500" dirty="0" smtClean="0"/>
                <a:t>		</a:t>
              </a:r>
              <a:r>
                <a:rPr lang="ru-RU" sz="1500" dirty="0"/>
                <a:t> </a:t>
              </a:r>
              <a:r>
                <a:rPr lang="ru-RU" sz="1500" dirty="0" smtClean="0"/>
                <a:t>             </a:t>
              </a:r>
              <a:r>
                <a:rPr lang="en-US" sz="1500" dirty="0" smtClean="0"/>
                <a:t>— </a:t>
              </a:r>
              <a:r>
                <a:rPr lang="ru-RU" sz="1500" dirty="0" smtClean="0"/>
                <a:t>угол, </a:t>
              </a:r>
              <a:r>
                <a:rPr lang="ru-RU" sz="1500" dirty="0" err="1" smtClean="0"/>
                <a:t>образо</a:t>
              </a:r>
              <a:r>
                <a:rPr lang="ru-RU" sz="1500" dirty="0" smtClean="0"/>
                <a:t>-ванный радиус-вектором и осью </a:t>
              </a:r>
              <a:r>
                <a:rPr lang="ru-RU" sz="1500" i="1" dirty="0" smtClean="0"/>
                <a:t>Ох</a:t>
              </a:r>
              <a:r>
                <a:rPr lang="ru-RU" sz="1500" dirty="0" smtClean="0"/>
                <a:t> в момент времени </a:t>
              </a:r>
              <a:r>
                <a:rPr lang="en-US" sz="1500" i="1" dirty="0" smtClean="0"/>
                <a:t>t</a:t>
              </a:r>
              <a:r>
                <a:rPr lang="ru-RU" sz="1500" dirty="0" smtClean="0"/>
                <a:t>.</a:t>
              </a:r>
              <a:endParaRPr lang="ru-RU" sz="1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4791042" y="1344156"/>
                  <a:ext cx="2308389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sz="15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sz="15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5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1042" y="1344156"/>
                  <a:ext cx="2308389" cy="32316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1132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4" name="TextBox 73"/>
          <p:cNvSpPr txBox="1"/>
          <p:nvPr/>
        </p:nvSpPr>
        <p:spPr>
          <a:xfrm>
            <a:off x="4792027" y="2576176"/>
            <a:ext cx="19896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Координаты точки:</a:t>
            </a:r>
            <a:endParaRPr lang="ru-RU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4793746" y="2891843"/>
                <a:ext cx="293182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func>
                        <m:func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func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5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func>
                        <m:funcPr>
                          <m:ctrlP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46" y="2891843"/>
                <a:ext cx="2931828" cy="323165"/>
              </a:xfrm>
              <a:prstGeom prst="rect">
                <a:avLst/>
              </a:prstGeom>
              <a:blipFill rotWithShape="0">
                <a:blip r:embed="rId12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4793746" y="3207510"/>
                <a:ext cx="286854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func>
                        <m:func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func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5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func>
                        <m:funcPr>
                          <m:ctrlP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46" y="3207510"/>
                <a:ext cx="2868542" cy="323165"/>
              </a:xfrm>
              <a:prstGeom prst="rect">
                <a:avLst/>
              </a:prstGeom>
              <a:blipFill rotWithShape="0">
                <a:blip r:embed="rId13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Группа 29"/>
          <p:cNvGrpSpPr/>
          <p:nvPr/>
        </p:nvGrpSpPr>
        <p:grpSpPr>
          <a:xfrm>
            <a:off x="4795370" y="3546037"/>
            <a:ext cx="3173627" cy="323165"/>
            <a:chOff x="4795370" y="3688679"/>
            <a:chExt cx="3173627" cy="3231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/>
                <p:cNvSpPr txBox="1"/>
                <p:nvPr/>
              </p:nvSpPr>
              <p:spPr>
                <a:xfrm>
                  <a:off x="4795370" y="3688679"/>
                  <a:ext cx="1360116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ru-RU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7" name="TextBox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5370" y="3688679"/>
                  <a:ext cx="1360116" cy="3231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/>
            <p:cNvSpPr txBox="1"/>
            <p:nvPr/>
          </p:nvSpPr>
          <p:spPr>
            <a:xfrm>
              <a:off x="5976144" y="3688679"/>
              <a:ext cx="199285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— </a:t>
              </a:r>
              <a:r>
                <a:rPr lang="ru-RU" sz="1500" dirty="0" smtClean="0"/>
                <a:t>фаза колебаний.</a:t>
              </a:r>
              <a:endParaRPr lang="ru-RU" sz="1500" dirty="0"/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4787749" y="3892186"/>
            <a:ext cx="4059071" cy="585225"/>
            <a:chOff x="4787749" y="3650579"/>
            <a:chExt cx="4059071" cy="585225"/>
          </a:xfrm>
        </p:grpSpPr>
        <p:sp>
          <p:nvSpPr>
            <p:cNvPr id="81" name="TextBox 80"/>
            <p:cNvSpPr txBox="1"/>
            <p:nvPr/>
          </p:nvSpPr>
          <p:spPr>
            <a:xfrm>
              <a:off x="4787749" y="3650579"/>
              <a:ext cx="4059071" cy="585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500" dirty="0" smtClean="0"/>
                <a:t>		       — </a:t>
              </a:r>
              <a:r>
                <a:rPr lang="ru-RU" sz="1500" dirty="0" smtClean="0"/>
                <a:t>модуль амплитуд-</a:t>
              </a:r>
              <a:r>
                <a:rPr lang="ru-RU" sz="1500" dirty="0" err="1" smtClean="0"/>
                <a:t>ного</a:t>
              </a:r>
              <a:r>
                <a:rPr lang="ru-RU" sz="1500" dirty="0" smtClean="0"/>
                <a:t> значения обеих координат.</a:t>
              </a:r>
              <a:endParaRPr lang="ru-RU" sz="1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4795370" y="3665819"/>
                  <a:ext cx="1940018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l-GR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l-GR" sz="150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</m:e>
                        </m:d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l-GR" sz="15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l-GR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</m:e>
                        </m:d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5370" y="3665819"/>
                  <a:ext cx="1940018" cy="3231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2" name="Полилиния 81"/>
          <p:cNvSpPr/>
          <p:nvPr/>
        </p:nvSpPr>
        <p:spPr>
          <a:xfrm>
            <a:off x="903288" y="1414463"/>
            <a:ext cx="1447800" cy="1933575"/>
          </a:xfrm>
          <a:custGeom>
            <a:avLst/>
            <a:gdLst>
              <a:gd name="connsiteX0" fmla="*/ 0 w 1447800"/>
              <a:gd name="connsiteY0" fmla="*/ 1933575 h 1933575"/>
              <a:gd name="connsiteX1" fmla="*/ 1447800 w 1447800"/>
              <a:gd name="connsiteY1" fmla="*/ 1571625 h 1933575"/>
              <a:gd name="connsiteX2" fmla="*/ 1447800 w 1447800"/>
              <a:gd name="connsiteY2" fmla="*/ 0 h 1933575"/>
              <a:gd name="connsiteX3" fmla="*/ 9525 w 1447800"/>
              <a:gd name="connsiteY3" fmla="*/ 361950 h 1933575"/>
              <a:gd name="connsiteX4" fmla="*/ 0 w 1447800"/>
              <a:gd name="connsiteY4" fmla="*/ 1933575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7800" h="1933575">
                <a:moveTo>
                  <a:pt x="0" y="1933575"/>
                </a:moveTo>
                <a:lnTo>
                  <a:pt x="1447800" y="1571625"/>
                </a:lnTo>
                <a:lnTo>
                  <a:pt x="1447800" y="0"/>
                </a:lnTo>
                <a:lnTo>
                  <a:pt x="9525" y="361950"/>
                </a:lnTo>
                <a:lnTo>
                  <a:pt x="0" y="1933575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3" name="Прямая со стрелкой 82"/>
          <p:cNvCxnSpPr/>
          <p:nvPr/>
        </p:nvCxnSpPr>
        <p:spPr>
          <a:xfrm flipV="1">
            <a:off x="1014413" y="2339976"/>
            <a:ext cx="1330325" cy="26673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 flipV="1">
            <a:off x="1666856" y="1692275"/>
            <a:ext cx="1607" cy="135493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Овал 84"/>
          <p:cNvSpPr/>
          <p:nvPr/>
        </p:nvSpPr>
        <p:spPr>
          <a:xfrm>
            <a:off x="1637954" y="2450307"/>
            <a:ext cx="57804" cy="578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/>
          <p:cNvSpPr/>
          <p:nvPr/>
        </p:nvSpPr>
        <p:spPr>
          <a:xfrm>
            <a:off x="1221972" y="2026744"/>
            <a:ext cx="897432" cy="89743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олилиния 86"/>
          <p:cNvSpPr/>
          <p:nvPr/>
        </p:nvSpPr>
        <p:spPr>
          <a:xfrm>
            <a:off x="2698751" y="1395413"/>
            <a:ext cx="1447800" cy="1943100"/>
          </a:xfrm>
          <a:custGeom>
            <a:avLst/>
            <a:gdLst>
              <a:gd name="connsiteX0" fmla="*/ 0 w 1447800"/>
              <a:gd name="connsiteY0" fmla="*/ 0 h 1943100"/>
              <a:gd name="connsiteX1" fmla="*/ 0 w 1447800"/>
              <a:gd name="connsiteY1" fmla="*/ 1585912 h 1943100"/>
              <a:gd name="connsiteX2" fmla="*/ 1447800 w 1447800"/>
              <a:gd name="connsiteY2" fmla="*/ 1943100 h 1943100"/>
              <a:gd name="connsiteX3" fmla="*/ 1447800 w 1447800"/>
              <a:gd name="connsiteY3" fmla="*/ 376237 h 1943100"/>
              <a:gd name="connsiteX4" fmla="*/ 0 w 1447800"/>
              <a:gd name="connsiteY4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7800" h="1943100">
                <a:moveTo>
                  <a:pt x="0" y="0"/>
                </a:moveTo>
                <a:lnTo>
                  <a:pt x="0" y="1585912"/>
                </a:lnTo>
                <a:lnTo>
                  <a:pt x="1447800" y="1943100"/>
                </a:lnTo>
                <a:lnTo>
                  <a:pt x="1447800" y="3762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8" name="Прямая со стрелкой 87"/>
          <p:cNvCxnSpPr/>
          <p:nvPr/>
        </p:nvCxnSpPr>
        <p:spPr>
          <a:xfrm>
            <a:off x="1661800" y="2923848"/>
            <a:ext cx="1654488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/>
          <p:nvPr/>
        </p:nvCxnSpPr>
        <p:spPr>
          <a:xfrm>
            <a:off x="1661800" y="2026744"/>
            <a:ext cx="1654488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 flipV="1">
            <a:off x="3311506" y="1662509"/>
            <a:ext cx="1607" cy="1354934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Полилиния 90"/>
          <p:cNvSpPr/>
          <p:nvPr/>
        </p:nvSpPr>
        <p:spPr>
          <a:xfrm>
            <a:off x="541338" y="3548063"/>
            <a:ext cx="2224088" cy="866775"/>
          </a:xfrm>
          <a:custGeom>
            <a:avLst/>
            <a:gdLst>
              <a:gd name="connsiteX0" fmla="*/ 0 w 2224088"/>
              <a:gd name="connsiteY0" fmla="*/ 866775 h 866775"/>
              <a:gd name="connsiteX1" fmla="*/ 1447800 w 2224088"/>
              <a:gd name="connsiteY1" fmla="*/ 866775 h 866775"/>
              <a:gd name="connsiteX2" fmla="*/ 2224088 w 2224088"/>
              <a:gd name="connsiteY2" fmla="*/ 0 h 866775"/>
              <a:gd name="connsiteX3" fmla="*/ 771525 w 2224088"/>
              <a:gd name="connsiteY3" fmla="*/ 0 h 866775"/>
              <a:gd name="connsiteX4" fmla="*/ 0 w 2224088"/>
              <a:gd name="connsiteY4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4088" h="866775">
                <a:moveTo>
                  <a:pt x="0" y="866775"/>
                </a:moveTo>
                <a:lnTo>
                  <a:pt x="1447800" y="866775"/>
                </a:lnTo>
                <a:lnTo>
                  <a:pt x="2224088" y="0"/>
                </a:lnTo>
                <a:lnTo>
                  <a:pt x="771525" y="0"/>
                </a:lnTo>
                <a:lnTo>
                  <a:pt x="0" y="86677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/>
          <p:cNvSpPr/>
          <p:nvPr/>
        </p:nvSpPr>
        <p:spPr>
          <a:xfrm>
            <a:off x="3258492" y="1974437"/>
            <a:ext cx="97895" cy="9789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/>
          <p:cNvSpPr/>
          <p:nvPr/>
        </p:nvSpPr>
        <p:spPr>
          <a:xfrm>
            <a:off x="3281712" y="2450307"/>
            <a:ext cx="57804" cy="578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 стрелкой 93"/>
          <p:cNvCxnSpPr/>
          <p:nvPr/>
        </p:nvCxnSpPr>
        <p:spPr>
          <a:xfrm flipH="1">
            <a:off x="1220788" y="2556979"/>
            <a:ext cx="4606" cy="144987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>
            <a:off x="2123919" y="2395054"/>
            <a:ext cx="0" cy="147209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/>
          <p:nvPr/>
        </p:nvCxnSpPr>
        <p:spPr>
          <a:xfrm flipV="1">
            <a:off x="1093788" y="3817415"/>
            <a:ext cx="1362075" cy="2211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Овал 96"/>
          <p:cNvSpPr/>
          <p:nvPr/>
        </p:nvSpPr>
        <p:spPr>
          <a:xfrm>
            <a:off x="1637954" y="3920332"/>
            <a:ext cx="57804" cy="578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2104249" y="2317626"/>
                <a:ext cx="32778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249" y="2317626"/>
                <a:ext cx="327782" cy="30008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1387028" y="1601152"/>
                <a:ext cx="32778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028" y="1601152"/>
                <a:ext cx="327782" cy="300082"/>
              </a:xfrm>
              <a:prstGeom prst="rect">
                <a:avLst/>
              </a:prstGeom>
              <a:blipFill rotWithShape="0">
                <a:blip r:embed="rId1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1609497" y="2444417"/>
                <a:ext cx="35240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497" y="2444417"/>
                <a:ext cx="352404" cy="300082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3281712" y="2339976"/>
                <a:ext cx="3589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712" y="2339976"/>
                <a:ext cx="358944" cy="307777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/>
              <p:cNvSpPr txBox="1"/>
              <p:nvPr/>
            </p:nvSpPr>
            <p:spPr>
              <a:xfrm>
                <a:off x="1387028" y="4003474"/>
                <a:ext cx="3589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02" name="TextBox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028" y="4003474"/>
                <a:ext cx="358944" cy="307777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2251475" y="3539784"/>
                <a:ext cx="32778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475" y="3539784"/>
                <a:ext cx="327782" cy="300082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3297293" y="1570563"/>
                <a:ext cx="32778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293" y="1570563"/>
                <a:ext cx="327782" cy="300082"/>
              </a:xfrm>
              <a:prstGeom prst="rect">
                <a:avLst/>
              </a:prstGeom>
              <a:blipFill rotWithShape="0">
                <a:blip r:embed="rId22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Овал 104"/>
          <p:cNvSpPr/>
          <p:nvPr/>
        </p:nvSpPr>
        <p:spPr>
          <a:xfrm rot="21105102">
            <a:off x="1617061" y="3895825"/>
            <a:ext cx="97895" cy="9789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Овал 105"/>
          <p:cNvSpPr/>
          <p:nvPr/>
        </p:nvSpPr>
        <p:spPr>
          <a:xfrm>
            <a:off x="1616915" y="1984872"/>
            <a:ext cx="97895" cy="9789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52801" y="2531257"/>
            <a:ext cx="428243" cy="428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83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20988E-6 C -0.00659 -0.01975 -0.00468 -0.02129 -0.02361 -0.0571 C -0.04357 -0.0895 -0.04479 -0.08703 -0.05468 -0.09722 " pathEditMode="relative" rAng="0" ptsTypes="AAA">
                                      <p:cBhvr>
                                        <p:cTn id="60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" y="-487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17 0.00031 C 0.02621 0.00031 0.04791 0.03765 0.04791 0.08488 C 0.04791 0.13179 0.02621 0.17006 0.00017 0.17006 C -0.02639 0.17006 -0.04757 0.13179 -0.04757 0.08488 C -0.04757 0.03765 -0.02639 0.00031 0.00017 0.00031 Z " pathEditMode="relative" rAng="0" ptsTypes="AAAAA">
                                      <p:cBhvr>
                                        <p:cTn id="252" dur="6000" spd="-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88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4.69136E-6 L -0.04827 0.01543 L 0.05035 -0.01358 L 1.94444E-6 4.69136E-6 Z " pathEditMode="relative" rAng="0" ptsTypes="AAAA">
                                      <p:cBhvr>
                                        <p:cTn id="254" dur="6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93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94444E-6 1.23457E-7 L -1.94444E-6 0.17531 L -1.94444E-6 1.23457E-7 Z " pathEditMode="relative" rAng="0" ptsTypes="AAA">
                                      <p:cBhvr>
                                        <p:cTn id="256" dur="6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5" grpId="0"/>
      <p:bldP spid="45" grpId="1"/>
      <p:bldP spid="19" grpId="0" animBg="1"/>
      <p:bldP spid="19" grpId="1" animBg="1"/>
      <p:bldP spid="21" grpId="0" animBg="1"/>
      <p:bldP spid="21" grpId="1" animBg="1"/>
      <p:bldP spid="47" grpId="0"/>
      <p:bldP spid="47" grpId="1"/>
      <p:bldP spid="62" grpId="0" animBg="1"/>
      <p:bldP spid="62" grpId="1" animBg="1"/>
      <p:bldP spid="61" grpId="0" animBg="1"/>
      <p:bldP spid="61" grpId="1" animBg="1"/>
      <p:bldP spid="61" grpId="2" animBg="1"/>
      <p:bldP spid="61" grpId="3" animBg="1"/>
      <p:bldP spid="63" grpId="0" animBg="1"/>
      <p:bldP spid="63" grpId="1" animBg="1"/>
      <p:bldP spid="64" grpId="0" animBg="1"/>
      <p:bldP spid="64" grpId="1" animBg="1"/>
      <p:bldP spid="4" grpId="0" animBg="1"/>
      <p:bldP spid="4" grpId="1" animBg="1"/>
      <p:bldP spid="60" grpId="0"/>
      <p:bldP spid="60" grpId="1"/>
      <p:bldP spid="65" grpId="0"/>
      <p:bldP spid="65" grpId="1"/>
      <p:bldP spid="66" grpId="0"/>
      <p:bldP spid="66" grpId="1"/>
      <p:bldP spid="67" grpId="0"/>
      <p:bldP spid="67" grpId="1"/>
      <p:bldP spid="69" grpId="0" animBg="1"/>
      <p:bldP spid="69" grpId="1" animBg="1"/>
      <p:bldP spid="70" grpId="0"/>
      <p:bldP spid="70" grpId="1"/>
      <p:bldP spid="74" grpId="0"/>
      <p:bldP spid="75" grpId="0"/>
      <p:bldP spid="76" grpId="0"/>
      <p:bldP spid="82" grpId="0" animBg="1"/>
      <p:bldP spid="85" grpId="0" animBg="1"/>
      <p:bldP spid="86" grpId="0" animBg="1"/>
      <p:bldP spid="87" grpId="0" animBg="1"/>
      <p:bldP spid="91" grpId="0" animBg="1"/>
      <p:bldP spid="92" grpId="0" animBg="1"/>
      <p:bldP spid="92" grpId="1" animBg="1"/>
      <p:bldP spid="93" grpId="0" animBg="1"/>
      <p:bldP spid="97" grpId="0" animBg="1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 animBg="1"/>
      <p:bldP spid="105" grpId="1" animBg="1"/>
      <p:bldP spid="106" grpId="0" animBg="1"/>
      <p:bldP spid="106" grpId="1" animBg="1"/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ЕГЭ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7332</TotalTime>
  <Words>594</Words>
  <Application>Microsoft Office PowerPoint</Application>
  <PresentationFormat>Экран (16:9)</PresentationFormat>
  <Paragraphs>236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Gerbera</vt:lpstr>
      <vt:lpstr>Yu Mincho Light</vt:lpstr>
      <vt:lpstr>Cambria Math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611</cp:revision>
  <dcterms:created xsi:type="dcterms:W3CDTF">2015-09-21T08:48:07Z</dcterms:created>
  <dcterms:modified xsi:type="dcterms:W3CDTF">2016-01-29T07:38:44Z</dcterms:modified>
</cp:coreProperties>
</file>