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8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7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3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9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7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6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1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1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4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1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FB3C-B05A-403B-B7D2-0485F90A6C3E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4E70-B0EA-46B5-A1A9-D11B89FA9E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3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10.10.2021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12.gif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5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5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11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4.gif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9.png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NULL"/><Relationship Id="rId26" Type="http://schemas.openxmlformats.org/officeDocument/2006/relationships/image" Target="NULL"/><Relationship Id="rId8" Type="http://schemas.openxmlformats.org/officeDocument/2006/relationships/image" Target="NULL"/><Relationship Id="rId2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24" Type="http://schemas.openxmlformats.org/officeDocument/2006/relationships/image" Target="NUL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10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NUL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9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9.gif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8.png"/><Relationship Id="rId10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9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6.png"/><Relationship Id="rId16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21.gif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20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18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22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23.gif"/><Relationship Id="rId21" Type="http://schemas.openxmlformats.org/officeDocument/2006/relationships/image" Target="NULL"/><Relationship Id="rId7" Type="http://schemas.openxmlformats.org/officeDocument/2006/relationships/image" Target="../media/image22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8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9.png"/><Relationship Id="rId21" Type="http://schemas.openxmlformats.org/officeDocument/2006/relationships/image" Target="NULL"/><Relationship Id="rId7" Type="http://schemas.openxmlformats.org/officeDocument/2006/relationships/image" Target="../media/image22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24.gif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8" Type="http://schemas.openxmlformats.org/officeDocument/2006/relationships/image" Target="NULL"/><Relationship Id="rId13" Type="http://schemas.openxmlformats.org/officeDocument/2006/relationships/image" Target="NULL"/><Relationship Id="rId21" Type="http://schemas.openxmlformats.org/officeDocument/2006/relationships/image" Target="NULL"/><Relationship Id="rId17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9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9" Type="http://schemas.openxmlformats.org/officeDocument/2006/relationships/image" Target="../media/image18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gif"/><Relationship Id="rId7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.png"/><Relationship Id="rId16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NULL"/><Relationship Id="rId5" Type="http://schemas.openxmlformats.org/officeDocument/2006/relationships/image" Target="../media/image8.gif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9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gif"/><Relationship Id="rId11" Type="http://schemas.openxmlformats.org/officeDocument/2006/relationships/image" Target="NULL"/><Relationship Id="rId5" Type="http://schemas.openxmlformats.org/officeDocument/2006/relationships/image" Target="../media/image7.png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../media/image9.pn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../media/image7.png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../media/image5.png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49" y="3"/>
            <a:ext cx="5302243" cy="6857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3"/>
            <a:ext cx="5759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800"/>
              </a:lnSpc>
            </a:pPr>
            <a:r>
              <a:rPr lang="ru-RU" sz="4400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и пружинный маятники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1" y="5664200"/>
            <a:ext cx="122645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3" y="5850699"/>
            <a:ext cx="1507785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Х. Гюйгенс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</p:spTree>
    <p:extLst>
      <p:ext uri="{BB962C8B-B14F-4D97-AF65-F5344CB8AC3E}">
        <p14:creationId xmlns:p14="http://schemas.microsoft.com/office/powerpoint/2010/main" val="19993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263913" y="2862800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34" y="2147100"/>
                <a:ext cx="340606" cy="300082"/>
              </a:xfrm>
              <a:prstGeom prst="rect">
                <a:avLst/>
              </a:prstGeom>
              <a:blipFill rotWithShape="0">
                <a:blip r:embed="rId2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625418" y="2807052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3" y="2105289"/>
                <a:ext cx="340606" cy="300082"/>
              </a:xfrm>
              <a:prstGeom prst="rect">
                <a:avLst/>
              </a:prstGeom>
              <a:blipFill rotWithShape="0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Дуга 69"/>
          <p:cNvSpPr/>
          <p:nvPr/>
        </p:nvSpPr>
        <p:spPr>
          <a:xfrm rot="6927802">
            <a:off x="2938417" y="2305812"/>
            <a:ext cx="684115" cy="68411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Дуга 67"/>
          <p:cNvSpPr/>
          <p:nvPr/>
        </p:nvSpPr>
        <p:spPr>
          <a:xfrm rot="9199045">
            <a:off x="2720669" y="2298275"/>
            <a:ext cx="556108" cy="5561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Дуга 70"/>
          <p:cNvSpPr/>
          <p:nvPr/>
        </p:nvSpPr>
        <p:spPr>
          <a:xfrm flipH="1">
            <a:off x="440267" y="-643953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>
            <a:off x="440267" y="-639720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5" y="1627494"/>
            <a:ext cx="4490284" cy="36387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7" cy="36387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4" y="1627494"/>
            <a:ext cx="4490283" cy="363876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9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1272540" y="4123267"/>
            <a:ext cx="0" cy="115146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72541" y="3390901"/>
            <a:ext cx="750993" cy="7366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12261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95" y="2290305"/>
                <a:ext cx="503664" cy="339708"/>
              </a:xfrm>
              <a:prstGeom prst="rect">
                <a:avLst/>
              </a:prstGeom>
              <a:blipFill rotWithShape="0">
                <a:blip r:embed="rId10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26532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9" y="3944125"/>
                <a:ext cx="369011" cy="316690"/>
              </a:xfrm>
              <a:prstGeom prst="rect">
                <a:avLst/>
              </a:prstGeom>
              <a:blipFill rotWithShape="0">
                <a:blip r:embed="rId11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 flipV="1">
            <a:off x="724218" y="4665042"/>
            <a:ext cx="541785" cy="6012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71164" y="4128856"/>
            <a:ext cx="553403" cy="6096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5625" y="4128260"/>
            <a:ext cx="551680" cy="5411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274234" y="4745985"/>
            <a:ext cx="539100" cy="52876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73352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14" y="3456911"/>
                <a:ext cx="369011" cy="316690"/>
              </a:xfrm>
              <a:prstGeom prst="rect">
                <a:avLst/>
              </a:prstGeom>
              <a:blipFill rotWithShape="0">
                <a:blip r:embed="rId12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3617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3449972"/>
                <a:ext cx="387094" cy="316690"/>
              </a:xfrm>
              <a:prstGeom prst="rect">
                <a:avLst/>
              </a:prstGeom>
              <a:blipFill rotWithShape="0">
                <a:blip r:embed="rId13"/>
                <a:stretch>
                  <a:fillRect t="-11538" r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6394026" y="3211163"/>
            <a:ext cx="3444844" cy="437492"/>
            <a:chOff x="4795519" y="1351936"/>
            <a:chExt cx="2583633" cy="328119"/>
          </a:xfrm>
        </p:grpSpPr>
        <p:sp>
          <p:nvSpPr>
            <p:cNvPr id="45" name="TextBox 44"/>
            <p:cNvSpPr txBox="1"/>
            <p:nvPr/>
          </p:nvSpPr>
          <p:spPr>
            <a:xfrm>
              <a:off x="5033318" y="1379220"/>
              <a:ext cx="234583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возвращающая сила.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795519" y="1351936"/>
                  <a:ext cx="352404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51936"/>
                  <a:ext cx="396967" cy="35118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8621" r="-92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1280149" y="4138539"/>
            <a:ext cx="320051" cy="3525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424687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5" y="3055833"/>
                <a:ext cx="392993" cy="292388"/>
              </a:xfrm>
              <a:prstGeom prst="rect">
                <a:avLst/>
              </a:prstGeom>
              <a:blipFill rotWithShape="0">
                <a:blip r:embed="rId15"/>
                <a:stretch>
                  <a:fillRect t="-10417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1280152" y="3803651"/>
            <a:ext cx="320049" cy="3161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246717" y="4097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87560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9" y="2618771"/>
                <a:ext cx="410049" cy="292388"/>
              </a:xfrm>
              <a:prstGeom prst="rect">
                <a:avLst/>
              </a:prstGeom>
              <a:blipFill rotWithShape="0">
                <a:blip r:embed="rId16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17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18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3119967" y="4889500"/>
            <a:ext cx="92286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48294" y="4901815"/>
                <a:ext cx="698255" cy="35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20" y="3676361"/>
                <a:ext cx="523691" cy="292388"/>
              </a:xfrm>
              <a:prstGeom prst="rect">
                <a:avLst/>
              </a:prstGeom>
              <a:blipFill rotWithShape="0">
                <a:blip r:embed="rId19"/>
                <a:stretch>
                  <a:fillRect t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3119967" y="4450609"/>
            <a:ext cx="0" cy="4288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633382" y="4282674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36" y="3212005"/>
                <a:ext cx="410049" cy="292388"/>
              </a:xfrm>
              <a:prstGeom prst="rect">
                <a:avLst/>
              </a:prstGeom>
              <a:blipFill rotWithShape="0">
                <a:blip r:embed="rId16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4967393" y="4123267"/>
            <a:ext cx="0" cy="11514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4216401" y="3390901"/>
            <a:ext cx="750993" cy="736601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 flipH="1">
                <a:off x="4256122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92091" y="2290305"/>
                <a:ext cx="503664" cy="339708"/>
              </a:xfrm>
              <a:prstGeom prst="rect">
                <a:avLst/>
              </a:prstGeom>
              <a:blipFill rotWithShape="0">
                <a:blip r:embed="rId20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 flipH="1">
                <a:off x="4721387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41040" y="3944125"/>
                <a:ext cx="369011" cy="316690"/>
              </a:xfrm>
              <a:prstGeom prst="rect">
                <a:avLst/>
              </a:prstGeom>
              <a:blipFill rotWithShape="0">
                <a:blip r:embed="rId21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V="1">
            <a:off x="4973932" y="4665042"/>
            <a:ext cx="541785" cy="6012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415367" y="4128856"/>
            <a:ext cx="553403" cy="609627"/>
          </a:xfrm>
          <a:prstGeom prst="line">
            <a:avLst/>
          </a:prstGeom>
          <a:ln w="1905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962628" y="4128260"/>
            <a:ext cx="551680" cy="54110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426601" y="4745985"/>
            <a:ext cx="539100" cy="528768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 flipH="1">
                <a:off x="4074567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5925" y="3456911"/>
                <a:ext cx="369011" cy="316690"/>
              </a:xfrm>
              <a:prstGeom prst="rect">
                <a:avLst/>
              </a:prstGeom>
              <a:blipFill rotWithShape="0">
                <a:blip r:embed="rId22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 flipH="1">
                <a:off x="5330191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643" y="3449972"/>
                <a:ext cx="387094" cy="316690"/>
              </a:xfrm>
              <a:prstGeom prst="rect">
                <a:avLst/>
              </a:prstGeom>
              <a:blipFill rotWithShape="0">
                <a:blip r:embed="rId23"/>
                <a:stretch>
                  <a:fillRect t="-11538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V="1">
            <a:off x="4639733" y="4138539"/>
            <a:ext cx="320051" cy="352568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 flipH="1">
                <a:off x="4291256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8442" y="3055833"/>
                <a:ext cx="392993" cy="292388"/>
              </a:xfrm>
              <a:prstGeom prst="rect">
                <a:avLst/>
              </a:prstGeom>
              <a:blipFill rotWithShape="0">
                <a:blip r:embed="rId24"/>
                <a:stretch>
                  <a:fillRect t="-10417" r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4639734" y="3803651"/>
            <a:ext cx="320049" cy="316141"/>
          </a:xfrm>
          <a:prstGeom prst="line">
            <a:avLst/>
          </a:prstGeom>
          <a:ln w="19050">
            <a:solidFill>
              <a:srgbClr val="FFFF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 flipH="1">
            <a:off x="4932259" y="409786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 flipH="1">
                <a:off x="4605644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4232" y="2618771"/>
                <a:ext cx="410049" cy="292388"/>
              </a:xfrm>
              <a:prstGeom prst="rect">
                <a:avLst/>
              </a:prstGeom>
              <a:blipFill rotWithShape="0">
                <a:blip r:embed="rId25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8381" y="382148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60487" y="382148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94027" y="2767129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94027" y="413659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83865" y="4580629"/>
            <a:ext cx="3548259" cy="476421"/>
            <a:chOff x="4787898" y="3375650"/>
            <a:chExt cx="2661194" cy="357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18757" y="3375650"/>
                  <a:ext cx="761026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757" y="3375650"/>
                  <a:ext cx="805156" cy="35266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64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787898" y="3378301"/>
                  <a:ext cx="1113141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1158907" cy="3777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065" r="-78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TextBox 97"/>
          <p:cNvSpPr txBox="1"/>
          <p:nvPr/>
        </p:nvSpPr>
        <p:spPr>
          <a:xfrm>
            <a:off x="6394027" y="510095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D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389356" y="3692560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2769420"/>
                <a:ext cx="1320041" cy="323165"/>
              </a:xfrm>
              <a:prstGeom prst="rect">
                <a:avLst/>
              </a:prstGeom>
              <a:blipFill rotWithShape="0">
                <a:blip r:embed="rId29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389356" y="5544993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4158745"/>
                <a:ext cx="1320041" cy="323165"/>
              </a:xfrm>
              <a:prstGeom prst="rect">
                <a:avLst/>
              </a:prstGeom>
              <a:blipFill rotWithShape="0">
                <a:blip r:embed="rId30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1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4" grpId="0"/>
      <p:bldP spid="75" grpId="0"/>
      <p:bldP spid="80" grpId="0"/>
      <p:bldP spid="81" grpId="0"/>
      <p:bldP spid="83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Дуга 69"/>
          <p:cNvSpPr/>
          <p:nvPr/>
        </p:nvSpPr>
        <p:spPr>
          <a:xfrm rot="6927802">
            <a:off x="2938417" y="2305812"/>
            <a:ext cx="684115" cy="68411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Дуга 67"/>
          <p:cNvSpPr/>
          <p:nvPr/>
        </p:nvSpPr>
        <p:spPr>
          <a:xfrm rot="9199045">
            <a:off x="2720669" y="2298275"/>
            <a:ext cx="556108" cy="5561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Дуга 70"/>
          <p:cNvSpPr/>
          <p:nvPr/>
        </p:nvSpPr>
        <p:spPr>
          <a:xfrm flipH="1">
            <a:off x="440267" y="-643953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>
            <a:off x="440267" y="-639720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5" y="1627494"/>
            <a:ext cx="4490284" cy="36387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7" cy="36387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4" y="1627493"/>
            <a:ext cx="4490283" cy="363876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7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1272540" y="4123267"/>
            <a:ext cx="0" cy="115146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72541" y="3390901"/>
            <a:ext cx="750993" cy="7366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12261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95" y="2290305"/>
                <a:ext cx="503664" cy="339708"/>
              </a:xfrm>
              <a:prstGeom prst="rect">
                <a:avLst/>
              </a:prstGeom>
              <a:blipFill rotWithShape="0">
                <a:blip r:embed="rId8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26532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9" y="3944125"/>
                <a:ext cx="369011" cy="316690"/>
              </a:xfrm>
              <a:prstGeom prst="rect">
                <a:avLst/>
              </a:prstGeom>
              <a:blipFill rotWithShape="0">
                <a:blip r:embed="rId9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 flipV="1">
            <a:off x="724218" y="4665042"/>
            <a:ext cx="541785" cy="6012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71164" y="4128856"/>
            <a:ext cx="553403" cy="6096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5625" y="4128260"/>
            <a:ext cx="551680" cy="5411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274234" y="4745985"/>
            <a:ext cx="539100" cy="52876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73352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14" y="3456911"/>
                <a:ext cx="369011" cy="316690"/>
              </a:xfrm>
              <a:prstGeom prst="rect">
                <a:avLst/>
              </a:prstGeom>
              <a:blipFill rotWithShape="0">
                <a:blip r:embed="rId10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3617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3449972"/>
                <a:ext cx="387094" cy="316690"/>
              </a:xfrm>
              <a:prstGeom prst="rect">
                <a:avLst/>
              </a:prstGeom>
              <a:blipFill rotWithShape="0">
                <a:blip r:embed="rId11"/>
                <a:stretch>
                  <a:fillRect t="-11538" r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6394026" y="3211163"/>
            <a:ext cx="3444844" cy="437492"/>
            <a:chOff x="4795519" y="1351936"/>
            <a:chExt cx="2583633" cy="328119"/>
          </a:xfrm>
        </p:grpSpPr>
        <p:sp>
          <p:nvSpPr>
            <p:cNvPr id="45" name="TextBox 44"/>
            <p:cNvSpPr txBox="1"/>
            <p:nvPr/>
          </p:nvSpPr>
          <p:spPr>
            <a:xfrm>
              <a:off x="5033318" y="1379220"/>
              <a:ext cx="234583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возвращающая сила.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795519" y="1351936"/>
                  <a:ext cx="352404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51936"/>
                  <a:ext cx="396967" cy="35118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8621" r="-92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1280149" y="4138539"/>
            <a:ext cx="320051" cy="3525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424687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5" y="3055833"/>
                <a:ext cx="392993" cy="292388"/>
              </a:xfrm>
              <a:prstGeom prst="rect">
                <a:avLst/>
              </a:prstGeom>
              <a:blipFill rotWithShape="0">
                <a:blip r:embed="rId13"/>
                <a:stretch>
                  <a:fillRect t="-10417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1280152" y="3803651"/>
            <a:ext cx="320049" cy="3161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246717" y="4097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87560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9" y="2618771"/>
                <a:ext cx="410049" cy="292388"/>
              </a:xfrm>
              <a:prstGeom prst="rect">
                <a:avLst/>
              </a:prstGeom>
              <a:blipFill rotWithShape="0">
                <a:blip r:embed="rId14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15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16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3119967" y="4450609"/>
            <a:ext cx="0" cy="4288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633382" y="4282674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36" y="3212005"/>
                <a:ext cx="410049" cy="292388"/>
              </a:xfrm>
              <a:prstGeom prst="rect">
                <a:avLst/>
              </a:prstGeom>
              <a:blipFill rotWithShape="0">
                <a:blip r:embed="rId14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4967393" y="4123267"/>
            <a:ext cx="0" cy="115146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4216401" y="3390901"/>
            <a:ext cx="750993" cy="7366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 flipH="1">
                <a:off x="4256122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92091" y="2290305"/>
                <a:ext cx="503664" cy="339708"/>
              </a:xfrm>
              <a:prstGeom prst="rect">
                <a:avLst/>
              </a:prstGeom>
              <a:blipFill rotWithShape="0">
                <a:blip r:embed="rId15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 flipH="1">
                <a:off x="4721387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41040" y="3944125"/>
                <a:ext cx="369011" cy="316690"/>
              </a:xfrm>
              <a:prstGeom prst="rect">
                <a:avLst/>
              </a:prstGeom>
              <a:blipFill rotWithShape="0">
                <a:blip r:embed="rId16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V="1">
            <a:off x="4973932" y="4665042"/>
            <a:ext cx="541785" cy="6012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415367" y="4128856"/>
            <a:ext cx="553403" cy="6096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962628" y="4128260"/>
            <a:ext cx="551680" cy="5411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426601" y="4745985"/>
            <a:ext cx="539100" cy="528768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 flipH="1">
                <a:off x="4074567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5925" y="3456911"/>
                <a:ext cx="369011" cy="316690"/>
              </a:xfrm>
              <a:prstGeom prst="rect">
                <a:avLst/>
              </a:prstGeom>
              <a:blipFill rotWithShape="0">
                <a:blip r:embed="rId17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 flipH="1">
                <a:off x="5330191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643" y="3449972"/>
                <a:ext cx="387094" cy="316690"/>
              </a:xfrm>
              <a:prstGeom prst="rect">
                <a:avLst/>
              </a:prstGeom>
              <a:blipFill rotWithShape="0">
                <a:blip r:embed="rId18"/>
                <a:stretch>
                  <a:fillRect t="-11538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V="1">
            <a:off x="4639733" y="4138539"/>
            <a:ext cx="320051" cy="3525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 flipH="1">
                <a:off x="4291256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8442" y="3055833"/>
                <a:ext cx="392993" cy="292388"/>
              </a:xfrm>
              <a:prstGeom prst="rect">
                <a:avLst/>
              </a:prstGeom>
              <a:blipFill rotWithShape="0">
                <a:blip r:embed="rId19"/>
                <a:stretch>
                  <a:fillRect t="-10417" r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4639734" y="3803651"/>
            <a:ext cx="320049" cy="3161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 flipH="1">
            <a:off x="4932259" y="4097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 flipH="1">
                <a:off x="4605644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4232" y="2618771"/>
                <a:ext cx="410049" cy="292388"/>
              </a:xfrm>
              <a:prstGeom prst="rect">
                <a:avLst/>
              </a:prstGeom>
              <a:blipFill rotWithShape="0">
                <a:blip r:embed="rId14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8381" y="382148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60487" y="382148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94027" y="2767129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89356" y="3692560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2769420"/>
                <a:ext cx="1320041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394027" y="413659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83865" y="4580629"/>
            <a:ext cx="3548259" cy="476421"/>
            <a:chOff x="4787898" y="3375650"/>
            <a:chExt cx="2661194" cy="357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18757" y="3375650"/>
                  <a:ext cx="761026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757" y="3375650"/>
                  <a:ext cx="805156" cy="35266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64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787898" y="3378301"/>
                  <a:ext cx="1113141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1158907" cy="3777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8065" r="-78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TextBox 97"/>
          <p:cNvSpPr txBox="1"/>
          <p:nvPr/>
        </p:nvSpPr>
        <p:spPr>
          <a:xfrm>
            <a:off x="6394027" y="510095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D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89356" y="5544993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4158745"/>
                <a:ext cx="1320041" cy="323165"/>
              </a:xfrm>
              <a:prstGeom prst="rect">
                <a:avLst/>
              </a:prstGeom>
              <a:blipFill rotWithShape="0">
                <a:blip r:embed="rId24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263913" y="2862800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34" y="2147100"/>
                <a:ext cx="340606" cy="300082"/>
              </a:xfrm>
              <a:prstGeom prst="rect">
                <a:avLst/>
              </a:prstGeom>
              <a:blipFill rotWithShape="0">
                <a:blip r:embed="rId2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625418" y="2807052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3" y="2105289"/>
                <a:ext cx="340606" cy="300082"/>
              </a:xfrm>
              <a:prstGeom prst="rect">
                <a:avLst/>
              </a:prstGeom>
              <a:blipFill rotWithShape="0">
                <a:blip r:embed="rId2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олилиния 61"/>
          <p:cNvSpPr/>
          <p:nvPr/>
        </p:nvSpPr>
        <p:spPr>
          <a:xfrm>
            <a:off x="1819275" y="4562475"/>
            <a:ext cx="393700" cy="974725"/>
          </a:xfrm>
          <a:custGeom>
            <a:avLst/>
            <a:gdLst>
              <a:gd name="connsiteX0" fmla="*/ 0 w 295275"/>
              <a:gd name="connsiteY0" fmla="*/ 731044 h 731044"/>
              <a:gd name="connsiteX1" fmla="*/ 0 w 295275"/>
              <a:gd name="connsiteY1" fmla="*/ 0 h 731044"/>
              <a:gd name="connsiteX2" fmla="*/ 295275 w 295275"/>
              <a:gd name="connsiteY2" fmla="*/ 219075 h 731044"/>
              <a:gd name="connsiteX3" fmla="*/ 0 w 295275"/>
              <a:gd name="connsiteY3" fmla="*/ 731044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" h="731044">
                <a:moveTo>
                  <a:pt x="0" y="731044"/>
                </a:moveTo>
                <a:lnTo>
                  <a:pt x="0" y="0"/>
                </a:lnTo>
                <a:lnTo>
                  <a:pt x="295275" y="219075"/>
                </a:lnTo>
                <a:lnTo>
                  <a:pt x="0" y="73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7" name="Дуга 106"/>
          <p:cNvSpPr/>
          <p:nvPr/>
        </p:nvSpPr>
        <p:spPr>
          <a:xfrm rot="8702868" flipH="1" flipV="1">
            <a:off x="1775663" y="5182861"/>
            <a:ext cx="242431" cy="242431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" name="Дуга 101"/>
          <p:cNvSpPr/>
          <p:nvPr/>
        </p:nvSpPr>
        <p:spPr>
          <a:xfrm rot="8702868">
            <a:off x="1622850" y="4660438"/>
            <a:ext cx="242431" cy="242431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Дуга 67"/>
          <p:cNvSpPr/>
          <p:nvPr/>
        </p:nvSpPr>
        <p:spPr>
          <a:xfrm rot="9199045">
            <a:off x="2829991" y="2526706"/>
            <a:ext cx="392293" cy="392293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14301" y="2854360"/>
                <a:ext cx="392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26" y="2140770"/>
                <a:ext cx="340606" cy="3000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 flipV="1">
            <a:off x="1409700" y="5248275"/>
            <a:ext cx="409576" cy="2889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1818785" y="4851400"/>
            <a:ext cx="397367" cy="6920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Дуга 34"/>
          <p:cNvSpPr/>
          <p:nvPr/>
        </p:nvSpPr>
        <p:spPr>
          <a:xfrm>
            <a:off x="440267" y="-639720"/>
            <a:ext cx="5359400" cy="5541920"/>
          </a:xfrm>
          <a:prstGeom prst="arc">
            <a:avLst>
              <a:gd name="adj1" fmla="val 5383489"/>
              <a:gd name="adj2" fmla="val 708907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5" y="1627493"/>
            <a:ext cx="4490281" cy="363876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6394026" y="1883761"/>
            <a:ext cx="4206241" cy="400984"/>
            <a:chOff x="4795519" y="1351861"/>
            <a:chExt cx="3154681" cy="300738"/>
          </a:xfrm>
        </p:grpSpPr>
        <p:sp>
          <p:nvSpPr>
            <p:cNvPr id="45" name="TextBox 44"/>
            <p:cNvSpPr txBox="1"/>
            <p:nvPr/>
          </p:nvSpPr>
          <p:spPr>
            <a:xfrm>
              <a:off x="5571770" y="1351861"/>
              <a:ext cx="2378430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смещение маятника.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795519" y="1352517"/>
                  <a:ext cx="90159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52517"/>
                  <a:ext cx="948145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Прямая со стрелкой 11"/>
          <p:cNvCxnSpPr/>
          <p:nvPr/>
        </p:nvCxnSpPr>
        <p:spPr>
          <a:xfrm>
            <a:off x="1819768" y="4567482"/>
            <a:ext cx="2683" cy="97289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813418" y="3498852"/>
            <a:ext cx="618633" cy="1067417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60445" y="3204189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333" y="2403141"/>
                <a:ext cx="503664" cy="339708"/>
              </a:xfrm>
              <a:prstGeom prst="rect">
                <a:avLst/>
              </a:prstGeom>
              <a:blipFill rotWithShape="0">
                <a:blip r:embed="rId7"/>
                <a:stretch>
                  <a:fillRect t="-10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573760" y="5538192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320" y="4153644"/>
                <a:ext cx="369011" cy="316690"/>
              </a:xfrm>
              <a:prstGeom prst="rect">
                <a:avLst/>
              </a:prstGeom>
              <a:blipFill rotWithShape="0">
                <a:blip r:embed="rId8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836152" y="4573320"/>
            <a:ext cx="386481" cy="282856"/>
          </a:xfrm>
          <a:prstGeom prst="line">
            <a:avLst/>
          </a:prstGeom>
          <a:ln w="1905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087120" y="476745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340" y="3575591"/>
                <a:ext cx="369011" cy="316690"/>
              </a:xfrm>
              <a:prstGeom prst="rect">
                <a:avLst/>
              </a:prstGeom>
              <a:blipFill rotWithShape="0">
                <a:blip r:embed="rId9"/>
                <a:stretch>
                  <a:fillRect t="-11765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999769" y="4904952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27" y="3678714"/>
                <a:ext cx="387094" cy="316690"/>
              </a:xfrm>
              <a:prstGeom prst="rect">
                <a:avLst/>
              </a:prstGeom>
              <a:blipFill rotWithShape="0">
                <a:blip r:embed="rId10"/>
                <a:stretch>
                  <a:fillRect t="-11538" r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1248339" y="42609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915635" y="505906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cxnSp>
        <p:nvCxnSpPr>
          <p:cNvPr id="97" name="Прямая со стрелкой 96"/>
          <p:cNvCxnSpPr/>
          <p:nvPr/>
        </p:nvCxnSpPr>
        <p:spPr>
          <a:xfrm flipH="1">
            <a:off x="1409701" y="4557418"/>
            <a:ext cx="403401" cy="69403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789290" y="4519605"/>
            <a:ext cx="60959" cy="6095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471805" y="4815576"/>
                <a:ext cx="3704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53" y="3611682"/>
                <a:ext cx="3239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 rot="994717">
                <a:off x="2322509" y="4459298"/>
                <a:ext cx="351122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94717">
                <a:off x="1718606" y="3332907"/>
                <a:ext cx="309893" cy="2923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737154" y="4862236"/>
                <a:ext cx="3704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865" y="3646677"/>
                <a:ext cx="323999" cy="2769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Группа 108"/>
          <p:cNvGrpSpPr/>
          <p:nvPr/>
        </p:nvGrpSpPr>
        <p:grpSpPr>
          <a:xfrm>
            <a:off x="6394026" y="2370177"/>
            <a:ext cx="4740485" cy="400984"/>
            <a:chOff x="4795519" y="1351861"/>
            <a:chExt cx="3555364" cy="300738"/>
          </a:xfrm>
        </p:grpSpPr>
        <p:sp>
          <p:nvSpPr>
            <p:cNvPr id="110" name="TextBox 109"/>
            <p:cNvSpPr txBox="1"/>
            <p:nvPr/>
          </p:nvSpPr>
          <p:spPr>
            <a:xfrm>
              <a:off x="5972453" y="1351861"/>
              <a:ext cx="2378430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возвращающая сила.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4795519" y="1352517"/>
                  <a:ext cx="131396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52517"/>
                  <a:ext cx="1359283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Группа 111"/>
          <p:cNvGrpSpPr/>
          <p:nvPr/>
        </p:nvGrpSpPr>
        <p:grpSpPr>
          <a:xfrm>
            <a:off x="6394026" y="2866663"/>
            <a:ext cx="4207221" cy="619272"/>
            <a:chOff x="4795519" y="1360069"/>
            <a:chExt cx="3155416" cy="464454"/>
          </a:xfrm>
        </p:grpSpPr>
        <p:sp>
          <p:nvSpPr>
            <p:cNvPr id="113" name="TextBox 112"/>
            <p:cNvSpPr txBox="1"/>
            <p:nvPr/>
          </p:nvSpPr>
          <p:spPr>
            <a:xfrm>
              <a:off x="5337925" y="1431721"/>
              <a:ext cx="2613010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ru-RU" sz="2000" dirty="0">
                  <a:solidFill>
                    <a:prstClr val="black"/>
                  </a:solidFill>
                </a:rPr>
                <a:t>угол отклонения.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795519" y="1360069"/>
                  <a:ext cx="655468" cy="464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oMath>
                    </m:oMathPara>
                  </a14:m>
                  <a:endParaRPr lang="ru-RU" sz="2000" i="1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60069"/>
                  <a:ext cx="700448" cy="48756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угольник 114"/>
              <p:cNvSpPr/>
              <p:nvPr/>
            </p:nvSpPr>
            <p:spPr>
              <a:xfrm>
                <a:off x="3127803" y="3488175"/>
                <a:ext cx="321563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Прямоугольник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852" y="2616131"/>
                <a:ext cx="287771" cy="29238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6383861" y="3561340"/>
            <a:ext cx="5218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При малых углах отклонения (</a:t>
            </a:r>
            <a:r>
              <a:rPr lang="el-GR" sz="2000" i="1">
                <a:solidFill>
                  <a:prstClr val="black"/>
                </a:solidFill>
                <a:cs typeface="Times New Roman" panose="02020603050405020304" pitchFamily="18" charset="0"/>
              </a:rPr>
              <a:t>α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&lt;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10</a:t>
            </a:r>
            <a:r>
              <a:rPr lang="ru-RU" sz="2000" baseline="30000" dirty="0">
                <a:solidFill>
                  <a:prstClr val="black"/>
                </a:solidFill>
                <a:cs typeface="Times New Roman" panose="02020603050405020304" pitchFamily="18" charset="0"/>
              </a:rPr>
              <a:t>о</a:t>
            </a:r>
            <a:r>
              <a:rPr 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394022" y="4046881"/>
                <a:ext cx="1829475" cy="619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i="1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6" y="3035161"/>
                <a:ext cx="1417439" cy="487569"/>
              </a:xfrm>
              <a:prstGeom prst="rect">
                <a:avLst/>
              </a:prstGeom>
              <a:blipFill rotWithShape="0">
                <a:blip r:embed="rId16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394022" y="4751628"/>
                <a:ext cx="1539973" cy="619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6" y="3563721"/>
                <a:ext cx="1198726" cy="487569"/>
              </a:xfrm>
              <a:prstGeom prst="rect">
                <a:avLst/>
              </a:prstGeom>
              <a:blipFill rotWithShape="0">
                <a:blip r:embed="rId17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6394021" y="5466532"/>
            <a:ext cx="277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2-й закон Ньютона: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920718" y="5456371"/>
                <a:ext cx="13286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38" y="4092278"/>
                <a:ext cx="1042273" cy="3231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2691" y="4853781"/>
                <a:ext cx="9882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518" y="3640336"/>
                <a:ext cx="787780" cy="3231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572108" y="4751629"/>
                <a:ext cx="1777794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081" y="3563722"/>
                <a:ext cx="1377878" cy="487634"/>
              </a:xfrm>
              <a:prstGeom prst="rect">
                <a:avLst/>
              </a:prstGeom>
              <a:blipFill rotWithShape="0">
                <a:blip r:embed="rId20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885303" y="4673806"/>
                <a:ext cx="433708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977" y="3505354"/>
                <a:ext cx="371833" cy="29238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96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7" grpId="0" animBg="1"/>
      <p:bldP spid="102" grpId="0" animBg="1"/>
      <p:bldP spid="68" grpId="0" animBg="1"/>
      <p:bldP spid="69" grpId="0"/>
      <p:bldP spid="35" grpId="0" animBg="1"/>
      <p:bldP spid="15" grpId="0"/>
      <p:bldP spid="16" grpId="0"/>
      <p:bldP spid="40" grpId="0"/>
      <p:bldP spid="43" grpId="0"/>
      <p:bldP spid="95" grpId="0"/>
      <p:bldP spid="96" grpId="0"/>
      <p:bldP spid="14" grpId="0" animBg="1"/>
      <p:bldP spid="103" grpId="0"/>
      <p:bldP spid="104" grpId="0"/>
      <p:bldP spid="108" grpId="0"/>
      <p:bldP spid="115" grpId="0"/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Дуга 34"/>
          <p:cNvSpPr/>
          <p:nvPr/>
        </p:nvSpPr>
        <p:spPr>
          <a:xfrm>
            <a:off x="440267" y="-639720"/>
            <a:ext cx="5359400" cy="5541920"/>
          </a:xfrm>
          <a:prstGeom prst="arc">
            <a:avLst>
              <a:gd name="adj1" fmla="val 5383489"/>
              <a:gd name="adj2" fmla="val 7089072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74823" y="1627493"/>
            <a:ext cx="4490288" cy="4302024"/>
            <a:chOff x="656117" y="1220620"/>
            <a:chExt cx="3367716" cy="3226518"/>
          </a:xfrm>
        </p:grpSpPr>
        <p:sp>
          <p:nvSpPr>
            <p:cNvPr id="107" name="Дуга 106"/>
            <p:cNvSpPr/>
            <p:nvPr/>
          </p:nvSpPr>
          <p:spPr>
            <a:xfrm rot="8702868" flipH="1" flipV="1">
              <a:off x="1331747" y="3887145"/>
              <a:ext cx="181823" cy="181823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2" name="Дуга 101"/>
            <p:cNvSpPr/>
            <p:nvPr/>
          </p:nvSpPr>
          <p:spPr>
            <a:xfrm rot="8702868">
              <a:off x="1217137" y="3495328"/>
              <a:ext cx="181823" cy="181823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68" name="Дуга 67"/>
            <p:cNvSpPr/>
            <p:nvPr/>
          </p:nvSpPr>
          <p:spPr>
            <a:xfrm rot="9199045">
              <a:off x="2122493" y="1895029"/>
              <a:ext cx="294220" cy="29422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2035726" y="2140770"/>
                  <a:ext cx="2940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726" y="2140770"/>
                  <a:ext cx="340606" cy="30008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1057275" y="3936206"/>
              <a:ext cx="307182" cy="21669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1364088" y="3638550"/>
              <a:ext cx="298025" cy="51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17" y="1220620"/>
              <a:ext cx="3367716" cy="2729080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18" y="1220620"/>
              <a:ext cx="3367711" cy="2729076"/>
            </a:xfrm>
            <a:prstGeom prst="rect">
              <a:avLst/>
            </a:prstGeom>
          </p:spPr>
        </p:pic>
        <p:cxnSp>
          <p:nvCxnSpPr>
            <p:cNvPr id="12" name="Прямая со стрелкой 11"/>
            <p:cNvCxnSpPr/>
            <p:nvPr/>
          </p:nvCxnSpPr>
          <p:spPr>
            <a:xfrm>
              <a:off x="1364826" y="3425611"/>
              <a:ext cx="2012" cy="72967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1360063" y="2624138"/>
              <a:ext cx="463975" cy="800563"/>
            </a:xfrm>
            <a:prstGeom prst="straightConnector1">
              <a:avLst/>
            </a:prstGeom>
            <a:ln w="19050">
              <a:solidFill>
                <a:srgbClr val="00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1320333" y="2403141"/>
                  <a:ext cx="456664" cy="3164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333" y="2403141"/>
                  <a:ext cx="503664" cy="33970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071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1180320" y="4153644"/>
                  <a:ext cx="322011" cy="293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320" y="4153644"/>
                  <a:ext cx="369011" cy="31669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1538" r="-1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Прямая соединительная линия 22"/>
            <p:cNvCxnSpPr/>
            <p:nvPr/>
          </p:nvCxnSpPr>
          <p:spPr>
            <a:xfrm flipH="1" flipV="1">
              <a:off x="1377113" y="3429990"/>
              <a:ext cx="289861" cy="212142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Прямоугольник 39"/>
                <p:cNvSpPr/>
                <p:nvPr/>
              </p:nvSpPr>
              <p:spPr>
                <a:xfrm>
                  <a:off x="1565340" y="3575591"/>
                  <a:ext cx="323405" cy="293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Прямоугольник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340" y="3575591"/>
                  <a:ext cx="369011" cy="31669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1765" r="-1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Прямоугольник 42"/>
                <p:cNvSpPr/>
                <p:nvPr/>
              </p:nvSpPr>
              <p:spPr>
                <a:xfrm>
                  <a:off x="749827" y="3678714"/>
                  <a:ext cx="340910" cy="293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7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7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Прямоугольник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827" y="3678714"/>
                  <a:ext cx="387094" cy="31669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1538" r="-140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/>
            <p:cNvSpPr txBox="1"/>
            <p:nvPr/>
          </p:nvSpPr>
          <p:spPr>
            <a:xfrm>
              <a:off x="936254" y="3195747"/>
              <a:ext cx="238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i="1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186726" y="3794299"/>
              <a:ext cx="2599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i="1" dirty="0">
                  <a:solidFill>
                    <a:prstClr val="black"/>
                  </a:solidFill>
                </a:rPr>
                <a:t>С</a:t>
              </a:r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flipH="1">
              <a:off x="1057275" y="3418063"/>
              <a:ext cx="302551" cy="52052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1341967" y="3389703"/>
              <a:ext cx="45719" cy="4571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1103853" y="3611682"/>
                  <a:ext cx="27781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853" y="3611682"/>
                  <a:ext cx="323999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Прямоугольник 103"/>
                <p:cNvSpPr/>
                <p:nvPr/>
              </p:nvSpPr>
              <p:spPr>
                <a:xfrm rot="994717">
                  <a:off x="1741882" y="3344473"/>
                  <a:ext cx="263342" cy="2692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Прямоугольник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94717">
                  <a:off x="1718606" y="3332907"/>
                  <a:ext cx="309893" cy="2923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302865" y="3646677"/>
                  <a:ext cx="27781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865" y="3646677"/>
                  <a:ext cx="323999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Прямоугольник 114"/>
                <p:cNvSpPr/>
                <p:nvPr/>
              </p:nvSpPr>
              <p:spPr>
                <a:xfrm>
                  <a:off x="2345852" y="2616131"/>
                  <a:ext cx="241172" cy="2692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7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ru-RU" sz="17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Прямоугольник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852" y="2616131"/>
                  <a:ext cx="287771" cy="2923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945607" y="4751628"/>
                <a:ext cx="1403589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205" y="3563721"/>
                <a:ext cx="1096839" cy="487634"/>
              </a:xfrm>
              <a:prstGeom prst="rect">
                <a:avLst/>
              </a:prstGeom>
              <a:blipFill rotWithShape="0">
                <a:blip r:embed="rId21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89497" y="1882235"/>
                <a:ext cx="1403589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22" y="1411676"/>
                <a:ext cx="1096839" cy="487634"/>
              </a:xfrm>
              <a:prstGeom prst="rect">
                <a:avLst/>
              </a:prstGeom>
              <a:blipFill rotWithShape="0">
                <a:blip r:embed="rId22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89496" y="2938232"/>
                <a:ext cx="1729704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22" y="2203674"/>
                <a:ext cx="1381147" cy="487634"/>
              </a:xfrm>
              <a:prstGeom prst="rect">
                <a:avLst/>
              </a:prstGeom>
              <a:blipFill rotWithShape="0">
                <a:blip r:embed="rId23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576347" y="1982907"/>
            <a:ext cx="390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динамическое уравнение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391384" y="2413793"/>
            <a:ext cx="5032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движения математического маятника.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9496" y="3581836"/>
                <a:ext cx="1761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22" y="2686377"/>
                <a:ext cx="1367106" cy="3231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авая фигурная скобка 59"/>
          <p:cNvSpPr/>
          <p:nvPr/>
        </p:nvSpPr>
        <p:spPr>
          <a:xfrm>
            <a:off x="8001003" y="3029192"/>
            <a:ext cx="246863" cy="983531"/>
          </a:xfrm>
          <a:prstGeom prst="rightBrace">
            <a:avLst>
              <a:gd name="adj1" fmla="val 36321"/>
              <a:gd name="adj2" fmla="val 50000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17426" y="3183213"/>
                <a:ext cx="1117229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69" y="2387410"/>
                <a:ext cx="882486" cy="487634"/>
              </a:xfrm>
              <a:prstGeom prst="rect">
                <a:avLst/>
              </a:prstGeom>
              <a:blipFill rotWithShape="0">
                <a:blip r:embed="rId2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241853" y="3110783"/>
                <a:ext cx="1603837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rad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389" y="2333087"/>
                <a:ext cx="1248547" cy="562013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Прямоугольник 64"/>
          <p:cNvSpPr/>
          <p:nvPr/>
        </p:nvSpPr>
        <p:spPr>
          <a:xfrm>
            <a:off x="6391384" y="4106275"/>
            <a:ext cx="4100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Период свободных колебаний: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94027" y="4806392"/>
                <a:ext cx="104682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20" y="3604794"/>
                <a:ext cx="828817" cy="526041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79780" y="4806392"/>
                <a:ext cx="871136" cy="1053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35" y="3604794"/>
                <a:ext cx="698268" cy="81310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008865" y="4630715"/>
                <a:ext cx="1175258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49" y="3473036"/>
                <a:ext cx="924740" cy="77431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89251" y="4626677"/>
            <a:ext cx="5318883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При малых углах отклонения свободные колебания математического маятника являются гармоническими.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489251" y="1686791"/>
            <a:ext cx="5428949" cy="1767025"/>
            <a:chOff x="366938" y="1344156"/>
            <a:chExt cx="4071712" cy="1325269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Математический маятник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66938" y="1676846"/>
              <a:ext cx="40717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материальная точка, подвешенная на невесомой и нерастяжимой нити, прикреплённой к подвесу и находящейся в поле силы тяжести.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83861" y="1883761"/>
            <a:ext cx="5218859" cy="3982881"/>
            <a:chOff x="4787896" y="1412821"/>
            <a:chExt cx="3914144" cy="2987160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4795519" y="1412821"/>
              <a:ext cx="3154681" cy="300738"/>
              <a:chOff x="4795519" y="1351861"/>
              <a:chExt cx="3154681" cy="30073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571770" y="1351861"/>
                <a:ext cx="237843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/>
                    </a:solidFill>
                  </a:rPr>
                  <a:t>— смещение маятника.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795519" y="1352517"/>
                    <a:ext cx="901593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d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5519" y="1352517"/>
                    <a:ext cx="948145" cy="3231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9" name="Группа 108"/>
            <p:cNvGrpSpPr/>
            <p:nvPr/>
          </p:nvGrpSpPr>
          <p:grpSpPr>
            <a:xfrm>
              <a:off x="4795519" y="1777633"/>
              <a:ext cx="3555364" cy="300738"/>
              <a:chOff x="4795519" y="1351861"/>
              <a:chExt cx="3555364" cy="30073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972453" y="1351861"/>
                <a:ext cx="2378430" cy="30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/>
                    </a:solidFill>
                  </a:rPr>
                  <a:t>— возвращающая сила.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795519" y="1352517"/>
                    <a:ext cx="1313965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1" name="TextBox 1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5519" y="1352517"/>
                    <a:ext cx="1359283" cy="3231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7" name="TextBox 116"/>
            <p:cNvSpPr txBox="1"/>
            <p:nvPr/>
          </p:nvSpPr>
          <p:spPr>
            <a:xfrm>
              <a:off x="4787896" y="2671005"/>
              <a:ext cx="39141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При малых углах отклонения (</a:t>
              </a:r>
              <a:r>
                <a:rPr lang="el-GR" sz="2000" i="1">
                  <a:solidFill>
                    <a:prstClr val="black"/>
                  </a:solidFill>
                  <a:cs typeface="Times New Roman" panose="02020603050405020304" pitchFamily="18" charset="0"/>
                </a:rPr>
                <a:t>α</a:t>
              </a:r>
              <a:r>
                <a:rPr lang="ru-RU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&lt;</a:t>
              </a:r>
              <a:r>
                <a:rPr lang="ru-RU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10</a:t>
              </a:r>
              <a:r>
                <a:rPr lang="ru-RU" sz="2000" baseline="30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о</a:t>
              </a:r>
              <a:r>
                <a:rPr lang="ru-RU" sz="20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)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4795516" y="3035161"/>
                  <a:ext cx="1372106" cy="464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i="1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6" y="3035161"/>
                  <a:ext cx="1417439" cy="48756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4795516" y="3563721"/>
                  <a:ext cx="1154980" cy="464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6" y="3563721"/>
                  <a:ext cx="1198726" cy="48756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/>
            <p:cNvSpPr txBox="1"/>
            <p:nvPr/>
          </p:nvSpPr>
          <p:spPr>
            <a:xfrm>
              <a:off x="4795516" y="4099899"/>
              <a:ext cx="20694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2-й закон Ньютона: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6690538" y="4092278"/>
                  <a:ext cx="99652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538" y="4092278"/>
                  <a:ext cx="1042273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5814518" y="3640336"/>
                  <a:ext cx="74121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4518" y="3640336"/>
                  <a:ext cx="787780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6401418" y="3634743"/>
                  <a:ext cx="417422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418" y="3634743"/>
                  <a:ext cx="463588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Группа 74"/>
          <p:cNvGrpSpPr/>
          <p:nvPr/>
        </p:nvGrpSpPr>
        <p:grpSpPr>
          <a:xfrm>
            <a:off x="6394026" y="2866663"/>
            <a:ext cx="4207221" cy="619272"/>
            <a:chOff x="4795519" y="1360069"/>
            <a:chExt cx="3155416" cy="464454"/>
          </a:xfrm>
        </p:grpSpPr>
        <p:sp>
          <p:nvSpPr>
            <p:cNvPr id="76" name="TextBox 75"/>
            <p:cNvSpPr txBox="1"/>
            <p:nvPr/>
          </p:nvSpPr>
          <p:spPr>
            <a:xfrm>
              <a:off x="5337925" y="1431721"/>
              <a:ext cx="2613010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ru-RU" sz="2000" dirty="0">
                  <a:solidFill>
                    <a:prstClr val="black"/>
                  </a:solidFill>
                </a:rPr>
                <a:t>угол отклонения.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795519" y="1360069"/>
                  <a:ext cx="655468" cy="464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</m:oMath>
                    </m:oMathPara>
                  </a14:m>
                  <a:endParaRPr lang="ru-RU" sz="2000" i="1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60069"/>
                  <a:ext cx="700448" cy="48756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42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L -0.21024 -0.41852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2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9" grpId="0"/>
      <p:bldP spid="49" grpId="1"/>
      <p:bldP spid="55" grpId="0"/>
      <p:bldP spid="58" grpId="0"/>
      <p:bldP spid="56" grpId="0"/>
      <p:bldP spid="57" grpId="0"/>
      <p:bldP spid="59" grpId="0"/>
      <p:bldP spid="60" grpId="0" animBg="1"/>
      <p:bldP spid="63" grpId="0"/>
      <p:bldP spid="64" grpId="0"/>
      <p:bldP spid="65" grpId="0"/>
      <p:bldP spid="66" grpId="0"/>
      <p:bldP spid="67" grpId="0"/>
      <p:bldP spid="70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89497" y="1882235"/>
                <a:ext cx="1403589" cy="619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22" y="1411676"/>
                <a:ext cx="1096839" cy="487634"/>
              </a:xfrm>
              <a:prstGeom prst="rect">
                <a:avLst/>
              </a:prstGeom>
              <a:blipFill rotWithShape="0">
                <a:blip r:embed="rId3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576347" y="1982907"/>
            <a:ext cx="390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динамическое уравнение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1384" y="2413793"/>
            <a:ext cx="5032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движения математического маятника.</a:t>
            </a: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89251" y="4626677"/>
            <a:ext cx="5318883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При малых углах отклонения свободные колебания математического маятника являются гармоническими.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008865" y="4630715"/>
                <a:ext cx="1175258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49" y="3473036"/>
                <a:ext cx="924740" cy="7743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359814" y="4962401"/>
                <a:ext cx="4115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860" y="3721801"/>
                <a:ext cx="354007" cy="323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6389496" y="2938232"/>
            <a:ext cx="4456193" cy="2921462"/>
            <a:chOff x="4792122" y="2203674"/>
            <a:chExt cx="3342145" cy="2191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4792122" y="2203674"/>
                  <a:ext cx="1297278" cy="464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122" y="2203674"/>
                  <a:ext cx="1381147" cy="4876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792122" y="2686377"/>
                  <a:ext cx="1321227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122" y="2686377"/>
                  <a:ext cx="1367106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Правая фигурная скобка 10"/>
            <p:cNvSpPr/>
            <p:nvPr/>
          </p:nvSpPr>
          <p:spPr>
            <a:xfrm>
              <a:off x="6000752" y="2271894"/>
              <a:ext cx="185147" cy="737648"/>
            </a:xfrm>
            <a:prstGeom prst="rightBrace">
              <a:avLst>
                <a:gd name="adj1" fmla="val 36321"/>
                <a:gd name="adj2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238069" y="2387410"/>
                  <a:ext cx="837922" cy="464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069" y="2387410"/>
                  <a:ext cx="882486" cy="48763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7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31389" y="2333087"/>
                  <a:ext cx="1202878" cy="5389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rad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389" y="2333087"/>
                  <a:ext cx="1248547" cy="5620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Прямоугольник 64"/>
            <p:cNvSpPr/>
            <p:nvPr/>
          </p:nvSpPr>
          <p:spPr>
            <a:xfrm>
              <a:off x="4793537" y="3079706"/>
              <a:ext cx="307560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Период свободных колебаний: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459835" y="3604794"/>
                  <a:ext cx="653352" cy="7899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ED7D31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9835" y="3604794"/>
                  <a:ext cx="698268" cy="81310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4966978" y="3604793"/>
                  <a:ext cx="613245" cy="5029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6978" y="3604793"/>
                  <a:ext cx="657359" cy="52604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Группа 73"/>
          <p:cNvGrpSpPr/>
          <p:nvPr/>
        </p:nvGrpSpPr>
        <p:grpSpPr>
          <a:xfrm>
            <a:off x="489251" y="1686791"/>
            <a:ext cx="5428949" cy="1767025"/>
            <a:chOff x="366938" y="1344156"/>
            <a:chExt cx="4071712" cy="1325269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Математический маятник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66938" y="1676846"/>
              <a:ext cx="40717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материальная точка, подвешенная на невесомой и нерастяжимой нити, прикреплённой к подвесу и находящейся в поле силы тяжести.</a:t>
              </a: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7655136" y="2535444"/>
            <a:ext cx="2914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ru-RU" sz="2000" dirty="0">
                <a:solidFill>
                  <a:prstClr val="black"/>
                </a:solidFill>
              </a:rPr>
              <a:t>период свободных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392334" y="2219869"/>
                <a:ext cx="1404423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1664902"/>
                <a:ext cx="1096198" cy="77431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Прямоугольник 78"/>
          <p:cNvSpPr/>
          <p:nvPr/>
        </p:nvSpPr>
        <p:spPr>
          <a:xfrm>
            <a:off x="6392334" y="3142896"/>
            <a:ext cx="5153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колебаний математического маятника.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392333" y="1811489"/>
            <a:ext cx="5321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Формула Гюйгенса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89251" y="3577949"/>
            <a:ext cx="5318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Условия использования формулы Гюйгенса для расчёта периода: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89251" y="4316613"/>
            <a:ext cx="5428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1) колебания маятника должны быть малыми;</a:t>
            </a:r>
          </a:p>
          <a:p>
            <a:pPr defTabSz="914377"/>
            <a:r>
              <a:rPr lang="ru-RU" sz="2000" dirty="0">
                <a:solidFill>
                  <a:prstClr val="black"/>
                </a:solidFill>
              </a:rPr>
              <a:t>2) точка подвеса маятника должна покоиться или двигаться прямолинейно и равномерно относительно ИСО.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392333" y="3638359"/>
            <a:ext cx="5321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В случае НеИСО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394753" y="4024968"/>
                <a:ext cx="1578061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3018726"/>
                <a:ext cx="1226041" cy="77431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394753" y="5508571"/>
                <a:ext cx="19027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64" y="4131428"/>
                <a:ext cx="1471237" cy="323165"/>
              </a:xfrm>
              <a:prstGeom prst="rect">
                <a:avLst/>
              </a:prstGeom>
              <a:blipFill rotWithShape="0">
                <a:blip r:embed="rId14"/>
                <a:stretch>
                  <a:fillRect t="-7547" r="-1660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6392333" y="5067537"/>
                <a:ext cx="47217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:r>
                  <a:rPr lang="ru-RU" sz="2000" dirty="0">
                    <a:solidFill>
                      <a:prstClr val="black"/>
                    </a:solidFill>
                  </a:rPr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«эффективное» ускорение.</a:t>
                </a: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3800653"/>
                <a:ext cx="3586303" cy="323165"/>
              </a:xfrm>
              <a:prstGeom prst="rect">
                <a:avLst/>
              </a:prstGeom>
              <a:blipFill rotWithShape="0">
                <a:blip r:embed="rId15"/>
                <a:stretch>
                  <a:fillRect l="-679" t="-7547" b="-207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1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284E-6 L -0.00034 -0.35309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76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5802E-6 L -0.11372 -0.35124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175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3" grpId="0"/>
      <p:bldP spid="62" grpId="0" animBg="1"/>
      <p:bldP spid="71" grpId="0"/>
      <p:bldP spid="71" grpId="1"/>
      <p:bldP spid="21" grpId="0"/>
      <p:bldP spid="21" grpId="1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89251" y="1870376"/>
            <a:ext cx="5428949" cy="1151473"/>
            <a:chOff x="366938" y="1344156"/>
            <a:chExt cx="4071712" cy="863605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Пружинный маятник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66938" y="1676846"/>
              <a:ext cx="40717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колебательная система, состоящая из МТ массой </a:t>
              </a:r>
              <a:r>
                <a:rPr lang="en-US" sz="2000" i="1" dirty="0">
                  <a:solidFill>
                    <a:prstClr val="black"/>
                  </a:solidFill>
                </a:rPr>
                <a:t>m</a:t>
              </a:r>
              <a:r>
                <a:rPr lang="ru-RU" sz="2000" dirty="0">
                  <a:solidFill>
                    <a:prstClr val="black"/>
                  </a:solidFill>
                </a:rPr>
                <a:t> и пружины жёсткостью </a:t>
              </a:r>
              <a:r>
                <a:rPr lang="en-US" sz="2000" i="1" dirty="0">
                  <a:solidFill>
                    <a:prstClr val="black"/>
                  </a:solidFill>
                </a:rPr>
                <a:t>k</a:t>
              </a:r>
              <a:r>
                <a:rPr lang="ru-RU" sz="20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29" y="1792207"/>
            <a:ext cx="1107977" cy="41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489251" y="1870376"/>
            <a:ext cx="5428949" cy="1151473"/>
            <a:chOff x="366938" y="1344156"/>
            <a:chExt cx="4071712" cy="863605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Пружинный маятник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66938" y="1676846"/>
              <a:ext cx="40717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колебательная система, состоящая из МТ массой </a:t>
              </a:r>
              <a:r>
                <a:rPr lang="en-US" sz="2000" i="1" dirty="0">
                  <a:solidFill>
                    <a:prstClr val="black"/>
                  </a:solidFill>
                </a:rPr>
                <a:t>m</a:t>
              </a:r>
              <a:r>
                <a:rPr lang="ru-RU" sz="2000" dirty="0">
                  <a:solidFill>
                    <a:prstClr val="black"/>
                  </a:solidFill>
                </a:rPr>
                <a:t> и пружины жёсткостью </a:t>
              </a:r>
              <a:r>
                <a:rPr lang="en-US" sz="2000" i="1" dirty="0">
                  <a:solidFill>
                    <a:prstClr val="black"/>
                  </a:solidFill>
                </a:rPr>
                <a:t>k</a:t>
              </a:r>
              <a:r>
                <a:rPr lang="ru-RU" sz="20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89251" y="3499842"/>
            <a:ext cx="5318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В простейшей модели пружинного маятника пренебрегают: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9251" y="4248665"/>
            <a:ext cx="531888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933"/>
              </a:lnSpc>
            </a:pPr>
            <a:r>
              <a:rPr lang="ru-RU" sz="2000" dirty="0">
                <a:solidFill>
                  <a:prstClr val="black"/>
                </a:solidFill>
              </a:rPr>
              <a:t>1) сопротивлением среды и силой трения скольжения;</a:t>
            </a:r>
          </a:p>
          <a:p>
            <a:pPr defTabSz="914377">
              <a:lnSpc>
                <a:spcPts val="2933"/>
              </a:lnSpc>
            </a:pPr>
            <a:r>
              <a:rPr lang="ru-RU" sz="2000" dirty="0">
                <a:solidFill>
                  <a:prstClr val="black"/>
                </a:solidFill>
              </a:rPr>
              <a:t>2) размерами тела;</a:t>
            </a:r>
          </a:p>
          <a:p>
            <a:pPr defTabSz="914377">
              <a:lnSpc>
                <a:spcPts val="2933"/>
              </a:lnSpc>
            </a:pPr>
            <a:r>
              <a:rPr lang="ru-RU" sz="2000" dirty="0">
                <a:solidFill>
                  <a:prstClr val="black"/>
                </a:solidFill>
              </a:rPr>
              <a:t>3) массой пружины.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701" y="1787982"/>
            <a:ext cx="1105504" cy="410499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89251" y="3179331"/>
            <a:ext cx="5318883" cy="1456709"/>
            <a:chOff x="366938" y="2339843"/>
            <a:chExt cx="3989162" cy="10925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66938" y="2339843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Горизонтальный пружинный маятник: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66938" y="2670628"/>
              <a:ext cx="398916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маятник, в котором колебания тела происходят вдоль горизонтальной прямой.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89251" y="4793522"/>
            <a:ext cx="5428949" cy="1148933"/>
            <a:chOff x="366938" y="3455458"/>
            <a:chExt cx="4071712" cy="8617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6938" y="345545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Вертикальный пружинный маятник: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6938" y="3786243"/>
              <a:ext cx="40717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маятник, в котором колебания тела происходят вдоль вертикальной прямой.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1540" y="1397543"/>
            <a:ext cx="1342405" cy="4971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6376" y="4181698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6200949" y="3511651"/>
            <a:ext cx="1061731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63" y="1775246"/>
            <a:ext cx="1133581" cy="419798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222353" y="1942399"/>
            <a:ext cx="1652793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build="allAtOnce"/>
      <p:bldP spid="4" grpId="0" animBg="1"/>
      <p:bldP spid="4" grpId="1" animBg="1"/>
      <p:bldP spid="21" grpId="0" animBg="1"/>
      <p:bldP spid="21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4644" y="1635390"/>
            <a:ext cx="1283907" cy="475468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4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7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8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4644" y="1635387"/>
            <a:ext cx="1283907" cy="4754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5" y="1635391"/>
            <a:ext cx="1283907" cy="475468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5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9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5" y="1630854"/>
            <a:ext cx="1283907" cy="475468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374900" y="3991173"/>
            <a:ext cx="144780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350900" y="3967173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24947" y="3522166"/>
                <a:ext cx="77328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10" y="2641624"/>
                <a:ext cx="626582" cy="349263"/>
              </a:xfrm>
              <a:prstGeom prst="rect">
                <a:avLst/>
              </a:prstGeom>
              <a:blipFill rotWithShape="0">
                <a:blip r:embed="rId4"/>
                <a:stretch>
                  <a:fillRect t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374901" y="3488253"/>
            <a:ext cx="64262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65704" y="3101208"/>
                <a:ext cx="381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78" y="2325906"/>
                <a:ext cx="331566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204"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56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5" y="1630854"/>
            <a:ext cx="1283907" cy="4754685"/>
          </a:xfrm>
          <a:prstGeom prst="rect">
            <a:avLst/>
          </a:prstGeom>
        </p:spPr>
      </p:pic>
      <p:cxnSp>
        <p:nvCxnSpPr>
          <p:cNvPr id="73" name="Прямая со стрелкой 72"/>
          <p:cNvCxnSpPr/>
          <p:nvPr/>
        </p:nvCxnSpPr>
        <p:spPr>
          <a:xfrm>
            <a:off x="2374900" y="3991173"/>
            <a:ext cx="144780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2350900" y="3967173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024947" y="3522166"/>
                <a:ext cx="77328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10" y="2641624"/>
                <a:ext cx="626582" cy="349263"/>
              </a:xfrm>
              <a:prstGeom prst="rect">
                <a:avLst/>
              </a:prstGeom>
              <a:blipFill rotWithShape="0">
                <a:blip r:embed="rId4"/>
                <a:stretch>
                  <a:fillRect t="-10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2374901" y="3488253"/>
            <a:ext cx="64262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65704" y="3101208"/>
                <a:ext cx="381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78" y="2325906"/>
                <a:ext cx="331566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204"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угольник 81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486236" y="1675636"/>
            <a:ext cx="5130187" cy="1548941"/>
            <a:chOff x="364677" y="1256727"/>
            <a:chExt cx="3847640" cy="1161706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86" name="Прямая со стрелкой 85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Овал 86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1" name="Овал 90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93" name="Прямая со стрелкой 92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Прямоугольник 94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8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6394027" y="2838841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394026" y="3327019"/>
                <a:ext cx="1865447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2495264"/>
                <a:ext cx="1434047" cy="377732"/>
              </a:xfrm>
              <a:prstGeom prst="rect">
                <a:avLst/>
              </a:prstGeom>
              <a:blipFill rotWithShape="0">
                <a:blip r:embed="rId9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8099020" y="3361163"/>
                <a:ext cx="1365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65" y="2520872"/>
                <a:ext cx="1072601" cy="323165"/>
              </a:xfrm>
              <a:prstGeom prst="rect">
                <a:avLst/>
              </a:prstGeom>
              <a:blipFill rotWithShape="0">
                <a:blip r:embed="rId10"/>
                <a:stretch>
                  <a:fillRect t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314159" y="331873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19" y="2489049"/>
                <a:ext cx="745204" cy="35266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4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8025E-6 L -4.72222E-6 -0.20771 " pathEditMode="relative" rAng="0" ptsTypes="AA">
                                      <p:cBhvr>
                                        <p:cTn id="75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51E-6 L 3.05556E-6 -0.2080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4.44444E-6 -0.20772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87654E-7 L 3.88889E-6 -0.20772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1605E-6 L -1.38889E-6 -0.20803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-2.22222E-6 -0.2074 " pathEditMode="relative" rAng="0" ptsTypes="AA">
                                      <p:cBhvr>
                                        <p:cTn id="85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7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7 L -1.66667E-6 -0.20772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457E-6 L 3.33333E-6 -0.2080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-1.66667E-6 -0.20772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531E-6 L -5.55556E-7 -0.20771 " pathEditMode="relative" rAng="0" ptsTypes="AA">
                                      <p:cBhvr>
                                        <p:cTn id="9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3951E-6 L -2.5E-6 -0.20802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0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-0.20525 " pathEditMode="relative" rAng="0" ptsTypes="AA">
                                      <p:cBhvr>
                                        <p:cTn id="97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7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3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17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1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55" grpId="0"/>
      <p:bldP spid="55" grpId="1"/>
      <p:bldP spid="71" grpId="0" animBg="1"/>
      <p:bldP spid="71" grpId="1" animBg="1"/>
      <p:bldP spid="74" grpId="0" animBg="1"/>
      <p:bldP spid="74" grpId="1" animBg="1"/>
      <p:bldP spid="74" grpId="2" animBg="1"/>
      <p:bldP spid="75" grpId="0"/>
      <p:bldP spid="75" grpId="1"/>
      <p:bldP spid="75" grpId="2"/>
      <p:bldP spid="75" grpId="3"/>
      <p:bldP spid="76" grpId="0"/>
      <p:bldP spid="76" grpId="1"/>
      <p:bldP spid="76" grpId="2"/>
      <p:bldP spid="76" grpId="3"/>
      <p:bldP spid="77" grpId="0"/>
      <p:bldP spid="77" grpId="1"/>
      <p:bldP spid="77" grpId="2"/>
      <p:bldP spid="77" grpId="3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1" grpId="0"/>
      <p:bldP spid="81" grpId="1"/>
      <p:bldP spid="81" grpId="2"/>
      <p:bldP spid="81" grpId="3"/>
      <p:bldP spid="82" grpId="0" animBg="1"/>
      <p:bldP spid="82" grpId="1" animBg="1"/>
      <p:bldP spid="106" grpId="0"/>
      <p:bldP spid="107" grpId="0"/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89251" y="1682526"/>
            <a:ext cx="5428949" cy="1767025"/>
            <a:chOff x="366938" y="1344156"/>
            <a:chExt cx="4071712" cy="1325269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Математический маятник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66938" y="1676846"/>
              <a:ext cx="40717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материальная точка, подвешенная на невесомой и нерастяжимой нити, прикреплённой к подвесу и находящейся в поле силы тяжести.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99" y="1666929"/>
            <a:ext cx="5314029" cy="43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6" y="1630856"/>
            <a:ext cx="1283905" cy="4754680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6" y="1630854"/>
            <a:ext cx="1283905" cy="475468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6236" y="1675636"/>
            <a:ext cx="5130187" cy="1548941"/>
            <a:chOff x="364677" y="1256727"/>
            <a:chExt cx="3847640" cy="116170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20" name="Прямая со стрелкой 19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Прямоугольник 28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8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394027" y="2838841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6394024" y="3318733"/>
            <a:ext cx="3838333" cy="481173"/>
            <a:chOff x="4795519" y="2402158"/>
            <a:chExt cx="2878750" cy="360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795519" y="2408373"/>
                  <a:ext cx="1399085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2408373"/>
                  <a:ext cx="1434047" cy="3777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074265" y="2433981"/>
                  <a:ext cx="102403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265" y="2433981"/>
                  <a:ext cx="1072601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985619" y="2402158"/>
                  <a:ext cx="688650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619" y="2402158"/>
                  <a:ext cx="745204" cy="35266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6" y="1630856"/>
            <a:ext cx="1283905" cy="475468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6236" y="1675636"/>
            <a:ext cx="5130187" cy="1548941"/>
            <a:chOff x="364677" y="1256727"/>
            <a:chExt cx="3847640" cy="116170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20" name="Прямая со стрелкой 19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Прямоугольник 28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>
            <a:off x="3829051" y="3968751"/>
            <a:ext cx="946421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12795" y="3555024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96" y="2666268"/>
                <a:ext cx="331566" cy="30008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8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394027" y="2838841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4027" y="387966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383865" y="4359554"/>
            <a:ext cx="3209592" cy="478409"/>
            <a:chOff x="4787898" y="3375650"/>
            <a:chExt cx="2407194" cy="358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621907" y="3375650"/>
                  <a:ext cx="710531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907" y="3375650"/>
                  <a:ext cx="749949" cy="35266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210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787898" y="3378301"/>
                  <a:ext cx="915491" cy="356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960840" cy="37920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Группа 39"/>
          <p:cNvGrpSpPr/>
          <p:nvPr/>
        </p:nvGrpSpPr>
        <p:grpSpPr>
          <a:xfrm>
            <a:off x="6394024" y="3318733"/>
            <a:ext cx="3838333" cy="481173"/>
            <a:chOff x="4795519" y="2402158"/>
            <a:chExt cx="2878750" cy="360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95519" y="2408373"/>
                  <a:ext cx="1399085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2408373"/>
                  <a:ext cx="1434047" cy="3777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74265" y="2433981"/>
                  <a:ext cx="102403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265" y="2433981"/>
                  <a:ext cx="1072601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985619" y="2402158"/>
                  <a:ext cx="688650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619" y="2402158"/>
                  <a:ext cx="745204" cy="35266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3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5" y="1630859"/>
            <a:ext cx="1283904" cy="4754675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5" y="1630856"/>
            <a:ext cx="1283904" cy="475468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6236" y="1675636"/>
            <a:ext cx="5130187" cy="1548941"/>
            <a:chOff x="364677" y="1256727"/>
            <a:chExt cx="3847640" cy="116170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20" name="Прямая со стрелкой 19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Прямоугольник 28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49043" y="425811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367979" y="4292697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2635221" y="3989331"/>
            <a:ext cx="144780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05018" y="3365485"/>
                <a:ext cx="77328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63" y="2524113"/>
                <a:ext cx="626582" cy="349263"/>
              </a:xfrm>
              <a:prstGeom prst="rect">
                <a:avLst/>
              </a:prstGeom>
              <a:blipFill rotWithShape="0">
                <a:blip r:embed="rId8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/>
          <p:nvPr/>
        </p:nvCxnSpPr>
        <p:spPr>
          <a:xfrm flipH="1">
            <a:off x="3985574" y="3552475"/>
            <a:ext cx="64262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76377" y="3165429"/>
                <a:ext cx="381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83" y="2374072"/>
                <a:ext cx="331566" cy="30008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4071645" y="396673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5" y="1630859"/>
            <a:ext cx="1283904" cy="475467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44597" y="425528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367979" y="4292697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2635221" y="3989331"/>
            <a:ext cx="1447800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505018" y="3365485"/>
                <a:ext cx="77328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63" y="2524113"/>
                <a:ext cx="626582" cy="349263"/>
              </a:xfrm>
              <a:prstGeom prst="rect">
                <a:avLst/>
              </a:prstGeom>
              <a:blipFill rotWithShape="0">
                <a:blip r:embed="rId8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 стрелкой 58"/>
          <p:cNvCxnSpPr/>
          <p:nvPr/>
        </p:nvCxnSpPr>
        <p:spPr>
          <a:xfrm flipH="1">
            <a:off x="3985574" y="3552475"/>
            <a:ext cx="64262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76377" y="3165429"/>
                <a:ext cx="381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83" y="2374072"/>
                <a:ext cx="331566" cy="30008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Овал 60"/>
          <p:cNvSpPr/>
          <p:nvPr/>
        </p:nvSpPr>
        <p:spPr>
          <a:xfrm>
            <a:off x="4071645" y="396673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486241" y="4599463"/>
            <a:ext cx="5130183" cy="1484717"/>
            <a:chOff x="364680" y="3449598"/>
            <a:chExt cx="3847637" cy="1113538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16617" y="4290540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2298670"/>
              <a:ext cx="962927" cy="3566006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1819275" y="4272412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50790" y="4267021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2618326" y="4295082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1998061" y="4295082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 rot="5400000">
              <a:off x="343646" y="3918499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08448" y="4266988"/>
              <a:ext cx="265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D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3275984" y="4295049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72" name="Прямая со стрелкой 71"/>
            <p:cNvCxnSpPr/>
            <p:nvPr/>
          </p:nvCxnSpPr>
          <p:spPr>
            <a:xfrm flipH="1">
              <a:off x="1976416" y="4067524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878763" y="3599639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63" y="3599639"/>
                  <a:ext cx="626582" cy="3492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03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Прямая со стрелкой 73"/>
            <p:cNvCxnSpPr/>
            <p:nvPr/>
          </p:nvCxnSpPr>
          <p:spPr>
            <a:xfrm flipH="1">
              <a:off x="2989180" y="3739882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3057283" y="3449598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283" y="3449598"/>
                  <a:ext cx="331566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02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Овал 75"/>
            <p:cNvSpPr/>
            <p:nvPr/>
          </p:nvSpPr>
          <p:spPr>
            <a:xfrm>
              <a:off x="3053734" y="4050574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13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6394027" y="2838841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94027" y="387966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6383865" y="4359554"/>
            <a:ext cx="3209592" cy="478409"/>
            <a:chOff x="4787898" y="3375650"/>
            <a:chExt cx="2407194" cy="358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621907" y="3375650"/>
                  <a:ext cx="710531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907" y="3375650"/>
                  <a:ext cx="749949" cy="35266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210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787898" y="3378301"/>
                  <a:ext cx="915491" cy="356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960840" cy="37920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/>
          <p:cNvSpPr txBox="1"/>
          <p:nvPr/>
        </p:nvSpPr>
        <p:spPr>
          <a:xfrm>
            <a:off x="6394027" y="4917703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D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394024" y="3318733"/>
            <a:ext cx="3838333" cy="481173"/>
            <a:chOff x="4795519" y="2402158"/>
            <a:chExt cx="2878750" cy="360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795519" y="2408373"/>
                  <a:ext cx="1399085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2408373"/>
                  <a:ext cx="1434047" cy="3777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074265" y="2433981"/>
                  <a:ext cx="102403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265" y="2433981"/>
                  <a:ext cx="1072601" cy="3231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6985619" y="2402158"/>
                  <a:ext cx="688650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619" y="2402158"/>
                  <a:ext cx="745204" cy="35266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00843" y="5405876"/>
                <a:ext cx="1865447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32" y="4054407"/>
                <a:ext cx="1434047" cy="377732"/>
              </a:xfrm>
              <a:prstGeom prst="rect">
                <a:avLst/>
              </a:prstGeom>
              <a:blipFill rotWithShape="0">
                <a:blip r:embed="rId20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86585" y="5440020"/>
                <a:ext cx="1365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939" y="4080015"/>
                <a:ext cx="1072601" cy="323165"/>
              </a:xfrm>
              <a:prstGeom prst="rect">
                <a:avLst/>
              </a:prstGeom>
              <a:blipFill rotWithShape="0">
                <a:blip r:embed="rId21"/>
                <a:stretch>
                  <a:fillRect t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303999" y="5397590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999" y="4048192"/>
                <a:ext cx="745204" cy="35266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58025E-6 L -4.72222E-6 0.20895 " pathEditMode="relative" rAng="0" ptsTypes="AA">
                                      <p:cBhvr>
                                        <p:cTn id="9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3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51E-6 L 3.05556E-6 0.20895 " pathEditMode="relative" rAng="0" ptsTypes="AA">
                                      <p:cBhvr>
                                        <p:cTn id="9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3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1605E-6 L -1.38889E-6 0.20957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6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1605E-6 L -2.22222E-6 0.20988 " pathEditMode="relative" rAng="0" ptsTypes="AA">
                                      <p:cBhvr>
                                        <p:cTn id="10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9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4.44444E-6 0.20957 " pathEditMode="relative" rAng="0" ptsTypes="AA">
                                      <p:cBhvr>
                                        <p:cTn id="10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6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87654E-7 L 3.88889E-6 0.20864 " pathEditMode="relative" rAng="0" ptsTypes="AA">
                                      <p:cBhvr>
                                        <p:cTn id="10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3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1605E-6 L -4.44444E-6 0.20988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87654E-7 L -3.05556E-6 0.20957 " pathEditMode="relative" rAng="0" ptsTypes="AA">
                                      <p:cBhvr>
                                        <p:cTn id="11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6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0.20833 " pathEditMode="relative" rAng="0" ptsTypes="AA">
                                      <p:cBhvr>
                                        <p:cTn id="1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0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23457E-7 L -8.33333E-7 0.20988 " pathEditMode="relative" rAng="0" ptsTypes="AA">
                                      <p:cBhvr>
                                        <p:cTn id="11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9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5802E-6 L -3.33333E-6 0.20864 " pathEditMode="relative" rAng="0" ptsTypes="AA">
                                      <p:cBhvr>
                                        <p:cTn id="11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3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6 L 1.38889E-6 0.20988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9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5.55556E-7 0.20988 " pathEditMode="relative" rAng="0" ptsTypes="AA">
                                      <p:cBhvr>
                                        <p:cTn id="120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9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3457E-7 L 2.5E-6 0.2108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2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8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7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7" grpId="0"/>
      <p:bldP spid="37" grpId="1"/>
      <p:bldP spid="37" grpId="2"/>
      <p:bldP spid="37" grpId="3"/>
      <p:bldP spid="39" grpId="0"/>
      <p:bldP spid="39" grpId="1"/>
      <p:bldP spid="40" grpId="0" animBg="1"/>
      <p:bldP spid="40" grpId="1" animBg="1"/>
      <p:bldP spid="43" grpId="0" animBg="1"/>
      <p:bldP spid="43" grpId="1" animBg="1"/>
      <p:bldP spid="43" grpId="2" animBg="1"/>
      <p:bldP spid="44" grpId="0"/>
      <p:bldP spid="44" grpId="1"/>
      <p:bldP spid="44" grpId="2"/>
      <p:bldP spid="44" grpId="3"/>
      <p:bldP spid="45" grpId="0"/>
      <p:bldP spid="45" grpId="1"/>
      <p:bldP spid="45" grpId="2"/>
      <p:bldP spid="45" grpId="3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53" grpId="0"/>
      <p:bldP spid="53" grpId="1"/>
      <p:bldP spid="53" grpId="2"/>
      <p:bldP spid="53" grpId="3"/>
      <p:bldP spid="54" grpId="0" animBg="1"/>
      <p:bldP spid="54" grpId="1" animBg="1"/>
      <p:bldP spid="54" grpId="2" animBg="1"/>
      <p:bldP spid="58" grpId="0"/>
      <p:bldP spid="58" grpId="1"/>
      <p:bldP spid="58" grpId="2"/>
      <p:bldP spid="60" grpId="0"/>
      <p:bldP spid="60" grpId="1"/>
      <p:bldP spid="60" grpId="2"/>
      <p:bldP spid="60" grpId="3"/>
      <p:bldP spid="61" grpId="0" animBg="1"/>
      <p:bldP spid="61" grpId="1" animBg="1"/>
      <p:bldP spid="61" grpId="2" animBg="1"/>
      <p:bldP spid="85" grpId="0"/>
      <p:bldP spid="91" grpId="0"/>
      <p:bldP spid="92" grpId="0"/>
      <p:bldP spid="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6" y="1630862"/>
            <a:ext cx="1283903" cy="475466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6" y="1630859"/>
            <a:ext cx="1283903" cy="4754675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6236" y="1675636"/>
            <a:ext cx="5130187" cy="1548941"/>
            <a:chOff x="364677" y="1256727"/>
            <a:chExt cx="3847640" cy="116170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20" name="Прямая со стрелкой 19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Прямоугольник 28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44597" y="426374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367979" y="4292697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6241" y="4599463"/>
            <a:ext cx="5130183" cy="1484717"/>
            <a:chOff x="364680" y="3449598"/>
            <a:chExt cx="3847637" cy="111353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16617" y="4290540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2298670"/>
              <a:ext cx="962927" cy="356600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819275" y="4272412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0790" y="4267021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618326" y="4295082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1998061" y="4295082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 rot="5400000">
              <a:off x="343646" y="3918499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08448" y="4266988"/>
              <a:ext cx="265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D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75984" y="4295049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flipH="1">
              <a:off x="1976416" y="4067524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878763" y="3599639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63" y="3599639"/>
                  <a:ext cx="626582" cy="3492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3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Прямая со стрелкой 52"/>
            <p:cNvCxnSpPr/>
            <p:nvPr/>
          </p:nvCxnSpPr>
          <p:spPr>
            <a:xfrm flipH="1">
              <a:off x="2989180" y="3739882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057283" y="3449598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283" y="3449598"/>
                  <a:ext cx="331566" cy="3000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2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Овал 54"/>
            <p:cNvSpPr/>
            <p:nvPr/>
          </p:nvSpPr>
          <p:spPr>
            <a:xfrm>
              <a:off x="3053734" y="4050574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10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394027" y="2838841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94027" y="387966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6383865" y="4359554"/>
            <a:ext cx="3209592" cy="478409"/>
            <a:chOff x="4787898" y="3375650"/>
            <a:chExt cx="2407194" cy="358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621907" y="3375650"/>
                  <a:ext cx="710531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907" y="3375650"/>
                  <a:ext cx="749949" cy="35266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210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787898" y="3378301"/>
                  <a:ext cx="915491" cy="356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960840" cy="37920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extBox 67"/>
          <p:cNvSpPr txBox="1"/>
          <p:nvPr/>
        </p:nvSpPr>
        <p:spPr>
          <a:xfrm>
            <a:off x="6394027" y="4917703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D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394024" y="3318733"/>
            <a:ext cx="3838333" cy="481173"/>
            <a:chOff x="4795519" y="2402158"/>
            <a:chExt cx="2878750" cy="360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795519" y="2408373"/>
                  <a:ext cx="1399085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2408373"/>
                  <a:ext cx="1434047" cy="3777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6074265" y="2433981"/>
                  <a:ext cx="102403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265" y="2433981"/>
                  <a:ext cx="1072601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985619" y="2402158"/>
                  <a:ext cx="688650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619" y="2402158"/>
                  <a:ext cx="745204" cy="35266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6386584" y="5397589"/>
            <a:ext cx="3835613" cy="481173"/>
            <a:chOff x="4789939" y="4048192"/>
            <a:chExt cx="2876710" cy="360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700632" y="4054407"/>
                  <a:ext cx="1399085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632" y="4054407"/>
                  <a:ext cx="1434047" cy="3777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789939" y="4080015"/>
                  <a:ext cx="102403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939" y="4080015"/>
                  <a:ext cx="1072601" cy="3231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77999" y="4048192"/>
                  <a:ext cx="688650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999" y="4048192"/>
                  <a:ext cx="745204" cy="35266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87"/>
          <p:cNvGrpSpPr/>
          <p:nvPr/>
        </p:nvGrpSpPr>
        <p:grpSpPr>
          <a:xfrm>
            <a:off x="489251" y="1790320"/>
            <a:ext cx="5428949" cy="1151473"/>
            <a:chOff x="366938" y="1344156"/>
            <a:chExt cx="4071712" cy="863605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Пружинный маятник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66938" y="1676846"/>
              <a:ext cx="40717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колебательная система, состоящая из МТ массой </a:t>
              </a:r>
              <a:r>
                <a:rPr lang="en-US" sz="2000" i="1" dirty="0">
                  <a:solidFill>
                    <a:prstClr val="black"/>
                  </a:solidFill>
                </a:rPr>
                <a:t>m</a:t>
              </a:r>
              <a:r>
                <a:rPr lang="ru-RU" sz="2000" dirty="0">
                  <a:solidFill>
                    <a:prstClr val="black"/>
                  </a:solidFill>
                </a:rPr>
                <a:t> и пружины жёсткостью </a:t>
              </a:r>
              <a:r>
                <a:rPr lang="en-US" sz="2000" i="1" dirty="0">
                  <a:solidFill>
                    <a:prstClr val="black"/>
                  </a:solidFill>
                </a:rPr>
                <a:t>k</a:t>
              </a:r>
              <a:r>
                <a:rPr lang="ru-RU" sz="20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6" y="1630860"/>
            <a:ext cx="1283903" cy="475467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88823" y="4286686"/>
            <a:ext cx="4927600" cy="2569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5700" y="426251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A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67720" y="425532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C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49110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64081" y="4292741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458195" y="3790631"/>
            <a:ext cx="734068" cy="2650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823" y="2861114"/>
            <a:ext cx="4927600" cy="2569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1625" y="205282"/>
            <a:ext cx="1283907" cy="475468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9497" y="205291"/>
            <a:ext cx="1283903" cy="4754669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2374900" y="2565601"/>
            <a:ext cx="1447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350900" y="2541601"/>
            <a:ext cx="48000" cy="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24947" y="2096594"/>
                <a:ext cx="773289" cy="434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10" y="1572445"/>
                <a:ext cx="626582" cy="349263"/>
              </a:xfrm>
              <a:prstGeom prst="rect">
                <a:avLst/>
              </a:prstGeom>
              <a:blipFill rotWithShape="0">
                <a:blip r:embed="rId5"/>
                <a:stretch>
                  <a:fillRect t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425700" y="283694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</a:t>
            </a:r>
            <a:endParaRPr lang="ru-RU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7720" y="282975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</a:t>
            </a:r>
            <a:endParaRPr lang="ru-RU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91101" y="2867169"/>
            <a:ext cx="48000" cy="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664081" y="2867169"/>
            <a:ext cx="48000" cy="4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374901" y="2062681"/>
            <a:ext cx="64262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65704" y="1675636"/>
                <a:ext cx="3810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78" y="1256727"/>
                <a:ext cx="331566" cy="300082"/>
              </a:xfrm>
              <a:prstGeom prst="rect">
                <a:avLst/>
              </a:prstGeom>
              <a:blipFill rotWithShape="0">
                <a:blip r:embed="rId6"/>
                <a:stretch>
                  <a:fillRect t="-10204" r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 rot="5400000">
            <a:off x="458195" y="2365059"/>
            <a:ext cx="734068" cy="2650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4597" y="4263749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367979" y="4292697"/>
            <a:ext cx="48000" cy="4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86241" y="4599463"/>
            <a:ext cx="5130183" cy="1484717"/>
            <a:chOff x="364680" y="3449598"/>
            <a:chExt cx="3847637" cy="111353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16617" y="4290540"/>
              <a:ext cx="3695700" cy="1927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2298670"/>
              <a:ext cx="962927" cy="356600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819275" y="4272412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A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50790" y="4267021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618326" y="4295082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1998061" y="4295082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 rot="5400000">
              <a:off x="343646" y="3918499"/>
              <a:ext cx="550551" cy="1988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08448" y="4266988"/>
              <a:ext cx="265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D</a:t>
              </a:r>
              <a:endParaRPr lang="ru-RU" i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75984" y="4295049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 flipH="1">
              <a:off x="1976416" y="4067524"/>
              <a:ext cx="108585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878763" y="3599639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>
                                        <a:lumMod val="50000"/>
                                        <a:lumOff val="50000"/>
                                      </a:prst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763" y="3599639"/>
                  <a:ext cx="626582" cy="3492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34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Прямая со стрелкой 52"/>
            <p:cNvCxnSpPr/>
            <p:nvPr/>
          </p:nvCxnSpPr>
          <p:spPr>
            <a:xfrm flipH="1">
              <a:off x="2989180" y="3739882"/>
              <a:ext cx="481965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057283" y="3449598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7283" y="3449598"/>
                  <a:ext cx="331566" cy="30008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204" r="-129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Овал 54"/>
            <p:cNvSpPr/>
            <p:nvPr/>
          </p:nvSpPr>
          <p:spPr>
            <a:xfrm>
              <a:off x="3053734" y="4050574"/>
              <a:ext cx="36000" cy="3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489251" y="4626677"/>
            <a:ext cx="5318883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Причинами свободных колебаний пру-жинного маятника являются действие силы упругости и инертность тела.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83865" y="2286195"/>
                <a:ext cx="1220655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714646"/>
                <a:ext cx="968342" cy="377732"/>
              </a:xfrm>
              <a:prstGeom prst="rect">
                <a:avLst/>
              </a:prstGeom>
              <a:blipFill rotWithShape="0">
                <a:blip r:embed="rId10"/>
                <a:stretch>
                  <a:fillRect t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394027" y="2838841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94027" y="387966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6383865" y="4359554"/>
            <a:ext cx="3209592" cy="478409"/>
            <a:chOff x="4787898" y="3375650"/>
            <a:chExt cx="2407194" cy="358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621907" y="3375650"/>
                  <a:ext cx="710531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1907" y="3375650"/>
                  <a:ext cx="749949" cy="35266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6210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787898" y="3378301"/>
                  <a:ext cx="915491" cy="3561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960840" cy="37920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TextBox 71"/>
          <p:cNvSpPr txBox="1"/>
          <p:nvPr/>
        </p:nvSpPr>
        <p:spPr>
          <a:xfrm>
            <a:off x="6394027" y="4917703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D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394024" y="3318733"/>
            <a:ext cx="3838333" cy="481173"/>
            <a:chOff x="4795519" y="2402158"/>
            <a:chExt cx="2878750" cy="360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795519" y="2408373"/>
                  <a:ext cx="1399085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2408373"/>
                  <a:ext cx="1434047" cy="3777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6074265" y="2433981"/>
                  <a:ext cx="102403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265" y="2433981"/>
                  <a:ext cx="1072601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6985619" y="2402158"/>
                  <a:ext cx="688650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619" y="2402158"/>
                  <a:ext cx="745204" cy="35266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495385" y="2283798"/>
                <a:ext cx="947375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538" y="1712848"/>
                <a:ext cx="749949" cy="35266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293181" y="2286363"/>
                <a:ext cx="918200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6" y="1714772"/>
                <a:ext cx="733983" cy="35266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Группа 80"/>
          <p:cNvGrpSpPr/>
          <p:nvPr/>
        </p:nvGrpSpPr>
        <p:grpSpPr>
          <a:xfrm>
            <a:off x="6386584" y="5397589"/>
            <a:ext cx="3835613" cy="481173"/>
            <a:chOff x="4789939" y="4048192"/>
            <a:chExt cx="2876710" cy="360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700632" y="4054407"/>
                  <a:ext cx="1399085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632" y="4054407"/>
                  <a:ext cx="1434047" cy="3777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806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789939" y="4080015"/>
                  <a:ext cx="102403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939" y="4080015"/>
                  <a:ext cx="1072601" cy="3231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6977999" y="4048192"/>
                  <a:ext cx="688650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999" y="4048192"/>
                  <a:ext cx="745204" cy="35266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Группа 90"/>
          <p:cNvGrpSpPr/>
          <p:nvPr/>
        </p:nvGrpSpPr>
        <p:grpSpPr>
          <a:xfrm>
            <a:off x="486236" y="2958027"/>
            <a:ext cx="5130187" cy="1548941"/>
            <a:chOff x="364677" y="1256727"/>
            <a:chExt cx="3847640" cy="1161706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94" name="Прямая со стрелкой 93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Овал 94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A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C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Прямоугольник 102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5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9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C9C9"/>
                                      </p:to>
                                    </p:animClr>
                                    <p:set>
                                      <p:cBhvr>
                                        <p:cTn id="10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6914E-6 L -4.72222E-6 0.18642 " pathEditMode="relative" rAng="0" ptsTypes="AA">
                                      <p:cBhvr>
                                        <p:cTn id="1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6 L 3.88889E-6 0.18704 " pathEditMode="relative" rAng="0" ptsTypes="AA">
                                      <p:cBhvr>
                                        <p:cTn id="1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3827E-6 L -4.44444E-6 0.18704 " pathEditMode="relative" rAng="0" ptsTypes="AA">
                                      <p:cBhvr>
                                        <p:cTn id="13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5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6667E-6 0.18642 " pathEditMode="relative" rAng="0" ptsTypes="AA">
                                      <p:cBhvr>
                                        <p:cTn id="1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18642 " pathEditMode="relative" rAng="0" ptsTypes="AA">
                                      <p:cBhvr>
                                        <p:cTn id="1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71605E-6 L -5.55556E-7 0.18827 " pathEditMode="relative" rAng="0" ptsTypes="AA">
                                      <p:cBhvr>
                                        <p:cTn id="13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1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6914E-6 L 3.05556E-6 0.18642 " pathEditMode="relative" rAng="0" ptsTypes="AA">
                                      <p:cBhvr>
                                        <p:cTn id="14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0.18827 " pathEditMode="relative" rAng="0" ptsTypes="AA">
                                      <p:cBhvr>
                                        <p:cTn id="14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1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0.18673 " pathEditMode="relative" rAng="0" ptsTypes="AA">
                                      <p:cBhvr>
                                        <p:cTn id="14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2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18612 " pathEditMode="relative" rAng="0" ptsTypes="AA">
                                      <p:cBhvr>
                                        <p:cTn id="1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9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88E-6 L -2.5E-6 0.18765 " pathEditMode="relative" rAng="0" ptsTypes="AA">
                                      <p:cBhvr>
                                        <p:cTn id="14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83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20988E-6 L -2.22222E-6 0.18766 " pathEditMode="relative" rAng="0" ptsTypes="AA">
                                      <p:cBhvr>
                                        <p:cTn id="15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3" grpId="0"/>
      <p:bldP spid="50" grpId="0"/>
      <p:bldP spid="51" grpId="0" animBg="1"/>
      <p:bldP spid="52" grpId="0" animBg="1"/>
      <p:bldP spid="57" grpId="0" animBg="1"/>
      <p:bldP spid="18" grpId="0" animBg="1"/>
      <p:bldP spid="18" grpId="1" animBg="1"/>
      <p:bldP spid="21" grpId="0" animBg="1"/>
      <p:bldP spid="21" grpId="1" animBg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 animBg="1"/>
      <p:bldP spid="25" grpId="1" animBg="1"/>
      <p:bldP spid="26" grpId="0" animBg="1"/>
      <p:bldP spid="26" grpId="1" animBg="1"/>
      <p:bldP spid="28" grpId="0"/>
      <p:bldP spid="28" grpId="1"/>
      <p:bldP spid="28" grpId="2"/>
      <p:bldP spid="29" grpId="0" animBg="1"/>
      <p:bldP spid="29" grpId="1" animBg="1"/>
      <p:bldP spid="30" grpId="0"/>
      <p:bldP spid="31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86236" y="2958027"/>
            <a:ext cx="5130187" cy="1548941"/>
            <a:chOff x="364677" y="1256727"/>
            <a:chExt cx="3847640" cy="116170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20" name="Прямая со стрелкой 19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A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C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Прямоугольник 28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9251" y="4626677"/>
            <a:ext cx="5318883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Причинами свободных колебаний пру-жинного маятника являются действие силы упругости и инертность тела.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95362" y="2089945"/>
            <a:ext cx="2792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2-й закон Ньютона: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920717" y="1927499"/>
                <a:ext cx="1255280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упр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38" y="1445624"/>
                <a:ext cx="987963" cy="5338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6394450" y="2853592"/>
            <a:ext cx="174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Закон Гука: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905820" y="2855771"/>
                <a:ext cx="1540999" cy="42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64" y="2141828"/>
                <a:ext cx="1202317" cy="3443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389496" y="5422568"/>
                <a:ext cx="1761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22" y="4066926"/>
                <a:ext cx="1367106" cy="3231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Правая фигурная скобка 80"/>
          <p:cNvSpPr/>
          <p:nvPr/>
        </p:nvSpPr>
        <p:spPr>
          <a:xfrm>
            <a:off x="8044547" y="4869924"/>
            <a:ext cx="246863" cy="983531"/>
          </a:xfrm>
          <a:prstGeom prst="rightBrace">
            <a:avLst>
              <a:gd name="adj1" fmla="val 36321"/>
              <a:gd name="adj2" fmla="val 50000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317426" y="5023945"/>
                <a:ext cx="1174937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69" y="3767959"/>
                <a:ext cx="927370" cy="5306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278197" y="4835548"/>
                <a:ext cx="1665199" cy="1001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47" y="3626661"/>
                <a:ext cx="1296189" cy="7743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389496" y="4761067"/>
                <a:ext cx="1807546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122" y="3570800"/>
                <a:ext cx="1395510" cy="5291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387617" y="3529232"/>
                <a:ext cx="1378454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13" y="2646924"/>
                <a:ext cx="1121204" cy="53065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7576347" y="3685017"/>
            <a:ext cx="390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динамическое уравнение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391383" y="4115904"/>
            <a:ext cx="4368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движения пружинного маятника.</a:t>
            </a:r>
          </a:p>
        </p:txBody>
      </p:sp>
      <p:grpSp>
        <p:nvGrpSpPr>
          <p:cNvPr id="91" name="Группа 90"/>
          <p:cNvGrpSpPr/>
          <p:nvPr/>
        </p:nvGrpSpPr>
        <p:grpSpPr>
          <a:xfrm>
            <a:off x="489251" y="1790320"/>
            <a:ext cx="5428949" cy="1151473"/>
            <a:chOff x="366938" y="1344156"/>
            <a:chExt cx="4071712" cy="863605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Пружинный маятник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66938" y="1676846"/>
              <a:ext cx="40717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колебательная система, состоящая из МТ массой </a:t>
              </a:r>
              <a:r>
                <a:rPr lang="en-US" sz="2000" i="1" dirty="0">
                  <a:solidFill>
                    <a:prstClr val="black"/>
                  </a:solidFill>
                </a:rPr>
                <a:t>m</a:t>
              </a:r>
              <a:r>
                <a:rPr lang="ru-RU" sz="2000" dirty="0">
                  <a:solidFill>
                    <a:prstClr val="black"/>
                  </a:solidFill>
                </a:rPr>
                <a:t> и пружины жёсткостью </a:t>
              </a:r>
              <a:r>
                <a:rPr lang="en-US" sz="2000" i="1" dirty="0">
                  <a:solidFill>
                    <a:prstClr val="black"/>
                  </a:solidFill>
                </a:rPr>
                <a:t>k</a:t>
              </a:r>
              <a:r>
                <a:rPr lang="ru-RU" sz="2000" dirty="0">
                  <a:solidFill>
                    <a:prstClr val="black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5" grpId="0"/>
      <p:bldP spid="76" grpId="0"/>
      <p:bldP spid="80" grpId="0"/>
      <p:bldP spid="81" grpId="0" animBg="1"/>
      <p:bldP spid="82" grpId="0"/>
      <p:bldP spid="83" grpId="0"/>
      <p:bldP spid="88" grpId="0"/>
      <p:bldP spid="79" grpId="0"/>
      <p:bldP spid="89" grpId="0"/>
      <p:bldP spid="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6387618" y="1800069"/>
            <a:ext cx="5092334" cy="986783"/>
            <a:chOff x="4790713" y="2230694"/>
            <a:chExt cx="3819251" cy="740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4790713" y="2230694"/>
                  <a:ext cx="1033841" cy="507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713" y="2230694"/>
                  <a:ext cx="1121204" cy="53065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/>
            <p:cNvSpPr txBox="1"/>
            <p:nvPr/>
          </p:nvSpPr>
          <p:spPr>
            <a:xfrm>
              <a:off x="5682260" y="2347533"/>
              <a:ext cx="292770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динамическое уравнение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793537" y="2670698"/>
              <a:ext cx="3276378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движения пружинного маятника.</a:t>
              </a: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5" y="515809"/>
            <a:ext cx="472276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Пружинный маятник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89251" y="4626677"/>
            <a:ext cx="5318883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sz="1867" dirty="0">
                <a:solidFill>
                  <a:prstClr val="black"/>
                </a:solidFill>
                <a:latin typeface="Gerbera"/>
              </a:rPr>
              <a:t>Причинами свободных колебаний пру-жинного маятника являются действие силы упругости и инертность тела.</a:t>
            </a:r>
            <a:endParaRPr lang="ru-RU" altLang="ru-RU" sz="1867" dirty="0">
              <a:solidFill>
                <a:prstClr val="black"/>
              </a:solidFill>
              <a:latin typeface="Gerbera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395362" y="1927498"/>
            <a:ext cx="3780634" cy="681084"/>
            <a:chOff x="4796522" y="1347651"/>
            <a:chExt cx="2835476" cy="510813"/>
          </a:xfrm>
        </p:grpSpPr>
        <p:sp>
          <p:nvSpPr>
            <p:cNvPr id="71" name="TextBox 70"/>
            <p:cNvSpPr txBox="1"/>
            <p:nvPr/>
          </p:nvSpPr>
          <p:spPr>
            <a:xfrm>
              <a:off x="4796522" y="1469486"/>
              <a:ext cx="200411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2-й закон Ньютона: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6690538" y="1347651"/>
                  <a:ext cx="941460" cy="5108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538" y="1347651"/>
                  <a:ext cx="987963" cy="53386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Группа 5"/>
          <p:cNvGrpSpPr/>
          <p:nvPr/>
        </p:nvGrpSpPr>
        <p:grpSpPr>
          <a:xfrm>
            <a:off x="6394448" y="2853591"/>
            <a:ext cx="3052368" cy="430565"/>
            <a:chOff x="4795837" y="1881515"/>
            <a:chExt cx="2289276" cy="322924"/>
          </a:xfrm>
        </p:grpSpPr>
        <p:sp>
          <p:nvSpPr>
            <p:cNvPr id="75" name="TextBox 74"/>
            <p:cNvSpPr txBox="1"/>
            <p:nvPr/>
          </p:nvSpPr>
          <p:spPr>
            <a:xfrm>
              <a:off x="4795837" y="1881515"/>
              <a:ext cx="1311370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Закон Гука: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929364" y="1883149"/>
                  <a:ext cx="1155749" cy="3212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364" y="1883149"/>
                  <a:ext cx="1202317" cy="3443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6389495" y="4761067"/>
            <a:ext cx="4553898" cy="1092388"/>
            <a:chOff x="4792122" y="2996208"/>
            <a:chExt cx="3415424" cy="819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4792122" y="3492334"/>
                  <a:ext cx="1321227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122" y="3492334"/>
                  <a:ext cx="1367106" cy="3231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Правая фигурная скобка 80"/>
            <p:cNvSpPr/>
            <p:nvPr/>
          </p:nvSpPr>
          <p:spPr>
            <a:xfrm>
              <a:off x="6033410" y="3077851"/>
              <a:ext cx="185147" cy="737648"/>
            </a:xfrm>
            <a:prstGeom prst="rightBrace">
              <a:avLst>
                <a:gd name="adj1" fmla="val 36321"/>
                <a:gd name="adj2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238069" y="3193367"/>
                  <a:ext cx="881203" cy="507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069" y="3193367"/>
                  <a:ext cx="927370" cy="53065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958647" y="3052069"/>
                  <a:ext cx="1248899" cy="751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647" y="3052069"/>
                  <a:ext cx="1296189" cy="77431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4792122" y="2996208"/>
                  <a:ext cx="1355660" cy="507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122" y="2996208"/>
                  <a:ext cx="1395510" cy="52911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Группа 8"/>
          <p:cNvGrpSpPr/>
          <p:nvPr/>
        </p:nvGrpSpPr>
        <p:grpSpPr>
          <a:xfrm>
            <a:off x="6387618" y="3529233"/>
            <a:ext cx="5092334" cy="986783"/>
            <a:chOff x="4790713" y="2230694"/>
            <a:chExt cx="3819251" cy="740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790713" y="2230694"/>
                  <a:ext cx="1033841" cy="507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713" y="2230694"/>
                  <a:ext cx="1121204" cy="53065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5682260" y="2347533"/>
              <a:ext cx="2927704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динамическое уравнение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793537" y="2670698"/>
              <a:ext cx="3276378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движения пружинного маятника.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86236" y="2958027"/>
            <a:ext cx="5130187" cy="1548941"/>
            <a:chOff x="364677" y="1256727"/>
            <a:chExt cx="3847640" cy="116170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16617" y="2145835"/>
              <a:ext cx="3695700" cy="1927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9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666219" y="153961"/>
              <a:ext cx="962930" cy="3566014"/>
            </a:xfrm>
            <a:prstGeom prst="rect">
              <a:avLst/>
            </a:prstGeom>
          </p:spPr>
        </p:pic>
        <p:cxnSp>
          <p:nvCxnSpPr>
            <p:cNvPr id="41" name="Прямая со стрелкой 40"/>
            <p:cNvCxnSpPr/>
            <p:nvPr/>
          </p:nvCxnSpPr>
          <p:spPr>
            <a:xfrm>
              <a:off x="1781175" y="1924201"/>
              <a:ext cx="1085850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1763175" y="190620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268710" y="1572445"/>
                  <a:ext cx="579967" cy="326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упр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710" y="1572445"/>
                  <a:ext cx="626582" cy="3492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05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/>
            <p:cNvSpPr txBox="1"/>
            <p:nvPr/>
          </p:nvSpPr>
          <p:spPr>
            <a:xfrm>
              <a:off x="1819275" y="2127707"/>
              <a:ext cx="256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A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50790" y="2122316"/>
              <a:ext cx="25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i="1" dirty="0">
                  <a:solidFill>
                    <a:prstClr val="black"/>
                  </a:solidFill>
                </a:rPr>
                <a:t>C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2618326" y="215037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1998061" y="215037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1781175" y="1547011"/>
              <a:ext cx="481965" cy="0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849278" y="1256727"/>
                  <a:ext cx="28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9278" y="1256727"/>
                  <a:ext cx="331566" cy="30008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0204" r="-1272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Прямоугольник 51"/>
            <p:cNvSpPr/>
            <p:nvPr/>
          </p:nvSpPr>
          <p:spPr>
            <a:xfrm rot="5400000">
              <a:off x="343646" y="1773794"/>
              <a:ext cx="550551" cy="19880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89251" y="1790320"/>
            <a:ext cx="5428949" cy="1151473"/>
            <a:chOff x="366938" y="1344156"/>
            <a:chExt cx="4071712" cy="863605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Пружинный маятник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66938" y="1676846"/>
              <a:ext cx="40717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колебательная система, состоящая из МТ массой </a:t>
              </a:r>
              <a:r>
                <a:rPr lang="en-US" sz="2000" i="1" dirty="0">
                  <a:solidFill>
                    <a:prstClr val="black"/>
                  </a:solidFill>
                </a:rPr>
                <a:t>m</a:t>
              </a:r>
              <a:r>
                <a:rPr lang="ru-RU" sz="2000" dirty="0">
                  <a:solidFill>
                    <a:prstClr val="black"/>
                  </a:solidFill>
                </a:rPr>
                <a:t> и пружины жёсткостью </a:t>
              </a:r>
              <a:r>
                <a:rPr lang="en-US" sz="2000" i="1" dirty="0">
                  <a:solidFill>
                    <a:prstClr val="black"/>
                  </a:solidFill>
                </a:rPr>
                <a:t>k</a:t>
              </a:r>
              <a:r>
                <a:rPr lang="ru-RU" sz="2000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389495" y="2973997"/>
            <a:ext cx="4553898" cy="1092388"/>
            <a:chOff x="4792122" y="2996208"/>
            <a:chExt cx="3415424" cy="819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4792122" y="3492334"/>
                  <a:ext cx="1321227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122" y="3492334"/>
                  <a:ext cx="1367106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Правая фигурная скобка 57"/>
            <p:cNvSpPr/>
            <p:nvPr/>
          </p:nvSpPr>
          <p:spPr>
            <a:xfrm>
              <a:off x="6033410" y="3077851"/>
              <a:ext cx="185147" cy="737648"/>
            </a:xfrm>
            <a:prstGeom prst="rightBrace">
              <a:avLst>
                <a:gd name="adj1" fmla="val 36321"/>
                <a:gd name="adj2" fmla="val 50000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238069" y="3193367"/>
                  <a:ext cx="881203" cy="507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069" y="3193367"/>
                  <a:ext cx="927370" cy="53065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958647" y="3052069"/>
                  <a:ext cx="1248899" cy="751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647" y="3052069"/>
                  <a:ext cx="1296189" cy="77431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4792122" y="2996208"/>
                  <a:ext cx="1355660" cy="507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122" y="2996208"/>
                  <a:ext cx="1395510" cy="52911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Прямоугольник 65"/>
          <p:cNvSpPr/>
          <p:nvPr/>
        </p:nvSpPr>
        <p:spPr>
          <a:xfrm>
            <a:off x="6391384" y="4237267"/>
            <a:ext cx="4100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Период свободных колебаний: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279780" y="4853551"/>
                <a:ext cx="928844" cy="1053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rgbClr val="ED7D31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835" y="3640163"/>
                <a:ext cx="743152" cy="81310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059696" y="4824521"/>
                <a:ext cx="1324978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772" y="3618391"/>
                <a:ext cx="1039002" cy="56201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92334" y="4836617"/>
                <a:ext cx="1554143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3627463"/>
                <a:ext cx="1210460" cy="56201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6352900" y="5021248"/>
                <a:ext cx="4115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74" y="3765936"/>
                <a:ext cx="354007" cy="3231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22638" y="4862017"/>
                <a:ext cx="817660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978" y="3646513"/>
                <a:ext cx="657359" cy="526041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0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6914E-7 L -2.5E-6 -0.2521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35802E-6 L 1.94444E-6 -0.2592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9136E-6 L -0.11788 -4.69136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3" grpId="0"/>
      <p:bldP spid="73" grpId="1"/>
      <p:bldP spid="74" grpId="0"/>
      <p:bldP spid="74" grpId="1"/>
      <p:bldP spid="74" grpId="2"/>
      <p:bldP spid="77" grpId="0"/>
      <p:bldP spid="78" grpId="0"/>
      <p:bldP spid="78" grpId="1"/>
      <p:bldP spid="84" grpId="0"/>
      <p:bldP spid="8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885" y="515809"/>
            <a:ext cx="92047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и пружинный маятники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1559034"/>
            <a:ext cx="4266667" cy="239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69" y="1559033"/>
            <a:ext cx="4266664" cy="2398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52" y="1559066"/>
            <a:ext cx="4266667" cy="239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4" y="3929334"/>
            <a:ext cx="4266667" cy="239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68" y="3929334"/>
            <a:ext cx="4266667" cy="239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52" y="3921577"/>
            <a:ext cx="4266667" cy="239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grpSp>
        <p:nvGrpSpPr>
          <p:cNvPr id="52" name="Группа 51"/>
          <p:cNvGrpSpPr/>
          <p:nvPr/>
        </p:nvGrpSpPr>
        <p:grpSpPr>
          <a:xfrm>
            <a:off x="489251" y="1682526"/>
            <a:ext cx="5428949" cy="1767025"/>
            <a:chOff x="366938" y="1344156"/>
            <a:chExt cx="4071712" cy="1325269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66938" y="134415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Математический маятник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66938" y="1676846"/>
              <a:ext cx="40717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материальная точка, подвешенная на невесомой и нерастяжимой нити, прикреплённой к подвесу и находящейся в поле силы тяжести.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23" y="1666929"/>
            <a:ext cx="5314028" cy="430630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9251" y="3653565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9251" y="4097153"/>
            <a:ext cx="5428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модель малых реальных колебаний тела при условии, что можно пренебречь:</a:t>
            </a:r>
          </a:p>
          <a:p>
            <a:pPr defTabSz="914377"/>
            <a:r>
              <a:rPr lang="ru-RU" sz="2000" dirty="0">
                <a:solidFill>
                  <a:prstClr val="black"/>
                </a:solidFill>
              </a:rPr>
              <a:t>1) размерами подвешенного тела по сравнению с длиной нити;</a:t>
            </a:r>
          </a:p>
          <a:p>
            <a:pPr defTabSz="914377"/>
            <a:r>
              <a:rPr lang="ru-RU" sz="2000" dirty="0">
                <a:solidFill>
                  <a:prstClr val="black"/>
                </a:solidFill>
              </a:rPr>
              <a:t>2) сопротивлением движению тела;</a:t>
            </a:r>
          </a:p>
          <a:p>
            <a:pPr defTabSz="914377"/>
            <a:r>
              <a:rPr lang="ru-RU" sz="2000" dirty="0">
                <a:solidFill>
                  <a:prstClr val="black"/>
                </a:solidFill>
              </a:rPr>
              <a:t>3) массой нити и её деформацией.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99" y="1666929"/>
            <a:ext cx="5314029" cy="43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4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5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6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5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1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уга 22"/>
          <p:cNvSpPr/>
          <p:nvPr/>
        </p:nvSpPr>
        <p:spPr>
          <a:xfrm rot="9199045">
            <a:off x="2720669" y="2298275"/>
            <a:ext cx="556108" cy="5561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5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6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381" y="382148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7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25418" y="2807052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3" y="2105289"/>
                <a:ext cx="340606" cy="300082"/>
              </a:xfrm>
              <a:prstGeom prst="rect">
                <a:avLst/>
              </a:prstGeom>
              <a:blipFill rotWithShape="0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394027" y="2767129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1" grpId="0"/>
      <p:bldP spid="19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Дуга 86"/>
          <p:cNvSpPr/>
          <p:nvPr/>
        </p:nvSpPr>
        <p:spPr>
          <a:xfrm rot="9199045">
            <a:off x="2720669" y="2298275"/>
            <a:ext cx="556108" cy="5561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7" cy="363877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72540" y="4123267"/>
            <a:ext cx="0" cy="11514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72541" y="3390901"/>
            <a:ext cx="750993" cy="736601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12261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95" y="2290305"/>
                <a:ext cx="503664" cy="339708"/>
              </a:xfrm>
              <a:prstGeom prst="rect">
                <a:avLst/>
              </a:prstGeom>
              <a:blipFill rotWithShape="0">
                <a:blip r:embed="rId5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26532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9" y="3944125"/>
                <a:ext cx="369011" cy="316690"/>
              </a:xfrm>
              <a:prstGeom prst="rect">
                <a:avLst/>
              </a:prstGeom>
              <a:blipFill rotWithShape="0">
                <a:blip r:embed="rId6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 flipV="1">
            <a:off x="724218" y="4665042"/>
            <a:ext cx="541785" cy="6012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71164" y="4128856"/>
            <a:ext cx="553403" cy="609627"/>
          </a:xfrm>
          <a:prstGeom prst="line">
            <a:avLst/>
          </a:prstGeom>
          <a:ln w="1905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5625" y="4128260"/>
            <a:ext cx="551680" cy="54110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274234" y="4745985"/>
            <a:ext cx="539100" cy="528768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73352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14" y="3456911"/>
                <a:ext cx="369011" cy="316690"/>
              </a:xfrm>
              <a:prstGeom prst="rect">
                <a:avLst/>
              </a:prstGeom>
              <a:blipFill rotWithShape="0">
                <a:blip r:embed="rId7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3617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3449972"/>
                <a:ext cx="387094" cy="316690"/>
              </a:xfrm>
              <a:prstGeom prst="rect">
                <a:avLst/>
              </a:prstGeom>
              <a:blipFill rotWithShape="0">
                <a:blip r:embed="rId8"/>
                <a:stretch>
                  <a:fillRect t="-11538" r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H="1" flipV="1">
            <a:off x="1280149" y="4138539"/>
            <a:ext cx="320051" cy="352568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424687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5" y="3055833"/>
                <a:ext cx="392993" cy="292388"/>
              </a:xfrm>
              <a:prstGeom prst="rect">
                <a:avLst/>
              </a:prstGeom>
              <a:blipFill rotWithShape="0">
                <a:blip r:embed="rId9"/>
                <a:stretch>
                  <a:fillRect t="-10417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1280152" y="3803651"/>
            <a:ext cx="320049" cy="316141"/>
          </a:xfrm>
          <a:prstGeom prst="line">
            <a:avLst/>
          </a:prstGeom>
          <a:ln w="19050">
            <a:solidFill>
              <a:srgbClr val="FFFF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246717" y="409786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87560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9" y="2618771"/>
                <a:ext cx="410049" cy="292388"/>
              </a:xfrm>
              <a:prstGeom prst="rect">
                <a:avLst/>
              </a:prstGeom>
              <a:blipFill rotWithShape="0">
                <a:blip r:embed="rId10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 стрелкой 60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11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12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88381" y="382148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13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6711091" y="3247543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возвращающая сила.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394025" y="3211164"/>
                <a:ext cx="469872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2408373"/>
                <a:ext cx="396967" cy="351186"/>
              </a:xfrm>
              <a:prstGeom prst="rect">
                <a:avLst/>
              </a:prstGeom>
              <a:blipFill rotWithShape="0">
                <a:blip r:embed="rId14"/>
                <a:stretch>
                  <a:fillRect t="-8621" r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6394027" y="2767129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389356" y="3692560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2769420"/>
                <a:ext cx="1320041" cy="323165"/>
              </a:xfrm>
              <a:prstGeom prst="rect">
                <a:avLst/>
              </a:prstGeom>
              <a:blipFill rotWithShape="0">
                <a:blip r:embed="rId1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625418" y="2807052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3" y="2105289"/>
                <a:ext cx="340606" cy="300082"/>
              </a:xfrm>
              <a:prstGeom prst="rect">
                <a:avLst/>
              </a:prstGeom>
              <a:blipFill rotWithShape="0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0" grpId="0"/>
      <p:bldP spid="43" grpId="0"/>
      <p:bldP spid="49" grpId="0"/>
      <p:bldP spid="14" grpId="0" animBg="1"/>
      <p:bldP spid="54" grpId="0"/>
      <p:bldP spid="83" grpId="0"/>
      <p:bldP spid="84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625418" y="2807052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3" y="2105289"/>
                <a:ext cx="340606" cy="300082"/>
              </a:xfrm>
              <a:prstGeom prst="rect">
                <a:avLst/>
              </a:prstGeom>
              <a:blipFill rotWithShape="0"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Дуга 69"/>
          <p:cNvSpPr/>
          <p:nvPr/>
        </p:nvSpPr>
        <p:spPr>
          <a:xfrm rot="9199045">
            <a:off x="2720669" y="2298275"/>
            <a:ext cx="556108" cy="5561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>
            <a:off x="440267" y="-639720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7" cy="36387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3"/>
            <a:ext cx="4490287" cy="363877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72540" y="4123267"/>
            <a:ext cx="0" cy="11514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72541" y="3390901"/>
            <a:ext cx="750993" cy="736601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12261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95" y="2290305"/>
                <a:ext cx="503664" cy="339708"/>
              </a:xfrm>
              <a:prstGeom prst="rect">
                <a:avLst/>
              </a:prstGeom>
              <a:blipFill rotWithShape="0">
                <a:blip r:embed="rId7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26532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9" y="3944125"/>
                <a:ext cx="369011" cy="316690"/>
              </a:xfrm>
              <a:prstGeom prst="rect">
                <a:avLst/>
              </a:prstGeom>
              <a:blipFill rotWithShape="0">
                <a:blip r:embed="rId8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 flipV="1">
            <a:off x="724218" y="4665042"/>
            <a:ext cx="541785" cy="6012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71164" y="4128856"/>
            <a:ext cx="553403" cy="609627"/>
          </a:xfrm>
          <a:prstGeom prst="line">
            <a:avLst/>
          </a:prstGeom>
          <a:ln w="1905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5625" y="4128260"/>
            <a:ext cx="551680" cy="54110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274234" y="4745985"/>
            <a:ext cx="539100" cy="528768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73352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14" y="3456911"/>
                <a:ext cx="369011" cy="316690"/>
              </a:xfrm>
              <a:prstGeom prst="rect">
                <a:avLst/>
              </a:prstGeom>
              <a:blipFill rotWithShape="0">
                <a:blip r:embed="rId9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3617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3449972"/>
                <a:ext cx="387094" cy="316690"/>
              </a:xfrm>
              <a:prstGeom prst="rect">
                <a:avLst/>
              </a:prstGeom>
              <a:blipFill rotWithShape="0">
                <a:blip r:embed="rId10"/>
                <a:stretch>
                  <a:fillRect t="-11538" r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H="1" flipV="1">
            <a:off x="1280149" y="4138539"/>
            <a:ext cx="320051" cy="352568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424687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5" y="3055833"/>
                <a:ext cx="392993" cy="292388"/>
              </a:xfrm>
              <a:prstGeom prst="rect">
                <a:avLst/>
              </a:prstGeom>
              <a:blipFill rotWithShape="0">
                <a:blip r:embed="rId11"/>
                <a:stretch>
                  <a:fillRect t="-10417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1280152" y="3803651"/>
            <a:ext cx="320049" cy="316141"/>
          </a:xfrm>
          <a:prstGeom prst="line">
            <a:avLst/>
          </a:prstGeom>
          <a:ln w="19050">
            <a:solidFill>
              <a:srgbClr val="FFFF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246717" y="409786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87560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9" y="2618771"/>
                <a:ext cx="410049" cy="292388"/>
              </a:xfrm>
              <a:prstGeom prst="rect">
                <a:avLst/>
              </a:prstGeom>
              <a:blipFill rotWithShape="0">
                <a:blip r:embed="rId12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13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14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3119967" y="4889500"/>
            <a:ext cx="922867" cy="0"/>
          </a:xfrm>
          <a:prstGeom prst="straightConnector1">
            <a:avLst/>
          </a:prstGeom>
          <a:ln w="1905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48294" y="4901815"/>
                <a:ext cx="698255" cy="35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20" y="3676361"/>
                <a:ext cx="523691" cy="292388"/>
              </a:xfrm>
              <a:prstGeom prst="rect">
                <a:avLst/>
              </a:prstGeom>
              <a:blipFill rotWithShape="0">
                <a:blip r:embed="rId15"/>
                <a:stretch>
                  <a:fillRect t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3119967" y="4450609"/>
            <a:ext cx="0" cy="428864"/>
          </a:xfrm>
          <a:prstGeom prst="line">
            <a:avLst/>
          </a:prstGeom>
          <a:ln w="19050">
            <a:solidFill>
              <a:srgbClr val="FFFF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633382" y="4282674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36" y="3212005"/>
                <a:ext cx="410049" cy="292388"/>
              </a:xfrm>
              <a:prstGeom prst="rect">
                <a:avLst/>
              </a:prstGeom>
              <a:blipFill rotWithShape="0">
                <a:blip r:embed="rId12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8381" y="382148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16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711091" y="3247543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— возвращающая сила.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94025" y="3211164"/>
                <a:ext cx="469872" cy="437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519" y="2408373"/>
                <a:ext cx="396967" cy="351186"/>
              </a:xfrm>
              <a:prstGeom prst="rect">
                <a:avLst/>
              </a:prstGeom>
              <a:blipFill rotWithShape="0">
                <a:blip r:embed="rId17"/>
                <a:stretch>
                  <a:fillRect t="-8621" r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6394027" y="2767129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389356" y="3692560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2769420"/>
                <a:ext cx="1320041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394027" y="413659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758343" y="4580630"/>
                <a:ext cx="1014701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757" y="3435472"/>
                <a:ext cx="805156" cy="352661"/>
              </a:xfrm>
              <a:prstGeom prst="rect">
                <a:avLst/>
              </a:prstGeom>
              <a:blipFill rotWithShape="0">
                <a:blip r:embed="rId19"/>
                <a:stretch>
                  <a:fillRect t="-8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619263" y="4613261"/>
                <a:ext cx="13128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</m:ac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47" y="3459946"/>
                <a:ext cx="1032847" cy="323165"/>
              </a:xfrm>
              <a:prstGeom prst="rect">
                <a:avLst/>
              </a:prstGeom>
              <a:blipFill rotWithShape="0">
                <a:blip r:embed="rId20"/>
                <a:stretch>
                  <a:fillRect t="-7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383865" y="4584164"/>
                <a:ext cx="1484188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3438123"/>
                <a:ext cx="1158907" cy="377732"/>
              </a:xfrm>
              <a:prstGeom prst="rect">
                <a:avLst/>
              </a:prstGeom>
              <a:blipFill rotWithShape="0">
                <a:blip r:embed="rId21"/>
                <a:stretch>
                  <a:fillRect t="-8065" r="-7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9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66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  <p:bldP spid="40" grpId="0"/>
      <p:bldP spid="43" grpId="0"/>
      <p:bldP spid="49" grpId="0"/>
      <p:bldP spid="54" grpId="0"/>
      <p:bldP spid="33" grpId="0"/>
      <p:bldP spid="34" grpId="0"/>
      <p:bldP spid="52" grpId="0"/>
      <p:bldP spid="55" grpId="0"/>
      <p:bldP spid="65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263913" y="2862800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34" y="2147100"/>
                <a:ext cx="340606" cy="300082"/>
              </a:xfrm>
              <a:prstGeom prst="rect">
                <a:avLst/>
              </a:prstGeom>
              <a:blipFill rotWithShape="0">
                <a:blip r:embed="rId2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625418" y="2807052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3" y="2105289"/>
                <a:ext cx="340606" cy="300082"/>
              </a:xfrm>
              <a:prstGeom prst="rect">
                <a:avLst/>
              </a:prstGeom>
              <a:blipFill rotWithShape="0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Дуга 79"/>
          <p:cNvSpPr/>
          <p:nvPr/>
        </p:nvSpPr>
        <p:spPr>
          <a:xfrm rot="6927802">
            <a:off x="2938417" y="2305812"/>
            <a:ext cx="684115" cy="68411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8" name="Дуга 77"/>
          <p:cNvSpPr/>
          <p:nvPr/>
        </p:nvSpPr>
        <p:spPr>
          <a:xfrm rot="9199045">
            <a:off x="2720669" y="2298275"/>
            <a:ext cx="556108" cy="5561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7" name="Дуга 56"/>
          <p:cNvSpPr/>
          <p:nvPr/>
        </p:nvSpPr>
        <p:spPr>
          <a:xfrm flipH="1">
            <a:off x="440267" y="-643953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>
            <a:off x="440267" y="-639720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7" cy="36387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5" y="1627493"/>
            <a:ext cx="4490284" cy="363877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72540" y="4123267"/>
            <a:ext cx="0" cy="115146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72541" y="3390901"/>
            <a:ext cx="750993" cy="7366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12261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95" y="2290305"/>
                <a:ext cx="503664" cy="339708"/>
              </a:xfrm>
              <a:prstGeom prst="rect">
                <a:avLst/>
              </a:prstGeom>
              <a:blipFill rotWithShape="0">
                <a:blip r:embed="rId8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26532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9" y="3944125"/>
                <a:ext cx="369011" cy="316690"/>
              </a:xfrm>
              <a:prstGeom prst="rect">
                <a:avLst/>
              </a:prstGeom>
              <a:blipFill rotWithShape="0">
                <a:blip r:embed="rId9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 flipV="1">
            <a:off x="724218" y="4665042"/>
            <a:ext cx="541785" cy="6012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71164" y="4128856"/>
            <a:ext cx="553403" cy="6096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5625" y="4128260"/>
            <a:ext cx="551680" cy="5411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274234" y="4745985"/>
            <a:ext cx="539100" cy="52876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73352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14" y="3456911"/>
                <a:ext cx="369011" cy="316690"/>
              </a:xfrm>
              <a:prstGeom prst="rect">
                <a:avLst/>
              </a:prstGeom>
              <a:blipFill rotWithShape="0">
                <a:blip r:embed="rId10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3617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3449972"/>
                <a:ext cx="387094" cy="316690"/>
              </a:xfrm>
              <a:prstGeom prst="rect">
                <a:avLst/>
              </a:prstGeom>
              <a:blipFill rotWithShape="0">
                <a:blip r:embed="rId11"/>
                <a:stretch>
                  <a:fillRect t="-11538" r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H="1" flipV="1">
            <a:off x="1280149" y="4138539"/>
            <a:ext cx="320051" cy="3525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424687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5" y="3055833"/>
                <a:ext cx="392993" cy="292388"/>
              </a:xfrm>
              <a:prstGeom prst="rect">
                <a:avLst/>
              </a:prstGeom>
              <a:blipFill rotWithShape="0">
                <a:blip r:embed="rId12"/>
                <a:stretch>
                  <a:fillRect t="-10417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1280152" y="3803651"/>
            <a:ext cx="320049" cy="3161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246717" y="4097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87560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9" y="2618771"/>
                <a:ext cx="410049" cy="292388"/>
              </a:xfrm>
              <a:prstGeom prst="rect">
                <a:avLst/>
              </a:prstGeom>
              <a:blipFill rotWithShape="0">
                <a:blip r:embed="rId13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14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15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3119967" y="4889500"/>
            <a:ext cx="922867" cy="0"/>
          </a:xfrm>
          <a:prstGeom prst="straightConnector1">
            <a:avLst/>
          </a:prstGeom>
          <a:ln w="19050">
            <a:solidFill>
              <a:srgbClr val="C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48294" y="4901815"/>
                <a:ext cx="698255" cy="35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20" y="3676361"/>
                <a:ext cx="523691" cy="292388"/>
              </a:xfrm>
              <a:prstGeom prst="rect">
                <a:avLst/>
              </a:prstGeom>
              <a:blipFill rotWithShape="0">
                <a:blip r:embed="rId16"/>
                <a:stretch>
                  <a:fillRect t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3119967" y="4450609"/>
            <a:ext cx="0" cy="428864"/>
          </a:xfrm>
          <a:prstGeom prst="line">
            <a:avLst/>
          </a:prstGeom>
          <a:ln w="19050">
            <a:solidFill>
              <a:srgbClr val="FFFF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633382" y="4282674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36" y="3212005"/>
                <a:ext cx="410049" cy="292388"/>
              </a:xfrm>
              <a:prstGeom prst="rect">
                <a:avLst/>
              </a:prstGeom>
              <a:blipFill rotWithShape="0">
                <a:blip r:embed="rId17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60487" y="382148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8381" y="382148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18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Группа 67"/>
          <p:cNvGrpSpPr/>
          <p:nvPr/>
        </p:nvGrpSpPr>
        <p:grpSpPr>
          <a:xfrm>
            <a:off x="6394026" y="3211163"/>
            <a:ext cx="3444844" cy="437492"/>
            <a:chOff x="4795519" y="1351936"/>
            <a:chExt cx="2583633" cy="328119"/>
          </a:xfrm>
        </p:grpSpPr>
        <p:sp>
          <p:nvSpPr>
            <p:cNvPr id="69" name="TextBox 68"/>
            <p:cNvSpPr txBox="1"/>
            <p:nvPr/>
          </p:nvSpPr>
          <p:spPr>
            <a:xfrm>
              <a:off x="5033318" y="1379220"/>
              <a:ext cx="234583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возвращающая сила.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795519" y="1351936"/>
                  <a:ext cx="352404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51936"/>
                  <a:ext cx="396967" cy="35118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8621" r="-92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TextBox 70"/>
          <p:cNvSpPr txBox="1"/>
          <p:nvPr/>
        </p:nvSpPr>
        <p:spPr>
          <a:xfrm>
            <a:off x="6394027" y="2767129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389356" y="3692560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2769420"/>
                <a:ext cx="1320041" cy="323165"/>
              </a:xfrm>
              <a:prstGeom prst="rect">
                <a:avLst/>
              </a:prstGeom>
              <a:blipFill rotWithShape="0">
                <a:blip r:embed="rId20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6394027" y="413659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6383865" y="4580629"/>
            <a:ext cx="3548259" cy="476421"/>
            <a:chOff x="4787898" y="3375650"/>
            <a:chExt cx="2661194" cy="357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5818757" y="3375650"/>
                  <a:ext cx="761026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757" y="3375650"/>
                  <a:ext cx="805156" cy="35266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464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787898" y="3378301"/>
                  <a:ext cx="1113141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1158907" cy="3777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8065" r="-78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24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0" grpId="0" animBg="1"/>
      <p:bldP spid="57" grpId="0" animBg="1"/>
      <p:bldP spid="33" grpId="0"/>
      <p:bldP spid="34" grpId="0"/>
      <p:bldP spid="52" grpId="0"/>
      <p:bldP spid="55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263913" y="2862800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34" y="2147100"/>
                <a:ext cx="340606" cy="300082"/>
              </a:xfrm>
              <a:prstGeom prst="rect">
                <a:avLst/>
              </a:prstGeom>
              <a:blipFill rotWithShape="0">
                <a:blip r:embed="rId2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625418" y="2807052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63" y="2105289"/>
                <a:ext cx="340606" cy="300082"/>
              </a:xfrm>
              <a:prstGeom prst="rect">
                <a:avLst/>
              </a:prstGeom>
              <a:blipFill rotWithShape="0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Дуга 101"/>
          <p:cNvSpPr/>
          <p:nvPr/>
        </p:nvSpPr>
        <p:spPr>
          <a:xfrm rot="6927802">
            <a:off x="2938417" y="2305812"/>
            <a:ext cx="684115" cy="684115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" name="Дуга 99"/>
          <p:cNvSpPr/>
          <p:nvPr/>
        </p:nvSpPr>
        <p:spPr>
          <a:xfrm rot="9199045">
            <a:off x="2720669" y="2298275"/>
            <a:ext cx="556108" cy="556108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Дуга 70"/>
          <p:cNvSpPr/>
          <p:nvPr/>
        </p:nvSpPr>
        <p:spPr>
          <a:xfrm flipH="1">
            <a:off x="440267" y="-643953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Дуга 34"/>
          <p:cNvSpPr/>
          <p:nvPr/>
        </p:nvSpPr>
        <p:spPr>
          <a:xfrm>
            <a:off x="440267" y="-639720"/>
            <a:ext cx="5359400" cy="5541920"/>
          </a:xfrm>
          <a:prstGeom prst="arc">
            <a:avLst>
              <a:gd name="adj1" fmla="val 5383489"/>
              <a:gd name="adj2" fmla="val 7973499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8" cy="3638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3" y="1627494"/>
            <a:ext cx="4490287" cy="36387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5" y="1627494"/>
            <a:ext cx="4490284" cy="363876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5872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Математический маятник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4027" y="1806304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83865" y="2250339"/>
                <a:ext cx="1469761" cy="472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98" y="1687754"/>
                <a:ext cx="1147686" cy="377732"/>
              </a:xfrm>
              <a:prstGeom prst="rect">
                <a:avLst/>
              </a:prstGeom>
              <a:blipFill rotWithShape="0">
                <a:blip r:embed="rId8"/>
                <a:stretch>
                  <a:fillRect t="-8065" r="-89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1272540" y="4123267"/>
            <a:ext cx="0" cy="115146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272541" y="3390901"/>
            <a:ext cx="750993" cy="7366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12261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95" y="2290305"/>
                <a:ext cx="503664" cy="339708"/>
              </a:xfrm>
              <a:prstGeom prst="rect">
                <a:avLst/>
              </a:prstGeom>
              <a:blipFill rotWithShape="0">
                <a:blip r:embed="rId9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26532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9" y="3944125"/>
                <a:ext cx="369011" cy="316690"/>
              </a:xfrm>
              <a:prstGeom prst="rect">
                <a:avLst/>
              </a:prstGeom>
              <a:blipFill rotWithShape="0">
                <a:blip r:embed="rId10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 flipH="1" flipV="1">
            <a:off x="724218" y="4665042"/>
            <a:ext cx="541785" cy="6012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71164" y="4128856"/>
            <a:ext cx="553403" cy="60962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5625" y="4128260"/>
            <a:ext cx="551680" cy="5411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274234" y="4745985"/>
            <a:ext cx="539100" cy="52876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673352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014" y="3456911"/>
                <a:ext cx="369011" cy="316690"/>
              </a:xfrm>
              <a:prstGeom prst="rect">
                <a:avLst/>
              </a:prstGeom>
              <a:blipFill rotWithShape="0">
                <a:blip r:embed="rId11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3617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3449972"/>
                <a:ext cx="387094" cy="316690"/>
              </a:xfrm>
              <a:prstGeom prst="rect">
                <a:avLst/>
              </a:prstGeom>
              <a:blipFill rotWithShape="0">
                <a:blip r:embed="rId12"/>
                <a:stretch>
                  <a:fillRect t="-11538" r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Группа 43"/>
          <p:cNvGrpSpPr/>
          <p:nvPr/>
        </p:nvGrpSpPr>
        <p:grpSpPr>
          <a:xfrm>
            <a:off x="6394026" y="3211163"/>
            <a:ext cx="3444844" cy="437492"/>
            <a:chOff x="4795519" y="1351936"/>
            <a:chExt cx="2583633" cy="328119"/>
          </a:xfrm>
        </p:grpSpPr>
        <p:sp>
          <p:nvSpPr>
            <p:cNvPr id="45" name="TextBox 44"/>
            <p:cNvSpPr txBox="1"/>
            <p:nvPr/>
          </p:nvSpPr>
          <p:spPr>
            <a:xfrm>
              <a:off x="5033318" y="1379220"/>
              <a:ext cx="234583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возвращающая сила.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795519" y="1351936"/>
                  <a:ext cx="352404" cy="3281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519" y="1351936"/>
                  <a:ext cx="396967" cy="35118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8621" r="-923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1280149" y="4138539"/>
            <a:ext cx="320051" cy="3525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1424687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5" y="3055833"/>
                <a:ext cx="392993" cy="292388"/>
              </a:xfrm>
              <a:prstGeom prst="rect">
                <a:avLst/>
              </a:prstGeom>
              <a:blipFill rotWithShape="0">
                <a:blip r:embed="rId14"/>
                <a:stretch>
                  <a:fillRect t="-10417" r="-1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единительная линия 49"/>
          <p:cNvCxnSpPr/>
          <p:nvPr/>
        </p:nvCxnSpPr>
        <p:spPr>
          <a:xfrm flipH="1">
            <a:off x="1280152" y="3803651"/>
            <a:ext cx="320049" cy="3161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246717" y="4097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1087560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9" y="2618771"/>
                <a:ext cx="410049" cy="292388"/>
              </a:xfrm>
              <a:prstGeom prst="rect">
                <a:avLst/>
              </a:prstGeom>
              <a:blipFill rotWithShape="0">
                <a:blip r:embed="rId15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>
            <a:off x="3121660" y="4885267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121660" y="3810001"/>
            <a:ext cx="0" cy="10795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126017" y="381000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2857500"/>
                <a:ext cx="503664" cy="339708"/>
              </a:xfrm>
              <a:prstGeom prst="rect">
                <a:avLst/>
              </a:prstGeom>
              <a:blipFill rotWithShape="0">
                <a:blip r:embed="rId16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126016" y="5495324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512" y="4121493"/>
                <a:ext cx="369011" cy="316690"/>
              </a:xfrm>
              <a:prstGeom prst="rect">
                <a:avLst/>
              </a:prstGeom>
              <a:blipFill rotWithShape="0">
                <a:blip r:embed="rId17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>
            <a:off x="3119967" y="4889500"/>
            <a:ext cx="922867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48294" y="4901815"/>
                <a:ext cx="698255" cy="35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20" y="3676361"/>
                <a:ext cx="523691" cy="292388"/>
              </a:xfrm>
              <a:prstGeom prst="rect">
                <a:avLst/>
              </a:prstGeom>
              <a:blipFill rotWithShape="0">
                <a:blip r:embed="rId18"/>
                <a:stretch>
                  <a:fillRect t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>
            <a:off x="3119967" y="4450609"/>
            <a:ext cx="0" cy="42886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2633382" y="4282674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>
                                      <a:lumMod val="50000"/>
                                      <a:lumOff val="50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>
                                  <a:lumMod val="50000"/>
                                  <a:lumOff val="50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036" y="3212005"/>
                <a:ext cx="410049" cy="292388"/>
              </a:xfrm>
              <a:prstGeom prst="rect">
                <a:avLst/>
              </a:prstGeom>
              <a:blipFill rotWithShape="0">
                <a:blip r:embed="rId15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3095837" y="4859867"/>
            <a:ext cx="60959" cy="6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4967393" y="4123267"/>
            <a:ext cx="0" cy="11514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4216401" y="3390901"/>
            <a:ext cx="750993" cy="736601"/>
          </a:xfrm>
          <a:prstGeom prst="straightConnector1">
            <a:avLst/>
          </a:prstGeom>
          <a:ln w="19050">
            <a:solidFill>
              <a:srgbClr val="00CC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 flipH="1">
                <a:off x="4256122" y="3053741"/>
                <a:ext cx="608885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упр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92091" y="2290305"/>
                <a:ext cx="503664" cy="339708"/>
              </a:xfrm>
              <a:prstGeom prst="rect">
                <a:avLst/>
              </a:prstGeom>
              <a:blipFill rotWithShape="0">
                <a:blip r:embed="rId19"/>
                <a:stretch>
                  <a:fillRect t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 flipH="1">
                <a:off x="4721387" y="5258833"/>
                <a:ext cx="429348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41040" y="3944125"/>
                <a:ext cx="369011" cy="316690"/>
              </a:xfrm>
              <a:prstGeom prst="rect">
                <a:avLst/>
              </a:prstGeom>
              <a:blipFill rotWithShape="0">
                <a:blip r:embed="rId20"/>
                <a:stretch>
                  <a:fillRect t="-11538" r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Прямая соединительная линия 75"/>
          <p:cNvCxnSpPr/>
          <p:nvPr/>
        </p:nvCxnSpPr>
        <p:spPr>
          <a:xfrm flipV="1">
            <a:off x="4973932" y="4665042"/>
            <a:ext cx="541785" cy="6012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415367" y="4128856"/>
            <a:ext cx="553403" cy="609627"/>
          </a:xfrm>
          <a:prstGeom prst="line">
            <a:avLst/>
          </a:prstGeom>
          <a:ln w="19050">
            <a:solidFill>
              <a:srgbClr val="0070C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962628" y="4128260"/>
            <a:ext cx="551680" cy="54110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426601" y="4745985"/>
            <a:ext cx="539100" cy="528768"/>
          </a:xfrm>
          <a:prstGeom prst="straightConnector1">
            <a:avLst/>
          </a:prstGeom>
          <a:ln w="63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 flipH="1">
                <a:off x="4074567" y="4609215"/>
                <a:ext cx="43120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55925" y="3456911"/>
                <a:ext cx="369011" cy="316690"/>
              </a:xfrm>
              <a:prstGeom prst="rect">
                <a:avLst/>
              </a:prstGeom>
              <a:blipFill rotWithShape="0">
                <a:blip r:embed="rId21"/>
                <a:stretch>
                  <a:fillRect t="-11538" r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 flipH="1">
                <a:off x="5330191" y="4599963"/>
                <a:ext cx="454547" cy="39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97643" y="3449972"/>
                <a:ext cx="387094" cy="316690"/>
              </a:xfrm>
              <a:prstGeom prst="rect">
                <a:avLst/>
              </a:prstGeom>
              <a:blipFill rotWithShape="0">
                <a:blip r:embed="rId22"/>
                <a:stretch>
                  <a:fillRect t="-11538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единительная линия 81"/>
          <p:cNvCxnSpPr/>
          <p:nvPr/>
        </p:nvCxnSpPr>
        <p:spPr>
          <a:xfrm flipV="1">
            <a:off x="4639733" y="4138539"/>
            <a:ext cx="320051" cy="352568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Прямоугольник 82"/>
              <p:cNvSpPr/>
              <p:nvPr/>
            </p:nvSpPr>
            <p:spPr>
              <a:xfrm flipH="1">
                <a:off x="4291256" y="4074445"/>
                <a:ext cx="461857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Прямоугольник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218442" y="3055833"/>
                <a:ext cx="392993" cy="292388"/>
              </a:xfrm>
              <a:prstGeom prst="rect">
                <a:avLst/>
              </a:prstGeom>
              <a:blipFill rotWithShape="0">
                <a:blip r:embed="rId23"/>
                <a:stretch>
                  <a:fillRect t="-10417" r="-10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>
            <a:off x="4639734" y="3803651"/>
            <a:ext cx="320049" cy="316141"/>
          </a:xfrm>
          <a:prstGeom prst="line">
            <a:avLst/>
          </a:prstGeom>
          <a:ln w="19050">
            <a:solidFill>
              <a:srgbClr val="FFFF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 flipH="1">
            <a:off x="4932259" y="4097867"/>
            <a:ext cx="60959" cy="6095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 flipH="1">
                <a:off x="4605644" y="3491695"/>
                <a:ext cx="485196" cy="359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7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17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1733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4232" y="2618771"/>
                <a:ext cx="410049" cy="292388"/>
              </a:xfrm>
              <a:prstGeom prst="rect">
                <a:avLst/>
              </a:prstGeom>
              <a:blipFill rotWithShape="0">
                <a:blip r:embed="rId24"/>
                <a:stretch>
                  <a:fillRect t="-10417" r="-10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8381" y="382148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701846" y="4974641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i="1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60487" y="382148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i="1" dirty="0">
                <a:solidFill>
                  <a:prstClr val="black"/>
                </a:solidFill>
              </a:rPr>
              <a:t>D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394027" y="2767129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A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89356" y="3692560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2769420"/>
                <a:ext cx="1320041" cy="323165"/>
              </a:xfrm>
              <a:prstGeom prst="rect">
                <a:avLst/>
              </a:prstGeom>
              <a:blipFill rotWithShape="0">
                <a:blip r:embed="rId25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394027" y="413659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равновесия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ru-RU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С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83865" y="4580629"/>
            <a:ext cx="3548259" cy="476421"/>
            <a:chOff x="4787898" y="3375650"/>
            <a:chExt cx="2661194" cy="357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18757" y="3375650"/>
                  <a:ext cx="761026" cy="329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757" y="3375650"/>
                  <a:ext cx="805156" cy="352661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77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464447" y="3400124"/>
                  <a:ext cx="984645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</m:acc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4447" y="3400124"/>
                  <a:ext cx="1032847" cy="32316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75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787898" y="3378301"/>
                  <a:ext cx="1113141" cy="354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упр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898" y="3378301"/>
                  <a:ext cx="1158907" cy="3777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065" r="-78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TextBox 97"/>
          <p:cNvSpPr txBox="1"/>
          <p:nvPr/>
        </p:nvSpPr>
        <p:spPr>
          <a:xfrm>
            <a:off x="6394027" y="5100955"/>
            <a:ext cx="53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Положение </a:t>
            </a:r>
            <a:r>
              <a:rPr lang="en-US" sz="2000" i="1" dirty="0">
                <a:solidFill>
                  <a:srgbClr val="44546A">
                    <a:lumMod val="60000"/>
                    <a:lumOff val="40000"/>
                  </a:srgbClr>
                </a:solidFill>
              </a:rPr>
              <a:t>D</a:t>
            </a:r>
            <a:endParaRPr lang="ru-RU" sz="20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89356" y="5544993"/>
                <a:ext cx="16868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т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17" y="4158745"/>
                <a:ext cx="1320041" cy="323165"/>
              </a:xfrm>
              <a:prstGeom prst="rect">
                <a:avLst/>
              </a:prstGeom>
              <a:blipFill rotWithShape="0">
                <a:blip r:embed="rId29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80" grpId="0"/>
      <p:bldP spid="81" grpId="0"/>
      <p:bldP spid="83" grpId="0"/>
      <p:bldP spid="85" grpId="0" animBg="1"/>
      <p:bldP spid="86" grpId="0"/>
      <p:bldP spid="98" grpId="0"/>
      <p:bldP spid="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1566</Words>
  <Application>Microsoft Office PowerPoint</Application>
  <PresentationFormat>Широкоэкранный</PresentationFormat>
  <Paragraphs>526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Gerbera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DVS_FILMS</cp:lastModifiedBy>
  <cp:revision>2</cp:revision>
  <dcterms:created xsi:type="dcterms:W3CDTF">2016-02-02T09:25:41Z</dcterms:created>
  <dcterms:modified xsi:type="dcterms:W3CDTF">2021-10-10T16:13:17Z</dcterms:modified>
</cp:coreProperties>
</file>