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5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3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2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998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43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82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7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27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96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3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06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DB4C4-8EDA-4591-B3DD-0BF866C9DC4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920A-1C94-416A-A5DE-1FCA31DBB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0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12.10.2021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2.png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11" Type="http://schemas.openxmlformats.org/officeDocument/2006/relationships/image" Target="NULL"/><Relationship Id="rId6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4.png"/><Relationship Id="rId10" Type="http://schemas.openxmlformats.org/officeDocument/2006/relationships/image" Target="NULL"/><Relationship Id="rId14" Type="http://schemas.openxmlformats.org/officeDocument/2006/relationships/image" Target="NUL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0.png"/><Relationship Id="rId7" Type="http://schemas.openxmlformats.org/officeDocument/2006/relationships/image" Target="NULL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image" Target="../media/image25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28.png"/><Relationship Id="rId5" Type="http://schemas.openxmlformats.org/officeDocument/2006/relationships/image" Target="NULL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NULL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NUL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microsoft.com/office/2007/relationships/hdphoto" Target="../media/hdphoto1.wdp"/><Relationship Id="rId42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4.png"/><Relationship Id="rId41" Type="http://schemas.openxmlformats.org/officeDocument/2006/relationships/image" Target="../media/image5.png"/><Relationship Id="rId20" Type="http://schemas.openxmlformats.org/officeDocument/2006/relationships/image" Target="NULL"/><Relationship Id="rId1" Type="http://schemas.openxmlformats.org/officeDocument/2006/relationships/slideLayout" Target="../slideLayouts/slideLayout12.xml"/><Relationship Id="rId40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4" Type="http://schemas.openxmlformats.org/officeDocument/2006/relationships/image" Target="NULL"/><Relationship Id="rId9" Type="http://schemas.openxmlformats.org/officeDocument/2006/relationships/image" Target="NULL"/><Relationship Id="rId22" Type="http://schemas.openxmlformats.org/officeDocument/2006/relationships/image" Target="NULL"/><Relationship Id="rId43" Type="http://schemas.openxmlformats.org/officeDocument/2006/relationships/image" Target="../media/image6.png"/><Relationship Id="rId27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microsoft.com/office/2007/relationships/hdphoto" Target="../media/hdphoto1.wdp"/><Relationship Id="rId42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46" Type="http://schemas.openxmlformats.org/officeDocument/2006/relationships/image" Target="../media/image8.png"/><Relationship Id="rId2" Type="http://schemas.openxmlformats.org/officeDocument/2006/relationships/image" Target="../media/image4.png"/><Relationship Id="rId41" Type="http://schemas.openxmlformats.org/officeDocument/2006/relationships/image" Target="../media/image5.png"/><Relationship Id="rId20" Type="http://schemas.openxmlformats.org/officeDocument/2006/relationships/image" Target="NULL"/><Relationship Id="rId1" Type="http://schemas.openxmlformats.org/officeDocument/2006/relationships/slideLayout" Target="../slideLayouts/slideLayout12.xml"/><Relationship Id="rId40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45" Type="http://schemas.openxmlformats.org/officeDocument/2006/relationships/image" Target="../media/image7.gif"/><Relationship Id="rId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4" Type="http://schemas.openxmlformats.org/officeDocument/2006/relationships/image" Target="NULL"/><Relationship Id="rId9" Type="http://schemas.openxmlformats.org/officeDocument/2006/relationships/image" Target="NULL"/><Relationship Id="rId22" Type="http://schemas.openxmlformats.org/officeDocument/2006/relationships/image" Target="NULL"/><Relationship Id="rId43" Type="http://schemas.openxmlformats.org/officeDocument/2006/relationships/image" Target="../media/image6.png"/><Relationship Id="rId27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3"/>
            <a:ext cx="5302241" cy="6857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253" y="511633"/>
            <a:ext cx="5759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4800"/>
              </a:lnSpc>
            </a:pPr>
            <a:r>
              <a:rPr lang="ru-RU" sz="4400" b="1" cap="all" dirty="0">
                <a:solidFill>
                  <a:srgbClr val="ED7D31">
                    <a:lumMod val="75000"/>
                  </a:srgbClr>
                </a:solidFill>
              </a:rPr>
              <a:t>Вынужденные колебания. Резонанс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11201" y="5664200"/>
            <a:ext cx="1770743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734" y="5850699"/>
            <a:ext cx="2011128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dirty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А. А. Андронов</a:t>
            </a:r>
            <a:endParaRPr lang="ru-RU" altLang="ru-RU" sz="1867" dirty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06768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Вынужденные колебания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489251" y="1865405"/>
            <a:ext cx="5318883" cy="1151473"/>
            <a:chOff x="366938" y="1344156"/>
            <a:chExt cx="3989162" cy="863605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Затухающие колебания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амплитуда которых со временем уменьшается.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89251" y="3235830"/>
            <a:ext cx="5318883" cy="1459249"/>
            <a:chOff x="366938" y="1344156"/>
            <a:chExt cx="3989162" cy="1094437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Вынужденные колебания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происходящие под действием внешней периодической силы.</a:t>
              </a: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Свободные колебания не находят практического применения.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71499" y="3009044"/>
            <a:ext cx="5109632" cy="1792827"/>
            <a:chOff x="447676" y="2252020"/>
            <a:chExt cx="3832224" cy="1344620"/>
          </a:xfrm>
        </p:grpSpPr>
        <p:cxnSp>
          <p:nvCxnSpPr>
            <p:cNvPr id="22" name="Прямая со стрелкой 21"/>
            <p:cNvCxnSpPr/>
            <p:nvPr/>
          </p:nvCxnSpPr>
          <p:spPr>
            <a:xfrm>
              <a:off x="717550" y="2990215"/>
              <a:ext cx="356235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47676" y="2252020"/>
              <a:ext cx="23468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467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28352" y="2990215"/>
              <a:ext cx="20101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t</a:t>
              </a:r>
              <a:endParaRPr lang="ru-RU" sz="1467" i="1" dirty="0">
                <a:solidFill>
                  <a:prstClr val="black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00" y="2445787"/>
              <a:ext cx="3327278" cy="1122870"/>
            </a:xfrm>
            <a:prstGeom prst="rect">
              <a:avLst/>
            </a:prstGeom>
          </p:spPr>
        </p:pic>
        <p:cxnSp>
          <p:nvCxnSpPr>
            <p:cNvPr id="26" name="Прямая со стрелкой 25"/>
            <p:cNvCxnSpPr/>
            <p:nvPr/>
          </p:nvCxnSpPr>
          <p:spPr>
            <a:xfrm flipV="1">
              <a:off x="717550" y="2307590"/>
              <a:ext cx="0" cy="128905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73" y="1731283"/>
            <a:ext cx="4248151" cy="4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Группа 87"/>
          <p:cNvGrpSpPr/>
          <p:nvPr/>
        </p:nvGrpSpPr>
        <p:grpSpPr>
          <a:xfrm>
            <a:off x="489251" y="1865405"/>
            <a:ext cx="5318883" cy="1151473"/>
            <a:chOff x="366938" y="1344156"/>
            <a:chExt cx="3989162" cy="863605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Затухающие колебания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амплитуда которых со временем уменьшается.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89251" y="3235830"/>
            <a:ext cx="5318883" cy="1459249"/>
            <a:chOff x="366938" y="1344156"/>
            <a:chExt cx="3989162" cy="1094437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Вынужденные колебания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происходящие под действием внешней периодической силы.</a:t>
              </a: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Свободные колебания не находят практического применения.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74" y="1725083"/>
            <a:ext cx="4248151" cy="4248151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489251" y="1873489"/>
            <a:ext cx="5318883" cy="1459249"/>
            <a:chOff x="366938" y="1344156"/>
            <a:chExt cx="3989162" cy="109443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Вынужденные колебания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происходящие под действием внешней периодической силы.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489251" y="3560049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Основное отличие вынужденных колебаний от свободных: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9251" y="4308873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при свободных колебаниях система получает энергию только один раз,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3886" y="515809"/>
            <a:ext cx="606768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Вынужденные колебания</a:t>
            </a:r>
          </a:p>
        </p:txBody>
      </p:sp>
    </p:spTree>
    <p:extLst>
      <p:ext uri="{BB962C8B-B14F-4D97-AF65-F5344CB8AC3E}">
        <p14:creationId xmlns:p14="http://schemas.microsoft.com/office/powerpoint/2010/main" val="26022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00017 -0.1997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Группа 92"/>
          <p:cNvGrpSpPr/>
          <p:nvPr/>
        </p:nvGrpSpPr>
        <p:grpSpPr>
          <a:xfrm>
            <a:off x="489251" y="1873489"/>
            <a:ext cx="5318883" cy="1459249"/>
            <a:chOff x="366938" y="1344156"/>
            <a:chExt cx="3989162" cy="1094437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Вынужденные колебания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происходящие под действием внешней периодической силы.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89251" y="3560049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Основное отличие вынужденных колебаний от свободных: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9251" y="4308873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при свободных колебаниях система получает энергию только один раз,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2226565"/>
            <a:ext cx="5329767" cy="32468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3886" y="515809"/>
            <a:ext cx="606768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Вынужденные колебания</a:t>
            </a:r>
          </a:p>
        </p:txBody>
      </p:sp>
    </p:spTree>
    <p:extLst>
      <p:ext uri="{BB962C8B-B14F-4D97-AF65-F5344CB8AC3E}">
        <p14:creationId xmlns:p14="http://schemas.microsoft.com/office/powerpoint/2010/main" val="19662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Группа 92"/>
          <p:cNvGrpSpPr/>
          <p:nvPr/>
        </p:nvGrpSpPr>
        <p:grpSpPr>
          <a:xfrm>
            <a:off x="489251" y="1873489"/>
            <a:ext cx="5318883" cy="1459249"/>
            <a:chOff x="366938" y="1344156"/>
            <a:chExt cx="3989162" cy="1094437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Вынужденные колебания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происходящие под действием внешней периодической силы.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89251" y="3560049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Основное отличие вынужденных колебаний от свободных: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9251" y="4308873"/>
            <a:ext cx="53188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при свободных колебаниях система получает энергию только один раз,</a:t>
            </a:r>
          </a:p>
          <a:p>
            <a:pPr defTabSz="914377"/>
            <a:r>
              <a:rPr lang="ru-RU" sz="2000" dirty="0">
                <a:solidFill>
                  <a:prstClr val="black"/>
                </a:solidFill>
              </a:rPr>
              <a:t>а при вынужденных колебаниях энергия постоянно пополняется за счёт работы вынуждающей силы.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886" y="515809"/>
            <a:ext cx="606768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Вынужденные колебания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33" y="2226565"/>
            <a:ext cx="5304436" cy="32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3886" y="515809"/>
            <a:ext cx="952536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Особенности Вынужденных колебаний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80"/>
          <a:stretch/>
        </p:blipFill>
        <p:spPr>
          <a:xfrm>
            <a:off x="6703227" y="2618743"/>
            <a:ext cx="2161373" cy="275783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6760381" y="2180045"/>
            <a:ext cx="0" cy="3444239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762751" y="3975188"/>
            <a:ext cx="4659901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5"/>
          <a:stretch/>
        </p:blipFill>
        <p:spPr>
          <a:xfrm>
            <a:off x="8864600" y="2637281"/>
            <a:ext cx="2721195" cy="270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0312" y="2092704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600" i="1" dirty="0">
                <a:solidFill>
                  <a:prstClr val="black"/>
                </a:solidFill>
              </a:rPr>
              <a:t>x</a:t>
            </a:r>
            <a:endParaRPr lang="ru-RU" sz="1600" i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36129" y="3985348"/>
            <a:ext cx="274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600" i="1" dirty="0">
                <a:solidFill>
                  <a:prstClr val="black"/>
                </a:solidFill>
              </a:rPr>
              <a:t>t</a:t>
            </a:r>
            <a:endParaRPr lang="ru-RU" sz="1600" baseline="-250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99992" y="379052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600" dirty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55"/>
          <a:stretch/>
        </p:blipFill>
        <p:spPr>
          <a:xfrm>
            <a:off x="6715929" y="2635084"/>
            <a:ext cx="2178305" cy="27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0"/>
          <a:stretch/>
        </p:blipFill>
        <p:spPr>
          <a:xfrm>
            <a:off x="8851900" y="2619490"/>
            <a:ext cx="2710701" cy="2757836"/>
          </a:xfrm>
          <a:prstGeom prst="rect">
            <a:avLst/>
          </a:prstGeom>
        </p:spPr>
      </p:pic>
      <p:sp>
        <p:nvSpPr>
          <p:cNvPr id="32" name="Правая фигурная скобка 31"/>
          <p:cNvSpPr/>
          <p:nvPr/>
        </p:nvSpPr>
        <p:spPr>
          <a:xfrm rot="5400000">
            <a:off x="7662624" y="4311606"/>
            <a:ext cx="293881" cy="2084671"/>
          </a:xfrm>
          <a:prstGeom prst="rightBrace">
            <a:avLst>
              <a:gd name="adj1" fmla="val 42106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83060" y="5028302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</a:rPr>
              <a:t>установление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143248" y="5506895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</a:rPr>
              <a:t>колебаний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9251" y="1669530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1) внешнее воздействие навязывает системе свой закон колебаний;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9251" y="2435909"/>
            <a:ext cx="550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2) частота вынужденных колебаний равна частоте изменения вынуждающей силы;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9251" y="320228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3) амплитуда вынужденных колебаний тем больше, чем больше амплитуда вынуждающей силы;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9251" y="4276442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394753" y="2991507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2)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ru-RU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внеш</m:t>
                            </m:r>
                          </m:sub>
                        </m:sSub>
                      </m:sub>
                    </m:sSub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2243630"/>
                <a:ext cx="3989160" cy="374461"/>
              </a:xfrm>
              <a:prstGeom prst="rect">
                <a:avLst/>
              </a:prstGeom>
              <a:blipFill rotWithShape="0">
                <a:blip r:embed="rId6"/>
                <a:stretch>
                  <a:fillRect l="-612"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94753" y="1795412"/>
                <a:ext cx="5318880" cy="83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1) если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внеш</m:t>
                        </m:r>
                      </m:sub>
                    </m:sSub>
                    <m:r>
                      <a:rPr lang="ru-RU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, то</a:t>
                </a:r>
                <a:endParaRPr lang="ru-RU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914377">
                  <a:lnSpc>
                    <a:spcPts val="2933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𝜋𝜈</m:t>
                            </m:r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1346559"/>
                <a:ext cx="3989160" cy="656590"/>
              </a:xfrm>
              <a:prstGeom prst="rect">
                <a:avLst/>
              </a:prstGeom>
              <a:blipFill rotWithShape="0">
                <a:blip r:embed="rId7"/>
                <a:stretch>
                  <a:fillRect l="-612" b="-46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94753" y="2493007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где</a:t>
                </a:r>
                <a:r>
                  <a:rPr lang="ru-RU" sz="2000" dirty="0">
                    <a:solidFill>
                      <a:srgbClr val="ED7D31">
                        <a:lumMod val="75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 — разность фаз;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1869755"/>
                <a:ext cx="3989160" cy="374461"/>
              </a:xfrm>
              <a:prstGeom prst="rect">
                <a:avLst/>
              </a:prstGeom>
              <a:blipFill rotWithShape="0">
                <a:blip r:embed="rId8"/>
                <a:stretch>
                  <a:fillRect l="-612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94753" y="3490007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3)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, амплитуда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2617505"/>
                <a:ext cx="3989160" cy="374461"/>
              </a:xfrm>
              <a:prstGeom prst="rect">
                <a:avLst/>
              </a:prstGeom>
              <a:blipFill rotWithShape="0">
                <a:blip r:embed="rId9"/>
                <a:stretch>
                  <a:fillRect l="-612" b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Группа 26"/>
          <p:cNvGrpSpPr/>
          <p:nvPr/>
        </p:nvGrpSpPr>
        <p:grpSpPr>
          <a:xfrm>
            <a:off x="6574899" y="4531184"/>
            <a:ext cx="4837810" cy="1422380"/>
            <a:chOff x="4931174" y="3398387"/>
            <a:chExt cx="3628358" cy="1066785"/>
          </a:xfrm>
        </p:grpSpPr>
        <p:cxnSp>
          <p:nvCxnSpPr>
            <p:cNvPr id="28" name="Прямая со стрелкой 27"/>
            <p:cNvCxnSpPr/>
            <p:nvPr/>
          </p:nvCxnSpPr>
          <p:spPr>
            <a:xfrm flipV="1">
              <a:off x="5193846" y="3465195"/>
              <a:ext cx="0" cy="79057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5190445" y="4251008"/>
              <a:ext cx="3331029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931174" y="3398387"/>
              <a:ext cx="23468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467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45290" y="4226597"/>
              <a:ext cx="21424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v</a:t>
              </a:r>
              <a:endParaRPr lang="ru-RU" sz="1467" i="1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03379" y="4226597"/>
              <a:ext cx="27074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v</a:t>
              </a:r>
              <a:r>
                <a:rPr lang="en-US" sz="1467" baseline="-25000" dirty="0">
                  <a:solidFill>
                    <a:prstClr val="black"/>
                  </a:solidFill>
                </a:rPr>
                <a:t>0</a:t>
              </a:r>
              <a:endParaRPr lang="ru-RU" sz="1467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761164" y="4226597"/>
              <a:ext cx="0" cy="4822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65" y="4640182"/>
            <a:ext cx="4197388" cy="956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394753" y="3985003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4) при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 амплитуда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2988752"/>
                <a:ext cx="3989160" cy="374461"/>
              </a:xfrm>
              <a:prstGeom prst="rect">
                <a:avLst/>
              </a:prstGeom>
              <a:blipFill rotWithShape="0">
                <a:blip r:embed="rId11"/>
                <a:stretch>
                  <a:fillRect l="-612" b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11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29" grpId="0"/>
      <p:bldP spid="29" grpId="1"/>
      <p:bldP spid="32" grpId="0" animBg="1"/>
      <p:bldP spid="32" grpId="1" animBg="1"/>
      <p:bldP spid="35" grpId="0"/>
      <p:bldP spid="35" grpId="1"/>
      <p:bldP spid="36" grpId="0"/>
      <p:bldP spid="36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577801" y="2082545"/>
            <a:ext cx="4916956" cy="3948075"/>
            <a:chOff x="4900694" y="1496596"/>
            <a:chExt cx="3687717" cy="2961056"/>
          </a:xfrm>
        </p:grpSpPr>
        <p:cxnSp>
          <p:nvCxnSpPr>
            <p:cNvPr id="35" name="Прямая со стрелкой 34"/>
            <p:cNvCxnSpPr/>
            <p:nvPr/>
          </p:nvCxnSpPr>
          <p:spPr>
            <a:xfrm flipV="1">
              <a:off x="5193846" y="1562101"/>
              <a:ext cx="0" cy="258317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5188064" y="4150519"/>
              <a:ext cx="3331029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900694" y="1496596"/>
              <a:ext cx="243096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600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49348" y="4146588"/>
              <a:ext cx="439063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i="1" dirty="0">
                  <a:solidFill>
                    <a:prstClr val="black"/>
                  </a:solidFill>
                </a:rPr>
                <a:t>v</a:t>
              </a:r>
              <a:r>
                <a:rPr lang="en-US" sz="1600" dirty="0">
                  <a:solidFill>
                    <a:prstClr val="black"/>
                  </a:solidFill>
                </a:rPr>
                <a:t>/</a:t>
              </a:r>
              <a:r>
                <a:rPr lang="en-US" sz="1600" i="1" dirty="0">
                  <a:solidFill>
                    <a:prstClr val="black"/>
                  </a:solidFill>
                </a:rPr>
                <a:t>v</a:t>
              </a:r>
              <a:r>
                <a:rPr lang="en-US" sz="1600" baseline="-25000" dirty="0">
                  <a:solidFill>
                    <a:prstClr val="black"/>
                  </a:solidFill>
                </a:rPr>
                <a:t>0</a:t>
              </a:r>
              <a:endParaRPr lang="ru-RU" sz="16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41137" y="4203737"/>
              <a:ext cx="202220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dirty="0">
                  <a:solidFill>
                    <a:prstClr val="black"/>
                  </a:solidFill>
                </a:rPr>
                <a:t>1</a:t>
              </a:r>
              <a:endParaRPr lang="ru-RU" sz="1600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468757" y="4120040"/>
              <a:ext cx="0" cy="6953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2"/>
            <a:srcRect l="6650" r="27437"/>
            <a:stretch/>
          </p:blipFill>
          <p:spPr>
            <a:xfrm>
              <a:off x="5205411" y="2003308"/>
              <a:ext cx="3086100" cy="2078916"/>
            </a:xfrm>
            <a:prstGeom prst="rect">
              <a:avLst/>
            </a:prstGeom>
          </p:spPr>
        </p:pic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6468757" y="1700213"/>
              <a:ext cx="0" cy="241982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H="1">
              <a:off x="6675210" y="3638550"/>
              <a:ext cx="563790" cy="1905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 flipH="1">
              <a:off x="6499413" y="3346450"/>
              <a:ext cx="555437" cy="8022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H="1">
              <a:off x="6512443" y="3070098"/>
              <a:ext cx="477092" cy="1711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/>
            <p:nvPr/>
          </p:nvCxnSpPr>
          <p:spPr>
            <a:xfrm flipH="1">
              <a:off x="6537913" y="2743200"/>
              <a:ext cx="396287" cy="6383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 flipH="1">
              <a:off x="6586920" y="2394286"/>
              <a:ext cx="266658" cy="178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164286" y="3479323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=0,4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4286" y="3479323"/>
                  <a:ext cx="859979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989535" y="3197940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=0,3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535" y="3197940"/>
                  <a:ext cx="859979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19477" y="2897426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=0,2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9477" y="2897426"/>
                  <a:ext cx="859979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875603" y="2574529"/>
                  <a:ext cx="897986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=0,15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603" y="2574529"/>
                  <a:ext cx="944939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804843" y="2226232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=0,1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843" y="2226232"/>
                  <a:ext cx="859979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489251" y="1669530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1) внешнее воздействие навязывает системе свой закон колебаний;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251" y="2435909"/>
            <a:ext cx="550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2) частота вынужденных колебаний равна частоте изменения вынуждающей силы;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9251" y="320228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3) амплитуда вынужденных колебаний тем больше, чем больше амплитуда вынуждающей силы;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9251" y="4276442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886" y="515809"/>
            <a:ext cx="952536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Особенности Вынужденных колебаний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94753" y="2991507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2)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ru-RU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внеш</m:t>
                            </m:r>
                          </m:sub>
                        </m:sSub>
                      </m:sub>
                    </m:sSub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2243630"/>
                <a:ext cx="3989160" cy="374461"/>
              </a:xfrm>
              <a:prstGeom prst="rect">
                <a:avLst/>
              </a:prstGeom>
              <a:blipFill rotWithShape="0">
                <a:blip r:embed="rId3"/>
                <a:stretch>
                  <a:fillRect l="-612"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94753" y="1795412"/>
                <a:ext cx="5318880" cy="83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1) если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внеш</m:t>
                        </m:r>
                      </m:sub>
                    </m:sSub>
                    <m:r>
                      <a:rPr lang="ru-RU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, то</a:t>
                </a:r>
                <a:endParaRPr lang="ru-RU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914377">
                  <a:lnSpc>
                    <a:spcPts val="2933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𝜋𝜈</m:t>
                            </m:r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1346559"/>
                <a:ext cx="3989160" cy="656590"/>
              </a:xfrm>
              <a:prstGeom prst="rect">
                <a:avLst/>
              </a:prstGeom>
              <a:blipFill rotWithShape="0">
                <a:blip r:embed="rId4"/>
                <a:stretch>
                  <a:fillRect l="-612" b="-46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394753" y="2493007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где</a:t>
                </a:r>
                <a:r>
                  <a:rPr lang="ru-RU" sz="2000" dirty="0">
                    <a:solidFill>
                      <a:srgbClr val="ED7D31">
                        <a:lumMod val="75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 — разность фаз;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1869755"/>
                <a:ext cx="3989160" cy="374461"/>
              </a:xfrm>
              <a:prstGeom prst="rect">
                <a:avLst/>
              </a:prstGeom>
              <a:blipFill rotWithShape="0">
                <a:blip r:embed="rId5"/>
                <a:stretch>
                  <a:fillRect l="-612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94753" y="3490007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3)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, амплитуда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2617505"/>
                <a:ext cx="3989160" cy="374461"/>
              </a:xfrm>
              <a:prstGeom prst="rect">
                <a:avLst/>
              </a:prstGeom>
              <a:blipFill rotWithShape="0">
                <a:blip r:embed="rId6"/>
                <a:stretch>
                  <a:fillRect l="-612" b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94753" y="3985003"/>
                <a:ext cx="5318880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lnSpc>
                    <a:spcPts val="2933"/>
                  </a:lnSpc>
                </a:pPr>
                <a:r>
                  <a:rPr lang="ru-RU" sz="2000" dirty="0">
                    <a:solidFill>
                      <a:prstClr val="black"/>
                    </a:solidFill>
                  </a:rPr>
                  <a:t>4) при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 амплитуда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l-GR" sz="2000" i="1">
                        <a:solidFill>
                          <a:srgbClr val="ED7D31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l-GR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prstClr val="black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65" y="2988752"/>
                <a:ext cx="3989160" cy="374461"/>
              </a:xfrm>
              <a:prstGeom prst="rect">
                <a:avLst/>
              </a:prstGeom>
              <a:blipFill rotWithShape="0">
                <a:blip r:embed="rId7"/>
                <a:stretch>
                  <a:fillRect l="-612" b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Группа 30"/>
          <p:cNvGrpSpPr/>
          <p:nvPr/>
        </p:nvGrpSpPr>
        <p:grpSpPr>
          <a:xfrm>
            <a:off x="6574899" y="4531184"/>
            <a:ext cx="4837810" cy="1422380"/>
            <a:chOff x="4931174" y="3398387"/>
            <a:chExt cx="3628358" cy="1066785"/>
          </a:xfrm>
        </p:grpSpPr>
        <p:cxnSp>
          <p:nvCxnSpPr>
            <p:cNvPr id="4" name="Прямая со стрелкой 3"/>
            <p:cNvCxnSpPr/>
            <p:nvPr/>
          </p:nvCxnSpPr>
          <p:spPr>
            <a:xfrm flipV="1">
              <a:off x="5193846" y="3465195"/>
              <a:ext cx="0" cy="79057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5190445" y="4251008"/>
              <a:ext cx="3331029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931174" y="3398387"/>
              <a:ext cx="23468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467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5290" y="4226597"/>
              <a:ext cx="21424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v</a:t>
              </a:r>
              <a:endParaRPr lang="ru-RU" sz="1467" i="1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03379" y="4226597"/>
              <a:ext cx="27074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v</a:t>
              </a:r>
              <a:r>
                <a:rPr lang="en-US" sz="1467" baseline="-25000" dirty="0">
                  <a:solidFill>
                    <a:prstClr val="black"/>
                  </a:solidFill>
                </a:rPr>
                <a:t>0</a:t>
              </a:r>
              <a:endParaRPr lang="ru-RU" sz="1467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6761164" y="4226597"/>
              <a:ext cx="0" cy="4822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489251" y="178576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489251" y="3066582"/>
            <a:ext cx="5318883" cy="1459249"/>
            <a:chOff x="366938" y="1344156"/>
            <a:chExt cx="3989162" cy="109443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Механический резонанс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явление резкого возрастания амплитуды вынужденных колебаний при приближении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к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89251" y="4790982"/>
            <a:ext cx="5318883" cy="1151473"/>
            <a:chOff x="366938" y="1344156"/>
            <a:chExt cx="3989162" cy="863605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Резонансная частота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частота, при которой амплитуда вынужденных колебаний максимальна.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699940" y="1796652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Резонансная кривая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65" y="4640182"/>
            <a:ext cx="4197388" cy="9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35 -0.36173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0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" grpId="0"/>
      <p:bldP spid="11" grpId="0"/>
      <p:bldP spid="15" grpId="0"/>
      <p:bldP spid="15" grpId="1"/>
      <p:bldP spid="20" grpId="0"/>
      <p:bldP spid="22" grpId="0"/>
      <p:bldP spid="23" grpId="0"/>
      <p:bldP spid="24" grpId="0"/>
      <p:bldP spid="25" grpId="0"/>
      <p:bldP spid="29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89251" y="178576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952536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Особенности Вынужденных колебаний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89251" y="3066582"/>
            <a:ext cx="5318883" cy="1459249"/>
            <a:chOff x="366938" y="1344156"/>
            <a:chExt cx="3989162" cy="109443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Механический резонанс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явление резкого возрастания амплитуды вынужденных колебаний при приближении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к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577801" y="2082545"/>
            <a:ext cx="4916956" cy="3948075"/>
            <a:chOff x="4900694" y="1496596"/>
            <a:chExt cx="3687717" cy="2961056"/>
          </a:xfrm>
        </p:grpSpPr>
        <p:cxnSp>
          <p:nvCxnSpPr>
            <p:cNvPr id="29" name="Прямая со стрелкой 28"/>
            <p:cNvCxnSpPr/>
            <p:nvPr/>
          </p:nvCxnSpPr>
          <p:spPr>
            <a:xfrm flipV="1">
              <a:off x="5193846" y="1562101"/>
              <a:ext cx="0" cy="258317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5188064" y="4150519"/>
              <a:ext cx="3331029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900694" y="1496596"/>
              <a:ext cx="243096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600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49348" y="4146588"/>
              <a:ext cx="439063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i="1" dirty="0">
                  <a:solidFill>
                    <a:prstClr val="black"/>
                  </a:solidFill>
                </a:rPr>
                <a:t>v</a:t>
              </a:r>
              <a:r>
                <a:rPr lang="en-US" sz="1600" dirty="0">
                  <a:solidFill>
                    <a:prstClr val="black"/>
                  </a:solidFill>
                </a:rPr>
                <a:t>/</a:t>
              </a:r>
              <a:r>
                <a:rPr lang="en-US" sz="1600" i="1" dirty="0">
                  <a:solidFill>
                    <a:prstClr val="black"/>
                  </a:solidFill>
                </a:rPr>
                <a:t>v</a:t>
              </a:r>
              <a:r>
                <a:rPr lang="en-US" sz="1600" baseline="-25000" dirty="0">
                  <a:solidFill>
                    <a:prstClr val="black"/>
                  </a:solidFill>
                </a:rPr>
                <a:t>0</a:t>
              </a:r>
              <a:endParaRPr lang="ru-RU" sz="16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41137" y="4203737"/>
              <a:ext cx="202220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dirty="0">
                  <a:solidFill>
                    <a:prstClr val="black"/>
                  </a:solidFill>
                </a:rPr>
                <a:t>1</a:t>
              </a:r>
              <a:endParaRPr lang="ru-RU" sz="1600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>
            <a:xfrm>
              <a:off x="6468757" y="4120040"/>
              <a:ext cx="0" cy="6953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"/>
            <a:srcRect l="6650" r="27437"/>
            <a:stretch/>
          </p:blipFill>
          <p:spPr>
            <a:xfrm>
              <a:off x="5205411" y="2003308"/>
              <a:ext cx="3086100" cy="2078916"/>
            </a:xfrm>
            <a:prstGeom prst="rect">
              <a:avLst/>
            </a:prstGeom>
          </p:spPr>
        </p:pic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6468757" y="1700213"/>
              <a:ext cx="0" cy="241982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 flipH="1">
              <a:off x="6675210" y="3638550"/>
              <a:ext cx="563790" cy="1905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 flipH="1">
              <a:off x="6499413" y="3346450"/>
              <a:ext cx="555437" cy="8022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 flipH="1">
              <a:off x="6512443" y="3070098"/>
              <a:ext cx="477092" cy="1711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 flipH="1">
              <a:off x="6537913" y="2743200"/>
              <a:ext cx="396287" cy="6383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flipH="1">
              <a:off x="6586920" y="2394286"/>
              <a:ext cx="266658" cy="178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7164286" y="3479323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=0,4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4286" y="3479323"/>
                  <a:ext cx="859979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6989535" y="3197940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=0,3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535" y="3197940"/>
                  <a:ext cx="859979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6919477" y="2897426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=0,2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9477" y="2897426"/>
                  <a:ext cx="859979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6875603" y="2574529"/>
                  <a:ext cx="897986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=0,15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603" y="2574529"/>
                  <a:ext cx="944939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6804843" y="2226232"/>
                  <a:ext cx="812627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=0,1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843" y="2226232"/>
                  <a:ext cx="859979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Группа 76"/>
          <p:cNvGrpSpPr/>
          <p:nvPr/>
        </p:nvGrpSpPr>
        <p:grpSpPr>
          <a:xfrm>
            <a:off x="489251" y="4790982"/>
            <a:ext cx="5318883" cy="1151473"/>
            <a:chOff x="366938" y="1344156"/>
            <a:chExt cx="3989162" cy="863605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Резонансная частота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частота, при которой амплитуда вынужденных колебаний максимальна.</a:t>
              </a: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7699940" y="1796652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Резонансная кривая</a:t>
            </a:r>
          </a:p>
        </p:txBody>
      </p:sp>
      <p:pic>
        <p:nvPicPr>
          <p:cNvPr id="1032" name="Picture 8" descr="http://www.stroy-pol43.ru/sites/default/files/images/vibro/pc36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55" y="1792208"/>
            <a:ext cx="2639532" cy="206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mages.ru.prom.st/99009019_w640_h640_ovr_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21" y="1778000"/>
            <a:ext cx="1886860" cy="23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vpkindustrial.ru/images/gallery/6/000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60" y="3921075"/>
            <a:ext cx="2625549" cy="20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vibromash.su/template/default/img/vibrosito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6400" r="13177" b="7200"/>
          <a:stretch/>
        </p:blipFill>
        <p:spPr bwMode="auto">
          <a:xfrm>
            <a:off x="9116667" y="4053462"/>
            <a:ext cx="2561109" cy="18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8998332" y="3808458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вибросито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92899" y="3871247"/>
            <a:ext cx="127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глубинный вибратор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394537" y="1786756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виброплита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9067253" y="1786756"/>
            <a:ext cx="184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вибропогружатель</a:t>
            </a:r>
          </a:p>
        </p:txBody>
      </p:sp>
      <p:pic>
        <p:nvPicPr>
          <p:cNvPr id="1046" name="Picture 22" descr="http://www.xn----gtbdheuiqauu0j.xn--p1ai/i/moto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89" y="1584917"/>
            <a:ext cx="4456847" cy="439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inmor.com/files/catalogs/gallery/2_e3f2bbc3ddd098fc58210a778174eed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57" y="1785768"/>
            <a:ext cx="2670960" cy="20739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inmor.com/files/catalogs/gallery/2_99c7612417b9a0c690e351808c61a4e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31" y="1796653"/>
            <a:ext cx="2650803" cy="2064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inmor.com/files/catalogs/gallery/2_68fdb1312ea3c3ec2d7b62376a41ac4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98" y="3859680"/>
            <a:ext cx="2674353" cy="2105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tme.eu/u/NewProducts1/vibrations_suppression_elements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20" y="3860800"/>
            <a:ext cx="2644824" cy="2106681"/>
          </a:xfrm>
          <a:prstGeom prst="round2SameRect">
            <a:avLst>
              <a:gd name="adj1" fmla="val 3203"/>
              <a:gd name="adj2" fmla="val 1266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7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7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07" grpId="1"/>
      <p:bldP spid="93" grpId="0"/>
      <p:bldP spid="93" grpId="1"/>
      <p:bldP spid="94" grpId="0"/>
      <p:bldP spid="94" grpId="1"/>
      <p:bldP spid="95" grpId="0"/>
      <p:bldP spid="9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89251" y="178576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9" name="Прямоугольник с двумя скругленными соседними углами 148"/>
          <p:cNvSpPr/>
          <p:nvPr/>
        </p:nvSpPr>
        <p:spPr>
          <a:xfrm>
            <a:off x="6383867" y="1784675"/>
            <a:ext cx="5329765" cy="2716205"/>
          </a:xfrm>
          <a:prstGeom prst="round2SameRect">
            <a:avLst>
              <a:gd name="adj1" fmla="val 3210"/>
              <a:gd name="adj2" fmla="val 0"/>
            </a:avLst>
          </a:prstGeom>
          <a:solidFill>
            <a:schemeClr val="accent6">
              <a:lumMod val="20000"/>
              <a:lumOff val="80000"/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952536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Особенности Вынужденных колебаний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89251" y="3066582"/>
            <a:ext cx="5318883" cy="1459249"/>
            <a:chOff x="366938" y="1344156"/>
            <a:chExt cx="3989162" cy="109443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Механический резонанс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явление резкого возрастания амплитуды вынужденных колебаний при приближении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к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489251" y="4790982"/>
            <a:ext cx="5318883" cy="1151473"/>
            <a:chOff x="366938" y="1344156"/>
            <a:chExt cx="3989162" cy="863605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Резонансная частота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частота, при которой амплитуда вынужденных колебаний максимальна.</a:t>
              </a:r>
            </a:p>
          </p:txBody>
        </p:sp>
      </p:grpSp>
      <p:sp>
        <p:nvSpPr>
          <p:cNvPr id="8" name="Полилиния 7"/>
          <p:cNvSpPr/>
          <p:nvPr/>
        </p:nvSpPr>
        <p:spPr>
          <a:xfrm>
            <a:off x="6527800" y="1955395"/>
            <a:ext cx="5071533" cy="2159405"/>
          </a:xfrm>
          <a:custGeom>
            <a:avLst/>
            <a:gdLst>
              <a:gd name="connsiteX0" fmla="*/ 0 w 3803650"/>
              <a:gd name="connsiteY0" fmla="*/ 1613204 h 1619554"/>
              <a:gd name="connsiteX1" fmla="*/ 241300 w 3803650"/>
              <a:gd name="connsiteY1" fmla="*/ 1492554 h 1619554"/>
              <a:gd name="connsiteX2" fmla="*/ 431800 w 3803650"/>
              <a:gd name="connsiteY2" fmla="*/ 1244904 h 1619554"/>
              <a:gd name="connsiteX3" fmla="*/ 679450 w 3803650"/>
              <a:gd name="connsiteY3" fmla="*/ 825804 h 1619554"/>
              <a:gd name="connsiteX4" fmla="*/ 838200 w 3803650"/>
              <a:gd name="connsiteY4" fmla="*/ 387654 h 1619554"/>
              <a:gd name="connsiteX5" fmla="*/ 920750 w 3803650"/>
              <a:gd name="connsiteY5" fmla="*/ 25704 h 1619554"/>
              <a:gd name="connsiteX6" fmla="*/ 952500 w 3803650"/>
              <a:gd name="connsiteY6" fmla="*/ 82854 h 1619554"/>
              <a:gd name="connsiteX7" fmla="*/ 1111250 w 3803650"/>
              <a:gd name="connsiteY7" fmla="*/ 336854 h 1619554"/>
              <a:gd name="connsiteX8" fmla="*/ 1320800 w 3803650"/>
              <a:gd name="connsiteY8" fmla="*/ 609904 h 1619554"/>
              <a:gd name="connsiteX9" fmla="*/ 1555750 w 3803650"/>
              <a:gd name="connsiteY9" fmla="*/ 819454 h 1619554"/>
              <a:gd name="connsiteX10" fmla="*/ 1809750 w 3803650"/>
              <a:gd name="connsiteY10" fmla="*/ 882954 h 1619554"/>
              <a:gd name="connsiteX11" fmla="*/ 1905000 w 3803650"/>
              <a:gd name="connsiteY11" fmla="*/ 895654 h 1619554"/>
              <a:gd name="connsiteX12" fmla="*/ 2152650 w 3803650"/>
              <a:gd name="connsiteY12" fmla="*/ 825804 h 1619554"/>
              <a:gd name="connsiteX13" fmla="*/ 2508250 w 3803650"/>
              <a:gd name="connsiteY13" fmla="*/ 578154 h 1619554"/>
              <a:gd name="connsiteX14" fmla="*/ 2724150 w 3803650"/>
              <a:gd name="connsiteY14" fmla="*/ 254304 h 1619554"/>
              <a:gd name="connsiteX15" fmla="*/ 2844800 w 3803650"/>
              <a:gd name="connsiteY15" fmla="*/ 32054 h 1619554"/>
              <a:gd name="connsiteX16" fmla="*/ 2870200 w 3803650"/>
              <a:gd name="connsiteY16" fmla="*/ 19354 h 1619554"/>
              <a:gd name="connsiteX17" fmla="*/ 2901950 w 3803650"/>
              <a:gd name="connsiteY17" fmla="*/ 203504 h 1619554"/>
              <a:gd name="connsiteX18" fmla="*/ 2997200 w 3803650"/>
              <a:gd name="connsiteY18" fmla="*/ 521004 h 1619554"/>
              <a:gd name="connsiteX19" fmla="*/ 3111500 w 3803650"/>
              <a:gd name="connsiteY19" fmla="*/ 819454 h 1619554"/>
              <a:gd name="connsiteX20" fmla="*/ 3251200 w 3803650"/>
              <a:gd name="connsiteY20" fmla="*/ 1098854 h 1619554"/>
              <a:gd name="connsiteX21" fmla="*/ 3397250 w 3803650"/>
              <a:gd name="connsiteY21" fmla="*/ 1327454 h 1619554"/>
              <a:gd name="connsiteX22" fmla="*/ 3594100 w 3803650"/>
              <a:gd name="connsiteY22" fmla="*/ 1517954 h 1619554"/>
              <a:gd name="connsiteX23" fmla="*/ 3803650 w 3803650"/>
              <a:gd name="connsiteY23" fmla="*/ 1619554 h 16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03650" h="1619554">
                <a:moveTo>
                  <a:pt x="0" y="1613204"/>
                </a:moveTo>
                <a:cubicBezTo>
                  <a:pt x="84666" y="1583570"/>
                  <a:pt x="169333" y="1553937"/>
                  <a:pt x="241300" y="1492554"/>
                </a:cubicBezTo>
                <a:cubicBezTo>
                  <a:pt x="313267" y="1431171"/>
                  <a:pt x="358775" y="1356029"/>
                  <a:pt x="431800" y="1244904"/>
                </a:cubicBezTo>
                <a:cubicBezTo>
                  <a:pt x="504825" y="1133779"/>
                  <a:pt x="611717" y="968679"/>
                  <a:pt x="679450" y="825804"/>
                </a:cubicBezTo>
                <a:cubicBezTo>
                  <a:pt x="747183" y="682929"/>
                  <a:pt x="797983" y="521004"/>
                  <a:pt x="838200" y="387654"/>
                </a:cubicBezTo>
                <a:cubicBezTo>
                  <a:pt x="878417" y="254304"/>
                  <a:pt x="901700" y="76504"/>
                  <a:pt x="920750" y="25704"/>
                </a:cubicBezTo>
                <a:cubicBezTo>
                  <a:pt x="939800" y="-25096"/>
                  <a:pt x="920750" y="30996"/>
                  <a:pt x="952500" y="82854"/>
                </a:cubicBezTo>
                <a:cubicBezTo>
                  <a:pt x="984250" y="134712"/>
                  <a:pt x="1049867" y="249012"/>
                  <a:pt x="1111250" y="336854"/>
                </a:cubicBezTo>
                <a:cubicBezTo>
                  <a:pt x="1172633" y="424696"/>
                  <a:pt x="1246717" y="529471"/>
                  <a:pt x="1320800" y="609904"/>
                </a:cubicBezTo>
                <a:cubicBezTo>
                  <a:pt x="1394883" y="690337"/>
                  <a:pt x="1474259" y="773946"/>
                  <a:pt x="1555750" y="819454"/>
                </a:cubicBezTo>
                <a:cubicBezTo>
                  <a:pt x="1637241" y="864962"/>
                  <a:pt x="1751542" y="870254"/>
                  <a:pt x="1809750" y="882954"/>
                </a:cubicBezTo>
                <a:cubicBezTo>
                  <a:pt x="1867958" y="895654"/>
                  <a:pt x="1847850" y="905179"/>
                  <a:pt x="1905000" y="895654"/>
                </a:cubicBezTo>
                <a:cubicBezTo>
                  <a:pt x="1962150" y="886129"/>
                  <a:pt x="2052108" y="878721"/>
                  <a:pt x="2152650" y="825804"/>
                </a:cubicBezTo>
                <a:cubicBezTo>
                  <a:pt x="2253192" y="772887"/>
                  <a:pt x="2413000" y="673404"/>
                  <a:pt x="2508250" y="578154"/>
                </a:cubicBezTo>
                <a:cubicBezTo>
                  <a:pt x="2603500" y="482904"/>
                  <a:pt x="2668058" y="345321"/>
                  <a:pt x="2724150" y="254304"/>
                </a:cubicBezTo>
                <a:cubicBezTo>
                  <a:pt x="2780242" y="163287"/>
                  <a:pt x="2820458" y="71212"/>
                  <a:pt x="2844800" y="32054"/>
                </a:cubicBezTo>
                <a:cubicBezTo>
                  <a:pt x="2869142" y="-7104"/>
                  <a:pt x="2860675" y="-9221"/>
                  <a:pt x="2870200" y="19354"/>
                </a:cubicBezTo>
                <a:cubicBezTo>
                  <a:pt x="2879725" y="47929"/>
                  <a:pt x="2880783" y="119896"/>
                  <a:pt x="2901950" y="203504"/>
                </a:cubicBezTo>
                <a:cubicBezTo>
                  <a:pt x="2923117" y="287112"/>
                  <a:pt x="2962275" y="418346"/>
                  <a:pt x="2997200" y="521004"/>
                </a:cubicBezTo>
                <a:cubicBezTo>
                  <a:pt x="3032125" y="623662"/>
                  <a:pt x="3069167" y="723146"/>
                  <a:pt x="3111500" y="819454"/>
                </a:cubicBezTo>
                <a:cubicBezTo>
                  <a:pt x="3153833" y="915762"/>
                  <a:pt x="3203575" y="1014187"/>
                  <a:pt x="3251200" y="1098854"/>
                </a:cubicBezTo>
                <a:cubicBezTo>
                  <a:pt x="3298825" y="1183521"/>
                  <a:pt x="3340100" y="1257604"/>
                  <a:pt x="3397250" y="1327454"/>
                </a:cubicBezTo>
                <a:cubicBezTo>
                  <a:pt x="3454400" y="1397304"/>
                  <a:pt x="3526367" y="1469271"/>
                  <a:pt x="3594100" y="1517954"/>
                </a:cubicBezTo>
                <a:cubicBezTo>
                  <a:pt x="3661833" y="1566637"/>
                  <a:pt x="3732741" y="1593095"/>
                  <a:pt x="3803650" y="1619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10337800" y="1854200"/>
            <a:ext cx="0" cy="22606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738534" y="1866902"/>
            <a:ext cx="60959" cy="24911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0307321" y="1866901"/>
            <a:ext cx="60959" cy="24870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708688" y="4360334"/>
            <a:ext cx="120649" cy="157691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277474" y="4360334"/>
            <a:ext cx="120649" cy="157691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3867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018867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653867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286113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921113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556113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0193441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0828441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1463441" y="4121151"/>
            <a:ext cx="250192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435315" y="3229951"/>
            <a:ext cx="1139824" cy="897551"/>
            <a:chOff x="4794885" y="2422463"/>
            <a:chExt cx="854868" cy="67316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794885" y="2422463"/>
              <a:ext cx="718727" cy="673163"/>
              <a:chOff x="4854822" y="2422463"/>
              <a:chExt cx="718727" cy="673163"/>
            </a:xfrm>
          </p:grpSpPr>
          <p:pic>
            <p:nvPicPr>
              <p:cNvPr id="80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8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138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14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581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8985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642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10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0776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864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" name="Группа 89"/>
            <p:cNvGrpSpPr/>
            <p:nvPr/>
          </p:nvGrpSpPr>
          <p:grpSpPr>
            <a:xfrm>
              <a:off x="4931026" y="2422463"/>
              <a:ext cx="718727" cy="673163"/>
              <a:chOff x="4854822" y="2422463"/>
              <a:chExt cx="718727" cy="673163"/>
            </a:xfrm>
          </p:grpSpPr>
          <p:pic>
            <p:nvPicPr>
              <p:cNvPr id="91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8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138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14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581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8985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642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10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0776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864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4" name="Группа 103"/>
          <p:cNvGrpSpPr/>
          <p:nvPr/>
        </p:nvGrpSpPr>
        <p:grpSpPr>
          <a:xfrm>
            <a:off x="7739023" y="3229951"/>
            <a:ext cx="1139824" cy="897551"/>
            <a:chOff x="4794885" y="2422463"/>
            <a:chExt cx="854868" cy="673163"/>
          </a:xfrm>
        </p:grpSpPr>
        <p:grpSp>
          <p:nvGrpSpPr>
            <p:cNvPr id="108" name="Группа 107"/>
            <p:cNvGrpSpPr/>
            <p:nvPr/>
          </p:nvGrpSpPr>
          <p:grpSpPr>
            <a:xfrm>
              <a:off x="4794885" y="2422463"/>
              <a:ext cx="718727" cy="673163"/>
              <a:chOff x="4854822" y="2422463"/>
              <a:chExt cx="718727" cy="673163"/>
            </a:xfrm>
          </p:grpSpPr>
          <p:pic>
            <p:nvPicPr>
              <p:cNvPr id="119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8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138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14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581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8985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642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10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0776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864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" name="Группа 108"/>
            <p:cNvGrpSpPr/>
            <p:nvPr/>
          </p:nvGrpSpPr>
          <p:grpSpPr>
            <a:xfrm>
              <a:off x="4931026" y="2422463"/>
              <a:ext cx="718727" cy="673163"/>
              <a:chOff x="4854822" y="2422463"/>
              <a:chExt cx="718727" cy="673163"/>
            </a:xfrm>
          </p:grpSpPr>
          <p:pic>
            <p:nvPicPr>
              <p:cNvPr id="110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8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138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14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581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8985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6423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1022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0776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4" descr="C:\Windows\TEMP\SNAGHTMLcf6bff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864" y="2422463"/>
                <a:ext cx="221685" cy="67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0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431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53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93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77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82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566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365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37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54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53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374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714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298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03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087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886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558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4" descr="C:\Windows\TEMP\SNAGHTMLcf6b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675" y="3229951"/>
            <a:ext cx="295580" cy="897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90640" y="1778000"/>
            <a:ext cx="21275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1867" dirty="0">
                <a:solidFill>
                  <a:srgbClr val="44546A"/>
                </a:solidFill>
              </a:rPr>
              <a:t>16 апреля 1850 г.</a:t>
            </a: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 flipV="1">
            <a:off x="6383867" y="4487334"/>
            <a:ext cx="5329765" cy="1485900"/>
          </a:xfrm>
          <a:prstGeom prst="round2SameRect">
            <a:avLst>
              <a:gd name="adj1" fmla="val 6022"/>
              <a:gd name="adj2" fmla="val 0"/>
            </a:avLst>
          </a:prstGeom>
          <a:solidFill>
            <a:srgbClr val="00CCFF">
              <a:alpha val="5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3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46914E-7 L 0.18872 2.46914E-7 " pathEditMode="relative" rAng="0" ptsTypes="AA">
                                          <p:cBhvr>
                                            <p:cTn id="15" dur="6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2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5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1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3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5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46914E-7 L 0.09098 2.46914E-7 " pathEditMode="relative" rAng="0" ptsTypes="AA">
                                          <p:cBhvr>
                                            <p:cTn id="136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3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4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0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2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8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4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0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2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8" presetID="42" presetClass="path" presetSubtype="0" fill="hold" grpId="3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2.83951E-6 L 5.55556E-7 0.17932 " pathEditMode="relative" rAng="0" ptsTypes="AA" p14:bounceEnd="44000">
                                          <p:cBhvr>
                                            <p:cTn id="339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9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0" presetID="42" presetClass="path" presetSubtype="0" fill="hold" grpId="3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8.33333E-7 2.83951E-6 L 8.33333E-7 0.17839 " pathEditMode="relative" rAng="0" ptsTypes="AA" p14:bounceEnd="44000">
                                          <p:cBhvr>
                                            <p:cTn id="341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9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2" presetID="42" presetClass="path" presetSubtype="0" fill="hold" grpId="3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2.83951E-6 L -2.5E-6 0.18395 " pathEditMode="relative" rAng="0" ptsTypes="AA" p14:bounceEnd="44000">
                                          <p:cBhvr>
                                            <p:cTn id="343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1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4" presetID="42" presetClass="path" presetSubtype="0" fill="hold" grpId="3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2.83951E-6 L 4.16667E-6 0.18673 " pathEditMode="relative" rAng="0" ptsTypes="AA" p14:bounceEnd="44000">
                                          <p:cBhvr>
                                            <p:cTn id="345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6" presetID="42" presetClass="path" presetSubtype="0" fill="hold" grpId="3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77778E-6 2.83951E-6 L -2.77778E-6 0.19136 " pathEditMode="relative" rAng="0" ptsTypes="AA" p14:bounceEnd="44000">
                                          <p:cBhvr>
                                            <p:cTn id="347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5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8" presetID="42" presetClass="path" presetSubtype="0" fill="hold" grpId="3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88889E-6 2.83951E-6 L 3.88889E-6 0.18858 " pathEditMode="relative" rAng="0" ptsTypes="AA" p14:bounceEnd="44000">
                                          <p:cBhvr>
                                            <p:cTn id="349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4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0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1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2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3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4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5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6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7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8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9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0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1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2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5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8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1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4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5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7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1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3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5" dur="2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7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9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1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3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5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7" dur="2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99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1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3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05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07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09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11" dur="2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13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15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7" dur="2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8" dur="2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9" dur="200" decel="100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3" dur="2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4" dur="2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5" dur="200" decel="100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2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0" dur="2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1" dur="200" decel="100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4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5" dur="20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6" dur="20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7" dur="200" decel="1000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8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0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1" dur="2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2" dur="2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3" dur="200" decel="100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4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7" dur="2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8" dur="2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9" dur="200" decel="100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3" dur="2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4" dur="2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5" dur="200" decel="100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9" dur="2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0" dur="2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1" dur="200" decel="100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4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5" dur="20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6" dur="2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7" dur="200" decel="100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8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0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1" dur="2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2" dur="20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3" dur="200" decel="1000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4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2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8" dur="2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9" dur="200" decel="100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3" dur="2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4" dur="20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5" dur="200" decel="1000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9" dur="20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0" dur="20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1" dur="200" decel="1000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4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5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6" dur="200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7" dur="200" decel="10000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8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0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1" dur="2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2" dur="2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3" dur="200" decel="100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4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7" dur="2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8" dur="2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9" dur="200" decel="100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3" dur="2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4" dur="20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5" dur="200" decel="1000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9" dur="2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0" dur="20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1" dur="200" decel="1000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4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5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8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0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1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4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6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7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0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2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3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5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6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8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9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1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2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4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0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1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4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6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7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5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6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5" grpId="0" animBg="1"/>
          <p:bldP spid="65" grpId="1" animBg="1"/>
          <p:bldP spid="65" grpId="2" animBg="1"/>
          <p:bldP spid="66" grpId="0" animBg="1"/>
          <p:bldP spid="66" grpId="1" animBg="1"/>
          <p:bldP spid="66" grpId="2" animBg="1"/>
          <p:bldP spid="66" grpId="3" animBg="1"/>
          <p:bldP spid="66" grpId="4" animBg="1"/>
          <p:bldP spid="66" grpId="5" animBg="1"/>
          <p:bldP spid="67" grpId="0" animBg="1"/>
          <p:bldP spid="67" grpId="1" animBg="1"/>
          <p:bldP spid="67" grpId="2" animBg="1"/>
          <p:bldP spid="67" grpId="3" animBg="1"/>
          <p:bldP spid="67" grpId="4" animBg="1"/>
          <p:bldP spid="67" grpId="5" animBg="1"/>
          <p:bldP spid="68" grpId="0" animBg="1"/>
          <p:bldP spid="68" grpId="1" animBg="1"/>
          <p:bldP spid="68" grpId="2" animBg="1"/>
          <p:bldP spid="68" grpId="3" animBg="1"/>
          <p:bldP spid="68" grpId="4" animBg="1"/>
          <p:bldP spid="68" grpId="5" animBg="1"/>
          <p:bldP spid="69" grpId="0" animBg="1"/>
          <p:bldP spid="69" grpId="1" animBg="1"/>
          <p:bldP spid="69" grpId="2" animBg="1"/>
          <p:bldP spid="69" grpId="3" animBg="1"/>
          <p:bldP spid="69" grpId="4" animBg="1"/>
          <p:bldP spid="69" grpId="5" animBg="1"/>
          <p:bldP spid="74" grpId="0" animBg="1"/>
          <p:bldP spid="74" grpId="1" animBg="1"/>
          <p:bldP spid="74" grpId="2" animBg="1"/>
          <p:bldP spid="74" grpId="3" animBg="1"/>
          <p:bldP spid="74" grpId="4" animBg="1"/>
          <p:bldP spid="74" grpId="5" animBg="1"/>
          <p:bldP spid="75" grpId="0" animBg="1"/>
          <p:bldP spid="75" grpId="1" animBg="1"/>
          <p:bldP spid="75" grpId="2" animBg="1"/>
          <p:bldP spid="75" grpId="3" animBg="1"/>
          <p:bldP spid="75" grpId="4" animBg="1"/>
          <p:bldP spid="75" grpId="5" animBg="1"/>
          <p:bldP spid="76" grpId="0" animBg="1"/>
          <p:bldP spid="76" grpId="1" animBg="1"/>
          <p:bldP spid="76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3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46914E-7 L 0.18872 2.46914E-7 " pathEditMode="relative" rAng="0" ptsTypes="AA">
                                          <p:cBhvr>
                                            <p:cTn id="15" dur="6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2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32" presetClass="emph" presetSubtype="0" repeatCount="2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5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1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3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5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46914E-7 L 0.09098 2.46914E-7 " pathEditMode="relative" rAng="0" ptsTypes="AA">
                                          <p:cBhvr>
                                            <p:cTn id="136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3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8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4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0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2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8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4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0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2" presetID="32" presetClass="emph" presetSubtype="0" repeatCount="2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8" presetID="42" presetClass="path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2.83951E-6 L 5.55556E-7 0.17932 " pathEditMode="relative" rAng="0" ptsTypes="AA">
                                          <p:cBhvr>
                                            <p:cTn id="339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9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0" presetID="42" presetClass="path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8.33333E-7 2.83951E-6 L 8.33333E-7 0.17839 " pathEditMode="relative" rAng="0" ptsTypes="AA">
                                          <p:cBhvr>
                                            <p:cTn id="341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9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2" presetID="42" presetClass="path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2.83951E-6 L -2.5E-6 0.18395 " pathEditMode="relative" rAng="0" ptsTypes="AA">
                                          <p:cBhvr>
                                            <p:cTn id="343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1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4" presetID="42" presetClass="path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2.83951E-6 L 4.16667E-6 0.18673 " pathEditMode="relative" rAng="0" ptsTypes="AA">
                                          <p:cBhvr>
                                            <p:cTn id="345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6" presetID="42" presetClass="path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77778E-6 2.83951E-6 L -2.77778E-6 0.19136 " pathEditMode="relative" rAng="0" ptsTypes="AA">
                                          <p:cBhvr>
                                            <p:cTn id="347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5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8" presetID="42" presetClass="path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88889E-6 2.83951E-6 L 3.88889E-6 0.18858 " pathEditMode="relative" rAng="0" ptsTypes="AA">
                                          <p:cBhvr>
                                            <p:cTn id="349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4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0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1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2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3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4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5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6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7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8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9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0" presetID="8" presetClass="emph" presetSubtype="0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1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2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5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8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1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4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5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7" presetID="10" presetClass="exit" presetSubtype="0" fill="hold" grpId="5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1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3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5" dur="2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7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9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1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3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5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97" dur="2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99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1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3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05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07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09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11" dur="2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2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13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15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7" dur="2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8" dur="2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9" dur="200" decel="100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3" dur="2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4" dur="2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5" dur="200" decel="100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2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0" dur="2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1" dur="200" decel="100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4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5" dur="20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6" dur="20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7" dur="200" decel="1000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8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0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1" dur="20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2" dur="2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3" dur="200" decel="1000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4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7" dur="20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8" dur="2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9" dur="200" decel="1000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3" dur="20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4" dur="2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5" dur="200" decel="1000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9" dur="2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0" dur="2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1" dur="200" decel="1000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4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5" dur="20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6" dur="2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7" dur="200" decel="1000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8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0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1" dur="2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2" dur="20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3" dur="200" decel="1000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4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2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8" dur="2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9" dur="200" decel="100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3" dur="2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4" dur="20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5" dur="200" decel="1000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9" dur="20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0" dur="20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1" dur="200" decel="1000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4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5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6" dur="200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7" dur="200" decel="10000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8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0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1" dur="2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2" dur="2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3" dur="200" decel="100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4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6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7" dur="2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8" dur="2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9" dur="200" decel="100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0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2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3" dur="2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4" dur="20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5" dur="200" decel="1000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6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8" presetID="37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9" dur="2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0" dur="20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1" dur="200" decel="1000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2" dur="1800" accel="100000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4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5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8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0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1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4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6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7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0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2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3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5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6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8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9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1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2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4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0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1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4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6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7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5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6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5" grpId="0" animBg="1"/>
          <p:bldP spid="65" grpId="1" animBg="1"/>
          <p:bldP spid="65" grpId="2" animBg="1"/>
          <p:bldP spid="66" grpId="0" animBg="1"/>
          <p:bldP spid="66" grpId="1" animBg="1"/>
          <p:bldP spid="66" grpId="2" animBg="1"/>
          <p:bldP spid="66" grpId="3" animBg="1"/>
          <p:bldP spid="66" grpId="4" animBg="1"/>
          <p:bldP spid="66" grpId="5" animBg="1"/>
          <p:bldP spid="67" grpId="0" animBg="1"/>
          <p:bldP spid="67" grpId="1" animBg="1"/>
          <p:bldP spid="67" grpId="2" animBg="1"/>
          <p:bldP spid="67" grpId="3" animBg="1"/>
          <p:bldP spid="67" grpId="4" animBg="1"/>
          <p:bldP spid="67" grpId="5" animBg="1"/>
          <p:bldP spid="68" grpId="0" animBg="1"/>
          <p:bldP spid="68" grpId="1" animBg="1"/>
          <p:bldP spid="68" grpId="2" animBg="1"/>
          <p:bldP spid="68" grpId="3" animBg="1"/>
          <p:bldP spid="68" grpId="4" animBg="1"/>
          <p:bldP spid="68" grpId="5" animBg="1"/>
          <p:bldP spid="69" grpId="0" animBg="1"/>
          <p:bldP spid="69" grpId="1" animBg="1"/>
          <p:bldP spid="69" grpId="2" animBg="1"/>
          <p:bldP spid="69" grpId="3" animBg="1"/>
          <p:bldP spid="69" grpId="4" animBg="1"/>
          <p:bldP spid="69" grpId="5" animBg="1"/>
          <p:bldP spid="74" grpId="0" animBg="1"/>
          <p:bldP spid="74" grpId="1" animBg="1"/>
          <p:bldP spid="74" grpId="2" animBg="1"/>
          <p:bldP spid="74" grpId="3" animBg="1"/>
          <p:bldP spid="74" grpId="4" animBg="1"/>
          <p:bldP spid="74" grpId="5" animBg="1"/>
          <p:bldP spid="75" grpId="0" animBg="1"/>
          <p:bldP spid="75" grpId="1" animBg="1"/>
          <p:bldP spid="75" grpId="2" animBg="1"/>
          <p:bldP spid="75" grpId="3" animBg="1"/>
          <p:bldP spid="75" grpId="4" animBg="1"/>
          <p:bldP spid="75" grpId="5" animBg="1"/>
          <p:bldP spid="76" grpId="0" animBg="1"/>
          <p:bldP spid="76" grpId="1" animBg="1"/>
          <p:bldP spid="76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89251" y="178576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9" name="Прямоугольник с двумя скругленными соседними углами 148"/>
          <p:cNvSpPr/>
          <p:nvPr/>
        </p:nvSpPr>
        <p:spPr>
          <a:xfrm>
            <a:off x="6383867" y="1784675"/>
            <a:ext cx="5329765" cy="2716205"/>
          </a:xfrm>
          <a:prstGeom prst="round2SameRect">
            <a:avLst>
              <a:gd name="adj1" fmla="val 3210"/>
              <a:gd name="adj2" fmla="val 0"/>
            </a:avLst>
          </a:prstGeom>
          <a:solidFill>
            <a:schemeClr val="accent6">
              <a:lumMod val="20000"/>
              <a:lumOff val="80000"/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952536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Особенности Вынужденных колебаний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89251" y="3066582"/>
            <a:ext cx="5318883" cy="1459249"/>
            <a:chOff x="366938" y="1344156"/>
            <a:chExt cx="3989162" cy="109443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Механический резонанс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398916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явление резкого возрастания амплитуды вынужденных колебаний при приближении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к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ν</a:t>
              </a:r>
              <a:r>
                <a:rPr lang="ru-RU" sz="2000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489251" y="4790982"/>
            <a:ext cx="5318883" cy="1151473"/>
            <a:chOff x="366938" y="1344156"/>
            <a:chExt cx="3989162" cy="863605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Резонансная частота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частота, при которой амплитуда вынужденных колебаний максимальна.</a:t>
              </a:r>
            </a:p>
          </p:txBody>
        </p:sp>
      </p:grpSp>
      <p:sp>
        <p:nvSpPr>
          <p:cNvPr id="8" name="Полилиния 7"/>
          <p:cNvSpPr/>
          <p:nvPr/>
        </p:nvSpPr>
        <p:spPr>
          <a:xfrm>
            <a:off x="6527800" y="1955395"/>
            <a:ext cx="5071533" cy="2159405"/>
          </a:xfrm>
          <a:custGeom>
            <a:avLst/>
            <a:gdLst>
              <a:gd name="connsiteX0" fmla="*/ 0 w 3803650"/>
              <a:gd name="connsiteY0" fmla="*/ 1613204 h 1619554"/>
              <a:gd name="connsiteX1" fmla="*/ 241300 w 3803650"/>
              <a:gd name="connsiteY1" fmla="*/ 1492554 h 1619554"/>
              <a:gd name="connsiteX2" fmla="*/ 431800 w 3803650"/>
              <a:gd name="connsiteY2" fmla="*/ 1244904 h 1619554"/>
              <a:gd name="connsiteX3" fmla="*/ 679450 w 3803650"/>
              <a:gd name="connsiteY3" fmla="*/ 825804 h 1619554"/>
              <a:gd name="connsiteX4" fmla="*/ 838200 w 3803650"/>
              <a:gd name="connsiteY4" fmla="*/ 387654 h 1619554"/>
              <a:gd name="connsiteX5" fmla="*/ 920750 w 3803650"/>
              <a:gd name="connsiteY5" fmla="*/ 25704 h 1619554"/>
              <a:gd name="connsiteX6" fmla="*/ 952500 w 3803650"/>
              <a:gd name="connsiteY6" fmla="*/ 82854 h 1619554"/>
              <a:gd name="connsiteX7" fmla="*/ 1111250 w 3803650"/>
              <a:gd name="connsiteY7" fmla="*/ 336854 h 1619554"/>
              <a:gd name="connsiteX8" fmla="*/ 1320800 w 3803650"/>
              <a:gd name="connsiteY8" fmla="*/ 609904 h 1619554"/>
              <a:gd name="connsiteX9" fmla="*/ 1555750 w 3803650"/>
              <a:gd name="connsiteY9" fmla="*/ 819454 h 1619554"/>
              <a:gd name="connsiteX10" fmla="*/ 1809750 w 3803650"/>
              <a:gd name="connsiteY10" fmla="*/ 882954 h 1619554"/>
              <a:gd name="connsiteX11" fmla="*/ 1905000 w 3803650"/>
              <a:gd name="connsiteY11" fmla="*/ 895654 h 1619554"/>
              <a:gd name="connsiteX12" fmla="*/ 2152650 w 3803650"/>
              <a:gd name="connsiteY12" fmla="*/ 825804 h 1619554"/>
              <a:gd name="connsiteX13" fmla="*/ 2508250 w 3803650"/>
              <a:gd name="connsiteY13" fmla="*/ 578154 h 1619554"/>
              <a:gd name="connsiteX14" fmla="*/ 2724150 w 3803650"/>
              <a:gd name="connsiteY14" fmla="*/ 254304 h 1619554"/>
              <a:gd name="connsiteX15" fmla="*/ 2844800 w 3803650"/>
              <a:gd name="connsiteY15" fmla="*/ 32054 h 1619554"/>
              <a:gd name="connsiteX16" fmla="*/ 2870200 w 3803650"/>
              <a:gd name="connsiteY16" fmla="*/ 19354 h 1619554"/>
              <a:gd name="connsiteX17" fmla="*/ 2901950 w 3803650"/>
              <a:gd name="connsiteY17" fmla="*/ 203504 h 1619554"/>
              <a:gd name="connsiteX18" fmla="*/ 2997200 w 3803650"/>
              <a:gd name="connsiteY18" fmla="*/ 521004 h 1619554"/>
              <a:gd name="connsiteX19" fmla="*/ 3111500 w 3803650"/>
              <a:gd name="connsiteY19" fmla="*/ 819454 h 1619554"/>
              <a:gd name="connsiteX20" fmla="*/ 3251200 w 3803650"/>
              <a:gd name="connsiteY20" fmla="*/ 1098854 h 1619554"/>
              <a:gd name="connsiteX21" fmla="*/ 3397250 w 3803650"/>
              <a:gd name="connsiteY21" fmla="*/ 1327454 h 1619554"/>
              <a:gd name="connsiteX22" fmla="*/ 3594100 w 3803650"/>
              <a:gd name="connsiteY22" fmla="*/ 1517954 h 1619554"/>
              <a:gd name="connsiteX23" fmla="*/ 3803650 w 3803650"/>
              <a:gd name="connsiteY23" fmla="*/ 1619554 h 16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03650" h="1619554">
                <a:moveTo>
                  <a:pt x="0" y="1613204"/>
                </a:moveTo>
                <a:cubicBezTo>
                  <a:pt x="84666" y="1583570"/>
                  <a:pt x="169333" y="1553937"/>
                  <a:pt x="241300" y="1492554"/>
                </a:cubicBezTo>
                <a:cubicBezTo>
                  <a:pt x="313267" y="1431171"/>
                  <a:pt x="358775" y="1356029"/>
                  <a:pt x="431800" y="1244904"/>
                </a:cubicBezTo>
                <a:cubicBezTo>
                  <a:pt x="504825" y="1133779"/>
                  <a:pt x="611717" y="968679"/>
                  <a:pt x="679450" y="825804"/>
                </a:cubicBezTo>
                <a:cubicBezTo>
                  <a:pt x="747183" y="682929"/>
                  <a:pt x="797983" y="521004"/>
                  <a:pt x="838200" y="387654"/>
                </a:cubicBezTo>
                <a:cubicBezTo>
                  <a:pt x="878417" y="254304"/>
                  <a:pt x="901700" y="76504"/>
                  <a:pt x="920750" y="25704"/>
                </a:cubicBezTo>
                <a:cubicBezTo>
                  <a:pt x="939800" y="-25096"/>
                  <a:pt x="920750" y="30996"/>
                  <a:pt x="952500" y="82854"/>
                </a:cubicBezTo>
                <a:cubicBezTo>
                  <a:pt x="984250" y="134712"/>
                  <a:pt x="1049867" y="249012"/>
                  <a:pt x="1111250" y="336854"/>
                </a:cubicBezTo>
                <a:cubicBezTo>
                  <a:pt x="1172633" y="424696"/>
                  <a:pt x="1246717" y="529471"/>
                  <a:pt x="1320800" y="609904"/>
                </a:cubicBezTo>
                <a:cubicBezTo>
                  <a:pt x="1394883" y="690337"/>
                  <a:pt x="1474259" y="773946"/>
                  <a:pt x="1555750" y="819454"/>
                </a:cubicBezTo>
                <a:cubicBezTo>
                  <a:pt x="1637241" y="864962"/>
                  <a:pt x="1751542" y="870254"/>
                  <a:pt x="1809750" y="882954"/>
                </a:cubicBezTo>
                <a:cubicBezTo>
                  <a:pt x="1867958" y="895654"/>
                  <a:pt x="1847850" y="905179"/>
                  <a:pt x="1905000" y="895654"/>
                </a:cubicBezTo>
                <a:cubicBezTo>
                  <a:pt x="1962150" y="886129"/>
                  <a:pt x="2052108" y="878721"/>
                  <a:pt x="2152650" y="825804"/>
                </a:cubicBezTo>
                <a:cubicBezTo>
                  <a:pt x="2253192" y="772887"/>
                  <a:pt x="2413000" y="673404"/>
                  <a:pt x="2508250" y="578154"/>
                </a:cubicBezTo>
                <a:cubicBezTo>
                  <a:pt x="2603500" y="482904"/>
                  <a:pt x="2668058" y="345321"/>
                  <a:pt x="2724150" y="254304"/>
                </a:cubicBezTo>
                <a:cubicBezTo>
                  <a:pt x="2780242" y="163287"/>
                  <a:pt x="2820458" y="71212"/>
                  <a:pt x="2844800" y="32054"/>
                </a:cubicBezTo>
                <a:cubicBezTo>
                  <a:pt x="2869142" y="-7104"/>
                  <a:pt x="2860675" y="-9221"/>
                  <a:pt x="2870200" y="19354"/>
                </a:cubicBezTo>
                <a:cubicBezTo>
                  <a:pt x="2879725" y="47929"/>
                  <a:pt x="2880783" y="119896"/>
                  <a:pt x="2901950" y="203504"/>
                </a:cubicBezTo>
                <a:cubicBezTo>
                  <a:pt x="2923117" y="287112"/>
                  <a:pt x="2962275" y="418346"/>
                  <a:pt x="2997200" y="521004"/>
                </a:cubicBezTo>
                <a:cubicBezTo>
                  <a:pt x="3032125" y="623662"/>
                  <a:pt x="3069167" y="723146"/>
                  <a:pt x="3111500" y="819454"/>
                </a:cubicBezTo>
                <a:cubicBezTo>
                  <a:pt x="3153833" y="915762"/>
                  <a:pt x="3203575" y="1014187"/>
                  <a:pt x="3251200" y="1098854"/>
                </a:cubicBezTo>
                <a:cubicBezTo>
                  <a:pt x="3298825" y="1183521"/>
                  <a:pt x="3340100" y="1257604"/>
                  <a:pt x="3397250" y="1327454"/>
                </a:cubicBezTo>
                <a:cubicBezTo>
                  <a:pt x="3454400" y="1397304"/>
                  <a:pt x="3526367" y="1469271"/>
                  <a:pt x="3594100" y="1517954"/>
                </a:cubicBezTo>
                <a:cubicBezTo>
                  <a:pt x="3661833" y="1566637"/>
                  <a:pt x="3732741" y="1593095"/>
                  <a:pt x="3803650" y="161955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10337800" y="1854200"/>
            <a:ext cx="0" cy="22606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738534" y="1866902"/>
            <a:ext cx="60959" cy="24911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0307321" y="1866901"/>
            <a:ext cx="60959" cy="248708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708688" y="4360334"/>
            <a:ext cx="120649" cy="157691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277474" y="4360334"/>
            <a:ext cx="120649" cy="157691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3867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018867" y="4121151"/>
            <a:ext cx="635000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1463441" y="4121151"/>
            <a:ext cx="250192" cy="24553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0640" y="1778000"/>
            <a:ext cx="21275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1867" dirty="0">
                <a:solidFill>
                  <a:srgbClr val="44546A"/>
                </a:solidFill>
              </a:rPr>
              <a:t>16 апреля 1850 г.</a:t>
            </a: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 flipV="1">
            <a:off x="6383867" y="4487334"/>
            <a:ext cx="5329765" cy="1485900"/>
          </a:xfrm>
          <a:prstGeom prst="round2SameRect">
            <a:avLst>
              <a:gd name="adj1" fmla="val 6022"/>
              <a:gd name="adj2" fmla="val 0"/>
            </a:avLst>
          </a:prstGeom>
          <a:solidFill>
            <a:srgbClr val="00CCFF">
              <a:alpha val="5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89251" y="1669530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1) внешнее воздействие навязывает системе свой закон колебаний;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489251" y="2435909"/>
            <a:ext cx="550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2) частота вынужденных колебаний равна частоте изменения вынуждающей силы;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489251" y="320228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3) амплитуда вынужденных колебаний тем больше, чем больше амплитуда вынуждающей силы;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489251" y="4276442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489251" y="5350598"/>
            <a:ext cx="550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5) амплитуда вынужденных колебаний зависит от силы трения.</a:t>
            </a:r>
          </a:p>
        </p:txBody>
      </p:sp>
      <p:grpSp>
        <p:nvGrpSpPr>
          <p:cNvPr id="152" name="Группа 151"/>
          <p:cNvGrpSpPr/>
          <p:nvPr/>
        </p:nvGrpSpPr>
        <p:grpSpPr>
          <a:xfrm>
            <a:off x="6628601" y="1794011"/>
            <a:ext cx="5142519" cy="4160410"/>
            <a:chOff x="4971450" y="1345508"/>
            <a:chExt cx="3856889" cy="3120308"/>
          </a:xfrm>
        </p:grpSpPr>
        <p:pic>
          <p:nvPicPr>
            <p:cNvPr id="153" name="Рисунок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094" y="1758251"/>
              <a:ext cx="3053070" cy="2401556"/>
            </a:xfrm>
            <a:prstGeom prst="rect">
              <a:avLst/>
            </a:prstGeom>
          </p:spPr>
        </p:pic>
        <p:cxnSp>
          <p:nvCxnSpPr>
            <p:cNvPr id="154" name="Прямая со стрелкой 153"/>
            <p:cNvCxnSpPr/>
            <p:nvPr/>
          </p:nvCxnSpPr>
          <p:spPr>
            <a:xfrm flipV="1">
              <a:off x="5264602" y="1627413"/>
              <a:ext cx="0" cy="2583179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4971450" y="1561908"/>
              <a:ext cx="2430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600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659703" y="4211900"/>
              <a:ext cx="2839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i="1" dirty="0">
                  <a:solidFill>
                    <a:prstClr val="black"/>
                  </a:solidFill>
                </a:rPr>
                <a:t>v</a:t>
              </a:r>
              <a:r>
                <a:rPr lang="ru-RU" sz="1600" baseline="-25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792629" y="1922247"/>
              <a:ext cx="2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802473" y="2808988"/>
              <a:ext cx="228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783360" y="3629054"/>
              <a:ext cx="229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dirty="0">
                  <a:solidFill>
                    <a:prstClr val="black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/>
                <p:cNvSpPr txBox="1"/>
                <p:nvPr/>
              </p:nvSpPr>
              <p:spPr>
                <a:xfrm>
                  <a:off x="7298305" y="1345508"/>
                  <a:ext cx="1530034" cy="3039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тр</m:t>
                                </m:r>
                              </m:e>
                              <m:sub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ru-RU" sz="1867" i="1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ru-RU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тр</m:t>
                                </m:r>
                              </m:e>
                              <m:sub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ru-RU" sz="1867" i="1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ru-RU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тр</m:t>
                                </m:r>
                              </m:e>
                              <m:sub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ru-RU" sz="1867" dirty="0">
                    <a:solidFill>
                      <a:srgbClr val="44546A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TextBox 1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305" y="1345508"/>
                  <a:ext cx="1572803" cy="32720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1" name="Прямая со стрелкой 160"/>
          <p:cNvCxnSpPr/>
          <p:nvPr/>
        </p:nvCxnSpPr>
        <p:spPr>
          <a:xfrm>
            <a:off x="7011761" y="5621108"/>
            <a:ext cx="444137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11092219" y="5615867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600" i="1" dirty="0">
                <a:solidFill>
                  <a:prstClr val="black"/>
                </a:solidFill>
              </a:rPr>
              <a:t>v</a:t>
            </a:r>
            <a:endParaRPr lang="ru-RU" sz="1600" baseline="-25000" dirty="0">
              <a:solidFill>
                <a:prstClr val="black"/>
              </a:solidFill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 flipV="1">
            <a:off x="9056562" y="1879600"/>
            <a:ext cx="2772" cy="37362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7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5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9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60494E-6 L 1.38889E-6 0.36265 " pathEditMode="relative" rAng="0" ptsTypes="AA">
                                      <p:cBhvr>
                                        <p:cTn id="6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149" grpId="0" animBg="1"/>
      <p:bldP spid="8" grpId="0" animBg="1"/>
      <p:bldP spid="9" grpId="0" animBg="1"/>
      <p:bldP spid="58" grpId="0" animBg="1"/>
      <p:bldP spid="63" grpId="0" animBg="1"/>
      <p:bldP spid="64" grpId="0" animBg="1"/>
      <p:bldP spid="4" grpId="0" animBg="1"/>
      <p:bldP spid="65" grpId="0" animBg="1"/>
      <p:bldP spid="76" grpId="0" animBg="1"/>
      <p:bldP spid="13" grpId="0"/>
      <p:bldP spid="3" grpId="0" animBg="1"/>
      <p:bldP spid="107" grpId="0"/>
      <p:bldP spid="128" grpId="0"/>
      <p:bldP spid="129" grpId="0"/>
      <p:bldP spid="130" grpId="0"/>
      <p:bldP spid="150" grpId="0"/>
      <p:bldP spid="1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489251" y="1669530"/>
            <a:ext cx="531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1) внешнее воздействие навязывает системе свой закон колебаний;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251" y="2435909"/>
            <a:ext cx="550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2) частота вынужденных колебаний равна частоте изменения вынуждающей силы;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9251" y="3202288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3) амплитуда вынужденных колебаний тем больше, чем больше амплитуда вынуждающей силы;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9251" y="4276442"/>
            <a:ext cx="550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4) амплитуда вынужденных колебаний зависит от частоты вынуждающего воздействия;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9251" y="5350598"/>
            <a:ext cx="5505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5) амплитуда вынужденных колебаний зависит от силы трения.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6" r="56240" b="1764"/>
          <a:stretch/>
        </p:blipFill>
        <p:spPr>
          <a:xfrm flipH="1">
            <a:off x="9034320" y="1879601"/>
            <a:ext cx="2028587" cy="37757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3886" y="515809"/>
            <a:ext cx="952536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Особенности Вынужденных колебаний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6" r="56240" b="1764"/>
          <a:stretch/>
        </p:blipFill>
        <p:spPr>
          <a:xfrm>
            <a:off x="7034133" y="1889759"/>
            <a:ext cx="2028587" cy="3775716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7011761" y="5621108"/>
            <a:ext cx="4441372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092219" y="5615867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600" i="1" dirty="0">
                <a:solidFill>
                  <a:prstClr val="black"/>
                </a:solidFill>
              </a:rPr>
              <a:t>v</a:t>
            </a:r>
            <a:endParaRPr lang="ru-RU" sz="1600" baseline="-25000" dirty="0">
              <a:solidFill>
                <a:prstClr val="black"/>
              </a:solidFill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6628601" y="1794011"/>
            <a:ext cx="5142519" cy="4160410"/>
            <a:chOff x="4971450" y="1345508"/>
            <a:chExt cx="3856889" cy="312030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094" y="1758251"/>
              <a:ext cx="3053070" cy="2401556"/>
            </a:xfrm>
            <a:prstGeom prst="rect">
              <a:avLst/>
            </a:prstGeom>
          </p:spPr>
        </p:pic>
        <p:cxnSp>
          <p:nvCxnSpPr>
            <p:cNvPr id="22" name="Прямая со стрелкой 21"/>
            <p:cNvCxnSpPr/>
            <p:nvPr/>
          </p:nvCxnSpPr>
          <p:spPr>
            <a:xfrm flipV="1">
              <a:off x="5264602" y="1627413"/>
              <a:ext cx="0" cy="2583179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971450" y="1561908"/>
              <a:ext cx="2430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600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59703" y="4211900"/>
              <a:ext cx="2839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600" i="1" dirty="0">
                  <a:solidFill>
                    <a:prstClr val="black"/>
                  </a:solidFill>
                </a:rPr>
                <a:t>v</a:t>
              </a:r>
              <a:r>
                <a:rPr lang="ru-RU" sz="1600" baseline="-25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92629" y="1922247"/>
              <a:ext cx="2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02473" y="2808988"/>
              <a:ext cx="228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83360" y="3629054"/>
              <a:ext cx="229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dirty="0">
                  <a:solidFill>
                    <a:prstClr val="black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298305" y="1345508"/>
                  <a:ext cx="1530034" cy="3039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тр</m:t>
                                </m:r>
                              </m:e>
                              <m:sub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ru-RU" sz="1867" i="1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ru-RU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тр</m:t>
                                </m:r>
                              </m:e>
                              <m:sub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ru-RU" sz="1867" i="1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ru-RU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solidFill>
                                  <a:srgbClr val="44546A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тр</m:t>
                                </m:r>
                              </m:e>
                              <m:sub>
                                <m:r>
                                  <a:rPr lang="ru-RU" sz="1867" i="1">
                                    <a:solidFill>
                                      <a:srgbClr val="44546A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ru-RU" sz="1867" dirty="0">
                    <a:solidFill>
                      <a:srgbClr val="44546A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305" y="1345508"/>
                  <a:ext cx="1572803" cy="32720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54077" y="2254685"/>
                <a:ext cx="1957459" cy="405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ru-RU" sz="1867" dirty="0">
                    <a:solidFill>
                      <a:prstClr val="black"/>
                    </a:solidFill>
                  </a:rPr>
                  <a:t>Если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тр</m:t>
                        </m:r>
                      </m:sub>
                    </m:sSub>
                    <m:r>
                      <a:rPr lang="ru-RU" sz="18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u-RU" sz="18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867" dirty="0">
                    <a:solidFill>
                      <a:prstClr val="black"/>
                    </a:solidFill>
                  </a:rPr>
                  <a:t>, то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557" y="1691013"/>
                <a:ext cx="1510350" cy="327077"/>
              </a:xfrm>
              <a:prstGeom prst="rect">
                <a:avLst/>
              </a:prstGeom>
              <a:blipFill rotWithShape="0">
                <a:blip r:embed="rId6"/>
                <a:stretch>
                  <a:fillRect l="-1210" t="-1852" b="-12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088531" y="2643245"/>
                <a:ext cx="1674497" cy="743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867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67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67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867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67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67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398" y="1982434"/>
                <a:ext cx="1300676" cy="58092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Прямая соединительная линия 47"/>
          <p:cNvCxnSpPr/>
          <p:nvPr/>
        </p:nvCxnSpPr>
        <p:spPr>
          <a:xfrm flipV="1">
            <a:off x="9056562" y="1879600"/>
            <a:ext cx="2772" cy="37362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5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1350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89251" y="4403143"/>
            <a:ext cx="5519664" cy="1459249"/>
            <a:chOff x="366938" y="1344156"/>
            <a:chExt cx="4139748" cy="1094437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Гармонические колебания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при которых какая-либо величина изменяется с течением времени по закону синуса или косинуса.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580257" y="1665018"/>
            <a:ext cx="4823096" cy="1403302"/>
            <a:chOff x="580949" y="1248763"/>
            <a:chExt cx="3617322" cy="1052477"/>
          </a:xfrm>
        </p:grpSpPr>
        <p:cxnSp>
          <p:nvCxnSpPr>
            <p:cNvPr id="82" name="Прямая со стрелкой 81"/>
            <p:cNvCxnSpPr/>
            <p:nvPr/>
          </p:nvCxnSpPr>
          <p:spPr>
            <a:xfrm>
              <a:off x="881175" y="185593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Рисунок 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2" r="20746"/>
            <a:stretch/>
          </p:blipFill>
          <p:spPr>
            <a:xfrm>
              <a:off x="889340" y="1550675"/>
              <a:ext cx="300638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638319" y="1248763"/>
                  <a:ext cx="234583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319" y="1248763"/>
                  <a:ext cx="279499" cy="2308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3979990" y="1860700"/>
                  <a:ext cx="21828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990" y="1860700"/>
                  <a:ext cx="262828" cy="230832"/>
                </a:xfrm>
                <a:prstGeom prst="rect">
                  <a:avLst/>
                </a:prstGeom>
                <a:blipFill rotWithShape="0"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66674" y="1735107"/>
                  <a:ext cx="233478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735107"/>
                  <a:ext cx="279244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Прямая соединительная линия 86"/>
            <p:cNvCxnSpPr/>
            <p:nvPr/>
          </p:nvCxnSpPr>
          <p:spPr>
            <a:xfrm>
              <a:off x="881175" y="155226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881175" y="214799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 flipV="1">
              <a:off x="881177" y="133985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1174342" y="1841259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342" y="1841259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620429" y="1522261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1522261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2101121" y="1816861"/>
                  <a:ext cx="304554" cy="32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1121" y="1816861"/>
                  <a:ext cx="350737" cy="35163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2476950" y="1635259"/>
                  <a:ext cx="24083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6950" y="1635259"/>
                  <a:ext cx="286617" cy="2308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Овал 97"/>
            <p:cNvSpPr/>
            <p:nvPr/>
          </p:nvSpPr>
          <p:spPr>
            <a:xfrm>
              <a:off x="2607291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2178169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1740952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1320121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872699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666674" y="1432526"/>
                  <a:ext cx="244202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432526"/>
                  <a:ext cx="290016" cy="2308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>
                <a:xfrm>
                  <a:off x="580949" y="2025263"/>
                  <a:ext cx="330764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949" y="2025263"/>
                  <a:ext cx="376578" cy="2308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Группа 123"/>
          <p:cNvGrpSpPr/>
          <p:nvPr/>
        </p:nvGrpSpPr>
        <p:grpSpPr>
          <a:xfrm>
            <a:off x="6478657" y="3118607"/>
            <a:ext cx="4907764" cy="1403302"/>
            <a:chOff x="504749" y="2528923"/>
            <a:chExt cx="3680823" cy="1052477"/>
          </a:xfrm>
        </p:grpSpPr>
        <p:cxnSp>
          <p:nvCxnSpPr>
            <p:cNvPr id="125" name="Прямая со стрелкой 124"/>
            <p:cNvCxnSpPr/>
            <p:nvPr/>
          </p:nvCxnSpPr>
          <p:spPr>
            <a:xfrm>
              <a:off x="881175" y="313609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6" name="Рисунок 125"/>
            <p:cNvPicPr>
              <a:picLocks noChangeAspect="1"/>
            </p:cNvPicPr>
            <p:nvPr/>
          </p:nvPicPr>
          <p:blipFill rotWithShape="1">
            <a:blip r:embed="rId41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7" r="10111"/>
            <a:stretch/>
          </p:blipFill>
          <p:spPr>
            <a:xfrm>
              <a:off x="890701" y="2830835"/>
              <a:ext cx="3024188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600219" y="2528923"/>
                  <a:ext cx="280317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2528923"/>
                  <a:ext cx="324833" cy="230832"/>
                </a:xfrm>
                <a:prstGeom prst="rect">
                  <a:avLst/>
                </a:prstGeom>
                <a:blipFill rotWithShape="0"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967290" y="3140860"/>
                  <a:ext cx="218282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3140860"/>
                  <a:ext cx="262828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666674" y="3015267"/>
                  <a:ext cx="233478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015267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Прямая соединительная линия 129"/>
            <p:cNvCxnSpPr/>
            <p:nvPr/>
          </p:nvCxnSpPr>
          <p:spPr>
            <a:xfrm>
              <a:off x="881175" y="283242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881175" y="342815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Прямая со стрелкой 131"/>
            <p:cNvCxnSpPr/>
            <p:nvPr/>
          </p:nvCxnSpPr>
          <p:spPr>
            <a:xfrm flipV="1">
              <a:off x="881177" y="262001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/>
                <p:cNvSpPr txBox="1"/>
                <p:nvPr/>
              </p:nvSpPr>
              <p:spPr>
                <a:xfrm>
                  <a:off x="1188631" y="2791249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631" y="2791249"/>
                  <a:ext cx="286617" cy="35073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>
                  <a:off x="1620429" y="3119573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3119573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2015148" y="2804417"/>
                  <a:ext cx="304554" cy="32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148" y="2804417"/>
                  <a:ext cx="350737" cy="35163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2481713" y="3115620"/>
                  <a:ext cx="24083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115620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Овал 136"/>
            <p:cNvSpPr/>
            <p:nvPr/>
          </p:nvSpPr>
          <p:spPr>
            <a:xfrm>
              <a:off x="2607291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2178169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1731426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1320121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872699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/>
                <p:cNvSpPr txBox="1"/>
                <p:nvPr/>
              </p:nvSpPr>
              <p:spPr>
                <a:xfrm>
                  <a:off x="582854" y="2712686"/>
                  <a:ext cx="328359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54" y="2712686"/>
                  <a:ext cx="373372" cy="2308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/>
                <p:cNvSpPr txBox="1"/>
                <p:nvPr/>
              </p:nvSpPr>
              <p:spPr>
                <a:xfrm>
                  <a:off x="504749" y="3305423"/>
                  <a:ext cx="41492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49" y="3305423"/>
                  <a:ext cx="459934" cy="2308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Группа 143"/>
          <p:cNvGrpSpPr/>
          <p:nvPr/>
        </p:nvGrpSpPr>
        <p:grpSpPr>
          <a:xfrm>
            <a:off x="6349963" y="4572199"/>
            <a:ext cx="5036456" cy="1403303"/>
            <a:chOff x="408229" y="3429148"/>
            <a:chExt cx="3777342" cy="1052477"/>
          </a:xfrm>
        </p:grpSpPr>
        <p:cxnSp>
          <p:nvCxnSpPr>
            <p:cNvPr id="145" name="Прямая со стрелкой 144"/>
            <p:cNvCxnSpPr/>
            <p:nvPr/>
          </p:nvCxnSpPr>
          <p:spPr>
            <a:xfrm>
              <a:off x="881175" y="4036322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Рисунок 145"/>
            <p:cNvPicPr>
              <a:picLocks noChangeAspect="1"/>
            </p:cNvPicPr>
            <p:nvPr/>
          </p:nvPicPr>
          <p:blipFill rotWithShape="1">
            <a:blip r:embed="rId43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4" r="-340"/>
            <a:stretch/>
          </p:blipFill>
          <p:spPr>
            <a:xfrm>
              <a:off x="876200" y="3731060"/>
              <a:ext cx="306387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600219" y="3429148"/>
                  <a:ext cx="289839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3429148"/>
                  <a:ext cx="335989" cy="2308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/>
                <p:cNvSpPr txBox="1"/>
                <p:nvPr/>
              </p:nvSpPr>
              <p:spPr>
                <a:xfrm>
                  <a:off x="3967290" y="4041085"/>
                  <a:ext cx="21828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79" name="TextBox 1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4041085"/>
                  <a:ext cx="262828" cy="230832"/>
                </a:xfrm>
                <a:prstGeom prst="rect">
                  <a:avLst/>
                </a:prstGeom>
                <a:blipFill rotWithShape="0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/>
                <p:cNvSpPr txBox="1"/>
                <p:nvPr/>
              </p:nvSpPr>
              <p:spPr>
                <a:xfrm>
                  <a:off x="666674" y="3915492"/>
                  <a:ext cx="233478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915492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Прямая соединительная линия 149"/>
            <p:cNvCxnSpPr/>
            <p:nvPr/>
          </p:nvCxnSpPr>
          <p:spPr>
            <a:xfrm>
              <a:off x="881175" y="3732652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>
              <a:off x="881175" y="4328384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Прямая со стрелкой 151"/>
            <p:cNvCxnSpPr/>
            <p:nvPr/>
          </p:nvCxnSpPr>
          <p:spPr>
            <a:xfrm flipV="1">
              <a:off x="881177" y="3520235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1244768" y="3994950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768" y="3994950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1601379" y="3710239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379" y="3710239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/>
                <p:cNvSpPr txBox="1"/>
                <p:nvPr/>
              </p:nvSpPr>
              <p:spPr>
                <a:xfrm>
                  <a:off x="1926248" y="4012366"/>
                  <a:ext cx="304554" cy="32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248" y="4012366"/>
                  <a:ext cx="350737" cy="351635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/>
                <p:cNvSpPr txBox="1"/>
                <p:nvPr/>
              </p:nvSpPr>
              <p:spPr>
                <a:xfrm>
                  <a:off x="2481713" y="3815644"/>
                  <a:ext cx="24083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815644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7" name="Овал 156"/>
            <p:cNvSpPr/>
            <p:nvPr/>
          </p:nvSpPr>
          <p:spPr>
            <a:xfrm>
              <a:off x="2607291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2178169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1731426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1304246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872699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/>
                <p:cNvSpPr txBox="1"/>
                <p:nvPr/>
              </p:nvSpPr>
              <p:spPr>
                <a:xfrm>
                  <a:off x="535229" y="3612911"/>
                  <a:ext cx="385010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29" y="3612911"/>
                  <a:ext cx="428835" cy="2308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408229" y="4211326"/>
                  <a:ext cx="471572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29" y="4211326"/>
                  <a:ext cx="515398" cy="230832"/>
                </a:xfrm>
                <a:prstGeom prst="rect">
                  <a:avLst/>
                </a:prstGeom>
                <a:blipFill rotWithShape="0"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Группа 168"/>
          <p:cNvGrpSpPr/>
          <p:nvPr/>
        </p:nvGrpSpPr>
        <p:grpSpPr>
          <a:xfrm>
            <a:off x="489250" y="1870489"/>
            <a:ext cx="5517183" cy="2074803"/>
            <a:chOff x="366937" y="1344156"/>
            <a:chExt cx="4137887" cy="1556102"/>
          </a:xfrm>
        </p:grpSpPr>
        <p:sp>
          <p:nvSpPr>
            <p:cNvPr id="170" name="Прямоугольник 169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Колебание</a:t>
              </a:r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366937" y="1676846"/>
              <a:ext cx="4137887" cy="1223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своего среднего значения.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7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379142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Автоколебания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81887"/>
            <a:ext cx="5434221" cy="1767025"/>
            <a:chOff x="366938" y="1344156"/>
            <a:chExt cx="4075666" cy="132526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Автоколебания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4075666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незатухающие колебания в системе, поддерживаемые внутренними источниками энергии при отсутствии воздействия внешней переменной силы.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0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3"/>
            <a:ext cx="5302241" cy="68579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11201" y="5664200"/>
            <a:ext cx="1770743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734" y="5850699"/>
            <a:ext cx="2011128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dirty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А. А. Андронов</a:t>
            </a:r>
            <a:endParaRPr lang="ru-RU" altLang="ru-RU" sz="1867" dirty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253" y="731689"/>
            <a:ext cx="5606748" cy="1695336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defTabSz="914377">
              <a:lnSpc>
                <a:spcPts val="2533"/>
              </a:lnSpc>
            </a:pPr>
            <a:r>
              <a:rPr lang="ru-RU" sz="2133" b="1" dirty="0">
                <a:solidFill>
                  <a:prstClr val="black"/>
                </a:solidFill>
              </a:rPr>
              <a:t>Автоколебания</a:t>
            </a:r>
            <a:r>
              <a:rPr lang="ru-RU" sz="2133" dirty="0">
                <a:solidFill>
                  <a:prstClr val="black"/>
                </a:solidFill>
              </a:rPr>
              <a:t> — незатухающие колебания в системе, поддерживаемые внутренними источниками энергии при отсутствии воздействия внешней переменной силы.</a:t>
            </a:r>
          </a:p>
        </p:txBody>
      </p:sp>
    </p:spTree>
    <p:extLst>
      <p:ext uri="{BB962C8B-B14F-4D97-AF65-F5344CB8AC3E}">
        <p14:creationId xmlns:p14="http://schemas.microsoft.com/office/powerpoint/2010/main" val="37784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89251" y="4913964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Амплитуда автоколебаний не зависит от времени и от начального воздействия.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379142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Автоколебания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84075"/>
            <a:ext cx="5434221" cy="1767025"/>
            <a:chOff x="366938" y="1344156"/>
            <a:chExt cx="4075666" cy="132526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Автоколебания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4075666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незатухающие колебания в системе, поддерживаемые внутренними источниками энергии при отсутствии воздействия внешней переменной силы.</a:t>
              </a:r>
            </a:p>
          </p:txBody>
        </p:sp>
      </p:grpSp>
      <p:pic>
        <p:nvPicPr>
          <p:cNvPr id="3088" name="Picture 16" descr="http://electrotechnika.kz/d/82902/d/image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38" y="1961016"/>
            <a:ext cx="4694447" cy="37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svadbavbreste.com/m/picture/infoblock/2/DVS-BM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93" y="1884075"/>
            <a:ext cx="5317939" cy="398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lockshop.ru/obj/img/wmarket/es2014/TRENKLE/zoom/lens/TR-472_Q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75" y="1789942"/>
            <a:ext cx="3461748" cy="41832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Параметры автоколебаний определяют-ся свойствами самой системы.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89251" y="3768287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Параметры автоколебаний определяют-ся свойствами самой системы.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4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83951E-6 L -0.00052 -0.1666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2" grpId="1" animBg="1"/>
      <p:bldP spid="22" grpId="2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89251" y="4913964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Амплитуда автоколебаний не зависит от времени и от начального воздействия.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379142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Автоколебания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84075"/>
            <a:ext cx="5434221" cy="1767025"/>
            <a:chOff x="366938" y="1344156"/>
            <a:chExt cx="4075666" cy="132526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Автоколебания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4075666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незатухающие колебания в системе, поддерживаемые внутренними источниками энергии при отсутствии воздействия внешней переменной силы.</a:t>
              </a:r>
            </a:p>
          </p:txBody>
        </p:sp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89251" y="3768287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Параметры автоколебаний определяют-ся свойствами самой системы.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4223" y="1863556"/>
            <a:ext cx="399660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133" dirty="0">
                <a:solidFill>
                  <a:srgbClr val="44546A">
                    <a:lumMod val="60000"/>
                    <a:lumOff val="40000"/>
                  </a:srgbClr>
                </a:solidFill>
              </a:rPr>
              <a:t>Автоколебательная система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8359" y="4259174"/>
            <a:ext cx="284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S — </a:t>
            </a:r>
            <a:r>
              <a:rPr lang="ru-RU" dirty="0">
                <a:solidFill>
                  <a:prstClr val="black"/>
                </a:solidFill>
              </a:rPr>
              <a:t>источник энергии</a:t>
            </a:r>
            <a:r>
              <a:rPr lang="en-US" dirty="0">
                <a:solidFill>
                  <a:prstClr val="black"/>
                </a:solidFill>
              </a:rPr>
              <a:t>;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3866" y="5493889"/>
            <a:ext cx="45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R — </a:t>
            </a:r>
            <a:r>
              <a:rPr lang="ru-RU" dirty="0">
                <a:solidFill>
                  <a:prstClr val="black"/>
                </a:solidFill>
              </a:rPr>
              <a:t>регулятор поступления энергии.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2333" y="4670746"/>
            <a:ext cx="364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V — </a:t>
            </a:r>
            <a:r>
              <a:rPr lang="ru-RU" dirty="0">
                <a:solidFill>
                  <a:prstClr val="black"/>
                </a:solidFill>
              </a:rPr>
              <a:t>колебательная система;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6788151" y="2854326"/>
            <a:ext cx="1184255" cy="409575"/>
          </a:xfrm>
          <a:prstGeom prst="rightArrow">
            <a:avLst>
              <a:gd name="adj1" fmla="val 50000"/>
              <a:gd name="adj2" fmla="val 108139"/>
            </a:avLst>
          </a:prstGeom>
          <a:solidFill>
            <a:srgbClr val="00B050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8501266" y="2851151"/>
            <a:ext cx="464935" cy="409575"/>
          </a:xfrm>
          <a:prstGeom prst="rightArrow">
            <a:avLst>
              <a:gd name="adj1" fmla="val 50000"/>
              <a:gd name="adj2" fmla="val 6705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9053715" y="2851151"/>
            <a:ext cx="464935" cy="409575"/>
          </a:xfrm>
          <a:prstGeom prst="rightArrow">
            <a:avLst>
              <a:gd name="adj1" fmla="val 50000"/>
              <a:gd name="adj2" fmla="val 6705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9568065" y="2851151"/>
            <a:ext cx="464935" cy="409575"/>
          </a:xfrm>
          <a:prstGeom prst="rightArrow">
            <a:avLst>
              <a:gd name="adj1" fmla="val 50000"/>
              <a:gd name="adj2" fmla="val 6705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80625" y="2466975"/>
            <a:ext cx="1123951" cy="1200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897118" y="3067050"/>
            <a:ext cx="139700" cy="139700"/>
          </a:xfrm>
          <a:prstGeom prst="ellipse">
            <a:avLst/>
          </a:prstGeom>
          <a:noFill/>
          <a:ln w="6350">
            <a:solidFill>
              <a:srgbClr val="0086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0232679" y="3067050"/>
            <a:ext cx="139700" cy="139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0324618" y="2555875"/>
            <a:ext cx="302108" cy="512764"/>
          </a:xfrm>
          <a:prstGeom prst="line">
            <a:avLst/>
          </a:prstGeom>
          <a:ln>
            <a:solidFill>
              <a:srgbClr val="00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10626723" y="2557462"/>
            <a:ext cx="302108" cy="512764"/>
          </a:xfrm>
          <a:prstGeom prst="line">
            <a:avLst/>
          </a:prstGeom>
          <a:ln>
            <a:solidFill>
              <a:srgbClr val="0086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Дуга 12"/>
          <p:cNvSpPr/>
          <p:nvPr/>
        </p:nvSpPr>
        <p:spPr>
          <a:xfrm>
            <a:off x="10280652" y="2787665"/>
            <a:ext cx="704849" cy="530224"/>
          </a:xfrm>
          <a:prstGeom prst="arc">
            <a:avLst>
              <a:gd name="adj1" fmla="val 1556861"/>
              <a:gd name="adj2" fmla="val 9255101"/>
            </a:avLst>
          </a:prstGeom>
          <a:ln>
            <a:solidFill>
              <a:srgbClr val="00863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8242300" y="3060701"/>
            <a:ext cx="3234267" cy="986367"/>
          </a:xfrm>
          <a:custGeom>
            <a:avLst/>
            <a:gdLst>
              <a:gd name="connsiteX0" fmla="*/ 2235200 w 2425700"/>
              <a:gd name="connsiteY0" fmla="*/ 0 h 739775"/>
              <a:gd name="connsiteX1" fmla="*/ 2425700 w 2425700"/>
              <a:gd name="connsiteY1" fmla="*/ 0 h 739775"/>
              <a:gd name="connsiteX2" fmla="*/ 2425700 w 2425700"/>
              <a:gd name="connsiteY2" fmla="*/ 739775 h 739775"/>
              <a:gd name="connsiteX3" fmla="*/ 0 w 2425700"/>
              <a:gd name="connsiteY3" fmla="*/ 739775 h 739775"/>
              <a:gd name="connsiteX4" fmla="*/ 0 w 2425700"/>
              <a:gd name="connsiteY4" fmla="*/ 190500 h 73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700" h="739775">
                <a:moveTo>
                  <a:pt x="2235200" y="0"/>
                </a:moveTo>
                <a:lnTo>
                  <a:pt x="2425700" y="0"/>
                </a:lnTo>
                <a:lnTo>
                  <a:pt x="2425700" y="739775"/>
                </a:lnTo>
                <a:lnTo>
                  <a:pt x="0" y="739775"/>
                </a:lnTo>
                <a:lnTo>
                  <a:pt x="0" y="190500"/>
                </a:lnTo>
              </a:path>
            </a:pathLst>
          </a:custGeom>
          <a:noFill/>
          <a:ln w="28575">
            <a:solidFill>
              <a:srgbClr val="00863D"/>
            </a:solidFill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018473" y="2862265"/>
            <a:ext cx="439959" cy="4399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3023" y="2832880"/>
            <a:ext cx="31771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133" dirty="0">
                <a:solidFill>
                  <a:prstClr val="black"/>
                </a:solidFill>
                <a:effectLst>
                  <a:glow rad="25400">
                    <a:srgbClr val="70AD47">
                      <a:alpha val="99000"/>
                    </a:srgbClr>
                  </a:glow>
                </a:effectLst>
              </a:rPr>
              <a:t>S</a:t>
            </a:r>
            <a:endParaRPr lang="ru-RU" dirty="0">
              <a:solidFill>
                <a:prstClr val="black"/>
              </a:solidFill>
              <a:effectLst>
                <a:glow rad="25400">
                  <a:srgbClr val="70AD47">
                    <a:alpha val="99000"/>
                  </a:srgbClr>
                </a:glo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38836" y="2859076"/>
            <a:ext cx="3385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133" dirty="0">
                <a:solidFill>
                  <a:prstClr val="black"/>
                </a:solidFill>
                <a:effectLst>
                  <a:glow rad="25400">
                    <a:srgbClr val="70AD47">
                      <a:alpha val="99000"/>
                    </a:srgbClr>
                  </a:glow>
                </a:effectLst>
              </a:rPr>
              <a:t>R</a:t>
            </a:r>
            <a:endParaRPr lang="ru-RU" dirty="0">
              <a:solidFill>
                <a:prstClr val="black"/>
              </a:solidFill>
              <a:effectLst>
                <a:glow rad="25400">
                  <a:srgbClr val="70AD47">
                    <a:alpha val="99000"/>
                  </a:srgbClr>
                </a:glo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01105" y="2461405"/>
            <a:ext cx="3609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133" dirty="0">
                <a:solidFill>
                  <a:prstClr val="black"/>
                </a:solidFill>
                <a:effectLst>
                  <a:glow rad="25400">
                    <a:srgbClr val="70AD47">
                      <a:alpha val="99000"/>
                    </a:srgbClr>
                  </a:glow>
                </a:effectLst>
              </a:rPr>
              <a:t>V</a:t>
            </a:r>
            <a:endParaRPr lang="ru-RU" dirty="0">
              <a:solidFill>
                <a:prstClr val="black"/>
              </a:solidFill>
              <a:effectLst>
                <a:glow rad="25400">
                  <a:srgbClr val="70AD47">
                    <a:alpha val="99000"/>
                  </a:srgbClr>
                </a:glo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74364" y="3595661"/>
            <a:ext cx="34336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133" dirty="0">
                <a:solidFill>
                  <a:prstClr val="black"/>
                </a:solidFill>
                <a:effectLst>
                  <a:glow rad="25400">
                    <a:srgbClr val="70AD47">
                      <a:alpha val="99000"/>
                    </a:srgbClr>
                  </a:glow>
                </a:effectLst>
              </a:rPr>
              <a:t>B</a:t>
            </a:r>
            <a:endParaRPr lang="ru-RU" dirty="0">
              <a:solidFill>
                <a:prstClr val="black"/>
              </a:solidFill>
              <a:effectLst>
                <a:glow rad="25400">
                  <a:srgbClr val="70AD47">
                    <a:alpha val="99000"/>
                  </a:srgb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92334" y="5082318"/>
            <a:ext cx="266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en-US" dirty="0">
                <a:solidFill>
                  <a:prstClr val="black"/>
                </a:solidFill>
              </a:rPr>
              <a:t> — </a:t>
            </a:r>
            <a:r>
              <a:rPr lang="ru-RU" dirty="0">
                <a:solidFill>
                  <a:prstClr val="black"/>
                </a:solidFill>
              </a:rPr>
              <a:t>обратная связь;</a:t>
            </a:r>
          </a:p>
        </p:txBody>
      </p:sp>
    </p:spTree>
    <p:extLst>
      <p:ext uri="{BB962C8B-B14F-4D97-AF65-F5344CB8AC3E}">
        <p14:creationId xmlns:p14="http://schemas.microsoft.com/office/powerpoint/2010/main" val="25629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89251" y="4913964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Амплитуда автоколебаний не зависит от времени и от начального воздействия.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886" y="515809"/>
            <a:ext cx="379142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Автоколебания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84075"/>
            <a:ext cx="5434221" cy="1767025"/>
            <a:chOff x="366938" y="1344156"/>
            <a:chExt cx="4075666" cy="132526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Автоколебания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4075666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незатухающие колебания в системе, поддерживаемые внутренними источниками энергии при отсутствии воздействия внешней переменной силы.</a:t>
              </a:r>
            </a:p>
          </p:txBody>
        </p:sp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89251" y="3768287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Параметры автоколебаний определяют-ся свойствами самой системы.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96" y="3191826"/>
            <a:ext cx="2604040" cy="28706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15" y="1651001"/>
            <a:ext cx="3825100" cy="421677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81" y="3191826"/>
            <a:ext cx="2604040" cy="287068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3169747"/>
            <a:ext cx="2604040" cy="28706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48" y="1764942"/>
            <a:ext cx="2620624" cy="428206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14" y="1651000"/>
            <a:ext cx="3825100" cy="4216776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9694333" y="4827555"/>
            <a:ext cx="742235" cy="176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398830" y="4489001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black"/>
                </a:solidFill>
              </a:rPr>
              <a:t>источник</a:t>
            </a:r>
          </a:p>
          <a:p>
            <a:pPr algn="ctr" defTabSz="914377"/>
            <a:r>
              <a:rPr lang="ru-RU" dirty="0">
                <a:solidFill>
                  <a:prstClr val="black"/>
                </a:solidFill>
              </a:rPr>
              <a:t>энергии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9795935" y="3132669"/>
            <a:ext cx="533399" cy="169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146227" y="2921372"/>
            <a:ext cx="149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black"/>
                </a:solidFill>
              </a:rPr>
              <a:t>храповое колесо</a:t>
            </a: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9847199" y="2327662"/>
            <a:ext cx="385240" cy="154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895487" y="2082037"/>
            <a:ext cx="149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black"/>
                </a:solidFill>
              </a:rPr>
              <a:t>анкер</a:t>
            </a:r>
          </a:p>
        </p:txBody>
      </p:sp>
    </p:spTree>
    <p:extLst>
      <p:ext uri="{BB962C8B-B14F-4D97-AF65-F5344CB8AC3E}">
        <p14:creationId xmlns:p14="http://schemas.microsoft.com/office/powerpoint/2010/main" val="29437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0.15138 -0.13889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-6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6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3886" y="515809"/>
            <a:ext cx="783259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Вынужденные колебания. резонанс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2" y="1373265"/>
            <a:ext cx="4767507" cy="2681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2" y="3857116"/>
            <a:ext cx="4771960" cy="2684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23" y="1373265"/>
            <a:ext cx="4767507" cy="2681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23" y="3857116"/>
            <a:ext cx="4771959" cy="2684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9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1350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89251" y="4403143"/>
            <a:ext cx="5519664" cy="1459249"/>
            <a:chOff x="366938" y="1344156"/>
            <a:chExt cx="4139748" cy="1094437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Гармонические колебания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при которых какая-либо величина изменяется с течением времени по закону синуса или косинуса.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580257" y="1665018"/>
            <a:ext cx="4823096" cy="1403302"/>
            <a:chOff x="580949" y="1248763"/>
            <a:chExt cx="3617322" cy="1052477"/>
          </a:xfrm>
        </p:grpSpPr>
        <p:cxnSp>
          <p:nvCxnSpPr>
            <p:cNvPr id="82" name="Прямая со стрелкой 81"/>
            <p:cNvCxnSpPr/>
            <p:nvPr/>
          </p:nvCxnSpPr>
          <p:spPr>
            <a:xfrm>
              <a:off x="881175" y="185593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Рисунок 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2" r="20746"/>
            <a:stretch/>
          </p:blipFill>
          <p:spPr>
            <a:xfrm>
              <a:off x="889340" y="1550675"/>
              <a:ext cx="300638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638319" y="1248763"/>
                  <a:ext cx="234583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319" y="1248763"/>
                  <a:ext cx="279499" cy="2308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3979990" y="1860700"/>
                  <a:ext cx="21828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990" y="1860700"/>
                  <a:ext cx="262828" cy="230832"/>
                </a:xfrm>
                <a:prstGeom prst="rect">
                  <a:avLst/>
                </a:prstGeom>
                <a:blipFill rotWithShape="0"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66674" y="1735107"/>
                  <a:ext cx="233478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735107"/>
                  <a:ext cx="279244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Прямая соединительная линия 86"/>
            <p:cNvCxnSpPr/>
            <p:nvPr/>
          </p:nvCxnSpPr>
          <p:spPr>
            <a:xfrm>
              <a:off x="881175" y="155226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881175" y="214799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 flipV="1">
              <a:off x="881177" y="133985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1174342" y="1841259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342" y="1841259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620429" y="1522261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1522261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2101121" y="1816861"/>
                  <a:ext cx="304554" cy="32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1121" y="1816861"/>
                  <a:ext cx="350737" cy="35163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2476950" y="1635259"/>
                  <a:ext cx="24083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6950" y="1635259"/>
                  <a:ext cx="286617" cy="2308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Овал 97"/>
            <p:cNvSpPr/>
            <p:nvPr/>
          </p:nvSpPr>
          <p:spPr>
            <a:xfrm>
              <a:off x="2607291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2178169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1740952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1320121" y="184209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872699" y="184527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666674" y="1432526"/>
                  <a:ext cx="244202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1432526"/>
                  <a:ext cx="290016" cy="2308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>
                <a:xfrm>
                  <a:off x="580949" y="2025263"/>
                  <a:ext cx="330764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949" y="2025263"/>
                  <a:ext cx="376578" cy="2308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Группа 123"/>
          <p:cNvGrpSpPr/>
          <p:nvPr/>
        </p:nvGrpSpPr>
        <p:grpSpPr>
          <a:xfrm>
            <a:off x="6478657" y="3118607"/>
            <a:ext cx="4907764" cy="1403302"/>
            <a:chOff x="504749" y="2528923"/>
            <a:chExt cx="3680823" cy="1052477"/>
          </a:xfrm>
        </p:grpSpPr>
        <p:cxnSp>
          <p:nvCxnSpPr>
            <p:cNvPr id="125" name="Прямая со стрелкой 124"/>
            <p:cNvCxnSpPr/>
            <p:nvPr/>
          </p:nvCxnSpPr>
          <p:spPr>
            <a:xfrm>
              <a:off x="881175" y="3136097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6" name="Рисунок 125"/>
            <p:cNvPicPr>
              <a:picLocks noChangeAspect="1"/>
            </p:cNvPicPr>
            <p:nvPr/>
          </p:nvPicPr>
          <p:blipFill rotWithShape="1">
            <a:blip r:embed="rId41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7" r="10111"/>
            <a:stretch/>
          </p:blipFill>
          <p:spPr>
            <a:xfrm>
              <a:off x="890701" y="2830835"/>
              <a:ext cx="3024188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600219" y="2528923"/>
                  <a:ext cx="280317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2528923"/>
                  <a:ext cx="324833" cy="230832"/>
                </a:xfrm>
                <a:prstGeom prst="rect">
                  <a:avLst/>
                </a:prstGeom>
                <a:blipFill rotWithShape="0"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967290" y="3140860"/>
                  <a:ext cx="218282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3140860"/>
                  <a:ext cx="262828" cy="2308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666674" y="3015267"/>
                  <a:ext cx="233478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015267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Прямая соединительная линия 129"/>
            <p:cNvCxnSpPr/>
            <p:nvPr/>
          </p:nvCxnSpPr>
          <p:spPr>
            <a:xfrm>
              <a:off x="881175" y="2832427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881175" y="3428159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Прямая со стрелкой 131"/>
            <p:cNvCxnSpPr/>
            <p:nvPr/>
          </p:nvCxnSpPr>
          <p:spPr>
            <a:xfrm flipV="1">
              <a:off x="881177" y="2620010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/>
                <p:cNvSpPr txBox="1"/>
                <p:nvPr/>
              </p:nvSpPr>
              <p:spPr>
                <a:xfrm>
                  <a:off x="1188631" y="2791249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631" y="2791249"/>
                  <a:ext cx="286617" cy="35073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>
                  <a:off x="1620429" y="3119573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429" y="3119573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2015148" y="2804417"/>
                  <a:ext cx="304554" cy="32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148" y="2804417"/>
                  <a:ext cx="350737" cy="35163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2481713" y="3115620"/>
                  <a:ext cx="24083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115620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Овал 136"/>
            <p:cNvSpPr/>
            <p:nvPr/>
          </p:nvSpPr>
          <p:spPr>
            <a:xfrm>
              <a:off x="2607291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2178169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1731426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1320121" y="31222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872699" y="312543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/>
                <p:cNvSpPr txBox="1"/>
                <p:nvPr/>
              </p:nvSpPr>
              <p:spPr>
                <a:xfrm>
                  <a:off x="582854" y="2712686"/>
                  <a:ext cx="328359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54" y="2712686"/>
                  <a:ext cx="373372" cy="2308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/>
                <p:cNvSpPr txBox="1"/>
                <p:nvPr/>
              </p:nvSpPr>
              <p:spPr>
                <a:xfrm>
                  <a:off x="504749" y="3305423"/>
                  <a:ext cx="41492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49" y="3305423"/>
                  <a:ext cx="459934" cy="2308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Группа 143"/>
          <p:cNvGrpSpPr/>
          <p:nvPr/>
        </p:nvGrpSpPr>
        <p:grpSpPr>
          <a:xfrm>
            <a:off x="6519297" y="4572198"/>
            <a:ext cx="4867124" cy="1403303"/>
            <a:chOff x="535229" y="3429148"/>
            <a:chExt cx="3650343" cy="1052477"/>
          </a:xfrm>
        </p:grpSpPr>
        <p:cxnSp>
          <p:nvCxnSpPr>
            <p:cNvPr id="145" name="Прямая со стрелкой 144"/>
            <p:cNvCxnSpPr/>
            <p:nvPr/>
          </p:nvCxnSpPr>
          <p:spPr>
            <a:xfrm>
              <a:off x="881175" y="4036322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Рисунок 145"/>
            <p:cNvPicPr>
              <a:picLocks noChangeAspect="1"/>
            </p:cNvPicPr>
            <p:nvPr/>
          </p:nvPicPr>
          <p:blipFill rotWithShape="1">
            <a:blip r:embed="rId43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4" r="-340"/>
            <a:stretch/>
          </p:blipFill>
          <p:spPr>
            <a:xfrm>
              <a:off x="876200" y="3731060"/>
              <a:ext cx="3063875" cy="597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600219" y="3429148"/>
                  <a:ext cx="289839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19" y="3429148"/>
                  <a:ext cx="335989" cy="2308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/>
                <p:cNvSpPr txBox="1"/>
                <p:nvPr/>
              </p:nvSpPr>
              <p:spPr>
                <a:xfrm>
                  <a:off x="3967290" y="4041085"/>
                  <a:ext cx="218282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79" name="TextBox 1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290" y="4041085"/>
                  <a:ext cx="262828" cy="230832"/>
                </a:xfrm>
                <a:prstGeom prst="rect">
                  <a:avLst/>
                </a:prstGeom>
                <a:blipFill rotWithShape="0"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/>
                <p:cNvSpPr txBox="1"/>
                <p:nvPr/>
              </p:nvSpPr>
              <p:spPr>
                <a:xfrm>
                  <a:off x="666674" y="3915492"/>
                  <a:ext cx="233478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" y="3915492"/>
                  <a:ext cx="279244" cy="2308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Прямая соединительная линия 149"/>
            <p:cNvCxnSpPr/>
            <p:nvPr/>
          </p:nvCxnSpPr>
          <p:spPr>
            <a:xfrm>
              <a:off x="881175" y="3732652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>
              <a:off x="881175" y="4328384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Прямая со стрелкой 151"/>
            <p:cNvCxnSpPr/>
            <p:nvPr/>
          </p:nvCxnSpPr>
          <p:spPr>
            <a:xfrm flipV="1">
              <a:off x="881177" y="3520235"/>
              <a:ext cx="0" cy="9613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1244768" y="3994950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768" y="3994950"/>
                  <a:ext cx="286617" cy="3507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1601379" y="3710239"/>
                  <a:ext cx="240836" cy="32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379" y="3710239"/>
                  <a:ext cx="286617" cy="3507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/>
                <p:cNvSpPr txBox="1"/>
                <p:nvPr/>
              </p:nvSpPr>
              <p:spPr>
                <a:xfrm>
                  <a:off x="1926248" y="4012366"/>
                  <a:ext cx="304554" cy="32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248" y="4012366"/>
                  <a:ext cx="350737" cy="351635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/>
                <p:cNvSpPr txBox="1"/>
                <p:nvPr/>
              </p:nvSpPr>
              <p:spPr>
                <a:xfrm>
                  <a:off x="2481713" y="3815644"/>
                  <a:ext cx="24083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1713" y="3815644"/>
                  <a:ext cx="286617" cy="2308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7" name="Овал 156"/>
            <p:cNvSpPr/>
            <p:nvPr/>
          </p:nvSpPr>
          <p:spPr>
            <a:xfrm>
              <a:off x="2607291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2178169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1731426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1304246" y="4022483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872699" y="4025658"/>
              <a:ext cx="21600" cy="21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/>
                <p:cNvSpPr txBox="1"/>
                <p:nvPr/>
              </p:nvSpPr>
              <p:spPr>
                <a:xfrm>
                  <a:off x="535229" y="3612911"/>
                  <a:ext cx="385010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29" y="3612911"/>
                  <a:ext cx="428835" cy="2308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Группа 168"/>
          <p:cNvGrpSpPr/>
          <p:nvPr/>
        </p:nvGrpSpPr>
        <p:grpSpPr>
          <a:xfrm>
            <a:off x="489250" y="1870489"/>
            <a:ext cx="5517183" cy="2074803"/>
            <a:chOff x="366937" y="1344156"/>
            <a:chExt cx="4137887" cy="1556102"/>
          </a:xfrm>
        </p:grpSpPr>
        <p:sp>
          <p:nvSpPr>
            <p:cNvPr id="170" name="Прямоугольник 169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Колебание</a:t>
              </a:r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366937" y="1676846"/>
              <a:ext cx="4137887" cy="1223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своего среднего значения.</a:t>
              </a: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489251" y="1873553"/>
            <a:ext cx="5519664" cy="1459249"/>
            <a:chOff x="366938" y="1344156"/>
            <a:chExt cx="4139748" cy="1094437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Гармонические колебания</a:t>
              </a: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при которых какая-либо величина изменяется с течением времени по закону синуса или косинуса.</a:t>
              </a:r>
            </a:p>
          </p:txBody>
        </p:sp>
      </p:grpSp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489251" y="4341501"/>
            <a:ext cx="5318883" cy="1633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Ни один колебательный процесс в природе и технике не продолжается бесконечно долго, а имеет начало и конец во времени.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76" y="1716009"/>
            <a:ext cx="5190777" cy="420642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76" y="1716008"/>
            <a:ext cx="5190777" cy="42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8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71605E-6 L -3.05556E-6 -0.3691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5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1350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89251" y="1873553"/>
            <a:ext cx="5519664" cy="1459249"/>
            <a:chOff x="366938" y="1344156"/>
            <a:chExt cx="4139748" cy="1094437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Гармонические колебания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при которых какая-либо величина изменяется с течением времени по закону синуса или косинуса.</a:t>
              </a:r>
            </a:p>
          </p:txBody>
        </p:sp>
      </p:grpSp>
      <p:sp>
        <p:nvSpPr>
          <p:cNvPr id="71" name="Rectangle 4"/>
          <p:cNvSpPr>
            <a:spLocks noChangeArrowheads="1"/>
          </p:cNvSpPr>
          <p:nvPr/>
        </p:nvSpPr>
        <p:spPr bwMode="auto">
          <a:xfrm>
            <a:off x="489251" y="4341501"/>
            <a:ext cx="5318883" cy="1633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Ни один колебательный процесс в природе и технике не продолжается бесконечно долго, а имеет начало и конец во времени.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76" y="1716008"/>
            <a:ext cx="5190777" cy="4206424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489251" y="3393791"/>
            <a:ext cx="5519664" cy="1459249"/>
            <a:chOff x="366938" y="1344156"/>
            <a:chExt cx="4139748" cy="1094437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Электрокардиограмма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график зависимости «вырабатываемого» сердечной мышцей напряжения от времени.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2248900"/>
            <a:ext cx="5296824" cy="3252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236659"/>
            <a:ext cx="2847219" cy="3310719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2248900"/>
            <a:ext cx="5296823" cy="3252249"/>
          </a:xfrm>
          <a:prstGeom prst="rect">
            <a:avLst/>
          </a:prstGeom>
        </p:spPr>
      </p:pic>
      <p:sp>
        <p:nvSpPr>
          <p:cNvPr id="96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Колебания биотоков являются негармоническими.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1350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89251" y="1873553"/>
            <a:ext cx="5519664" cy="1459249"/>
            <a:chOff x="366938" y="1344156"/>
            <a:chExt cx="4139748" cy="1094437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Гармонические колебания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при которых какая-либо величина изменяется с течением времени по закону синуса или косинуса.</a:t>
              </a: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89251" y="3393791"/>
            <a:ext cx="5519664" cy="1459249"/>
            <a:chOff x="366938" y="1344156"/>
            <a:chExt cx="4139748" cy="1094437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Электрокардиограмма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366938" y="1676846"/>
              <a:ext cx="413974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график зависимости «вырабатываемого» сердечной мышцей напряжения от времени.</a:t>
              </a:r>
            </a:p>
          </p:txBody>
        </p:sp>
      </p:grpSp>
      <p:pic>
        <p:nvPicPr>
          <p:cNvPr id="95" name="Рисунок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2248900"/>
            <a:ext cx="5296823" cy="3252249"/>
          </a:xfrm>
          <a:prstGeom prst="rect">
            <a:avLst/>
          </a:prstGeom>
        </p:spPr>
      </p:pic>
      <p:sp>
        <p:nvSpPr>
          <p:cNvPr id="96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Колебания биотоков являются негармоническими.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604968" y="4528764"/>
            <a:ext cx="5020557" cy="1386432"/>
            <a:chOff x="4953726" y="3396573"/>
            <a:chExt cx="3765418" cy="10398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953726" y="3396573"/>
                  <a:ext cx="245788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3396573"/>
                  <a:ext cx="292772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492159" y="3940138"/>
                  <a:ext cx="226985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3940138"/>
                  <a:ext cx="27437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Полилиния 20"/>
            <p:cNvSpPr/>
            <p:nvPr/>
          </p:nvSpPr>
          <p:spPr>
            <a:xfrm>
              <a:off x="5219700" y="3448918"/>
              <a:ext cx="2911475" cy="987479"/>
            </a:xfrm>
            <a:custGeom>
              <a:avLst/>
              <a:gdLst>
                <a:gd name="connsiteX0" fmla="*/ 0 w 2911475"/>
                <a:gd name="connsiteY0" fmla="*/ 488082 h 987479"/>
                <a:gd name="connsiteX1" fmla="*/ 146050 w 2911475"/>
                <a:gd name="connsiteY1" fmla="*/ 361082 h 987479"/>
                <a:gd name="connsiteX2" fmla="*/ 238125 w 2911475"/>
                <a:gd name="connsiteY2" fmla="*/ 310282 h 987479"/>
                <a:gd name="connsiteX3" fmla="*/ 365125 w 2911475"/>
                <a:gd name="connsiteY3" fmla="*/ 249957 h 987479"/>
                <a:gd name="connsiteX4" fmla="*/ 466725 w 2911475"/>
                <a:gd name="connsiteY4" fmla="*/ 208682 h 987479"/>
                <a:gd name="connsiteX5" fmla="*/ 574675 w 2911475"/>
                <a:gd name="connsiteY5" fmla="*/ 126132 h 987479"/>
                <a:gd name="connsiteX6" fmla="*/ 666750 w 2911475"/>
                <a:gd name="connsiteY6" fmla="*/ 49932 h 987479"/>
                <a:gd name="connsiteX7" fmla="*/ 739775 w 2911475"/>
                <a:gd name="connsiteY7" fmla="*/ 11832 h 987479"/>
                <a:gd name="connsiteX8" fmla="*/ 812800 w 2911475"/>
                <a:gd name="connsiteY8" fmla="*/ 2307 h 987479"/>
                <a:gd name="connsiteX9" fmla="*/ 920750 w 2911475"/>
                <a:gd name="connsiteY9" fmla="*/ 49932 h 987479"/>
                <a:gd name="connsiteX10" fmla="*/ 1028700 w 2911475"/>
                <a:gd name="connsiteY10" fmla="*/ 151532 h 987479"/>
                <a:gd name="connsiteX11" fmla="*/ 1127125 w 2911475"/>
                <a:gd name="connsiteY11" fmla="*/ 224557 h 987479"/>
                <a:gd name="connsiteX12" fmla="*/ 1222375 w 2911475"/>
                <a:gd name="connsiteY12" fmla="*/ 288057 h 987479"/>
                <a:gd name="connsiteX13" fmla="*/ 1323975 w 2911475"/>
                <a:gd name="connsiteY13" fmla="*/ 329332 h 987479"/>
                <a:gd name="connsiteX14" fmla="*/ 1384300 w 2911475"/>
                <a:gd name="connsiteY14" fmla="*/ 370607 h 987479"/>
                <a:gd name="connsiteX15" fmla="*/ 1431925 w 2911475"/>
                <a:gd name="connsiteY15" fmla="*/ 443632 h 987479"/>
                <a:gd name="connsiteX16" fmla="*/ 1533525 w 2911475"/>
                <a:gd name="connsiteY16" fmla="*/ 611907 h 987479"/>
                <a:gd name="connsiteX17" fmla="*/ 1701800 w 2911475"/>
                <a:gd name="connsiteY17" fmla="*/ 684932 h 987479"/>
                <a:gd name="connsiteX18" fmla="*/ 1819275 w 2911475"/>
                <a:gd name="connsiteY18" fmla="*/ 751607 h 987479"/>
                <a:gd name="connsiteX19" fmla="*/ 2063750 w 2911475"/>
                <a:gd name="connsiteY19" fmla="*/ 967507 h 987479"/>
                <a:gd name="connsiteX20" fmla="*/ 2203450 w 2911475"/>
                <a:gd name="connsiteY20" fmla="*/ 967507 h 987479"/>
                <a:gd name="connsiteX21" fmla="*/ 2324100 w 2911475"/>
                <a:gd name="connsiteY21" fmla="*/ 875432 h 987479"/>
                <a:gd name="connsiteX22" fmla="*/ 2422525 w 2911475"/>
                <a:gd name="connsiteY22" fmla="*/ 802407 h 987479"/>
                <a:gd name="connsiteX23" fmla="*/ 2533650 w 2911475"/>
                <a:gd name="connsiteY23" fmla="*/ 738907 h 987479"/>
                <a:gd name="connsiteX24" fmla="*/ 2660650 w 2911475"/>
                <a:gd name="connsiteY24" fmla="*/ 684932 h 987479"/>
                <a:gd name="connsiteX25" fmla="*/ 2781300 w 2911475"/>
                <a:gd name="connsiteY25" fmla="*/ 621432 h 987479"/>
                <a:gd name="connsiteX26" fmla="*/ 2911475 w 2911475"/>
                <a:gd name="connsiteY26" fmla="*/ 488082 h 98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11475" h="987479">
                  <a:moveTo>
                    <a:pt x="0" y="488082"/>
                  </a:moveTo>
                  <a:cubicBezTo>
                    <a:pt x="53181" y="439398"/>
                    <a:pt x="106363" y="390715"/>
                    <a:pt x="146050" y="361082"/>
                  </a:cubicBezTo>
                  <a:cubicBezTo>
                    <a:pt x="185738" y="331449"/>
                    <a:pt x="201613" y="328803"/>
                    <a:pt x="238125" y="310282"/>
                  </a:cubicBezTo>
                  <a:cubicBezTo>
                    <a:pt x="274638" y="291761"/>
                    <a:pt x="327025" y="266890"/>
                    <a:pt x="365125" y="249957"/>
                  </a:cubicBezTo>
                  <a:cubicBezTo>
                    <a:pt x="403225" y="233024"/>
                    <a:pt x="431800" y="229320"/>
                    <a:pt x="466725" y="208682"/>
                  </a:cubicBezTo>
                  <a:cubicBezTo>
                    <a:pt x="501650" y="188044"/>
                    <a:pt x="541338" y="152590"/>
                    <a:pt x="574675" y="126132"/>
                  </a:cubicBezTo>
                  <a:cubicBezTo>
                    <a:pt x="608013" y="99674"/>
                    <a:pt x="639233" y="68982"/>
                    <a:pt x="666750" y="49932"/>
                  </a:cubicBezTo>
                  <a:cubicBezTo>
                    <a:pt x="694267" y="30882"/>
                    <a:pt x="715433" y="19769"/>
                    <a:pt x="739775" y="11832"/>
                  </a:cubicBezTo>
                  <a:cubicBezTo>
                    <a:pt x="764117" y="3895"/>
                    <a:pt x="782638" y="-4043"/>
                    <a:pt x="812800" y="2307"/>
                  </a:cubicBezTo>
                  <a:cubicBezTo>
                    <a:pt x="842962" y="8657"/>
                    <a:pt x="884767" y="25061"/>
                    <a:pt x="920750" y="49932"/>
                  </a:cubicBezTo>
                  <a:cubicBezTo>
                    <a:pt x="956733" y="74803"/>
                    <a:pt x="994304" y="122428"/>
                    <a:pt x="1028700" y="151532"/>
                  </a:cubicBezTo>
                  <a:cubicBezTo>
                    <a:pt x="1063096" y="180636"/>
                    <a:pt x="1094846" y="201803"/>
                    <a:pt x="1127125" y="224557"/>
                  </a:cubicBezTo>
                  <a:cubicBezTo>
                    <a:pt x="1159404" y="247311"/>
                    <a:pt x="1189567" y="270595"/>
                    <a:pt x="1222375" y="288057"/>
                  </a:cubicBezTo>
                  <a:cubicBezTo>
                    <a:pt x="1255183" y="305519"/>
                    <a:pt x="1296988" y="315574"/>
                    <a:pt x="1323975" y="329332"/>
                  </a:cubicBezTo>
                  <a:cubicBezTo>
                    <a:pt x="1350963" y="343090"/>
                    <a:pt x="1366308" y="351557"/>
                    <a:pt x="1384300" y="370607"/>
                  </a:cubicBezTo>
                  <a:cubicBezTo>
                    <a:pt x="1402292" y="389657"/>
                    <a:pt x="1407054" y="403415"/>
                    <a:pt x="1431925" y="443632"/>
                  </a:cubicBezTo>
                  <a:cubicBezTo>
                    <a:pt x="1456796" y="483849"/>
                    <a:pt x="1488546" y="571690"/>
                    <a:pt x="1533525" y="611907"/>
                  </a:cubicBezTo>
                  <a:cubicBezTo>
                    <a:pt x="1578504" y="652124"/>
                    <a:pt x="1654175" y="661649"/>
                    <a:pt x="1701800" y="684932"/>
                  </a:cubicBezTo>
                  <a:cubicBezTo>
                    <a:pt x="1749425" y="708215"/>
                    <a:pt x="1758950" y="704511"/>
                    <a:pt x="1819275" y="751607"/>
                  </a:cubicBezTo>
                  <a:cubicBezTo>
                    <a:pt x="1879600" y="798703"/>
                    <a:pt x="1999721" y="931524"/>
                    <a:pt x="2063750" y="967507"/>
                  </a:cubicBezTo>
                  <a:cubicBezTo>
                    <a:pt x="2127779" y="1003490"/>
                    <a:pt x="2160058" y="982853"/>
                    <a:pt x="2203450" y="967507"/>
                  </a:cubicBezTo>
                  <a:cubicBezTo>
                    <a:pt x="2246842" y="952161"/>
                    <a:pt x="2287588" y="902949"/>
                    <a:pt x="2324100" y="875432"/>
                  </a:cubicBezTo>
                  <a:cubicBezTo>
                    <a:pt x="2360612" y="847915"/>
                    <a:pt x="2387600" y="825161"/>
                    <a:pt x="2422525" y="802407"/>
                  </a:cubicBezTo>
                  <a:cubicBezTo>
                    <a:pt x="2457450" y="779653"/>
                    <a:pt x="2493963" y="758486"/>
                    <a:pt x="2533650" y="738907"/>
                  </a:cubicBezTo>
                  <a:cubicBezTo>
                    <a:pt x="2573337" y="719328"/>
                    <a:pt x="2619375" y="704511"/>
                    <a:pt x="2660650" y="684932"/>
                  </a:cubicBezTo>
                  <a:cubicBezTo>
                    <a:pt x="2701925" y="665353"/>
                    <a:pt x="2739496" y="654240"/>
                    <a:pt x="2781300" y="621432"/>
                  </a:cubicBezTo>
                  <a:cubicBezTo>
                    <a:pt x="2823104" y="588624"/>
                    <a:pt x="2867289" y="538353"/>
                    <a:pt x="2911475" y="488082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5219545" y="3478090"/>
              <a:ext cx="0" cy="9224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5219543" y="3940837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/>
          <p:nvPr/>
        </p:nvGrpSpPr>
        <p:grpSpPr>
          <a:xfrm>
            <a:off x="6604968" y="4012464"/>
            <a:ext cx="5020557" cy="683210"/>
            <a:chOff x="4953726" y="3009349"/>
            <a:chExt cx="3765418" cy="512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953726" y="3009349"/>
                  <a:ext cx="245788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3009349"/>
                  <a:ext cx="29277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Прямая со стрелкой 25"/>
            <p:cNvCxnSpPr/>
            <p:nvPr/>
          </p:nvCxnSpPr>
          <p:spPr>
            <a:xfrm>
              <a:off x="5219543" y="3297107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492159" y="3298666"/>
                  <a:ext cx="226985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3298666"/>
                  <a:ext cx="27437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Полилиния 27"/>
            <p:cNvSpPr/>
            <p:nvPr/>
          </p:nvSpPr>
          <p:spPr>
            <a:xfrm>
              <a:off x="5219700" y="3254363"/>
              <a:ext cx="2625725" cy="76212"/>
            </a:xfrm>
            <a:custGeom>
              <a:avLst/>
              <a:gdLst>
                <a:gd name="connsiteX0" fmla="*/ 0 w 2625725"/>
                <a:gd name="connsiteY0" fmla="*/ 34937 h 76212"/>
                <a:gd name="connsiteX1" fmla="*/ 66675 w 2625725"/>
                <a:gd name="connsiteY1" fmla="*/ 9537 h 76212"/>
                <a:gd name="connsiteX2" fmla="*/ 184150 w 2625725"/>
                <a:gd name="connsiteY2" fmla="*/ 73037 h 76212"/>
                <a:gd name="connsiteX3" fmla="*/ 295275 w 2625725"/>
                <a:gd name="connsiteY3" fmla="*/ 3187 h 76212"/>
                <a:gd name="connsiteX4" fmla="*/ 422275 w 2625725"/>
                <a:gd name="connsiteY4" fmla="*/ 73037 h 76212"/>
                <a:gd name="connsiteX5" fmla="*/ 533400 w 2625725"/>
                <a:gd name="connsiteY5" fmla="*/ 3187 h 76212"/>
                <a:gd name="connsiteX6" fmla="*/ 657225 w 2625725"/>
                <a:gd name="connsiteY6" fmla="*/ 76212 h 76212"/>
                <a:gd name="connsiteX7" fmla="*/ 768350 w 2625725"/>
                <a:gd name="connsiteY7" fmla="*/ 3187 h 76212"/>
                <a:gd name="connsiteX8" fmla="*/ 889000 w 2625725"/>
                <a:gd name="connsiteY8" fmla="*/ 69862 h 76212"/>
                <a:gd name="connsiteX9" fmla="*/ 1012825 w 2625725"/>
                <a:gd name="connsiteY9" fmla="*/ 3187 h 76212"/>
                <a:gd name="connsiteX10" fmla="*/ 1127125 w 2625725"/>
                <a:gd name="connsiteY10" fmla="*/ 76212 h 76212"/>
                <a:gd name="connsiteX11" fmla="*/ 1241425 w 2625725"/>
                <a:gd name="connsiteY11" fmla="*/ 3187 h 76212"/>
                <a:gd name="connsiteX12" fmla="*/ 1365250 w 2625725"/>
                <a:gd name="connsiteY12" fmla="*/ 69862 h 76212"/>
                <a:gd name="connsiteX13" fmla="*/ 1473200 w 2625725"/>
                <a:gd name="connsiteY13" fmla="*/ 6362 h 76212"/>
                <a:gd name="connsiteX14" fmla="*/ 1600200 w 2625725"/>
                <a:gd name="connsiteY14" fmla="*/ 69862 h 76212"/>
                <a:gd name="connsiteX15" fmla="*/ 1717675 w 2625725"/>
                <a:gd name="connsiteY15" fmla="*/ 9537 h 76212"/>
                <a:gd name="connsiteX16" fmla="*/ 1844675 w 2625725"/>
                <a:gd name="connsiteY16" fmla="*/ 69862 h 76212"/>
                <a:gd name="connsiteX17" fmla="*/ 1958975 w 2625725"/>
                <a:gd name="connsiteY17" fmla="*/ 12 h 76212"/>
                <a:gd name="connsiteX18" fmla="*/ 2089150 w 2625725"/>
                <a:gd name="connsiteY18" fmla="*/ 73037 h 76212"/>
                <a:gd name="connsiteX19" fmla="*/ 2197100 w 2625725"/>
                <a:gd name="connsiteY19" fmla="*/ 12 h 76212"/>
                <a:gd name="connsiteX20" fmla="*/ 2333625 w 2625725"/>
                <a:gd name="connsiteY20" fmla="*/ 66687 h 76212"/>
                <a:gd name="connsiteX21" fmla="*/ 2425700 w 2625725"/>
                <a:gd name="connsiteY21" fmla="*/ 12 h 76212"/>
                <a:gd name="connsiteX22" fmla="*/ 2555875 w 2625725"/>
                <a:gd name="connsiteY22" fmla="*/ 69862 h 76212"/>
                <a:gd name="connsiteX23" fmla="*/ 2625725 w 2625725"/>
                <a:gd name="connsiteY23" fmla="*/ 34937 h 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25725" h="76212">
                  <a:moveTo>
                    <a:pt x="0" y="34937"/>
                  </a:moveTo>
                  <a:cubicBezTo>
                    <a:pt x="17991" y="19062"/>
                    <a:pt x="35983" y="3187"/>
                    <a:pt x="66675" y="9537"/>
                  </a:cubicBezTo>
                  <a:cubicBezTo>
                    <a:pt x="97367" y="15887"/>
                    <a:pt x="146050" y="74095"/>
                    <a:pt x="184150" y="73037"/>
                  </a:cubicBezTo>
                  <a:cubicBezTo>
                    <a:pt x="222250" y="71979"/>
                    <a:pt x="255588" y="3187"/>
                    <a:pt x="295275" y="3187"/>
                  </a:cubicBezTo>
                  <a:cubicBezTo>
                    <a:pt x="334962" y="3187"/>
                    <a:pt x="382588" y="73037"/>
                    <a:pt x="422275" y="73037"/>
                  </a:cubicBezTo>
                  <a:cubicBezTo>
                    <a:pt x="461962" y="73037"/>
                    <a:pt x="494242" y="2658"/>
                    <a:pt x="533400" y="3187"/>
                  </a:cubicBezTo>
                  <a:cubicBezTo>
                    <a:pt x="572558" y="3716"/>
                    <a:pt x="618067" y="76212"/>
                    <a:pt x="657225" y="76212"/>
                  </a:cubicBezTo>
                  <a:cubicBezTo>
                    <a:pt x="696383" y="76212"/>
                    <a:pt x="729721" y="4245"/>
                    <a:pt x="768350" y="3187"/>
                  </a:cubicBezTo>
                  <a:cubicBezTo>
                    <a:pt x="806979" y="2129"/>
                    <a:pt x="848254" y="69862"/>
                    <a:pt x="889000" y="69862"/>
                  </a:cubicBezTo>
                  <a:cubicBezTo>
                    <a:pt x="929746" y="69862"/>
                    <a:pt x="973138" y="2129"/>
                    <a:pt x="1012825" y="3187"/>
                  </a:cubicBezTo>
                  <a:cubicBezTo>
                    <a:pt x="1052512" y="4245"/>
                    <a:pt x="1089025" y="76212"/>
                    <a:pt x="1127125" y="76212"/>
                  </a:cubicBezTo>
                  <a:cubicBezTo>
                    <a:pt x="1165225" y="76212"/>
                    <a:pt x="1201738" y="4245"/>
                    <a:pt x="1241425" y="3187"/>
                  </a:cubicBezTo>
                  <a:cubicBezTo>
                    <a:pt x="1281112" y="2129"/>
                    <a:pt x="1326621" y="69333"/>
                    <a:pt x="1365250" y="69862"/>
                  </a:cubicBezTo>
                  <a:cubicBezTo>
                    <a:pt x="1403879" y="70391"/>
                    <a:pt x="1434042" y="6362"/>
                    <a:pt x="1473200" y="6362"/>
                  </a:cubicBezTo>
                  <a:cubicBezTo>
                    <a:pt x="1512358" y="6362"/>
                    <a:pt x="1559454" y="69333"/>
                    <a:pt x="1600200" y="69862"/>
                  </a:cubicBezTo>
                  <a:cubicBezTo>
                    <a:pt x="1640946" y="70391"/>
                    <a:pt x="1676929" y="9537"/>
                    <a:pt x="1717675" y="9537"/>
                  </a:cubicBezTo>
                  <a:cubicBezTo>
                    <a:pt x="1758421" y="9537"/>
                    <a:pt x="1804458" y="71450"/>
                    <a:pt x="1844675" y="69862"/>
                  </a:cubicBezTo>
                  <a:cubicBezTo>
                    <a:pt x="1884892" y="68274"/>
                    <a:pt x="1918229" y="-517"/>
                    <a:pt x="1958975" y="12"/>
                  </a:cubicBezTo>
                  <a:cubicBezTo>
                    <a:pt x="1999721" y="541"/>
                    <a:pt x="2049463" y="73037"/>
                    <a:pt x="2089150" y="73037"/>
                  </a:cubicBezTo>
                  <a:cubicBezTo>
                    <a:pt x="2128837" y="73037"/>
                    <a:pt x="2156354" y="1070"/>
                    <a:pt x="2197100" y="12"/>
                  </a:cubicBezTo>
                  <a:cubicBezTo>
                    <a:pt x="2237846" y="-1046"/>
                    <a:pt x="2295525" y="66687"/>
                    <a:pt x="2333625" y="66687"/>
                  </a:cubicBezTo>
                  <a:cubicBezTo>
                    <a:pt x="2371725" y="66687"/>
                    <a:pt x="2388658" y="-517"/>
                    <a:pt x="2425700" y="12"/>
                  </a:cubicBezTo>
                  <a:cubicBezTo>
                    <a:pt x="2462742" y="541"/>
                    <a:pt x="2522538" y="64041"/>
                    <a:pt x="2555875" y="69862"/>
                  </a:cubicBezTo>
                  <a:cubicBezTo>
                    <a:pt x="2589212" y="75683"/>
                    <a:pt x="2607468" y="55310"/>
                    <a:pt x="2625725" y="34937"/>
                  </a:cubicBezTo>
                </a:path>
              </a:pathLst>
            </a:custGeom>
            <a:noFill/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 flipV="1">
              <a:off x="5219545" y="3100388"/>
              <a:ext cx="0" cy="309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6604968" y="4867760"/>
            <a:ext cx="5020557" cy="683210"/>
            <a:chOff x="4953726" y="3009349"/>
            <a:chExt cx="3765418" cy="512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953726" y="3009349"/>
                  <a:ext cx="245788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3009349"/>
                  <a:ext cx="29277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Прямая со стрелкой 31"/>
            <p:cNvCxnSpPr/>
            <p:nvPr/>
          </p:nvCxnSpPr>
          <p:spPr>
            <a:xfrm>
              <a:off x="5219543" y="3297107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92159" y="3298666"/>
                  <a:ext cx="226985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3298666"/>
                  <a:ext cx="27437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Полилиния 33"/>
            <p:cNvSpPr/>
            <p:nvPr/>
          </p:nvSpPr>
          <p:spPr>
            <a:xfrm>
              <a:off x="5219700" y="3254363"/>
              <a:ext cx="2625725" cy="76212"/>
            </a:xfrm>
            <a:custGeom>
              <a:avLst/>
              <a:gdLst>
                <a:gd name="connsiteX0" fmla="*/ 0 w 2625725"/>
                <a:gd name="connsiteY0" fmla="*/ 34937 h 76212"/>
                <a:gd name="connsiteX1" fmla="*/ 66675 w 2625725"/>
                <a:gd name="connsiteY1" fmla="*/ 9537 h 76212"/>
                <a:gd name="connsiteX2" fmla="*/ 184150 w 2625725"/>
                <a:gd name="connsiteY2" fmla="*/ 73037 h 76212"/>
                <a:gd name="connsiteX3" fmla="*/ 295275 w 2625725"/>
                <a:gd name="connsiteY3" fmla="*/ 3187 h 76212"/>
                <a:gd name="connsiteX4" fmla="*/ 422275 w 2625725"/>
                <a:gd name="connsiteY4" fmla="*/ 73037 h 76212"/>
                <a:gd name="connsiteX5" fmla="*/ 533400 w 2625725"/>
                <a:gd name="connsiteY5" fmla="*/ 3187 h 76212"/>
                <a:gd name="connsiteX6" fmla="*/ 657225 w 2625725"/>
                <a:gd name="connsiteY6" fmla="*/ 76212 h 76212"/>
                <a:gd name="connsiteX7" fmla="*/ 768350 w 2625725"/>
                <a:gd name="connsiteY7" fmla="*/ 3187 h 76212"/>
                <a:gd name="connsiteX8" fmla="*/ 889000 w 2625725"/>
                <a:gd name="connsiteY8" fmla="*/ 69862 h 76212"/>
                <a:gd name="connsiteX9" fmla="*/ 1012825 w 2625725"/>
                <a:gd name="connsiteY9" fmla="*/ 3187 h 76212"/>
                <a:gd name="connsiteX10" fmla="*/ 1127125 w 2625725"/>
                <a:gd name="connsiteY10" fmla="*/ 76212 h 76212"/>
                <a:gd name="connsiteX11" fmla="*/ 1241425 w 2625725"/>
                <a:gd name="connsiteY11" fmla="*/ 3187 h 76212"/>
                <a:gd name="connsiteX12" fmla="*/ 1365250 w 2625725"/>
                <a:gd name="connsiteY12" fmla="*/ 69862 h 76212"/>
                <a:gd name="connsiteX13" fmla="*/ 1473200 w 2625725"/>
                <a:gd name="connsiteY13" fmla="*/ 6362 h 76212"/>
                <a:gd name="connsiteX14" fmla="*/ 1600200 w 2625725"/>
                <a:gd name="connsiteY14" fmla="*/ 69862 h 76212"/>
                <a:gd name="connsiteX15" fmla="*/ 1717675 w 2625725"/>
                <a:gd name="connsiteY15" fmla="*/ 9537 h 76212"/>
                <a:gd name="connsiteX16" fmla="*/ 1844675 w 2625725"/>
                <a:gd name="connsiteY16" fmla="*/ 69862 h 76212"/>
                <a:gd name="connsiteX17" fmla="*/ 1958975 w 2625725"/>
                <a:gd name="connsiteY17" fmla="*/ 12 h 76212"/>
                <a:gd name="connsiteX18" fmla="*/ 2089150 w 2625725"/>
                <a:gd name="connsiteY18" fmla="*/ 73037 h 76212"/>
                <a:gd name="connsiteX19" fmla="*/ 2197100 w 2625725"/>
                <a:gd name="connsiteY19" fmla="*/ 12 h 76212"/>
                <a:gd name="connsiteX20" fmla="*/ 2333625 w 2625725"/>
                <a:gd name="connsiteY20" fmla="*/ 66687 h 76212"/>
                <a:gd name="connsiteX21" fmla="*/ 2425700 w 2625725"/>
                <a:gd name="connsiteY21" fmla="*/ 12 h 76212"/>
                <a:gd name="connsiteX22" fmla="*/ 2555875 w 2625725"/>
                <a:gd name="connsiteY22" fmla="*/ 69862 h 76212"/>
                <a:gd name="connsiteX23" fmla="*/ 2625725 w 2625725"/>
                <a:gd name="connsiteY23" fmla="*/ 34937 h 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25725" h="76212">
                  <a:moveTo>
                    <a:pt x="0" y="34937"/>
                  </a:moveTo>
                  <a:cubicBezTo>
                    <a:pt x="17991" y="19062"/>
                    <a:pt x="35983" y="3187"/>
                    <a:pt x="66675" y="9537"/>
                  </a:cubicBezTo>
                  <a:cubicBezTo>
                    <a:pt x="97367" y="15887"/>
                    <a:pt x="146050" y="74095"/>
                    <a:pt x="184150" y="73037"/>
                  </a:cubicBezTo>
                  <a:cubicBezTo>
                    <a:pt x="222250" y="71979"/>
                    <a:pt x="255588" y="3187"/>
                    <a:pt x="295275" y="3187"/>
                  </a:cubicBezTo>
                  <a:cubicBezTo>
                    <a:pt x="334962" y="3187"/>
                    <a:pt x="382588" y="73037"/>
                    <a:pt x="422275" y="73037"/>
                  </a:cubicBezTo>
                  <a:cubicBezTo>
                    <a:pt x="461962" y="73037"/>
                    <a:pt x="494242" y="2658"/>
                    <a:pt x="533400" y="3187"/>
                  </a:cubicBezTo>
                  <a:cubicBezTo>
                    <a:pt x="572558" y="3716"/>
                    <a:pt x="618067" y="76212"/>
                    <a:pt x="657225" y="76212"/>
                  </a:cubicBezTo>
                  <a:cubicBezTo>
                    <a:pt x="696383" y="76212"/>
                    <a:pt x="729721" y="4245"/>
                    <a:pt x="768350" y="3187"/>
                  </a:cubicBezTo>
                  <a:cubicBezTo>
                    <a:pt x="806979" y="2129"/>
                    <a:pt x="848254" y="69862"/>
                    <a:pt x="889000" y="69862"/>
                  </a:cubicBezTo>
                  <a:cubicBezTo>
                    <a:pt x="929746" y="69862"/>
                    <a:pt x="973138" y="2129"/>
                    <a:pt x="1012825" y="3187"/>
                  </a:cubicBezTo>
                  <a:cubicBezTo>
                    <a:pt x="1052512" y="4245"/>
                    <a:pt x="1089025" y="76212"/>
                    <a:pt x="1127125" y="76212"/>
                  </a:cubicBezTo>
                  <a:cubicBezTo>
                    <a:pt x="1165225" y="76212"/>
                    <a:pt x="1201738" y="4245"/>
                    <a:pt x="1241425" y="3187"/>
                  </a:cubicBezTo>
                  <a:cubicBezTo>
                    <a:pt x="1281112" y="2129"/>
                    <a:pt x="1326621" y="69333"/>
                    <a:pt x="1365250" y="69862"/>
                  </a:cubicBezTo>
                  <a:cubicBezTo>
                    <a:pt x="1403879" y="70391"/>
                    <a:pt x="1434042" y="6362"/>
                    <a:pt x="1473200" y="6362"/>
                  </a:cubicBezTo>
                  <a:cubicBezTo>
                    <a:pt x="1512358" y="6362"/>
                    <a:pt x="1559454" y="69333"/>
                    <a:pt x="1600200" y="69862"/>
                  </a:cubicBezTo>
                  <a:cubicBezTo>
                    <a:pt x="1640946" y="70391"/>
                    <a:pt x="1676929" y="9537"/>
                    <a:pt x="1717675" y="9537"/>
                  </a:cubicBezTo>
                  <a:cubicBezTo>
                    <a:pt x="1758421" y="9537"/>
                    <a:pt x="1804458" y="71450"/>
                    <a:pt x="1844675" y="69862"/>
                  </a:cubicBezTo>
                  <a:cubicBezTo>
                    <a:pt x="1884892" y="68274"/>
                    <a:pt x="1918229" y="-517"/>
                    <a:pt x="1958975" y="12"/>
                  </a:cubicBezTo>
                  <a:cubicBezTo>
                    <a:pt x="1999721" y="541"/>
                    <a:pt x="2049463" y="73037"/>
                    <a:pt x="2089150" y="73037"/>
                  </a:cubicBezTo>
                  <a:cubicBezTo>
                    <a:pt x="2128837" y="73037"/>
                    <a:pt x="2156354" y="1070"/>
                    <a:pt x="2197100" y="12"/>
                  </a:cubicBezTo>
                  <a:cubicBezTo>
                    <a:pt x="2237846" y="-1046"/>
                    <a:pt x="2295525" y="66687"/>
                    <a:pt x="2333625" y="66687"/>
                  </a:cubicBezTo>
                  <a:cubicBezTo>
                    <a:pt x="2371725" y="66687"/>
                    <a:pt x="2388658" y="-517"/>
                    <a:pt x="2425700" y="12"/>
                  </a:cubicBezTo>
                  <a:cubicBezTo>
                    <a:pt x="2462742" y="541"/>
                    <a:pt x="2522538" y="64041"/>
                    <a:pt x="2555875" y="69862"/>
                  </a:cubicBezTo>
                  <a:cubicBezTo>
                    <a:pt x="2589212" y="75683"/>
                    <a:pt x="2607468" y="55310"/>
                    <a:pt x="2625725" y="34937"/>
                  </a:cubicBezTo>
                </a:path>
              </a:pathLst>
            </a:custGeom>
            <a:noFill/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p:cxnSp>
          <p:nvCxnSpPr>
            <p:cNvPr id="35" name="Прямая со стрелкой 34"/>
            <p:cNvCxnSpPr/>
            <p:nvPr/>
          </p:nvCxnSpPr>
          <p:spPr>
            <a:xfrm flipV="1">
              <a:off x="5219545" y="3100388"/>
              <a:ext cx="0" cy="309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6604968" y="3541763"/>
            <a:ext cx="5020557" cy="689859"/>
            <a:chOff x="4953726" y="2656322"/>
            <a:chExt cx="3765418" cy="517394"/>
          </a:xfrm>
        </p:grpSpPr>
        <p:cxnSp>
          <p:nvCxnSpPr>
            <p:cNvPr id="37" name="Прямая со стрелкой 36"/>
            <p:cNvCxnSpPr/>
            <p:nvPr/>
          </p:nvCxnSpPr>
          <p:spPr>
            <a:xfrm>
              <a:off x="5219543" y="2940053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V="1">
              <a:off x="5219545" y="2743334"/>
              <a:ext cx="0" cy="309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953726" y="2656322"/>
                  <a:ext cx="245788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2656322"/>
                  <a:ext cx="29277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Полилиния 39"/>
            <p:cNvSpPr/>
            <p:nvPr/>
          </p:nvSpPr>
          <p:spPr>
            <a:xfrm>
              <a:off x="5222081" y="2876550"/>
              <a:ext cx="2613025" cy="127006"/>
            </a:xfrm>
            <a:custGeom>
              <a:avLst/>
              <a:gdLst>
                <a:gd name="connsiteX0" fmla="*/ 0 w 2613025"/>
                <a:gd name="connsiteY0" fmla="*/ 63500 h 127006"/>
                <a:gd name="connsiteX1" fmla="*/ 82550 w 2613025"/>
                <a:gd name="connsiteY1" fmla="*/ 12700 h 127006"/>
                <a:gd name="connsiteX2" fmla="*/ 260350 w 2613025"/>
                <a:gd name="connsiteY2" fmla="*/ 127000 h 127006"/>
                <a:gd name="connsiteX3" fmla="*/ 396875 w 2613025"/>
                <a:gd name="connsiteY3" fmla="*/ 9525 h 127006"/>
                <a:gd name="connsiteX4" fmla="*/ 571500 w 2613025"/>
                <a:gd name="connsiteY4" fmla="*/ 120650 h 127006"/>
                <a:gd name="connsiteX5" fmla="*/ 727075 w 2613025"/>
                <a:gd name="connsiteY5" fmla="*/ 9525 h 127006"/>
                <a:gd name="connsiteX6" fmla="*/ 904875 w 2613025"/>
                <a:gd name="connsiteY6" fmla="*/ 123825 h 127006"/>
                <a:gd name="connsiteX7" fmla="*/ 1047750 w 2613025"/>
                <a:gd name="connsiteY7" fmla="*/ 3175 h 127006"/>
                <a:gd name="connsiteX8" fmla="*/ 1228725 w 2613025"/>
                <a:gd name="connsiteY8" fmla="*/ 127000 h 127006"/>
                <a:gd name="connsiteX9" fmla="*/ 1381125 w 2613025"/>
                <a:gd name="connsiteY9" fmla="*/ 3175 h 127006"/>
                <a:gd name="connsiteX10" fmla="*/ 1555750 w 2613025"/>
                <a:gd name="connsiteY10" fmla="*/ 127000 h 127006"/>
                <a:gd name="connsiteX11" fmla="*/ 1704975 w 2613025"/>
                <a:gd name="connsiteY11" fmla="*/ 0 h 127006"/>
                <a:gd name="connsiteX12" fmla="*/ 1882775 w 2613025"/>
                <a:gd name="connsiteY12" fmla="*/ 127000 h 127006"/>
                <a:gd name="connsiteX13" fmla="*/ 2025650 w 2613025"/>
                <a:gd name="connsiteY13" fmla="*/ 6350 h 127006"/>
                <a:gd name="connsiteX14" fmla="*/ 2209800 w 2613025"/>
                <a:gd name="connsiteY14" fmla="*/ 127000 h 127006"/>
                <a:gd name="connsiteX15" fmla="*/ 2359025 w 2613025"/>
                <a:gd name="connsiteY15" fmla="*/ 3175 h 127006"/>
                <a:gd name="connsiteX16" fmla="*/ 2533650 w 2613025"/>
                <a:gd name="connsiteY16" fmla="*/ 123825 h 127006"/>
                <a:gd name="connsiteX17" fmla="*/ 2613025 w 2613025"/>
                <a:gd name="connsiteY17" fmla="*/ 63500 h 1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3025" h="127006">
                  <a:moveTo>
                    <a:pt x="0" y="63500"/>
                  </a:moveTo>
                  <a:cubicBezTo>
                    <a:pt x="19579" y="32808"/>
                    <a:pt x="39158" y="2117"/>
                    <a:pt x="82550" y="12700"/>
                  </a:cubicBezTo>
                  <a:cubicBezTo>
                    <a:pt x="125942" y="23283"/>
                    <a:pt x="207963" y="127529"/>
                    <a:pt x="260350" y="127000"/>
                  </a:cubicBezTo>
                  <a:cubicBezTo>
                    <a:pt x="312737" y="126471"/>
                    <a:pt x="345017" y="10583"/>
                    <a:pt x="396875" y="9525"/>
                  </a:cubicBezTo>
                  <a:cubicBezTo>
                    <a:pt x="448733" y="8467"/>
                    <a:pt x="516467" y="120650"/>
                    <a:pt x="571500" y="120650"/>
                  </a:cubicBezTo>
                  <a:cubicBezTo>
                    <a:pt x="626533" y="120650"/>
                    <a:pt x="671513" y="8996"/>
                    <a:pt x="727075" y="9525"/>
                  </a:cubicBezTo>
                  <a:cubicBezTo>
                    <a:pt x="782637" y="10054"/>
                    <a:pt x="851429" y="124883"/>
                    <a:pt x="904875" y="123825"/>
                  </a:cubicBezTo>
                  <a:cubicBezTo>
                    <a:pt x="958321" y="122767"/>
                    <a:pt x="993775" y="2646"/>
                    <a:pt x="1047750" y="3175"/>
                  </a:cubicBezTo>
                  <a:cubicBezTo>
                    <a:pt x="1101725" y="3704"/>
                    <a:pt x="1173163" y="127000"/>
                    <a:pt x="1228725" y="127000"/>
                  </a:cubicBezTo>
                  <a:cubicBezTo>
                    <a:pt x="1284287" y="127000"/>
                    <a:pt x="1326621" y="3175"/>
                    <a:pt x="1381125" y="3175"/>
                  </a:cubicBezTo>
                  <a:cubicBezTo>
                    <a:pt x="1435629" y="3175"/>
                    <a:pt x="1501775" y="127529"/>
                    <a:pt x="1555750" y="127000"/>
                  </a:cubicBezTo>
                  <a:cubicBezTo>
                    <a:pt x="1609725" y="126471"/>
                    <a:pt x="1650471" y="0"/>
                    <a:pt x="1704975" y="0"/>
                  </a:cubicBezTo>
                  <a:cubicBezTo>
                    <a:pt x="1759479" y="0"/>
                    <a:pt x="1829329" y="125942"/>
                    <a:pt x="1882775" y="127000"/>
                  </a:cubicBezTo>
                  <a:cubicBezTo>
                    <a:pt x="1936221" y="128058"/>
                    <a:pt x="1971146" y="6350"/>
                    <a:pt x="2025650" y="6350"/>
                  </a:cubicBezTo>
                  <a:cubicBezTo>
                    <a:pt x="2080154" y="6350"/>
                    <a:pt x="2154238" y="127529"/>
                    <a:pt x="2209800" y="127000"/>
                  </a:cubicBezTo>
                  <a:cubicBezTo>
                    <a:pt x="2265362" y="126471"/>
                    <a:pt x="2305050" y="3704"/>
                    <a:pt x="2359025" y="3175"/>
                  </a:cubicBezTo>
                  <a:cubicBezTo>
                    <a:pt x="2413000" y="2646"/>
                    <a:pt x="2491317" y="113771"/>
                    <a:pt x="2533650" y="123825"/>
                  </a:cubicBezTo>
                  <a:cubicBezTo>
                    <a:pt x="2575983" y="133879"/>
                    <a:pt x="2594504" y="98689"/>
                    <a:pt x="2613025" y="63500"/>
                  </a:cubicBezTo>
                </a:path>
              </a:pathLst>
            </a:custGeom>
            <a:noFill/>
            <a:ln w="222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8492159" y="2950626"/>
                  <a:ext cx="226985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2950626"/>
                  <a:ext cx="274370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Группа 42"/>
          <p:cNvGrpSpPr/>
          <p:nvPr/>
        </p:nvGrpSpPr>
        <p:grpSpPr>
          <a:xfrm>
            <a:off x="6604968" y="4874449"/>
            <a:ext cx="5020557" cy="689859"/>
            <a:chOff x="4953726" y="2656322"/>
            <a:chExt cx="3765418" cy="517394"/>
          </a:xfrm>
        </p:grpSpPr>
        <p:cxnSp>
          <p:nvCxnSpPr>
            <p:cNvPr id="44" name="Прямая со стрелкой 43"/>
            <p:cNvCxnSpPr/>
            <p:nvPr/>
          </p:nvCxnSpPr>
          <p:spPr>
            <a:xfrm>
              <a:off x="5219543" y="2940053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V="1">
              <a:off x="5219545" y="2743334"/>
              <a:ext cx="0" cy="309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953726" y="2656322"/>
                  <a:ext cx="245788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2656322"/>
                  <a:ext cx="29277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Полилиния 46"/>
            <p:cNvSpPr/>
            <p:nvPr/>
          </p:nvSpPr>
          <p:spPr>
            <a:xfrm>
              <a:off x="5222081" y="2876550"/>
              <a:ext cx="2613025" cy="127006"/>
            </a:xfrm>
            <a:custGeom>
              <a:avLst/>
              <a:gdLst>
                <a:gd name="connsiteX0" fmla="*/ 0 w 2613025"/>
                <a:gd name="connsiteY0" fmla="*/ 63500 h 127006"/>
                <a:gd name="connsiteX1" fmla="*/ 82550 w 2613025"/>
                <a:gd name="connsiteY1" fmla="*/ 12700 h 127006"/>
                <a:gd name="connsiteX2" fmla="*/ 260350 w 2613025"/>
                <a:gd name="connsiteY2" fmla="*/ 127000 h 127006"/>
                <a:gd name="connsiteX3" fmla="*/ 396875 w 2613025"/>
                <a:gd name="connsiteY3" fmla="*/ 9525 h 127006"/>
                <a:gd name="connsiteX4" fmla="*/ 571500 w 2613025"/>
                <a:gd name="connsiteY4" fmla="*/ 120650 h 127006"/>
                <a:gd name="connsiteX5" fmla="*/ 727075 w 2613025"/>
                <a:gd name="connsiteY5" fmla="*/ 9525 h 127006"/>
                <a:gd name="connsiteX6" fmla="*/ 904875 w 2613025"/>
                <a:gd name="connsiteY6" fmla="*/ 123825 h 127006"/>
                <a:gd name="connsiteX7" fmla="*/ 1047750 w 2613025"/>
                <a:gd name="connsiteY7" fmla="*/ 3175 h 127006"/>
                <a:gd name="connsiteX8" fmla="*/ 1228725 w 2613025"/>
                <a:gd name="connsiteY8" fmla="*/ 127000 h 127006"/>
                <a:gd name="connsiteX9" fmla="*/ 1381125 w 2613025"/>
                <a:gd name="connsiteY9" fmla="*/ 3175 h 127006"/>
                <a:gd name="connsiteX10" fmla="*/ 1555750 w 2613025"/>
                <a:gd name="connsiteY10" fmla="*/ 127000 h 127006"/>
                <a:gd name="connsiteX11" fmla="*/ 1704975 w 2613025"/>
                <a:gd name="connsiteY11" fmla="*/ 0 h 127006"/>
                <a:gd name="connsiteX12" fmla="*/ 1882775 w 2613025"/>
                <a:gd name="connsiteY12" fmla="*/ 127000 h 127006"/>
                <a:gd name="connsiteX13" fmla="*/ 2025650 w 2613025"/>
                <a:gd name="connsiteY13" fmla="*/ 6350 h 127006"/>
                <a:gd name="connsiteX14" fmla="*/ 2209800 w 2613025"/>
                <a:gd name="connsiteY14" fmla="*/ 127000 h 127006"/>
                <a:gd name="connsiteX15" fmla="*/ 2359025 w 2613025"/>
                <a:gd name="connsiteY15" fmla="*/ 3175 h 127006"/>
                <a:gd name="connsiteX16" fmla="*/ 2533650 w 2613025"/>
                <a:gd name="connsiteY16" fmla="*/ 123825 h 127006"/>
                <a:gd name="connsiteX17" fmla="*/ 2613025 w 2613025"/>
                <a:gd name="connsiteY17" fmla="*/ 63500 h 1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3025" h="127006">
                  <a:moveTo>
                    <a:pt x="0" y="63500"/>
                  </a:moveTo>
                  <a:cubicBezTo>
                    <a:pt x="19579" y="32808"/>
                    <a:pt x="39158" y="2117"/>
                    <a:pt x="82550" y="12700"/>
                  </a:cubicBezTo>
                  <a:cubicBezTo>
                    <a:pt x="125942" y="23283"/>
                    <a:pt x="207963" y="127529"/>
                    <a:pt x="260350" y="127000"/>
                  </a:cubicBezTo>
                  <a:cubicBezTo>
                    <a:pt x="312737" y="126471"/>
                    <a:pt x="345017" y="10583"/>
                    <a:pt x="396875" y="9525"/>
                  </a:cubicBezTo>
                  <a:cubicBezTo>
                    <a:pt x="448733" y="8467"/>
                    <a:pt x="516467" y="120650"/>
                    <a:pt x="571500" y="120650"/>
                  </a:cubicBezTo>
                  <a:cubicBezTo>
                    <a:pt x="626533" y="120650"/>
                    <a:pt x="671513" y="8996"/>
                    <a:pt x="727075" y="9525"/>
                  </a:cubicBezTo>
                  <a:cubicBezTo>
                    <a:pt x="782637" y="10054"/>
                    <a:pt x="851429" y="124883"/>
                    <a:pt x="904875" y="123825"/>
                  </a:cubicBezTo>
                  <a:cubicBezTo>
                    <a:pt x="958321" y="122767"/>
                    <a:pt x="993775" y="2646"/>
                    <a:pt x="1047750" y="3175"/>
                  </a:cubicBezTo>
                  <a:cubicBezTo>
                    <a:pt x="1101725" y="3704"/>
                    <a:pt x="1173163" y="127000"/>
                    <a:pt x="1228725" y="127000"/>
                  </a:cubicBezTo>
                  <a:cubicBezTo>
                    <a:pt x="1284287" y="127000"/>
                    <a:pt x="1326621" y="3175"/>
                    <a:pt x="1381125" y="3175"/>
                  </a:cubicBezTo>
                  <a:cubicBezTo>
                    <a:pt x="1435629" y="3175"/>
                    <a:pt x="1501775" y="127529"/>
                    <a:pt x="1555750" y="127000"/>
                  </a:cubicBezTo>
                  <a:cubicBezTo>
                    <a:pt x="1609725" y="126471"/>
                    <a:pt x="1650471" y="0"/>
                    <a:pt x="1704975" y="0"/>
                  </a:cubicBezTo>
                  <a:cubicBezTo>
                    <a:pt x="1759479" y="0"/>
                    <a:pt x="1829329" y="125942"/>
                    <a:pt x="1882775" y="127000"/>
                  </a:cubicBezTo>
                  <a:cubicBezTo>
                    <a:pt x="1936221" y="128058"/>
                    <a:pt x="1971146" y="6350"/>
                    <a:pt x="2025650" y="6350"/>
                  </a:cubicBezTo>
                  <a:cubicBezTo>
                    <a:pt x="2080154" y="6350"/>
                    <a:pt x="2154238" y="127529"/>
                    <a:pt x="2209800" y="127000"/>
                  </a:cubicBezTo>
                  <a:cubicBezTo>
                    <a:pt x="2265362" y="126471"/>
                    <a:pt x="2305050" y="3704"/>
                    <a:pt x="2359025" y="3175"/>
                  </a:cubicBezTo>
                  <a:cubicBezTo>
                    <a:pt x="2413000" y="2646"/>
                    <a:pt x="2491317" y="113771"/>
                    <a:pt x="2533650" y="123825"/>
                  </a:cubicBezTo>
                  <a:cubicBezTo>
                    <a:pt x="2575983" y="133879"/>
                    <a:pt x="2594504" y="98689"/>
                    <a:pt x="2613025" y="63500"/>
                  </a:cubicBezTo>
                </a:path>
              </a:pathLst>
            </a:custGeom>
            <a:noFill/>
            <a:ln w="222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8492159" y="2950626"/>
                  <a:ext cx="226985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2950626"/>
                  <a:ext cx="274370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Группа 48"/>
          <p:cNvGrpSpPr/>
          <p:nvPr/>
        </p:nvGrpSpPr>
        <p:grpSpPr>
          <a:xfrm>
            <a:off x="6604968" y="3074550"/>
            <a:ext cx="5020557" cy="689486"/>
            <a:chOff x="4953726" y="2305914"/>
            <a:chExt cx="3765418" cy="517115"/>
          </a:xfrm>
        </p:grpSpPr>
        <p:cxnSp>
          <p:nvCxnSpPr>
            <p:cNvPr id="50" name="Прямая со стрелкой 49"/>
            <p:cNvCxnSpPr/>
            <p:nvPr/>
          </p:nvCxnSpPr>
          <p:spPr>
            <a:xfrm flipV="1">
              <a:off x="5219545" y="2396853"/>
              <a:ext cx="0" cy="309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>
              <a:off x="5219543" y="2593572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953726" y="2305914"/>
                  <a:ext cx="245788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2305914"/>
                  <a:ext cx="292772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Полилиния 52"/>
            <p:cNvSpPr/>
            <p:nvPr/>
          </p:nvSpPr>
          <p:spPr>
            <a:xfrm>
              <a:off x="5221286" y="2469305"/>
              <a:ext cx="2616200" cy="248534"/>
            </a:xfrm>
            <a:custGeom>
              <a:avLst/>
              <a:gdLst>
                <a:gd name="connsiteX0" fmla="*/ 0 w 2616200"/>
                <a:gd name="connsiteY0" fmla="*/ 115145 h 248534"/>
                <a:gd name="connsiteX1" fmla="*/ 149225 w 2616200"/>
                <a:gd name="connsiteY1" fmla="*/ 4020 h 248534"/>
                <a:gd name="connsiteX2" fmla="*/ 498475 w 2616200"/>
                <a:gd name="connsiteY2" fmla="*/ 242145 h 248534"/>
                <a:gd name="connsiteX3" fmla="*/ 793750 w 2616200"/>
                <a:gd name="connsiteY3" fmla="*/ 845 h 248534"/>
                <a:gd name="connsiteX4" fmla="*/ 1155700 w 2616200"/>
                <a:gd name="connsiteY4" fmla="*/ 242145 h 248534"/>
                <a:gd name="connsiteX5" fmla="*/ 1457325 w 2616200"/>
                <a:gd name="connsiteY5" fmla="*/ 4020 h 248534"/>
                <a:gd name="connsiteX6" fmla="*/ 1822450 w 2616200"/>
                <a:gd name="connsiteY6" fmla="*/ 242145 h 248534"/>
                <a:gd name="connsiteX7" fmla="*/ 2111375 w 2616200"/>
                <a:gd name="connsiteY7" fmla="*/ 845 h 248534"/>
                <a:gd name="connsiteX8" fmla="*/ 2463800 w 2616200"/>
                <a:gd name="connsiteY8" fmla="*/ 245320 h 248534"/>
                <a:gd name="connsiteX9" fmla="*/ 2616200 w 2616200"/>
                <a:gd name="connsiteY9" fmla="*/ 118320 h 24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200" h="248534">
                  <a:moveTo>
                    <a:pt x="0" y="115145"/>
                  </a:moveTo>
                  <a:cubicBezTo>
                    <a:pt x="33073" y="48999"/>
                    <a:pt x="66146" y="-17147"/>
                    <a:pt x="149225" y="4020"/>
                  </a:cubicBezTo>
                  <a:cubicBezTo>
                    <a:pt x="232304" y="25187"/>
                    <a:pt x="391054" y="242674"/>
                    <a:pt x="498475" y="242145"/>
                  </a:cubicBezTo>
                  <a:cubicBezTo>
                    <a:pt x="605896" y="241616"/>
                    <a:pt x="684213" y="845"/>
                    <a:pt x="793750" y="845"/>
                  </a:cubicBezTo>
                  <a:cubicBezTo>
                    <a:pt x="903287" y="845"/>
                    <a:pt x="1045104" y="241616"/>
                    <a:pt x="1155700" y="242145"/>
                  </a:cubicBezTo>
                  <a:cubicBezTo>
                    <a:pt x="1266296" y="242674"/>
                    <a:pt x="1346200" y="4020"/>
                    <a:pt x="1457325" y="4020"/>
                  </a:cubicBezTo>
                  <a:cubicBezTo>
                    <a:pt x="1568450" y="4020"/>
                    <a:pt x="1713442" y="242674"/>
                    <a:pt x="1822450" y="242145"/>
                  </a:cubicBezTo>
                  <a:cubicBezTo>
                    <a:pt x="1931458" y="241616"/>
                    <a:pt x="2004483" y="316"/>
                    <a:pt x="2111375" y="845"/>
                  </a:cubicBezTo>
                  <a:cubicBezTo>
                    <a:pt x="2218267" y="1374"/>
                    <a:pt x="2379663" y="225741"/>
                    <a:pt x="2463800" y="245320"/>
                  </a:cubicBezTo>
                  <a:cubicBezTo>
                    <a:pt x="2547938" y="264899"/>
                    <a:pt x="2582069" y="191609"/>
                    <a:pt x="2616200" y="118320"/>
                  </a:cubicBezTo>
                </a:path>
              </a:pathLst>
            </a:custGeom>
            <a:noFill/>
            <a:ln w="222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8492159" y="2599938"/>
                  <a:ext cx="226985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2599938"/>
                  <a:ext cx="27437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Группа 54"/>
          <p:cNvGrpSpPr/>
          <p:nvPr/>
        </p:nvGrpSpPr>
        <p:grpSpPr>
          <a:xfrm>
            <a:off x="6604968" y="4870914"/>
            <a:ext cx="5020557" cy="689486"/>
            <a:chOff x="4953726" y="2305914"/>
            <a:chExt cx="3765418" cy="517115"/>
          </a:xfrm>
        </p:grpSpPr>
        <p:cxnSp>
          <p:nvCxnSpPr>
            <p:cNvPr id="56" name="Прямая со стрелкой 55"/>
            <p:cNvCxnSpPr/>
            <p:nvPr/>
          </p:nvCxnSpPr>
          <p:spPr>
            <a:xfrm flipV="1">
              <a:off x="5219545" y="2396853"/>
              <a:ext cx="0" cy="309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5219543" y="2593572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4953726" y="2305914"/>
                  <a:ext cx="245788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2305914"/>
                  <a:ext cx="292772" cy="2462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Полилиния 58"/>
            <p:cNvSpPr/>
            <p:nvPr/>
          </p:nvSpPr>
          <p:spPr>
            <a:xfrm>
              <a:off x="5221286" y="2469305"/>
              <a:ext cx="2616200" cy="248534"/>
            </a:xfrm>
            <a:custGeom>
              <a:avLst/>
              <a:gdLst>
                <a:gd name="connsiteX0" fmla="*/ 0 w 2616200"/>
                <a:gd name="connsiteY0" fmla="*/ 115145 h 248534"/>
                <a:gd name="connsiteX1" fmla="*/ 149225 w 2616200"/>
                <a:gd name="connsiteY1" fmla="*/ 4020 h 248534"/>
                <a:gd name="connsiteX2" fmla="*/ 498475 w 2616200"/>
                <a:gd name="connsiteY2" fmla="*/ 242145 h 248534"/>
                <a:gd name="connsiteX3" fmla="*/ 793750 w 2616200"/>
                <a:gd name="connsiteY3" fmla="*/ 845 h 248534"/>
                <a:gd name="connsiteX4" fmla="*/ 1155700 w 2616200"/>
                <a:gd name="connsiteY4" fmla="*/ 242145 h 248534"/>
                <a:gd name="connsiteX5" fmla="*/ 1457325 w 2616200"/>
                <a:gd name="connsiteY5" fmla="*/ 4020 h 248534"/>
                <a:gd name="connsiteX6" fmla="*/ 1822450 w 2616200"/>
                <a:gd name="connsiteY6" fmla="*/ 242145 h 248534"/>
                <a:gd name="connsiteX7" fmla="*/ 2111375 w 2616200"/>
                <a:gd name="connsiteY7" fmla="*/ 845 h 248534"/>
                <a:gd name="connsiteX8" fmla="*/ 2463800 w 2616200"/>
                <a:gd name="connsiteY8" fmla="*/ 245320 h 248534"/>
                <a:gd name="connsiteX9" fmla="*/ 2616200 w 2616200"/>
                <a:gd name="connsiteY9" fmla="*/ 118320 h 24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200" h="248534">
                  <a:moveTo>
                    <a:pt x="0" y="115145"/>
                  </a:moveTo>
                  <a:cubicBezTo>
                    <a:pt x="33073" y="48999"/>
                    <a:pt x="66146" y="-17147"/>
                    <a:pt x="149225" y="4020"/>
                  </a:cubicBezTo>
                  <a:cubicBezTo>
                    <a:pt x="232304" y="25187"/>
                    <a:pt x="391054" y="242674"/>
                    <a:pt x="498475" y="242145"/>
                  </a:cubicBezTo>
                  <a:cubicBezTo>
                    <a:pt x="605896" y="241616"/>
                    <a:pt x="684213" y="845"/>
                    <a:pt x="793750" y="845"/>
                  </a:cubicBezTo>
                  <a:cubicBezTo>
                    <a:pt x="903287" y="845"/>
                    <a:pt x="1045104" y="241616"/>
                    <a:pt x="1155700" y="242145"/>
                  </a:cubicBezTo>
                  <a:cubicBezTo>
                    <a:pt x="1266296" y="242674"/>
                    <a:pt x="1346200" y="4020"/>
                    <a:pt x="1457325" y="4020"/>
                  </a:cubicBezTo>
                  <a:cubicBezTo>
                    <a:pt x="1568450" y="4020"/>
                    <a:pt x="1713442" y="242674"/>
                    <a:pt x="1822450" y="242145"/>
                  </a:cubicBezTo>
                  <a:cubicBezTo>
                    <a:pt x="1931458" y="241616"/>
                    <a:pt x="2004483" y="316"/>
                    <a:pt x="2111375" y="845"/>
                  </a:cubicBezTo>
                  <a:cubicBezTo>
                    <a:pt x="2218267" y="1374"/>
                    <a:pt x="2379663" y="225741"/>
                    <a:pt x="2463800" y="245320"/>
                  </a:cubicBezTo>
                  <a:cubicBezTo>
                    <a:pt x="2547938" y="264899"/>
                    <a:pt x="2582069" y="191609"/>
                    <a:pt x="2616200" y="118320"/>
                  </a:cubicBezTo>
                </a:path>
              </a:pathLst>
            </a:custGeom>
            <a:noFill/>
            <a:ln w="222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8492159" y="2599938"/>
                  <a:ext cx="226985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2599938"/>
                  <a:ext cx="274370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Группа 60"/>
          <p:cNvGrpSpPr/>
          <p:nvPr/>
        </p:nvGrpSpPr>
        <p:grpSpPr>
          <a:xfrm>
            <a:off x="6604968" y="1756281"/>
            <a:ext cx="5020557" cy="1475127"/>
            <a:chOff x="4953726" y="1317210"/>
            <a:chExt cx="3765418" cy="1106345"/>
          </a:xfrm>
        </p:grpSpPr>
        <p:cxnSp>
          <p:nvCxnSpPr>
            <p:cNvPr id="62" name="Прямая со стрелкой 61"/>
            <p:cNvCxnSpPr/>
            <p:nvPr/>
          </p:nvCxnSpPr>
          <p:spPr>
            <a:xfrm>
              <a:off x="5219543" y="1926822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flipV="1">
              <a:off x="5219545" y="1405165"/>
              <a:ext cx="0" cy="9046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олилиния 63"/>
            <p:cNvSpPr/>
            <p:nvPr/>
          </p:nvSpPr>
          <p:spPr>
            <a:xfrm>
              <a:off x="5221286" y="1430677"/>
              <a:ext cx="2914650" cy="992878"/>
            </a:xfrm>
            <a:custGeom>
              <a:avLst/>
              <a:gdLst>
                <a:gd name="connsiteX0" fmla="*/ 0 w 2914650"/>
                <a:gd name="connsiteY0" fmla="*/ 496548 h 992878"/>
                <a:gd name="connsiteX1" fmla="*/ 701675 w 2914650"/>
                <a:gd name="connsiteY1" fmla="*/ 13948 h 992878"/>
                <a:gd name="connsiteX2" fmla="*/ 2190750 w 2914650"/>
                <a:gd name="connsiteY2" fmla="*/ 979148 h 992878"/>
                <a:gd name="connsiteX3" fmla="*/ 2914650 w 2914650"/>
                <a:gd name="connsiteY3" fmla="*/ 493373 h 99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4650" h="992878">
                  <a:moveTo>
                    <a:pt x="0" y="496548"/>
                  </a:moveTo>
                  <a:cubicBezTo>
                    <a:pt x="168275" y="215031"/>
                    <a:pt x="336550" y="-66485"/>
                    <a:pt x="701675" y="13948"/>
                  </a:cubicBezTo>
                  <a:cubicBezTo>
                    <a:pt x="1066800" y="94381"/>
                    <a:pt x="1821921" y="899244"/>
                    <a:pt x="2190750" y="979148"/>
                  </a:cubicBezTo>
                  <a:cubicBezTo>
                    <a:pt x="2559579" y="1059052"/>
                    <a:pt x="2737114" y="776212"/>
                    <a:pt x="2914650" y="493373"/>
                  </a:cubicBezTo>
                </a:path>
              </a:pathLst>
            </a:custGeom>
            <a:noFill/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8492159" y="1929674"/>
                  <a:ext cx="226985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1929674"/>
                  <a:ext cx="274370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4953726" y="1317210"/>
                  <a:ext cx="245788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1317210"/>
                  <a:ext cx="292772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Группа 66"/>
          <p:cNvGrpSpPr/>
          <p:nvPr/>
        </p:nvGrpSpPr>
        <p:grpSpPr>
          <a:xfrm>
            <a:off x="6604968" y="4451527"/>
            <a:ext cx="5020557" cy="1475127"/>
            <a:chOff x="4953726" y="1317210"/>
            <a:chExt cx="3765418" cy="1106345"/>
          </a:xfrm>
        </p:grpSpPr>
        <p:cxnSp>
          <p:nvCxnSpPr>
            <p:cNvPr id="68" name="Прямая со стрелкой 67"/>
            <p:cNvCxnSpPr/>
            <p:nvPr/>
          </p:nvCxnSpPr>
          <p:spPr>
            <a:xfrm>
              <a:off x="5219543" y="1926822"/>
              <a:ext cx="34418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flipV="1">
              <a:off x="5219545" y="1405165"/>
              <a:ext cx="0" cy="9046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Полилиния 69"/>
            <p:cNvSpPr/>
            <p:nvPr/>
          </p:nvSpPr>
          <p:spPr>
            <a:xfrm>
              <a:off x="5221286" y="1430677"/>
              <a:ext cx="2914650" cy="992878"/>
            </a:xfrm>
            <a:custGeom>
              <a:avLst/>
              <a:gdLst>
                <a:gd name="connsiteX0" fmla="*/ 0 w 2914650"/>
                <a:gd name="connsiteY0" fmla="*/ 496548 h 992878"/>
                <a:gd name="connsiteX1" fmla="*/ 701675 w 2914650"/>
                <a:gd name="connsiteY1" fmla="*/ 13948 h 992878"/>
                <a:gd name="connsiteX2" fmla="*/ 2190750 w 2914650"/>
                <a:gd name="connsiteY2" fmla="*/ 979148 h 992878"/>
                <a:gd name="connsiteX3" fmla="*/ 2914650 w 2914650"/>
                <a:gd name="connsiteY3" fmla="*/ 493373 h 99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4650" h="992878">
                  <a:moveTo>
                    <a:pt x="0" y="496548"/>
                  </a:moveTo>
                  <a:cubicBezTo>
                    <a:pt x="168275" y="215031"/>
                    <a:pt x="336550" y="-66485"/>
                    <a:pt x="701675" y="13948"/>
                  </a:cubicBezTo>
                  <a:cubicBezTo>
                    <a:pt x="1066800" y="94381"/>
                    <a:pt x="1821921" y="899244"/>
                    <a:pt x="2190750" y="979148"/>
                  </a:cubicBezTo>
                  <a:cubicBezTo>
                    <a:pt x="2559579" y="1059052"/>
                    <a:pt x="2737114" y="776212"/>
                    <a:pt x="2914650" y="493373"/>
                  </a:cubicBezTo>
                </a:path>
              </a:pathLst>
            </a:custGeom>
            <a:noFill/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8492159" y="1929674"/>
                  <a:ext cx="226985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159" y="1929674"/>
                  <a:ext cx="274370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4953726" y="1317210"/>
                  <a:ext cx="245788" cy="223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333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726" y="1317210"/>
                  <a:ext cx="292772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7045092" y="2204620"/>
                <a:ext cx="14975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ru-RU" sz="16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819" y="1653465"/>
                <a:ext cx="1169807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010191" y="2958738"/>
                <a:ext cx="16577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</a:rPr>
                        <m:t>=1,5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ru-RU" sz="16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643" y="2219053"/>
                <a:ext cx="1290418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004452" y="3538118"/>
                <a:ext cx="16577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</a:rPr>
                        <m:t>=0,6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ru-RU" sz="16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339" y="2653588"/>
                <a:ext cx="1290418" cy="27699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7004452" y="4005935"/>
                <a:ext cx="16577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600" i="1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ru-RU" sz="16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339" y="3004451"/>
                <a:ext cx="1290418" cy="27699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Группа 83"/>
          <p:cNvGrpSpPr/>
          <p:nvPr/>
        </p:nvGrpSpPr>
        <p:grpSpPr>
          <a:xfrm>
            <a:off x="489251" y="4097072"/>
            <a:ext cx="5519664" cy="1767025"/>
            <a:chOff x="366938" y="1344156"/>
            <a:chExt cx="4139748" cy="1325269"/>
          </a:xfrm>
        </p:grpSpPr>
        <p:sp>
          <p:nvSpPr>
            <p:cNvPr id="85" name="Прямоугольник 84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Сложное колебание</a:t>
              </a: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366938" y="1676846"/>
              <a:ext cx="4139748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любое периодическое колебание, которое может быть представлено как сумма гармонических колебаний кратных частот 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ω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 2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ω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 3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ω</a:t>
              </a:r>
              <a:r>
                <a:rPr lang="ru-RU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,…, , </a:t>
              </a:r>
              <a:r>
                <a:rPr lang="en-US" sz="200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n</a:t>
              </a:r>
              <a:r>
                <a:rPr lang="el-GR" sz="2000" i="1">
                  <a:solidFill>
                    <a:prstClr val="black"/>
                  </a:solidFill>
                  <a:cs typeface="Times New Roman" panose="02020603050405020304" pitchFamily="18" charset="0"/>
                </a:rPr>
                <a:t>ω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60494E-6 L -3.61111E-6 -0.1237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0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0494E-6 L -3.61111E-6 -0.1938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9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2099E-6 L -3.61111E-6 -0.2626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3.61111E-6 -0.39228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4" grpId="0"/>
      <p:bldP spid="81" grpId="0"/>
      <p:bldP spid="82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1350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489251" y="1672366"/>
            <a:ext cx="5428949" cy="1767025"/>
            <a:chOff x="366938" y="1344156"/>
            <a:chExt cx="4071712" cy="1325269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Математический маятник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66938" y="1676846"/>
              <a:ext cx="4071712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материальная точка, подвешенная на невесомой и нерастяжимой нити, прикреплённой к подвесу и находящейся в поле силы тяжести.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89251" y="3600973"/>
            <a:ext cx="5428949" cy="1151473"/>
            <a:chOff x="366938" y="1344156"/>
            <a:chExt cx="4071712" cy="863605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Пружинный маятник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366938" y="1676846"/>
              <a:ext cx="40717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колебательная система, состоящая из МТ массой </a:t>
              </a:r>
              <a:r>
                <a:rPr lang="en-US" sz="2000" i="1" dirty="0">
                  <a:solidFill>
                    <a:prstClr val="black"/>
                  </a:solidFill>
                </a:rPr>
                <a:t>m</a:t>
              </a:r>
              <a:r>
                <a:rPr lang="ru-RU" sz="2000" dirty="0">
                  <a:solidFill>
                    <a:prstClr val="black"/>
                  </a:solidFill>
                </a:rPr>
                <a:t> и пружины жёсткостью </a:t>
              </a:r>
              <a:r>
                <a:rPr lang="en-US" sz="2000" i="1" dirty="0">
                  <a:solidFill>
                    <a:prstClr val="black"/>
                  </a:solidFill>
                </a:rPr>
                <a:t>k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pic>
        <p:nvPicPr>
          <p:cNvPr id="99" name="Рисунок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1540" y="2816368"/>
            <a:ext cx="1342405" cy="4971323"/>
          </a:xfrm>
          <a:prstGeom prst="rect">
            <a:avLst/>
          </a:prstGeom>
        </p:spPr>
      </p:pic>
      <p:sp>
        <p:nvSpPr>
          <p:cNvPr id="100" name="Прямоугольник 99"/>
          <p:cNvSpPr/>
          <p:nvPr/>
        </p:nvSpPr>
        <p:spPr>
          <a:xfrm>
            <a:off x="6596376" y="5600522"/>
            <a:ext cx="4927600" cy="2569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 rot="5400000">
            <a:off x="6200949" y="4940635"/>
            <a:ext cx="1061731" cy="2650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43" y="1692686"/>
            <a:ext cx="3871412" cy="31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6389496" y="1788365"/>
                <a:ext cx="1617494" cy="619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22" y="1341274"/>
                <a:ext cx="1256113" cy="487569"/>
              </a:xfrm>
              <a:prstGeom prst="rect">
                <a:avLst/>
              </a:prstGeom>
              <a:blipFill rotWithShape="0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10130158" y="4122399"/>
                <a:ext cx="1588005" cy="67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618" y="3091799"/>
                <a:ext cx="1191004" cy="5306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3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61350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489251" y="1672366"/>
            <a:ext cx="5428949" cy="1767025"/>
            <a:chOff x="366938" y="1344156"/>
            <a:chExt cx="4071712" cy="1325269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Математический маятник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66938" y="1676846"/>
              <a:ext cx="4071712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материальная точка, подвешенная на невесомой и нерастяжимой нити, прикреплённой к подвесу и находящейся в поле силы тяжести.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89251" y="3600973"/>
            <a:ext cx="5428949" cy="1151473"/>
            <a:chOff x="366938" y="1344156"/>
            <a:chExt cx="4071712" cy="863605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Пружинный маятник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366938" y="1676846"/>
              <a:ext cx="40717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колебательная система, состоящая из МТ массой </a:t>
              </a:r>
              <a:r>
                <a:rPr lang="en-US" sz="2000" i="1" dirty="0">
                  <a:solidFill>
                    <a:prstClr val="black"/>
                  </a:solidFill>
                </a:rPr>
                <a:t>m</a:t>
              </a:r>
              <a:r>
                <a:rPr lang="ru-RU" sz="2000" dirty="0">
                  <a:solidFill>
                    <a:prstClr val="black"/>
                  </a:solidFill>
                </a:rPr>
                <a:t> и пружины жёсткостью </a:t>
              </a:r>
              <a:r>
                <a:rPr lang="en-US" sz="2000" i="1" dirty="0">
                  <a:solidFill>
                    <a:prstClr val="black"/>
                  </a:solidFill>
                </a:rPr>
                <a:t>k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Колебания близки к гармоническим, но не являются таковыми.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1540" y="2816369"/>
            <a:ext cx="1342405" cy="4971324"/>
          </a:xfrm>
          <a:prstGeom prst="rect">
            <a:avLst/>
          </a:prstGeom>
        </p:spPr>
      </p:pic>
      <p:sp>
        <p:nvSpPr>
          <p:cNvPr id="100" name="Прямоугольник 99"/>
          <p:cNvSpPr/>
          <p:nvPr/>
        </p:nvSpPr>
        <p:spPr>
          <a:xfrm>
            <a:off x="6596376" y="5600522"/>
            <a:ext cx="4927600" cy="2569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 rot="5400000">
            <a:off x="6200949" y="4940635"/>
            <a:ext cx="1061731" cy="2650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43" y="1692686"/>
            <a:ext cx="3871412" cy="31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6389496" y="1788365"/>
                <a:ext cx="1617494" cy="619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22" y="1341274"/>
                <a:ext cx="1256113" cy="487569"/>
              </a:xfrm>
              <a:prstGeom prst="rect">
                <a:avLst/>
              </a:prstGeom>
              <a:blipFill rotWithShape="0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10130158" y="4122399"/>
                <a:ext cx="1588005" cy="67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618" y="3091799"/>
                <a:ext cx="1191004" cy="5306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8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5" y="515809"/>
            <a:ext cx="5767926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Затухающие колебания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489251" y="1865405"/>
            <a:ext cx="5318883" cy="1151473"/>
            <a:chOff x="366938" y="1344156"/>
            <a:chExt cx="3989162" cy="863605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Затухающие колебания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амплитуда которых со временем уменьшается.</a:t>
              </a: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Свободные колебания не находят практического применения.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71499" y="3009044"/>
            <a:ext cx="5109632" cy="1792827"/>
            <a:chOff x="447676" y="2252020"/>
            <a:chExt cx="3832224" cy="1344620"/>
          </a:xfrm>
        </p:grpSpPr>
        <p:cxnSp>
          <p:nvCxnSpPr>
            <p:cNvPr id="26" name="Прямая со стрелкой 25"/>
            <p:cNvCxnSpPr/>
            <p:nvPr/>
          </p:nvCxnSpPr>
          <p:spPr>
            <a:xfrm>
              <a:off x="717550" y="2990215"/>
              <a:ext cx="356235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47676" y="2252020"/>
              <a:ext cx="23468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467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28352" y="2990215"/>
              <a:ext cx="20101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t</a:t>
              </a:r>
              <a:endParaRPr lang="ru-RU" sz="1467" i="1" dirty="0">
                <a:solidFill>
                  <a:prstClr val="black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00" y="2445787"/>
              <a:ext cx="3327278" cy="1122870"/>
            </a:xfrm>
            <a:prstGeom prst="rect">
              <a:avLst/>
            </a:prstGeom>
          </p:spPr>
        </p:pic>
        <p:cxnSp>
          <p:nvCxnSpPr>
            <p:cNvPr id="8" name="Прямая со стрелкой 7"/>
            <p:cNvCxnSpPr/>
            <p:nvPr/>
          </p:nvCxnSpPr>
          <p:spPr>
            <a:xfrm flipV="1">
              <a:off x="717550" y="2307590"/>
              <a:ext cx="0" cy="128905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99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5" y="515809"/>
            <a:ext cx="5767926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200" b="1" cap="all" dirty="0">
                <a:solidFill>
                  <a:srgbClr val="ED7D31">
                    <a:lumMod val="75000"/>
                  </a:srgbClr>
                </a:solidFill>
              </a:rPr>
              <a:t>Затухающие колебания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489251" y="1865405"/>
            <a:ext cx="5318883" cy="1151473"/>
            <a:chOff x="366938" y="1344156"/>
            <a:chExt cx="3989162" cy="863605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Затухающие колебания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66938" y="1676846"/>
              <a:ext cx="398916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колебания, амплитуда которых со временем уменьшается.</a:t>
              </a: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89251" y="4913966"/>
            <a:ext cx="5318883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15980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Свободные колебания не находят практического применения.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74" y="1725083"/>
            <a:ext cx="4248151" cy="424815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71499" y="3009044"/>
            <a:ext cx="5109632" cy="1792827"/>
            <a:chOff x="447676" y="2252020"/>
            <a:chExt cx="3832224" cy="1344620"/>
          </a:xfrm>
        </p:grpSpPr>
        <p:cxnSp>
          <p:nvCxnSpPr>
            <p:cNvPr id="26" name="Прямая со стрелкой 25"/>
            <p:cNvCxnSpPr/>
            <p:nvPr/>
          </p:nvCxnSpPr>
          <p:spPr>
            <a:xfrm>
              <a:off x="717550" y="2990215"/>
              <a:ext cx="356235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47676" y="2252020"/>
              <a:ext cx="23468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1467" i="1" dirty="0">
                  <a:solidFill>
                    <a:prstClr val="black"/>
                  </a:solidFill>
                </a:rPr>
                <a:t>А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28352" y="2990215"/>
              <a:ext cx="20101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67" i="1" dirty="0">
                  <a:solidFill>
                    <a:prstClr val="black"/>
                  </a:solidFill>
                </a:rPr>
                <a:t>t</a:t>
              </a:r>
              <a:endParaRPr lang="ru-RU" sz="1467" i="1" dirty="0">
                <a:solidFill>
                  <a:prstClr val="black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00" y="2445787"/>
              <a:ext cx="3327278" cy="1122870"/>
            </a:xfrm>
            <a:prstGeom prst="rect">
              <a:avLst/>
            </a:prstGeom>
          </p:spPr>
        </p:pic>
        <p:cxnSp>
          <p:nvCxnSpPr>
            <p:cNvPr id="8" name="Прямая со стрелкой 7"/>
            <p:cNvCxnSpPr/>
            <p:nvPr/>
          </p:nvCxnSpPr>
          <p:spPr>
            <a:xfrm flipV="1">
              <a:off x="717550" y="2307590"/>
              <a:ext cx="0" cy="128905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66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1449</Words>
  <Application>Microsoft Office PowerPoint</Application>
  <PresentationFormat>Широкоэкранный</PresentationFormat>
  <Paragraphs>303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Gerbera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DVS</cp:lastModifiedBy>
  <cp:revision>2</cp:revision>
  <dcterms:created xsi:type="dcterms:W3CDTF">2016-02-02T09:27:08Z</dcterms:created>
  <dcterms:modified xsi:type="dcterms:W3CDTF">2021-10-12T08:30:00Z</dcterms:modified>
</cp:coreProperties>
</file>