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60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5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8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6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1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7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3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743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3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6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99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51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37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6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28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94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79278-92CC-4305-94FF-3E94CA290EB9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1900D-6D2C-4330-AA3B-6F4E7BC2E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95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02.02.2016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5.png"/><Relationship Id="rId13" Type="http://schemas.openxmlformats.org/officeDocument/2006/relationships/image" Target="NULL"/><Relationship Id="rId21" Type="http://schemas.openxmlformats.org/officeDocument/2006/relationships/image" Target="../media/image18.png"/><Relationship Id="rId3" Type="http://schemas.openxmlformats.org/officeDocument/2006/relationships/image" Target="NULL"/><Relationship Id="rId1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11" Type="http://schemas.openxmlformats.org/officeDocument/2006/relationships/image" Target="NULL"/><Relationship Id="rId23" Type="http://schemas.openxmlformats.org/officeDocument/2006/relationships/image" Target="../media/image20.png"/><Relationship Id="rId15" Type="http://schemas.openxmlformats.org/officeDocument/2006/relationships/image" Target="NULL"/><Relationship Id="rId19" Type="http://schemas.openxmlformats.org/officeDocument/2006/relationships/image" Target="../media/image16.png"/><Relationship Id="rId10" Type="http://schemas.openxmlformats.org/officeDocument/2006/relationships/image" Target="NULL"/><Relationship Id="rId22" Type="http://schemas.openxmlformats.org/officeDocument/2006/relationships/image" Target="../media/image19.png"/><Relationship Id="rId1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9.png"/><Relationship Id="rId9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../media/image28.gif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9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gi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19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NUL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.png"/><Relationship Id="rId7" Type="http://schemas.openxmlformats.org/officeDocument/2006/relationships/image" Target="NUL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NULL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NULL"/><Relationship Id="rId5" Type="http://schemas.openxmlformats.org/officeDocument/2006/relationships/image" Target="../media/image16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0" y="3"/>
            <a:ext cx="5302241" cy="6857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9253" y="511633"/>
            <a:ext cx="5759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ts val="4800"/>
              </a:lnSpc>
            </a:pPr>
            <a:r>
              <a:rPr lang="ru-RU" sz="4400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 и их характеристики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11201" y="5664200"/>
            <a:ext cx="1444172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75733" y="5850699"/>
            <a:ext cx="1661673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67" dirty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Джон Рэлей</a:t>
            </a:r>
            <a:endParaRPr lang="ru-RU" altLang="ru-RU" sz="1867" dirty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481149" y="1778000"/>
            <a:ext cx="5326985" cy="991508"/>
            <a:chOff x="4798150" y="1347614"/>
            <a:chExt cx="3995239" cy="743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800105" y="1347614"/>
                  <a:ext cx="1401634" cy="501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105" y="1347614"/>
                  <a:ext cx="1445652" cy="524503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/>
            <p:cNvSpPr txBox="1"/>
            <p:nvPr/>
          </p:nvSpPr>
          <p:spPr>
            <a:xfrm>
              <a:off x="4798150" y="1467997"/>
              <a:ext cx="399523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	           — уравнение колебаний </a:t>
              </a:r>
            </a:p>
            <a:p>
              <a:pPr defTabSz="914377"/>
              <a:endParaRPr lang="ru-RU" sz="800" dirty="0">
                <a:solidFill>
                  <a:prstClr val="black"/>
                </a:solidFill>
              </a:endParaRPr>
            </a:p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первой бусины.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89251" y="1751609"/>
            <a:ext cx="11241157" cy="4238902"/>
            <a:chOff x="366938" y="1313706"/>
            <a:chExt cx="8430868" cy="317917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776" y="1364046"/>
              <a:ext cx="3420380" cy="158064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247" y="1621637"/>
              <a:ext cx="3420380" cy="321017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5" y="2049801"/>
              <a:ext cx="3441564" cy="378050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248" y="2550238"/>
              <a:ext cx="3441564" cy="628998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248" y="3220334"/>
              <a:ext cx="3441564" cy="581741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5152" y="3904677"/>
              <a:ext cx="3441564" cy="5491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152148" y="1313706"/>
                  <a:ext cx="555152" cy="238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ru-RU" sz="14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2148" y="1313706"/>
                  <a:ext cx="601767" cy="2616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8152148" y="1660009"/>
                  <a:ext cx="567511" cy="384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4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2148" y="1660009"/>
                  <a:ext cx="612925" cy="40812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8152148" y="2125072"/>
                  <a:ext cx="567511" cy="384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4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4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2148" y="2125072"/>
                  <a:ext cx="612925" cy="40812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8152148" y="2627310"/>
                  <a:ext cx="645658" cy="3859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14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4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2148" y="2627310"/>
                  <a:ext cx="691471" cy="40921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8152148" y="3360215"/>
                  <a:ext cx="567511" cy="238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  <m:r>
                          <a:rPr lang="en-US" sz="14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14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2148" y="3360215"/>
                  <a:ext cx="612925" cy="26161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8152148" y="3957883"/>
                  <a:ext cx="645658" cy="3893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  <m:r>
                          <a:rPr lang="en-US" sz="14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en-US" sz="14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ru-RU" sz="14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2148" y="3957883"/>
                  <a:ext cx="691471" cy="40921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149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Прямоугольник 22"/>
            <p:cNvSpPr/>
            <p:nvPr/>
          </p:nvSpPr>
          <p:spPr>
            <a:xfrm>
              <a:off x="366938" y="2211710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При распространении волны: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66938" y="2544400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1</a:t>
              </a:r>
              <a:r>
                <a:rPr lang="ru-RU" sz="2000" dirty="0">
                  <a:solidFill>
                    <a:prstClr val="black"/>
                  </a:solidFill>
                </a:rPr>
                <a:t>) смещение каждой точки </a:t>
              </a:r>
              <a:r>
                <a:rPr lang="ru-RU" sz="2000" dirty="0">
                  <a:solidFill>
                    <a:prstClr val="black"/>
                  </a:solidFill>
                </a:rPr>
                <a:t>шнура </a:t>
              </a:r>
              <a:r>
                <a:rPr lang="ru-RU" sz="2000" dirty="0">
                  <a:solidFill>
                    <a:prstClr val="black"/>
                  </a:solidFill>
                </a:rPr>
                <a:t>от положения равновесия происходит с течением времени </a:t>
              </a:r>
              <a:r>
                <a:rPr lang="ru-RU" sz="2000" dirty="0">
                  <a:solidFill>
                    <a:prstClr val="black"/>
                  </a:solidFill>
                </a:rPr>
                <a:t>периодически;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3269471"/>
              <a:ext cx="4071712" cy="1223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2</a:t>
              </a:r>
              <a:r>
                <a:rPr lang="ru-RU" sz="2000" dirty="0">
                  <a:solidFill>
                    <a:prstClr val="black"/>
                  </a:solidFill>
                </a:rPr>
                <a:t>) смещения всех точек </a:t>
              </a:r>
              <a:r>
                <a:rPr lang="ru-RU" sz="2000" dirty="0">
                  <a:solidFill>
                    <a:prstClr val="black"/>
                  </a:solidFill>
                </a:rPr>
                <a:t>шнура </a:t>
              </a:r>
              <a:r>
                <a:rPr lang="ru-RU" sz="2000" dirty="0">
                  <a:solidFill>
                    <a:prstClr val="black"/>
                  </a:solidFill>
                </a:rPr>
                <a:t>в каждый момент времени периодически изменяются от точки к точке, </a:t>
              </a:r>
              <a:r>
                <a:rPr lang="ru-RU" sz="2000" dirty="0">
                  <a:solidFill>
                    <a:prstClr val="black"/>
                  </a:solidFill>
                </a:rPr>
                <a:t>т. е. </a:t>
              </a:r>
              <a:r>
                <a:rPr lang="ru-RU" sz="2000" dirty="0">
                  <a:solidFill>
                    <a:prstClr val="black"/>
                  </a:solidFill>
                </a:rPr>
                <a:t>являются периодической функцией координат.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395369" y="1778000"/>
            <a:ext cx="5326985" cy="991508"/>
            <a:chOff x="4798150" y="1347614"/>
            <a:chExt cx="3995239" cy="743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800105" y="1347614"/>
                  <a:ext cx="1401634" cy="501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105" y="1347614"/>
                  <a:ext cx="1445652" cy="5245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4798150" y="1467997"/>
              <a:ext cx="399523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	           — уравнение колебаний </a:t>
              </a:r>
            </a:p>
            <a:p>
              <a:pPr defTabSz="914377"/>
              <a:endParaRPr lang="ru-RU" sz="800" dirty="0">
                <a:solidFill>
                  <a:prstClr val="black"/>
                </a:solidFill>
              </a:endParaRPr>
            </a:p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первой бусины.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756749" y="3048048"/>
            <a:ext cx="4599519" cy="2205155"/>
            <a:chOff x="5067561" y="2246343"/>
            <a:chExt cx="3449639" cy="1653866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5067561" y="2246343"/>
              <a:ext cx="81672" cy="1429067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cxnSp>
          <p:nvCxnSpPr>
            <p:cNvPr id="47" name="Прямая соединительная линия 46"/>
            <p:cNvCxnSpPr/>
            <p:nvPr/>
          </p:nvCxnSpPr>
          <p:spPr>
            <a:xfrm>
              <a:off x="5478514" y="2328198"/>
              <a:ext cx="0" cy="126613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5823646" y="2378311"/>
              <a:ext cx="0" cy="13081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6183686" y="2559286"/>
              <a:ext cx="0" cy="131445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6543726" y="2494992"/>
              <a:ext cx="0" cy="130571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6903766" y="2328198"/>
              <a:ext cx="0" cy="130106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7263806" y="2471180"/>
              <a:ext cx="0" cy="130413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7623846" y="2518805"/>
              <a:ext cx="0" cy="131048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/>
            <p:cNvGrpSpPr/>
            <p:nvPr/>
          </p:nvGrpSpPr>
          <p:grpSpPr>
            <a:xfrm>
              <a:off x="5140587" y="2250046"/>
              <a:ext cx="3376613" cy="349721"/>
              <a:chOff x="4943475" y="2224410"/>
              <a:chExt cx="3376613" cy="349721"/>
            </a:xfrm>
          </p:grpSpPr>
          <p:sp>
            <p:nvSpPr>
              <p:cNvPr id="85" name="Полилиния 84"/>
              <p:cNvSpPr/>
              <p:nvPr/>
            </p:nvSpPr>
            <p:spPr>
              <a:xfrm>
                <a:off x="4943475" y="2263020"/>
                <a:ext cx="3376613" cy="299204"/>
              </a:xfrm>
              <a:custGeom>
                <a:avLst/>
                <a:gdLst>
                  <a:gd name="connsiteX0" fmla="*/ 0 w 3376613"/>
                  <a:gd name="connsiteY0" fmla="*/ 22963 h 299204"/>
                  <a:gd name="connsiteX1" fmla="*/ 528638 w 3376613"/>
                  <a:gd name="connsiteY1" fmla="*/ 27725 h 299204"/>
                  <a:gd name="connsiteX2" fmla="*/ 1152525 w 3376613"/>
                  <a:gd name="connsiteY2" fmla="*/ 299188 h 299204"/>
                  <a:gd name="connsiteX3" fmla="*/ 1762125 w 3376613"/>
                  <a:gd name="connsiteY3" fmla="*/ 42013 h 299204"/>
                  <a:gd name="connsiteX4" fmla="*/ 2338388 w 3376613"/>
                  <a:gd name="connsiteY4" fmla="*/ 265850 h 299204"/>
                  <a:gd name="connsiteX5" fmla="*/ 2809875 w 3376613"/>
                  <a:gd name="connsiteY5" fmla="*/ 56300 h 299204"/>
                  <a:gd name="connsiteX6" fmla="*/ 2862263 w 3376613"/>
                  <a:gd name="connsiteY6" fmla="*/ 56300 h 299204"/>
                  <a:gd name="connsiteX7" fmla="*/ 3376613 w 3376613"/>
                  <a:gd name="connsiteY7" fmla="*/ 56300 h 29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6613" h="299204">
                    <a:moveTo>
                      <a:pt x="0" y="22963"/>
                    </a:moveTo>
                    <a:cubicBezTo>
                      <a:pt x="168275" y="2325"/>
                      <a:pt x="336551" y="-18312"/>
                      <a:pt x="528638" y="27725"/>
                    </a:cubicBezTo>
                    <a:cubicBezTo>
                      <a:pt x="720725" y="73762"/>
                      <a:pt x="946944" y="296807"/>
                      <a:pt x="1152525" y="299188"/>
                    </a:cubicBezTo>
                    <a:cubicBezTo>
                      <a:pt x="1358106" y="301569"/>
                      <a:pt x="1564481" y="47569"/>
                      <a:pt x="1762125" y="42013"/>
                    </a:cubicBezTo>
                    <a:cubicBezTo>
                      <a:pt x="1959769" y="36457"/>
                      <a:pt x="2163763" y="263469"/>
                      <a:pt x="2338388" y="265850"/>
                    </a:cubicBezTo>
                    <a:cubicBezTo>
                      <a:pt x="2513013" y="268231"/>
                      <a:pt x="2722563" y="91225"/>
                      <a:pt x="2809875" y="56300"/>
                    </a:cubicBezTo>
                    <a:cubicBezTo>
                      <a:pt x="2897187" y="21375"/>
                      <a:pt x="2862263" y="56300"/>
                      <a:pt x="2862263" y="56300"/>
                    </a:cubicBezTo>
                    <a:lnTo>
                      <a:pt x="3376613" y="5630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Овал 85"/>
              <p:cNvSpPr/>
              <p:nvPr/>
            </p:nvSpPr>
            <p:spPr>
              <a:xfrm>
                <a:off x="5245398" y="2224410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Овал 86"/>
              <p:cNvSpPr/>
              <p:nvPr/>
            </p:nvSpPr>
            <p:spPr>
              <a:xfrm>
                <a:off x="5590530" y="2317341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Овал 87"/>
              <p:cNvSpPr/>
              <p:nvPr/>
            </p:nvSpPr>
            <p:spPr>
              <a:xfrm>
                <a:off x="5950570" y="2503542"/>
                <a:ext cx="72008" cy="70589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Овал 88"/>
              <p:cNvSpPr/>
              <p:nvPr/>
            </p:nvSpPr>
            <p:spPr>
              <a:xfrm>
                <a:off x="6310610" y="243011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Овал 89"/>
              <p:cNvSpPr/>
              <p:nvPr/>
            </p:nvSpPr>
            <p:spPr>
              <a:xfrm>
                <a:off x="6670650" y="226655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Овал 90"/>
              <p:cNvSpPr/>
              <p:nvPr/>
            </p:nvSpPr>
            <p:spPr>
              <a:xfrm>
                <a:off x="7034138" y="241077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Овал 91"/>
              <p:cNvSpPr/>
              <p:nvPr/>
            </p:nvSpPr>
            <p:spPr>
              <a:xfrm>
                <a:off x="7390730" y="245659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Овал 92"/>
              <p:cNvSpPr/>
              <p:nvPr/>
            </p:nvSpPr>
            <p:spPr>
              <a:xfrm>
                <a:off x="7749455" y="2284007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5140587" y="2674189"/>
              <a:ext cx="3376613" cy="349721"/>
              <a:chOff x="4943475" y="2224410"/>
              <a:chExt cx="3376613" cy="349721"/>
            </a:xfrm>
          </p:grpSpPr>
          <p:sp>
            <p:nvSpPr>
              <p:cNvPr id="76" name="Полилиния 75"/>
              <p:cNvSpPr/>
              <p:nvPr/>
            </p:nvSpPr>
            <p:spPr>
              <a:xfrm>
                <a:off x="4943475" y="2263020"/>
                <a:ext cx="3376613" cy="299204"/>
              </a:xfrm>
              <a:custGeom>
                <a:avLst/>
                <a:gdLst>
                  <a:gd name="connsiteX0" fmla="*/ 0 w 3376613"/>
                  <a:gd name="connsiteY0" fmla="*/ 22963 h 299204"/>
                  <a:gd name="connsiteX1" fmla="*/ 528638 w 3376613"/>
                  <a:gd name="connsiteY1" fmla="*/ 27725 h 299204"/>
                  <a:gd name="connsiteX2" fmla="*/ 1152525 w 3376613"/>
                  <a:gd name="connsiteY2" fmla="*/ 299188 h 299204"/>
                  <a:gd name="connsiteX3" fmla="*/ 1762125 w 3376613"/>
                  <a:gd name="connsiteY3" fmla="*/ 42013 h 299204"/>
                  <a:gd name="connsiteX4" fmla="*/ 2338388 w 3376613"/>
                  <a:gd name="connsiteY4" fmla="*/ 265850 h 299204"/>
                  <a:gd name="connsiteX5" fmla="*/ 2809875 w 3376613"/>
                  <a:gd name="connsiteY5" fmla="*/ 56300 h 299204"/>
                  <a:gd name="connsiteX6" fmla="*/ 2862263 w 3376613"/>
                  <a:gd name="connsiteY6" fmla="*/ 56300 h 299204"/>
                  <a:gd name="connsiteX7" fmla="*/ 3376613 w 3376613"/>
                  <a:gd name="connsiteY7" fmla="*/ 56300 h 29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6613" h="299204">
                    <a:moveTo>
                      <a:pt x="0" y="22963"/>
                    </a:moveTo>
                    <a:cubicBezTo>
                      <a:pt x="168275" y="2325"/>
                      <a:pt x="336551" y="-18312"/>
                      <a:pt x="528638" y="27725"/>
                    </a:cubicBezTo>
                    <a:cubicBezTo>
                      <a:pt x="720725" y="73762"/>
                      <a:pt x="946944" y="296807"/>
                      <a:pt x="1152525" y="299188"/>
                    </a:cubicBezTo>
                    <a:cubicBezTo>
                      <a:pt x="1358106" y="301569"/>
                      <a:pt x="1564481" y="47569"/>
                      <a:pt x="1762125" y="42013"/>
                    </a:cubicBezTo>
                    <a:cubicBezTo>
                      <a:pt x="1959769" y="36457"/>
                      <a:pt x="2163763" y="263469"/>
                      <a:pt x="2338388" y="265850"/>
                    </a:cubicBezTo>
                    <a:cubicBezTo>
                      <a:pt x="2513013" y="268231"/>
                      <a:pt x="2722563" y="91225"/>
                      <a:pt x="2809875" y="56300"/>
                    </a:cubicBezTo>
                    <a:cubicBezTo>
                      <a:pt x="2897187" y="21375"/>
                      <a:pt x="2862263" y="56300"/>
                      <a:pt x="2862263" y="56300"/>
                    </a:cubicBezTo>
                    <a:lnTo>
                      <a:pt x="3376613" y="5630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Овал 76"/>
              <p:cNvSpPr/>
              <p:nvPr/>
            </p:nvSpPr>
            <p:spPr>
              <a:xfrm>
                <a:off x="5245398" y="2224410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Овал 77"/>
              <p:cNvSpPr/>
              <p:nvPr/>
            </p:nvSpPr>
            <p:spPr>
              <a:xfrm>
                <a:off x="5590530" y="2317341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Овал 78"/>
              <p:cNvSpPr/>
              <p:nvPr/>
            </p:nvSpPr>
            <p:spPr>
              <a:xfrm>
                <a:off x="5950570" y="2503542"/>
                <a:ext cx="72008" cy="70589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Овал 79"/>
              <p:cNvSpPr/>
              <p:nvPr/>
            </p:nvSpPr>
            <p:spPr>
              <a:xfrm>
                <a:off x="6310610" y="243011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Овал 80"/>
              <p:cNvSpPr/>
              <p:nvPr/>
            </p:nvSpPr>
            <p:spPr>
              <a:xfrm>
                <a:off x="6670650" y="226655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Овал 81"/>
              <p:cNvSpPr/>
              <p:nvPr/>
            </p:nvSpPr>
            <p:spPr>
              <a:xfrm>
                <a:off x="7034138" y="241077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Овал 82"/>
              <p:cNvSpPr/>
              <p:nvPr/>
            </p:nvSpPr>
            <p:spPr>
              <a:xfrm>
                <a:off x="7390730" y="245659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Овал 83"/>
              <p:cNvSpPr/>
              <p:nvPr/>
            </p:nvSpPr>
            <p:spPr>
              <a:xfrm>
                <a:off x="7749455" y="2284007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Группа 55"/>
            <p:cNvGrpSpPr/>
            <p:nvPr/>
          </p:nvGrpSpPr>
          <p:grpSpPr>
            <a:xfrm>
              <a:off x="5140587" y="3107576"/>
              <a:ext cx="3376613" cy="349721"/>
              <a:chOff x="4943475" y="2224410"/>
              <a:chExt cx="3376613" cy="349721"/>
            </a:xfrm>
          </p:grpSpPr>
          <p:sp>
            <p:nvSpPr>
              <p:cNvPr id="67" name="Полилиния 66"/>
              <p:cNvSpPr/>
              <p:nvPr/>
            </p:nvSpPr>
            <p:spPr>
              <a:xfrm>
                <a:off x="4943475" y="2263020"/>
                <a:ext cx="3376613" cy="299204"/>
              </a:xfrm>
              <a:custGeom>
                <a:avLst/>
                <a:gdLst>
                  <a:gd name="connsiteX0" fmla="*/ 0 w 3376613"/>
                  <a:gd name="connsiteY0" fmla="*/ 22963 h 299204"/>
                  <a:gd name="connsiteX1" fmla="*/ 528638 w 3376613"/>
                  <a:gd name="connsiteY1" fmla="*/ 27725 h 299204"/>
                  <a:gd name="connsiteX2" fmla="*/ 1152525 w 3376613"/>
                  <a:gd name="connsiteY2" fmla="*/ 299188 h 299204"/>
                  <a:gd name="connsiteX3" fmla="*/ 1762125 w 3376613"/>
                  <a:gd name="connsiteY3" fmla="*/ 42013 h 299204"/>
                  <a:gd name="connsiteX4" fmla="*/ 2338388 w 3376613"/>
                  <a:gd name="connsiteY4" fmla="*/ 265850 h 299204"/>
                  <a:gd name="connsiteX5" fmla="*/ 2809875 w 3376613"/>
                  <a:gd name="connsiteY5" fmla="*/ 56300 h 299204"/>
                  <a:gd name="connsiteX6" fmla="*/ 2862263 w 3376613"/>
                  <a:gd name="connsiteY6" fmla="*/ 56300 h 299204"/>
                  <a:gd name="connsiteX7" fmla="*/ 3376613 w 3376613"/>
                  <a:gd name="connsiteY7" fmla="*/ 56300 h 29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6613" h="299204">
                    <a:moveTo>
                      <a:pt x="0" y="22963"/>
                    </a:moveTo>
                    <a:cubicBezTo>
                      <a:pt x="168275" y="2325"/>
                      <a:pt x="336551" y="-18312"/>
                      <a:pt x="528638" y="27725"/>
                    </a:cubicBezTo>
                    <a:cubicBezTo>
                      <a:pt x="720725" y="73762"/>
                      <a:pt x="946944" y="296807"/>
                      <a:pt x="1152525" y="299188"/>
                    </a:cubicBezTo>
                    <a:cubicBezTo>
                      <a:pt x="1358106" y="301569"/>
                      <a:pt x="1564481" y="47569"/>
                      <a:pt x="1762125" y="42013"/>
                    </a:cubicBezTo>
                    <a:cubicBezTo>
                      <a:pt x="1959769" y="36457"/>
                      <a:pt x="2163763" y="263469"/>
                      <a:pt x="2338388" y="265850"/>
                    </a:cubicBezTo>
                    <a:cubicBezTo>
                      <a:pt x="2513013" y="268231"/>
                      <a:pt x="2722563" y="91225"/>
                      <a:pt x="2809875" y="56300"/>
                    </a:cubicBezTo>
                    <a:cubicBezTo>
                      <a:pt x="2897187" y="21375"/>
                      <a:pt x="2862263" y="56300"/>
                      <a:pt x="2862263" y="56300"/>
                    </a:cubicBezTo>
                    <a:lnTo>
                      <a:pt x="3376613" y="5630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5245398" y="2224410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Овал 68"/>
              <p:cNvSpPr/>
              <p:nvPr/>
            </p:nvSpPr>
            <p:spPr>
              <a:xfrm>
                <a:off x="5590530" y="2317341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5950570" y="2503542"/>
                <a:ext cx="72008" cy="70589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Овал 70"/>
              <p:cNvSpPr/>
              <p:nvPr/>
            </p:nvSpPr>
            <p:spPr>
              <a:xfrm>
                <a:off x="6310610" y="243011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Овал 71"/>
              <p:cNvSpPr/>
              <p:nvPr/>
            </p:nvSpPr>
            <p:spPr>
              <a:xfrm>
                <a:off x="6670650" y="226655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Овал 72"/>
              <p:cNvSpPr/>
              <p:nvPr/>
            </p:nvSpPr>
            <p:spPr>
              <a:xfrm>
                <a:off x="7034138" y="241077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Овал 73"/>
              <p:cNvSpPr/>
              <p:nvPr/>
            </p:nvSpPr>
            <p:spPr>
              <a:xfrm>
                <a:off x="7390730" y="245659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Овал 74"/>
              <p:cNvSpPr/>
              <p:nvPr/>
            </p:nvSpPr>
            <p:spPr>
              <a:xfrm>
                <a:off x="7749455" y="2284007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" name="Группа 56"/>
            <p:cNvGrpSpPr/>
            <p:nvPr/>
          </p:nvGrpSpPr>
          <p:grpSpPr>
            <a:xfrm>
              <a:off x="5140587" y="3550488"/>
              <a:ext cx="3376613" cy="349721"/>
              <a:chOff x="4943475" y="2224410"/>
              <a:chExt cx="3376613" cy="349721"/>
            </a:xfrm>
          </p:grpSpPr>
          <p:sp>
            <p:nvSpPr>
              <p:cNvPr id="58" name="Полилиния 57"/>
              <p:cNvSpPr/>
              <p:nvPr/>
            </p:nvSpPr>
            <p:spPr>
              <a:xfrm>
                <a:off x="4943475" y="2263020"/>
                <a:ext cx="3376613" cy="299204"/>
              </a:xfrm>
              <a:custGeom>
                <a:avLst/>
                <a:gdLst>
                  <a:gd name="connsiteX0" fmla="*/ 0 w 3376613"/>
                  <a:gd name="connsiteY0" fmla="*/ 22963 h 299204"/>
                  <a:gd name="connsiteX1" fmla="*/ 528638 w 3376613"/>
                  <a:gd name="connsiteY1" fmla="*/ 27725 h 299204"/>
                  <a:gd name="connsiteX2" fmla="*/ 1152525 w 3376613"/>
                  <a:gd name="connsiteY2" fmla="*/ 299188 h 299204"/>
                  <a:gd name="connsiteX3" fmla="*/ 1762125 w 3376613"/>
                  <a:gd name="connsiteY3" fmla="*/ 42013 h 299204"/>
                  <a:gd name="connsiteX4" fmla="*/ 2338388 w 3376613"/>
                  <a:gd name="connsiteY4" fmla="*/ 265850 h 299204"/>
                  <a:gd name="connsiteX5" fmla="*/ 2809875 w 3376613"/>
                  <a:gd name="connsiteY5" fmla="*/ 56300 h 299204"/>
                  <a:gd name="connsiteX6" fmla="*/ 2862263 w 3376613"/>
                  <a:gd name="connsiteY6" fmla="*/ 56300 h 299204"/>
                  <a:gd name="connsiteX7" fmla="*/ 3376613 w 3376613"/>
                  <a:gd name="connsiteY7" fmla="*/ 56300 h 29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6613" h="299204">
                    <a:moveTo>
                      <a:pt x="0" y="22963"/>
                    </a:moveTo>
                    <a:cubicBezTo>
                      <a:pt x="168275" y="2325"/>
                      <a:pt x="336551" y="-18312"/>
                      <a:pt x="528638" y="27725"/>
                    </a:cubicBezTo>
                    <a:cubicBezTo>
                      <a:pt x="720725" y="73762"/>
                      <a:pt x="946944" y="296807"/>
                      <a:pt x="1152525" y="299188"/>
                    </a:cubicBezTo>
                    <a:cubicBezTo>
                      <a:pt x="1358106" y="301569"/>
                      <a:pt x="1564481" y="47569"/>
                      <a:pt x="1762125" y="42013"/>
                    </a:cubicBezTo>
                    <a:cubicBezTo>
                      <a:pt x="1959769" y="36457"/>
                      <a:pt x="2163763" y="263469"/>
                      <a:pt x="2338388" y="265850"/>
                    </a:cubicBezTo>
                    <a:cubicBezTo>
                      <a:pt x="2513013" y="268231"/>
                      <a:pt x="2722563" y="91225"/>
                      <a:pt x="2809875" y="56300"/>
                    </a:cubicBezTo>
                    <a:cubicBezTo>
                      <a:pt x="2897187" y="21375"/>
                      <a:pt x="2862263" y="56300"/>
                      <a:pt x="2862263" y="56300"/>
                    </a:cubicBezTo>
                    <a:lnTo>
                      <a:pt x="3376613" y="5630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5245398" y="2224410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5590530" y="2317341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5950570" y="2503542"/>
                <a:ext cx="72008" cy="70589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6310610" y="243011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6670650" y="226655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7034138" y="241077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7390730" y="245659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Овал 65"/>
              <p:cNvSpPr/>
              <p:nvPr/>
            </p:nvSpPr>
            <p:spPr>
              <a:xfrm>
                <a:off x="7749455" y="2284007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4" name="TextBox 93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</p:spTree>
    <p:extLst>
      <p:ext uri="{BB962C8B-B14F-4D97-AF65-F5344CB8AC3E}">
        <p14:creationId xmlns:p14="http://schemas.microsoft.com/office/powerpoint/2010/main" val="9538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97531E-6 L 0.48559 -1.97531E-6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6395369" y="1778000"/>
            <a:ext cx="5326985" cy="991508"/>
            <a:chOff x="4798150" y="1347614"/>
            <a:chExt cx="3995239" cy="743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800105" y="1347614"/>
                  <a:ext cx="1401634" cy="501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105" y="1347614"/>
                  <a:ext cx="1445652" cy="5245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/>
            <p:cNvSpPr txBox="1"/>
            <p:nvPr/>
          </p:nvSpPr>
          <p:spPr>
            <a:xfrm>
              <a:off x="4798150" y="1467997"/>
              <a:ext cx="399523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	           — уравнение колебаний </a:t>
              </a:r>
            </a:p>
            <a:p>
              <a:pPr defTabSz="914377"/>
              <a:endParaRPr lang="ru-RU" sz="800" dirty="0">
                <a:solidFill>
                  <a:prstClr val="black"/>
                </a:solidFill>
              </a:endParaRPr>
            </a:p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первой бусины.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89251" y="1884442"/>
            <a:ext cx="5428949" cy="1151473"/>
            <a:chOff x="366938" y="1344156"/>
            <a:chExt cx="4071712" cy="863605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Фазовая скорость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366938" y="1676846"/>
              <a:ext cx="407171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скорость распространения какой-либо фазы от одной точки среды к другой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489251" y="3184780"/>
            <a:ext cx="5428949" cy="1151473"/>
            <a:chOff x="366938" y="1344156"/>
            <a:chExt cx="4071712" cy="863605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Волновая поверхность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66938" y="1676846"/>
              <a:ext cx="407171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геометрическое </a:t>
              </a:r>
              <a:r>
                <a:rPr lang="ru-RU" sz="2000" dirty="0">
                  <a:solidFill>
                    <a:prstClr val="black"/>
                  </a:solidFill>
                </a:rPr>
                <a:t>место точек среды, колеблющихся в одинаковых </a:t>
              </a:r>
              <a:r>
                <a:rPr lang="ru-RU" sz="2000" dirty="0">
                  <a:solidFill>
                    <a:prstClr val="black"/>
                  </a:solidFill>
                </a:rPr>
                <a:t>фазах.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89251" y="4485118"/>
            <a:ext cx="5428949" cy="1459249"/>
            <a:chOff x="366938" y="1344156"/>
            <a:chExt cx="4071712" cy="1094437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Фронт волны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366938" y="1676846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волновая поверхность, отделяющая колеблющиеся частицы среды от частиц, которые </a:t>
              </a:r>
              <a:r>
                <a:rPr lang="ru-RU" sz="2000" dirty="0">
                  <a:solidFill>
                    <a:prstClr val="black"/>
                  </a:solidFill>
                </a:rPr>
                <a:t>ещё </a:t>
              </a:r>
              <a:r>
                <a:rPr lang="ru-RU" sz="2000" dirty="0">
                  <a:solidFill>
                    <a:prstClr val="black"/>
                  </a:solidFill>
                </a:rPr>
                <a:t>не начали колебаться.</a:t>
              </a:r>
            </a:p>
          </p:txBody>
        </p:sp>
      </p:grpSp>
      <p:cxnSp>
        <p:nvCxnSpPr>
          <p:cNvPr id="67" name="Прямая соединительная линия 66"/>
          <p:cNvCxnSpPr/>
          <p:nvPr/>
        </p:nvCxnSpPr>
        <p:spPr>
          <a:xfrm>
            <a:off x="10645181" y="3157188"/>
            <a:ext cx="0" cy="176438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Группа 166"/>
          <p:cNvGrpSpPr/>
          <p:nvPr/>
        </p:nvGrpSpPr>
        <p:grpSpPr>
          <a:xfrm>
            <a:off x="6756749" y="3048048"/>
            <a:ext cx="4599519" cy="2205155"/>
            <a:chOff x="5067561" y="2246343"/>
            <a:chExt cx="3449639" cy="1653866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5067561" y="2246343"/>
              <a:ext cx="81672" cy="1429067"/>
            </a:xfrm>
            <a:prstGeom prst="round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cxnSp>
          <p:nvCxnSpPr>
            <p:cNvPr id="60" name="Прямая соединительная линия 59"/>
            <p:cNvCxnSpPr/>
            <p:nvPr/>
          </p:nvCxnSpPr>
          <p:spPr>
            <a:xfrm>
              <a:off x="5478514" y="2328198"/>
              <a:ext cx="0" cy="1266138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>
              <a:off x="5823646" y="2378311"/>
              <a:ext cx="0" cy="130810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6183686" y="2559286"/>
              <a:ext cx="0" cy="131445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6543726" y="2494992"/>
              <a:ext cx="0" cy="1305719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6903766" y="2328198"/>
              <a:ext cx="0" cy="130106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>
              <a:off x="7263806" y="2471180"/>
              <a:ext cx="0" cy="130413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>
              <a:off x="7623846" y="2518805"/>
              <a:ext cx="0" cy="131048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Группа 20"/>
            <p:cNvGrpSpPr/>
            <p:nvPr/>
          </p:nvGrpSpPr>
          <p:grpSpPr>
            <a:xfrm>
              <a:off x="5140587" y="2250046"/>
              <a:ext cx="3376613" cy="349721"/>
              <a:chOff x="4943475" y="2224410"/>
              <a:chExt cx="3376613" cy="349721"/>
            </a:xfrm>
          </p:grpSpPr>
          <p:sp>
            <p:nvSpPr>
              <p:cNvPr id="14" name="Полилиния 13"/>
              <p:cNvSpPr/>
              <p:nvPr/>
            </p:nvSpPr>
            <p:spPr>
              <a:xfrm>
                <a:off x="4943475" y="2263020"/>
                <a:ext cx="3376613" cy="299204"/>
              </a:xfrm>
              <a:custGeom>
                <a:avLst/>
                <a:gdLst>
                  <a:gd name="connsiteX0" fmla="*/ 0 w 3376613"/>
                  <a:gd name="connsiteY0" fmla="*/ 22963 h 299204"/>
                  <a:gd name="connsiteX1" fmla="*/ 528638 w 3376613"/>
                  <a:gd name="connsiteY1" fmla="*/ 27725 h 299204"/>
                  <a:gd name="connsiteX2" fmla="*/ 1152525 w 3376613"/>
                  <a:gd name="connsiteY2" fmla="*/ 299188 h 299204"/>
                  <a:gd name="connsiteX3" fmla="*/ 1762125 w 3376613"/>
                  <a:gd name="connsiteY3" fmla="*/ 42013 h 299204"/>
                  <a:gd name="connsiteX4" fmla="*/ 2338388 w 3376613"/>
                  <a:gd name="connsiteY4" fmla="*/ 265850 h 299204"/>
                  <a:gd name="connsiteX5" fmla="*/ 2809875 w 3376613"/>
                  <a:gd name="connsiteY5" fmla="*/ 56300 h 299204"/>
                  <a:gd name="connsiteX6" fmla="*/ 2862263 w 3376613"/>
                  <a:gd name="connsiteY6" fmla="*/ 56300 h 299204"/>
                  <a:gd name="connsiteX7" fmla="*/ 3376613 w 3376613"/>
                  <a:gd name="connsiteY7" fmla="*/ 56300 h 29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6613" h="299204">
                    <a:moveTo>
                      <a:pt x="0" y="22963"/>
                    </a:moveTo>
                    <a:cubicBezTo>
                      <a:pt x="168275" y="2325"/>
                      <a:pt x="336551" y="-18312"/>
                      <a:pt x="528638" y="27725"/>
                    </a:cubicBezTo>
                    <a:cubicBezTo>
                      <a:pt x="720725" y="73762"/>
                      <a:pt x="946944" y="296807"/>
                      <a:pt x="1152525" y="299188"/>
                    </a:cubicBezTo>
                    <a:cubicBezTo>
                      <a:pt x="1358106" y="301569"/>
                      <a:pt x="1564481" y="47569"/>
                      <a:pt x="1762125" y="42013"/>
                    </a:cubicBezTo>
                    <a:cubicBezTo>
                      <a:pt x="1959769" y="36457"/>
                      <a:pt x="2163763" y="263469"/>
                      <a:pt x="2338388" y="265850"/>
                    </a:cubicBezTo>
                    <a:cubicBezTo>
                      <a:pt x="2513013" y="268231"/>
                      <a:pt x="2722563" y="91225"/>
                      <a:pt x="2809875" y="56300"/>
                    </a:cubicBezTo>
                    <a:cubicBezTo>
                      <a:pt x="2897187" y="21375"/>
                      <a:pt x="2862263" y="56300"/>
                      <a:pt x="2862263" y="56300"/>
                    </a:cubicBezTo>
                    <a:lnTo>
                      <a:pt x="3376613" y="5630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5245398" y="2224410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Овал 100"/>
              <p:cNvSpPr/>
              <p:nvPr/>
            </p:nvSpPr>
            <p:spPr>
              <a:xfrm>
                <a:off x="5590530" y="2317341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Овал 101"/>
              <p:cNvSpPr/>
              <p:nvPr/>
            </p:nvSpPr>
            <p:spPr>
              <a:xfrm>
                <a:off x="5950570" y="2503542"/>
                <a:ext cx="72008" cy="70589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Овал 102"/>
              <p:cNvSpPr/>
              <p:nvPr/>
            </p:nvSpPr>
            <p:spPr>
              <a:xfrm>
                <a:off x="6310610" y="243011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6670650" y="226655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7034138" y="241077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Овал 105"/>
              <p:cNvSpPr/>
              <p:nvPr/>
            </p:nvSpPr>
            <p:spPr>
              <a:xfrm>
                <a:off x="7390730" y="245659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Овал 106"/>
              <p:cNvSpPr/>
              <p:nvPr/>
            </p:nvSpPr>
            <p:spPr>
              <a:xfrm>
                <a:off x="7749455" y="2284007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8" name="Группа 107"/>
            <p:cNvGrpSpPr/>
            <p:nvPr/>
          </p:nvGrpSpPr>
          <p:grpSpPr>
            <a:xfrm>
              <a:off x="5140587" y="2674189"/>
              <a:ext cx="3376613" cy="349721"/>
              <a:chOff x="4943475" y="2224410"/>
              <a:chExt cx="3376613" cy="349721"/>
            </a:xfrm>
          </p:grpSpPr>
          <p:sp>
            <p:nvSpPr>
              <p:cNvPr id="109" name="Полилиния 108"/>
              <p:cNvSpPr/>
              <p:nvPr/>
            </p:nvSpPr>
            <p:spPr>
              <a:xfrm>
                <a:off x="4943475" y="2263020"/>
                <a:ext cx="3376613" cy="299204"/>
              </a:xfrm>
              <a:custGeom>
                <a:avLst/>
                <a:gdLst>
                  <a:gd name="connsiteX0" fmla="*/ 0 w 3376613"/>
                  <a:gd name="connsiteY0" fmla="*/ 22963 h 299204"/>
                  <a:gd name="connsiteX1" fmla="*/ 528638 w 3376613"/>
                  <a:gd name="connsiteY1" fmla="*/ 27725 h 299204"/>
                  <a:gd name="connsiteX2" fmla="*/ 1152525 w 3376613"/>
                  <a:gd name="connsiteY2" fmla="*/ 299188 h 299204"/>
                  <a:gd name="connsiteX3" fmla="*/ 1762125 w 3376613"/>
                  <a:gd name="connsiteY3" fmla="*/ 42013 h 299204"/>
                  <a:gd name="connsiteX4" fmla="*/ 2338388 w 3376613"/>
                  <a:gd name="connsiteY4" fmla="*/ 265850 h 299204"/>
                  <a:gd name="connsiteX5" fmla="*/ 2809875 w 3376613"/>
                  <a:gd name="connsiteY5" fmla="*/ 56300 h 299204"/>
                  <a:gd name="connsiteX6" fmla="*/ 2862263 w 3376613"/>
                  <a:gd name="connsiteY6" fmla="*/ 56300 h 299204"/>
                  <a:gd name="connsiteX7" fmla="*/ 3376613 w 3376613"/>
                  <a:gd name="connsiteY7" fmla="*/ 56300 h 29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6613" h="299204">
                    <a:moveTo>
                      <a:pt x="0" y="22963"/>
                    </a:moveTo>
                    <a:cubicBezTo>
                      <a:pt x="168275" y="2325"/>
                      <a:pt x="336551" y="-18312"/>
                      <a:pt x="528638" y="27725"/>
                    </a:cubicBezTo>
                    <a:cubicBezTo>
                      <a:pt x="720725" y="73762"/>
                      <a:pt x="946944" y="296807"/>
                      <a:pt x="1152525" y="299188"/>
                    </a:cubicBezTo>
                    <a:cubicBezTo>
                      <a:pt x="1358106" y="301569"/>
                      <a:pt x="1564481" y="47569"/>
                      <a:pt x="1762125" y="42013"/>
                    </a:cubicBezTo>
                    <a:cubicBezTo>
                      <a:pt x="1959769" y="36457"/>
                      <a:pt x="2163763" y="263469"/>
                      <a:pt x="2338388" y="265850"/>
                    </a:cubicBezTo>
                    <a:cubicBezTo>
                      <a:pt x="2513013" y="268231"/>
                      <a:pt x="2722563" y="91225"/>
                      <a:pt x="2809875" y="56300"/>
                    </a:cubicBezTo>
                    <a:cubicBezTo>
                      <a:pt x="2897187" y="21375"/>
                      <a:pt x="2862263" y="56300"/>
                      <a:pt x="2862263" y="56300"/>
                    </a:cubicBezTo>
                    <a:lnTo>
                      <a:pt x="3376613" y="5630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Овал 109"/>
              <p:cNvSpPr/>
              <p:nvPr/>
            </p:nvSpPr>
            <p:spPr>
              <a:xfrm>
                <a:off x="5245398" y="2224410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Овал 110"/>
              <p:cNvSpPr/>
              <p:nvPr/>
            </p:nvSpPr>
            <p:spPr>
              <a:xfrm>
                <a:off x="5590530" y="2317341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Овал 111"/>
              <p:cNvSpPr/>
              <p:nvPr/>
            </p:nvSpPr>
            <p:spPr>
              <a:xfrm>
                <a:off x="5950570" y="2503542"/>
                <a:ext cx="72008" cy="70589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6310610" y="243011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Овал 113"/>
              <p:cNvSpPr/>
              <p:nvPr/>
            </p:nvSpPr>
            <p:spPr>
              <a:xfrm>
                <a:off x="6670650" y="226655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Овал 114"/>
              <p:cNvSpPr/>
              <p:nvPr/>
            </p:nvSpPr>
            <p:spPr>
              <a:xfrm>
                <a:off x="7034138" y="241077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Овал 115"/>
              <p:cNvSpPr/>
              <p:nvPr/>
            </p:nvSpPr>
            <p:spPr>
              <a:xfrm>
                <a:off x="7390730" y="245659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Овал 116"/>
              <p:cNvSpPr/>
              <p:nvPr/>
            </p:nvSpPr>
            <p:spPr>
              <a:xfrm>
                <a:off x="7749455" y="2284007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8" name="Группа 117"/>
            <p:cNvGrpSpPr/>
            <p:nvPr/>
          </p:nvGrpSpPr>
          <p:grpSpPr>
            <a:xfrm>
              <a:off x="5140587" y="3107576"/>
              <a:ext cx="3376613" cy="349721"/>
              <a:chOff x="4943475" y="2224410"/>
              <a:chExt cx="3376613" cy="349721"/>
            </a:xfrm>
          </p:grpSpPr>
          <p:sp>
            <p:nvSpPr>
              <p:cNvPr id="119" name="Полилиния 118"/>
              <p:cNvSpPr/>
              <p:nvPr/>
            </p:nvSpPr>
            <p:spPr>
              <a:xfrm>
                <a:off x="4943475" y="2263020"/>
                <a:ext cx="3376613" cy="299204"/>
              </a:xfrm>
              <a:custGeom>
                <a:avLst/>
                <a:gdLst>
                  <a:gd name="connsiteX0" fmla="*/ 0 w 3376613"/>
                  <a:gd name="connsiteY0" fmla="*/ 22963 h 299204"/>
                  <a:gd name="connsiteX1" fmla="*/ 528638 w 3376613"/>
                  <a:gd name="connsiteY1" fmla="*/ 27725 h 299204"/>
                  <a:gd name="connsiteX2" fmla="*/ 1152525 w 3376613"/>
                  <a:gd name="connsiteY2" fmla="*/ 299188 h 299204"/>
                  <a:gd name="connsiteX3" fmla="*/ 1762125 w 3376613"/>
                  <a:gd name="connsiteY3" fmla="*/ 42013 h 299204"/>
                  <a:gd name="connsiteX4" fmla="*/ 2338388 w 3376613"/>
                  <a:gd name="connsiteY4" fmla="*/ 265850 h 299204"/>
                  <a:gd name="connsiteX5" fmla="*/ 2809875 w 3376613"/>
                  <a:gd name="connsiteY5" fmla="*/ 56300 h 299204"/>
                  <a:gd name="connsiteX6" fmla="*/ 2862263 w 3376613"/>
                  <a:gd name="connsiteY6" fmla="*/ 56300 h 299204"/>
                  <a:gd name="connsiteX7" fmla="*/ 3376613 w 3376613"/>
                  <a:gd name="connsiteY7" fmla="*/ 56300 h 29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6613" h="299204">
                    <a:moveTo>
                      <a:pt x="0" y="22963"/>
                    </a:moveTo>
                    <a:cubicBezTo>
                      <a:pt x="168275" y="2325"/>
                      <a:pt x="336551" y="-18312"/>
                      <a:pt x="528638" y="27725"/>
                    </a:cubicBezTo>
                    <a:cubicBezTo>
                      <a:pt x="720725" y="73762"/>
                      <a:pt x="946944" y="296807"/>
                      <a:pt x="1152525" y="299188"/>
                    </a:cubicBezTo>
                    <a:cubicBezTo>
                      <a:pt x="1358106" y="301569"/>
                      <a:pt x="1564481" y="47569"/>
                      <a:pt x="1762125" y="42013"/>
                    </a:cubicBezTo>
                    <a:cubicBezTo>
                      <a:pt x="1959769" y="36457"/>
                      <a:pt x="2163763" y="263469"/>
                      <a:pt x="2338388" y="265850"/>
                    </a:cubicBezTo>
                    <a:cubicBezTo>
                      <a:pt x="2513013" y="268231"/>
                      <a:pt x="2722563" y="91225"/>
                      <a:pt x="2809875" y="56300"/>
                    </a:cubicBezTo>
                    <a:cubicBezTo>
                      <a:pt x="2897187" y="21375"/>
                      <a:pt x="2862263" y="56300"/>
                      <a:pt x="2862263" y="56300"/>
                    </a:cubicBezTo>
                    <a:lnTo>
                      <a:pt x="3376613" y="5630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Овал 119"/>
              <p:cNvSpPr/>
              <p:nvPr/>
            </p:nvSpPr>
            <p:spPr>
              <a:xfrm>
                <a:off x="5245398" y="2224410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Овал 120"/>
              <p:cNvSpPr/>
              <p:nvPr/>
            </p:nvSpPr>
            <p:spPr>
              <a:xfrm>
                <a:off x="5590530" y="2317341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Овал 121"/>
              <p:cNvSpPr/>
              <p:nvPr/>
            </p:nvSpPr>
            <p:spPr>
              <a:xfrm>
                <a:off x="5950570" y="2503542"/>
                <a:ext cx="72008" cy="70589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Овал 122"/>
              <p:cNvSpPr/>
              <p:nvPr/>
            </p:nvSpPr>
            <p:spPr>
              <a:xfrm>
                <a:off x="6310610" y="243011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Овал 123"/>
              <p:cNvSpPr/>
              <p:nvPr/>
            </p:nvSpPr>
            <p:spPr>
              <a:xfrm>
                <a:off x="6670650" y="226655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Овал 124"/>
              <p:cNvSpPr/>
              <p:nvPr/>
            </p:nvSpPr>
            <p:spPr>
              <a:xfrm>
                <a:off x="7034138" y="241077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Овал 125"/>
              <p:cNvSpPr/>
              <p:nvPr/>
            </p:nvSpPr>
            <p:spPr>
              <a:xfrm>
                <a:off x="7390730" y="245659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Овал 126"/>
              <p:cNvSpPr/>
              <p:nvPr/>
            </p:nvSpPr>
            <p:spPr>
              <a:xfrm>
                <a:off x="7749455" y="2284007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9" name="Группа 128"/>
            <p:cNvGrpSpPr/>
            <p:nvPr/>
          </p:nvGrpSpPr>
          <p:grpSpPr>
            <a:xfrm>
              <a:off x="5140587" y="3550488"/>
              <a:ext cx="3376613" cy="349721"/>
              <a:chOff x="4943475" y="2224410"/>
              <a:chExt cx="3376613" cy="349721"/>
            </a:xfrm>
          </p:grpSpPr>
          <p:sp>
            <p:nvSpPr>
              <p:cNvPr id="130" name="Полилиния 129"/>
              <p:cNvSpPr/>
              <p:nvPr/>
            </p:nvSpPr>
            <p:spPr>
              <a:xfrm>
                <a:off x="4943475" y="2263020"/>
                <a:ext cx="3376613" cy="299204"/>
              </a:xfrm>
              <a:custGeom>
                <a:avLst/>
                <a:gdLst>
                  <a:gd name="connsiteX0" fmla="*/ 0 w 3376613"/>
                  <a:gd name="connsiteY0" fmla="*/ 22963 h 299204"/>
                  <a:gd name="connsiteX1" fmla="*/ 528638 w 3376613"/>
                  <a:gd name="connsiteY1" fmla="*/ 27725 h 299204"/>
                  <a:gd name="connsiteX2" fmla="*/ 1152525 w 3376613"/>
                  <a:gd name="connsiteY2" fmla="*/ 299188 h 299204"/>
                  <a:gd name="connsiteX3" fmla="*/ 1762125 w 3376613"/>
                  <a:gd name="connsiteY3" fmla="*/ 42013 h 299204"/>
                  <a:gd name="connsiteX4" fmla="*/ 2338388 w 3376613"/>
                  <a:gd name="connsiteY4" fmla="*/ 265850 h 299204"/>
                  <a:gd name="connsiteX5" fmla="*/ 2809875 w 3376613"/>
                  <a:gd name="connsiteY5" fmla="*/ 56300 h 299204"/>
                  <a:gd name="connsiteX6" fmla="*/ 2862263 w 3376613"/>
                  <a:gd name="connsiteY6" fmla="*/ 56300 h 299204"/>
                  <a:gd name="connsiteX7" fmla="*/ 3376613 w 3376613"/>
                  <a:gd name="connsiteY7" fmla="*/ 56300 h 29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76613" h="299204">
                    <a:moveTo>
                      <a:pt x="0" y="22963"/>
                    </a:moveTo>
                    <a:cubicBezTo>
                      <a:pt x="168275" y="2325"/>
                      <a:pt x="336551" y="-18312"/>
                      <a:pt x="528638" y="27725"/>
                    </a:cubicBezTo>
                    <a:cubicBezTo>
                      <a:pt x="720725" y="73762"/>
                      <a:pt x="946944" y="296807"/>
                      <a:pt x="1152525" y="299188"/>
                    </a:cubicBezTo>
                    <a:cubicBezTo>
                      <a:pt x="1358106" y="301569"/>
                      <a:pt x="1564481" y="47569"/>
                      <a:pt x="1762125" y="42013"/>
                    </a:cubicBezTo>
                    <a:cubicBezTo>
                      <a:pt x="1959769" y="36457"/>
                      <a:pt x="2163763" y="263469"/>
                      <a:pt x="2338388" y="265850"/>
                    </a:cubicBezTo>
                    <a:cubicBezTo>
                      <a:pt x="2513013" y="268231"/>
                      <a:pt x="2722563" y="91225"/>
                      <a:pt x="2809875" y="56300"/>
                    </a:cubicBezTo>
                    <a:cubicBezTo>
                      <a:pt x="2897187" y="21375"/>
                      <a:pt x="2862263" y="56300"/>
                      <a:pt x="2862263" y="56300"/>
                    </a:cubicBezTo>
                    <a:lnTo>
                      <a:pt x="3376613" y="56300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Овал 130"/>
              <p:cNvSpPr/>
              <p:nvPr/>
            </p:nvSpPr>
            <p:spPr>
              <a:xfrm>
                <a:off x="5245398" y="2224410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Овал 131"/>
              <p:cNvSpPr/>
              <p:nvPr/>
            </p:nvSpPr>
            <p:spPr>
              <a:xfrm>
                <a:off x="5590530" y="2317341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Овал 132"/>
              <p:cNvSpPr/>
              <p:nvPr/>
            </p:nvSpPr>
            <p:spPr>
              <a:xfrm>
                <a:off x="5950570" y="2503542"/>
                <a:ext cx="72008" cy="70589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Овал 133"/>
              <p:cNvSpPr/>
              <p:nvPr/>
            </p:nvSpPr>
            <p:spPr>
              <a:xfrm>
                <a:off x="6310610" y="243011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Овал 134"/>
              <p:cNvSpPr/>
              <p:nvPr/>
            </p:nvSpPr>
            <p:spPr>
              <a:xfrm>
                <a:off x="6670650" y="226655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Овал 135"/>
              <p:cNvSpPr/>
              <p:nvPr/>
            </p:nvSpPr>
            <p:spPr>
              <a:xfrm>
                <a:off x="7034138" y="2410778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Овал 136"/>
              <p:cNvSpPr/>
              <p:nvPr/>
            </p:nvSpPr>
            <p:spPr>
              <a:xfrm>
                <a:off x="7390730" y="2456595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Овал 137"/>
              <p:cNvSpPr/>
              <p:nvPr/>
            </p:nvSpPr>
            <p:spPr>
              <a:xfrm>
                <a:off x="7749455" y="2284007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148" name="Прямая со стрелкой 147"/>
          <p:cNvCxnSpPr/>
          <p:nvPr/>
        </p:nvCxnSpPr>
        <p:spPr>
          <a:xfrm flipH="1" flipV="1">
            <a:off x="7327901" y="4552951"/>
            <a:ext cx="1731708" cy="986412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/>
          <p:nvPr/>
        </p:nvCxnSpPr>
        <p:spPr>
          <a:xfrm flipH="1" flipV="1">
            <a:off x="7780819" y="4654182"/>
            <a:ext cx="1278789" cy="885181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 стрелкой 149"/>
          <p:cNvCxnSpPr/>
          <p:nvPr/>
        </p:nvCxnSpPr>
        <p:spPr>
          <a:xfrm flipH="1" flipV="1">
            <a:off x="8251368" y="4785758"/>
            <a:ext cx="808240" cy="753605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 стрелкой 150"/>
          <p:cNvCxnSpPr/>
          <p:nvPr/>
        </p:nvCxnSpPr>
        <p:spPr>
          <a:xfrm flipH="1" flipV="1">
            <a:off x="8743951" y="4857752"/>
            <a:ext cx="313268" cy="674497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/>
          <p:nvPr/>
        </p:nvCxnSpPr>
        <p:spPr>
          <a:xfrm flipV="1">
            <a:off x="9059608" y="4559301"/>
            <a:ext cx="135192" cy="980063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 стрелкой 152"/>
          <p:cNvCxnSpPr/>
          <p:nvPr/>
        </p:nvCxnSpPr>
        <p:spPr>
          <a:xfrm flipV="1">
            <a:off x="9057217" y="4737100"/>
            <a:ext cx="1572683" cy="795149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 стрелкой 161"/>
          <p:cNvCxnSpPr/>
          <p:nvPr/>
        </p:nvCxnSpPr>
        <p:spPr>
          <a:xfrm flipV="1">
            <a:off x="9059608" y="4813287"/>
            <a:ext cx="1091811" cy="726076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 стрелкой 162"/>
          <p:cNvCxnSpPr/>
          <p:nvPr/>
        </p:nvCxnSpPr>
        <p:spPr>
          <a:xfrm flipV="1">
            <a:off x="9059609" y="4800979"/>
            <a:ext cx="610015" cy="738384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488155" y="5468988"/>
            <a:ext cx="3070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волновые поверхности</a:t>
            </a:r>
            <a:endParaRPr lang="ru-RU" sz="2000" dirty="0">
              <a:solidFill>
                <a:srgbClr val="44546A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77" name="Прямая со стрелкой 76"/>
          <p:cNvCxnSpPr/>
          <p:nvPr/>
        </p:nvCxnSpPr>
        <p:spPr>
          <a:xfrm>
            <a:off x="10198100" y="3064933"/>
            <a:ext cx="414867" cy="406400"/>
          </a:xfrm>
          <a:prstGeom prst="straightConnector1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9264528" y="2693951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фронт волны</a:t>
            </a:r>
            <a:endParaRPr lang="ru-RU" sz="2000" dirty="0">
              <a:solidFill>
                <a:srgbClr val="44546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</p:spTree>
    <p:extLst>
      <p:ext uri="{BB962C8B-B14F-4D97-AF65-F5344CB8AC3E}">
        <p14:creationId xmlns:p14="http://schemas.microsoft.com/office/powerpoint/2010/main" val="37373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sp>
        <p:nvSpPr>
          <p:cNvPr id="25" name="Скругленный прямоугольник 3"/>
          <p:cNvSpPr/>
          <p:nvPr/>
        </p:nvSpPr>
        <p:spPr>
          <a:xfrm>
            <a:off x="1538086" y="853893"/>
            <a:ext cx="9115829" cy="12206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4267" dirty="0">
                <a:solidFill>
                  <a:srgbClr val="44546A">
                    <a:lumMod val="75000"/>
                  </a:srgbClr>
                </a:solidFill>
              </a:rPr>
              <a:t>Виды волн </a:t>
            </a:r>
            <a:r>
              <a:rPr lang="ru-RU" sz="4267" dirty="0">
                <a:solidFill>
                  <a:srgbClr val="44546A">
                    <a:lumMod val="75000"/>
                  </a:srgbClr>
                </a:solidFill>
              </a:rPr>
              <a:t>по </a:t>
            </a:r>
            <a:r>
              <a:rPr lang="ru-RU" sz="4267" dirty="0">
                <a:solidFill>
                  <a:srgbClr val="44546A">
                    <a:lumMod val="75000"/>
                  </a:srgbClr>
                </a:solidFill>
              </a:rPr>
              <a:t>геометрии </a:t>
            </a:r>
            <a:r>
              <a:rPr lang="ru-RU" sz="4267" dirty="0">
                <a:solidFill>
                  <a:srgbClr val="44546A">
                    <a:lumMod val="75000"/>
                  </a:srgbClr>
                </a:solidFill>
              </a:rPr>
              <a:t>фронта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9873" y="3037953"/>
            <a:ext cx="4440188" cy="96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200" dirty="0">
                <a:solidFill>
                  <a:prstClr val="black"/>
                </a:solidFill>
              </a:rPr>
              <a:t>Плоская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43595" y="3017217"/>
            <a:ext cx="4440000" cy="96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200" dirty="0">
                <a:solidFill>
                  <a:prstClr val="black"/>
                </a:solidFill>
              </a:rPr>
              <a:t>Сферическая</a:t>
            </a:r>
            <a:endParaRPr lang="ru-RU" sz="3200" dirty="0">
              <a:solidFill>
                <a:prstClr val="black"/>
              </a:solidFill>
            </a:endParaRPr>
          </a:p>
        </p:txBody>
      </p:sp>
      <p:cxnSp>
        <p:nvCxnSpPr>
          <p:cNvPr id="29" name="Скругленная соединительная линия 5"/>
          <p:cNvCxnSpPr>
            <a:stCxn id="25" idx="2"/>
            <a:endCxn id="26" idx="0"/>
          </p:cNvCxnSpPr>
          <p:nvPr/>
        </p:nvCxnSpPr>
        <p:spPr>
          <a:xfrm rot="5400000">
            <a:off x="4126267" y="1068220"/>
            <a:ext cx="963436" cy="2976033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9"/>
          <p:cNvCxnSpPr>
            <a:stCxn id="25" idx="2"/>
            <a:endCxn id="28" idx="0"/>
          </p:cNvCxnSpPr>
          <p:nvPr/>
        </p:nvCxnSpPr>
        <p:spPr>
          <a:xfrm rot="16200000" flipH="1">
            <a:off x="7108449" y="1062069"/>
            <a:ext cx="942700" cy="2967595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4"/>
          <p:cNvCxnSpPr>
            <a:stCxn id="28" idx="2"/>
            <a:endCxn id="43" idx="0"/>
          </p:cNvCxnSpPr>
          <p:nvPr/>
        </p:nvCxnSpPr>
        <p:spPr>
          <a:xfrm>
            <a:off x="9063595" y="3977218"/>
            <a:ext cx="0" cy="372533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Группа 152"/>
          <p:cNvGrpSpPr/>
          <p:nvPr/>
        </p:nvGrpSpPr>
        <p:grpSpPr>
          <a:xfrm>
            <a:off x="899873" y="4349751"/>
            <a:ext cx="4440188" cy="1623483"/>
            <a:chOff x="674904" y="3262313"/>
            <a:chExt cx="3330141" cy="1217612"/>
          </a:xfrm>
        </p:grpSpPr>
        <p:sp>
          <p:nvSpPr>
            <p:cNvPr id="32" name="Прямоугольник 11"/>
            <p:cNvSpPr/>
            <p:nvPr/>
          </p:nvSpPr>
          <p:spPr>
            <a:xfrm>
              <a:off x="674904" y="3262313"/>
              <a:ext cx="3330141" cy="1217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2133" dirty="0">
                <a:solidFill>
                  <a:prstClr val="black"/>
                </a:solidFill>
              </a:endParaRPr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752449" y="3291830"/>
              <a:ext cx="74680" cy="1152128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cxnSp>
          <p:nvCxnSpPr>
            <p:cNvPr id="51" name="Прямая соединительная линия 50"/>
            <p:cNvCxnSpPr/>
            <p:nvPr/>
          </p:nvCxnSpPr>
          <p:spPr>
            <a:xfrm>
              <a:off x="1163401" y="3387725"/>
              <a:ext cx="0" cy="96288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508533" y="3397250"/>
              <a:ext cx="0" cy="94799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868573" y="3390900"/>
              <a:ext cx="0" cy="95970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2228613" y="3394075"/>
              <a:ext cx="0" cy="9565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>
              <a:off x="2588653" y="3394075"/>
              <a:ext cx="0" cy="956533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2948693" y="3397250"/>
              <a:ext cx="0" cy="95335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3308733" y="3390900"/>
              <a:ext cx="0" cy="95970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3668773" y="3397250"/>
              <a:ext cx="0" cy="953358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Группа 19"/>
            <p:cNvGrpSpPr/>
            <p:nvPr/>
          </p:nvGrpSpPr>
          <p:grpSpPr>
            <a:xfrm>
              <a:off x="824457" y="4309236"/>
              <a:ext cx="3096344" cy="77376"/>
              <a:chOff x="824457" y="4309236"/>
              <a:chExt cx="3096344" cy="77376"/>
            </a:xfrm>
          </p:grpSpPr>
          <p:cxnSp>
            <p:nvCxnSpPr>
              <p:cNvPr id="50" name="Прямая со стрелкой 49"/>
              <p:cNvCxnSpPr/>
              <p:nvPr/>
            </p:nvCxnSpPr>
            <p:spPr>
              <a:xfrm>
                <a:off x="824457" y="4345240"/>
                <a:ext cx="3096344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Овал 62"/>
              <p:cNvSpPr/>
              <p:nvPr/>
            </p:nvSpPr>
            <p:spPr>
              <a:xfrm>
                <a:off x="1127397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1472529" y="4309236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1832569" y="4309236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Овал 65"/>
              <p:cNvSpPr/>
              <p:nvPr/>
            </p:nvSpPr>
            <p:spPr>
              <a:xfrm>
                <a:off x="219260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255264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291268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327272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Овал 70"/>
              <p:cNvSpPr/>
              <p:nvPr/>
            </p:nvSpPr>
            <p:spPr>
              <a:xfrm>
                <a:off x="363276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0" name="Группа 109"/>
            <p:cNvGrpSpPr/>
            <p:nvPr/>
          </p:nvGrpSpPr>
          <p:grpSpPr>
            <a:xfrm>
              <a:off x="824457" y="3353022"/>
              <a:ext cx="3096344" cy="77376"/>
              <a:chOff x="824457" y="4309236"/>
              <a:chExt cx="3096344" cy="77376"/>
            </a:xfrm>
          </p:grpSpPr>
          <p:cxnSp>
            <p:nvCxnSpPr>
              <p:cNvPr id="111" name="Прямая со стрелкой 110"/>
              <p:cNvCxnSpPr/>
              <p:nvPr/>
            </p:nvCxnSpPr>
            <p:spPr>
              <a:xfrm>
                <a:off x="824457" y="4345240"/>
                <a:ext cx="3096344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Овал 111"/>
              <p:cNvSpPr/>
              <p:nvPr/>
            </p:nvSpPr>
            <p:spPr>
              <a:xfrm>
                <a:off x="1127397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1472529" y="4309236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Овал 113"/>
              <p:cNvSpPr/>
              <p:nvPr/>
            </p:nvSpPr>
            <p:spPr>
              <a:xfrm>
                <a:off x="1832569" y="4309236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Овал 114"/>
              <p:cNvSpPr/>
              <p:nvPr/>
            </p:nvSpPr>
            <p:spPr>
              <a:xfrm>
                <a:off x="219260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Овал 115"/>
              <p:cNvSpPr/>
              <p:nvPr/>
            </p:nvSpPr>
            <p:spPr>
              <a:xfrm>
                <a:off x="255264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Овал 116"/>
              <p:cNvSpPr/>
              <p:nvPr/>
            </p:nvSpPr>
            <p:spPr>
              <a:xfrm>
                <a:off x="291268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Овал 117"/>
              <p:cNvSpPr/>
              <p:nvPr/>
            </p:nvSpPr>
            <p:spPr>
              <a:xfrm>
                <a:off x="327272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Овал 118"/>
              <p:cNvSpPr/>
              <p:nvPr/>
            </p:nvSpPr>
            <p:spPr>
              <a:xfrm>
                <a:off x="363276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0" name="Группа 119"/>
            <p:cNvGrpSpPr/>
            <p:nvPr/>
          </p:nvGrpSpPr>
          <p:grpSpPr>
            <a:xfrm>
              <a:off x="824457" y="3587972"/>
              <a:ext cx="3096344" cy="77376"/>
              <a:chOff x="824457" y="4309236"/>
              <a:chExt cx="3096344" cy="77376"/>
            </a:xfrm>
          </p:grpSpPr>
          <p:cxnSp>
            <p:nvCxnSpPr>
              <p:cNvPr id="121" name="Прямая со стрелкой 120"/>
              <p:cNvCxnSpPr/>
              <p:nvPr/>
            </p:nvCxnSpPr>
            <p:spPr>
              <a:xfrm>
                <a:off x="824457" y="4345240"/>
                <a:ext cx="3096344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Овал 121"/>
              <p:cNvSpPr/>
              <p:nvPr/>
            </p:nvSpPr>
            <p:spPr>
              <a:xfrm>
                <a:off x="1127397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Овал 122"/>
              <p:cNvSpPr/>
              <p:nvPr/>
            </p:nvSpPr>
            <p:spPr>
              <a:xfrm>
                <a:off x="1472529" y="4309236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Овал 123"/>
              <p:cNvSpPr/>
              <p:nvPr/>
            </p:nvSpPr>
            <p:spPr>
              <a:xfrm>
                <a:off x="1832569" y="4309236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Овал 124"/>
              <p:cNvSpPr/>
              <p:nvPr/>
            </p:nvSpPr>
            <p:spPr>
              <a:xfrm>
                <a:off x="219260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Овал 125"/>
              <p:cNvSpPr/>
              <p:nvPr/>
            </p:nvSpPr>
            <p:spPr>
              <a:xfrm>
                <a:off x="255264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Овал 126"/>
              <p:cNvSpPr/>
              <p:nvPr/>
            </p:nvSpPr>
            <p:spPr>
              <a:xfrm>
                <a:off x="291268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Овал 127"/>
              <p:cNvSpPr/>
              <p:nvPr/>
            </p:nvSpPr>
            <p:spPr>
              <a:xfrm>
                <a:off x="327272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Овал 128"/>
              <p:cNvSpPr/>
              <p:nvPr/>
            </p:nvSpPr>
            <p:spPr>
              <a:xfrm>
                <a:off x="363276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0" name="Группа 129"/>
            <p:cNvGrpSpPr/>
            <p:nvPr/>
          </p:nvGrpSpPr>
          <p:grpSpPr>
            <a:xfrm>
              <a:off x="824457" y="3829272"/>
              <a:ext cx="3096344" cy="77376"/>
              <a:chOff x="824457" y="4309236"/>
              <a:chExt cx="3096344" cy="77376"/>
            </a:xfrm>
          </p:grpSpPr>
          <p:cxnSp>
            <p:nvCxnSpPr>
              <p:cNvPr id="131" name="Прямая со стрелкой 130"/>
              <p:cNvCxnSpPr/>
              <p:nvPr/>
            </p:nvCxnSpPr>
            <p:spPr>
              <a:xfrm>
                <a:off x="824457" y="4345240"/>
                <a:ext cx="3096344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Овал 131"/>
              <p:cNvSpPr/>
              <p:nvPr/>
            </p:nvSpPr>
            <p:spPr>
              <a:xfrm>
                <a:off x="1127397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Овал 132"/>
              <p:cNvSpPr/>
              <p:nvPr/>
            </p:nvSpPr>
            <p:spPr>
              <a:xfrm>
                <a:off x="1472529" y="4309236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Овал 133"/>
              <p:cNvSpPr/>
              <p:nvPr/>
            </p:nvSpPr>
            <p:spPr>
              <a:xfrm>
                <a:off x="1832569" y="4309236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Овал 134"/>
              <p:cNvSpPr/>
              <p:nvPr/>
            </p:nvSpPr>
            <p:spPr>
              <a:xfrm>
                <a:off x="219260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Овал 135"/>
              <p:cNvSpPr/>
              <p:nvPr/>
            </p:nvSpPr>
            <p:spPr>
              <a:xfrm>
                <a:off x="255264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Овал 136"/>
              <p:cNvSpPr/>
              <p:nvPr/>
            </p:nvSpPr>
            <p:spPr>
              <a:xfrm>
                <a:off x="291268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Овал 137"/>
              <p:cNvSpPr/>
              <p:nvPr/>
            </p:nvSpPr>
            <p:spPr>
              <a:xfrm>
                <a:off x="327272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Овал 138"/>
              <p:cNvSpPr/>
              <p:nvPr/>
            </p:nvSpPr>
            <p:spPr>
              <a:xfrm>
                <a:off x="363276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0" name="Группа 139"/>
            <p:cNvGrpSpPr/>
            <p:nvPr/>
          </p:nvGrpSpPr>
          <p:grpSpPr>
            <a:xfrm>
              <a:off x="824457" y="4073747"/>
              <a:ext cx="3096344" cy="77376"/>
              <a:chOff x="824457" y="4309236"/>
              <a:chExt cx="3096344" cy="77376"/>
            </a:xfrm>
          </p:grpSpPr>
          <p:cxnSp>
            <p:nvCxnSpPr>
              <p:cNvPr id="141" name="Прямая со стрелкой 140"/>
              <p:cNvCxnSpPr/>
              <p:nvPr/>
            </p:nvCxnSpPr>
            <p:spPr>
              <a:xfrm>
                <a:off x="824457" y="4345240"/>
                <a:ext cx="3096344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Овал 141"/>
              <p:cNvSpPr/>
              <p:nvPr/>
            </p:nvSpPr>
            <p:spPr>
              <a:xfrm>
                <a:off x="1127397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Овал 142"/>
              <p:cNvSpPr/>
              <p:nvPr/>
            </p:nvSpPr>
            <p:spPr>
              <a:xfrm>
                <a:off x="1472529" y="4309236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Овал 143"/>
              <p:cNvSpPr/>
              <p:nvPr/>
            </p:nvSpPr>
            <p:spPr>
              <a:xfrm>
                <a:off x="1832569" y="4309236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Овал 144"/>
              <p:cNvSpPr/>
              <p:nvPr/>
            </p:nvSpPr>
            <p:spPr>
              <a:xfrm>
                <a:off x="219260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Овал 145"/>
              <p:cNvSpPr/>
              <p:nvPr/>
            </p:nvSpPr>
            <p:spPr>
              <a:xfrm>
                <a:off x="255264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Овал 146"/>
              <p:cNvSpPr/>
              <p:nvPr/>
            </p:nvSpPr>
            <p:spPr>
              <a:xfrm>
                <a:off x="291268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Овал 147"/>
              <p:cNvSpPr/>
              <p:nvPr/>
            </p:nvSpPr>
            <p:spPr>
              <a:xfrm>
                <a:off x="327272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Овал 148"/>
              <p:cNvSpPr/>
              <p:nvPr/>
            </p:nvSpPr>
            <p:spPr>
              <a:xfrm>
                <a:off x="3632769" y="4314604"/>
                <a:ext cx="72008" cy="72008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150" name="Прямая соединительная линия 34"/>
          <p:cNvCxnSpPr>
            <a:stCxn id="26" idx="2"/>
            <a:endCxn id="32" idx="0"/>
          </p:cNvCxnSpPr>
          <p:nvPr/>
        </p:nvCxnSpPr>
        <p:spPr>
          <a:xfrm>
            <a:off x="3119967" y="3997954"/>
            <a:ext cx="0" cy="35179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8" name="Группа 247"/>
          <p:cNvGrpSpPr/>
          <p:nvPr/>
        </p:nvGrpSpPr>
        <p:grpSpPr>
          <a:xfrm>
            <a:off x="6843595" y="4349751"/>
            <a:ext cx="4440000" cy="1623483"/>
            <a:chOff x="5132696" y="3262313"/>
            <a:chExt cx="3330000" cy="1217612"/>
          </a:xfrm>
        </p:grpSpPr>
        <p:sp>
          <p:nvSpPr>
            <p:cNvPr id="43" name="Прямоугольник 13"/>
            <p:cNvSpPr/>
            <p:nvPr/>
          </p:nvSpPr>
          <p:spPr>
            <a:xfrm>
              <a:off x="5132696" y="3262313"/>
              <a:ext cx="3330000" cy="1217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2133" dirty="0">
                <a:solidFill>
                  <a:prstClr val="black"/>
                </a:solidFill>
              </a:endParaRPr>
            </a:p>
          </p:txBody>
        </p:sp>
        <p:grpSp>
          <p:nvGrpSpPr>
            <p:cNvPr id="247" name="Группа 246"/>
            <p:cNvGrpSpPr/>
            <p:nvPr/>
          </p:nvGrpSpPr>
          <p:grpSpPr>
            <a:xfrm>
              <a:off x="6228186" y="3298825"/>
              <a:ext cx="1116122" cy="1143000"/>
              <a:chOff x="6228186" y="3298825"/>
              <a:chExt cx="1116122" cy="1143000"/>
            </a:xfrm>
          </p:grpSpPr>
          <p:cxnSp>
            <p:nvCxnSpPr>
              <p:cNvPr id="204" name="Прямая соединительная линия 203"/>
              <p:cNvCxnSpPr/>
              <p:nvPr/>
            </p:nvCxnSpPr>
            <p:spPr>
              <a:xfrm flipV="1">
                <a:off x="6790469" y="3298825"/>
                <a:ext cx="0" cy="114300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Прямая соединительная линия 206"/>
              <p:cNvCxnSpPr/>
              <p:nvPr/>
            </p:nvCxnSpPr>
            <p:spPr>
              <a:xfrm>
                <a:off x="6228186" y="3864932"/>
                <a:ext cx="1116122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Прямая соединительная линия 211"/>
              <p:cNvCxnSpPr/>
              <p:nvPr/>
            </p:nvCxnSpPr>
            <p:spPr>
              <a:xfrm rot="2700000">
                <a:off x="6239490" y="3870972"/>
                <a:ext cx="1116122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Прямая соединительная линия 212"/>
              <p:cNvCxnSpPr/>
              <p:nvPr/>
            </p:nvCxnSpPr>
            <p:spPr>
              <a:xfrm rot="18900000" flipV="1">
                <a:off x="6228186" y="3872340"/>
                <a:ext cx="1116122" cy="0"/>
              </a:xfrm>
              <a:prstGeom prst="line">
                <a:avLst/>
              </a:prstGeom>
              <a:ln w="9525">
                <a:solidFill>
                  <a:schemeClr val="tx1">
                    <a:lumMod val="50000"/>
                    <a:lumOff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6" name="Овал 195"/>
              <p:cNvSpPr/>
              <p:nvPr/>
            </p:nvSpPr>
            <p:spPr>
              <a:xfrm>
                <a:off x="6740216" y="3812579"/>
                <a:ext cx="105394" cy="10539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7" name="Овал 196"/>
              <p:cNvSpPr/>
              <p:nvPr/>
            </p:nvSpPr>
            <p:spPr>
              <a:xfrm>
                <a:off x="6630895" y="3702913"/>
                <a:ext cx="324036" cy="324036"/>
              </a:xfrm>
              <a:prstGeom prst="ellipse">
                <a:avLst/>
              </a:prstGeom>
              <a:noFill/>
              <a:ln w="952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8" name="Овал 197"/>
              <p:cNvSpPr/>
              <p:nvPr/>
            </p:nvSpPr>
            <p:spPr>
              <a:xfrm>
                <a:off x="6543564" y="3615866"/>
                <a:ext cx="498698" cy="498698"/>
              </a:xfrm>
              <a:prstGeom prst="ellipse">
                <a:avLst/>
              </a:prstGeom>
              <a:noFill/>
              <a:ln w="952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9" name="Овал 198"/>
              <p:cNvSpPr/>
              <p:nvPr/>
            </p:nvSpPr>
            <p:spPr>
              <a:xfrm>
                <a:off x="6461344" y="3540772"/>
                <a:ext cx="663138" cy="663138"/>
              </a:xfrm>
              <a:prstGeom prst="ellipse">
                <a:avLst/>
              </a:prstGeom>
              <a:noFill/>
              <a:ln w="952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Овал 199"/>
              <p:cNvSpPr/>
              <p:nvPr/>
            </p:nvSpPr>
            <p:spPr>
              <a:xfrm>
                <a:off x="6359650" y="3439078"/>
                <a:ext cx="866526" cy="866526"/>
              </a:xfrm>
              <a:prstGeom prst="ellipse">
                <a:avLst/>
              </a:prstGeom>
              <a:noFill/>
              <a:ln w="952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Овал 213"/>
              <p:cNvSpPr/>
              <p:nvPr/>
            </p:nvSpPr>
            <p:spPr>
              <a:xfrm>
                <a:off x="6660811" y="3734925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5" name="Овал 214"/>
              <p:cNvSpPr/>
              <p:nvPr/>
            </p:nvSpPr>
            <p:spPr>
              <a:xfrm>
                <a:off x="6598899" y="3670631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6" name="Овал 215"/>
              <p:cNvSpPr/>
              <p:nvPr/>
            </p:nvSpPr>
            <p:spPr>
              <a:xfrm>
                <a:off x="6541749" y="361586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7" name="Овал 216"/>
              <p:cNvSpPr/>
              <p:nvPr/>
            </p:nvSpPr>
            <p:spPr>
              <a:xfrm>
                <a:off x="6772730" y="3684918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8" name="Овал 217"/>
              <p:cNvSpPr/>
              <p:nvPr/>
            </p:nvSpPr>
            <p:spPr>
              <a:xfrm>
                <a:off x="6772730" y="359681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Овал 218"/>
              <p:cNvSpPr/>
              <p:nvPr/>
            </p:nvSpPr>
            <p:spPr>
              <a:xfrm>
                <a:off x="6772730" y="3522993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Овал 219"/>
              <p:cNvSpPr/>
              <p:nvPr/>
            </p:nvSpPr>
            <p:spPr>
              <a:xfrm>
                <a:off x="6775111" y="3420600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1" name="Овал 220"/>
              <p:cNvSpPr/>
              <p:nvPr/>
            </p:nvSpPr>
            <p:spPr>
              <a:xfrm>
                <a:off x="6470311" y="3544424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2" name="Овал 221"/>
              <p:cNvSpPr/>
              <p:nvPr/>
            </p:nvSpPr>
            <p:spPr>
              <a:xfrm>
                <a:off x="6341723" y="384446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3" name="Овал 222"/>
              <p:cNvSpPr/>
              <p:nvPr/>
            </p:nvSpPr>
            <p:spPr>
              <a:xfrm>
                <a:off x="6441736" y="384446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Овал 223"/>
              <p:cNvSpPr/>
              <p:nvPr/>
            </p:nvSpPr>
            <p:spPr>
              <a:xfrm>
                <a:off x="6525079" y="384446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5" name="Овал 224"/>
              <p:cNvSpPr/>
              <p:nvPr/>
            </p:nvSpPr>
            <p:spPr>
              <a:xfrm>
                <a:off x="6613186" y="384446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6" name="Овал 225"/>
              <p:cNvSpPr/>
              <p:nvPr/>
            </p:nvSpPr>
            <p:spPr>
              <a:xfrm>
                <a:off x="6937036" y="384446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7" name="Овал 226"/>
              <p:cNvSpPr/>
              <p:nvPr/>
            </p:nvSpPr>
            <p:spPr>
              <a:xfrm>
                <a:off x="7022761" y="384446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8" name="Овал 227"/>
              <p:cNvSpPr/>
              <p:nvPr/>
            </p:nvSpPr>
            <p:spPr>
              <a:xfrm>
                <a:off x="7106105" y="384446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0" name="Овал 229"/>
              <p:cNvSpPr/>
              <p:nvPr/>
            </p:nvSpPr>
            <p:spPr>
              <a:xfrm>
                <a:off x="7208499" y="384446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Овал 230"/>
              <p:cNvSpPr/>
              <p:nvPr/>
            </p:nvSpPr>
            <p:spPr>
              <a:xfrm>
                <a:off x="7084674" y="4154024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2" name="Овал 231"/>
              <p:cNvSpPr/>
              <p:nvPr/>
            </p:nvSpPr>
            <p:spPr>
              <a:xfrm>
                <a:off x="7010855" y="4082586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3" name="Овал 232"/>
              <p:cNvSpPr/>
              <p:nvPr/>
            </p:nvSpPr>
            <p:spPr>
              <a:xfrm>
                <a:off x="6948943" y="4023055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Овал 233"/>
              <p:cNvSpPr/>
              <p:nvPr/>
            </p:nvSpPr>
            <p:spPr>
              <a:xfrm>
                <a:off x="6889411" y="3961143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Овал 234"/>
              <p:cNvSpPr/>
              <p:nvPr/>
            </p:nvSpPr>
            <p:spPr>
              <a:xfrm>
                <a:off x="6772730" y="4006386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Овал 235"/>
              <p:cNvSpPr/>
              <p:nvPr/>
            </p:nvSpPr>
            <p:spPr>
              <a:xfrm>
                <a:off x="6772730" y="4094493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Овал 236"/>
              <p:cNvSpPr/>
              <p:nvPr/>
            </p:nvSpPr>
            <p:spPr>
              <a:xfrm>
                <a:off x="6772730" y="4182600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Овал 237"/>
              <p:cNvSpPr/>
              <p:nvPr/>
            </p:nvSpPr>
            <p:spPr>
              <a:xfrm>
                <a:off x="6772730" y="4284944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9" name="Овал 238"/>
              <p:cNvSpPr/>
              <p:nvPr/>
            </p:nvSpPr>
            <p:spPr>
              <a:xfrm>
                <a:off x="6465549" y="4158737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Овал 239"/>
              <p:cNvSpPr/>
              <p:nvPr/>
            </p:nvSpPr>
            <p:spPr>
              <a:xfrm>
                <a:off x="6534605" y="4087300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Овал 240"/>
              <p:cNvSpPr/>
              <p:nvPr/>
            </p:nvSpPr>
            <p:spPr>
              <a:xfrm>
                <a:off x="6598899" y="4023006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Овал 241"/>
              <p:cNvSpPr/>
              <p:nvPr/>
            </p:nvSpPr>
            <p:spPr>
              <a:xfrm>
                <a:off x="6660811" y="3961094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3" name="Овал 242"/>
              <p:cNvSpPr/>
              <p:nvPr/>
            </p:nvSpPr>
            <p:spPr>
              <a:xfrm>
                <a:off x="6887030" y="3732494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Овал 243"/>
              <p:cNvSpPr/>
              <p:nvPr/>
            </p:nvSpPr>
            <p:spPr>
              <a:xfrm>
                <a:off x="6948943" y="367296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Овал 244"/>
              <p:cNvSpPr/>
              <p:nvPr/>
            </p:nvSpPr>
            <p:spPr>
              <a:xfrm>
                <a:off x="7006093" y="3615812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Овал 245"/>
              <p:cNvSpPr/>
              <p:nvPr/>
            </p:nvSpPr>
            <p:spPr>
              <a:xfrm>
                <a:off x="7072768" y="3546756"/>
                <a:ext cx="36000" cy="36000"/>
              </a:xfrm>
              <a:prstGeom prst="ellips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782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6395369" y="1778000"/>
            <a:ext cx="5326985" cy="991508"/>
            <a:chOff x="4798150" y="1347614"/>
            <a:chExt cx="3995239" cy="743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800105" y="1347614"/>
                  <a:ext cx="1401634" cy="501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105" y="1347614"/>
                  <a:ext cx="1445652" cy="5245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/>
            <p:cNvSpPr txBox="1"/>
            <p:nvPr/>
          </p:nvSpPr>
          <p:spPr>
            <a:xfrm>
              <a:off x="4798150" y="1467997"/>
              <a:ext cx="399523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	           — уравнение колебаний </a:t>
              </a:r>
            </a:p>
            <a:p>
              <a:pPr defTabSz="914377"/>
              <a:endParaRPr lang="ru-RU" sz="800" dirty="0">
                <a:solidFill>
                  <a:prstClr val="black"/>
                </a:solidFill>
              </a:endParaRPr>
            </a:p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первой бусины.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89251" y="4559286"/>
            <a:ext cx="5428949" cy="1456226"/>
            <a:chOff x="366938" y="1358049"/>
            <a:chExt cx="4071712" cy="1092170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366938" y="1358049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Бегущая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366938" y="1688472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распространение </a:t>
              </a:r>
              <a:r>
                <a:rPr lang="ru-RU" sz="2000" dirty="0">
                  <a:solidFill>
                    <a:prstClr val="black"/>
                  </a:solidFill>
                </a:rPr>
                <a:t>колебательного движения в среде с </a:t>
              </a:r>
              <a:r>
                <a:rPr lang="ru-RU" sz="2000" dirty="0">
                  <a:solidFill>
                    <a:prstClr val="black"/>
                  </a:solidFill>
                </a:rPr>
                <a:t>определённой скоростью.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489251" y="1712310"/>
            <a:ext cx="5428949" cy="1459249"/>
            <a:chOff x="366938" y="1344156"/>
            <a:chExt cx="4071712" cy="1094437"/>
          </a:xfrm>
        </p:grpSpPr>
        <p:sp>
          <p:nvSpPr>
            <p:cNvPr id="90" name="Прямоугольник 89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Плоская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366938" y="1676846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плоскости </a:t>
              </a:r>
              <a:r>
                <a:rPr lang="ru-RU" sz="2000" dirty="0">
                  <a:solidFill>
                    <a:prstClr val="black"/>
                  </a:solidFill>
                </a:rPr>
                <a:t>равных фаз перпендикулярны направлению распространения волны и параллельны друг другу.</a:t>
              </a: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489251" y="3289687"/>
            <a:ext cx="5428949" cy="1151472"/>
            <a:chOff x="366938" y="1344156"/>
            <a:chExt cx="4071712" cy="863604"/>
          </a:xfrm>
        </p:grpSpPr>
        <p:sp>
          <p:nvSpPr>
            <p:cNvPr id="93" name="Прямоугольник 92"/>
            <p:cNvSpPr/>
            <p:nvPr/>
          </p:nvSpPr>
          <p:spPr>
            <a:xfrm>
              <a:off x="366938" y="1344156"/>
              <a:ext cx="398916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Сферическая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366938" y="1676846"/>
              <a:ext cx="4071712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поверхностью </a:t>
              </a:r>
              <a:r>
                <a:rPr lang="ru-RU" sz="2000" dirty="0">
                  <a:solidFill>
                    <a:prstClr val="black"/>
                  </a:solidFill>
                </a:rPr>
                <a:t>равных фаз является </a:t>
              </a:r>
              <a:r>
                <a:rPr lang="ru-RU" sz="2000" dirty="0">
                  <a:solidFill>
                    <a:prstClr val="black"/>
                  </a:solidFill>
                </a:rPr>
                <a:t>сфера.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423571" y="4716430"/>
            <a:ext cx="5186991" cy="1235637"/>
            <a:chOff x="4817678" y="2790142"/>
            <a:chExt cx="3890243" cy="926728"/>
          </a:xfrm>
        </p:grpSpPr>
        <p:cxnSp>
          <p:nvCxnSpPr>
            <p:cNvPr id="4" name="Прямая со стрелкой 3"/>
            <p:cNvCxnSpPr/>
            <p:nvPr/>
          </p:nvCxnSpPr>
          <p:spPr>
            <a:xfrm>
              <a:off x="5040052" y="3347255"/>
              <a:ext cx="3600400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/>
            <p:nvPr/>
          </p:nvCxnSpPr>
          <p:spPr>
            <a:xfrm flipV="1">
              <a:off x="5112060" y="2891371"/>
              <a:ext cx="0" cy="825499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Рисунок 9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"/>
            <a:stretch/>
          </p:blipFill>
          <p:spPr>
            <a:xfrm>
              <a:off x="5033511" y="3063636"/>
              <a:ext cx="3473379" cy="5901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8424719" y="3327816"/>
                  <a:ext cx="2832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4719" y="3327816"/>
                  <a:ext cx="327782" cy="3000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4817678" y="2790142"/>
                  <a:ext cx="2857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7678" y="2790142"/>
                  <a:ext cx="327782" cy="30008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408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/>
                <p:cNvSpPr txBox="1"/>
                <p:nvPr/>
              </p:nvSpPr>
              <p:spPr>
                <a:xfrm>
                  <a:off x="6970569" y="3340516"/>
                  <a:ext cx="2832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TextBox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0569" y="3340516"/>
                  <a:ext cx="327782" cy="30008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Группа 10"/>
          <p:cNvGrpSpPr/>
          <p:nvPr/>
        </p:nvGrpSpPr>
        <p:grpSpPr>
          <a:xfrm>
            <a:off x="6395369" y="2895201"/>
            <a:ext cx="5326985" cy="899384"/>
            <a:chOff x="4796526" y="2223437"/>
            <a:chExt cx="3995239" cy="674538"/>
          </a:xfrm>
        </p:grpSpPr>
        <p:sp>
          <p:nvSpPr>
            <p:cNvPr id="142" name="TextBox 141"/>
            <p:cNvSpPr txBox="1"/>
            <p:nvPr/>
          </p:nvSpPr>
          <p:spPr>
            <a:xfrm>
              <a:off x="4796526" y="2290068"/>
              <a:ext cx="3995239" cy="60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 </a:t>
              </a:r>
              <a:r>
                <a:rPr lang="ru-RU" sz="2000" dirty="0">
                  <a:solidFill>
                    <a:prstClr val="black"/>
                  </a:solidFill>
                </a:rPr>
                <a:t>        </a:t>
              </a:r>
              <a:r>
                <a:rPr lang="ru-RU" sz="1400" dirty="0">
                  <a:solidFill>
                    <a:prstClr val="black"/>
                  </a:solidFill>
                </a:rPr>
                <a:t> </a:t>
              </a:r>
              <a:r>
                <a:rPr lang="ru-RU" sz="2000" dirty="0">
                  <a:solidFill>
                    <a:prstClr val="black"/>
                  </a:solidFill>
                </a:rPr>
                <a:t>— отставание во времени от</a:t>
              </a:r>
            </a:p>
            <a:p>
              <a:pPr defTabSz="914377"/>
              <a:endParaRPr lang="ru-RU" sz="667" dirty="0">
                <a:solidFill>
                  <a:prstClr val="black"/>
                </a:solidFill>
              </a:endParaRPr>
            </a:p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колебаний источника.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/>
                <p:cNvSpPr txBox="1"/>
                <p:nvPr/>
              </p:nvSpPr>
              <p:spPr>
                <a:xfrm>
                  <a:off x="4798481" y="2223437"/>
                  <a:ext cx="629788" cy="4645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den>
                        </m:f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TextBox 1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8481" y="2223437"/>
                  <a:ext cx="675506" cy="48763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/>
              <p:cNvSpPr txBox="1"/>
              <p:nvPr/>
            </p:nvSpPr>
            <p:spPr>
              <a:xfrm>
                <a:off x="7217819" y="3920212"/>
                <a:ext cx="2562496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44" name="TextBox 1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364" y="2940159"/>
                <a:ext cx="2038956" cy="525978"/>
              </a:xfrm>
              <a:prstGeom prst="rect">
                <a:avLst/>
              </a:prstGeom>
              <a:blipFill rotWithShape="0">
                <a:blip r:embed="rId9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/>
          <p:cNvSpPr/>
          <p:nvPr/>
        </p:nvSpPr>
        <p:spPr>
          <a:xfrm>
            <a:off x="6389720" y="4069377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Тогда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</p:spTree>
    <p:extLst>
      <p:ext uri="{BB962C8B-B14F-4D97-AF65-F5344CB8AC3E}">
        <p14:creationId xmlns:p14="http://schemas.microsoft.com/office/powerpoint/2010/main" val="5294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Группа 26"/>
          <p:cNvGrpSpPr/>
          <p:nvPr/>
        </p:nvGrpSpPr>
        <p:grpSpPr>
          <a:xfrm>
            <a:off x="6395369" y="1778000"/>
            <a:ext cx="5326985" cy="991508"/>
            <a:chOff x="4798150" y="1347614"/>
            <a:chExt cx="3995239" cy="743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800105" y="1347614"/>
                  <a:ext cx="1401634" cy="501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105" y="1347614"/>
                  <a:ext cx="1445652" cy="52450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/>
            <p:cNvSpPr txBox="1"/>
            <p:nvPr/>
          </p:nvSpPr>
          <p:spPr>
            <a:xfrm>
              <a:off x="4798150" y="1467997"/>
              <a:ext cx="399523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	           — уравнение колебаний </a:t>
              </a:r>
            </a:p>
            <a:p>
              <a:pPr defTabSz="914377"/>
              <a:endParaRPr lang="ru-RU" sz="800" dirty="0">
                <a:solidFill>
                  <a:prstClr val="black"/>
                </a:solidFill>
              </a:endParaRPr>
            </a:p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первой бусины.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89251" y="4559286"/>
            <a:ext cx="5428949" cy="1456226"/>
            <a:chOff x="366938" y="1358049"/>
            <a:chExt cx="4071712" cy="1092170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366938" y="1358049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Бегущая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366938" y="1688472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распространение </a:t>
              </a:r>
              <a:r>
                <a:rPr lang="ru-RU" sz="2000" dirty="0">
                  <a:solidFill>
                    <a:prstClr val="black"/>
                  </a:solidFill>
                </a:rPr>
                <a:t>колебательного движения в среде с </a:t>
              </a:r>
              <a:r>
                <a:rPr lang="ru-RU" sz="2000" dirty="0">
                  <a:solidFill>
                    <a:prstClr val="black"/>
                  </a:solidFill>
                </a:rPr>
                <a:t>определённой скоростью.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489251" y="1712310"/>
            <a:ext cx="5428949" cy="1459249"/>
            <a:chOff x="366938" y="1344156"/>
            <a:chExt cx="4071712" cy="1094437"/>
          </a:xfrm>
        </p:grpSpPr>
        <p:sp>
          <p:nvSpPr>
            <p:cNvPr id="90" name="Прямоугольник 89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Плоская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366938" y="1676846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плоскости </a:t>
              </a:r>
              <a:r>
                <a:rPr lang="ru-RU" sz="2000" dirty="0">
                  <a:solidFill>
                    <a:prstClr val="black"/>
                  </a:solidFill>
                </a:rPr>
                <a:t>равных фаз перпендикулярны направлению распространения волны и параллельны друг другу.</a:t>
              </a:r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489251" y="3289687"/>
            <a:ext cx="5428949" cy="1151472"/>
            <a:chOff x="366938" y="1344156"/>
            <a:chExt cx="4071712" cy="863604"/>
          </a:xfrm>
        </p:grpSpPr>
        <p:sp>
          <p:nvSpPr>
            <p:cNvPr id="93" name="Прямоугольник 92"/>
            <p:cNvSpPr/>
            <p:nvPr/>
          </p:nvSpPr>
          <p:spPr>
            <a:xfrm>
              <a:off x="366938" y="1344156"/>
              <a:ext cx="398916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Сферическая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366938" y="1676846"/>
              <a:ext cx="4071712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поверхностью </a:t>
              </a:r>
              <a:r>
                <a:rPr lang="ru-RU" sz="2000" dirty="0">
                  <a:solidFill>
                    <a:prstClr val="black"/>
                  </a:solidFill>
                </a:rPr>
                <a:t>равных фаз является </a:t>
              </a:r>
              <a:r>
                <a:rPr lang="ru-RU" sz="2000" dirty="0">
                  <a:solidFill>
                    <a:prstClr val="black"/>
                  </a:solidFill>
                </a:rPr>
                <a:t>сфера.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423571" y="4716430"/>
            <a:ext cx="5186991" cy="1235637"/>
            <a:chOff x="4817678" y="2790142"/>
            <a:chExt cx="3890243" cy="926728"/>
          </a:xfrm>
        </p:grpSpPr>
        <p:cxnSp>
          <p:nvCxnSpPr>
            <p:cNvPr id="4" name="Прямая со стрелкой 3"/>
            <p:cNvCxnSpPr/>
            <p:nvPr/>
          </p:nvCxnSpPr>
          <p:spPr>
            <a:xfrm>
              <a:off x="5040052" y="3347255"/>
              <a:ext cx="3600400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/>
            <p:nvPr/>
          </p:nvCxnSpPr>
          <p:spPr>
            <a:xfrm flipV="1">
              <a:off x="5112060" y="2891371"/>
              <a:ext cx="0" cy="825499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Рисунок 9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"/>
            <a:stretch/>
          </p:blipFill>
          <p:spPr>
            <a:xfrm>
              <a:off x="5033511" y="3063636"/>
              <a:ext cx="3473379" cy="5901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8424719" y="3327816"/>
                  <a:ext cx="2832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4719" y="3327816"/>
                  <a:ext cx="327782" cy="3000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4817678" y="2790142"/>
                  <a:ext cx="2857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7678" y="2790142"/>
                  <a:ext cx="327782" cy="30008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408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/>
                <p:cNvSpPr txBox="1"/>
                <p:nvPr/>
              </p:nvSpPr>
              <p:spPr>
                <a:xfrm>
                  <a:off x="6970569" y="3340516"/>
                  <a:ext cx="2832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TextBox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0569" y="3340516"/>
                  <a:ext cx="327782" cy="30008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Группа 10"/>
          <p:cNvGrpSpPr/>
          <p:nvPr/>
        </p:nvGrpSpPr>
        <p:grpSpPr>
          <a:xfrm>
            <a:off x="6395369" y="2895201"/>
            <a:ext cx="5326985" cy="899384"/>
            <a:chOff x="4796526" y="2223437"/>
            <a:chExt cx="3995239" cy="674538"/>
          </a:xfrm>
        </p:grpSpPr>
        <p:sp>
          <p:nvSpPr>
            <p:cNvPr id="142" name="TextBox 141"/>
            <p:cNvSpPr txBox="1"/>
            <p:nvPr/>
          </p:nvSpPr>
          <p:spPr>
            <a:xfrm>
              <a:off x="4796526" y="2290068"/>
              <a:ext cx="3995239" cy="60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 </a:t>
              </a:r>
              <a:r>
                <a:rPr lang="ru-RU" sz="2000" dirty="0">
                  <a:solidFill>
                    <a:prstClr val="black"/>
                  </a:solidFill>
                </a:rPr>
                <a:t>        </a:t>
              </a:r>
              <a:r>
                <a:rPr lang="ru-RU" sz="1400" dirty="0">
                  <a:solidFill>
                    <a:prstClr val="black"/>
                  </a:solidFill>
                </a:rPr>
                <a:t> </a:t>
              </a:r>
              <a:r>
                <a:rPr lang="ru-RU" sz="2000" dirty="0">
                  <a:solidFill>
                    <a:prstClr val="black"/>
                  </a:solidFill>
                </a:rPr>
                <a:t>— отставание во времени от</a:t>
              </a:r>
            </a:p>
            <a:p>
              <a:pPr defTabSz="914377"/>
              <a:endParaRPr lang="ru-RU" sz="667" dirty="0">
                <a:solidFill>
                  <a:prstClr val="black"/>
                </a:solidFill>
              </a:endParaRPr>
            </a:p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колебаний источника.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/>
                <p:cNvSpPr txBox="1"/>
                <p:nvPr/>
              </p:nvSpPr>
              <p:spPr>
                <a:xfrm>
                  <a:off x="4798481" y="2223437"/>
                  <a:ext cx="629788" cy="4645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den>
                        </m:f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TextBox 1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8481" y="2223437"/>
                  <a:ext cx="675506" cy="48763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/>
              <p:cNvSpPr txBox="1"/>
              <p:nvPr/>
            </p:nvSpPr>
            <p:spPr>
              <a:xfrm>
                <a:off x="7217819" y="3920212"/>
                <a:ext cx="2562496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44" name="TextBox 1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364" y="2940159"/>
                <a:ext cx="2038956" cy="525978"/>
              </a:xfrm>
              <a:prstGeom prst="rect">
                <a:avLst/>
              </a:prstGeom>
              <a:blipFill rotWithShape="0">
                <a:blip r:embed="rId9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/>
          <p:cNvSpPr/>
          <p:nvPr/>
        </p:nvSpPr>
        <p:spPr>
          <a:xfrm>
            <a:off x="6389720" y="4069377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Тогда</a:t>
            </a:r>
            <a:endParaRPr lang="ru-R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394282" y="1796819"/>
                <a:ext cx="2562496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711" y="1347614"/>
                <a:ext cx="2038956" cy="525978"/>
              </a:xfrm>
              <a:prstGeom prst="rect">
                <a:avLst/>
              </a:prstGeom>
              <a:blipFill rotWithShape="0">
                <a:blip r:embed="rId10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6397534" y="1963455"/>
            <a:ext cx="5326513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		       </a:t>
            </a:r>
            <a:r>
              <a:rPr lang="en-US" sz="2000" dirty="0">
                <a:solidFill>
                  <a:prstClr val="black"/>
                </a:solidFill>
              </a:rPr>
              <a:t>— </a:t>
            </a:r>
            <a:r>
              <a:rPr lang="ru-RU" sz="2000" dirty="0">
                <a:solidFill>
                  <a:prstClr val="black"/>
                </a:solidFill>
              </a:rPr>
              <a:t>уравнение плоской </a:t>
            </a:r>
          </a:p>
          <a:p>
            <a:pPr defTabSz="914377"/>
            <a:endParaRPr lang="ru-RU" sz="1067" dirty="0">
              <a:solidFill>
                <a:prstClr val="black"/>
              </a:solidFill>
            </a:endParaRPr>
          </a:p>
          <a:p>
            <a:pPr defTabSz="914377"/>
            <a:r>
              <a:rPr lang="ru-RU" sz="2000" dirty="0">
                <a:solidFill>
                  <a:prstClr val="black"/>
                </a:solidFill>
              </a:rPr>
              <a:t>бегущей монохроматической волны.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45" y="3236979"/>
            <a:ext cx="5134428" cy="2426820"/>
          </a:xfrm>
          <a:prstGeom prst="rect">
            <a:avLst/>
          </a:prstGeom>
        </p:spPr>
      </p:pic>
      <p:grpSp>
        <p:nvGrpSpPr>
          <p:cNvPr id="39" name="Группа 38"/>
          <p:cNvGrpSpPr/>
          <p:nvPr/>
        </p:nvGrpSpPr>
        <p:grpSpPr>
          <a:xfrm>
            <a:off x="489251" y="2134017"/>
            <a:ext cx="5428949" cy="1456226"/>
            <a:chOff x="366938" y="1358049"/>
            <a:chExt cx="4071712" cy="109217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66938" y="1358049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Бегущая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366938" y="1688472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распространение </a:t>
              </a:r>
              <a:r>
                <a:rPr lang="ru-RU" sz="2000" dirty="0">
                  <a:solidFill>
                    <a:prstClr val="black"/>
                  </a:solidFill>
                </a:rPr>
                <a:t>колебательного движения в среде с </a:t>
              </a:r>
              <a:r>
                <a:rPr lang="ru-RU" sz="2000" dirty="0">
                  <a:solidFill>
                    <a:prstClr val="black"/>
                  </a:solidFill>
                </a:rPr>
                <a:t>определённой скоростью.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480485" y="4437017"/>
            <a:ext cx="5336585" cy="1346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Бегущая волна не переносит вещество, а переносит энергию колебательного движения.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6386151" y="2984501"/>
            <a:ext cx="5168315" cy="2757328"/>
            <a:chOff x="5023100" y="1801003"/>
            <a:chExt cx="3620354" cy="1931481"/>
          </a:xfrm>
        </p:grpSpPr>
        <p:cxnSp>
          <p:nvCxnSpPr>
            <p:cNvPr id="58" name="Прямая со стрелкой 57"/>
            <p:cNvCxnSpPr/>
            <p:nvPr/>
          </p:nvCxnSpPr>
          <p:spPr>
            <a:xfrm>
              <a:off x="5357260" y="2899675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5039652" y="1801003"/>
                  <a:ext cx="268056" cy="2659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9652" y="1801003"/>
                  <a:ext cx="334386" cy="30777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8386860" y="2899032"/>
                  <a:ext cx="244610" cy="2659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6860" y="2899032"/>
                  <a:ext cx="307648" cy="30777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5023100" y="2755493"/>
                  <a:ext cx="267472" cy="2659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3100" y="2755493"/>
                  <a:ext cx="332142" cy="30777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Прямая со стрелкой 61"/>
            <p:cNvCxnSpPr/>
            <p:nvPr/>
          </p:nvCxnSpPr>
          <p:spPr>
            <a:xfrm flipV="1">
              <a:off x="5358001" y="1900304"/>
              <a:ext cx="0" cy="183218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Овал 62"/>
            <p:cNvSpPr/>
            <p:nvPr/>
          </p:nvSpPr>
          <p:spPr>
            <a:xfrm>
              <a:off x="5309949" y="2850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4" name="Овал 63"/>
            <p:cNvSpPr/>
            <p:nvPr/>
          </p:nvSpPr>
          <p:spPr>
            <a:xfrm>
              <a:off x="5367099" y="27392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5414724" y="26217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5471874" y="25010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7" name="Овал 66"/>
            <p:cNvSpPr/>
            <p:nvPr/>
          </p:nvSpPr>
          <p:spPr>
            <a:xfrm>
              <a:off x="5538549" y="23867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8" name="Овал 67"/>
            <p:cNvSpPr/>
            <p:nvPr/>
          </p:nvSpPr>
          <p:spPr>
            <a:xfrm>
              <a:off x="5646499" y="23105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5760799" y="23867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5827474" y="25010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5884624" y="26217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5932249" y="27392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5979874" y="2850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4" name="Овал 73"/>
            <p:cNvSpPr/>
            <p:nvPr/>
          </p:nvSpPr>
          <p:spPr>
            <a:xfrm>
              <a:off x="6030674" y="29805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6078299" y="3104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6138624" y="32218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6205299" y="33361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8" name="Овал 77"/>
            <p:cNvSpPr/>
            <p:nvPr/>
          </p:nvSpPr>
          <p:spPr>
            <a:xfrm>
              <a:off x="6319599" y="34123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79" name="Овал 78"/>
            <p:cNvSpPr/>
            <p:nvPr/>
          </p:nvSpPr>
          <p:spPr>
            <a:xfrm>
              <a:off x="6418024" y="33361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0" name="Овал 79"/>
            <p:cNvSpPr/>
            <p:nvPr/>
          </p:nvSpPr>
          <p:spPr>
            <a:xfrm>
              <a:off x="6487874" y="32218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1" name="Овал 80"/>
            <p:cNvSpPr/>
            <p:nvPr/>
          </p:nvSpPr>
          <p:spPr>
            <a:xfrm>
              <a:off x="6541849" y="3104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2" name="Овал 81"/>
            <p:cNvSpPr/>
            <p:nvPr/>
          </p:nvSpPr>
          <p:spPr>
            <a:xfrm>
              <a:off x="6598999" y="29805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6649799" y="2850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4" name="Овал 83"/>
            <p:cNvSpPr/>
            <p:nvPr/>
          </p:nvSpPr>
          <p:spPr>
            <a:xfrm>
              <a:off x="6691074" y="27392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5" name="Овал 84"/>
            <p:cNvSpPr/>
            <p:nvPr/>
          </p:nvSpPr>
          <p:spPr>
            <a:xfrm>
              <a:off x="6741874" y="26217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6799024" y="25010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7" name="Овал 86"/>
            <p:cNvSpPr/>
            <p:nvPr/>
          </p:nvSpPr>
          <p:spPr>
            <a:xfrm>
              <a:off x="6862524" y="23867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88" name="Овал 87"/>
            <p:cNvSpPr/>
            <p:nvPr/>
          </p:nvSpPr>
          <p:spPr>
            <a:xfrm>
              <a:off x="6983174" y="23105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7087949" y="23867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8" name="Овал 97"/>
            <p:cNvSpPr/>
            <p:nvPr/>
          </p:nvSpPr>
          <p:spPr>
            <a:xfrm>
              <a:off x="7154624" y="25010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7211774" y="26217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7259399" y="27392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7307024" y="2850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7357824" y="29805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7405449" y="3104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7465774" y="32218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7532449" y="33361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7643574" y="34123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7745174" y="33361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7815024" y="32218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7868999" y="3104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7926149" y="29805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7976949" y="2850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8018224" y="27392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8069024" y="26217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8126174" y="25010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8189674" y="23867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8313499" y="23105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09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8.64198E-7 L -0.06771 -0.30895 " pathEditMode="relative" rAng="0" ptsTypes="AA">
                                      <p:cBhvr>
                                        <p:cTn id="41" dur="1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-15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3.61111E-6 -0.35401 " pathEditMode="relative" rAng="0" ptsTypes="AA">
                                      <p:cBhvr>
                                        <p:cTn id="4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4" grpId="1"/>
      <p:bldP spid="15" grpId="0"/>
      <p:bldP spid="31" grpId="0"/>
      <p:bldP spid="32" grpId="0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489251" y="1913472"/>
            <a:ext cx="5318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Поперечная волна</a:t>
            </a:r>
            <a:endParaRPr lang="ru-RU" sz="20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89251" y="2372883"/>
            <a:ext cx="54289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распространение колебательного процесса в среде, при котором частицы среды колеблются перпендикулярно направлению распространения волны</a:t>
            </a:r>
            <a:r>
              <a:rPr lang="ru-RU" sz="2000" dirty="0">
                <a:solidFill>
                  <a:prstClr val="black"/>
                </a:solidFill>
              </a:rPr>
              <a:t>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89251" y="4064953"/>
            <a:ext cx="5318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Продольная волна</a:t>
            </a:r>
            <a:endParaRPr lang="ru-RU" sz="20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89251" y="4508540"/>
            <a:ext cx="54289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распространение колебательного процесса в среде, при котором частицы среды колеблются вдоль направления распространения волны.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41" y="1789257"/>
            <a:ext cx="4380751" cy="229236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772" y="1787897"/>
            <a:ext cx="4387177" cy="22921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7" y="3739840"/>
            <a:ext cx="5328757" cy="266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sp>
        <p:nvSpPr>
          <p:cNvPr id="25" name="Скругленный прямоугольник 3"/>
          <p:cNvSpPr/>
          <p:nvPr/>
        </p:nvSpPr>
        <p:spPr>
          <a:xfrm>
            <a:off x="1538086" y="515190"/>
            <a:ext cx="9115829" cy="12206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467" dirty="0">
                <a:solidFill>
                  <a:srgbClr val="44546A">
                    <a:lumMod val="75000"/>
                  </a:srgbClr>
                </a:solidFill>
              </a:rPr>
              <a:t>Виды волн по </a:t>
            </a:r>
            <a:r>
              <a:rPr lang="ru-RU" sz="3467" dirty="0">
                <a:solidFill>
                  <a:srgbClr val="44546A">
                    <a:lumMod val="75000"/>
                  </a:srgbClr>
                </a:solidFill>
              </a:rPr>
              <a:t>отношению </a:t>
            </a:r>
            <a:r>
              <a:rPr lang="ru-RU" sz="3467" dirty="0">
                <a:solidFill>
                  <a:srgbClr val="44546A">
                    <a:lumMod val="75000"/>
                  </a:srgbClr>
                </a:solidFill>
              </a:rPr>
              <a:t>к направлению колебаний частиц среды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9873" y="2379104"/>
            <a:ext cx="4440188" cy="96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200" dirty="0">
                <a:solidFill>
                  <a:prstClr val="black"/>
                </a:solidFill>
              </a:rPr>
              <a:t>Продольная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43595" y="2358368"/>
            <a:ext cx="4440000" cy="96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200" dirty="0">
                <a:solidFill>
                  <a:prstClr val="black"/>
                </a:solidFill>
              </a:rPr>
              <a:t>Поперечная</a:t>
            </a:r>
            <a:endParaRPr lang="ru-RU" sz="3200" dirty="0">
              <a:solidFill>
                <a:prstClr val="black"/>
              </a:solidFill>
            </a:endParaRPr>
          </a:p>
        </p:txBody>
      </p:sp>
      <p:cxnSp>
        <p:nvCxnSpPr>
          <p:cNvPr id="29" name="Скругленная соединительная линия 5"/>
          <p:cNvCxnSpPr>
            <a:stCxn id="25" idx="2"/>
            <a:endCxn id="26" idx="0"/>
          </p:cNvCxnSpPr>
          <p:nvPr/>
        </p:nvCxnSpPr>
        <p:spPr>
          <a:xfrm rot="5400000">
            <a:off x="4286341" y="569444"/>
            <a:ext cx="643289" cy="2976033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9"/>
          <p:cNvCxnSpPr>
            <a:stCxn id="25" idx="2"/>
            <a:endCxn id="28" idx="0"/>
          </p:cNvCxnSpPr>
          <p:nvPr/>
        </p:nvCxnSpPr>
        <p:spPr>
          <a:xfrm rot="16200000" flipH="1">
            <a:off x="7268522" y="563293"/>
            <a:ext cx="622553" cy="2967595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4"/>
          <p:cNvCxnSpPr>
            <a:stCxn id="28" idx="2"/>
          </p:cNvCxnSpPr>
          <p:nvPr/>
        </p:nvCxnSpPr>
        <p:spPr>
          <a:xfrm>
            <a:off x="9063595" y="3318369"/>
            <a:ext cx="0" cy="33106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11"/>
          <p:cNvSpPr/>
          <p:nvPr/>
        </p:nvSpPr>
        <p:spPr>
          <a:xfrm>
            <a:off x="899873" y="3654512"/>
            <a:ext cx="4440188" cy="120836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400" dirty="0">
                <a:solidFill>
                  <a:prstClr val="black"/>
                </a:solidFill>
              </a:rPr>
              <a:t>обусловлена </a:t>
            </a:r>
            <a:r>
              <a:rPr lang="ru-RU" sz="2400" dirty="0">
                <a:solidFill>
                  <a:prstClr val="black"/>
                </a:solidFill>
              </a:rPr>
              <a:t>деформацией растяжения и сжатия</a:t>
            </a:r>
          </a:p>
        </p:txBody>
      </p:sp>
      <p:cxnSp>
        <p:nvCxnSpPr>
          <p:cNvPr id="150" name="Прямая соединительная линия 34"/>
          <p:cNvCxnSpPr>
            <a:stCxn id="26" idx="2"/>
          </p:cNvCxnSpPr>
          <p:nvPr/>
        </p:nvCxnSpPr>
        <p:spPr>
          <a:xfrm>
            <a:off x="3119967" y="3339105"/>
            <a:ext cx="0" cy="31033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13"/>
          <p:cNvSpPr/>
          <p:nvPr/>
        </p:nvSpPr>
        <p:spPr>
          <a:xfrm>
            <a:off x="6843595" y="3654512"/>
            <a:ext cx="4440000" cy="120836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400" dirty="0">
                <a:solidFill>
                  <a:prstClr val="black"/>
                </a:solidFill>
              </a:rPr>
              <a:t>обусловлена</a:t>
            </a:r>
          </a:p>
          <a:p>
            <a:pPr algn="ctr" defTabSz="914377"/>
            <a:r>
              <a:rPr lang="ru-RU" sz="2400" dirty="0">
                <a:solidFill>
                  <a:prstClr val="black"/>
                </a:solidFill>
              </a:rPr>
              <a:t>деформацией сдвига</a:t>
            </a:r>
            <a:endParaRPr lang="ru-RU" sz="2400" dirty="0">
              <a:solidFill>
                <a:prstClr val="black"/>
              </a:solidFill>
            </a:endParaRPr>
          </a:p>
        </p:txBody>
      </p:sp>
      <p:cxnSp>
        <p:nvCxnSpPr>
          <p:cNvPr id="151" name="Прямая соединительная линия 34"/>
          <p:cNvCxnSpPr/>
          <p:nvPr/>
        </p:nvCxnSpPr>
        <p:spPr>
          <a:xfrm>
            <a:off x="9063595" y="4867768"/>
            <a:ext cx="0" cy="27391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Прямоугольник 11"/>
          <p:cNvSpPr/>
          <p:nvPr/>
        </p:nvSpPr>
        <p:spPr>
          <a:xfrm>
            <a:off x="899873" y="5142677"/>
            <a:ext cx="4440188" cy="120836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133" dirty="0">
                <a:solidFill>
                  <a:prstClr val="black"/>
                </a:solidFill>
              </a:rPr>
              <a:t>могут возникать и распространяться в </a:t>
            </a:r>
            <a:r>
              <a:rPr lang="ru-RU" sz="2133" dirty="0">
                <a:solidFill>
                  <a:prstClr val="black"/>
                </a:solidFill>
              </a:rPr>
              <a:t>любом веществе</a:t>
            </a:r>
            <a:endParaRPr lang="ru-RU" sz="2133" dirty="0">
              <a:solidFill>
                <a:prstClr val="black"/>
              </a:solidFill>
            </a:endParaRPr>
          </a:p>
        </p:txBody>
      </p:sp>
      <p:cxnSp>
        <p:nvCxnSpPr>
          <p:cNvPr id="154" name="Прямая соединительная линия 34"/>
          <p:cNvCxnSpPr/>
          <p:nvPr/>
        </p:nvCxnSpPr>
        <p:spPr>
          <a:xfrm>
            <a:off x="3119967" y="4864551"/>
            <a:ext cx="0" cy="27713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Прямоугольник 13"/>
          <p:cNvSpPr/>
          <p:nvPr/>
        </p:nvSpPr>
        <p:spPr>
          <a:xfrm>
            <a:off x="6843595" y="5142677"/>
            <a:ext cx="4440000" cy="120836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133" dirty="0">
                <a:solidFill>
                  <a:prstClr val="black"/>
                </a:solidFill>
              </a:rPr>
              <a:t>могут возникать и распространяться </a:t>
            </a:r>
            <a:r>
              <a:rPr lang="ru-RU" sz="2133" dirty="0">
                <a:solidFill>
                  <a:prstClr val="black"/>
                </a:solidFill>
              </a:rPr>
              <a:t>в твёрдом веществе</a:t>
            </a:r>
            <a:endParaRPr lang="ru-RU" sz="213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3" grpId="0" animBg="1"/>
      <p:bldP spid="152" grpId="0" animBg="1"/>
      <p:bldP spid="1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6423571" y="4716430"/>
            <a:ext cx="5186991" cy="1235637"/>
            <a:chOff x="4817678" y="2790142"/>
            <a:chExt cx="3890243" cy="926728"/>
          </a:xfrm>
        </p:grpSpPr>
        <p:cxnSp>
          <p:nvCxnSpPr>
            <p:cNvPr id="4" name="Прямая со стрелкой 3"/>
            <p:cNvCxnSpPr/>
            <p:nvPr/>
          </p:nvCxnSpPr>
          <p:spPr>
            <a:xfrm>
              <a:off x="5040052" y="3347255"/>
              <a:ext cx="3600400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/>
            <p:nvPr/>
          </p:nvCxnSpPr>
          <p:spPr>
            <a:xfrm flipV="1">
              <a:off x="5112060" y="2891371"/>
              <a:ext cx="0" cy="825499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Рисунок 9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"/>
            <a:stretch/>
          </p:blipFill>
          <p:spPr>
            <a:xfrm>
              <a:off x="5033511" y="3063636"/>
              <a:ext cx="3473379" cy="5901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8424719" y="3327816"/>
                  <a:ext cx="2832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4719" y="3327816"/>
                  <a:ext cx="327782" cy="3000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4817678" y="2790142"/>
                  <a:ext cx="28575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7678" y="2790142"/>
                  <a:ext cx="327782" cy="30008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408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/>
                <p:cNvSpPr txBox="1"/>
                <p:nvPr/>
              </p:nvSpPr>
              <p:spPr>
                <a:xfrm>
                  <a:off x="6970569" y="3340516"/>
                  <a:ext cx="28320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TextBox 1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0569" y="3340516"/>
                  <a:ext cx="327782" cy="30008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394282" y="1796819"/>
                <a:ext cx="2562496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rgbClr val="ED7D31">
                                          <a:lumMod val="75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711" y="1347614"/>
                <a:ext cx="2038956" cy="525978"/>
              </a:xfrm>
              <a:prstGeom prst="rect">
                <a:avLst/>
              </a:prstGeom>
              <a:blipFill rotWithShape="0">
                <a:blip r:embed="rId10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6397534" y="1963455"/>
            <a:ext cx="5326513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		       </a:t>
            </a:r>
            <a:r>
              <a:rPr lang="en-US" sz="2000" dirty="0">
                <a:solidFill>
                  <a:prstClr val="black"/>
                </a:solidFill>
              </a:rPr>
              <a:t>— </a:t>
            </a:r>
            <a:r>
              <a:rPr lang="ru-RU" sz="2000" dirty="0">
                <a:solidFill>
                  <a:prstClr val="black"/>
                </a:solidFill>
              </a:rPr>
              <a:t>уравнение плоской </a:t>
            </a:r>
          </a:p>
          <a:p>
            <a:pPr defTabSz="914377"/>
            <a:endParaRPr lang="ru-RU" sz="1067" dirty="0">
              <a:solidFill>
                <a:prstClr val="black"/>
              </a:solidFill>
            </a:endParaRPr>
          </a:p>
          <a:p>
            <a:pPr defTabSz="914377"/>
            <a:r>
              <a:rPr lang="ru-RU" sz="2000" dirty="0">
                <a:solidFill>
                  <a:prstClr val="black"/>
                </a:solidFill>
              </a:rPr>
              <a:t>бегущей монохроматической волны.</a:t>
            </a:r>
            <a:endParaRPr lang="ru-RU" sz="2000" dirty="0">
              <a:solidFill>
                <a:prstClr val="black"/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489251" y="2134017"/>
            <a:ext cx="5428949" cy="1456226"/>
            <a:chOff x="366938" y="1358049"/>
            <a:chExt cx="4071712" cy="109217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66938" y="1358049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Бегущая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366938" y="1688472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распространение </a:t>
              </a:r>
              <a:r>
                <a:rPr lang="ru-RU" sz="2000" dirty="0">
                  <a:solidFill>
                    <a:prstClr val="black"/>
                  </a:solidFill>
                </a:rPr>
                <a:t>колебательного движения в среде с </a:t>
              </a:r>
              <a:r>
                <a:rPr lang="ru-RU" sz="2000" dirty="0">
                  <a:solidFill>
                    <a:prstClr val="black"/>
                  </a:solidFill>
                </a:rPr>
                <a:t>определённой скоростью.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480485" y="4437017"/>
            <a:ext cx="5336585" cy="1346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Бегущая волна не переносит вещество, а переносит энергию колебательного движения.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97534" y="3101003"/>
            <a:ext cx="5326513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	 </a:t>
            </a:r>
            <a:r>
              <a:rPr lang="ru-RU" sz="2000" dirty="0">
                <a:solidFill>
                  <a:prstClr val="black"/>
                </a:solidFill>
              </a:rPr>
              <a:t>           </a:t>
            </a:r>
            <a:r>
              <a:rPr lang="en-US" sz="2000" dirty="0">
                <a:solidFill>
                  <a:prstClr val="black"/>
                </a:solidFill>
              </a:rPr>
              <a:t>— </a:t>
            </a:r>
            <a:r>
              <a:rPr lang="ru-RU" sz="2000" dirty="0">
                <a:solidFill>
                  <a:prstClr val="black"/>
                </a:solidFill>
              </a:rPr>
              <a:t>энергия, переносимая </a:t>
            </a:r>
          </a:p>
          <a:p>
            <a:pPr defTabSz="914377"/>
            <a:endParaRPr lang="ru-RU" sz="1067" dirty="0">
              <a:solidFill>
                <a:prstClr val="black"/>
              </a:solidFill>
            </a:endParaRPr>
          </a:p>
          <a:p>
            <a:pPr defTabSz="914377"/>
            <a:r>
              <a:rPr lang="ru-RU" sz="2000" dirty="0">
                <a:solidFill>
                  <a:prstClr val="black"/>
                </a:solidFill>
              </a:rPr>
              <a:t>бегущей монохроматической волной.</a:t>
            </a:r>
            <a:endParaRPr lang="ru-RU" sz="2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394281" y="3117240"/>
                <a:ext cx="7708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711" y="2337930"/>
                <a:ext cx="623889" cy="32316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020815" y="3117240"/>
                <a:ext cx="8425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611" y="2337930"/>
                <a:ext cx="687945" cy="32316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738021" y="3117240"/>
                <a:ext cx="5586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п</m:t>
                          </m:r>
                        </m:sub>
                      </m:sSub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516" y="2337930"/>
                <a:ext cx="465512" cy="32316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6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7" grpId="0"/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489251" y="1893828"/>
            <a:ext cx="5428949" cy="1767025"/>
            <a:chOff x="366938" y="1344156"/>
            <a:chExt cx="4071712" cy="132526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938" y="1676846"/>
              <a:ext cx="4071712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процесс распространения колебательного движения в среде от частицы к частице, обусловленный взаимодействием между ними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80485" y="4339436"/>
            <a:ext cx="5336585" cy="1633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Скорость распространения механических волн в среде зависит от сил взаимодействия между частицами среды.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3"/>
          <p:cNvSpPr/>
          <p:nvPr/>
        </p:nvSpPr>
        <p:spPr>
          <a:xfrm>
            <a:off x="7580722" y="2305065"/>
            <a:ext cx="2931769" cy="76158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867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563388" y="3526172"/>
            <a:ext cx="2328000" cy="7601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26" name="Скругленная соединительная линия 5"/>
          <p:cNvCxnSpPr>
            <a:stCxn id="24" idx="2"/>
            <a:endCxn id="25" idx="0"/>
          </p:cNvCxnSpPr>
          <p:nvPr/>
        </p:nvCxnSpPr>
        <p:spPr>
          <a:xfrm rot="5400000">
            <a:off x="8157237" y="2636799"/>
            <a:ext cx="459524" cy="1319219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11"/>
          <p:cNvCxnSpPr>
            <a:stCxn id="25" idx="2"/>
            <a:endCxn id="29" idx="0"/>
          </p:cNvCxnSpPr>
          <p:nvPr/>
        </p:nvCxnSpPr>
        <p:spPr>
          <a:xfrm>
            <a:off x="7727388" y="4286341"/>
            <a:ext cx="376" cy="25592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6563388" y="4542264"/>
            <a:ext cx="2328000" cy="904121"/>
            <a:chOff x="278625" y="3125459"/>
            <a:chExt cx="1493839" cy="1514804"/>
          </a:xfrm>
        </p:grpSpPr>
        <p:sp>
          <p:nvSpPr>
            <p:cNvPr id="29" name="Прямоугольник 11"/>
            <p:cNvSpPr/>
            <p:nvPr/>
          </p:nvSpPr>
          <p:spPr>
            <a:xfrm>
              <a:off x="279107" y="3125461"/>
              <a:ext cx="1493357" cy="1514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467" dirty="0">
                <a:solidFill>
                  <a:prstClr val="black"/>
                </a:solidFill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278625" y="3125459"/>
              <a:ext cx="1493839" cy="1514804"/>
            </a:xfrm>
            <a:prstGeom prst="roundRect">
              <a:avLst>
                <a:gd name="adj" fmla="val 3837"/>
              </a:avLst>
            </a:prstGeom>
            <a:solidFill>
              <a:schemeClr val="bg2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1" name="Скругленный прямоугольник 30"/>
          <p:cNvSpPr/>
          <p:nvPr/>
        </p:nvSpPr>
        <p:spPr>
          <a:xfrm>
            <a:off x="9247661" y="3526171"/>
            <a:ext cx="2326536" cy="758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sz="1600" dirty="0">
              <a:solidFill>
                <a:prstClr val="black"/>
              </a:solidFill>
            </a:endParaRPr>
          </a:p>
        </p:txBody>
      </p:sp>
      <p:cxnSp>
        <p:nvCxnSpPr>
          <p:cNvPr id="32" name="Скругленная соединительная линия 9"/>
          <p:cNvCxnSpPr>
            <a:stCxn id="24" idx="2"/>
            <a:endCxn id="31" idx="0"/>
          </p:cNvCxnSpPr>
          <p:nvPr/>
        </p:nvCxnSpPr>
        <p:spPr>
          <a:xfrm rot="16200000" flipH="1">
            <a:off x="9499007" y="2614247"/>
            <a:ext cx="459524" cy="136432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4"/>
          <p:cNvCxnSpPr>
            <a:stCxn id="31" idx="2"/>
            <a:endCxn id="35" idx="0"/>
          </p:cNvCxnSpPr>
          <p:nvPr/>
        </p:nvCxnSpPr>
        <p:spPr>
          <a:xfrm>
            <a:off x="10410929" y="4284572"/>
            <a:ext cx="1251" cy="21454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9247663" y="4499117"/>
            <a:ext cx="2326536" cy="904121"/>
            <a:chOff x="7368804" y="3125459"/>
            <a:chExt cx="1495204" cy="1514804"/>
          </a:xfrm>
        </p:grpSpPr>
        <p:sp>
          <p:nvSpPr>
            <p:cNvPr id="35" name="Прямоугольник 13"/>
            <p:cNvSpPr/>
            <p:nvPr/>
          </p:nvSpPr>
          <p:spPr>
            <a:xfrm>
              <a:off x="7370409" y="3125460"/>
              <a:ext cx="1493599" cy="1514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467" dirty="0">
                <a:solidFill>
                  <a:prstClr val="black"/>
                </a:solidFill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7368804" y="3125459"/>
              <a:ext cx="1493839" cy="1514804"/>
            </a:xfrm>
            <a:prstGeom prst="roundRect">
              <a:avLst>
                <a:gd name="adj" fmla="val 3837"/>
              </a:avLst>
            </a:prstGeom>
            <a:solidFill>
              <a:schemeClr val="bg2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4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85" y="4545024"/>
            <a:ext cx="890432" cy="901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03" y="4676920"/>
            <a:ext cx="1167152" cy="666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88" y="4579553"/>
            <a:ext cx="331341" cy="26812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288" y="5079086"/>
            <a:ext cx="331341" cy="26812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955" y="4600719"/>
            <a:ext cx="331341" cy="26812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122" y="4846253"/>
            <a:ext cx="331341" cy="26812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88" y="4969019"/>
            <a:ext cx="331341" cy="26812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626037" y="2351769"/>
            <a:ext cx="2842040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1867" dirty="0">
                <a:solidFill>
                  <a:srgbClr val="44546A">
                    <a:lumMod val="75000"/>
                  </a:srgbClr>
                </a:solidFill>
              </a:rPr>
              <a:t>Силы взаимодействия в веществе зависят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563388" y="3606933"/>
            <a:ext cx="232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/>
                </a:solidFill>
              </a:rPr>
              <a:t>от свойств молекул или атомов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9247662" y="3457277"/>
            <a:ext cx="2364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ru-RU" sz="1600" dirty="0">
                <a:solidFill>
                  <a:prstClr val="black"/>
                </a:solidFill>
              </a:rPr>
              <a:t>от расстояния между молекулами или атомами</a:t>
            </a:r>
          </a:p>
        </p:txBody>
      </p:sp>
    </p:spTree>
    <p:extLst>
      <p:ext uri="{BB962C8B-B14F-4D97-AF65-F5344CB8AC3E}">
        <p14:creationId xmlns:p14="http://schemas.microsoft.com/office/powerpoint/2010/main" val="30595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31" grpId="0" animBg="1"/>
      <p:bldP spid="23" grpId="0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563388" y="2305064"/>
            <a:ext cx="5049107" cy="3141320"/>
            <a:chOff x="4922541" y="1728798"/>
            <a:chExt cx="3786830" cy="2355990"/>
          </a:xfrm>
        </p:grpSpPr>
        <p:sp>
          <p:nvSpPr>
            <p:cNvPr id="42" name="Скругленный прямоугольник 3"/>
            <p:cNvSpPr/>
            <p:nvPr/>
          </p:nvSpPr>
          <p:spPr>
            <a:xfrm>
              <a:off x="5685541" y="1728798"/>
              <a:ext cx="2198827" cy="57118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867" dirty="0">
                <a:solidFill>
                  <a:srgbClr val="44546A">
                    <a:lumMod val="75000"/>
                  </a:srgbClr>
                </a:solidFill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4922541" y="2644628"/>
              <a:ext cx="1746000" cy="57012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44" name="Скругленная соединительная линия 5"/>
            <p:cNvCxnSpPr>
              <a:stCxn id="42" idx="2"/>
              <a:endCxn id="43" idx="0"/>
            </p:cNvCxnSpPr>
            <p:nvPr/>
          </p:nvCxnSpPr>
          <p:spPr>
            <a:xfrm rot="5400000">
              <a:off x="6117927" y="1977599"/>
              <a:ext cx="344643" cy="989414"/>
            </a:xfrm>
            <a:prstGeom prst="curvedConnector3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11"/>
            <p:cNvCxnSpPr>
              <a:stCxn id="43" idx="2"/>
              <a:endCxn id="49" idx="0"/>
            </p:cNvCxnSpPr>
            <p:nvPr/>
          </p:nvCxnSpPr>
          <p:spPr>
            <a:xfrm>
              <a:off x="5795541" y="3214755"/>
              <a:ext cx="282" cy="19194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Группа 47"/>
            <p:cNvGrpSpPr/>
            <p:nvPr/>
          </p:nvGrpSpPr>
          <p:grpSpPr>
            <a:xfrm>
              <a:off x="4922541" y="3406697"/>
              <a:ext cx="1746000" cy="678091"/>
              <a:chOff x="278625" y="3125459"/>
              <a:chExt cx="1493839" cy="1514804"/>
            </a:xfrm>
          </p:grpSpPr>
          <p:sp>
            <p:nvSpPr>
              <p:cNvPr id="49" name="Прямоугольник 11"/>
              <p:cNvSpPr/>
              <p:nvPr/>
            </p:nvSpPr>
            <p:spPr>
              <a:xfrm>
                <a:off x="279107" y="3125461"/>
                <a:ext cx="1493357" cy="15148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sz="146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Скругленный прямоугольник 49"/>
              <p:cNvSpPr/>
              <p:nvPr/>
            </p:nvSpPr>
            <p:spPr>
              <a:xfrm>
                <a:off x="278625" y="3125459"/>
                <a:ext cx="1493839" cy="1514804"/>
              </a:xfrm>
              <a:prstGeom prst="roundRect">
                <a:avLst>
                  <a:gd name="adj" fmla="val 3837"/>
                </a:avLst>
              </a:prstGeom>
              <a:solidFill>
                <a:schemeClr val="bg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1" name="Скругленный прямоугольник 50"/>
            <p:cNvSpPr/>
            <p:nvPr/>
          </p:nvSpPr>
          <p:spPr>
            <a:xfrm>
              <a:off x="6935746" y="2644628"/>
              <a:ext cx="1744902" cy="5688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52" name="Скругленная соединительная линия 9"/>
            <p:cNvCxnSpPr>
              <a:stCxn id="42" idx="2"/>
              <a:endCxn id="51" idx="0"/>
            </p:cNvCxnSpPr>
            <p:nvPr/>
          </p:nvCxnSpPr>
          <p:spPr>
            <a:xfrm rot="16200000" flipH="1">
              <a:off x="7124255" y="1960685"/>
              <a:ext cx="344643" cy="1023242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34"/>
            <p:cNvCxnSpPr>
              <a:stCxn id="51" idx="2"/>
              <a:endCxn id="55" idx="0"/>
            </p:cNvCxnSpPr>
            <p:nvPr/>
          </p:nvCxnSpPr>
          <p:spPr>
            <a:xfrm>
              <a:off x="7808197" y="3213428"/>
              <a:ext cx="938" cy="16090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Группа 53"/>
            <p:cNvGrpSpPr/>
            <p:nvPr/>
          </p:nvGrpSpPr>
          <p:grpSpPr>
            <a:xfrm>
              <a:off x="6935747" y="3374337"/>
              <a:ext cx="1744902" cy="678091"/>
              <a:chOff x="7368804" y="3125459"/>
              <a:chExt cx="1495204" cy="1514804"/>
            </a:xfrm>
          </p:grpSpPr>
          <p:sp>
            <p:nvSpPr>
              <p:cNvPr id="55" name="Прямоугольник 13"/>
              <p:cNvSpPr/>
              <p:nvPr/>
            </p:nvSpPr>
            <p:spPr>
              <a:xfrm>
                <a:off x="7370409" y="3125460"/>
                <a:ext cx="1493599" cy="15148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sz="1467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Скругленный прямоугольник 55"/>
              <p:cNvSpPr/>
              <p:nvPr/>
            </p:nvSpPr>
            <p:spPr>
              <a:xfrm>
                <a:off x="7368804" y="3125459"/>
                <a:ext cx="1493839" cy="1514804"/>
              </a:xfrm>
              <a:prstGeom prst="roundRect">
                <a:avLst>
                  <a:gd name="adj" fmla="val 3837"/>
                </a:avLst>
              </a:prstGeom>
              <a:solidFill>
                <a:schemeClr val="bg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sz="14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789" y="3408768"/>
              <a:ext cx="667824" cy="676020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902" y="3507689"/>
              <a:ext cx="875364" cy="499645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7966" y="3434664"/>
              <a:ext cx="248506" cy="201093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8466" y="3809314"/>
              <a:ext cx="248506" cy="201093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3966" y="3450539"/>
              <a:ext cx="248506" cy="20109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341" y="3634689"/>
              <a:ext cx="248506" cy="20109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016" y="3726764"/>
              <a:ext cx="248506" cy="201093"/>
            </a:xfrm>
            <a:prstGeom prst="rect">
              <a:avLst/>
            </a:prstGeom>
          </p:spPr>
        </p:pic>
        <p:sp>
          <p:nvSpPr>
            <p:cNvPr id="64" name="Прямоугольник 63"/>
            <p:cNvSpPr/>
            <p:nvPr/>
          </p:nvSpPr>
          <p:spPr>
            <a:xfrm>
              <a:off x="5719528" y="1763827"/>
              <a:ext cx="2131530" cy="500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ru-RU" sz="1867" dirty="0">
                  <a:solidFill>
                    <a:srgbClr val="44546A">
                      <a:lumMod val="75000"/>
                    </a:srgbClr>
                  </a:solidFill>
                </a:rPr>
                <a:t>Силы взаимодействия в веществе зависят</a:t>
              </a: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4922541" y="2705199"/>
              <a:ext cx="1746000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ru-RU" sz="1600" dirty="0">
                  <a:solidFill>
                    <a:prstClr val="black"/>
                  </a:solidFill>
                </a:rPr>
                <a:t>от свойств молекул или атомов</a:t>
              </a: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6935746" y="2592958"/>
              <a:ext cx="1773625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ru-RU" sz="1600" dirty="0">
                  <a:solidFill>
                    <a:prstClr val="black"/>
                  </a:solidFill>
                </a:rPr>
                <a:t>от расстояния между молекулами или атомами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489251" y="1893828"/>
            <a:ext cx="5428949" cy="1767025"/>
            <a:chOff x="366938" y="1344156"/>
            <a:chExt cx="4071712" cy="132526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938" y="1676846"/>
              <a:ext cx="4071712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процесс распространения колебательного движения в среде от частицы к частице, обусловленный взаимодействием между ними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80485" y="4339436"/>
            <a:ext cx="5336585" cy="1633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Скорость распространения механических волн в среде зависит от сил взаимодействия между частицами среды.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3"/>
          <p:cNvSpPr/>
          <p:nvPr/>
        </p:nvSpPr>
        <p:spPr>
          <a:xfrm>
            <a:off x="7580722" y="2180862"/>
            <a:ext cx="2931769" cy="88578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400" dirty="0">
                <a:solidFill>
                  <a:srgbClr val="44546A">
                    <a:lumMod val="75000"/>
                  </a:srgbClr>
                </a:solidFill>
              </a:rPr>
              <a:t>Скорость волны зависит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563388" y="3526172"/>
            <a:ext cx="2328000" cy="7601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133" dirty="0">
                <a:solidFill>
                  <a:prstClr val="black"/>
                </a:solidFill>
              </a:rPr>
              <a:t>от плотности среды</a:t>
            </a:r>
          </a:p>
        </p:txBody>
      </p:sp>
      <p:cxnSp>
        <p:nvCxnSpPr>
          <p:cNvPr id="26" name="Скругленная соединительная линия 5"/>
          <p:cNvCxnSpPr>
            <a:stCxn id="24" idx="2"/>
            <a:endCxn id="25" idx="0"/>
          </p:cNvCxnSpPr>
          <p:nvPr/>
        </p:nvCxnSpPr>
        <p:spPr>
          <a:xfrm rot="5400000">
            <a:off x="8157237" y="2636799"/>
            <a:ext cx="459524" cy="1319219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11"/>
          <p:cNvCxnSpPr>
            <a:stCxn id="25" idx="2"/>
            <a:endCxn id="29" idx="0"/>
          </p:cNvCxnSpPr>
          <p:nvPr/>
        </p:nvCxnSpPr>
        <p:spPr>
          <a:xfrm>
            <a:off x="7727388" y="4286341"/>
            <a:ext cx="376" cy="25592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/>
          <p:cNvGrpSpPr/>
          <p:nvPr/>
        </p:nvGrpSpPr>
        <p:grpSpPr>
          <a:xfrm>
            <a:off x="6563388" y="4542264"/>
            <a:ext cx="2328000" cy="904121"/>
            <a:chOff x="278625" y="3125459"/>
            <a:chExt cx="1493839" cy="1514804"/>
          </a:xfrm>
        </p:grpSpPr>
        <p:sp>
          <p:nvSpPr>
            <p:cNvPr id="29" name="Прямоугольник 11"/>
            <p:cNvSpPr/>
            <p:nvPr/>
          </p:nvSpPr>
          <p:spPr>
            <a:xfrm>
              <a:off x="279107" y="3125461"/>
              <a:ext cx="1493357" cy="1514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467" dirty="0">
                <a:solidFill>
                  <a:prstClr val="black"/>
                </a:solidFill>
              </a:endParaRP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278625" y="3125459"/>
              <a:ext cx="1493839" cy="1514804"/>
            </a:xfrm>
            <a:prstGeom prst="roundRect">
              <a:avLst>
                <a:gd name="adj" fmla="val 3837"/>
              </a:avLst>
            </a:prstGeom>
            <a:solidFill>
              <a:schemeClr val="bg2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31" name="Скругленный прямоугольник 30"/>
          <p:cNvSpPr/>
          <p:nvPr/>
        </p:nvSpPr>
        <p:spPr>
          <a:xfrm>
            <a:off x="9247661" y="3526171"/>
            <a:ext cx="2326536" cy="758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2133" dirty="0">
                <a:solidFill>
                  <a:prstClr val="black"/>
                </a:solidFill>
              </a:rPr>
              <a:t>от упругих свойств среды</a:t>
            </a:r>
          </a:p>
        </p:txBody>
      </p:sp>
      <p:cxnSp>
        <p:nvCxnSpPr>
          <p:cNvPr id="32" name="Скругленная соединительная линия 9"/>
          <p:cNvCxnSpPr>
            <a:stCxn id="24" idx="2"/>
            <a:endCxn id="31" idx="0"/>
          </p:cNvCxnSpPr>
          <p:nvPr/>
        </p:nvCxnSpPr>
        <p:spPr>
          <a:xfrm rot="16200000" flipH="1">
            <a:off x="9499007" y="2614247"/>
            <a:ext cx="459524" cy="1364323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4"/>
          <p:cNvCxnSpPr>
            <a:stCxn id="31" idx="2"/>
            <a:endCxn id="35" idx="0"/>
          </p:cNvCxnSpPr>
          <p:nvPr/>
        </p:nvCxnSpPr>
        <p:spPr>
          <a:xfrm>
            <a:off x="10410929" y="4284572"/>
            <a:ext cx="1251" cy="21454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Группа 33"/>
          <p:cNvGrpSpPr/>
          <p:nvPr/>
        </p:nvGrpSpPr>
        <p:grpSpPr>
          <a:xfrm>
            <a:off x="9247663" y="4499117"/>
            <a:ext cx="2326536" cy="904121"/>
            <a:chOff x="7368804" y="3125459"/>
            <a:chExt cx="1495204" cy="1514804"/>
          </a:xfrm>
        </p:grpSpPr>
        <p:sp>
          <p:nvSpPr>
            <p:cNvPr id="35" name="Прямоугольник 13"/>
            <p:cNvSpPr/>
            <p:nvPr/>
          </p:nvSpPr>
          <p:spPr>
            <a:xfrm>
              <a:off x="7370409" y="3125460"/>
              <a:ext cx="1493599" cy="1514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467" dirty="0">
                <a:solidFill>
                  <a:prstClr val="black"/>
                </a:solidFill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7368804" y="3125459"/>
              <a:ext cx="1493839" cy="1514804"/>
            </a:xfrm>
            <a:prstGeom prst="roundRect">
              <a:avLst>
                <a:gd name="adj" fmla="val 3837"/>
              </a:avLst>
            </a:prstGeom>
            <a:solidFill>
              <a:schemeClr val="bg2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1400" dirty="0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6595452" y="4768620"/>
                <a:ext cx="2127314" cy="4205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/>
                <a:r>
                  <a:rPr lang="ru-RU" sz="2133" dirty="0">
                    <a:solidFill>
                      <a:prstClr val="black"/>
                    </a:solidFill>
                  </a:rPr>
                  <a:t>если </a:t>
                </a:r>
                <a14:m>
                  <m:oMath xmlns:m="http://schemas.openxmlformats.org/officeDocument/2006/math">
                    <m:r>
                      <a:rPr lang="ru-RU" sz="21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ru-RU" sz="21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r>
                  <a:rPr lang="ru-RU" sz="2133" dirty="0">
                    <a:solidFill>
                      <a:prstClr val="black"/>
                    </a:solidFill>
                  </a:rPr>
                  <a:t>, то </a:t>
                </a:r>
                <a14:m>
                  <m:oMath xmlns:m="http://schemas.openxmlformats.org/officeDocument/2006/math">
                    <m:r>
                      <a:rPr lang="ru-RU" sz="21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ru-RU" sz="21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ru-RU" sz="2133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589" y="3576465"/>
                <a:ext cx="1697709" cy="338554"/>
              </a:xfrm>
              <a:prstGeom prst="rect">
                <a:avLst/>
              </a:prstGeom>
              <a:blipFill rotWithShape="0">
                <a:blip r:embed="rId6"/>
                <a:stretch>
                  <a:fillRect l="-1792" t="-7273" b="-218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9278061" y="4768620"/>
                <a:ext cx="2152320" cy="4205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/>
                <a:r>
                  <a:rPr lang="ru-RU" sz="2133" dirty="0">
                    <a:solidFill>
                      <a:prstClr val="black"/>
                    </a:solidFill>
                  </a:rPr>
                  <a:t>если </a:t>
                </a:r>
                <a14:m>
                  <m:oMath xmlns:m="http://schemas.openxmlformats.org/officeDocument/2006/math">
                    <m:r>
                      <a:rPr lang="en-US" sz="21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ru-RU" sz="21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ru-RU" sz="2133" dirty="0">
                    <a:solidFill>
                      <a:prstClr val="black"/>
                    </a:solidFill>
                  </a:rPr>
                  <a:t>, то </a:t>
                </a:r>
                <a14:m>
                  <m:oMath xmlns:m="http://schemas.openxmlformats.org/officeDocument/2006/math">
                    <m:r>
                      <a:rPr lang="ru-RU" sz="21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ru-RU" sz="21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ru-RU" sz="2133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546" y="3576465"/>
                <a:ext cx="1697709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1792" t="-7273" b="-218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482254" y="4484062"/>
            <a:ext cx="5336585" cy="1346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В твёрдых телах скорость распространения продольных волн выше, чем поперечных.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6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31" grpId="0" animBg="1"/>
      <p:bldP spid="17" grpId="0"/>
      <p:bldP spid="39" grpId="0"/>
      <p:bldP spid="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3885" y="515809"/>
            <a:ext cx="564449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489251" y="1792209"/>
            <a:ext cx="5428949" cy="2382579"/>
            <a:chOff x="366938" y="1344156"/>
            <a:chExt cx="4071712" cy="178693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Колебание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1454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процесс, при котором какая-либо физическая величина, характеризующая этот процесс, последовательно изменяется то в одну, то в другую сторону около некоторого своего среднего значения.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14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89251" y="3442033"/>
            <a:ext cx="5318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Период колебаний</a:t>
            </a:r>
            <a:endParaRPr lang="ru-RU" sz="20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89251" y="3885621"/>
            <a:ext cx="5519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промежуток времени, в течение которого совершается одно полное </a:t>
            </a:r>
            <a:r>
              <a:rPr lang="ru-RU" sz="2000" dirty="0">
                <a:solidFill>
                  <a:prstClr val="black"/>
                </a:solidFill>
              </a:rPr>
              <a:t>колебание.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89251" y="1884219"/>
            <a:ext cx="5318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Амплитуда колебаний</a:t>
            </a:r>
            <a:endParaRPr lang="ru-RU" sz="20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489251" y="2316920"/>
            <a:ext cx="54289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максимальное </a:t>
            </a:r>
            <a:r>
              <a:rPr lang="ru-RU" sz="2000" dirty="0">
                <a:solidFill>
                  <a:prstClr val="black"/>
                </a:solidFill>
              </a:rPr>
              <a:t>смещение тела от положения равновесия.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489251" y="5010733"/>
            <a:ext cx="5318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Частота колебаний</a:t>
            </a:r>
            <a:endParaRPr lang="ru-RU" sz="20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489251" y="5443435"/>
            <a:ext cx="5428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число колебаний в единицу </a:t>
            </a:r>
            <a:r>
              <a:rPr lang="ru-RU" sz="2000" dirty="0">
                <a:solidFill>
                  <a:prstClr val="black"/>
                </a:solidFill>
              </a:rPr>
              <a:t>времени.</a:t>
            </a:r>
            <a:endParaRPr lang="ru-RU" sz="2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6678980" y="3105648"/>
                <a:ext cx="403380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235" y="2329236"/>
                <a:ext cx="348300" cy="3077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Прямая соединительная линия 91"/>
          <p:cNvCxnSpPr/>
          <p:nvPr/>
        </p:nvCxnSpPr>
        <p:spPr>
          <a:xfrm>
            <a:off x="7143011" y="3310835"/>
            <a:ext cx="431217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7143011" y="4792501"/>
            <a:ext cx="431217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6506547" y="4580748"/>
                <a:ext cx="582915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910" y="3435561"/>
                <a:ext cx="482953" cy="3077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Группа 11"/>
          <p:cNvGrpSpPr/>
          <p:nvPr/>
        </p:nvGrpSpPr>
        <p:grpSpPr>
          <a:xfrm>
            <a:off x="6697467" y="2573858"/>
            <a:ext cx="4834211" cy="2575308"/>
            <a:chOff x="5023100" y="1801003"/>
            <a:chExt cx="3625658" cy="1931481"/>
          </a:xfrm>
        </p:grpSpPr>
        <p:cxnSp>
          <p:nvCxnSpPr>
            <p:cNvPr id="85" name="Прямая со стрелкой 84"/>
            <p:cNvCxnSpPr/>
            <p:nvPr/>
          </p:nvCxnSpPr>
          <p:spPr>
            <a:xfrm>
              <a:off x="5357260" y="2899675"/>
              <a:ext cx="32861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5039652" y="1801003"/>
                  <a:ext cx="287002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9652" y="1801003"/>
                  <a:ext cx="334386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8386860" y="2899032"/>
                  <a:ext cx="261898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6860" y="2899032"/>
                  <a:ext cx="307648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5023100" y="2755493"/>
                  <a:ext cx="286376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3100" y="2755493"/>
                  <a:ext cx="332142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Прямая со стрелкой 93"/>
            <p:cNvCxnSpPr/>
            <p:nvPr/>
          </p:nvCxnSpPr>
          <p:spPr>
            <a:xfrm flipV="1">
              <a:off x="5358001" y="1900304"/>
              <a:ext cx="0" cy="183218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Овал 5"/>
            <p:cNvSpPr/>
            <p:nvPr/>
          </p:nvSpPr>
          <p:spPr>
            <a:xfrm>
              <a:off x="5309949" y="2850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5367099" y="27392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7" name="Овал 96"/>
            <p:cNvSpPr/>
            <p:nvPr/>
          </p:nvSpPr>
          <p:spPr>
            <a:xfrm>
              <a:off x="5414724" y="26217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8" name="Овал 97"/>
            <p:cNvSpPr/>
            <p:nvPr/>
          </p:nvSpPr>
          <p:spPr>
            <a:xfrm>
              <a:off x="5471874" y="25010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5538549" y="23867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5646499" y="23105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5760799" y="23867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5827474" y="25010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5884624" y="26217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5932249" y="27392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5979874" y="2850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6030674" y="29805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078299" y="3104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6138624" y="32218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6205299" y="33361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6319599" y="34123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6418024" y="33361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6487874" y="32218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541849" y="3104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598999" y="29805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649799" y="2850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6691074" y="27392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6741874" y="26217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799024" y="25010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6862524" y="23867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6983174" y="23105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7087949" y="23867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7154624" y="25010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7211774" y="26217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7259399" y="27392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7307024" y="2850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8" name="Овал 127"/>
            <p:cNvSpPr/>
            <p:nvPr/>
          </p:nvSpPr>
          <p:spPr>
            <a:xfrm>
              <a:off x="7357824" y="29805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7405449" y="3104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7465774" y="32218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7532449" y="33361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7643574" y="34123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3" name="Овал 132"/>
            <p:cNvSpPr/>
            <p:nvPr/>
          </p:nvSpPr>
          <p:spPr>
            <a:xfrm>
              <a:off x="7745174" y="33361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4" name="Овал 133"/>
            <p:cNvSpPr/>
            <p:nvPr/>
          </p:nvSpPr>
          <p:spPr>
            <a:xfrm>
              <a:off x="7815024" y="32218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868999" y="3104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926149" y="29805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976949" y="28503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8018224" y="2739217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8069024" y="262174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8126174" y="25010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8189674" y="23867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8313499" y="2310592"/>
              <a:ext cx="94618" cy="94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30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3" grpId="0"/>
      <p:bldP spid="76" grpId="0"/>
      <p:bldP spid="89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506547" y="2573858"/>
            <a:ext cx="5025131" cy="2575308"/>
            <a:chOff x="4879910" y="1930393"/>
            <a:chExt cx="3768848" cy="19314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5009235" y="2329236"/>
                  <a:ext cx="302535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9235" y="2329236"/>
                  <a:ext cx="348300" cy="30777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Прямая соединительная линия 90"/>
            <p:cNvCxnSpPr/>
            <p:nvPr/>
          </p:nvCxnSpPr>
          <p:spPr>
            <a:xfrm>
              <a:off x="5357258" y="2483126"/>
              <a:ext cx="323412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>
              <a:off x="5357258" y="3594376"/>
              <a:ext cx="323412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/>
                <p:cNvSpPr txBox="1"/>
                <p:nvPr/>
              </p:nvSpPr>
              <p:spPr>
                <a:xfrm>
                  <a:off x="4879910" y="3435561"/>
                  <a:ext cx="437186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TextBox 1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9910" y="3435561"/>
                  <a:ext cx="482953" cy="30777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3" name="Группа 142"/>
            <p:cNvGrpSpPr/>
            <p:nvPr/>
          </p:nvGrpSpPr>
          <p:grpSpPr>
            <a:xfrm>
              <a:off x="5023100" y="1930393"/>
              <a:ext cx="3625658" cy="1931481"/>
              <a:chOff x="5023100" y="1801003"/>
              <a:chExt cx="3625658" cy="1931481"/>
            </a:xfrm>
          </p:grpSpPr>
          <p:cxnSp>
            <p:nvCxnSpPr>
              <p:cNvPr id="144" name="Прямая со стрелкой 143"/>
              <p:cNvCxnSpPr/>
              <p:nvPr/>
            </p:nvCxnSpPr>
            <p:spPr>
              <a:xfrm>
                <a:off x="5357260" y="2899675"/>
                <a:ext cx="3286194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5" name="TextBox 144"/>
                  <p:cNvSpPr txBox="1"/>
                  <p:nvPr/>
                </p:nvSpPr>
                <p:spPr>
                  <a:xfrm>
                    <a:off x="5039652" y="1801003"/>
                    <a:ext cx="287002" cy="2847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ru-RU" sz="1867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5" name="TextBox 1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39652" y="1801003"/>
                    <a:ext cx="334386" cy="30777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6" name="TextBox 145"/>
                  <p:cNvSpPr txBox="1"/>
                  <p:nvPr/>
                </p:nvSpPr>
                <p:spPr>
                  <a:xfrm>
                    <a:off x="8386860" y="2899032"/>
                    <a:ext cx="261898" cy="2847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ru-RU" sz="1867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6" name="TextBox 1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86860" y="2899032"/>
                    <a:ext cx="307648" cy="307777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7" name="TextBox 146"/>
                  <p:cNvSpPr txBox="1"/>
                  <p:nvPr/>
                </p:nvSpPr>
                <p:spPr>
                  <a:xfrm>
                    <a:off x="5023100" y="2755493"/>
                    <a:ext cx="286376" cy="2847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ru-RU" sz="1867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7" name="TextBox 1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23100" y="2755493"/>
                    <a:ext cx="332142" cy="30777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8" name="Прямая со стрелкой 147"/>
              <p:cNvCxnSpPr/>
              <p:nvPr/>
            </p:nvCxnSpPr>
            <p:spPr>
              <a:xfrm flipV="1">
                <a:off x="5358001" y="1900304"/>
                <a:ext cx="0" cy="183218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Овал 148"/>
              <p:cNvSpPr/>
              <p:nvPr/>
            </p:nvSpPr>
            <p:spPr>
              <a:xfrm>
                <a:off x="5309949" y="28503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Овал 149"/>
              <p:cNvSpPr/>
              <p:nvPr/>
            </p:nvSpPr>
            <p:spPr>
              <a:xfrm>
                <a:off x="5367099" y="27392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Овал 150"/>
              <p:cNvSpPr/>
              <p:nvPr/>
            </p:nvSpPr>
            <p:spPr>
              <a:xfrm>
                <a:off x="5414724" y="26217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Овал 151"/>
              <p:cNvSpPr/>
              <p:nvPr/>
            </p:nvSpPr>
            <p:spPr>
              <a:xfrm>
                <a:off x="5471874" y="25010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Овал 152"/>
              <p:cNvSpPr/>
              <p:nvPr/>
            </p:nvSpPr>
            <p:spPr>
              <a:xfrm>
                <a:off x="5538549" y="23867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Овал 153"/>
              <p:cNvSpPr/>
              <p:nvPr/>
            </p:nvSpPr>
            <p:spPr>
              <a:xfrm>
                <a:off x="5646499" y="23105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Овал 154"/>
              <p:cNvSpPr/>
              <p:nvPr/>
            </p:nvSpPr>
            <p:spPr>
              <a:xfrm>
                <a:off x="5760799" y="23867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5827474" y="25010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Овал 156"/>
              <p:cNvSpPr/>
              <p:nvPr/>
            </p:nvSpPr>
            <p:spPr>
              <a:xfrm>
                <a:off x="5884624" y="26217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Овал 157"/>
              <p:cNvSpPr/>
              <p:nvPr/>
            </p:nvSpPr>
            <p:spPr>
              <a:xfrm>
                <a:off x="5932249" y="27392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Овал 158"/>
              <p:cNvSpPr/>
              <p:nvPr/>
            </p:nvSpPr>
            <p:spPr>
              <a:xfrm>
                <a:off x="5979874" y="28503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Овал 159"/>
              <p:cNvSpPr/>
              <p:nvPr/>
            </p:nvSpPr>
            <p:spPr>
              <a:xfrm>
                <a:off x="6030674" y="29805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Овал 160"/>
              <p:cNvSpPr/>
              <p:nvPr/>
            </p:nvSpPr>
            <p:spPr>
              <a:xfrm>
                <a:off x="6078299" y="31043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Овал 161"/>
              <p:cNvSpPr/>
              <p:nvPr/>
            </p:nvSpPr>
            <p:spPr>
              <a:xfrm>
                <a:off x="6138624" y="32218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Овал 162"/>
              <p:cNvSpPr/>
              <p:nvPr/>
            </p:nvSpPr>
            <p:spPr>
              <a:xfrm>
                <a:off x="6205299" y="33361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Овал 163"/>
              <p:cNvSpPr/>
              <p:nvPr/>
            </p:nvSpPr>
            <p:spPr>
              <a:xfrm>
                <a:off x="6319599" y="34123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Овал 164"/>
              <p:cNvSpPr/>
              <p:nvPr/>
            </p:nvSpPr>
            <p:spPr>
              <a:xfrm>
                <a:off x="6418024" y="33361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Овал 165"/>
              <p:cNvSpPr/>
              <p:nvPr/>
            </p:nvSpPr>
            <p:spPr>
              <a:xfrm>
                <a:off x="6487874" y="32218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Овал 166"/>
              <p:cNvSpPr/>
              <p:nvPr/>
            </p:nvSpPr>
            <p:spPr>
              <a:xfrm>
                <a:off x="6541849" y="31043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Овал 167"/>
              <p:cNvSpPr/>
              <p:nvPr/>
            </p:nvSpPr>
            <p:spPr>
              <a:xfrm>
                <a:off x="6598999" y="29805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Овал 168"/>
              <p:cNvSpPr/>
              <p:nvPr/>
            </p:nvSpPr>
            <p:spPr>
              <a:xfrm>
                <a:off x="6649799" y="28503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Овал 169"/>
              <p:cNvSpPr/>
              <p:nvPr/>
            </p:nvSpPr>
            <p:spPr>
              <a:xfrm>
                <a:off x="6691074" y="27392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Овал 170"/>
              <p:cNvSpPr/>
              <p:nvPr/>
            </p:nvSpPr>
            <p:spPr>
              <a:xfrm>
                <a:off x="6741874" y="26217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Овал 171"/>
              <p:cNvSpPr/>
              <p:nvPr/>
            </p:nvSpPr>
            <p:spPr>
              <a:xfrm>
                <a:off x="6799024" y="25010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Овал 172"/>
              <p:cNvSpPr/>
              <p:nvPr/>
            </p:nvSpPr>
            <p:spPr>
              <a:xfrm>
                <a:off x="6862524" y="23867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Овал 173"/>
              <p:cNvSpPr/>
              <p:nvPr/>
            </p:nvSpPr>
            <p:spPr>
              <a:xfrm>
                <a:off x="6983174" y="23105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Овал 174"/>
              <p:cNvSpPr/>
              <p:nvPr/>
            </p:nvSpPr>
            <p:spPr>
              <a:xfrm>
                <a:off x="7087949" y="23867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Овал 175"/>
              <p:cNvSpPr/>
              <p:nvPr/>
            </p:nvSpPr>
            <p:spPr>
              <a:xfrm>
                <a:off x="7154624" y="25010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Овал 176"/>
              <p:cNvSpPr/>
              <p:nvPr/>
            </p:nvSpPr>
            <p:spPr>
              <a:xfrm>
                <a:off x="7211774" y="26217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Овал 177"/>
              <p:cNvSpPr/>
              <p:nvPr/>
            </p:nvSpPr>
            <p:spPr>
              <a:xfrm>
                <a:off x="7259399" y="27392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Овал 178"/>
              <p:cNvSpPr/>
              <p:nvPr/>
            </p:nvSpPr>
            <p:spPr>
              <a:xfrm>
                <a:off x="7307024" y="28503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Овал 179"/>
              <p:cNvSpPr/>
              <p:nvPr/>
            </p:nvSpPr>
            <p:spPr>
              <a:xfrm>
                <a:off x="7357824" y="29805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7405449" y="31043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Овал 181"/>
              <p:cNvSpPr/>
              <p:nvPr/>
            </p:nvSpPr>
            <p:spPr>
              <a:xfrm>
                <a:off x="7465774" y="32218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Овал 182"/>
              <p:cNvSpPr/>
              <p:nvPr/>
            </p:nvSpPr>
            <p:spPr>
              <a:xfrm>
                <a:off x="7532449" y="33361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Овал 183"/>
              <p:cNvSpPr/>
              <p:nvPr/>
            </p:nvSpPr>
            <p:spPr>
              <a:xfrm>
                <a:off x="7643574" y="34123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Овал 184"/>
              <p:cNvSpPr/>
              <p:nvPr/>
            </p:nvSpPr>
            <p:spPr>
              <a:xfrm>
                <a:off x="7745174" y="33361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Овал 185"/>
              <p:cNvSpPr/>
              <p:nvPr/>
            </p:nvSpPr>
            <p:spPr>
              <a:xfrm>
                <a:off x="7815024" y="32218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Овал 186"/>
              <p:cNvSpPr/>
              <p:nvPr/>
            </p:nvSpPr>
            <p:spPr>
              <a:xfrm>
                <a:off x="7868999" y="31043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Овал 187"/>
              <p:cNvSpPr/>
              <p:nvPr/>
            </p:nvSpPr>
            <p:spPr>
              <a:xfrm>
                <a:off x="7926149" y="29805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Овал 188"/>
              <p:cNvSpPr/>
              <p:nvPr/>
            </p:nvSpPr>
            <p:spPr>
              <a:xfrm>
                <a:off x="7976949" y="28503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Овал 189"/>
              <p:cNvSpPr/>
              <p:nvPr/>
            </p:nvSpPr>
            <p:spPr>
              <a:xfrm>
                <a:off x="8018224" y="2739217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Овал 190"/>
              <p:cNvSpPr/>
              <p:nvPr/>
            </p:nvSpPr>
            <p:spPr>
              <a:xfrm>
                <a:off x="8069024" y="262174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Овал 191"/>
              <p:cNvSpPr/>
              <p:nvPr/>
            </p:nvSpPr>
            <p:spPr>
              <a:xfrm>
                <a:off x="8126174" y="25010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Овал 192"/>
              <p:cNvSpPr/>
              <p:nvPr/>
            </p:nvSpPr>
            <p:spPr>
              <a:xfrm>
                <a:off x="8189674" y="23867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Овал 193"/>
              <p:cNvSpPr/>
              <p:nvPr/>
            </p:nvSpPr>
            <p:spPr>
              <a:xfrm>
                <a:off x="8313499" y="2310592"/>
                <a:ext cx="94618" cy="94618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377"/>
                <a:endParaRPr lang="ru-RU" dirty="0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489251" y="1884219"/>
            <a:ext cx="5318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Длина волны</a:t>
            </a:r>
            <a:endParaRPr lang="ru-RU" sz="20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489251" y="2328421"/>
            <a:ext cx="54289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расстояние, на которое распространяется колебательный процесс в среде за время, равное периоду колебаний </a:t>
            </a:r>
            <a:r>
              <a:rPr lang="ru-RU" sz="2000" dirty="0">
                <a:solidFill>
                  <a:prstClr val="black"/>
                </a:solidFill>
              </a:rPr>
              <a:t>её </a:t>
            </a:r>
            <a:r>
              <a:rPr lang="ru-RU" sz="2000" dirty="0">
                <a:solidFill>
                  <a:prstClr val="black"/>
                </a:solidFill>
              </a:rPr>
              <a:t>частиц.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9251" y="4389055"/>
            <a:ext cx="5318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Длина волны</a:t>
            </a:r>
            <a:endParaRPr lang="ru-RU" sz="20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89251" y="4833257"/>
            <a:ext cx="5428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расстояние между двумя ближайшими точками бегущей волны, которые колеблются в одинаковой фазе.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586133" y="3314371"/>
            <a:ext cx="1786467" cy="0"/>
          </a:xfrm>
          <a:prstGeom prst="line">
            <a:avLst/>
          </a:prstGeom>
          <a:ln w="1270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228965" y="2969308"/>
                <a:ext cx="376320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724" y="2226981"/>
                <a:ext cx="328808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Прямая соединительная линия 81"/>
          <p:cNvCxnSpPr/>
          <p:nvPr/>
        </p:nvCxnSpPr>
        <p:spPr>
          <a:xfrm>
            <a:off x="8778875" y="4380237"/>
            <a:ext cx="1778000" cy="0"/>
          </a:xfrm>
          <a:prstGeom prst="line">
            <a:avLst/>
          </a:prstGeom>
          <a:ln w="1270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9349447" y="4057119"/>
                <a:ext cx="376320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ru-RU" sz="1867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085" y="3042839"/>
                <a:ext cx="328808" cy="30777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4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7" grpId="0"/>
      <p:bldP spid="11" grpId="0"/>
      <p:bldP spid="8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489251" y="1884219"/>
            <a:ext cx="5318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Длина волны</a:t>
            </a:r>
            <a:endParaRPr lang="ru-RU" sz="20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489251" y="2328421"/>
            <a:ext cx="54289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расстояние, на которое распространяется колебательный процесс в среде за время, равное периоду колебаний </a:t>
            </a:r>
            <a:r>
              <a:rPr lang="ru-RU" sz="2000" dirty="0">
                <a:solidFill>
                  <a:prstClr val="black"/>
                </a:solidFill>
              </a:rPr>
              <a:t>её </a:t>
            </a:r>
            <a:r>
              <a:rPr lang="ru-RU" sz="2000" dirty="0">
                <a:solidFill>
                  <a:prstClr val="black"/>
                </a:solidFill>
              </a:rPr>
              <a:t>частиц.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9251" y="4389055"/>
            <a:ext cx="5318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Длина волны</a:t>
            </a:r>
            <a:endParaRPr lang="ru-RU" sz="20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89251" y="4833257"/>
            <a:ext cx="5428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расстояние между двумя ближайшими точками бегущей волны, которые колеблются в одинаковой фазе.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506547" y="2876981"/>
            <a:ext cx="5025131" cy="2575308"/>
            <a:chOff x="4879910" y="1930393"/>
            <a:chExt cx="3768848" cy="1931481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4879910" y="1930393"/>
              <a:ext cx="3768848" cy="1931481"/>
              <a:chOff x="4879910" y="1930393"/>
              <a:chExt cx="3768848" cy="19314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/>
                  <p:cNvSpPr txBox="1"/>
                  <p:nvPr/>
                </p:nvSpPr>
                <p:spPr>
                  <a:xfrm>
                    <a:off x="5009235" y="2329236"/>
                    <a:ext cx="302535" cy="2847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ru-RU" sz="1867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0" name="TextBox 8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9235" y="2329236"/>
                    <a:ext cx="348300" cy="307777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1" name="Прямая соединительная линия 90"/>
              <p:cNvCxnSpPr/>
              <p:nvPr/>
            </p:nvCxnSpPr>
            <p:spPr>
              <a:xfrm>
                <a:off x="5357258" y="2483126"/>
                <a:ext cx="323412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единительная линия 100"/>
              <p:cNvCxnSpPr/>
              <p:nvPr/>
            </p:nvCxnSpPr>
            <p:spPr>
              <a:xfrm>
                <a:off x="5357258" y="3594376"/>
                <a:ext cx="3234128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/>
                  <p:cNvSpPr txBox="1"/>
                  <p:nvPr/>
                </p:nvSpPr>
                <p:spPr>
                  <a:xfrm>
                    <a:off x="4879910" y="3435561"/>
                    <a:ext cx="437186" cy="2847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ru-RU" sz="1867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9" name="TextBox 1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79910" y="3435561"/>
                    <a:ext cx="482953" cy="30777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43" name="Группа 142"/>
              <p:cNvGrpSpPr/>
              <p:nvPr/>
            </p:nvGrpSpPr>
            <p:grpSpPr>
              <a:xfrm>
                <a:off x="5023100" y="1930393"/>
                <a:ext cx="3625658" cy="1931481"/>
                <a:chOff x="5023100" y="1801003"/>
                <a:chExt cx="3625658" cy="1931481"/>
              </a:xfrm>
            </p:grpSpPr>
            <p:cxnSp>
              <p:nvCxnSpPr>
                <p:cNvPr id="144" name="Прямая со стрелкой 143"/>
                <p:cNvCxnSpPr/>
                <p:nvPr/>
              </p:nvCxnSpPr>
              <p:spPr>
                <a:xfrm>
                  <a:off x="5357260" y="2899675"/>
                  <a:ext cx="3286194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5" name="TextBox 144"/>
                    <p:cNvSpPr txBox="1"/>
                    <p:nvPr/>
                  </p:nvSpPr>
                  <p:spPr>
                    <a:xfrm>
                      <a:off x="5039652" y="1801003"/>
                      <a:ext cx="287002" cy="2847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4377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ru-RU" sz="1867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5" name="TextBox 14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39652" y="1801003"/>
                      <a:ext cx="334386" cy="307777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6" name="TextBox 145"/>
                    <p:cNvSpPr txBox="1"/>
                    <p:nvPr/>
                  </p:nvSpPr>
                  <p:spPr>
                    <a:xfrm>
                      <a:off x="8386860" y="2899032"/>
                      <a:ext cx="261898" cy="2847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4377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ru-RU" sz="1867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6" name="TextBox 1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86860" y="2899032"/>
                      <a:ext cx="307648" cy="307777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/>
                    <p:cNvSpPr txBox="1"/>
                    <p:nvPr/>
                  </p:nvSpPr>
                  <p:spPr>
                    <a:xfrm>
                      <a:off x="5023100" y="2755493"/>
                      <a:ext cx="286376" cy="2847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4377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ru-RU" sz="1867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7" name="TextBox 1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23100" y="2755493"/>
                      <a:ext cx="332142" cy="307777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8" name="Прямая со стрелкой 147"/>
                <p:cNvCxnSpPr/>
                <p:nvPr/>
              </p:nvCxnSpPr>
              <p:spPr>
                <a:xfrm flipV="1">
                  <a:off x="5358001" y="1900304"/>
                  <a:ext cx="0" cy="183218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Овал 148"/>
                <p:cNvSpPr/>
                <p:nvPr/>
              </p:nvSpPr>
              <p:spPr>
                <a:xfrm>
                  <a:off x="5309949" y="2850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Овал 149"/>
                <p:cNvSpPr/>
                <p:nvPr/>
              </p:nvSpPr>
              <p:spPr>
                <a:xfrm>
                  <a:off x="5367099" y="27392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Овал 150"/>
                <p:cNvSpPr/>
                <p:nvPr/>
              </p:nvSpPr>
              <p:spPr>
                <a:xfrm>
                  <a:off x="5414724" y="26217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Овал 151"/>
                <p:cNvSpPr/>
                <p:nvPr/>
              </p:nvSpPr>
              <p:spPr>
                <a:xfrm>
                  <a:off x="5471874" y="25010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Овал 152"/>
                <p:cNvSpPr/>
                <p:nvPr/>
              </p:nvSpPr>
              <p:spPr>
                <a:xfrm>
                  <a:off x="5538549" y="23867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Овал 153"/>
                <p:cNvSpPr/>
                <p:nvPr/>
              </p:nvSpPr>
              <p:spPr>
                <a:xfrm>
                  <a:off x="5646499" y="23105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Овал 154"/>
                <p:cNvSpPr/>
                <p:nvPr/>
              </p:nvSpPr>
              <p:spPr>
                <a:xfrm>
                  <a:off x="5760799" y="23867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Овал 155"/>
                <p:cNvSpPr/>
                <p:nvPr/>
              </p:nvSpPr>
              <p:spPr>
                <a:xfrm>
                  <a:off x="5827474" y="25010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Овал 156"/>
                <p:cNvSpPr/>
                <p:nvPr/>
              </p:nvSpPr>
              <p:spPr>
                <a:xfrm>
                  <a:off x="5884624" y="26217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Овал 157"/>
                <p:cNvSpPr/>
                <p:nvPr/>
              </p:nvSpPr>
              <p:spPr>
                <a:xfrm>
                  <a:off x="5932249" y="27392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Овал 158"/>
                <p:cNvSpPr/>
                <p:nvPr/>
              </p:nvSpPr>
              <p:spPr>
                <a:xfrm>
                  <a:off x="5979874" y="2850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Овал 159"/>
                <p:cNvSpPr/>
                <p:nvPr/>
              </p:nvSpPr>
              <p:spPr>
                <a:xfrm>
                  <a:off x="6030674" y="29805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Овал 160"/>
                <p:cNvSpPr/>
                <p:nvPr/>
              </p:nvSpPr>
              <p:spPr>
                <a:xfrm>
                  <a:off x="6078299" y="3104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Овал 161"/>
                <p:cNvSpPr/>
                <p:nvPr/>
              </p:nvSpPr>
              <p:spPr>
                <a:xfrm>
                  <a:off x="6138624" y="32218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Овал 162"/>
                <p:cNvSpPr/>
                <p:nvPr/>
              </p:nvSpPr>
              <p:spPr>
                <a:xfrm>
                  <a:off x="6205299" y="33361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Овал 163"/>
                <p:cNvSpPr/>
                <p:nvPr/>
              </p:nvSpPr>
              <p:spPr>
                <a:xfrm>
                  <a:off x="6319599" y="34123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Овал 164"/>
                <p:cNvSpPr/>
                <p:nvPr/>
              </p:nvSpPr>
              <p:spPr>
                <a:xfrm>
                  <a:off x="6418024" y="33361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Овал 165"/>
                <p:cNvSpPr/>
                <p:nvPr/>
              </p:nvSpPr>
              <p:spPr>
                <a:xfrm>
                  <a:off x="6487874" y="32218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7" name="Овал 166"/>
                <p:cNvSpPr/>
                <p:nvPr/>
              </p:nvSpPr>
              <p:spPr>
                <a:xfrm>
                  <a:off x="6541849" y="3104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Овал 167"/>
                <p:cNvSpPr/>
                <p:nvPr/>
              </p:nvSpPr>
              <p:spPr>
                <a:xfrm>
                  <a:off x="6598999" y="29805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Овал 168"/>
                <p:cNvSpPr/>
                <p:nvPr/>
              </p:nvSpPr>
              <p:spPr>
                <a:xfrm>
                  <a:off x="6649799" y="2850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Овал 169"/>
                <p:cNvSpPr/>
                <p:nvPr/>
              </p:nvSpPr>
              <p:spPr>
                <a:xfrm>
                  <a:off x="6691074" y="27392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" name="Овал 170"/>
                <p:cNvSpPr/>
                <p:nvPr/>
              </p:nvSpPr>
              <p:spPr>
                <a:xfrm>
                  <a:off x="6741874" y="26217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Овал 171"/>
                <p:cNvSpPr/>
                <p:nvPr/>
              </p:nvSpPr>
              <p:spPr>
                <a:xfrm>
                  <a:off x="6799024" y="25010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" name="Овал 172"/>
                <p:cNvSpPr/>
                <p:nvPr/>
              </p:nvSpPr>
              <p:spPr>
                <a:xfrm>
                  <a:off x="6862524" y="23867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Овал 173"/>
                <p:cNvSpPr/>
                <p:nvPr/>
              </p:nvSpPr>
              <p:spPr>
                <a:xfrm>
                  <a:off x="6983174" y="23105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Овал 174"/>
                <p:cNvSpPr/>
                <p:nvPr/>
              </p:nvSpPr>
              <p:spPr>
                <a:xfrm>
                  <a:off x="7087949" y="23867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Овал 175"/>
                <p:cNvSpPr/>
                <p:nvPr/>
              </p:nvSpPr>
              <p:spPr>
                <a:xfrm>
                  <a:off x="7154624" y="25010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Овал 176"/>
                <p:cNvSpPr/>
                <p:nvPr/>
              </p:nvSpPr>
              <p:spPr>
                <a:xfrm>
                  <a:off x="7211774" y="26217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Овал 177"/>
                <p:cNvSpPr/>
                <p:nvPr/>
              </p:nvSpPr>
              <p:spPr>
                <a:xfrm>
                  <a:off x="7259399" y="27392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9" name="Овал 178"/>
                <p:cNvSpPr/>
                <p:nvPr/>
              </p:nvSpPr>
              <p:spPr>
                <a:xfrm>
                  <a:off x="7307024" y="2850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0" name="Овал 179"/>
                <p:cNvSpPr/>
                <p:nvPr/>
              </p:nvSpPr>
              <p:spPr>
                <a:xfrm>
                  <a:off x="7357824" y="29805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" name="Овал 180"/>
                <p:cNvSpPr/>
                <p:nvPr/>
              </p:nvSpPr>
              <p:spPr>
                <a:xfrm>
                  <a:off x="7405449" y="3104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" name="Овал 181"/>
                <p:cNvSpPr/>
                <p:nvPr/>
              </p:nvSpPr>
              <p:spPr>
                <a:xfrm>
                  <a:off x="7465774" y="32218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" name="Овал 182"/>
                <p:cNvSpPr/>
                <p:nvPr/>
              </p:nvSpPr>
              <p:spPr>
                <a:xfrm>
                  <a:off x="7532449" y="33361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" name="Овал 183"/>
                <p:cNvSpPr/>
                <p:nvPr/>
              </p:nvSpPr>
              <p:spPr>
                <a:xfrm>
                  <a:off x="7643574" y="34123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Овал 184"/>
                <p:cNvSpPr/>
                <p:nvPr/>
              </p:nvSpPr>
              <p:spPr>
                <a:xfrm>
                  <a:off x="7745174" y="33361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6" name="Овал 185"/>
                <p:cNvSpPr/>
                <p:nvPr/>
              </p:nvSpPr>
              <p:spPr>
                <a:xfrm>
                  <a:off x="7815024" y="32218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7" name="Овал 186"/>
                <p:cNvSpPr/>
                <p:nvPr/>
              </p:nvSpPr>
              <p:spPr>
                <a:xfrm>
                  <a:off x="7868999" y="3104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" name="Овал 187"/>
                <p:cNvSpPr/>
                <p:nvPr/>
              </p:nvSpPr>
              <p:spPr>
                <a:xfrm>
                  <a:off x="7926149" y="29805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Овал 188"/>
                <p:cNvSpPr/>
                <p:nvPr/>
              </p:nvSpPr>
              <p:spPr>
                <a:xfrm>
                  <a:off x="7976949" y="2850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Овал 189"/>
                <p:cNvSpPr/>
                <p:nvPr/>
              </p:nvSpPr>
              <p:spPr>
                <a:xfrm>
                  <a:off x="8018224" y="27392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Овал 190"/>
                <p:cNvSpPr/>
                <p:nvPr/>
              </p:nvSpPr>
              <p:spPr>
                <a:xfrm>
                  <a:off x="8069024" y="26217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" name="Овал 191"/>
                <p:cNvSpPr/>
                <p:nvPr/>
              </p:nvSpPr>
              <p:spPr>
                <a:xfrm>
                  <a:off x="8126174" y="25010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Овал 192"/>
                <p:cNvSpPr/>
                <p:nvPr/>
              </p:nvSpPr>
              <p:spPr>
                <a:xfrm>
                  <a:off x="8189674" y="23867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Овал 193"/>
                <p:cNvSpPr/>
                <p:nvPr/>
              </p:nvSpPr>
              <p:spPr>
                <a:xfrm>
                  <a:off x="8313499" y="23105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cxnSp>
          <p:nvCxnSpPr>
            <p:cNvPr id="7" name="Прямая соединительная линия 6"/>
            <p:cNvCxnSpPr/>
            <p:nvPr/>
          </p:nvCxnSpPr>
          <p:spPr>
            <a:xfrm>
              <a:off x="5689600" y="2485778"/>
              <a:ext cx="1339850" cy="0"/>
            </a:xfrm>
            <a:prstGeom prst="line">
              <a:avLst/>
            </a:prstGeom>
            <a:ln w="1270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171724" y="2226981"/>
                  <a:ext cx="282240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1724" y="2226981"/>
                  <a:ext cx="328808" cy="3077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Прямая соединительная линия 81"/>
            <p:cNvCxnSpPr/>
            <p:nvPr/>
          </p:nvCxnSpPr>
          <p:spPr>
            <a:xfrm>
              <a:off x="6584156" y="3285178"/>
              <a:ext cx="1333500" cy="0"/>
            </a:xfrm>
            <a:prstGeom prst="line">
              <a:avLst/>
            </a:prstGeom>
            <a:ln w="1270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7012085" y="3042839"/>
                  <a:ext cx="282240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2085" y="3042839"/>
                  <a:ext cx="328808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Группа 5"/>
          <p:cNvGrpSpPr/>
          <p:nvPr/>
        </p:nvGrpSpPr>
        <p:grpSpPr>
          <a:xfrm>
            <a:off x="6395533" y="2019829"/>
            <a:ext cx="3145507" cy="415164"/>
            <a:chOff x="4796650" y="1348979"/>
            <a:chExt cx="2359130" cy="3113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796650" y="1360269"/>
                  <a:ext cx="760208" cy="3000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650" y="1360269"/>
                  <a:ext cx="805542" cy="3231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Прямоугольник 74"/>
            <p:cNvSpPr/>
            <p:nvPr/>
          </p:nvSpPr>
          <p:spPr>
            <a:xfrm>
              <a:off x="5466315" y="1348979"/>
              <a:ext cx="1689465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en-US" sz="2000" dirty="0">
                  <a:solidFill>
                    <a:prstClr val="black"/>
                  </a:solidFill>
                </a:rPr>
                <a:t>— </a:t>
              </a:r>
              <a:r>
                <a:rPr lang="ru-RU" sz="2000" dirty="0">
                  <a:solidFill>
                    <a:prstClr val="black"/>
                  </a:solidFill>
                </a:rPr>
                <a:t>длина волны.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506547" y="2573858"/>
            <a:ext cx="5025131" cy="2575308"/>
            <a:chOff x="4879910" y="1930393"/>
            <a:chExt cx="3768848" cy="1931481"/>
          </a:xfrm>
        </p:grpSpPr>
        <p:grpSp>
          <p:nvGrpSpPr>
            <p:cNvPr id="76" name="Группа 75"/>
            <p:cNvGrpSpPr/>
            <p:nvPr/>
          </p:nvGrpSpPr>
          <p:grpSpPr>
            <a:xfrm>
              <a:off x="4879910" y="1930393"/>
              <a:ext cx="3768848" cy="1931481"/>
              <a:chOff x="4879910" y="1930393"/>
              <a:chExt cx="3768848" cy="19314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5009235" y="2329236"/>
                    <a:ext cx="302535" cy="2847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ru-RU" sz="1867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8" name="TextBox 7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9235" y="2329236"/>
                    <a:ext cx="348300" cy="307777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9" name="Прямая соединительная линия 78"/>
              <p:cNvCxnSpPr/>
              <p:nvPr/>
            </p:nvCxnSpPr>
            <p:spPr>
              <a:xfrm>
                <a:off x="5357258" y="2483126"/>
                <a:ext cx="323412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Прямая соединительная линия 79"/>
              <p:cNvCxnSpPr/>
              <p:nvPr/>
            </p:nvCxnSpPr>
            <p:spPr>
              <a:xfrm>
                <a:off x="5357258" y="3594376"/>
                <a:ext cx="3234128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/>
                  <p:cNvSpPr txBox="1"/>
                  <p:nvPr/>
                </p:nvSpPr>
                <p:spPr>
                  <a:xfrm>
                    <a:off x="4879910" y="3435561"/>
                    <a:ext cx="437186" cy="28474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7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oMath>
                      </m:oMathPara>
                    </a14:m>
                    <a:endParaRPr lang="ru-RU" sz="1867" dirty="0">
                      <a:solidFill>
                        <a:prstClr val="black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TextBox 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79910" y="3435561"/>
                    <a:ext cx="482953" cy="30777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4" name="Группа 83"/>
              <p:cNvGrpSpPr/>
              <p:nvPr/>
            </p:nvGrpSpPr>
            <p:grpSpPr>
              <a:xfrm>
                <a:off x="5023100" y="1930393"/>
                <a:ext cx="3625658" cy="1931481"/>
                <a:chOff x="5023100" y="1801003"/>
                <a:chExt cx="3625658" cy="1931481"/>
              </a:xfrm>
            </p:grpSpPr>
            <p:cxnSp>
              <p:nvCxnSpPr>
                <p:cNvPr id="85" name="Прямая со стрелкой 84"/>
                <p:cNvCxnSpPr/>
                <p:nvPr/>
              </p:nvCxnSpPr>
              <p:spPr>
                <a:xfrm>
                  <a:off x="5357260" y="2899675"/>
                  <a:ext cx="3286194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6" name="TextBox 85"/>
                    <p:cNvSpPr txBox="1"/>
                    <p:nvPr/>
                  </p:nvSpPr>
                  <p:spPr>
                    <a:xfrm>
                      <a:off x="5039652" y="1801003"/>
                      <a:ext cx="287002" cy="2847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4377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ru-RU" sz="1867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6" name="TextBox 8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39652" y="1801003"/>
                      <a:ext cx="334386" cy="307777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8386860" y="2899032"/>
                      <a:ext cx="261898" cy="2847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4377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ru-RU" sz="1867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7" name="TextBox 8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86860" y="2899032"/>
                      <a:ext cx="307648" cy="307777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8" name="TextBox 87"/>
                    <p:cNvSpPr txBox="1"/>
                    <p:nvPr/>
                  </p:nvSpPr>
                  <p:spPr>
                    <a:xfrm>
                      <a:off x="5023100" y="2755493"/>
                      <a:ext cx="286376" cy="2847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defTabSz="914377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ru-RU" sz="1867" dirty="0">
                        <a:solidFill>
                          <a:prstClr val="black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8" name="TextBox 8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23100" y="2755493"/>
                      <a:ext cx="332142" cy="307777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9" name="Прямая со стрелкой 88"/>
                <p:cNvCxnSpPr/>
                <p:nvPr/>
              </p:nvCxnSpPr>
              <p:spPr>
                <a:xfrm flipV="1">
                  <a:off x="5358001" y="1900304"/>
                  <a:ext cx="0" cy="183218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Овал 91"/>
                <p:cNvSpPr/>
                <p:nvPr/>
              </p:nvSpPr>
              <p:spPr>
                <a:xfrm>
                  <a:off x="5309949" y="2850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Овал 92"/>
                <p:cNvSpPr/>
                <p:nvPr/>
              </p:nvSpPr>
              <p:spPr>
                <a:xfrm>
                  <a:off x="5367099" y="27392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Овал 93"/>
                <p:cNvSpPr/>
                <p:nvPr/>
              </p:nvSpPr>
              <p:spPr>
                <a:xfrm>
                  <a:off x="5414724" y="26217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Овал 94"/>
                <p:cNvSpPr/>
                <p:nvPr/>
              </p:nvSpPr>
              <p:spPr>
                <a:xfrm>
                  <a:off x="5471874" y="25010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Овал 95"/>
                <p:cNvSpPr/>
                <p:nvPr/>
              </p:nvSpPr>
              <p:spPr>
                <a:xfrm>
                  <a:off x="5538549" y="23867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Овал 96"/>
                <p:cNvSpPr/>
                <p:nvPr/>
              </p:nvSpPr>
              <p:spPr>
                <a:xfrm>
                  <a:off x="5646499" y="23105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Овал 97"/>
                <p:cNvSpPr/>
                <p:nvPr/>
              </p:nvSpPr>
              <p:spPr>
                <a:xfrm>
                  <a:off x="5760799" y="23867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Овал 98"/>
                <p:cNvSpPr/>
                <p:nvPr/>
              </p:nvSpPr>
              <p:spPr>
                <a:xfrm>
                  <a:off x="5827474" y="25010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Овал 99"/>
                <p:cNvSpPr/>
                <p:nvPr/>
              </p:nvSpPr>
              <p:spPr>
                <a:xfrm>
                  <a:off x="5884624" y="26217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Овал 101"/>
                <p:cNvSpPr/>
                <p:nvPr/>
              </p:nvSpPr>
              <p:spPr>
                <a:xfrm>
                  <a:off x="5932249" y="27392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Овал 102"/>
                <p:cNvSpPr/>
                <p:nvPr/>
              </p:nvSpPr>
              <p:spPr>
                <a:xfrm>
                  <a:off x="5979874" y="2850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Овал 103"/>
                <p:cNvSpPr/>
                <p:nvPr/>
              </p:nvSpPr>
              <p:spPr>
                <a:xfrm>
                  <a:off x="6030674" y="29805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Овал 104"/>
                <p:cNvSpPr/>
                <p:nvPr/>
              </p:nvSpPr>
              <p:spPr>
                <a:xfrm>
                  <a:off x="6078299" y="3104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Овал 105"/>
                <p:cNvSpPr/>
                <p:nvPr/>
              </p:nvSpPr>
              <p:spPr>
                <a:xfrm>
                  <a:off x="6138624" y="32218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Овал 106"/>
                <p:cNvSpPr/>
                <p:nvPr/>
              </p:nvSpPr>
              <p:spPr>
                <a:xfrm>
                  <a:off x="6205299" y="33361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Овал 107"/>
                <p:cNvSpPr/>
                <p:nvPr/>
              </p:nvSpPr>
              <p:spPr>
                <a:xfrm>
                  <a:off x="6319599" y="34123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Овал 108"/>
                <p:cNvSpPr/>
                <p:nvPr/>
              </p:nvSpPr>
              <p:spPr>
                <a:xfrm>
                  <a:off x="6418024" y="33361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Овал 109"/>
                <p:cNvSpPr/>
                <p:nvPr/>
              </p:nvSpPr>
              <p:spPr>
                <a:xfrm>
                  <a:off x="6487874" y="32218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Овал 110"/>
                <p:cNvSpPr/>
                <p:nvPr/>
              </p:nvSpPr>
              <p:spPr>
                <a:xfrm>
                  <a:off x="6541849" y="3104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Овал 111"/>
                <p:cNvSpPr/>
                <p:nvPr/>
              </p:nvSpPr>
              <p:spPr>
                <a:xfrm>
                  <a:off x="6598999" y="29805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Овал 112"/>
                <p:cNvSpPr/>
                <p:nvPr/>
              </p:nvSpPr>
              <p:spPr>
                <a:xfrm>
                  <a:off x="6649799" y="2850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Овал 113"/>
                <p:cNvSpPr/>
                <p:nvPr/>
              </p:nvSpPr>
              <p:spPr>
                <a:xfrm>
                  <a:off x="6691074" y="27392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Овал 114"/>
                <p:cNvSpPr/>
                <p:nvPr/>
              </p:nvSpPr>
              <p:spPr>
                <a:xfrm>
                  <a:off x="6741874" y="26217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Овал 115"/>
                <p:cNvSpPr/>
                <p:nvPr/>
              </p:nvSpPr>
              <p:spPr>
                <a:xfrm>
                  <a:off x="6799024" y="25010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Овал 116"/>
                <p:cNvSpPr/>
                <p:nvPr/>
              </p:nvSpPr>
              <p:spPr>
                <a:xfrm>
                  <a:off x="6862524" y="23867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Овал 117"/>
                <p:cNvSpPr/>
                <p:nvPr/>
              </p:nvSpPr>
              <p:spPr>
                <a:xfrm>
                  <a:off x="6983174" y="23105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Овал 119"/>
                <p:cNvSpPr/>
                <p:nvPr/>
              </p:nvSpPr>
              <p:spPr>
                <a:xfrm>
                  <a:off x="7087949" y="23867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Овал 120"/>
                <p:cNvSpPr/>
                <p:nvPr/>
              </p:nvSpPr>
              <p:spPr>
                <a:xfrm>
                  <a:off x="7154624" y="25010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Овал 121"/>
                <p:cNvSpPr/>
                <p:nvPr/>
              </p:nvSpPr>
              <p:spPr>
                <a:xfrm>
                  <a:off x="7211774" y="26217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Овал 122"/>
                <p:cNvSpPr/>
                <p:nvPr/>
              </p:nvSpPr>
              <p:spPr>
                <a:xfrm>
                  <a:off x="7259399" y="27392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Овал 123"/>
                <p:cNvSpPr/>
                <p:nvPr/>
              </p:nvSpPr>
              <p:spPr>
                <a:xfrm>
                  <a:off x="7307024" y="2850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Овал 124"/>
                <p:cNvSpPr/>
                <p:nvPr/>
              </p:nvSpPr>
              <p:spPr>
                <a:xfrm>
                  <a:off x="7357824" y="29805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Овал 125"/>
                <p:cNvSpPr/>
                <p:nvPr/>
              </p:nvSpPr>
              <p:spPr>
                <a:xfrm>
                  <a:off x="7405449" y="3104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Овал 126"/>
                <p:cNvSpPr/>
                <p:nvPr/>
              </p:nvSpPr>
              <p:spPr>
                <a:xfrm>
                  <a:off x="7465774" y="32218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Овал 127"/>
                <p:cNvSpPr/>
                <p:nvPr/>
              </p:nvSpPr>
              <p:spPr>
                <a:xfrm>
                  <a:off x="7532449" y="33361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Овал 128"/>
                <p:cNvSpPr/>
                <p:nvPr/>
              </p:nvSpPr>
              <p:spPr>
                <a:xfrm>
                  <a:off x="7643574" y="34123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Овал 129"/>
                <p:cNvSpPr/>
                <p:nvPr/>
              </p:nvSpPr>
              <p:spPr>
                <a:xfrm>
                  <a:off x="7745174" y="33361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Овал 130"/>
                <p:cNvSpPr/>
                <p:nvPr/>
              </p:nvSpPr>
              <p:spPr>
                <a:xfrm>
                  <a:off x="7815024" y="32218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Овал 131"/>
                <p:cNvSpPr/>
                <p:nvPr/>
              </p:nvSpPr>
              <p:spPr>
                <a:xfrm>
                  <a:off x="7868999" y="3104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Овал 132"/>
                <p:cNvSpPr/>
                <p:nvPr/>
              </p:nvSpPr>
              <p:spPr>
                <a:xfrm>
                  <a:off x="7926149" y="29805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Овал 133"/>
                <p:cNvSpPr/>
                <p:nvPr/>
              </p:nvSpPr>
              <p:spPr>
                <a:xfrm>
                  <a:off x="7976949" y="28503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Овал 134"/>
                <p:cNvSpPr/>
                <p:nvPr/>
              </p:nvSpPr>
              <p:spPr>
                <a:xfrm>
                  <a:off x="8018224" y="2739217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Овал 135"/>
                <p:cNvSpPr/>
                <p:nvPr/>
              </p:nvSpPr>
              <p:spPr>
                <a:xfrm>
                  <a:off x="8069024" y="262174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Овал 136"/>
                <p:cNvSpPr/>
                <p:nvPr/>
              </p:nvSpPr>
              <p:spPr>
                <a:xfrm>
                  <a:off x="8126174" y="25010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Овал 137"/>
                <p:cNvSpPr/>
                <p:nvPr/>
              </p:nvSpPr>
              <p:spPr>
                <a:xfrm>
                  <a:off x="8189674" y="23867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Овал 138"/>
                <p:cNvSpPr/>
                <p:nvPr/>
              </p:nvSpPr>
              <p:spPr>
                <a:xfrm>
                  <a:off x="8313499" y="2310592"/>
                  <a:ext cx="94618" cy="94618"/>
                </a:xfrm>
                <a:prstGeom prst="ellipse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cxnSp>
          <p:nvCxnSpPr>
            <p:cNvPr id="140" name="Прямая соединительная линия 139"/>
            <p:cNvCxnSpPr/>
            <p:nvPr/>
          </p:nvCxnSpPr>
          <p:spPr>
            <a:xfrm>
              <a:off x="5689600" y="2485778"/>
              <a:ext cx="1339850" cy="0"/>
            </a:xfrm>
            <a:prstGeom prst="line">
              <a:avLst/>
            </a:prstGeom>
            <a:ln w="1270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/>
                <p:cNvSpPr txBox="1"/>
                <p:nvPr/>
              </p:nvSpPr>
              <p:spPr>
                <a:xfrm>
                  <a:off x="6171724" y="2226981"/>
                  <a:ext cx="282240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TextBox 1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1724" y="2226981"/>
                  <a:ext cx="328808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2" name="Прямая соединительная линия 141"/>
            <p:cNvCxnSpPr/>
            <p:nvPr/>
          </p:nvCxnSpPr>
          <p:spPr>
            <a:xfrm>
              <a:off x="6584156" y="3285178"/>
              <a:ext cx="1333500" cy="0"/>
            </a:xfrm>
            <a:prstGeom prst="line">
              <a:avLst/>
            </a:prstGeom>
            <a:ln w="1270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TextBox 194"/>
                <p:cNvSpPr txBox="1"/>
                <p:nvPr/>
              </p:nvSpPr>
              <p:spPr>
                <a:xfrm>
                  <a:off x="7012085" y="3042839"/>
                  <a:ext cx="282240" cy="2847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ru-RU" sz="1867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95" name="TextBox 1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2085" y="3042839"/>
                  <a:ext cx="328808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2634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0.04445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489251" y="1884219"/>
            <a:ext cx="5318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Длина волны</a:t>
            </a:r>
            <a:endParaRPr lang="ru-RU" sz="20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489251" y="2328421"/>
            <a:ext cx="54289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расстояние, на которое распространяется колебательный процесс в среде за время, равное периоду колебаний </a:t>
            </a:r>
            <a:r>
              <a:rPr lang="ru-RU" sz="2000" dirty="0">
                <a:solidFill>
                  <a:prstClr val="black"/>
                </a:solidFill>
              </a:rPr>
              <a:t>её </a:t>
            </a:r>
            <a:r>
              <a:rPr lang="ru-RU" sz="2000" dirty="0">
                <a:solidFill>
                  <a:prstClr val="black"/>
                </a:solidFill>
              </a:rPr>
              <a:t>частиц.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6395533" y="2019829"/>
            <a:ext cx="3145507" cy="415164"/>
            <a:chOff x="4796650" y="1348979"/>
            <a:chExt cx="2359130" cy="3113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796650" y="1360269"/>
                  <a:ext cx="760208" cy="3000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650" y="1360269"/>
                  <a:ext cx="805542" cy="3231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Прямоугольник 74"/>
            <p:cNvSpPr/>
            <p:nvPr/>
          </p:nvSpPr>
          <p:spPr>
            <a:xfrm>
              <a:off x="5466315" y="1348979"/>
              <a:ext cx="1689465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en-US" sz="2000" dirty="0">
                  <a:solidFill>
                    <a:prstClr val="black"/>
                  </a:solidFill>
                </a:rPr>
                <a:t>— </a:t>
              </a:r>
              <a:r>
                <a:rPr lang="ru-RU" sz="2000" dirty="0">
                  <a:solidFill>
                    <a:prstClr val="black"/>
                  </a:solidFill>
                </a:rPr>
                <a:t>длина волны.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89251" y="4389055"/>
            <a:ext cx="5428949" cy="1459865"/>
            <a:chOff x="366938" y="3291791"/>
            <a:chExt cx="4071712" cy="1094899"/>
          </a:xfrm>
        </p:grpSpPr>
        <p:sp>
          <p:nvSpPr>
            <p:cNvPr id="197" name="Прямоугольник 196"/>
            <p:cNvSpPr/>
            <p:nvPr/>
          </p:nvSpPr>
          <p:spPr>
            <a:xfrm>
              <a:off x="366938" y="3291791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Длина волны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366938" y="3624943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расстояние между двумя ближайшими точками бегущей волны, которые колеблются в одинаковой фазе.</a:t>
              </a:r>
            </a:p>
          </p:txBody>
        </p:sp>
      </p:grpSp>
      <p:sp>
        <p:nvSpPr>
          <p:cNvPr id="196" name="Rectangle 4"/>
          <p:cNvSpPr>
            <a:spLocks noChangeArrowheads="1"/>
          </p:cNvSpPr>
          <p:nvPr/>
        </p:nvSpPr>
        <p:spPr bwMode="auto">
          <a:xfrm>
            <a:off x="480485" y="4339436"/>
            <a:ext cx="5336585" cy="1633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При распространении колебательного процесса из одной среды в другую изменяются скорость и длина волны, а частота и период не изменяются.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9626601" y="3284903"/>
            <a:ext cx="2061633" cy="971365"/>
          </a:xfrm>
          <a:custGeom>
            <a:avLst/>
            <a:gdLst>
              <a:gd name="connsiteX0" fmla="*/ 0 w 1546225"/>
              <a:gd name="connsiteY0" fmla="*/ 725937 h 728524"/>
              <a:gd name="connsiteX1" fmla="*/ 114300 w 1546225"/>
              <a:gd name="connsiteY1" fmla="*/ 725937 h 728524"/>
              <a:gd name="connsiteX2" fmla="*/ 190500 w 1546225"/>
              <a:gd name="connsiteY2" fmla="*/ 700537 h 728524"/>
              <a:gd name="connsiteX3" fmla="*/ 257175 w 1546225"/>
              <a:gd name="connsiteY3" fmla="*/ 646562 h 728524"/>
              <a:gd name="connsiteX4" fmla="*/ 314325 w 1546225"/>
              <a:gd name="connsiteY4" fmla="*/ 557662 h 728524"/>
              <a:gd name="connsiteX5" fmla="*/ 384175 w 1546225"/>
              <a:gd name="connsiteY5" fmla="*/ 363987 h 728524"/>
              <a:gd name="connsiteX6" fmla="*/ 444500 w 1546225"/>
              <a:gd name="connsiteY6" fmla="*/ 198887 h 728524"/>
              <a:gd name="connsiteX7" fmla="*/ 498475 w 1546225"/>
              <a:gd name="connsiteY7" fmla="*/ 62362 h 728524"/>
              <a:gd name="connsiteX8" fmla="*/ 546100 w 1546225"/>
              <a:gd name="connsiteY8" fmla="*/ 8387 h 728524"/>
              <a:gd name="connsiteX9" fmla="*/ 571500 w 1546225"/>
              <a:gd name="connsiteY9" fmla="*/ 2037 h 728524"/>
              <a:gd name="connsiteX10" fmla="*/ 612775 w 1546225"/>
              <a:gd name="connsiteY10" fmla="*/ 27437 h 728524"/>
              <a:gd name="connsiteX11" fmla="*/ 666750 w 1546225"/>
              <a:gd name="connsiteY11" fmla="*/ 138562 h 728524"/>
              <a:gd name="connsiteX12" fmla="*/ 723900 w 1546225"/>
              <a:gd name="connsiteY12" fmla="*/ 297312 h 728524"/>
              <a:gd name="connsiteX13" fmla="*/ 784225 w 1546225"/>
              <a:gd name="connsiteY13" fmla="*/ 449712 h 728524"/>
              <a:gd name="connsiteX14" fmla="*/ 828675 w 1546225"/>
              <a:gd name="connsiteY14" fmla="*/ 538612 h 728524"/>
              <a:gd name="connsiteX15" fmla="*/ 866775 w 1546225"/>
              <a:gd name="connsiteY15" fmla="*/ 611637 h 728524"/>
              <a:gd name="connsiteX16" fmla="*/ 942975 w 1546225"/>
              <a:gd name="connsiteY16" fmla="*/ 691012 h 728524"/>
              <a:gd name="connsiteX17" fmla="*/ 1009650 w 1546225"/>
              <a:gd name="connsiteY17" fmla="*/ 725937 h 728524"/>
              <a:gd name="connsiteX18" fmla="*/ 1190625 w 1546225"/>
              <a:gd name="connsiteY18" fmla="*/ 725937 h 728524"/>
              <a:gd name="connsiteX19" fmla="*/ 1546225 w 1546225"/>
              <a:gd name="connsiteY19" fmla="*/ 725937 h 72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46225" h="728524">
                <a:moveTo>
                  <a:pt x="0" y="725937"/>
                </a:moveTo>
                <a:cubicBezTo>
                  <a:pt x="41275" y="728053"/>
                  <a:pt x="82550" y="730170"/>
                  <a:pt x="114300" y="725937"/>
                </a:cubicBezTo>
                <a:cubicBezTo>
                  <a:pt x="146050" y="721704"/>
                  <a:pt x="166688" y="713766"/>
                  <a:pt x="190500" y="700537"/>
                </a:cubicBezTo>
                <a:cubicBezTo>
                  <a:pt x="214312" y="687308"/>
                  <a:pt x="236538" y="670374"/>
                  <a:pt x="257175" y="646562"/>
                </a:cubicBezTo>
                <a:cubicBezTo>
                  <a:pt x="277812" y="622750"/>
                  <a:pt x="293158" y="604758"/>
                  <a:pt x="314325" y="557662"/>
                </a:cubicBezTo>
                <a:cubicBezTo>
                  <a:pt x="335492" y="510566"/>
                  <a:pt x="362479" y="423783"/>
                  <a:pt x="384175" y="363987"/>
                </a:cubicBezTo>
                <a:cubicBezTo>
                  <a:pt x="405871" y="304191"/>
                  <a:pt x="425450" y="249158"/>
                  <a:pt x="444500" y="198887"/>
                </a:cubicBezTo>
                <a:cubicBezTo>
                  <a:pt x="463550" y="148616"/>
                  <a:pt x="481542" y="94112"/>
                  <a:pt x="498475" y="62362"/>
                </a:cubicBezTo>
                <a:cubicBezTo>
                  <a:pt x="515408" y="30612"/>
                  <a:pt x="533929" y="18441"/>
                  <a:pt x="546100" y="8387"/>
                </a:cubicBezTo>
                <a:cubicBezTo>
                  <a:pt x="558271" y="-1667"/>
                  <a:pt x="560387" y="-1138"/>
                  <a:pt x="571500" y="2037"/>
                </a:cubicBezTo>
                <a:cubicBezTo>
                  <a:pt x="582613" y="5212"/>
                  <a:pt x="596900" y="4683"/>
                  <a:pt x="612775" y="27437"/>
                </a:cubicBezTo>
                <a:cubicBezTo>
                  <a:pt x="628650" y="50191"/>
                  <a:pt x="648229" y="93583"/>
                  <a:pt x="666750" y="138562"/>
                </a:cubicBezTo>
                <a:cubicBezTo>
                  <a:pt x="685271" y="183541"/>
                  <a:pt x="704321" y="245454"/>
                  <a:pt x="723900" y="297312"/>
                </a:cubicBezTo>
                <a:cubicBezTo>
                  <a:pt x="743479" y="349170"/>
                  <a:pt x="766763" y="409495"/>
                  <a:pt x="784225" y="449712"/>
                </a:cubicBezTo>
                <a:cubicBezTo>
                  <a:pt x="801687" y="489929"/>
                  <a:pt x="814917" y="511624"/>
                  <a:pt x="828675" y="538612"/>
                </a:cubicBezTo>
                <a:cubicBezTo>
                  <a:pt x="842433" y="565599"/>
                  <a:pt x="847725" y="586237"/>
                  <a:pt x="866775" y="611637"/>
                </a:cubicBezTo>
                <a:cubicBezTo>
                  <a:pt x="885825" y="637037"/>
                  <a:pt x="919163" y="671962"/>
                  <a:pt x="942975" y="691012"/>
                </a:cubicBezTo>
                <a:cubicBezTo>
                  <a:pt x="966787" y="710062"/>
                  <a:pt x="968375" y="720116"/>
                  <a:pt x="1009650" y="725937"/>
                </a:cubicBezTo>
                <a:cubicBezTo>
                  <a:pt x="1050925" y="731758"/>
                  <a:pt x="1190625" y="725937"/>
                  <a:pt x="1190625" y="725937"/>
                </a:cubicBezTo>
                <a:lnTo>
                  <a:pt x="1546225" y="725937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396567" y="2789543"/>
            <a:ext cx="3234267" cy="1490869"/>
          </a:xfrm>
          <a:custGeom>
            <a:avLst/>
            <a:gdLst>
              <a:gd name="connsiteX0" fmla="*/ 0 w 2425700"/>
              <a:gd name="connsiteY0" fmla="*/ 1101991 h 1118152"/>
              <a:gd name="connsiteX1" fmla="*/ 320675 w 2425700"/>
              <a:gd name="connsiteY1" fmla="*/ 1117866 h 1118152"/>
              <a:gd name="connsiteX2" fmla="*/ 504825 w 2425700"/>
              <a:gd name="connsiteY2" fmla="*/ 1108341 h 1118152"/>
              <a:gd name="connsiteX3" fmla="*/ 701675 w 2425700"/>
              <a:gd name="connsiteY3" fmla="*/ 1063891 h 1118152"/>
              <a:gd name="connsiteX4" fmla="*/ 850900 w 2425700"/>
              <a:gd name="connsiteY4" fmla="*/ 978166 h 1118152"/>
              <a:gd name="connsiteX5" fmla="*/ 1012825 w 2425700"/>
              <a:gd name="connsiteY5" fmla="*/ 797191 h 1118152"/>
              <a:gd name="connsiteX6" fmla="*/ 1130300 w 2425700"/>
              <a:gd name="connsiteY6" fmla="*/ 562241 h 1118152"/>
              <a:gd name="connsiteX7" fmla="*/ 1241425 w 2425700"/>
              <a:gd name="connsiteY7" fmla="*/ 324116 h 1118152"/>
              <a:gd name="connsiteX8" fmla="*/ 1339850 w 2425700"/>
              <a:gd name="connsiteY8" fmla="*/ 120916 h 1118152"/>
              <a:gd name="connsiteX9" fmla="*/ 1425575 w 2425700"/>
              <a:gd name="connsiteY9" fmla="*/ 28841 h 1118152"/>
              <a:gd name="connsiteX10" fmla="*/ 1495425 w 2425700"/>
              <a:gd name="connsiteY10" fmla="*/ 266 h 1118152"/>
              <a:gd name="connsiteX11" fmla="*/ 1571625 w 2425700"/>
              <a:gd name="connsiteY11" fmla="*/ 41541 h 1118152"/>
              <a:gd name="connsiteX12" fmla="*/ 1689100 w 2425700"/>
              <a:gd name="connsiteY12" fmla="*/ 206641 h 1118152"/>
              <a:gd name="connsiteX13" fmla="*/ 1857375 w 2425700"/>
              <a:gd name="connsiteY13" fmla="*/ 568591 h 1118152"/>
              <a:gd name="connsiteX14" fmla="*/ 2022475 w 2425700"/>
              <a:gd name="connsiteY14" fmla="*/ 851166 h 1118152"/>
              <a:gd name="connsiteX15" fmla="*/ 2155825 w 2425700"/>
              <a:gd name="connsiteY15" fmla="*/ 987691 h 1118152"/>
              <a:gd name="connsiteX16" fmla="*/ 2305050 w 2425700"/>
              <a:gd name="connsiteY16" fmla="*/ 1079766 h 1118152"/>
              <a:gd name="connsiteX17" fmla="*/ 2425700 w 2425700"/>
              <a:gd name="connsiteY17" fmla="*/ 1098816 h 111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700" h="1118152">
                <a:moveTo>
                  <a:pt x="0" y="1101991"/>
                </a:moveTo>
                <a:cubicBezTo>
                  <a:pt x="118269" y="1109399"/>
                  <a:pt x="236538" y="1116808"/>
                  <a:pt x="320675" y="1117866"/>
                </a:cubicBezTo>
                <a:cubicBezTo>
                  <a:pt x="404812" y="1118924"/>
                  <a:pt x="441325" y="1117337"/>
                  <a:pt x="504825" y="1108341"/>
                </a:cubicBezTo>
                <a:cubicBezTo>
                  <a:pt x="568325" y="1099345"/>
                  <a:pt x="643996" y="1085587"/>
                  <a:pt x="701675" y="1063891"/>
                </a:cubicBezTo>
                <a:cubicBezTo>
                  <a:pt x="759354" y="1042195"/>
                  <a:pt x="799042" y="1022616"/>
                  <a:pt x="850900" y="978166"/>
                </a:cubicBezTo>
                <a:cubicBezTo>
                  <a:pt x="902758" y="933716"/>
                  <a:pt x="966258" y="866512"/>
                  <a:pt x="1012825" y="797191"/>
                </a:cubicBezTo>
                <a:cubicBezTo>
                  <a:pt x="1059392" y="727870"/>
                  <a:pt x="1092200" y="641087"/>
                  <a:pt x="1130300" y="562241"/>
                </a:cubicBezTo>
                <a:cubicBezTo>
                  <a:pt x="1168400" y="483395"/>
                  <a:pt x="1206500" y="397670"/>
                  <a:pt x="1241425" y="324116"/>
                </a:cubicBezTo>
                <a:cubicBezTo>
                  <a:pt x="1276350" y="250562"/>
                  <a:pt x="1309158" y="170128"/>
                  <a:pt x="1339850" y="120916"/>
                </a:cubicBezTo>
                <a:cubicBezTo>
                  <a:pt x="1370542" y="71704"/>
                  <a:pt x="1399646" y="48949"/>
                  <a:pt x="1425575" y="28841"/>
                </a:cubicBezTo>
                <a:cubicBezTo>
                  <a:pt x="1451504" y="8733"/>
                  <a:pt x="1471083" y="-1851"/>
                  <a:pt x="1495425" y="266"/>
                </a:cubicBezTo>
                <a:cubicBezTo>
                  <a:pt x="1519767" y="2383"/>
                  <a:pt x="1539346" y="7145"/>
                  <a:pt x="1571625" y="41541"/>
                </a:cubicBezTo>
                <a:cubicBezTo>
                  <a:pt x="1603904" y="75937"/>
                  <a:pt x="1641475" y="118799"/>
                  <a:pt x="1689100" y="206641"/>
                </a:cubicBezTo>
                <a:cubicBezTo>
                  <a:pt x="1736725" y="294483"/>
                  <a:pt x="1801813" y="461170"/>
                  <a:pt x="1857375" y="568591"/>
                </a:cubicBezTo>
                <a:cubicBezTo>
                  <a:pt x="1912937" y="676012"/>
                  <a:pt x="1972733" y="781316"/>
                  <a:pt x="2022475" y="851166"/>
                </a:cubicBezTo>
                <a:cubicBezTo>
                  <a:pt x="2072217" y="921016"/>
                  <a:pt x="2108729" y="949591"/>
                  <a:pt x="2155825" y="987691"/>
                </a:cubicBezTo>
                <a:cubicBezTo>
                  <a:pt x="2202921" y="1025791"/>
                  <a:pt x="2260071" y="1061245"/>
                  <a:pt x="2305050" y="1079766"/>
                </a:cubicBezTo>
                <a:cubicBezTo>
                  <a:pt x="2350029" y="1098287"/>
                  <a:pt x="2425700" y="1098816"/>
                  <a:pt x="2425700" y="1098816"/>
                </a:cubicBezTo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9" name="Полилиния 198"/>
          <p:cNvSpPr/>
          <p:nvPr/>
        </p:nvSpPr>
        <p:spPr>
          <a:xfrm>
            <a:off x="9626601" y="3881803"/>
            <a:ext cx="2061633" cy="971365"/>
          </a:xfrm>
          <a:custGeom>
            <a:avLst/>
            <a:gdLst>
              <a:gd name="connsiteX0" fmla="*/ 0 w 1546225"/>
              <a:gd name="connsiteY0" fmla="*/ 725937 h 728524"/>
              <a:gd name="connsiteX1" fmla="*/ 114300 w 1546225"/>
              <a:gd name="connsiteY1" fmla="*/ 725937 h 728524"/>
              <a:gd name="connsiteX2" fmla="*/ 190500 w 1546225"/>
              <a:gd name="connsiteY2" fmla="*/ 700537 h 728524"/>
              <a:gd name="connsiteX3" fmla="*/ 257175 w 1546225"/>
              <a:gd name="connsiteY3" fmla="*/ 646562 h 728524"/>
              <a:gd name="connsiteX4" fmla="*/ 314325 w 1546225"/>
              <a:gd name="connsiteY4" fmla="*/ 557662 h 728524"/>
              <a:gd name="connsiteX5" fmla="*/ 384175 w 1546225"/>
              <a:gd name="connsiteY5" fmla="*/ 363987 h 728524"/>
              <a:gd name="connsiteX6" fmla="*/ 444500 w 1546225"/>
              <a:gd name="connsiteY6" fmla="*/ 198887 h 728524"/>
              <a:gd name="connsiteX7" fmla="*/ 498475 w 1546225"/>
              <a:gd name="connsiteY7" fmla="*/ 62362 h 728524"/>
              <a:gd name="connsiteX8" fmla="*/ 546100 w 1546225"/>
              <a:gd name="connsiteY8" fmla="*/ 8387 h 728524"/>
              <a:gd name="connsiteX9" fmla="*/ 571500 w 1546225"/>
              <a:gd name="connsiteY9" fmla="*/ 2037 h 728524"/>
              <a:gd name="connsiteX10" fmla="*/ 612775 w 1546225"/>
              <a:gd name="connsiteY10" fmla="*/ 27437 h 728524"/>
              <a:gd name="connsiteX11" fmla="*/ 666750 w 1546225"/>
              <a:gd name="connsiteY11" fmla="*/ 138562 h 728524"/>
              <a:gd name="connsiteX12" fmla="*/ 723900 w 1546225"/>
              <a:gd name="connsiteY12" fmla="*/ 297312 h 728524"/>
              <a:gd name="connsiteX13" fmla="*/ 784225 w 1546225"/>
              <a:gd name="connsiteY13" fmla="*/ 449712 h 728524"/>
              <a:gd name="connsiteX14" fmla="*/ 828675 w 1546225"/>
              <a:gd name="connsiteY14" fmla="*/ 538612 h 728524"/>
              <a:gd name="connsiteX15" fmla="*/ 866775 w 1546225"/>
              <a:gd name="connsiteY15" fmla="*/ 611637 h 728524"/>
              <a:gd name="connsiteX16" fmla="*/ 942975 w 1546225"/>
              <a:gd name="connsiteY16" fmla="*/ 691012 h 728524"/>
              <a:gd name="connsiteX17" fmla="*/ 1009650 w 1546225"/>
              <a:gd name="connsiteY17" fmla="*/ 725937 h 728524"/>
              <a:gd name="connsiteX18" fmla="*/ 1190625 w 1546225"/>
              <a:gd name="connsiteY18" fmla="*/ 725937 h 728524"/>
              <a:gd name="connsiteX19" fmla="*/ 1546225 w 1546225"/>
              <a:gd name="connsiteY19" fmla="*/ 725937 h 72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46225" h="728524">
                <a:moveTo>
                  <a:pt x="0" y="725937"/>
                </a:moveTo>
                <a:cubicBezTo>
                  <a:pt x="41275" y="728053"/>
                  <a:pt x="82550" y="730170"/>
                  <a:pt x="114300" y="725937"/>
                </a:cubicBezTo>
                <a:cubicBezTo>
                  <a:pt x="146050" y="721704"/>
                  <a:pt x="166688" y="713766"/>
                  <a:pt x="190500" y="700537"/>
                </a:cubicBezTo>
                <a:cubicBezTo>
                  <a:pt x="214312" y="687308"/>
                  <a:pt x="236538" y="670374"/>
                  <a:pt x="257175" y="646562"/>
                </a:cubicBezTo>
                <a:cubicBezTo>
                  <a:pt x="277812" y="622750"/>
                  <a:pt x="293158" y="604758"/>
                  <a:pt x="314325" y="557662"/>
                </a:cubicBezTo>
                <a:cubicBezTo>
                  <a:pt x="335492" y="510566"/>
                  <a:pt x="362479" y="423783"/>
                  <a:pt x="384175" y="363987"/>
                </a:cubicBezTo>
                <a:cubicBezTo>
                  <a:pt x="405871" y="304191"/>
                  <a:pt x="425450" y="249158"/>
                  <a:pt x="444500" y="198887"/>
                </a:cubicBezTo>
                <a:cubicBezTo>
                  <a:pt x="463550" y="148616"/>
                  <a:pt x="481542" y="94112"/>
                  <a:pt x="498475" y="62362"/>
                </a:cubicBezTo>
                <a:cubicBezTo>
                  <a:pt x="515408" y="30612"/>
                  <a:pt x="533929" y="18441"/>
                  <a:pt x="546100" y="8387"/>
                </a:cubicBezTo>
                <a:cubicBezTo>
                  <a:pt x="558271" y="-1667"/>
                  <a:pt x="560387" y="-1138"/>
                  <a:pt x="571500" y="2037"/>
                </a:cubicBezTo>
                <a:cubicBezTo>
                  <a:pt x="582613" y="5212"/>
                  <a:pt x="596900" y="4683"/>
                  <a:pt x="612775" y="27437"/>
                </a:cubicBezTo>
                <a:cubicBezTo>
                  <a:pt x="628650" y="50191"/>
                  <a:pt x="648229" y="93583"/>
                  <a:pt x="666750" y="138562"/>
                </a:cubicBezTo>
                <a:cubicBezTo>
                  <a:pt x="685271" y="183541"/>
                  <a:pt x="704321" y="245454"/>
                  <a:pt x="723900" y="297312"/>
                </a:cubicBezTo>
                <a:cubicBezTo>
                  <a:pt x="743479" y="349170"/>
                  <a:pt x="766763" y="409495"/>
                  <a:pt x="784225" y="449712"/>
                </a:cubicBezTo>
                <a:cubicBezTo>
                  <a:pt x="801687" y="489929"/>
                  <a:pt x="814917" y="511624"/>
                  <a:pt x="828675" y="538612"/>
                </a:cubicBezTo>
                <a:cubicBezTo>
                  <a:pt x="842433" y="565599"/>
                  <a:pt x="847725" y="586237"/>
                  <a:pt x="866775" y="611637"/>
                </a:cubicBezTo>
                <a:cubicBezTo>
                  <a:pt x="885825" y="637037"/>
                  <a:pt x="919163" y="671962"/>
                  <a:pt x="942975" y="691012"/>
                </a:cubicBezTo>
                <a:cubicBezTo>
                  <a:pt x="966787" y="710062"/>
                  <a:pt x="968375" y="720116"/>
                  <a:pt x="1009650" y="725937"/>
                </a:cubicBezTo>
                <a:cubicBezTo>
                  <a:pt x="1050925" y="731758"/>
                  <a:pt x="1190625" y="725937"/>
                  <a:pt x="1190625" y="725937"/>
                </a:cubicBezTo>
                <a:lnTo>
                  <a:pt x="1546225" y="725937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0" name="Полилиния 199"/>
          <p:cNvSpPr/>
          <p:nvPr/>
        </p:nvSpPr>
        <p:spPr>
          <a:xfrm>
            <a:off x="6396567" y="3386443"/>
            <a:ext cx="3234267" cy="1490869"/>
          </a:xfrm>
          <a:custGeom>
            <a:avLst/>
            <a:gdLst>
              <a:gd name="connsiteX0" fmla="*/ 0 w 2425700"/>
              <a:gd name="connsiteY0" fmla="*/ 1101991 h 1118152"/>
              <a:gd name="connsiteX1" fmla="*/ 320675 w 2425700"/>
              <a:gd name="connsiteY1" fmla="*/ 1117866 h 1118152"/>
              <a:gd name="connsiteX2" fmla="*/ 504825 w 2425700"/>
              <a:gd name="connsiteY2" fmla="*/ 1108341 h 1118152"/>
              <a:gd name="connsiteX3" fmla="*/ 701675 w 2425700"/>
              <a:gd name="connsiteY3" fmla="*/ 1063891 h 1118152"/>
              <a:gd name="connsiteX4" fmla="*/ 850900 w 2425700"/>
              <a:gd name="connsiteY4" fmla="*/ 978166 h 1118152"/>
              <a:gd name="connsiteX5" fmla="*/ 1012825 w 2425700"/>
              <a:gd name="connsiteY5" fmla="*/ 797191 h 1118152"/>
              <a:gd name="connsiteX6" fmla="*/ 1130300 w 2425700"/>
              <a:gd name="connsiteY6" fmla="*/ 562241 h 1118152"/>
              <a:gd name="connsiteX7" fmla="*/ 1241425 w 2425700"/>
              <a:gd name="connsiteY7" fmla="*/ 324116 h 1118152"/>
              <a:gd name="connsiteX8" fmla="*/ 1339850 w 2425700"/>
              <a:gd name="connsiteY8" fmla="*/ 120916 h 1118152"/>
              <a:gd name="connsiteX9" fmla="*/ 1425575 w 2425700"/>
              <a:gd name="connsiteY9" fmla="*/ 28841 h 1118152"/>
              <a:gd name="connsiteX10" fmla="*/ 1495425 w 2425700"/>
              <a:gd name="connsiteY10" fmla="*/ 266 h 1118152"/>
              <a:gd name="connsiteX11" fmla="*/ 1571625 w 2425700"/>
              <a:gd name="connsiteY11" fmla="*/ 41541 h 1118152"/>
              <a:gd name="connsiteX12" fmla="*/ 1689100 w 2425700"/>
              <a:gd name="connsiteY12" fmla="*/ 206641 h 1118152"/>
              <a:gd name="connsiteX13" fmla="*/ 1857375 w 2425700"/>
              <a:gd name="connsiteY13" fmla="*/ 568591 h 1118152"/>
              <a:gd name="connsiteX14" fmla="*/ 2022475 w 2425700"/>
              <a:gd name="connsiteY14" fmla="*/ 851166 h 1118152"/>
              <a:gd name="connsiteX15" fmla="*/ 2155825 w 2425700"/>
              <a:gd name="connsiteY15" fmla="*/ 987691 h 1118152"/>
              <a:gd name="connsiteX16" fmla="*/ 2305050 w 2425700"/>
              <a:gd name="connsiteY16" fmla="*/ 1079766 h 1118152"/>
              <a:gd name="connsiteX17" fmla="*/ 2425700 w 2425700"/>
              <a:gd name="connsiteY17" fmla="*/ 1098816 h 111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700" h="1118152">
                <a:moveTo>
                  <a:pt x="0" y="1101991"/>
                </a:moveTo>
                <a:cubicBezTo>
                  <a:pt x="118269" y="1109399"/>
                  <a:pt x="236538" y="1116808"/>
                  <a:pt x="320675" y="1117866"/>
                </a:cubicBezTo>
                <a:cubicBezTo>
                  <a:pt x="404812" y="1118924"/>
                  <a:pt x="441325" y="1117337"/>
                  <a:pt x="504825" y="1108341"/>
                </a:cubicBezTo>
                <a:cubicBezTo>
                  <a:pt x="568325" y="1099345"/>
                  <a:pt x="643996" y="1085587"/>
                  <a:pt x="701675" y="1063891"/>
                </a:cubicBezTo>
                <a:cubicBezTo>
                  <a:pt x="759354" y="1042195"/>
                  <a:pt x="799042" y="1022616"/>
                  <a:pt x="850900" y="978166"/>
                </a:cubicBezTo>
                <a:cubicBezTo>
                  <a:pt x="902758" y="933716"/>
                  <a:pt x="966258" y="866512"/>
                  <a:pt x="1012825" y="797191"/>
                </a:cubicBezTo>
                <a:cubicBezTo>
                  <a:pt x="1059392" y="727870"/>
                  <a:pt x="1092200" y="641087"/>
                  <a:pt x="1130300" y="562241"/>
                </a:cubicBezTo>
                <a:cubicBezTo>
                  <a:pt x="1168400" y="483395"/>
                  <a:pt x="1206500" y="397670"/>
                  <a:pt x="1241425" y="324116"/>
                </a:cubicBezTo>
                <a:cubicBezTo>
                  <a:pt x="1276350" y="250562"/>
                  <a:pt x="1309158" y="170128"/>
                  <a:pt x="1339850" y="120916"/>
                </a:cubicBezTo>
                <a:cubicBezTo>
                  <a:pt x="1370542" y="71704"/>
                  <a:pt x="1399646" y="48949"/>
                  <a:pt x="1425575" y="28841"/>
                </a:cubicBezTo>
                <a:cubicBezTo>
                  <a:pt x="1451504" y="8733"/>
                  <a:pt x="1471083" y="-1851"/>
                  <a:pt x="1495425" y="266"/>
                </a:cubicBezTo>
                <a:cubicBezTo>
                  <a:pt x="1519767" y="2383"/>
                  <a:pt x="1539346" y="7145"/>
                  <a:pt x="1571625" y="41541"/>
                </a:cubicBezTo>
                <a:cubicBezTo>
                  <a:pt x="1603904" y="75937"/>
                  <a:pt x="1641475" y="118799"/>
                  <a:pt x="1689100" y="206641"/>
                </a:cubicBezTo>
                <a:cubicBezTo>
                  <a:pt x="1736725" y="294483"/>
                  <a:pt x="1801813" y="461170"/>
                  <a:pt x="1857375" y="568591"/>
                </a:cubicBezTo>
                <a:cubicBezTo>
                  <a:pt x="1912937" y="676012"/>
                  <a:pt x="1972733" y="781316"/>
                  <a:pt x="2022475" y="851166"/>
                </a:cubicBezTo>
                <a:cubicBezTo>
                  <a:pt x="2072217" y="921016"/>
                  <a:pt x="2108729" y="949591"/>
                  <a:pt x="2155825" y="987691"/>
                </a:cubicBezTo>
                <a:cubicBezTo>
                  <a:pt x="2202921" y="1025791"/>
                  <a:pt x="2260071" y="1061245"/>
                  <a:pt x="2305050" y="1079766"/>
                </a:cubicBezTo>
                <a:cubicBezTo>
                  <a:pt x="2350029" y="1098287"/>
                  <a:pt x="2425700" y="1098816"/>
                  <a:pt x="2425700" y="1098816"/>
                </a:cubicBezTo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2" name="Полилиния 201"/>
          <p:cNvSpPr/>
          <p:nvPr/>
        </p:nvSpPr>
        <p:spPr>
          <a:xfrm>
            <a:off x="9626601" y="4542203"/>
            <a:ext cx="2061633" cy="971365"/>
          </a:xfrm>
          <a:custGeom>
            <a:avLst/>
            <a:gdLst>
              <a:gd name="connsiteX0" fmla="*/ 0 w 1546225"/>
              <a:gd name="connsiteY0" fmla="*/ 725937 h 728524"/>
              <a:gd name="connsiteX1" fmla="*/ 114300 w 1546225"/>
              <a:gd name="connsiteY1" fmla="*/ 725937 h 728524"/>
              <a:gd name="connsiteX2" fmla="*/ 190500 w 1546225"/>
              <a:gd name="connsiteY2" fmla="*/ 700537 h 728524"/>
              <a:gd name="connsiteX3" fmla="*/ 257175 w 1546225"/>
              <a:gd name="connsiteY3" fmla="*/ 646562 h 728524"/>
              <a:gd name="connsiteX4" fmla="*/ 314325 w 1546225"/>
              <a:gd name="connsiteY4" fmla="*/ 557662 h 728524"/>
              <a:gd name="connsiteX5" fmla="*/ 384175 w 1546225"/>
              <a:gd name="connsiteY5" fmla="*/ 363987 h 728524"/>
              <a:gd name="connsiteX6" fmla="*/ 444500 w 1546225"/>
              <a:gd name="connsiteY6" fmla="*/ 198887 h 728524"/>
              <a:gd name="connsiteX7" fmla="*/ 498475 w 1546225"/>
              <a:gd name="connsiteY7" fmla="*/ 62362 h 728524"/>
              <a:gd name="connsiteX8" fmla="*/ 546100 w 1546225"/>
              <a:gd name="connsiteY8" fmla="*/ 8387 h 728524"/>
              <a:gd name="connsiteX9" fmla="*/ 571500 w 1546225"/>
              <a:gd name="connsiteY9" fmla="*/ 2037 h 728524"/>
              <a:gd name="connsiteX10" fmla="*/ 612775 w 1546225"/>
              <a:gd name="connsiteY10" fmla="*/ 27437 h 728524"/>
              <a:gd name="connsiteX11" fmla="*/ 666750 w 1546225"/>
              <a:gd name="connsiteY11" fmla="*/ 138562 h 728524"/>
              <a:gd name="connsiteX12" fmla="*/ 723900 w 1546225"/>
              <a:gd name="connsiteY12" fmla="*/ 297312 h 728524"/>
              <a:gd name="connsiteX13" fmla="*/ 784225 w 1546225"/>
              <a:gd name="connsiteY13" fmla="*/ 449712 h 728524"/>
              <a:gd name="connsiteX14" fmla="*/ 828675 w 1546225"/>
              <a:gd name="connsiteY14" fmla="*/ 538612 h 728524"/>
              <a:gd name="connsiteX15" fmla="*/ 866775 w 1546225"/>
              <a:gd name="connsiteY15" fmla="*/ 611637 h 728524"/>
              <a:gd name="connsiteX16" fmla="*/ 942975 w 1546225"/>
              <a:gd name="connsiteY16" fmla="*/ 691012 h 728524"/>
              <a:gd name="connsiteX17" fmla="*/ 1009650 w 1546225"/>
              <a:gd name="connsiteY17" fmla="*/ 725937 h 728524"/>
              <a:gd name="connsiteX18" fmla="*/ 1190625 w 1546225"/>
              <a:gd name="connsiteY18" fmla="*/ 725937 h 728524"/>
              <a:gd name="connsiteX19" fmla="*/ 1546225 w 1546225"/>
              <a:gd name="connsiteY19" fmla="*/ 725937 h 72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46225" h="728524">
                <a:moveTo>
                  <a:pt x="0" y="725937"/>
                </a:moveTo>
                <a:cubicBezTo>
                  <a:pt x="41275" y="728053"/>
                  <a:pt x="82550" y="730170"/>
                  <a:pt x="114300" y="725937"/>
                </a:cubicBezTo>
                <a:cubicBezTo>
                  <a:pt x="146050" y="721704"/>
                  <a:pt x="166688" y="713766"/>
                  <a:pt x="190500" y="700537"/>
                </a:cubicBezTo>
                <a:cubicBezTo>
                  <a:pt x="214312" y="687308"/>
                  <a:pt x="236538" y="670374"/>
                  <a:pt x="257175" y="646562"/>
                </a:cubicBezTo>
                <a:cubicBezTo>
                  <a:pt x="277812" y="622750"/>
                  <a:pt x="293158" y="604758"/>
                  <a:pt x="314325" y="557662"/>
                </a:cubicBezTo>
                <a:cubicBezTo>
                  <a:pt x="335492" y="510566"/>
                  <a:pt x="362479" y="423783"/>
                  <a:pt x="384175" y="363987"/>
                </a:cubicBezTo>
                <a:cubicBezTo>
                  <a:pt x="405871" y="304191"/>
                  <a:pt x="425450" y="249158"/>
                  <a:pt x="444500" y="198887"/>
                </a:cubicBezTo>
                <a:cubicBezTo>
                  <a:pt x="463550" y="148616"/>
                  <a:pt x="481542" y="94112"/>
                  <a:pt x="498475" y="62362"/>
                </a:cubicBezTo>
                <a:cubicBezTo>
                  <a:pt x="515408" y="30612"/>
                  <a:pt x="533929" y="18441"/>
                  <a:pt x="546100" y="8387"/>
                </a:cubicBezTo>
                <a:cubicBezTo>
                  <a:pt x="558271" y="-1667"/>
                  <a:pt x="560387" y="-1138"/>
                  <a:pt x="571500" y="2037"/>
                </a:cubicBezTo>
                <a:cubicBezTo>
                  <a:pt x="582613" y="5212"/>
                  <a:pt x="596900" y="4683"/>
                  <a:pt x="612775" y="27437"/>
                </a:cubicBezTo>
                <a:cubicBezTo>
                  <a:pt x="628650" y="50191"/>
                  <a:pt x="648229" y="93583"/>
                  <a:pt x="666750" y="138562"/>
                </a:cubicBezTo>
                <a:cubicBezTo>
                  <a:pt x="685271" y="183541"/>
                  <a:pt x="704321" y="245454"/>
                  <a:pt x="723900" y="297312"/>
                </a:cubicBezTo>
                <a:cubicBezTo>
                  <a:pt x="743479" y="349170"/>
                  <a:pt x="766763" y="409495"/>
                  <a:pt x="784225" y="449712"/>
                </a:cubicBezTo>
                <a:cubicBezTo>
                  <a:pt x="801687" y="489929"/>
                  <a:pt x="814917" y="511624"/>
                  <a:pt x="828675" y="538612"/>
                </a:cubicBezTo>
                <a:cubicBezTo>
                  <a:pt x="842433" y="565599"/>
                  <a:pt x="847725" y="586237"/>
                  <a:pt x="866775" y="611637"/>
                </a:cubicBezTo>
                <a:cubicBezTo>
                  <a:pt x="885825" y="637037"/>
                  <a:pt x="919163" y="671962"/>
                  <a:pt x="942975" y="691012"/>
                </a:cubicBezTo>
                <a:cubicBezTo>
                  <a:pt x="966787" y="710062"/>
                  <a:pt x="968375" y="720116"/>
                  <a:pt x="1009650" y="725937"/>
                </a:cubicBezTo>
                <a:cubicBezTo>
                  <a:pt x="1050925" y="731758"/>
                  <a:pt x="1190625" y="725937"/>
                  <a:pt x="1190625" y="725937"/>
                </a:cubicBezTo>
                <a:lnTo>
                  <a:pt x="1546225" y="725937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6396567" y="4046843"/>
            <a:ext cx="3234267" cy="1490869"/>
          </a:xfrm>
          <a:custGeom>
            <a:avLst/>
            <a:gdLst>
              <a:gd name="connsiteX0" fmla="*/ 0 w 2425700"/>
              <a:gd name="connsiteY0" fmla="*/ 1101991 h 1118152"/>
              <a:gd name="connsiteX1" fmla="*/ 320675 w 2425700"/>
              <a:gd name="connsiteY1" fmla="*/ 1117866 h 1118152"/>
              <a:gd name="connsiteX2" fmla="*/ 504825 w 2425700"/>
              <a:gd name="connsiteY2" fmla="*/ 1108341 h 1118152"/>
              <a:gd name="connsiteX3" fmla="*/ 701675 w 2425700"/>
              <a:gd name="connsiteY3" fmla="*/ 1063891 h 1118152"/>
              <a:gd name="connsiteX4" fmla="*/ 850900 w 2425700"/>
              <a:gd name="connsiteY4" fmla="*/ 978166 h 1118152"/>
              <a:gd name="connsiteX5" fmla="*/ 1012825 w 2425700"/>
              <a:gd name="connsiteY5" fmla="*/ 797191 h 1118152"/>
              <a:gd name="connsiteX6" fmla="*/ 1130300 w 2425700"/>
              <a:gd name="connsiteY6" fmla="*/ 562241 h 1118152"/>
              <a:gd name="connsiteX7" fmla="*/ 1241425 w 2425700"/>
              <a:gd name="connsiteY7" fmla="*/ 324116 h 1118152"/>
              <a:gd name="connsiteX8" fmla="*/ 1339850 w 2425700"/>
              <a:gd name="connsiteY8" fmla="*/ 120916 h 1118152"/>
              <a:gd name="connsiteX9" fmla="*/ 1425575 w 2425700"/>
              <a:gd name="connsiteY9" fmla="*/ 28841 h 1118152"/>
              <a:gd name="connsiteX10" fmla="*/ 1495425 w 2425700"/>
              <a:gd name="connsiteY10" fmla="*/ 266 h 1118152"/>
              <a:gd name="connsiteX11" fmla="*/ 1571625 w 2425700"/>
              <a:gd name="connsiteY11" fmla="*/ 41541 h 1118152"/>
              <a:gd name="connsiteX12" fmla="*/ 1689100 w 2425700"/>
              <a:gd name="connsiteY12" fmla="*/ 206641 h 1118152"/>
              <a:gd name="connsiteX13" fmla="*/ 1857375 w 2425700"/>
              <a:gd name="connsiteY13" fmla="*/ 568591 h 1118152"/>
              <a:gd name="connsiteX14" fmla="*/ 2022475 w 2425700"/>
              <a:gd name="connsiteY14" fmla="*/ 851166 h 1118152"/>
              <a:gd name="connsiteX15" fmla="*/ 2155825 w 2425700"/>
              <a:gd name="connsiteY15" fmla="*/ 987691 h 1118152"/>
              <a:gd name="connsiteX16" fmla="*/ 2305050 w 2425700"/>
              <a:gd name="connsiteY16" fmla="*/ 1079766 h 1118152"/>
              <a:gd name="connsiteX17" fmla="*/ 2425700 w 2425700"/>
              <a:gd name="connsiteY17" fmla="*/ 1098816 h 111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700" h="1118152">
                <a:moveTo>
                  <a:pt x="0" y="1101991"/>
                </a:moveTo>
                <a:cubicBezTo>
                  <a:pt x="118269" y="1109399"/>
                  <a:pt x="236538" y="1116808"/>
                  <a:pt x="320675" y="1117866"/>
                </a:cubicBezTo>
                <a:cubicBezTo>
                  <a:pt x="404812" y="1118924"/>
                  <a:pt x="441325" y="1117337"/>
                  <a:pt x="504825" y="1108341"/>
                </a:cubicBezTo>
                <a:cubicBezTo>
                  <a:pt x="568325" y="1099345"/>
                  <a:pt x="643996" y="1085587"/>
                  <a:pt x="701675" y="1063891"/>
                </a:cubicBezTo>
                <a:cubicBezTo>
                  <a:pt x="759354" y="1042195"/>
                  <a:pt x="799042" y="1022616"/>
                  <a:pt x="850900" y="978166"/>
                </a:cubicBezTo>
                <a:cubicBezTo>
                  <a:pt x="902758" y="933716"/>
                  <a:pt x="966258" y="866512"/>
                  <a:pt x="1012825" y="797191"/>
                </a:cubicBezTo>
                <a:cubicBezTo>
                  <a:pt x="1059392" y="727870"/>
                  <a:pt x="1092200" y="641087"/>
                  <a:pt x="1130300" y="562241"/>
                </a:cubicBezTo>
                <a:cubicBezTo>
                  <a:pt x="1168400" y="483395"/>
                  <a:pt x="1206500" y="397670"/>
                  <a:pt x="1241425" y="324116"/>
                </a:cubicBezTo>
                <a:cubicBezTo>
                  <a:pt x="1276350" y="250562"/>
                  <a:pt x="1309158" y="170128"/>
                  <a:pt x="1339850" y="120916"/>
                </a:cubicBezTo>
                <a:cubicBezTo>
                  <a:pt x="1370542" y="71704"/>
                  <a:pt x="1399646" y="48949"/>
                  <a:pt x="1425575" y="28841"/>
                </a:cubicBezTo>
                <a:cubicBezTo>
                  <a:pt x="1451504" y="8733"/>
                  <a:pt x="1471083" y="-1851"/>
                  <a:pt x="1495425" y="266"/>
                </a:cubicBezTo>
                <a:cubicBezTo>
                  <a:pt x="1519767" y="2383"/>
                  <a:pt x="1539346" y="7145"/>
                  <a:pt x="1571625" y="41541"/>
                </a:cubicBezTo>
                <a:cubicBezTo>
                  <a:pt x="1603904" y="75937"/>
                  <a:pt x="1641475" y="118799"/>
                  <a:pt x="1689100" y="206641"/>
                </a:cubicBezTo>
                <a:cubicBezTo>
                  <a:pt x="1736725" y="294483"/>
                  <a:pt x="1801813" y="461170"/>
                  <a:pt x="1857375" y="568591"/>
                </a:cubicBezTo>
                <a:cubicBezTo>
                  <a:pt x="1912937" y="676012"/>
                  <a:pt x="1972733" y="781316"/>
                  <a:pt x="2022475" y="851166"/>
                </a:cubicBezTo>
                <a:cubicBezTo>
                  <a:pt x="2072217" y="921016"/>
                  <a:pt x="2108729" y="949591"/>
                  <a:pt x="2155825" y="987691"/>
                </a:cubicBezTo>
                <a:cubicBezTo>
                  <a:pt x="2202921" y="1025791"/>
                  <a:pt x="2260071" y="1061245"/>
                  <a:pt x="2305050" y="1079766"/>
                </a:cubicBezTo>
                <a:cubicBezTo>
                  <a:pt x="2350029" y="1098287"/>
                  <a:pt x="2425700" y="1098816"/>
                  <a:pt x="2425700" y="1098816"/>
                </a:cubicBezTo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553737" y="2633276"/>
            <a:ext cx="171617" cy="3126141"/>
          </a:xfrm>
          <a:prstGeom prst="roundRect">
            <a:avLst/>
          </a:prstGeom>
          <a:solidFill>
            <a:srgbClr val="00B0F0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/>
      <p:bldP spid="24" grpId="0" animBg="1"/>
      <p:bldP spid="26" grpId="0" animBg="1"/>
      <p:bldP spid="199" grpId="0" animBg="1"/>
      <p:bldP spid="200" grpId="0" animBg="1"/>
      <p:bldP spid="202" grpId="0" animBg="1"/>
      <p:bldP spid="203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30" name="Picture 6" descr="https://upload.wikimedia.org/wikipedia/commons/0/0a/Constructive_interfere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32" y="1778001"/>
            <a:ext cx="5335848" cy="4208120"/>
          </a:xfrm>
          <a:prstGeom prst="roundRect">
            <a:avLst>
              <a:gd name="adj" fmla="val 266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3886" y="515809"/>
            <a:ext cx="750718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Интерференция и дифракция волн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89251" y="1986334"/>
            <a:ext cx="5327819" cy="2075419"/>
            <a:chOff x="366938" y="1413164"/>
            <a:chExt cx="3995864" cy="1556564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366938" y="1413164"/>
              <a:ext cx="398916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Интерференция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366938" y="1746316"/>
              <a:ext cx="3995864" cy="1223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явление увеличения </a:t>
              </a:r>
              <a:r>
                <a:rPr lang="ru-RU" sz="2000" dirty="0">
                  <a:solidFill>
                    <a:prstClr val="black"/>
                  </a:solidFill>
                </a:rPr>
                <a:t>(уменьшения) амплитуды </a:t>
              </a:r>
              <a:r>
                <a:rPr lang="ru-RU" sz="2000" dirty="0">
                  <a:solidFill>
                    <a:prstClr val="black"/>
                  </a:solidFill>
                </a:rPr>
                <a:t>результирующей волны в результате сложения двух </a:t>
              </a:r>
              <a:r>
                <a:rPr lang="ru-RU" sz="2000" dirty="0">
                  <a:solidFill>
                    <a:prstClr val="black"/>
                  </a:solidFill>
                </a:rPr>
                <a:t>или более </a:t>
              </a:r>
              <a:r>
                <a:rPr lang="ru-RU" sz="2000" dirty="0">
                  <a:solidFill>
                    <a:prstClr val="black"/>
                  </a:solidFill>
                </a:rPr>
                <a:t>волн с одинаковыми периодами </a:t>
              </a:r>
              <a:r>
                <a:rPr lang="ru-RU" sz="2000" dirty="0">
                  <a:solidFill>
                    <a:prstClr val="black"/>
                  </a:solidFill>
                </a:rPr>
                <a:t>колебаний.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89251" y="4605404"/>
            <a:ext cx="5428949" cy="1152088"/>
            <a:chOff x="366938" y="3291791"/>
            <a:chExt cx="4071712" cy="864066"/>
          </a:xfrm>
        </p:grpSpPr>
        <p:sp>
          <p:nvSpPr>
            <p:cNvPr id="197" name="Прямоугольник 196"/>
            <p:cNvSpPr/>
            <p:nvPr/>
          </p:nvSpPr>
          <p:spPr>
            <a:xfrm>
              <a:off x="366938" y="3291791"/>
              <a:ext cx="398916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Когерентные волны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366938" y="3624943"/>
              <a:ext cx="4071712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волны одинаковой частоты и постоянной разностью фаз.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28" name="Picture 4" descr="https://upload.wikimedia.org/wikipedia/commons/thumb/0/0f/Interference_of_two_waves.svg/2000px-Interference_of_two_waves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8"/>
          <a:stretch/>
        </p:blipFill>
        <p:spPr bwMode="auto">
          <a:xfrm>
            <a:off x="6392803" y="2565137"/>
            <a:ext cx="5220077" cy="12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71084" y="1792208"/>
            <a:ext cx="2725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4546A"/>
                </a:solidFill>
              </a:rPr>
              <a:t>Условие максимума</a:t>
            </a:r>
            <a:endParaRPr lang="ru-RU" sz="2000" dirty="0">
              <a:solidFill>
                <a:srgbClr val="44546A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394193" y="2212265"/>
            <a:ext cx="4442309" cy="400111"/>
            <a:chOff x="4795644" y="1659197"/>
            <a:chExt cx="3331732" cy="3000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795644" y="1659197"/>
                  <a:ext cx="1778179" cy="3000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5644" y="1659197"/>
                  <a:ext cx="1823000" cy="3231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369875" y="1659197"/>
                  <a:ext cx="1757501" cy="3000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:r>
                    <a:rPr lang="ru-RU" sz="2000" dirty="0">
                      <a:solidFill>
                        <a:prstClr val="black"/>
                      </a:solidFill>
                    </a:rPr>
                    <a:t>, где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=0,1,2…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000" dirty="0">
                      <a:solidFill>
                        <a:prstClr val="black"/>
                      </a:solidFill>
                    </a:rPr>
                    <a:t>.</a:t>
                  </a:r>
                  <a:endParaRPr lang="ru-RU" sz="2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875" y="1659197"/>
                  <a:ext cx="1799210" cy="3231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356" t="-3774" r="-339" b="-2075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4" descr="https://upload.wikimedia.org/wikipedia/commons/thumb/0/0f/Interference_of_two_waves.svg/2000px-Interference_of_two_waves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2" t="21138" r="-784"/>
          <a:stretch/>
        </p:blipFill>
        <p:spPr bwMode="auto">
          <a:xfrm>
            <a:off x="6392803" y="4937761"/>
            <a:ext cx="5220077" cy="101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711724" y="3893555"/>
            <a:ext cx="261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2000" dirty="0">
                <a:solidFill>
                  <a:srgbClr val="44546A"/>
                </a:solidFill>
              </a:rPr>
              <a:t>Условие минимума</a:t>
            </a:r>
            <a:endParaRPr lang="ru-RU" sz="2000" dirty="0">
              <a:solidFill>
                <a:srgbClr val="44546A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394193" y="4201851"/>
            <a:ext cx="5308642" cy="674800"/>
            <a:chOff x="4795644" y="1567757"/>
            <a:chExt cx="3981482" cy="5061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795644" y="1567757"/>
                  <a:ext cx="2423260" cy="506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u-RU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f>
                          <m:fPr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5644" y="1567757"/>
                  <a:ext cx="2535438" cy="54438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7019625" y="1651577"/>
                  <a:ext cx="1757501" cy="3000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:r>
                    <a:rPr lang="ru-RU" sz="2000" dirty="0">
                      <a:solidFill>
                        <a:prstClr val="black"/>
                      </a:solidFill>
                    </a:rPr>
                    <a:t>, где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=0,1,2…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000" dirty="0">
                      <a:solidFill>
                        <a:prstClr val="black"/>
                      </a:solidFill>
                    </a:rPr>
                    <a:t>.</a:t>
                  </a:r>
                  <a:endParaRPr lang="ru-RU" sz="2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9625" y="1651577"/>
                  <a:ext cx="1799210" cy="3231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356" t="-5660" r="-339" b="-1886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833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3886" y="515809"/>
            <a:ext cx="7507183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Интерференция и дифракция волн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89251" y="2165817"/>
            <a:ext cx="5327819" cy="1459865"/>
            <a:chOff x="366938" y="1413164"/>
            <a:chExt cx="3995864" cy="1094899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366938" y="1413164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Дифракция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366938" y="1746316"/>
              <a:ext cx="3995864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явление отклонения волн от </a:t>
              </a:r>
              <a:r>
                <a:rPr lang="ru-RU" sz="2000" dirty="0">
                  <a:solidFill>
                    <a:prstClr val="black"/>
                  </a:solidFill>
                </a:rPr>
                <a:t>прямолинейного </a:t>
              </a:r>
              <a:r>
                <a:rPr lang="ru-RU" sz="2000" dirty="0">
                  <a:solidFill>
                    <a:prstClr val="black"/>
                  </a:solidFill>
                </a:rPr>
                <a:t>распространения и огибание ими </a:t>
              </a:r>
              <a:r>
                <a:rPr lang="ru-RU" sz="2000" dirty="0">
                  <a:solidFill>
                    <a:prstClr val="black"/>
                  </a:solidFill>
                </a:rPr>
                <a:t>препятствий.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74" name="Picture 2" descr="http://4.bp.blogspot.com/-KeJjca6Y6Hw/TurKhVZM3XI/AAAAAAAAPaM/I4kkahVtzBg/s1600/IMG_54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9"/>
          <a:stretch/>
        </p:blipFill>
        <p:spPr bwMode="auto">
          <a:xfrm>
            <a:off x="6383867" y="1792883"/>
            <a:ext cx="5329765" cy="4193051"/>
          </a:xfrm>
          <a:prstGeom prst="roundRect">
            <a:avLst>
              <a:gd name="adj" fmla="val 167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80485" y="4677075"/>
            <a:ext cx="5336585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Размеры препятствий должны быть соизмеримы с длиной волны.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1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489251" y="2068381"/>
            <a:ext cx="5327819" cy="1459865"/>
            <a:chOff x="366938" y="1413164"/>
            <a:chExt cx="3995864" cy="109489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66938" y="1413164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Затухающая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66938" y="1746316"/>
              <a:ext cx="3995864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волна, </a:t>
              </a:r>
              <a:r>
                <a:rPr lang="ru-RU" sz="2000" dirty="0">
                  <a:solidFill>
                    <a:prstClr val="black"/>
                  </a:solidFill>
                </a:rPr>
                <a:t>в процессе </a:t>
              </a:r>
              <a:r>
                <a:rPr lang="ru-RU" sz="2000" dirty="0">
                  <a:solidFill>
                    <a:prstClr val="black"/>
                  </a:solidFill>
                </a:rPr>
                <a:t>распространения которой происходит уменьшение её амплитуды.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80485" y="4287153"/>
            <a:ext cx="5336585" cy="1346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Энергия колебательного движения частиц переходит во внутреннюю энергию вещества.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pic>
        <p:nvPicPr>
          <p:cNvPr id="1026" name="Picture 2" descr="http://bgfons.com/upload/water_texture23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r="9427"/>
          <a:stretch/>
        </p:blipFill>
        <p:spPr bwMode="auto">
          <a:xfrm>
            <a:off x="6384032" y="1792209"/>
            <a:ext cx="5328592" cy="4183292"/>
          </a:xfrm>
          <a:prstGeom prst="roundRect">
            <a:avLst>
              <a:gd name="adj" fmla="val 229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6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886" y="515809"/>
            <a:ext cx="1114439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800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 и их основные характеристики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4" y="1558449"/>
            <a:ext cx="4266667" cy="23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71" y="1558448"/>
            <a:ext cx="4266661" cy="2399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3" y="1558481"/>
            <a:ext cx="4266664" cy="23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5" y="3928749"/>
            <a:ext cx="4266664" cy="23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69" y="3928749"/>
            <a:ext cx="4266664" cy="23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53" y="3920991"/>
            <a:ext cx="4266664" cy="23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6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3885" y="515809"/>
            <a:ext cx="564449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489251" y="1792209"/>
            <a:ext cx="5428949" cy="2382579"/>
            <a:chOff x="366938" y="1344156"/>
            <a:chExt cx="4071712" cy="178693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Колебание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1454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процесс, при котором какая-либо физическая величина, характеризующая этот процесс, последовательно изменяется то в одну, то в другую сторону около некоторого своего среднего значения.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89251" y="4473972"/>
            <a:ext cx="5428949" cy="1459249"/>
            <a:chOff x="366938" y="1344156"/>
            <a:chExt cx="4071712" cy="109443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Механическая колебательная система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66938" y="1676846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физическая система, в которой при отклонении от положения равновесия возникают и существуют колебания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82" y="2197878"/>
            <a:ext cx="5321249" cy="3443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37" y="2196181"/>
            <a:ext cx="5321249" cy="34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489251" y="1792209"/>
            <a:ext cx="5428949" cy="2382579"/>
            <a:chOff x="366938" y="1344156"/>
            <a:chExt cx="4071712" cy="178693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Колебание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1676846"/>
              <a:ext cx="4071712" cy="1454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процесс, при котором какая-либо физическая величина, характеризующая этот процесс, последовательно изменяется то в одну, то в другую сторону около некоторого своего среднего значения.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89251" y="4473972"/>
            <a:ext cx="5428949" cy="1459249"/>
            <a:chOff x="366938" y="1344156"/>
            <a:chExt cx="4071712" cy="1094437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Механическая колебательная система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66938" y="1676846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физическая система, в которой при отклонении от положения равновесия возникают и существуют колебания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93885" y="515809"/>
            <a:ext cx="564449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489251" y="1884443"/>
            <a:ext cx="5428949" cy="1459249"/>
            <a:chOff x="366938" y="1344156"/>
            <a:chExt cx="4071712" cy="109443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Механическая колебательная система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66938" y="1676846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физическая система, в которой при отклонении от положения равновесия возникают и существуют колебания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480485" y="4449334"/>
            <a:ext cx="5336585" cy="1346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Колебательная система может отдавать энергию частицам среды, вызывая их вынужденные колебания.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82" y="2197878"/>
            <a:ext cx="5321249" cy="34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-3.61111E-6 -0.3771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8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3885" y="515809"/>
            <a:ext cx="564449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89251" y="1884443"/>
            <a:ext cx="5428949" cy="1459249"/>
            <a:chOff x="366938" y="1344156"/>
            <a:chExt cx="4071712" cy="109443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Механическая колебательная система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938" y="1676846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физическая система, в которой при отклонении от положения равновесия возникают и существуют колебания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80485" y="4449334"/>
            <a:ext cx="5336585" cy="1346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Колебательная система может отдавать энергию частицам среды, вызывая их вынужденные колебания.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566" y="2978989"/>
            <a:ext cx="1060225" cy="26705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4729">
            <a:off x="10475502" y="2876629"/>
            <a:ext cx="1119749" cy="107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617417" flipH="1">
            <a:off x="7569740" y="2876629"/>
            <a:ext cx="1119749" cy="107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30" y="1696630"/>
            <a:ext cx="4422375" cy="44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8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3885" y="515809"/>
            <a:ext cx="564449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Колебательное движение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89251" y="1884443"/>
            <a:ext cx="5428949" cy="1459249"/>
            <a:chOff x="366938" y="1344156"/>
            <a:chExt cx="4071712" cy="109443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Механическая колебательная система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938" y="1676846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физическая система, в которой при отклонении от положения равновесия возникают и существуют колебания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59960" b="18073"/>
          <a:stretch/>
        </p:blipFill>
        <p:spPr>
          <a:xfrm>
            <a:off x="6441057" y="3623095"/>
            <a:ext cx="5272575" cy="460075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8204740" y="2575060"/>
            <a:ext cx="550333" cy="550333"/>
          </a:xfrm>
          <a:prstGeom prst="ellipse">
            <a:avLst/>
          </a:prstGeom>
          <a:solidFill>
            <a:srgbClr val="4BD48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368104" y="2574544"/>
            <a:ext cx="550333" cy="550333"/>
          </a:xfrm>
          <a:prstGeom prst="ellipse">
            <a:avLst/>
          </a:prstGeom>
          <a:solidFill>
            <a:srgbClr val="4BD48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8474075" y="2851152"/>
            <a:ext cx="593725" cy="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9057830" y="2851152"/>
            <a:ext cx="587821" cy="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9642030" y="2851152"/>
            <a:ext cx="587821" cy="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7889430" y="2851152"/>
            <a:ext cx="587821" cy="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8455025" y="2825751"/>
            <a:ext cx="48000" cy="4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9618029" y="2825751"/>
            <a:ext cx="48000" cy="4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8616220" y="3577039"/>
            <a:ext cx="550333" cy="550333"/>
          </a:xfrm>
          <a:prstGeom prst="ellipse">
            <a:avLst/>
          </a:prstGeom>
          <a:solidFill>
            <a:srgbClr val="4BD48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8948576" y="3577039"/>
            <a:ext cx="550333" cy="550333"/>
          </a:xfrm>
          <a:prstGeom prst="ellipse">
            <a:avLst/>
          </a:prstGeom>
          <a:solidFill>
            <a:srgbClr val="4BD488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766869" y="2342044"/>
                <a:ext cx="541879" cy="434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пр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152" y="1756533"/>
                <a:ext cx="453009" cy="348750"/>
              </a:xfrm>
              <a:prstGeom prst="rect">
                <a:avLst/>
              </a:prstGeom>
              <a:blipFill rotWithShape="0">
                <a:blip r:embed="rId4"/>
                <a:stretch>
                  <a:fillRect t="-10526" r="-121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623523" y="2344126"/>
                <a:ext cx="529056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от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642" y="1758094"/>
                <a:ext cx="441788" cy="325345"/>
              </a:xfrm>
              <a:prstGeom prst="rect">
                <a:avLst/>
              </a:prstGeom>
              <a:blipFill rotWithShape="0">
                <a:blip r:embed="rId5"/>
                <a:stretch>
                  <a:fillRect t="-12963" r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918437" y="2344126"/>
                <a:ext cx="529056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от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828" y="1758094"/>
                <a:ext cx="441788" cy="325345"/>
              </a:xfrm>
              <a:prstGeom prst="rect">
                <a:avLst/>
              </a:prstGeom>
              <a:blipFill rotWithShape="0">
                <a:blip r:embed="rId6"/>
                <a:stretch>
                  <a:fillRect t="-12963" r="-123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89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03437 -0.1456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72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60494E-6 L -0.0342 -0.146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33" grpId="0" animBg="1"/>
      <p:bldP spid="34" grpId="0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89251" y="1884443"/>
            <a:ext cx="5428949" cy="1459249"/>
            <a:chOff x="366938" y="1344156"/>
            <a:chExt cx="4071712" cy="109443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Механическая колебательная система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938" y="1676846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физическая система, в которой при отклонении от положения равновесия возникают и существуют колебания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89251" y="3492733"/>
            <a:ext cx="5428949" cy="1151472"/>
            <a:chOff x="366938" y="1344156"/>
            <a:chExt cx="4071712" cy="86360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66938" y="1344156"/>
              <a:ext cx="398916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938" y="1676846"/>
              <a:ext cx="4071712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процесс </a:t>
              </a:r>
              <a:r>
                <a:rPr lang="ru-RU" sz="2000" dirty="0">
                  <a:solidFill>
                    <a:prstClr val="black"/>
                  </a:solidFill>
                </a:rPr>
                <a:t>распространения колебаний в упругой среде.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89251" y="4793249"/>
            <a:ext cx="5428949" cy="1151473"/>
            <a:chOff x="366938" y="1344156"/>
            <a:chExt cx="4071712" cy="863605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Источник волны (вибратор)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66938" y="1676846"/>
              <a:ext cx="407171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тело, которое вызывает распространяю-щиеся </a:t>
              </a:r>
              <a:r>
                <a:rPr lang="ru-RU" sz="2000" dirty="0">
                  <a:solidFill>
                    <a:prstClr val="black"/>
                  </a:solidFill>
                </a:rPr>
                <a:t>в среде упругие </a:t>
              </a:r>
              <a:r>
                <a:rPr lang="ru-RU" sz="2000" dirty="0">
                  <a:solidFill>
                    <a:prstClr val="black"/>
                  </a:solidFill>
                </a:rPr>
                <a:t>волны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047" y="2367280"/>
            <a:ext cx="5988583" cy="20944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8" y="1847312"/>
            <a:ext cx="5329763" cy="412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7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9" y="1847312"/>
            <a:ext cx="5329761" cy="4128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489251" y="1884443"/>
            <a:ext cx="5428949" cy="1459249"/>
            <a:chOff x="366938" y="1344156"/>
            <a:chExt cx="4071712" cy="1094437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Механическая колебательная система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938" y="1676846"/>
              <a:ext cx="4071712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физическая система, в которой при отклонении от положения равновесия возникают и существуют колебания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89251" y="3492733"/>
            <a:ext cx="5428949" cy="1151472"/>
            <a:chOff x="366938" y="1344156"/>
            <a:chExt cx="4071712" cy="86360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66938" y="1344156"/>
              <a:ext cx="3989162" cy="300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Механическая волна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938" y="1676846"/>
              <a:ext cx="4071712" cy="530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процесс </a:t>
              </a:r>
              <a:r>
                <a:rPr lang="ru-RU" sz="2000" dirty="0">
                  <a:solidFill>
                    <a:prstClr val="black"/>
                  </a:solidFill>
                </a:rPr>
                <a:t>распространения колебаний в упругой среде.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89251" y="4793249"/>
            <a:ext cx="5428949" cy="1151473"/>
            <a:chOff x="366938" y="1344156"/>
            <a:chExt cx="4071712" cy="863605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Источник волны (вибратор)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66938" y="1676846"/>
              <a:ext cx="4071712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тело, которое вызывает распространяю-щиеся </a:t>
              </a:r>
              <a:r>
                <a:rPr lang="ru-RU" sz="2000" dirty="0">
                  <a:solidFill>
                    <a:prstClr val="black"/>
                  </a:solidFill>
                </a:rPr>
                <a:t>в среде упругие </a:t>
              </a:r>
              <a:r>
                <a:rPr lang="ru-RU" sz="2000" dirty="0">
                  <a:solidFill>
                    <a:prstClr val="black"/>
                  </a:solidFill>
                </a:rPr>
                <a:t>волны</a:t>
              </a:r>
              <a:r>
                <a:rPr lang="ru-RU" sz="20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</p:spTree>
    <p:extLst>
      <p:ext uri="{BB962C8B-B14F-4D97-AF65-F5344CB8AC3E}">
        <p14:creationId xmlns:p14="http://schemas.microsoft.com/office/powerpoint/2010/main" val="211296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243" y="2685183"/>
            <a:ext cx="5422020" cy="28372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35" y="1818728"/>
            <a:ext cx="4560507" cy="21075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63" y="2162183"/>
            <a:ext cx="4560507" cy="42802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27" y="2733068"/>
            <a:ext cx="4588752" cy="50406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64" y="3400317"/>
            <a:ext cx="4588752" cy="83866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64" y="4293779"/>
            <a:ext cx="4588752" cy="7756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869" y="5206237"/>
            <a:ext cx="4588752" cy="732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0869532" y="1751608"/>
                <a:ext cx="740203" cy="318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1467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148" y="1313706"/>
                <a:ext cx="601767" cy="26161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0869531" y="2213346"/>
                <a:ext cx="756681" cy="513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1467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148" y="1660009"/>
                <a:ext cx="612925" cy="40812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0869531" y="2833430"/>
                <a:ext cx="756681" cy="513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4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467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148" y="2125072"/>
                <a:ext cx="612925" cy="40812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0869531" y="3503080"/>
                <a:ext cx="860877" cy="514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4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1467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148" y="2627310"/>
                <a:ext cx="691471" cy="40921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0869531" y="4480287"/>
                <a:ext cx="756681" cy="318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4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ru-RU" sz="1467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148" y="3360215"/>
                <a:ext cx="612925" cy="26161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0869531" y="5277178"/>
                <a:ext cx="860877" cy="519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14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4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1467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148" y="3957883"/>
                <a:ext cx="691471" cy="409215"/>
              </a:xfrm>
              <a:prstGeom prst="rect">
                <a:avLst/>
              </a:prstGeom>
              <a:blipFill rotWithShape="0">
                <a:blip r:embed="rId15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Рисунок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85010" y="2683882"/>
            <a:ext cx="5429975" cy="283691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481149" y="1778000"/>
            <a:ext cx="5326985" cy="991508"/>
            <a:chOff x="4798150" y="1347614"/>
            <a:chExt cx="3995239" cy="743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800105" y="1347614"/>
                  <a:ext cx="1401634" cy="501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rgbClr val="ED7D31">
                                        <a:lumMod val="75000"/>
                                      </a:srgb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r>
                              <a:rPr lang="en-US" sz="2000" i="1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func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105" y="1347614"/>
                  <a:ext cx="1445652" cy="524503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b="-232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/>
            <p:cNvSpPr txBox="1"/>
            <p:nvPr/>
          </p:nvSpPr>
          <p:spPr>
            <a:xfrm>
              <a:off x="4798150" y="1467997"/>
              <a:ext cx="399523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	           — уравнение колебаний </a:t>
              </a:r>
            </a:p>
            <a:p>
              <a:pPr defTabSz="914377"/>
              <a:endParaRPr lang="ru-RU" sz="800" dirty="0">
                <a:solidFill>
                  <a:prstClr val="black"/>
                </a:solidFill>
              </a:endParaRPr>
            </a:p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первой бусины.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489251" y="2948947"/>
            <a:ext cx="5318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srgbClr val="ED7D31">
                    <a:lumMod val="75000"/>
                  </a:srgbClr>
                </a:solidFill>
              </a:rPr>
              <a:t>При распространении волны:</a:t>
            </a:r>
            <a:endParaRPr lang="ru-RU" sz="20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89251" y="3392533"/>
            <a:ext cx="5428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1</a:t>
            </a:r>
            <a:r>
              <a:rPr lang="ru-RU" sz="2000" dirty="0">
                <a:solidFill>
                  <a:prstClr val="black"/>
                </a:solidFill>
              </a:rPr>
              <a:t>) смещение каждой точки </a:t>
            </a:r>
            <a:r>
              <a:rPr lang="ru-RU" sz="2000" dirty="0">
                <a:solidFill>
                  <a:prstClr val="black"/>
                </a:solidFill>
              </a:rPr>
              <a:t>шнура </a:t>
            </a:r>
            <a:r>
              <a:rPr lang="ru-RU" sz="2000" dirty="0">
                <a:solidFill>
                  <a:prstClr val="black"/>
                </a:solidFill>
              </a:rPr>
              <a:t>от положения равновесия происходит с течением времени </a:t>
            </a:r>
            <a:r>
              <a:rPr lang="ru-RU" sz="2000" dirty="0">
                <a:solidFill>
                  <a:prstClr val="black"/>
                </a:solidFill>
              </a:rPr>
              <a:t>периодически;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9251" y="4359295"/>
            <a:ext cx="54289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2</a:t>
            </a:r>
            <a:r>
              <a:rPr lang="ru-RU" sz="2000" dirty="0">
                <a:solidFill>
                  <a:prstClr val="black"/>
                </a:solidFill>
              </a:rPr>
              <a:t>) смещения всех точек </a:t>
            </a:r>
            <a:r>
              <a:rPr lang="ru-RU" sz="2000" dirty="0">
                <a:solidFill>
                  <a:prstClr val="black"/>
                </a:solidFill>
              </a:rPr>
              <a:t>шнура </a:t>
            </a:r>
            <a:r>
              <a:rPr lang="ru-RU" sz="2000" dirty="0">
                <a:solidFill>
                  <a:prstClr val="black"/>
                </a:solidFill>
              </a:rPr>
              <a:t>в каждый момент времени периодически изменяются от точки к точке, </a:t>
            </a:r>
            <a:r>
              <a:rPr lang="ru-RU" sz="2000" dirty="0">
                <a:solidFill>
                  <a:prstClr val="black"/>
                </a:solidFill>
              </a:rPr>
              <a:t>т. е. </a:t>
            </a:r>
            <a:r>
              <a:rPr lang="ru-RU" sz="2000" dirty="0">
                <a:solidFill>
                  <a:prstClr val="black"/>
                </a:solidFill>
              </a:rPr>
              <a:t>являются периодической функцией координат.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3885" y="515809"/>
            <a:ext cx="47724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Механические волны</a:t>
            </a:r>
          </a:p>
        </p:txBody>
      </p:sp>
    </p:spTree>
    <p:extLst>
      <p:ext uri="{BB962C8B-B14F-4D97-AF65-F5344CB8AC3E}">
        <p14:creationId xmlns:p14="http://schemas.microsoft.com/office/powerpoint/2010/main" val="12789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1158</Words>
  <Application>Microsoft Office PowerPoint</Application>
  <PresentationFormat>Широкоэкранный</PresentationFormat>
  <Paragraphs>263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Gerbera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2016-02-02T09:27:49Z</dcterms:created>
  <dcterms:modified xsi:type="dcterms:W3CDTF">2016-02-02T09:27:56Z</dcterms:modified>
</cp:coreProperties>
</file>