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320" r:id="rId4"/>
    <p:sldId id="330" r:id="rId5"/>
    <p:sldId id="326" r:id="rId6"/>
    <p:sldId id="332" r:id="rId7"/>
    <p:sldId id="333" r:id="rId8"/>
    <p:sldId id="334" r:id="rId9"/>
    <p:sldId id="336" r:id="rId10"/>
    <p:sldId id="331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Gerbera" panose="02000500000000000000" pitchFamily="2" charset="-52"/>
      <p:regular r:id="rId13"/>
      <p:bold r:id="rId14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39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1"/>
    <a:srgbClr val="FF00FF"/>
    <a:srgbClr val="CC66FF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26" y="102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0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7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0.png"/><Relationship Id="rId21" Type="http://schemas.openxmlformats.org/officeDocument/2006/relationships/image" Target="../media/image46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17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350.png"/><Relationship Id="rId19" Type="http://schemas.openxmlformats.org/officeDocument/2006/relationships/image" Target="../media/image44.png"/><Relationship Id="rId4" Type="http://schemas.openxmlformats.org/officeDocument/2006/relationships/image" Target="../media/image300.png"/><Relationship Id="rId9" Type="http://schemas.openxmlformats.org/officeDocument/2006/relationships/image" Target="../media/image340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8.png"/><Relationship Id="rId21" Type="http://schemas.openxmlformats.org/officeDocument/2006/relationships/image" Target="../media/image62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10.png"/><Relationship Id="rId24" Type="http://schemas.openxmlformats.org/officeDocument/2006/relationships/image" Target="../media/image65.png"/><Relationship Id="rId5" Type="http://schemas.openxmlformats.org/officeDocument/2006/relationships/image" Target="../media/image3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590.png"/><Relationship Id="rId21" Type="http://schemas.openxmlformats.org/officeDocument/2006/relationships/image" Target="../media/image84.png"/><Relationship Id="rId7" Type="http://schemas.openxmlformats.org/officeDocument/2006/relationships/image" Target="../media/image62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1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11" Type="http://schemas.openxmlformats.org/officeDocument/2006/relationships/image" Target="../media/image74.png"/><Relationship Id="rId5" Type="http://schemas.openxmlformats.org/officeDocument/2006/relationships/image" Target="../media/image3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0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4.png"/><Relationship Id="rId13" Type="http://schemas.openxmlformats.org/officeDocument/2006/relationships/image" Target="../media/image680.png"/><Relationship Id="rId3" Type="http://schemas.openxmlformats.org/officeDocument/2006/relationships/image" Target="../media/image590.png"/><Relationship Id="rId21" Type="http://schemas.openxmlformats.org/officeDocument/2006/relationships/image" Target="../media/image89.png"/><Relationship Id="rId34" Type="http://schemas.openxmlformats.org/officeDocument/2006/relationships/image" Target="../media/image78.png"/><Relationship Id="rId7" Type="http://schemas.openxmlformats.org/officeDocument/2006/relationships/image" Target="../media/image620.png"/><Relationship Id="rId25" Type="http://schemas.openxmlformats.org/officeDocument/2006/relationships/image" Target="../media/image93.png"/><Relationship Id="rId12" Type="http://schemas.openxmlformats.org/officeDocument/2006/relationships/image" Target="../media/image670.png"/><Relationship Id="rId33" Type="http://schemas.openxmlformats.org/officeDocument/2006/relationships/image" Target="../media/image77.png"/><Relationship Id="rId17" Type="http://schemas.openxmlformats.org/officeDocument/2006/relationships/image" Target="../media/image860.png"/><Relationship Id="rId2" Type="http://schemas.openxmlformats.org/officeDocument/2006/relationships/image" Target="../media/image1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24" Type="http://schemas.openxmlformats.org/officeDocument/2006/relationships/image" Target="../media/image92.png"/><Relationship Id="rId11" Type="http://schemas.openxmlformats.org/officeDocument/2006/relationships/image" Target="../media/image660.png"/><Relationship Id="rId32" Type="http://schemas.openxmlformats.org/officeDocument/2006/relationships/image" Target="../media/image86.png"/><Relationship Id="rId5" Type="http://schemas.openxmlformats.org/officeDocument/2006/relationships/image" Target="../media/image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9" Type="http://schemas.openxmlformats.org/officeDocument/2006/relationships/image" Target="../media/image87.png"/><Relationship Id="rId31" Type="http://schemas.openxmlformats.org/officeDocument/2006/relationships/image" Target="../media/image98.png"/><Relationship Id="rId10" Type="http://schemas.openxmlformats.org/officeDocument/2006/relationships/image" Target="../media/image650.png"/><Relationship Id="rId4" Type="http://schemas.openxmlformats.org/officeDocument/2006/relationships/image" Target="../media/image600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79.png"/><Relationship Id="rId9" Type="http://schemas.openxmlformats.org/officeDocument/2006/relationships/image" Target="../media/image6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9"/>
            <a:ext cx="3980322" cy="51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600" b="1" cap="all" dirty="0" smtClean="0">
                <a:solidFill>
                  <a:schemeClr val="accent2">
                    <a:lumMod val="75000"/>
                  </a:schemeClr>
                </a:solidFill>
              </a:rPr>
              <a:t>Механические </a:t>
            </a:r>
            <a:r>
              <a:rPr lang="ru-RU" sz="2600" b="1" cap="all" dirty="0">
                <a:solidFill>
                  <a:schemeClr val="accent2">
                    <a:lumMod val="75000"/>
                  </a:schemeClr>
                </a:solidFill>
              </a:rPr>
              <a:t>волны и их основные </a:t>
            </a:r>
            <a:r>
              <a:rPr lang="ru-RU" sz="2600" b="1" cap="all" dirty="0" smtClean="0">
                <a:solidFill>
                  <a:schemeClr val="accent2">
                    <a:lumMod val="75000"/>
                  </a:schemeClr>
                </a:solidFill>
              </a:rPr>
              <a:t>характеристики </a:t>
            </a:r>
            <a:r>
              <a:rPr lang="ru-RU" sz="2600" b="1" cap="all" dirty="0">
                <a:solidFill>
                  <a:schemeClr val="accent2">
                    <a:lumMod val="75000"/>
                  </a:schemeClr>
                </a:solidFill>
              </a:rPr>
              <a:t>(практика)</a:t>
            </a:r>
            <a:endParaRPr lang="ru-RU" sz="26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49275" y="4248150"/>
            <a:ext cx="85280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1800" y="4388048"/>
            <a:ext cx="10823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Конфуций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V="1">
            <a:off x="5471969" y="2100264"/>
            <a:ext cx="0" cy="15878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0322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рисунке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изображён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профиль поперечной волны, распространяющейся вправо. В каком направлении движется в данный момент частица среды, обозначенная буквой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374482" y="150878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74482" y="4053714"/>
            <a:ext cx="3981618" cy="3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ОТВЕТ: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частица среды движется вверх.</a:t>
            </a:r>
            <a:endParaRPr lang="ru-RU" altLang="ru-RU" sz="1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939" y="2203076"/>
            <a:ext cx="3685175" cy="147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Волна называется </a:t>
            </a:r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поперечной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если частицы среды совершают колебания в направлении, перпендикулярном к направлению распространения волны.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4356100" y="2930176"/>
            <a:ext cx="399777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4369889" y="2259322"/>
            <a:ext cx="3962400" cy="1371613"/>
          </a:xfrm>
          <a:custGeom>
            <a:avLst/>
            <a:gdLst>
              <a:gd name="connsiteX0" fmla="*/ 0 w 3962400"/>
              <a:gd name="connsiteY0" fmla="*/ 670560 h 1371610"/>
              <a:gd name="connsiteX1" fmla="*/ 487680 w 3962400"/>
              <a:gd name="connsiteY1" fmla="*/ 7620 h 1371610"/>
              <a:gd name="connsiteX2" fmla="*/ 1005840 w 3962400"/>
              <a:gd name="connsiteY2" fmla="*/ 701040 h 1371610"/>
              <a:gd name="connsiteX3" fmla="*/ 1485900 w 3962400"/>
              <a:gd name="connsiteY3" fmla="*/ 1371600 h 1371610"/>
              <a:gd name="connsiteX4" fmla="*/ 1981200 w 3962400"/>
              <a:gd name="connsiteY4" fmla="*/ 685800 h 1371610"/>
              <a:gd name="connsiteX5" fmla="*/ 2461260 w 3962400"/>
              <a:gd name="connsiteY5" fmla="*/ 0 h 1371610"/>
              <a:gd name="connsiteX6" fmla="*/ 2971800 w 3962400"/>
              <a:gd name="connsiteY6" fmla="*/ 685800 h 1371610"/>
              <a:gd name="connsiteX7" fmla="*/ 3467100 w 3962400"/>
              <a:gd name="connsiteY7" fmla="*/ 1371600 h 1371610"/>
              <a:gd name="connsiteX8" fmla="*/ 3962400 w 3962400"/>
              <a:gd name="connsiteY8" fmla="*/ 685800 h 1371610"/>
              <a:gd name="connsiteX0" fmla="*/ 0 w 3962400"/>
              <a:gd name="connsiteY0" fmla="*/ 670560 h 1371613"/>
              <a:gd name="connsiteX1" fmla="*/ 487680 w 3962400"/>
              <a:gd name="connsiteY1" fmla="*/ 7620 h 1371613"/>
              <a:gd name="connsiteX2" fmla="*/ 1005840 w 3962400"/>
              <a:gd name="connsiteY2" fmla="*/ 701040 h 1371613"/>
              <a:gd name="connsiteX3" fmla="*/ 1485900 w 3962400"/>
              <a:gd name="connsiteY3" fmla="*/ 1371600 h 1371613"/>
              <a:gd name="connsiteX4" fmla="*/ 1981200 w 3962400"/>
              <a:gd name="connsiteY4" fmla="*/ 685800 h 1371613"/>
              <a:gd name="connsiteX5" fmla="*/ 2461260 w 3962400"/>
              <a:gd name="connsiteY5" fmla="*/ 0 h 1371613"/>
              <a:gd name="connsiteX6" fmla="*/ 2971800 w 3962400"/>
              <a:gd name="connsiteY6" fmla="*/ 685800 h 1371613"/>
              <a:gd name="connsiteX7" fmla="*/ 3467100 w 3962400"/>
              <a:gd name="connsiteY7" fmla="*/ 1371600 h 1371613"/>
              <a:gd name="connsiteX8" fmla="*/ 3962400 w 3962400"/>
              <a:gd name="connsiteY8" fmla="*/ 685800 h 1371613"/>
              <a:gd name="connsiteX0" fmla="*/ 0 w 3962400"/>
              <a:gd name="connsiteY0" fmla="*/ 670560 h 1371613"/>
              <a:gd name="connsiteX1" fmla="*/ 487680 w 3962400"/>
              <a:gd name="connsiteY1" fmla="*/ 7620 h 1371613"/>
              <a:gd name="connsiteX2" fmla="*/ 1005840 w 3962400"/>
              <a:gd name="connsiteY2" fmla="*/ 701040 h 1371613"/>
              <a:gd name="connsiteX3" fmla="*/ 1485900 w 3962400"/>
              <a:gd name="connsiteY3" fmla="*/ 1371600 h 1371613"/>
              <a:gd name="connsiteX4" fmla="*/ 1981200 w 3962400"/>
              <a:gd name="connsiteY4" fmla="*/ 685800 h 1371613"/>
              <a:gd name="connsiteX5" fmla="*/ 2461260 w 3962400"/>
              <a:gd name="connsiteY5" fmla="*/ 0 h 1371613"/>
              <a:gd name="connsiteX6" fmla="*/ 2971800 w 3962400"/>
              <a:gd name="connsiteY6" fmla="*/ 685800 h 1371613"/>
              <a:gd name="connsiteX7" fmla="*/ 3467100 w 3962400"/>
              <a:gd name="connsiteY7" fmla="*/ 1371600 h 1371613"/>
              <a:gd name="connsiteX8" fmla="*/ 3962400 w 3962400"/>
              <a:gd name="connsiteY8" fmla="*/ 685800 h 1371613"/>
              <a:gd name="connsiteX0" fmla="*/ 0 w 3962400"/>
              <a:gd name="connsiteY0" fmla="*/ 670560 h 1371613"/>
              <a:gd name="connsiteX1" fmla="*/ 487680 w 3962400"/>
              <a:gd name="connsiteY1" fmla="*/ 7620 h 1371613"/>
              <a:gd name="connsiteX2" fmla="*/ 1005840 w 3962400"/>
              <a:gd name="connsiteY2" fmla="*/ 701040 h 1371613"/>
              <a:gd name="connsiteX3" fmla="*/ 1485900 w 3962400"/>
              <a:gd name="connsiteY3" fmla="*/ 1371600 h 1371613"/>
              <a:gd name="connsiteX4" fmla="*/ 1981200 w 3962400"/>
              <a:gd name="connsiteY4" fmla="*/ 685800 h 1371613"/>
              <a:gd name="connsiteX5" fmla="*/ 2461260 w 3962400"/>
              <a:gd name="connsiteY5" fmla="*/ 0 h 1371613"/>
              <a:gd name="connsiteX6" fmla="*/ 2971800 w 3962400"/>
              <a:gd name="connsiteY6" fmla="*/ 685800 h 1371613"/>
              <a:gd name="connsiteX7" fmla="*/ 3467100 w 3962400"/>
              <a:gd name="connsiteY7" fmla="*/ 1371600 h 1371613"/>
              <a:gd name="connsiteX8" fmla="*/ 3962400 w 3962400"/>
              <a:gd name="connsiteY8" fmla="*/ 685800 h 1371613"/>
              <a:gd name="connsiteX0" fmla="*/ 0 w 3962400"/>
              <a:gd name="connsiteY0" fmla="*/ 670560 h 1371613"/>
              <a:gd name="connsiteX1" fmla="*/ 487680 w 3962400"/>
              <a:gd name="connsiteY1" fmla="*/ 7620 h 1371613"/>
              <a:gd name="connsiteX2" fmla="*/ 1005840 w 3962400"/>
              <a:gd name="connsiteY2" fmla="*/ 701040 h 1371613"/>
              <a:gd name="connsiteX3" fmla="*/ 1485900 w 3962400"/>
              <a:gd name="connsiteY3" fmla="*/ 1371600 h 1371613"/>
              <a:gd name="connsiteX4" fmla="*/ 1981200 w 3962400"/>
              <a:gd name="connsiteY4" fmla="*/ 685800 h 1371613"/>
              <a:gd name="connsiteX5" fmla="*/ 2461260 w 3962400"/>
              <a:gd name="connsiteY5" fmla="*/ 0 h 1371613"/>
              <a:gd name="connsiteX6" fmla="*/ 2971800 w 3962400"/>
              <a:gd name="connsiteY6" fmla="*/ 685800 h 1371613"/>
              <a:gd name="connsiteX7" fmla="*/ 3467100 w 3962400"/>
              <a:gd name="connsiteY7" fmla="*/ 1371600 h 1371613"/>
              <a:gd name="connsiteX8" fmla="*/ 3962400 w 3962400"/>
              <a:gd name="connsiteY8" fmla="*/ 685800 h 13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2400" h="1371613">
                <a:moveTo>
                  <a:pt x="0" y="670560"/>
                </a:moveTo>
                <a:cubicBezTo>
                  <a:pt x="160020" y="336550"/>
                  <a:pt x="320040" y="2540"/>
                  <a:pt x="487680" y="7620"/>
                </a:cubicBezTo>
                <a:cubicBezTo>
                  <a:pt x="655320" y="12700"/>
                  <a:pt x="862330" y="382270"/>
                  <a:pt x="1005840" y="701040"/>
                </a:cubicBezTo>
                <a:cubicBezTo>
                  <a:pt x="1149350" y="1019810"/>
                  <a:pt x="1323340" y="1374140"/>
                  <a:pt x="1485900" y="1371600"/>
                </a:cubicBezTo>
                <a:cubicBezTo>
                  <a:pt x="1648460" y="1369060"/>
                  <a:pt x="1849120" y="929640"/>
                  <a:pt x="1981200" y="685800"/>
                </a:cubicBezTo>
                <a:cubicBezTo>
                  <a:pt x="2113280" y="441960"/>
                  <a:pt x="2296160" y="0"/>
                  <a:pt x="2461260" y="0"/>
                </a:cubicBezTo>
                <a:cubicBezTo>
                  <a:pt x="2626360" y="0"/>
                  <a:pt x="2857500" y="434340"/>
                  <a:pt x="2971800" y="685800"/>
                </a:cubicBezTo>
                <a:cubicBezTo>
                  <a:pt x="3086100" y="937260"/>
                  <a:pt x="3302000" y="1371600"/>
                  <a:pt x="3467100" y="1371600"/>
                </a:cubicBezTo>
                <a:cubicBezTo>
                  <a:pt x="3632200" y="1371600"/>
                  <a:pt x="3797300" y="1028700"/>
                  <a:pt x="3962400" y="6858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олилиния 71"/>
          <p:cNvSpPr/>
          <p:nvPr/>
        </p:nvSpPr>
        <p:spPr>
          <a:xfrm>
            <a:off x="4838336" y="2264689"/>
            <a:ext cx="3962400" cy="1371613"/>
          </a:xfrm>
          <a:custGeom>
            <a:avLst/>
            <a:gdLst>
              <a:gd name="connsiteX0" fmla="*/ 0 w 3962400"/>
              <a:gd name="connsiteY0" fmla="*/ 670560 h 1371610"/>
              <a:gd name="connsiteX1" fmla="*/ 487680 w 3962400"/>
              <a:gd name="connsiteY1" fmla="*/ 7620 h 1371610"/>
              <a:gd name="connsiteX2" fmla="*/ 1005840 w 3962400"/>
              <a:gd name="connsiteY2" fmla="*/ 701040 h 1371610"/>
              <a:gd name="connsiteX3" fmla="*/ 1485900 w 3962400"/>
              <a:gd name="connsiteY3" fmla="*/ 1371600 h 1371610"/>
              <a:gd name="connsiteX4" fmla="*/ 1981200 w 3962400"/>
              <a:gd name="connsiteY4" fmla="*/ 685800 h 1371610"/>
              <a:gd name="connsiteX5" fmla="*/ 2461260 w 3962400"/>
              <a:gd name="connsiteY5" fmla="*/ 0 h 1371610"/>
              <a:gd name="connsiteX6" fmla="*/ 2971800 w 3962400"/>
              <a:gd name="connsiteY6" fmla="*/ 685800 h 1371610"/>
              <a:gd name="connsiteX7" fmla="*/ 3467100 w 3962400"/>
              <a:gd name="connsiteY7" fmla="*/ 1371600 h 1371610"/>
              <a:gd name="connsiteX8" fmla="*/ 3962400 w 3962400"/>
              <a:gd name="connsiteY8" fmla="*/ 685800 h 1371610"/>
              <a:gd name="connsiteX0" fmla="*/ 0 w 3962400"/>
              <a:gd name="connsiteY0" fmla="*/ 670560 h 1371613"/>
              <a:gd name="connsiteX1" fmla="*/ 487680 w 3962400"/>
              <a:gd name="connsiteY1" fmla="*/ 7620 h 1371613"/>
              <a:gd name="connsiteX2" fmla="*/ 1005840 w 3962400"/>
              <a:gd name="connsiteY2" fmla="*/ 701040 h 1371613"/>
              <a:gd name="connsiteX3" fmla="*/ 1485900 w 3962400"/>
              <a:gd name="connsiteY3" fmla="*/ 1371600 h 1371613"/>
              <a:gd name="connsiteX4" fmla="*/ 1981200 w 3962400"/>
              <a:gd name="connsiteY4" fmla="*/ 685800 h 1371613"/>
              <a:gd name="connsiteX5" fmla="*/ 2461260 w 3962400"/>
              <a:gd name="connsiteY5" fmla="*/ 0 h 1371613"/>
              <a:gd name="connsiteX6" fmla="*/ 2971800 w 3962400"/>
              <a:gd name="connsiteY6" fmla="*/ 685800 h 1371613"/>
              <a:gd name="connsiteX7" fmla="*/ 3467100 w 3962400"/>
              <a:gd name="connsiteY7" fmla="*/ 1371600 h 1371613"/>
              <a:gd name="connsiteX8" fmla="*/ 3962400 w 3962400"/>
              <a:gd name="connsiteY8" fmla="*/ 685800 h 1371613"/>
              <a:gd name="connsiteX0" fmla="*/ 0 w 3962400"/>
              <a:gd name="connsiteY0" fmla="*/ 670560 h 1371613"/>
              <a:gd name="connsiteX1" fmla="*/ 487680 w 3962400"/>
              <a:gd name="connsiteY1" fmla="*/ 7620 h 1371613"/>
              <a:gd name="connsiteX2" fmla="*/ 1005840 w 3962400"/>
              <a:gd name="connsiteY2" fmla="*/ 701040 h 1371613"/>
              <a:gd name="connsiteX3" fmla="*/ 1485900 w 3962400"/>
              <a:gd name="connsiteY3" fmla="*/ 1371600 h 1371613"/>
              <a:gd name="connsiteX4" fmla="*/ 1981200 w 3962400"/>
              <a:gd name="connsiteY4" fmla="*/ 685800 h 1371613"/>
              <a:gd name="connsiteX5" fmla="*/ 2461260 w 3962400"/>
              <a:gd name="connsiteY5" fmla="*/ 0 h 1371613"/>
              <a:gd name="connsiteX6" fmla="*/ 2971800 w 3962400"/>
              <a:gd name="connsiteY6" fmla="*/ 685800 h 1371613"/>
              <a:gd name="connsiteX7" fmla="*/ 3467100 w 3962400"/>
              <a:gd name="connsiteY7" fmla="*/ 1371600 h 1371613"/>
              <a:gd name="connsiteX8" fmla="*/ 3962400 w 3962400"/>
              <a:gd name="connsiteY8" fmla="*/ 685800 h 1371613"/>
              <a:gd name="connsiteX0" fmla="*/ 0 w 3962400"/>
              <a:gd name="connsiteY0" fmla="*/ 670560 h 1371613"/>
              <a:gd name="connsiteX1" fmla="*/ 487680 w 3962400"/>
              <a:gd name="connsiteY1" fmla="*/ 7620 h 1371613"/>
              <a:gd name="connsiteX2" fmla="*/ 1005840 w 3962400"/>
              <a:gd name="connsiteY2" fmla="*/ 701040 h 1371613"/>
              <a:gd name="connsiteX3" fmla="*/ 1485900 w 3962400"/>
              <a:gd name="connsiteY3" fmla="*/ 1371600 h 1371613"/>
              <a:gd name="connsiteX4" fmla="*/ 1981200 w 3962400"/>
              <a:gd name="connsiteY4" fmla="*/ 685800 h 1371613"/>
              <a:gd name="connsiteX5" fmla="*/ 2461260 w 3962400"/>
              <a:gd name="connsiteY5" fmla="*/ 0 h 1371613"/>
              <a:gd name="connsiteX6" fmla="*/ 2971800 w 3962400"/>
              <a:gd name="connsiteY6" fmla="*/ 685800 h 1371613"/>
              <a:gd name="connsiteX7" fmla="*/ 3467100 w 3962400"/>
              <a:gd name="connsiteY7" fmla="*/ 1371600 h 1371613"/>
              <a:gd name="connsiteX8" fmla="*/ 3962400 w 3962400"/>
              <a:gd name="connsiteY8" fmla="*/ 685800 h 1371613"/>
              <a:gd name="connsiteX0" fmla="*/ 0 w 3962400"/>
              <a:gd name="connsiteY0" fmla="*/ 670560 h 1371613"/>
              <a:gd name="connsiteX1" fmla="*/ 487680 w 3962400"/>
              <a:gd name="connsiteY1" fmla="*/ 7620 h 1371613"/>
              <a:gd name="connsiteX2" fmla="*/ 1005840 w 3962400"/>
              <a:gd name="connsiteY2" fmla="*/ 701040 h 1371613"/>
              <a:gd name="connsiteX3" fmla="*/ 1485900 w 3962400"/>
              <a:gd name="connsiteY3" fmla="*/ 1371600 h 1371613"/>
              <a:gd name="connsiteX4" fmla="*/ 1981200 w 3962400"/>
              <a:gd name="connsiteY4" fmla="*/ 685800 h 1371613"/>
              <a:gd name="connsiteX5" fmla="*/ 2461260 w 3962400"/>
              <a:gd name="connsiteY5" fmla="*/ 0 h 1371613"/>
              <a:gd name="connsiteX6" fmla="*/ 2971800 w 3962400"/>
              <a:gd name="connsiteY6" fmla="*/ 685800 h 1371613"/>
              <a:gd name="connsiteX7" fmla="*/ 3467100 w 3962400"/>
              <a:gd name="connsiteY7" fmla="*/ 1371600 h 1371613"/>
              <a:gd name="connsiteX8" fmla="*/ 3962400 w 3962400"/>
              <a:gd name="connsiteY8" fmla="*/ 685800 h 13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2400" h="1371613">
                <a:moveTo>
                  <a:pt x="0" y="670560"/>
                </a:moveTo>
                <a:cubicBezTo>
                  <a:pt x="160020" y="336550"/>
                  <a:pt x="320040" y="2540"/>
                  <a:pt x="487680" y="7620"/>
                </a:cubicBezTo>
                <a:cubicBezTo>
                  <a:pt x="655320" y="12700"/>
                  <a:pt x="862330" y="382270"/>
                  <a:pt x="1005840" y="701040"/>
                </a:cubicBezTo>
                <a:cubicBezTo>
                  <a:pt x="1149350" y="1019810"/>
                  <a:pt x="1323340" y="1374140"/>
                  <a:pt x="1485900" y="1371600"/>
                </a:cubicBezTo>
                <a:cubicBezTo>
                  <a:pt x="1648460" y="1369060"/>
                  <a:pt x="1849120" y="929640"/>
                  <a:pt x="1981200" y="685800"/>
                </a:cubicBezTo>
                <a:cubicBezTo>
                  <a:pt x="2113280" y="441960"/>
                  <a:pt x="2296160" y="0"/>
                  <a:pt x="2461260" y="0"/>
                </a:cubicBezTo>
                <a:cubicBezTo>
                  <a:pt x="2626360" y="0"/>
                  <a:pt x="2857500" y="434340"/>
                  <a:pt x="2971800" y="685800"/>
                </a:cubicBezTo>
                <a:cubicBezTo>
                  <a:pt x="3086100" y="937260"/>
                  <a:pt x="3302000" y="1371600"/>
                  <a:pt x="3467100" y="1371600"/>
                </a:cubicBezTo>
                <a:cubicBezTo>
                  <a:pt x="3632200" y="1371600"/>
                  <a:pt x="3797300" y="1028700"/>
                  <a:pt x="3962400" y="685800"/>
                </a:cubicBezTo>
              </a:path>
            </a:pathLst>
          </a:cu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621065" y="2301329"/>
            <a:ext cx="638334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62541" y="2635182"/>
                <a:ext cx="3272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541" y="2635182"/>
                <a:ext cx="327204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9804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Овал 79"/>
          <p:cNvSpPr/>
          <p:nvPr/>
        </p:nvSpPr>
        <p:spPr>
          <a:xfrm>
            <a:off x="5450257" y="2325522"/>
            <a:ext cx="36000" cy="36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5472112" y="2719122"/>
            <a:ext cx="0" cy="45032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Овал 1027"/>
          <p:cNvSpPr/>
          <p:nvPr/>
        </p:nvSpPr>
        <p:spPr>
          <a:xfrm>
            <a:off x="5451844" y="315181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12244" y="3050593"/>
                <a:ext cx="348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44" y="3050593"/>
                <a:ext cx="34830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6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3" grpId="0"/>
      <p:bldP spid="2" grpId="0"/>
      <p:bldP spid="72" grpId="0" animBg="1"/>
      <p:bldP spid="19" grpId="0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17379"/>
            <a:ext cx="726563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56574" y="1417379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312116"/>
            <a:ext cx="9767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45688" y="1746678"/>
            <a:ext cx="0" cy="103283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2309386"/>
                <a:ext cx="97738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09386"/>
                <a:ext cx="977388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73323" y="2370874"/>
                <a:ext cx="708527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23" y="2370874"/>
                <a:ext cx="708527" cy="524503"/>
              </a:xfrm>
              <a:prstGeom prst="rect">
                <a:avLst/>
              </a:prstGeom>
              <a:blipFill rotWithShape="0"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354669" y="2498611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Частота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29692" y="2416234"/>
                <a:ext cx="608436" cy="487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92" y="2416234"/>
                <a:ext cx="608436" cy="487634"/>
              </a:xfrm>
              <a:prstGeom prst="rect">
                <a:avLst/>
              </a:prstGeom>
              <a:blipFill rotWithShape="0">
                <a:blip r:embed="rId6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509" y="1753285"/>
                <a:ext cx="1010616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9" y="1753285"/>
                <a:ext cx="1010616" cy="4860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54669" y="3330359"/>
                <a:ext cx="238026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0,7 м−0,5 м=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 м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9" y="3330359"/>
                <a:ext cx="2380267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354669" y="3705187"/>
                <a:ext cx="1013675" cy="661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 м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9" y="3705187"/>
                <a:ext cx="1013675" cy="661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89048" y="3927859"/>
                <a:ext cx="9353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Гц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48" y="3927859"/>
                <a:ext cx="935384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354669" y="2955531"/>
            <a:ext cx="2541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 рисунка находим, что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71475" y="103228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рисунке изображён участок натянутого резинового шнура, по которому распространяется поперечная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волна со скоростью 2 м/с. Определите частоту колебаний.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54669" y="1917116"/>
            <a:ext cx="1478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Длина волны: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16308" y="1912008"/>
                <a:ext cx="80554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308" y="1912008"/>
                <a:ext cx="805542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29912" y="1789194"/>
                <a:ext cx="1061701" cy="530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12" y="1789194"/>
                <a:ext cx="1061701" cy="53001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345688" y="4418310"/>
            <a:ext cx="137062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10 Гц.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11686" y="583908"/>
                <a:ext cx="1010616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686" y="583908"/>
                <a:ext cx="1010616" cy="48609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43784" y="665372"/>
                <a:ext cx="97738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784" y="665372"/>
                <a:ext cx="977388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V="1">
            <a:off x="5576094" y="3257550"/>
            <a:ext cx="0" cy="8750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989094" y="3257550"/>
            <a:ext cx="0" cy="8750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4777907" y="3257498"/>
            <a:ext cx="4018431" cy="300443"/>
            <a:chOff x="4878183" y="2899891"/>
            <a:chExt cx="4018431" cy="300443"/>
          </a:xfrm>
        </p:grpSpPr>
        <p:cxnSp>
          <p:nvCxnSpPr>
            <p:cNvPr id="53" name="Прямая со стрелкой 52"/>
            <p:cNvCxnSpPr/>
            <p:nvPr/>
          </p:nvCxnSpPr>
          <p:spPr>
            <a:xfrm>
              <a:off x="4878183" y="2899891"/>
              <a:ext cx="390704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8387692" y="2900252"/>
                  <a:ext cx="50892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,м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692" y="2900252"/>
                  <a:ext cx="508922" cy="30008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6" name="Прямая соединительная линия 55"/>
          <p:cNvCxnSpPr/>
          <p:nvPr/>
        </p:nvCxnSpPr>
        <p:spPr>
          <a:xfrm>
            <a:off x="5566895" y="3201541"/>
            <a:ext cx="0" cy="11191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799588" y="3201541"/>
            <a:ext cx="0" cy="11191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990214" y="3201541"/>
            <a:ext cx="0" cy="11191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51932" y="2949162"/>
            <a:ext cx="4363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0,5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579014" y="3313454"/>
            <a:ext cx="4363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0,6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7779164" y="2949162"/>
            <a:ext cx="4363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663920" y="3833436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i="1" smtClean="0">
                <a:cs typeface="Times New Roman" panose="02020603050405020304" pitchFamily="18" charset="0"/>
              </a:rPr>
              <a:t>λ</a:t>
            </a:r>
            <a:endParaRPr lang="ru-RU" sz="1400" i="1" dirty="0"/>
          </a:p>
        </p:txBody>
      </p:sp>
      <p:sp>
        <p:nvSpPr>
          <p:cNvPr id="66" name="Полилиния 65"/>
          <p:cNvSpPr/>
          <p:nvPr/>
        </p:nvSpPr>
        <p:spPr>
          <a:xfrm>
            <a:off x="4819650" y="2395251"/>
            <a:ext cx="3667125" cy="1737944"/>
          </a:xfrm>
          <a:custGeom>
            <a:avLst/>
            <a:gdLst>
              <a:gd name="connsiteX0" fmla="*/ 0 w 3657600"/>
              <a:gd name="connsiteY0" fmla="*/ 542925 h 1736582"/>
              <a:gd name="connsiteX1" fmla="*/ 742950 w 3657600"/>
              <a:gd name="connsiteY1" fmla="*/ 1733550 h 1736582"/>
              <a:gd name="connsiteX2" fmla="*/ 1395413 w 3657600"/>
              <a:gd name="connsiteY2" fmla="*/ 857250 h 1736582"/>
              <a:gd name="connsiteX3" fmla="*/ 1966913 w 3657600"/>
              <a:gd name="connsiteY3" fmla="*/ 0 h 1736582"/>
              <a:gd name="connsiteX4" fmla="*/ 2566988 w 3657600"/>
              <a:gd name="connsiteY4" fmla="*/ 862012 h 1736582"/>
              <a:gd name="connsiteX5" fmla="*/ 3167063 w 3657600"/>
              <a:gd name="connsiteY5" fmla="*/ 1728787 h 1736582"/>
              <a:gd name="connsiteX6" fmla="*/ 3657600 w 3657600"/>
              <a:gd name="connsiteY6" fmla="*/ 1133475 h 1736582"/>
              <a:gd name="connsiteX0" fmla="*/ 0 w 3657600"/>
              <a:gd name="connsiteY0" fmla="*/ 542925 h 1736582"/>
              <a:gd name="connsiteX1" fmla="*/ 742950 w 3657600"/>
              <a:gd name="connsiteY1" fmla="*/ 1733550 h 1736582"/>
              <a:gd name="connsiteX2" fmla="*/ 1395413 w 3657600"/>
              <a:gd name="connsiteY2" fmla="*/ 857250 h 1736582"/>
              <a:gd name="connsiteX3" fmla="*/ 1966913 w 3657600"/>
              <a:gd name="connsiteY3" fmla="*/ 0 h 1736582"/>
              <a:gd name="connsiteX4" fmla="*/ 2566988 w 3657600"/>
              <a:gd name="connsiteY4" fmla="*/ 862012 h 1736582"/>
              <a:gd name="connsiteX5" fmla="*/ 3167063 w 3657600"/>
              <a:gd name="connsiteY5" fmla="*/ 1728787 h 1736582"/>
              <a:gd name="connsiteX6" fmla="*/ 3657600 w 3657600"/>
              <a:gd name="connsiteY6" fmla="*/ 1133475 h 1736582"/>
              <a:gd name="connsiteX0" fmla="*/ 0 w 3657600"/>
              <a:gd name="connsiteY0" fmla="*/ 542925 h 1734616"/>
              <a:gd name="connsiteX1" fmla="*/ 742950 w 3657600"/>
              <a:gd name="connsiteY1" fmla="*/ 1733550 h 1734616"/>
              <a:gd name="connsiteX2" fmla="*/ 1395413 w 3657600"/>
              <a:gd name="connsiteY2" fmla="*/ 857250 h 1734616"/>
              <a:gd name="connsiteX3" fmla="*/ 1966913 w 3657600"/>
              <a:gd name="connsiteY3" fmla="*/ 0 h 1734616"/>
              <a:gd name="connsiteX4" fmla="*/ 2566988 w 3657600"/>
              <a:gd name="connsiteY4" fmla="*/ 862012 h 1734616"/>
              <a:gd name="connsiteX5" fmla="*/ 3167063 w 3657600"/>
              <a:gd name="connsiteY5" fmla="*/ 1728787 h 1734616"/>
              <a:gd name="connsiteX6" fmla="*/ 3657600 w 3657600"/>
              <a:gd name="connsiteY6" fmla="*/ 1133475 h 1734616"/>
              <a:gd name="connsiteX0" fmla="*/ 0 w 3657600"/>
              <a:gd name="connsiteY0" fmla="*/ 542925 h 1734659"/>
              <a:gd name="connsiteX1" fmla="*/ 742950 w 3657600"/>
              <a:gd name="connsiteY1" fmla="*/ 1733550 h 1734659"/>
              <a:gd name="connsiteX2" fmla="*/ 1395413 w 3657600"/>
              <a:gd name="connsiteY2" fmla="*/ 857250 h 1734659"/>
              <a:gd name="connsiteX3" fmla="*/ 1966913 w 3657600"/>
              <a:gd name="connsiteY3" fmla="*/ 0 h 1734659"/>
              <a:gd name="connsiteX4" fmla="*/ 2566988 w 3657600"/>
              <a:gd name="connsiteY4" fmla="*/ 862012 h 1734659"/>
              <a:gd name="connsiteX5" fmla="*/ 3167063 w 3657600"/>
              <a:gd name="connsiteY5" fmla="*/ 1728787 h 1734659"/>
              <a:gd name="connsiteX6" fmla="*/ 3657600 w 3657600"/>
              <a:gd name="connsiteY6" fmla="*/ 1133475 h 1734659"/>
              <a:gd name="connsiteX0" fmla="*/ 0 w 3657600"/>
              <a:gd name="connsiteY0" fmla="*/ 542925 h 1734616"/>
              <a:gd name="connsiteX1" fmla="*/ 742950 w 3657600"/>
              <a:gd name="connsiteY1" fmla="*/ 1733550 h 1734616"/>
              <a:gd name="connsiteX2" fmla="*/ 1395413 w 3657600"/>
              <a:gd name="connsiteY2" fmla="*/ 857250 h 1734616"/>
              <a:gd name="connsiteX3" fmla="*/ 1973263 w 3657600"/>
              <a:gd name="connsiteY3" fmla="*/ 0 h 1734616"/>
              <a:gd name="connsiteX4" fmla="*/ 2566988 w 3657600"/>
              <a:gd name="connsiteY4" fmla="*/ 862012 h 1734616"/>
              <a:gd name="connsiteX5" fmla="*/ 3167063 w 3657600"/>
              <a:gd name="connsiteY5" fmla="*/ 1728787 h 1734616"/>
              <a:gd name="connsiteX6" fmla="*/ 3657600 w 3657600"/>
              <a:gd name="connsiteY6" fmla="*/ 1133475 h 1734616"/>
              <a:gd name="connsiteX0" fmla="*/ 0 w 3657600"/>
              <a:gd name="connsiteY0" fmla="*/ 542925 h 1734654"/>
              <a:gd name="connsiteX1" fmla="*/ 742950 w 3657600"/>
              <a:gd name="connsiteY1" fmla="*/ 1733550 h 1734654"/>
              <a:gd name="connsiteX2" fmla="*/ 1395413 w 3657600"/>
              <a:gd name="connsiteY2" fmla="*/ 857250 h 1734654"/>
              <a:gd name="connsiteX3" fmla="*/ 1973263 w 3657600"/>
              <a:gd name="connsiteY3" fmla="*/ 0 h 1734654"/>
              <a:gd name="connsiteX4" fmla="*/ 2566988 w 3657600"/>
              <a:gd name="connsiteY4" fmla="*/ 862012 h 1734654"/>
              <a:gd name="connsiteX5" fmla="*/ 3167063 w 3657600"/>
              <a:gd name="connsiteY5" fmla="*/ 1728787 h 1734654"/>
              <a:gd name="connsiteX6" fmla="*/ 3657600 w 3657600"/>
              <a:gd name="connsiteY6" fmla="*/ 1133475 h 1734654"/>
              <a:gd name="connsiteX0" fmla="*/ 0 w 3657600"/>
              <a:gd name="connsiteY0" fmla="*/ 542925 h 1734665"/>
              <a:gd name="connsiteX1" fmla="*/ 742950 w 3657600"/>
              <a:gd name="connsiteY1" fmla="*/ 1733550 h 1734665"/>
              <a:gd name="connsiteX2" fmla="*/ 1395413 w 3657600"/>
              <a:gd name="connsiteY2" fmla="*/ 857250 h 1734665"/>
              <a:gd name="connsiteX3" fmla="*/ 1973263 w 3657600"/>
              <a:gd name="connsiteY3" fmla="*/ 0 h 1734665"/>
              <a:gd name="connsiteX4" fmla="*/ 2566988 w 3657600"/>
              <a:gd name="connsiteY4" fmla="*/ 862012 h 1734665"/>
              <a:gd name="connsiteX5" fmla="*/ 3167063 w 3657600"/>
              <a:gd name="connsiteY5" fmla="*/ 1728787 h 1734665"/>
              <a:gd name="connsiteX6" fmla="*/ 3657600 w 3657600"/>
              <a:gd name="connsiteY6" fmla="*/ 1133475 h 1734665"/>
              <a:gd name="connsiteX0" fmla="*/ 0 w 3657600"/>
              <a:gd name="connsiteY0" fmla="*/ 542925 h 1734659"/>
              <a:gd name="connsiteX1" fmla="*/ 742950 w 3657600"/>
              <a:gd name="connsiteY1" fmla="*/ 1733550 h 1734659"/>
              <a:gd name="connsiteX2" fmla="*/ 1395413 w 3657600"/>
              <a:gd name="connsiteY2" fmla="*/ 857250 h 1734659"/>
              <a:gd name="connsiteX3" fmla="*/ 1973263 w 3657600"/>
              <a:gd name="connsiteY3" fmla="*/ 0 h 1734659"/>
              <a:gd name="connsiteX4" fmla="*/ 2566988 w 3657600"/>
              <a:gd name="connsiteY4" fmla="*/ 862012 h 1734659"/>
              <a:gd name="connsiteX5" fmla="*/ 3167063 w 3657600"/>
              <a:gd name="connsiteY5" fmla="*/ 1728787 h 1734659"/>
              <a:gd name="connsiteX6" fmla="*/ 3657600 w 3657600"/>
              <a:gd name="connsiteY6" fmla="*/ 1133475 h 1734659"/>
              <a:gd name="connsiteX0" fmla="*/ 0 w 3657600"/>
              <a:gd name="connsiteY0" fmla="*/ 543209 h 1734943"/>
              <a:gd name="connsiteX1" fmla="*/ 742950 w 3657600"/>
              <a:gd name="connsiteY1" fmla="*/ 1733834 h 1734943"/>
              <a:gd name="connsiteX2" fmla="*/ 1395413 w 3657600"/>
              <a:gd name="connsiteY2" fmla="*/ 857534 h 1734943"/>
              <a:gd name="connsiteX3" fmla="*/ 1973263 w 3657600"/>
              <a:gd name="connsiteY3" fmla="*/ 284 h 1734943"/>
              <a:gd name="connsiteX4" fmla="*/ 2566988 w 3657600"/>
              <a:gd name="connsiteY4" fmla="*/ 862296 h 1734943"/>
              <a:gd name="connsiteX5" fmla="*/ 3167063 w 3657600"/>
              <a:gd name="connsiteY5" fmla="*/ 1729071 h 1734943"/>
              <a:gd name="connsiteX6" fmla="*/ 3657600 w 3657600"/>
              <a:gd name="connsiteY6" fmla="*/ 1133759 h 1734943"/>
              <a:gd name="connsiteX0" fmla="*/ 0 w 3657600"/>
              <a:gd name="connsiteY0" fmla="*/ 543216 h 1734950"/>
              <a:gd name="connsiteX1" fmla="*/ 742950 w 3657600"/>
              <a:gd name="connsiteY1" fmla="*/ 1733841 h 1734950"/>
              <a:gd name="connsiteX2" fmla="*/ 1395413 w 3657600"/>
              <a:gd name="connsiteY2" fmla="*/ 857541 h 1734950"/>
              <a:gd name="connsiteX3" fmla="*/ 1973263 w 3657600"/>
              <a:gd name="connsiteY3" fmla="*/ 291 h 1734950"/>
              <a:gd name="connsiteX4" fmla="*/ 2566988 w 3657600"/>
              <a:gd name="connsiteY4" fmla="*/ 862303 h 1734950"/>
              <a:gd name="connsiteX5" fmla="*/ 3167063 w 3657600"/>
              <a:gd name="connsiteY5" fmla="*/ 1729078 h 1734950"/>
              <a:gd name="connsiteX6" fmla="*/ 3657600 w 3657600"/>
              <a:gd name="connsiteY6" fmla="*/ 1133766 h 1734950"/>
              <a:gd name="connsiteX0" fmla="*/ 0 w 3657600"/>
              <a:gd name="connsiteY0" fmla="*/ 543220 h 1734954"/>
              <a:gd name="connsiteX1" fmla="*/ 742950 w 3657600"/>
              <a:gd name="connsiteY1" fmla="*/ 1733845 h 1734954"/>
              <a:gd name="connsiteX2" fmla="*/ 1395413 w 3657600"/>
              <a:gd name="connsiteY2" fmla="*/ 857545 h 1734954"/>
              <a:gd name="connsiteX3" fmla="*/ 1973263 w 3657600"/>
              <a:gd name="connsiteY3" fmla="*/ 295 h 1734954"/>
              <a:gd name="connsiteX4" fmla="*/ 2566988 w 3657600"/>
              <a:gd name="connsiteY4" fmla="*/ 862307 h 1734954"/>
              <a:gd name="connsiteX5" fmla="*/ 3167063 w 3657600"/>
              <a:gd name="connsiteY5" fmla="*/ 1729082 h 1734954"/>
              <a:gd name="connsiteX6" fmla="*/ 3657600 w 3657600"/>
              <a:gd name="connsiteY6" fmla="*/ 1133770 h 1734954"/>
              <a:gd name="connsiteX0" fmla="*/ 0 w 3657600"/>
              <a:gd name="connsiteY0" fmla="*/ 543210 h 1734944"/>
              <a:gd name="connsiteX1" fmla="*/ 742950 w 3657600"/>
              <a:gd name="connsiteY1" fmla="*/ 1733835 h 1734944"/>
              <a:gd name="connsiteX2" fmla="*/ 1395413 w 3657600"/>
              <a:gd name="connsiteY2" fmla="*/ 857535 h 1734944"/>
              <a:gd name="connsiteX3" fmla="*/ 1973263 w 3657600"/>
              <a:gd name="connsiteY3" fmla="*/ 285 h 1734944"/>
              <a:gd name="connsiteX4" fmla="*/ 2566988 w 3657600"/>
              <a:gd name="connsiteY4" fmla="*/ 862297 h 1734944"/>
              <a:gd name="connsiteX5" fmla="*/ 3167063 w 3657600"/>
              <a:gd name="connsiteY5" fmla="*/ 1729072 h 1734944"/>
              <a:gd name="connsiteX6" fmla="*/ 3657600 w 3657600"/>
              <a:gd name="connsiteY6" fmla="*/ 1133760 h 1734944"/>
              <a:gd name="connsiteX0" fmla="*/ 0 w 3657600"/>
              <a:gd name="connsiteY0" fmla="*/ 543210 h 1734944"/>
              <a:gd name="connsiteX1" fmla="*/ 742950 w 3657600"/>
              <a:gd name="connsiteY1" fmla="*/ 1733835 h 1734944"/>
              <a:gd name="connsiteX2" fmla="*/ 1395413 w 3657600"/>
              <a:gd name="connsiteY2" fmla="*/ 857535 h 1734944"/>
              <a:gd name="connsiteX3" fmla="*/ 1973263 w 3657600"/>
              <a:gd name="connsiteY3" fmla="*/ 285 h 1734944"/>
              <a:gd name="connsiteX4" fmla="*/ 2566988 w 3657600"/>
              <a:gd name="connsiteY4" fmla="*/ 862297 h 1734944"/>
              <a:gd name="connsiteX5" fmla="*/ 3167063 w 3657600"/>
              <a:gd name="connsiteY5" fmla="*/ 1729072 h 1734944"/>
              <a:gd name="connsiteX6" fmla="*/ 3657600 w 3657600"/>
              <a:gd name="connsiteY6" fmla="*/ 1133760 h 1734944"/>
              <a:gd name="connsiteX0" fmla="*/ 0 w 3657600"/>
              <a:gd name="connsiteY0" fmla="*/ 543222 h 1734956"/>
              <a:gd name="connsiteX1" fmla="*/ 742950 w 3657600"/>
              <a:gd name="connsiteY1" fmla="*/ 1733847 h 1734956"/>
              <a:gd name="connsiteX2" fmla="*/ 1395413 w 3657600"/>
              <a:gd name="connsiteY2" fmla="*/ 857547 h 1734956"/>
              <a:gd name="connsiteX3" fmla="*/ 1973263 w 3657600"/>
              <a:gd name="connsiteY3" fmla="*/ 297 h 1734956"/>
              <a:gd name="connsiteX4" fmla="*/ 2566988 w 3657600"/>
              <a:gd name="connsiteY4" fmla="*/ 862309 h 1734956"/>
              <a:gd name="connsiteX5" fmla="*/ 3167063 w 3657600"/>
              <a:gd name="connsiteY5" fmla="*/ 1729084 h 1734956"/>
              <a:gd name="connsiteX6" fmla="*/ 3657600 w 3657600"/>
              <a:gd name="connsiteY6" fmla="*/ 1133772 h 1734956"/>
              <a:gd name="connsiteX0" fmla="*/ 0 w 3657600"/>
              <a:gd name="connsiteY0" fmla="*/ 543222 h 1734956"/>
              <a:gd name="connsiteX1" fmla="*/ 742950 w 3657600"/>
              <a:gd name="connsiteY1" fmla="*/ 1733847 h 1734956"/>
              <a:gd name="connsiteX2" fmla="*/ 1395413 w 3657600"/>
              <a:gd name="connsiteY2" fmla="*/ 857547 h 1734956"/>
              <a:gd name="connsiteX3" fmla="*/ 1973263 w 3657600"/>
              <a:gd name="connsiteY3" fmla="*/ 297 h 1734956"/>
              <a:gd name="connsiteX4" fmla="*/ 2566988 w 3657600"/>
              <a:gd name="connsiteY4" fmla="*/ 862309 h 1734956"/>
              <a:gd name="connsiteX5" fmla="*/ 3167063 w 3657600"/>
              <a:gd name="connsiteY5" fmla="*/ 1729084 h 1734956"/>
              <a:gd name="connsiteX6" fmla="*/ 3657600 w 3657600"/>
              <a:gd name="connsiteY6" fmla="*/ 1133772 h 1734956"/>
              <a:gd name="connsiteX0" fmla="*/ 0 w 3657600"/>
              <a:gd name="connsiteY0" fmla="*/ 543222 h 1734956"/>
              <a:gd name="connsiteX1" fmla="*/ 742950 w 3657600"/>
              <a:gd name="connsiteY1" fmla="*/ 1733847 h 1734956"/>
              <a:gd name="connsiteX2" fmla="*/ 1395413 w 3657600"/>
              <a:gd name="connsiteY2" fmla="*/ 857547 h 1734956"/>
              <a:gd name="connsiteX3" fmla="*/ 1973263 w 3657600"/>
              <a:gd name="connsiteY3" fmla="*/ 297 h 1734956"/>
              <a:gd name="connsiteX4" fmla="*/ 2566988 w 3657600"/>
              <a:gd name="connsiteY4" fmla="*/ 862309 h 1734956"/>
              <a:gd name="connsiteX5" fmla="*/ 3167063 w 3657600"/>
              <a:gd name="connsiteY5" fmla="*/ 1729084 h 1734956"/>
              <a:gd name="connsiteX6" fmla="*/ 3657600 w 3657600"/>
              <a:gd name="connsiteY6" fmla="*/ 1133772 h 1734956"/>
              <a:gd name="connsiteX0" fmla="*/ 0 w 3657600"/>
              <a:gd name="connsiteY0" fmla="*/ 543210 h 1737587"/>
              <a:gd name="connsiteX1" fmla="*/ 742950 w 3657600"/>
              <a:gd name="connsiteY1" fmla="*/ 1733835 h 1737587"/>
              <a:gd name="connsiteX2" fmla="*/ 1395413 w 3657600"/>
              <a:gd name="connsiteY2" fmla="*/ 857535 h 1737587"/>
              <a:gd name="connsiteX3" fmla="*/ 1973263 w 3657600"/>
              <a:gd name="connsiteY3" fmla="*/ 285 h 1737587"/>
              <a:gd name="connsiteX4" fmla="*/ 2566988 w 3657600"/>
              <a:gd name="connsiteY4" fmla="*/ 862297 h 1737587"/>
              <a:gd name="connsiteX5" fmla="*/ 3182938 w 3657600"/>
              <a:gd name="connsiteY5" fmla="*/ 1735422 h 1737587"/>
              <a:gd name="connsiteX6" fmla="*/ 3657600 w 3657600"/>
              <a:gd name="connsiteY6" fmla="*/ 1133760 h 1737587"/>
              <a:gd name="connsiteX0" fmla="*/ 0 w 3657600"/>
              <a:gd name="connsiteY0" fmla="*/ 543210 h 1736779"/>
              <a:gd name="connsiteX1" fmla="*/ 742950 w 3657600"/>
              <a:gd name="connsiteY1" fmla="*/ 1733835 h 1736779"/>
              <a:gd name="connsiteX2" fmla="*/ 1395413 w 3657600"/>
              <a:gd name="connsiteY2" fmla="*/ 857535 h 1736779"/>
              <a:gd name="connsiteX3" fmla="*/ 1973263 w 3657600"/>
              <a:gd name="connsiteY3" fmla="*/ 285 h 1736779"/>
              <a:gd name="connsiteX4" fmla="*/ 2566988 w 3657600"/>
              <a:gd name="connsiteY4" fmla="*/ 862297 h 1736779"/>
              <a:gd name="connsiteX5" fmla="*/ 3182938 w 3657600"/>
              <a:gd name="connsiteY5" fmla="*/ 1735422 h 1736779"/>
              <a:gd name="connsiteX6" fmla="*/ 3657600 w 3657600"/>
              <a:gd name="connsiteY6" fmla="*/ 1133760 h 1736779"/>
              <a:gd name="connsiteX0" fmla="*/ 0 w 3657600"/>
              <a:gd name="connsiteY0" fmla="*/ 543214 h 1736841"/>
              <a:gd name="connsiteX1" fmla="*/ 742950 w 3657600"/>
              <a:gd name="connsiteY1" fmla="*/ 1733839 h 1736841"/>
              <a:gd name="connsiteX2" fmla="*/ 1395413 w 3657600"/>
              <a:gd name="connsiteY2" fmla="*/ 857539 h 1736841"/>
              <a:gd name="connsiteX3" fmla="*/ 1973263 w 3657600"/>
              <a:gd name="connsiteY3" fmla="*/ 289 h 1736841"/>
              <a:gd name="connsiteX4" fmla="*/ 2566988 w 3657600"/>
              <a:gd name="connsiteY4" fmla="*/ 862301 h 1736841"/>
              <a:gd name="connsiteX5" fmla="*/ 3182938 w 3657600"/>
              <a:gd name="connsiteY5" fmla="*/ 1735426 h 1736841"/>
              <a:gd name="connsiteX6" fmla="*/ 3657600 w 3657600"/>
              <a:gd name="connsiteY6" fmla="*/ 1133764 h 1736841"/>
              <a:gd name="connsiteX0" fmla="*/ 0 w 3667125"/>
              <a:gd name="connsiteY0" fmla="*/ 543214 h 1739732"/>
              <a:gd name="connsiteX1" fmla="*/ 742950 w 3667125"/>
              <a:gd name="connsiteY1" fmla="*/ 1733839 h 1739732"/>
              <a:gd name="connsiteX2" fmla="*/ 1395413 w 3667125"/>
              <a:gd name="connsiteY2" fmla="*/ 857539 h 1739732"/>
              <a:gd name="connsiteX3" fmla="*/ 1973263 w 3667125"/>
              <a:gd name="connsiteY3" fmla="*/ 289 h 1739732"/>
              <a:gd name="connsiteX4" fmla="*/ 2566988 w 3667125"/>
              <a:gd name="connsiteY4" fmla="*/ 862301 h 1739732"/>
              <a:gd name="connsiteX5" fmla="*/ 3182938 w 3667125"/>
              <a:gd name="connsiteY5" fmla="*/ 1735426 h 1739732"/>
              <a:gd name="connsiteX6" fmla="*/ 3667125 w 3667125"/>
              <a:gd name="connsiteY6" fmla="*/ 1136939 h 1739732"/>
              <a:gd name="connsiteX0" fmla="*/ 0 w 3667125"/>
              <a:gd name="connsiteY0" fmla="*/ 543214 h 1739805"/>
              <a:gd name="connsiteX1" fmla="*/ 742950 w 3667125"/>
              <a:gd name="connsiteY1" fmla="*/ 1733839 h 1739805"/>
              <a:gd name="connsiteX2" fmla="*/ 1395413 w 3667125"/>
              <a:gd name="connsiteY2" fmla="*/ 857539 h 1739805"/>
              <a:gd name="connsiteX3" fmla="*/ 1973263 w 3667125"/>
              <a:gd name="connsiteY3" fmla="*/ 289 h 1739805"/>
              <a:gd name="connsiteX4" fmla="*/ 2566988 w 3667125"/>
              <a:gd name="connsiteY4" fmla="*/ 862301 h 1739805"/>
              <a:gd name="connsiteX5" fmla="*/ 3182938 w 3667125"/>
              <a:gd name="connsiteY5" fmla="*/ 1735426 h 1739805"/>
              <a:gd name="connsiteX6" fmla="*/ 3667125 w 3667125"/>
              <a:gd name="connsiteY6" fmla="*/ 1136939 h 1739805"/>
              <a:gd name="connsiteX0" fmla="*/ 0 w 3667125"/>
              <a:gd name="connsiteY0" fmla="*/ 543214 h 1737057"/>
              <a:gd name="connsiteX1" fmla="*/ 742950 w 3667125"/>
              <a:gd name="connsiteY1" fmla="*/ 1733839 h 1737057"/>
              <a:gd name="connsiteX2" fmla="*/ 1395413 w 3667125"/>
              <a:gd name="connsiteY2" fmla="*/ 857539 h 1737057"/>
              <a:gd name="connsiteX3" fmla="*/ 1973263 w 3667125"/>
              <a:gd name="connsiteY3" fmla="*/ 289 h 1737057"/>
              <a:gd name="connsiteX4" fmla="*/ 2566988 w 3667125"/>
              <a:gd name="connsiteY4" fmla="*/ 862301 h 1737057"/>
              <a:gd name="connsiteX5" fmla="*/ 3182938 w 3667125"/>
              <a:gd name="connsiteY5" fmla="*/ 1735426 h 1737057"/>
              <a:gd name="connsiteX6" fmla="*/ 3667125 w 3667125"/>
              <a:gd name="connsiteY6" fmla="*/ 1136939 h 1737057"/>
              <a:gd name="connsiteX0" fmla="*/ 0 w 3667125"/>
              <a:gd name="connsiteY0" fmla="*/ 543214 h 1737944"/>
              <a:gd name="connsiteX1" fmla="*/ 742950 w 3667125"/>
              <a:gd name="connsiteY1" fmla="*/ 1733839 h 1737944"/>
              <a:gd name="connsiteX2" fmla="*/ 1395413 w 3667125"/>
              <a:gd name="connsiteY2" fmla="*/ 857539 h 1737944"/>
              <a:gd name="connsiteX3" fmla="*/ 1973263 w 3667125"/>
              <a:gd name="connsiteY3" fmla="*/ 289 h 1737944"/>
              <a:gd name="connsiteX4" fmla="*/ 2566988 w 3667125"/>
              <a:gd name="connsiteY4" fmla="*/ 862301 h 1737944"/>
              <a:gd name="connsiteX5" fmla="*/ 3182938 w 3667125"/>
              <a:gd name="connsiteY5" fmla="*/ 1735426 h 1737944"/>
              <a:gd name="connsiteX6" fmla="*/ 3667125 w 3667125"/>
              <a:gd name="connsiteY6" fmla="*/ 1136939 h 1737944"/>
              <a:gd name="connsiteX0" fmla="*/ 0 w 3667125"/>
              <a:gd name="connsiteY0" fmla="*/ 543214 h 1737944"/>
              <a:gd name="connsiteX1" fmla="*/ 742950 w 3667125"/>
              <a:gd name="connsiteY1" fmla="*/ 1733839 h 1737944"/>
              <a:gd name="connsiteX2" fmla="*/ 1395413 w 3667125"/>
              <a:gd name="connsiteY2" fmla="*/ 857539 h 1737944"/>
              <a:gd name="connsiteX3" fmla="*/ 1973263 w 3667125"/>
              <a:gd name="connsiteY3" fmla="*/ 289 h 1737944"/>
              <a:gd name="connsiteX4" fmla="*/ 2566988 w 3667125"/>
              <a:gd name="connsiteY4" fmla="*/ 862301 h 1737944"/>
              <a:gd name="connsiteX5" fmla="*/ 3182938 w 3667125"/>
              <a:gd name="connsiteY5" fmla="*/ 1735426 h 1737944"/>
              <a:gd name="connsiteX6" fmla="*/ 3667125 w 3667125"/>
              <a:gd name="connsiteY6" fmla="*/ 1136939 h 1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7125" h="1737944">
                <a:moveTo>
                  <a:pt x="0" y="543214"/>
                </a:moveTo>
                <a:cubicBezTo>
                  <a:pt x="283765" y="1099632"/>
                  <a:pt x="513556" y="1703676"/>
                  <a:pt x="742950" y="1733839"/>
                </a:cubicBezTo>
                <a:cubicBezTo>
                  <a:pt x="972344" y="1764002"/>
                  <a:pt x="1215761" y="1171864"/>
                  <a:pt x="1395413" y="857539"/>
                </a:cubicBezTo>
                <a:cubicBezTo>
                  <a:pt x="1575065" y="543214"/>
                  <a:pt x="1778001" y="15370"/>
                  <a:pt x="1973263" y="289"/>
                </a:cubicBezTo>
                <a:cubicBezTo>
                  <a:pt x="2168525" y="-14792"/>
                  <a:pt x="2419351" y="563587"/>
                  <a:pt x="2566988" y="862301"/>
                </a:cubicBezTo>
                <a:cubicBezTo>
                  <a:pt x="2723187" y="1178338"/>
                  <a:pt x="2977357" y="1781728"/>
                  <a:pt x="3182938" y="1735426"/>
                </a:cubicBezTo>
                <a:cubicBezTo>
                  <a:pt x="3388519" y="1689124"/>
                  <a:pt x="3484166" y="1460392"/>
                  <a:pt x="3667125" y="1136939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5537578" y="4090226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7953858" y="4090228"/>
            <a:ext cx="72000" cy="7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5572890" y="4128607"/>
            <a:ext cx="2423348" cy="0"/>
          </a:xfrm>
          <a:prstGeom prst="line">
            <a:avLst/>
          </a:prstGeom>
          <a:ln w="127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6 L -0.45347 0.2271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74" y="1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6 L -0.66389 0.3194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94" y="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59" grpId="0"/>
      <p:bldP spid="30" grpId="0"/>
      <p:bldP spid="36" grpId="0"/>
      <p:bldP spid="32" grpId="0"/>
      <p:bldP spid="41" grpId="0"/>
      <p:bldP spid="48" grpId="0"/>
      <p:bldP spid="50" grpId="0"/>
      <p:bldP spid="31" grpId="0"/>
      <p:bldP spid="52" grpId="0"/>
      <p:bldP spid="33" grpId="0"/>
      <p:bldP spid="35" grpId="0"/>
      <p:bldP spid="37" grpId="0"/>
      <p:bldP spid="24" grpId="0"/>
      <p:bldP spid="24" grpId="1"/>
      <p:bldP spid="24" grpId="2"/>
      <p:bldP spid="25" grpId="0"/>
      <p:bldP spid="25" grpId="1"/>
      <p:bldP spid="25" grpId="2"/>
      <p:bldP spid="65" grpId="0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1675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Волна от катера, проходящего по озеру, дошла до берега за 1 мин, причём расстояние между соседними гребнями 1,5 м. Рыбак, находящийся на берегу, насчитал</a:t>
            </a:r>
          </a:p>
          <a:p>
            <a:pPr defTabSz="914400">
              <a:lnSpc>
                <a:spcPts val="1900"/>
              </a:lnSpc>
            </a:pP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45 ударов волн о берег за 90 с. Как далеко от берега проходил катер?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5472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362209" y="155472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36246"/>
            <a:ext cx="9939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62972" y="1884021"/>
            <a:ext cx="0" cy="16789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903066"/>
                <a:ext cx="8684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903066"/>
                <a:ext cx="868445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300" y="3239851"/>
                <a:ext cx="99467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239851"/>
                <a:ext cx="99467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92951" y="3183612"/>
                <a:ext cx="776495" cy="48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51" y="3183612"/>
                <a:ext cx="776495" cy="4876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369829" y="3268839"/>
            <a:ext cx="2047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Частота колебаний: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8300" y="2230244"/>
                <a:ext cx="9857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30244"/>
                <a:ext cx="985715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8301" y="2554456"/>
                <a:ext cx="78349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554456"/>
                <a:ext cx="783492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8300" y="2877621"/>
                <a:ext cx="8684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877621"/>
                <a:ext cx="868445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369829" y="2666749"/>
            <a:ext cx="1478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Длина волны: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38818" y="2588545"/>
                <a:ext cx="693138" cy="486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18" y="2588545"/>
                <a:ext cx="693138" cy="486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61255" y="2659586"/>
                <a:ext cx="107196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𝜆𝜈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255" y="2659586"/>
                <a:ext cx="1071960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48088" y="2578849"/>
                <a:ext cx="754374" cy="48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88" y="2578849"/>
                <a:ext cx="754374" cy="4876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6527" y="2062710"/>
                <a:ext cx="7570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27" y="2062710"/>
                <a:ext cx="757002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369829" y="2058153"/>
            <a:ext cx="32576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Расстояние от катера до берега: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00632" y="1983012"/>
                <a:ext cx="831125" cy="487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32" y="1983012"/>
                <a:ext cx="831125" cy="4876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62209" y="3779449"/>
                <a:ext cx="2031069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=1,5 м∙60 с∙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 с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09" y="3779449"/>
                <a:ext cx="2031069" cy="53072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149098" y="3904655"/>
                <a:ext cx="8568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 м.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098" y="3904655"/>
                <a:ext cx="856838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369829" y="4418310"/>
            <a:ext cx="137062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45 м.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15185" y="398477"/>
                <a:ext cx="8684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85" y="398477"/>
                <a:ext cx="868445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95077" y="638836"/>
                <a:ext cx="9857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77" y="638836"/>
                <a:ext cx="985715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16" y="875125"/>
                <a:ext cx="78349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" y="875125"/>
                <a:ext cx="783492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20192" y="890560"/>
                <a:ext cx="8684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 с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192" y="890560"/>
                <a:ext cx="868445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93278" y="865907"/>
                <a:ext cx="99467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78" y="865907"/>
                <a:ext cx="994672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" r="7216"/>
          <a:stretch/>
        </p:blipFill>
        <p:spPr>
          <a:xfrm>
            <a:off x="5049347" y="2571750"/>
            <a:ext cx="3732703" cy="218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Рыболов, Силуэт, Изолированных, Рыбалка, Рыбак, Хобби"/>
          <p:cNvPicPr>
            <a:picLocks noChangeAspect="1" noChangeArrowheads="1"/>
          </p:cNvPicPr>
          <p:nvPr/>
        </p:nvPicPr>
        <p:blipFill>
          <a:blip r:embed="rId2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6823" y="4137799"/>
            <a:ext cx="252814" cy="3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0601">
            <a:off x="7913716" y="3390359"/>
            <a:ext cx="429209" cy="427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8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17284E-7 L -0.63958 0.292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35278 0.3092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20988E-6 L 0.03906 0.32655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21372 0.38518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5802E-6 L -0.33108 0.46173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59" grpId="0"/>
      <p:bldP spid="30" grpId="0"/>
      <p:bldP spid="34" grpId="0"/>
      <p:bldP spid="35" grpId="0"/>
      <p:bldP spid="36" grpId="0"/>
      <p:bldP spid="52" grpId="0"/>
      <p:bldP spid="67" grpId="0"/>
      <p:bldP spid="40" grpId="0"/>
      <p:bldP spid="41" grpId="0"/>
      <p:bldP spid="50" grpId="0"/>
      <p:bldP spid="51" grpId="0"/>
      <p:bldP spid="44" grpId="0"/>
      <p:bldP spid="45" grpId="0"/>
      <p:bldP spid="46" grpId="0"/>
      <p:bldP spid="48" grpId="0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1" grpId="0"/>
      <p:bldP spid="31" grpId="1"/>
      <p:bldP spid="31" grpId="2"/>
      <p:bldP spid="32" grpId="0"/>
      <p:bldP spid="32" grpId="1"/>
      <p:bldP spid="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014283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4.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Разность хода двух когерентных волн с одинаковыми амплитудами равна 12 см, а длина волны — 8 см. Каков результат интерференции волн?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32612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013437" y="132612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2387020"/>
            <a:ext cx="164453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013437" y="1655424"/>
            <a:ext cx="0" cy="12995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674468"/>
                <a:ext cx="12143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674468"/>
                <a:ext cx="1214315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8" y="2390625"/>
                <a:ext cx="164513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результат</m:t>
                      </m:r>
                    </m:oMath>
                  </m:oMathPara>
                </a14:m>
                <a:endParaRPr lang="ru-RU" sz="1500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интерференции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2390625"/>
                <a:ext cx="1645139" cy="553998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8300" y="2001646"/>
                <a:ext cx="11000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0,08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01646"/>
                <a:ext cx="1100015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48233" y="1703230"/>
                <a:ext cx="9450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33" y="1703230"/>
                <a:ext cx="945002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021057" y="1698673"/>
            <a:ext cx="21451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Условие максимума: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013436" y="4433928"/>
            <a:ext cx="3571419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волны гасятся друг другом.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65887" y="2078793"/>
                <a:ext cx="1618969" cy="529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887" y="2078793"/>
                <a:ext cx="1618969" cy="529184"/>
              </a:xfrm>
              <a:prstGeom prst="rect">
                <a:avLst/>
              </a:prstGeom>
              <a:blipFill rotWithShape="0"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021057" y="2199646"/>
            <a:ext cx="20649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Условие минимума: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91677" y="2661507"/>
                <a:ext cx="189898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0∙0,08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м=0</m:t>
                      </m:r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77" y="2661507"/>
                <a:ext cx="1898981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21057" y="2661508"/>
                <a:ext cx="14609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то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57" y="2661508"/>
                <a:ext cx="1460913" cy="323165"/>
              </a:xfrm>
              <a:prstGeom prst="rect">
                <a:avLst/>
              </a:prstGeom>
              <a:blipFill rotWithShape="0">
                <a:blip r:embed="rId10"/>
                <a:stretch>
                  <a:fillRect l="-1674" t="-5660" r="-418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15382" y="2651583"/>
                <a:ext cx="102034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0,12 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м;</m:t>
                      </m:r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382" y="2651583"/>
                <a:ext cx="1020344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91677" y="2970251"/>
                <a:ext cx="2885342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∙0+1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0,08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м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,0</m:t>
                      </m:r>
                      <m:r>
                        <a:rPr lang="ru-RU" sz="1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77" y="2970251"/>
                <a:ext cx="2885342" cy="524503"/>
              </a:xfrm>
              <a:prstGeom prst="rect">
                <a:avLst/>
              </a:prstGeom>
              <a:blipFill rotWithShape="0">
                <a:blip r:embed="rId12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94809" y="3079711"/>
                <a:ext cx="100271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0,12 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809" y="3079711"/>
                <a:ext cx="1002710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391677" y="3557076"/>
                <a:ext cx="231127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∙0,08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м=0,08 м</m:t>
                      </m:r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77" y="3557076"/>
                <a:ext cx="2311274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21057" y="3557077"/>
                <a:ext cx="14609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то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57" y="3557077"/>
                <a:ext cx="1460913" cy="323165"/>
              </a:xfrm>
              <a:prstGeom prst="rect">
                <a:avLst/>
              </a:prstGeom>
              <a:blipFill rotWithShape="0">
                <a:blip r:embed="rId15"/>
                <a:stretch>
                  <a:fillRect l="-1674" t="-5660" r="-418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19828" y="3547152"/>
                <a:ext cx="102034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0,12 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м;</m:t>
                      </m:r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28" y="3547152"/>
                <a:ext cx="1020344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91677" y="3874612"/>
                <a:ext cx="3301225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0,08 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м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77" y="3874612"/>
                <a:ext cx="3301225" cy="524503"/>
              </a:xfrm>
              <a:prstGeom prst="rect">
                <a:avLst/>
              </a:prstGeom>
              <a:blipFill rotWithShape="0">
                <a:blip r:embed="rId1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09452" y="3985022"/>
                <a:ext cx="100271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en-US" sz="1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452" y="3985022"/>
                <a:ext cx="1002710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94415" y="399583"/>
                <a:ext cx="12143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15" y="399583"/>
                <a:ext cx="1214315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42023" y="638838"/>
                <a:ext cx="11000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0,08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023" y="638838"/>
                <a:ext cx="1100015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51863" y="470726"/>
                <a:ext cx="164513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результат</m:t>
                      </m:r>
                    </m:oMath>
                  </m:oMathPara>
                </a14:m>
                <a:endParaRPr lang="ru-RU" sz="1500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интерференции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63" y="470726"/>
                <a:ext cx="1645139" cy="553998"/>
              </a:xfrm>
              <a:prstGeom prst="rect">
                <a:avLst/>
              </a:prstGeom>
              <a:blipFill rotWithShape="0">
                <a:blip r:embed="rId2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5996786" y="1652739"/>
            <a:ext cx="2788439" cy="999715"/>
            <a:chOff x="5903124" y="1721319"/>
            <a:chExt cx="2788439" cy="999715"/>
          </a:xfrm>
        </p:grpSpPr>
        <p:sp>
          <p:nvSpPr>
            <p:cNvPr id="19" name="Правая фигурная скобка 18"/>
            <p:cNvSpPr/>
            <p:nvPr/>
          </p:nvSpPr>
          <p:spPr>
            <a:xfrm rot="5400000">
              <a:off x="6166498" y="2205980"/>
              <a:ext cx="78078" cy="528638"/>
            </a:xfrm>
            <a:prstGeom prst="rightBrace">
              <a:avLst>
                <a:gd name="adj1" fmla="val 4901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472238" y="1812131"/>
              <a:ext cx="71438" cy="6096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единительная линия 2"/>
            <p:cNvCxnSpPr/>
            <p:nvPr/>
          </p:nvCxnSpPr>
          <p:spPr>
            <a:xfrm>
              <a:off x="6487472" y="1793081"/>
              <a:ext cx="1668309" cy="48740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903124" y="2422525"/>
              <a:ext cx="2788439" cy="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олилиния 7"/>
            <p:cNvSpPr/>
            <p:nvPr/>
          </p:nvSpPr>
          <p:spPr>
            <a:xfrm>
              <a:off x="6541294" y="1721319"/>
              <a:ext cx="1614487" cy="625968"/>
            </a:xfrm>
            <a:custGeom>
              <a:avLst/>
              <a:gdLst>
                <a:gd name="connsiteX0" fmla="*/ 0 w 1614487"/>
                <a:gd name="connsiteY0" fmla="*/ 85753 h 627901"/>
                <a:gd name="connsiteX1" fmla="*/ 173831 w 1614487"/>
                <a:gd name="connsiteY1" fmla="*/ 2409 h 627901"/>
                <a:gd name="connsiteX2" fmla="*/ 266700 w 1614487"/>
                <a:gd name="connsiteY2" fmla="*/ 169096 h 627901"/>
                <a:gd name="connsiteX3" fmla="*/ 357187 w 1614487"/>
                <a:gd name="connsiteY3" fmla="*/ 328640 h 627901"/>
                <a:gd name="connsiteX4" fmla="*/ 521494 w 1614487"/>
                <a:gd name="connsiteY4" fmla="*/ 242915 h 627901"/>
                <a:gd name="connsiteX5" fmla="*/ 688181 w 1614487"/>
                <a:gd name="connsiteY5" fmla="*/ 154809 h 627901"/>
                <a:gd name="connsiteX6" fmla="*/ 781050 w 1614487"/>
                <a:gd name="connsiteY6" fmla="*/ 319115 h 627901"/>
                <a:gd name="connsiteX7" fmla="*/ 878681 w 1614487"/>
                <a:gd name="connsiteY7" fmla="*/ 478659 h 627901"/>
                <a:gd name="connsiteX8" fmla="*/ 1035844 w 1614487"/>
                <a:gd name="connsiteY8" fmla="*/ 395315 h 627901"/>
                <a:gd name="connsiteX9" fmla="*/ 1200150 w 1614487"/>
                <a:gd name="connsiteY9" fmla="*/ 302446 h 627901"/>
                <a:gd name="connsiteX10" fmla="*/ 1295400 w 1614487"/>
                <a:gd name="connsiteY10" fmla="*/ 466753 h 627901"/>
                <a:gd name="connsiteX11" fmla="*/ 1383506 w 1614487"/>
                <a:gd name="connsiteY11" fmla="*/ 626296 h 627901"/>
                <a:gd name="connsiteX12" fmla="*/ 1552575 w 1614487"/>
                <a:gd name="connsiteY12" fmla="*/ 545334 h 627901"/>
                <a:gd name="connsiteX13" fmla="*/ 1614487 w 1614487"/>
                <a:gd name="connsiteY13" fmla="*/ 485803 h 627901"/>
                <a:gd name="connsiteX0" fmla="*/ 0 w 1614487"/>
                <a:gd name="connsiteY0" fmla="*/ 85941 h 628089"/>
                <a:gd name="connsiteX1" fmla="*/ 173831 w 1614487"/>
                <a:gd name="connsiteY1" fmla="*/ 2597 h 628089"/>
                <a:gd name="connsiteX2" fmla="*/ 266700 w 1614487"/>
                <a:gd name="connsiteY2" fmla="*/ 169284 h 628089"/>
                <a:gd name="connsiteX3" fmla="*/ 357187 w 1614487"/>
                <a:gd name="connsiteY3" fmla="*/ 328828 h 628089"/>
                <a:gd name="connsiteX4" fmla="*/ 521494 w 1614487"/>
                <a:gd name="connsiteY4" fmla="*/ 243103 h 628089"/>
                <a:gd name="connsiteX5" fmla="*/ 688181 w 1614487"/>
                <a:gd name="connsiteY5" fmla="*/ 154997 h 628089"/>
                <a:gd name="connsiteX6" fmla="*/ 781050 w 1614487"/>
                <a:gd name="connsiteY6" fmla="*/ 319303 h 628089"/>
                <a:gd name="connsiteX7" fmla="*/ 878681 w 1614487"/>
                <a:gd name="connsiteY7" fmla="*/ 478847 h 628089"/>
                <a:gd name="connsiteX8" fmla="*/ 1035844 w 1614487"/>
                <a:gd name="connsiteY8" fmla="*/ 395503 h 628089"/>
                <a:gd name="connsiteX9" fmla="*/ 1200150 w 1614487"/>
                <a:gd name="connsiteY9" fmla="*/ 302634 h 628089"/>
                <a:gd name="connsiteX10" fmla="*/ 1295400 w 1614487"/>
                <a:gd name="connsiteY10" fmla="*/ 466941 h 628089"/>
                <a:gd name="connsiteX11" fmla="*/ 1383506 w 1614487"/>
                <a:gd name="connsiteY11" fmla="*/ 626484 h 628089"/>
                <a:gd name="connsiteX12" fmla="*/ 1552575 w 1614487"/>
                <a:gd name="connsiteY12" fmla="*/ 545522 h 628089"/>
                <a:gd name="connsiteX13" fmla="*/ 1614487 w 1614487"/>
                <a:gd name="connsiteY13" fmla="*/ 485991 h 628089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1494 w 1614487"/>
                <a:gd name="connsiteY4" fmla="*/ 240832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35844 w 1614487"/>
                <a:gd name="connsiteY8" fmla="*/ 393232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1494 w 1614487"/>
                <a:gd name="connsiteY4" fmla="*/ 240832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35844 w 1614487"/>
                <a:gd name="connsiteY8" fmla="*/ 393232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35844 w 1614487"/>
                <a:gd name="connsiteY8" fmla="*/ 393232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35844 w 1614487"/>
                <a:gd name="connsiteY8" fmla="*/ 393232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35844 w 1614487"/>
                <a:gd name="connsiteY8" fmla="*/ 393232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35844 w 1614487"/>
                <a:gd name="connsiteY8" fmla="*/ 393232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28700 w 1614487"/>
                <a:gd name="connsiteY8" fmla="*/ 390851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28700 w 1614487"/>
                <a:gd name="connsiteY8" fmla="*/ 390851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28700 w 1614487"/>
                <a:gd name="connsiteY8" fmla="*/ 390851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28700 w 1614487"/>
                <a:gd name="connsiteY8" fmla="*/ 390851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818"/>
                <a:gd name="connsiteX1" fmla="*/ 183356 w 1614487"/>
                <a:gd name="connsiteY1" fmla="*/ 2707 h 625818"/>
                <a:gd name="connsiteX2" fmla="*/ 266700 w 1614487"/>
                <a:gd name="connsiteY2" fmla="*/ 167013 h 625818"/>
                <a:gd name="connsiteX3" fmla="*/ 357187 w 1614487"/>
                <a:gd name="connsiteY3" fmla="*/ 326557 h 625818"/>
                <a:gd name="connsiteX4" fmla="*/ 526256 w 1614487"/>
                <a:gd name="connsiteY4" fmla="*/ 238451 h 625818"/>
                <a:gd name="connsiteX5" fmla="*/ 688181 w 1614487"/>
                <a:gd name="connsiteY5" fmla="*/ 152726 h 625818"/>
                <a:gd name="connsiteX6" fmla="*/ 781050 w 1614487"/>
                <a:gd name="connsiteY6" fmla="*/ 317032 h 625818"/>
                <a:gd name="connsiteX7" fmla="*/ 878681 w 1614487"/>
                <a:gd name="connsiteY7" fmla="*/ 476576 h 625818"/>
                <a:gd name="connsiteX8" fmla="*/ 1028700 w 1614487"/>
                <a:gd name="connsiteY8" fmla="*/ 390851 h 625818"/>
                <a:gd name="connsiteX9" fmla="*/ 1200150 w 1614487"/>
                <a:gd name="connsiteY9" fmla="*/ 300363 h 625818"/>
                <a:gd name="connsiteX10" fmla="*/ 1295400 w 1614487"/>
                <a:gd name="connsiteY10" fmla="*/ 464670 h 625818"/>
                <a:gd name="connsiteX11" fmla="*/ 1383506 w 1614487"/>
                <a:gd name="connsiteY11" fmla="*/ 624213 h 625818"/>
                <a:gd name="connsiteX12" fmla="*/ 1552575 w 1614487"/>
                <a:gd name="connsiteY12" fmla="*/ 543251 h 625818"/>
                <a:gd name="connsiteX13" fmla="*/ 1614487 w 1614487"/>
                <a:gd name="connsiteY13" fmla="*/ 483720 h 625818"/>
                <a:gd name="connsiteX0" fmla="*/ 0 w 1614487"/>
                <a:gd name="connsiteY0" fmla="*/ 83670 h 625968"/>
                <a:gd name="connsiteX1" fmla="*/ 183356 w 1614487"/>
                <a:gd name="connsiteY1" fmla="*/ 2707 h 625968"/>
                <a:gd name="connsiteX2" fmla="*/ 266700 w 1614487"/>
                <a:gd name="connsiteY2" fmla="*/ 167013 h 625968"/>
                <a:gd name="connsiteX3" fmla="*/ 357187 w 1614487"/>
                <a:gd name="connsiteY3" fmla="*/ 326557 h 625968"/>
                <a:gd name="connsiteX4" fmla="*/ 526256 w 1614487"/>
                <a:gd name="connsiteY4" fmla="*/ 238451 h 625968"/>
                <a:gd name="connsiteX5" fmla="*/ 688181 w 1614487"/>
                <a:gd name="connsiteY5" fmla="*/ 152726 h 625968"/>
                <a:gd name="connsiteX6" fmla="*/ 781050 w 1614487"/>
                <a:gd name="connsiteY6" fmla="*/ 317032 h 625968"/>
                <a:gd name="connsiteX7" fmla="*/ 878681 w 1614487"/>
                <a:gd name="connsiteY7" fmla="*/ 476576 h 625968"/>
                <a:gd name="connsiteX8" fmla="*/ 1028700 w 1614487"/>
                <a:gd name="connsiteY8" fmla="*/ 390851 h 625968"/>
                <a:gd name="connsiteX9" fmla="*/ 1200150 w 1614487"/>
                <a:gd name="connsiteY9" fmla="*/ 300363 h 625968"/>
                <a:gd name="connsiteX10" fmla="*/ 1295400 w 1614487"/>
                <a:gd name="connsiteY10" fmla="*/ 464670 h 625968"/>
                <a:gd name="connsiteX11" fmla="*/ 1383506 w 1614487"/>
                <a:gd name="connsiteY11" fmla="*/ 624213 h 625968"/>
                <a:gd name="connsiteX12" fmla="*/ 1552575 w 1614487"/>
                <a:gd name="connsiteY12" fmla="*/ 543251 h 625968"/>
                <a:gd name="connsiteX13" fmla="*/ 1614487 w 1614487"/>
                <a:gd name="connsiteY13" fmla="*/ 483720 h 62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4487" h="625968">
                  <a:moveTo>
                    <a:pt x="0" y="83670"/>
                  </a:moveTo>
                  <a:cubicBezTo>
                    <a:pt x="62309" y="30289"/>
                    <a:pt x="138906" y="-11184"/>
                    <a:pt x="183356" y="2707"/>
                  </a:cubicBezTo>
                  <a:cubicBezTo>
                    <a:pt x="227806" y="16597"/>
                    <a:pt x="249634" y="108276"/>
                    <a:pt x="266700" y="167013"/>
                  </a:cubicBezTo>
                  <a:cubicBezTo>
                    <a:pt x="283766" y="225750"/>
                    <a:pt x="313928" y="314651"/>
                    <a:pt x="357187" y="326557"/>
                  </a:cubicBezTo>
                  <a:cubicBezTo>
                    <a:pt x="400446" y="338463"/>
                    <a:pt x="526256" y="238451"/>
                    <a:pt x="526256" y="238451"/>
                  </a:cubicBezTo>
                  <a:cubicBezTo>
                    <a:pt x="569516" y="199954"/>
                    <a:pt x="645715" y="139629"/>
                    <a:pt x="688181" y="152726"/>
                  </a:cubicBezTo>
                  <a:cubicBezTo>
                    <a:pt x="730647" y="165823"/>
                    <a:pt x="765969" y="248770"/>
                    <a:pt x="781050" y="317032"/>
                  </a:cubicBezTo>
                  <a:cubicBezTo>
                    <a:pt x="796131" y="385294"/>
                    <a:pt x="837406" y="471417"/>
                    <a:pt x="878681" y="476576"/>
                  </a:cubicBezTo>
                  <a:cubicBezTo>
                    <a:pt x="919956" y="481735"/>
                    <a:pt x="987028" y="427363"/>
                    <a:pt x="1028700" y="390851"/>
                  </a:cubicBezTo>
                  <a:cubicBezTo>
                    <a:pt x="1070372" y="354339"/>
                    <a:pt x="1155700" y="288060"/>
                    <a:pt x="1200150" y="300363"/>
                  </a:cubicBezTo>
                  <a:cubicBezTo>
                    <a:pt x="1244600" y="312666"/>
                    <a:pt x="1276746" y="398789"/>
                    <a:pt x="1295400" y="464670"/>
                  </a:cubicBezTo>
                  <a:cubicBezTo>
                    <a:pt x="1314054" y="530551"/>
                    <a:pt x="1340644" y="611116"/>
                    <a:pt x="1383506" y="624213"/>
                  </a:cubicBezTo>
                  <a:cubicBezTo>
                    <a:pt x="1426368" y="637310"/>
                    <a:pt x="1516459" y="573810"/>
                    <a:pt x="1552575" y="543251"/>
                  </a:cubicBezTo>
                  <a:cubicBezTo>
                    <a:pt x="1588691" y="512692"/>
                    <a:pt x="1578966" y="516065"/>
                    <a:pt x="1614487" y="48372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936456" y="2290761"/>
              <a:ext cx="2733675" cy="261938"/>
            </a:xfrm>
            <a:custGeom>
              <a:avLst/>
              <a:gdLst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66800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66800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66800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66800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66800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43025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38263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38263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38263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38263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8 h 261938"/>
                <a:gd name="connsiteX1" fmla="*/ 130969 w 2733675"/>
                <a:gd name="connsiteY1" fmla="*/ 2381 h 261938"/>
                <a:gd name="connsiteX2" fmla="*/ 271463 w 2733675"/>
                <a:gd name="connsiteY2" fmla="*/ 135731 h 261938"/>
                <a:gd name="connsiteX3" fmla="*/ 397669 w 2733675"/>
                <a:gd name="connsiteY3" fmla="*/ 259556 h 261938"/>
                <a:gd name="connsiteX4" fmla="*/ 535782 w 2733675"/>
                <a:gd name="connsiteY4" fmla="*/ 130968 h 261938"/>
                <a:gd name="connsiteX5" fmla="*/ 664369 w 2733675"/>
                <a:gd name="connsiteY5" fmla="*/ 0 h 261938"/>
                <a:gd name="connsiteX6" fmla="*/ 804863 w 2733675"/>
                <a:gd name="connsiteY6" fmla="*/ 130968 h 261938"/>
                <a:gd name="connsiteX7" fmla="*/ 935832 w 2733675"/>
                <a:gd name="connsiteY7" fmla="*/ 259556 h 261938"/>
                <a:gd name="connsiteX8" fmla="*/ 1071562 w 2733675"/>
                <a:gd name="connsiteY8" fmla="*/ 133350 h 261938"/>
                <a:gd name="connsiteX9" fmla="*/ 1200150 w 2733675"/>
                <a:gd name="connsiteY9" fmla="*/ 2381 h 261938"/>
                <a:gd name="connsiteX10" fmla="*/ 1338263 w 2733675"/>
                <a:gd name="connsiteY10" fmla="*/ 133350 h 261938"/>
                <a:gd name="connsiteX11" fmla="*/ 1476375 w 2733675"/>
                <a:gd name="connsiteY11" fmla="*/ 259556 h 261938"/>
                <a:gd name="connsiteX12" fmla="*/ 1604963 w 2733675"/>
                <a:gd name="connsiteY12" fmla="*/ 130968 h 261938"/>
                <a:gd name="connsiteX13" fmla="*/ 1735932 w 2733675"/>
                <a:gd name="connsiteY13" fmla="*/ 0 h 261938"/>
                <a:gd name="connsiteX14" fmla="*/ 1876425 w 2733675"/>
                <a:gd name="connsiteY14" fmla="*/ 130968 h 261938"/>
                <a:gd name="connsiteX15" fmla="*/ 2012157 w 2733675"/>
                <a:gd name="connsiteY15" fmla="*/ 261937 h 261938"/>
                <a:gd name="connsiteX16" fmla="*/ 2143125 w 2733675"/>
                <a:gd name="connsiteY16" fmla="*/ 128587 h 261938"/>
                <a:gd name="connsiteX17" fmla="*/ 2271713 w 2733675"/>
                <a:gd name="connsiteY17" fmla="*/ 2381 h 261938"/>
                <a:gd name="connsiteX18" fmla="*/ 2412207 w 2733675"/>
                <a:gd name="connsiteY18" fmla="*/ 130968 h 261938"/>
                <a:gd name="connsiteX19" fmla="*/ 2547938 w 2733675"/>
                <a:gd name="connsiteY19" fmla="*/ 257175 h 261938"/>
                <a:gd name="connsiteX20" fmla="*/ 2678907 w 2733675"/>
                <a:gd name="connsiteY20" fmla="*/ 128587 h 261938"/>
                <a:gd name="connsiteX21" fmla="*/ 2733675 w 2733675"/>
                <a:gd name="connsiteY21" fmla="*/ 35718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69281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1713 w 2733675"/>
                <a:gd name="connsiteY17" fmla="*/ 2382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69281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1713 w 2733675"/>
                <a:gd name="connsiteY17" fmla="*/ 2382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1713 w 2733675"/>
                <a:gd name="connsiteY17" fmla="*/ 2382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1713 w 2733675"/>
                <a:gd name="connsiteY17" fmla="*/ 2382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1713 w 2733675"/>
                <a:gd name="connsiteY17" fmla="*/ 2382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1713 w 2733675"/>
                <a:gd name="connsiteY17" fmla="*/ 2382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1713 w 2733675"/>
                <a:gd name="connsiteY17" fmla="*/ 2382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1713 w 2733675"/>
                <a:gd name="connsiteY17" fmla="*/ 2382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8857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8857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8857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8857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8857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78857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69332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69332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69332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69332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  <a:gd name="connsiteX0" fmla="*/ 0 w 2733675"/>
                <a:gd name="connsiteY0" fmla="*/ 130969 h 261938"/>
                <a:gd name="connsiteX1" fmla="*/ 130969 w 2733675"/>
                <a:gd name="connsiteY1" fmla="*/ 2382 h 261938"/>
                <a:gd name="connsiteX2" fmla="*/ 271463 w 2733675"/>
                <a:gd name="connsiteY2" fmla="*/ 135732 h 261938"/>
                <a:gd name="connsiteX3" fmla="*/ 397669 w 2733675"/>
                <a:gd name="connsiteY3" fmla="*/ 259557 h 261938"/>
                <a:gd name="connsiteX4" fmla="*/ 535782 w 2733675"/>
                <a:gd name="connsiteY4" fmla="*/ 130969 h 261938"/>
                <a:gd name="connsiteX5" fmla="*/ 664369 w 2733675"/>
                <a:gd name="connsiteY5" fmla="*/ 1 h 261938"/>
                <a:gd name="connsiteX6" fmla="*/ 804863 w 2733675"/>
                <a:gd name="connsiteY6" fmla="*/ 130969 h 261938"/>
                <a:gd name="connsiteX7" fmla="*/ 935832 w 2733675"/>
                <a:gd name="connsiteY7" fmla="*/ 259557 h 261938"/>
                <a:gd name="connsiteX8" fmla="*/ 1071562 w 2733675"/>
                <a:gd name="connsiteY8" fmla="*/ 133351 h 261938"/>
                <a:gd name="connsiteX9" fmla="*/ 1200150 w 2733675"/>
                <a:gd name="connsiteY9" fmla="*/ 2382 h 261938"/>
                <a:gd name="connsiteX10" fmla="*/ 1338263 w 2733675"/>
                <a:gd name="connsiteY10" fmla="*/ 133351 h 261938"/>
                <a:gd name="connsiteX11" fmla="*/ 1476375 w 2733675"/>
                <a:gd name="connsiteY11" fmla="*/ 259557 h 261938"/>
                <a:gd name="connsiteX12" fmla="*/ 1604963 w 2733675"/>
                <a:gd name="connsiteY12" fmla="*/ 130969 h 261938"/>
                <a:gd name="connsiteX13" fmla="*/ 1735932 w 2733675"/>
                <a:gd name="connsiteY13" fmla="*/ 1 h 261938"/>
                <a:gd name="connsiteX14" fmla="*/ 1874044 w 2733675"/>
                <a:gd name="connsiteY14" fmla="*/ 128587 h 261938"/>
                <a:gd name="connsiteX15" fmla="*/ 2012157 w 2733675"/>
                <a:gd name="connsiteY15" fmla="*/ 261938 h 261938"/>
                <a:gd name="connsiteX16" fmla="*/ 2143125 w 2733675"/>
                <a:gd name="connsiteY16" fmla="*/ 128588 h 261938"/>
                <a:gd name="connsiteX17" fmla="*/ 2269332 w 2733675"/>
                <a:gd name="connsiteY17" fmla="*/ 4763 h 261938"/>
                <a:gd name="connsiteX18" fmla="*/ 2412207 w 2733675"/>
                <a:gd name="connsiteY18" fmla="*/ 130969 h 261938"/>
                <a:gd name="connsiteX19" fmla="*/ 2547938 w 2733675"/>
                <a:gd name="connsiteY19" fmla="*/ 257176 h 261938"/>
                <a:gd name="connsiteX20" fmla="*/ 2678907 w 2733675"/>
                <a:gd name="connsiteY20" fmla="*/ 128588 h 261938"/>
                <a:gd name="connsiteX21" fmla="*/ 2733675 w 2733675"/>
                <a:gd name="connsiteY21" fmla="*/ 35719 h 2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33675" h="261938">
                  <a:moveTo>
                    <a:pt x="0" y="130969"/>
                  </a:moveTo>
                  <a:cubicBezTo>
                    <a:pt x="42862" y="66278"/>
                    <a:pt x="85725" y="1588"/>
                    <a:pt x="130969" y="2382"/>
                  </a:cubicBezTo>
                  <a:cubicBezTo>
                    <a:pt x="176213" y="3176"/>
                    <a:pt x="231775" y="69057"/>
                    <a:pt x="271463" y="135732"/>
                  </a:cubicBezTo>
                  <a:cubicBezTo>
                    <a:pt x="311151" y="202407"/>
                    <a:pt x="353616" y="260351"/>
                    <a:pt x="397669" y="259557"/>
                  </a:cubicBezTo>
                  <a:cubicBezTo>
                    <a:pt x="441722" y="258763"/>
                    <a:pt x="496094" y="186134"/>
                    <a:pt x="535782" y="130969"/>
                  </a:cubicBezTo>
                  <a:cubicBezTo>
                    <a:pt x="575470" y="75804"/>
                    <a:pt x="619522" y="1"/>
                    <a:pt x="664369" y="1"/>
                  </a:cubicBezTo>
                  <a:cubicBezTo>
                    <a:pt x="709216" y="1"/>
                    <a:pt x="776288" y="78185"/>
                    <a:pt x="804863" y="130969"/>
                  </a:cubicBezTo>
                  <a:cubicBezTo>
                    <a:pt x="833438" y="183753"/>
                    <a:pt x="891382" y="259160"/>
                    <a:pt x="935832" y="259557"/>
                  </a:cubicBezTo>
                  <a:cubicBezTo>
                    <a:pt x="980282" y="259954"/>
                    <a:pt x="1071562" y="133351"/>
                    <a:pt x="1071562" y="133351"/>
                  </a:cubicBezTo>
                  <a:cubicBezTo>
                    <a:pt x="1103709" y="83346"/>
                    <a:pt x="1155700" y="2382"/>
                    <a:pt x="1200150" y="2382"/>
                  </a:cubicBezTo>
                  <a:cubicBezTo>
                    <a:pt x="1244600" y="2382"/>
                    <a:pt x="1304131" y="92870"/>
                    <a:pt x="1338263" y="133351"/>
                  </a:cubicBezTo>
                  <a:cubicBezTo>
                    <a:pt x="1372395" y="173832"/>
                    <a:pt x="1431925" y="259954"/>
                    <a:pt x="1476375" y="259557"/>
                  </a:cubicBezTo>
                  <a:cubicBezTo>
                    <a:pt x="1520825" y="259160"/>
                    <a:pt x="1604963" y="130969"/>
                    <a:pt x="1604963" y="130969"/>
                  </a:cubicBezTo>
                  <a:cubicBezTo>
                    <a:pt x="1645840" y="73423"/>
                    <a:pt x="1691085" y="398"/>
                    <a:pt x="1735932" y="1"/>
                  </a:cubicBezTo>
                  <a:cubicBezTo>
                    <a:pt x="1780779" y="-396"/>
                    <a:pt x="1835152" y="70643"/>
                    <a:pt x="1874044" y="128587"/>
                  </a:cubicBezTo>
                  <a:cubicBezTo>
                    <a:pt x="1912936" y="186531"/>
                    <a:pt x="1967310" y="261938"/>
                    <a:pt x="2012157" y="261938"/>
                  </a:cubicBezTo>
                  <a:cubicBezTo>
                    <a:pt x="2057004" y="261938"/>
                    <a:pt x="2105025" y="176212"/>
                    <a:pt x="2143125" y="128588"/>
                  </a:cubicBezTo>
                  <a:cubicBezTo>
                    <a:pt x="2181225" y="80964"/>
                    <a:pt x="2207817" y="6747"/>
                    <a:pt x="2269332" y="4763"/>
                  </a:cubicBezTo>
                  <a:cubicBezTo>
                    <a:pt x="2330847" y="2779"/>
                    <a:pt x="2376839" y="79248"/>
                    <a:pt x="2412207" y="130969"/>
                  </a:cubicBezTo>
                  <a:cubicBezTo>
                    <a:pt x="2449116" y="184944"/>
                    <a:pt x="2503488" y="257573"/>
                    <a:pt x="2547938" y="257176"/>
                  </a:cubicBezTo>
                  <a:cubicBezTo>
                    <a:pt x="2592388" y="256779"/>
                    <a:pt x="2652713" y="165497"/>
                    <a:pt x="2678907" y="128588"/>
                  </a:cubicBezTo>
                  <a:cubicBezTo>
                    <a:pt x="2705101" y="91679"/>
                    <a:pt x="2719388" y="61317"/>
                    <a:pt x="2733675" y="35719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522244" y="1786044"/>
              <a:ext cx="45719" cy="457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917407" y="2400406"/>
              <a:ext cx="45719" cy="4571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030876" y="2474813"/>
                  <a:ext cx="3606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ru-RU" sz="1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876" y="2474813"/>
                  <a:ext cx="360612" cy="24622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Прямоугольник 1"/>
          <p:cNvSpPr/>
          <p:nvPr/>
        </p:nvSpPr>
        <p:spPr>
          <a:xfrm>
            <a:off x="368298" y="413143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cs typeface="Arial" panose="020B0604020202020204" pitchFamily="34" charset="0"/>
              </a:rPr>
              <a:t>Задача 4.</a:t>
            </a:r>
            <a:r>
              <a:rPr lang="ru-RU" alt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7284E-7 L -0.73542 0.24846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849 0.26327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29375 0.37438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7" grpId="0"/>
      <p:bldP spid="74" grpId="0"/>
      <p:bldP spid="34" grpId="0"/>
      <p:bldP spid="50" grpId="0"/>
      <p:bldP spid="51" grpId="0"/>
      <p:bldP spid="48" grpId="0"/>
      <p:bldP spid="32" grpId="0"/>
      <p:bldP spid="33" grpId="0"/>
      <p:bldP spid="45" grpId="0"/>
      <p:bldP spid="37" grpId="0"/>
      <p:bldP spid="39" grpId="0"/>
      <p:bldP spid="38" grpId="0"/>
      <p:bldP spid="42" grpId="0"/>
      <p:bldP spid="43" grpId="0"/>
      <p:bldP spid="47" grpId="0"/>
      <p:bldP spid="53" grpId="0"/>
      <p:bldP spid="49" grpId="0"/>
      <p:bldP spid="54" grpId="0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014283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Смещение от положения равновесия точки, находящейся на расстоянии 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см от источника, через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t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 =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T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/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6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равно половине амплитуды. Определите длину волны.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32612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32413" y="132612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082501"/>
            <a:ext cx="10635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32412" y="1655425"/>
            <a:ext cx="0" cy="17685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0" y="1674468"/>
                <a:ext cx="11000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=0,02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674468"/>
                <a:ext cx="1100015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086106"/>
                <a:ext cx="106411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86106"/>
                <a:ext cx="1064114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8301" y="2001646"/>
                <a:ext cx="719590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001646"/>
                <a:ext cx="719590" cy="523028"/>
              </a:xfrm>
              <a:prstGeom prst="rect">
                <a:avLst/>
              </a:prstGeom>
              <a:blipFill rotWithShape="0">
                <a:blip r:embed="rId6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1432413" y="4424403"/>
            <a:ext cx="137478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24 см.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07200" y="2338661"/>
                <a:ext cx="84561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00" y="2338661"/>
                <a:ext cx="845616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440033" y="2336069"/>
            <a:ext cx="1478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Длина волны: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01917" y="1649509"/>
                <a:ext cx="227806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17" y="1649509"/>
                <a:ext cx="2278060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440033" y="1796821"/>
            <a:ext cx="18822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волны: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98157" y="1649509"/>
                <a:ext cx="185454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57" y="1649509"/>
                <a:ext cx="1854547" cy="610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57662" y="1671904"/>
                <a:ext cx="629468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662" y="1671904"/>
                <a:ext cx="629468" cy="524503"/>
              </a:xfrm>
              <a:prstGeom prst="rect">
                <a:avLst/>
              </a:prstGeom>
              <a:blipFill rotWithShape="0">
                <a:blip r:embed="rId10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440033" y="2893335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57034" y="2737450"/>
                <a:ext cx="204222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034" y="2737450"/>
                <a:ext cx="2042226" cy="6109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52818" y="2760263"/>
                <a:ext cx="1766830" cy="52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ru-RU" sz="1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18" y="2760263"/>
                <a:ext cx="1766830" cy="525978"/>
              </a:xfrm>
              <a:prstGeom prst="rect">
                <a:avLst/>
              </a:prstGeom>
              <a:blipFill rotWithShape="0">
                <a:blip r:embed="rId12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54801" y="2769788"/>
                <a:ext cx="1971117" cy="545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ru-RU" sz="1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801" y="2769788"/>
                <a:ext cx="1971117" cy="54585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196258" y="2769788"/>
                <a:ext cx="1494255" cy="52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ru-RU" sz="15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258" y="2769788"/>
                <a:ext cx="1494255" cy="525978"/>
              </a:xfrm>
              <a:prstGeom prst="rect">
                <a:avLst/>
              </a:prstGeom>
              <a:blipFill rotWithShape="0">
                <a:blip r:embed="rId1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30914" y="3424010"/>
                <a:ext cx="1129861" cy="52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914" y="3424010"/>
                <a:ext cx="1129861" cy="525978"/>
              </a:xfrm>
              <a:prstGeom prst="rect">
                <a:avLst/>
              </a:prstGeom>
              <a:blipFill rotWithShape="0">
                <a:blip r:embed="rId15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78400" y="3424010"/>
                <a:ext cx="1075294" cy="52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00" y="3424010"/>
                <a:ext cx="1075294" cy="525978"/>
              </a:xfrm>
              <a:prstGeom prst="rect">
                <a:avLst/>
              </a:prstGeom>
              <a:blipFill rotWithShape="0">
                <a:blip r:embed="rId16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263328" y="3547835"/>
                <a:ext cx="121802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28" y="3547835"/>
                <a:ext cx="1218026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440531" y="4025612"/>
                <a:ext cx="229049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12∙0,02 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м=0,24 м.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31" y="4025612"/>
                <a:ext cx="2290499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5284" y="399583"/>
                <a:ext cx="11000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=0,02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284" y="399583"/>
                <a:ext cx="1100015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24456" y="525056"/>
                <a:ext cx="719590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56" y="525056"/>
                <a:ext cx="719590" cy="523028"/>
              </a:xfrm>
              <a:prstGeom prst="rect">
                <a:avLst/>
              </a:prstGeom>
              <a:blipFill rotWithShape="0">
                <a:blip r:embed="rId20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8301" y="2519687"/>
                <a:ext cx="719590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519687"/>
                <a:ext cx="719590" cy="523028"/>
              </a:xfrm>
              <a:prstGeom prst="rect">
                <a:avLst/>
              </a:prstGeom>
              <a:blipFill rotWithShape="0">
                <a:blip r:embed="rId21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68093" y="534737"/>
                <a:ext cx="719590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093" y="534737"/>
                <a:ext cx="719590" cy="523028"/>
              </a:xfrm>
              <a:prstGeom prst="rect">
                <a:avLst/>
              </a:prstGeom>
              <a:blipFill rotWithShape="0"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20101" y="668914"/>
                <a:ext cx="106411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01" y="668914"/>
                <a:ext cx="1064114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4670054" y="3315643"/>
            <a:ext cx="4061419" cy="1488131"/>
            <a:chOff x="4670054" y="3315643"/>
            <a:chExt cx="4061419" cy="1488131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4922831" y="4170202"/>
              <a:ext cx="3752540" cy="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5441151" y="3786187"/>
              <a:ext cx="0" cy="37210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олилиния 15"/>
            <p:cNvSpPr/>
            <p:nvPr/>
          </p:nvSpPr>
          <p:spPr>
            <a:xfrm>
              <a:off x="4916480" y="3533772"/>
              <a:ext cx="3686175" cy="1247777"/>
            </a:xfrm>
            <a:custGeom>
              <a:avLst/>
              <a:gdLst>
                <a:gd name="connsiteX0" fmla="*/ 0 w 3721100"/>
                <a:gd name="connsiteY0" fmla="*/ 631827 h 1260477"/>
                <a:gd name="connsiteX1" fmla="*/ 1216025 w 3721100"/>
                <a:gd name="connsiteY1" fmla="*/ 2 h 1260477"/>
                <a:gd name="connsiteX2" fmla="*/ 2514600 w 3721100"/>
                <a:gd name="connsiteY2" fmla="*/ 638177 h 1260477"/>
                <a:gd name="connsiteX3" fmla="*/ 3721100 w 3721100"/>
                <a:gd name="connsiteY3" fmla="*/ 1260477 h 1260477"/>
                <a:gd name="connsiteX0" fmla="*/ 0 w 3721100"/>
                <a:gd name="connsiteY0" fmla="*/ 631827 h 1260477"/>
                <a:gd name="connsiteX1" fmla="*/ 1216025 w 3721100"/>
                <a:gd name="connsiteY1" fmla="*/ 2 h 1260477"/>
                <a:gd name="connsiteX2" fmla="*/ 2514600 w 3721100"/>
                <a:gd name="connsiteY2" fmla="*/ 638177 h 1260477"/>
                <a:gd name="connsiteX3" fmla="*/ 3721100 w 3721100"/>
                <a:gd name="connsiteY3" fmla="*/ 1260477 h 1260477"/>
                <a:gd name="connsiteX0" fmla="*/ 0 w 3721100"/>
                <a:gd name="connsiteY0" fmla="*/ 631827 h 1260477"/>
                <a:gd name="connsiteX1" fmla="*/ 1216025 w 3721100"/>
                <a:gd name="connsiteY1" fmla="*/ 2 h 1260477"/>
                <a:gd name="connsiteX2" fmla="*/ 2514600 w 3721100"/>
                <a:gd name="connsiteY2" fmla="*/ 638177 h 1260477"/>
                <a:gd name="connsiteX3" fmla="*/ 3721100 w 3721100"/>
                <a:gd name="connsiteY3" fmla="*/ 1260477 h 1260477"/>
                <a:gd name="connsiteX0" fmla="*/ 0 w 3721100"/>
                <a:gd name="connsiteY0" fmla="*/ 631827 h 1260477"/>
                <a:gd name="connsiteX1" fmla="*/ 1216025 w 3721100"/>
                <a:gd name="connsiteY1" fmla="*/ 2 h 1260477"/>
                <a:gd name="connsiteX2" fmla="*/ 2514600 w 3721100"/>
                <a:gd name="connsiteY2" fmla="*/ 638177 h 1260477"/>
                <a:gd name="connsiteX3" fmla="*/ 3721100 w 3721100"/>
                <a:gd name="connsiteY3" fmla="*/ 1260477 h 1260477"/>
                <a:gd name="connsiteX0" fmla="*/ 0 w 3686175"/>
                <a:gd name="connsiteY0" fmla="*/ 631827 h 1247777"/>
                <a:gd name="connsiteX1" fmla="*/ 1216025 w 3686175"/>
                <a:gd name="connsiteY1" fmla="*/ 2 h 1247777"/>
                <a:gd name="connsiteX2" fmla="*/ 2514600 w 3686175"/>
                <a:gd name="connsiteY2" fmla="*/ 638177 h 1247777"/>
                <a:gd name="connsiteX3" fmla="*/ 3686175 w 3686175"/>
                <a:gd name="connsiteY3" fmla="*/ 1247777 h 1247777"/>
                <a:gd name="connsiteX0" fmla="*/ 0 w 3686175"/>
                <a:gd name="connsiteY0" fmla="*/ 631827 h 1247777"/>
                <a:gd name="connsiteX1" fmla="*/ 1216025 w 3686175"/>
                <a:gd name="connsiteY1" fmla="*/ 2 h 1247777"/>
                <a:gd name="connsiteX2" fmla="*/ 2514600 w 3686175"/>
                <a:gd name="connsiteY2" fmla="*/ 638177 h 1247777"/>
                <a:gd name="connsiteX3" fmla="*/ 3686175 w 3686175"/>
                <a:gd name="connsiteY3" fmla="*/ 1247777 h 1247777"/>
                <a:gd name="connsiteX0" fmla="*/ 0 w 3686175"/>
                <a:gd name="connsiteY0" fmla="*/ 631827 h 1247777"/>
                <a:gd name="connsiteX1" fmla="*/ 1216025 w 3686175"/>
                <a:gd name="connsiteY1" fmla="*/ 2 h 1247777"/>
                <a:gd name="connsiteX2" fmla="*/ 2514600 w 3686175"/>
                <a:gd name="connsiteY2" fmla="*/ 638177 h 1247777"/>
                <a:gd name="connsiteX3" fmla="*/ 3686175 w 3686175"/>
                <a:gd name="connsiteY3" fmla="*/ 1247777 h 1247777"/>
                <a:gd name="connsiteX0" fmla="*/ 0 w 3686175"/>
                <a:gd name="connsiteY0" fmla="*/ 631827 h 1247777"/>
                <a:gd name="connsiteX1" fmla="*/ 1216025 w 3686175"/>
                <a:gd name="connsiteY1" fmla="*/ 2 h 1247777"/>
                <a:gd name="connsiteX2" fmla="*/ 2514600 w 3686175"/>
                <a:gd name="connsiteY2" fmla="*/ 638177 h 1247777"/>
                <a:gd name="connsiteX3" fmla="*/ 3686175 w 3686175"/>
                <a:gd name="connsiteY3" fmla="*/ 1247777 h 124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6175" h="1247777">
                  <a:moveTo>
                    <a:pt x="0" y="631827"/>
                  </a:moveTo>
                  <a:cubicBezTo>
                    <a:pt x="398462" y="315385"/>
                    <a:pt x="796925" y="-1056"/>
                    <a:pt x="1216025" y="2"/>
                  </a:cubicBezTo>
                  <a:cubicBezTo>
                    <a:pt x="1635125" y="1060"/>
                    <a:pt x="2188633" y="347665"/>
                    <a:pt x="2514600" y="638177"/>
                  </a:cubicBezTo>
                  <a:cubicBezTo>
                    <a:pt x="2840567" y="928689"/>
                    <a:pt x="3101181" y="1228991"/>
                    <a:pt x="3686175" y="1247777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4922831" y="3399512"/>
              <a:ext cx="1" cy="140426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670054" y="3580383"/>
                  <a:ext cx="307841" cy="394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05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050" i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054" y="3580383"/>
                  <a:ext cx="307841" cy="39485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4919663" y="3782568"/>
              <a:ext cx="52387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675087" y="3315643"/>
                  <a:ext cx="2977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050" i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087" y="3315643"/>
                  <a:ext cx="297774" cy="253916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453768" y="4167715"/>
                  <a:ext cx="27770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1050" i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3768" y="4167715"/>
                  <a:ext cx="277705" cy="253916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5288009" y="4167715"/>
                  <a:ext cx="304635" cy="394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ru-RU" sz="1050" i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009" y="4167715"/>
                  <a:ext cx="304635" cy="39485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054470" y="3969981"/>
                  <a:ext cx="28860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ru-RU" sz="1050" i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4470" y="3969981"/>
                  <a:ext cx="288604" cy="253916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260656" y="4167715"/>
                  <a:ext cx="304635" cy="394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1050" i="1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656" y="4167715"/>
                  <a:ext cx="304635" cy="39485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861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17284E-7 L -0.72726 0.2484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72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6997 0.2882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1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35972 0.38549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7 L -0.65035 0.46944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7" y="2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34" grpId="0"/>
      <p:bldP spid="48" grpId="0"/>
      <p:bldP spid="32" grpId="0"/>
      <p:bldP spid="33" grpId="0"/>
      <p:bldP spid="50" grpId="0"/>
      <p:bldP spid="51" grpId="0"/>
      <p:bldP spid="31" grpId="0"/>
      <p:bldP spid="35" grpId="0"/>
      <p:bldP spid="37" grpId="0"/>
      <p:bldP spid="36" grpId="0"/>
      <p:bldP spid="40" grpId="0"/>
      <p:bldP spid="41" grpId="0"/>
      <p:bldP spid="44" grpId="0"/>
      <p:bldP spid="46" grpId="0"/>
      <p:bldP spid="55" grpId="0"/>
      <p:bldP spid="56" grpId="0"/>
      <p:bldP spid="57" grpId="0"/>
      <p:bldP spid="29" grpId="0"/>
      <p:bldP spid="29" grpId="1"/>
      <p:bldP spid="29" grpId="2"/>
      <p:bldP spid="30" grpId="0"/>
      <p:bldP spid="30" grpId="1"/>
      <p:bldP spid="30" grpId="2"/>
      <p:bldP spid="38" grpId="0"/>
      <p:bldP spid="39" grpId="0"/>
      <p:bldP spid="39" grpId="1"/>
      <p:bldP spid="39" grpId="2"/>
      <p:bldP spid="42" grpId="0"/>
      <p:bldP spid="42" grpId="1"/>
      <p:bldP spid="4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5583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6.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Поперечные волны распространяются вдоль натянутого шнура. Расстояние между ближайшими точками, имеющими одинаковые отличные от нуля смещения, равно 25 см. Найдите длину волны, если фазы колебаний точек в этот момент относятся как 1 : 2.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5312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92738" y="145312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058644"/>
            <a:ext cx="112233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92737" y="1782425"/>
            <a:ext cx="0" cy="16029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801468"/>
                <a:ext cx="8661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801468"/>
                <a:ext cx="866128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062249"/>
                <a:ext cx="112443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62249"/>
                <a:ext cx="1124438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8301" y="2128646"/>
                <a:ext cx="12352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128646"/>
                <a:ext cx="1235248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8301" y="2451811"/>
                <a:ext cx="774699" cy="565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451811"/>
                <a:ext cx="774699" cy="565091"/>
              </a:xfrm>
              <a:prstGeom prst="rect">
                <a:avLst/>
              </a:prstGeom>
              <a:blipFill rotWithShape="0"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37168" y="1905172"/>
                <a:ext cx="14030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168" y="1905172"/>
                <a:ext cx="1403013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500358" y="1905173"/>
            <a:ext cx="25555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Уравнения плоских волн: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86183" y="1905172"/>
                <a:ext cx="14030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83" y="1905172"/>
                <a:ext cx="1403013" cy="323165"/>
              </a:xfrm>
              <a:prstGeom prst="rect">
                <a:avLst/>
              </a:prstGeom>
              <a:blipFill rotWithShape="0"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500358" y="2360235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18254" y="2365366"/>
                <a:ext cx="178471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54" y="2365366"/>
                <a:ext cx="1784719" cy="323165"/>
              </a:xfrm>
              <a:prstGeom prst="rect">
                <a:avLst/>
              </a:prstGeom>
              <a:blipFill rotWithShape="0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46314" y="2365366"/>
                <a:ext cx="175426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314" y="2365366"/>
                <a:ext cx="1754263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40181" y="2365366"/>
                <a:ext cx="158812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81" y="2365366"/>
                <a:ext cx="1588127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500358" y="2938119"/>
            <a:ext cx="1693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Следовательно,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69585" y="2858532"/>
                <a:ext cx="1252723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585" y="2858532"/>
                <a:ext cx="1252723" cy="526939"/>
              </a:xfrm>
              <a:prstGeom prst="rect">
                <a:avLst/>
              </a:prstGeom>
              <a:blipFill rotWithShape="0"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97362" y="2938119"/>
                <a:ext cx="16108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ru-RU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62" y="2938119"/>
                <a:ext cx="1610883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72930" y="2857843"/>
                <a:ext cx="1610883" cy="48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930" y="2857843"/>
                <a:ext cx="1610883" cy="486030"/>
              </a:xfrm>
              <a:prstGeom prst="rect">
                <a:avLst/>
              </a:prstGeom>
              <a:blipFill rotWithShape="0">
                <a:blip r:embed="rId1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1500358" y="3641718"/>
            <a:ext cx="30668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Фаза колебаний второй точки: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40390" y="3526297"/>
                <a:ext cx="1672218" cy="52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90" y="3526297"/>
                <a:ext cx="1672218" cy="525978"/>
              </a:xfrm>
              <a:prstGeom prst="rect">
                <a:avLst/>
              </a:prstGeom>
              <a:blipFill rotWithShape="0">
                <a:blip r:embed="rId16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500358" y="4290985"/>
            <a:ext cx="31133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Разность фаз колебаний точек: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56541" y="4175289"/>
                <a:ext cx="2768347" cy="52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41" y="4175289"/>
                <a:ext cx="2768347" cy="525978"/>
              </a:xfrm>
              <a:prstGeom prst="rect">
                <a:avLst/>
              </a:prstGeom>
              <a:blipFill rotWithShape="0">
                <a:blip r:embed="rId1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71423" y="630589"/>
                <a:ext cx="8661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23" y="630589"/>
                <a:ext cx="866128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76413" y="638910"/>
                <a:ext cx="12352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413" y="638910"/>
                <a:ext cx="1235248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51892" y="883594"/>
                <a:ext cx="112443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92" y="883594"/>
                <a:ext cx="1124438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26301" y="763688"/>
                <a:ext cx="774699" cy="565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01" y="763688"/>
                <a:ext cx="774699" cy="565091"/>
              </a:xfrm>
              <a:prstGeom prst="rect">
                <a:avLst/>
              </a:prstGeom>
              <a:blipFill rotWithShape="0">
                <a:blip r:embed="rId2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15297" y="2819370"/>
                <a:ext cx="539442" cy="524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97" y="2819370"/>
                <a:ext cx="539442" cy="524503"/>
              </a:xfrm>
              <a:prstGeom prst="rect">
                <a:avLst/>
              </a:prstGeom>
              <a:blipFill rotWithShape="0">
                <a:blip r:embed="rId22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155 L -0.60191 0.2271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9" y="1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73385 0.28888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1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8025E-6 L -0.09653 0.4225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827E-6 L -0.74896 0.32993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48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34" grpId="0"/>
      <p:bldP spid="38" grpId="0"/>
      <p:bldP spid="50" grpId="0"/>
      <p:bldP spid="51" grpId="0"/>
      <p:bldP spid="42" grpId="0"/>
      <p:bldP spid="43" grpId="0"/>
      <p:bldP spid="45" grpId="0"/>
      <p:bldP spid="47" grpId="0"/>
      <p:bldP spid="49" grpId="0"/>
      <p:bldP spid="52" grpId="0"/>
      <p:bldP spid="53" grpId="0"/>
      <p:bldP spid="54" grpId="0"/>
      <p:bldP spid="58" grpId="0"/>
      <p:bldP spid="59" grpId="0"/>
      <p:bldP spid="60" grpId="0"/>
      <p:bldP spid="61" grpId="0"/>
      <p:bldP spid="63" grpId="0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9" grpId="0"/>
      <p:bldP spid="39" grpId="1"/>
      <p:bldP spid="39" grpId="2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55583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2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19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6.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Поперечные волны распространяются вдоль натянутого шнура. Расстояние между ближайшими точками, имеющими одинаковые отличные от нуля смещения, равно 50 см. Найдите длину волны, если фазы колебаний точек в этот момент относятся как 1 : 2.</a:t>
            </a:r>
            <a:endParaRPr lang="ru-RU" altLang="ru-RU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45312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92738" y="145312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058644"/>
            <a:ext cx="112233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92737" y="1782425"/>
            <a:ext cx="0" cy="160298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301" y="1801468"/>
                <a:ext cx="86612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801468"/>
                <a:ext cx="866128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062249"/>
                <a:ext cx="112443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ru-RU" sz="15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62249"/>
                <a:ext cx="1124438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8301" y="2128646"/>
                <a:ext cx="12352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128646"/>
                <a:ext cx="1235248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8301" y="2451811"/>
                <a:ext cx="774699" cy="565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451811"/>
                <a:ext cx="774699" cy="565091"/>
              </a:xfrm>
              <a:prstGeom prst="rect">
                <a:avLst/>
              </a:prstGeom>
              <a:blipFill rotWithShape="0"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500358" y="4290985"/>
            <a:ext cx="31133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Разность фаз колебаний точек: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32213" y="4290984"/>
                <a:ext cx="48372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13" y="4290984"/>
                <a:ext cx="483722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70623" y="4210474"/>
                <a:ext cx="548847" cy="48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623" y="4210474"/>
                <a:ext cx="548847" cy="486030"/>
              </a:xfrm>
              <a:prstGeom prst="rect">
                <a:avLst/>
              </a:prstGeom>
              <a:blipFill rotWithShape="0">
                <a:blip r:embed="rId20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1500358" y="1815024"/>
            <a:ext cx="3893764" cy="486030"/>
            <a:chOff x="1500358" y="3995588"/>
            <a:chExt cx="3893764" cy="486030"/>
          </a:xfrm>
        </p:grpSpPr>
        <p:sp>
          <p:nvSpPr>
            <p:cNvPr id="40" name="TextBox 39"/>
            <p:cNvSpPr txBox="1"/>
            <p:nvPr/>
          </p:nvSpPr>
          <p:spPr>
            <a:xfrm>
              <a:off x="1500358" y="4069339"/>
              <a:ext cx="311335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Разность фаз колебаний точек: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490098" y="3995588"/>
                  <a:ext cx="904024" cy="48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098" y="3995588"/>
                  <a:ext cx="904024" cy="48603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37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22910" y="2342803"/>
                <a:ext cx="24934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10" y="2342803"/>
                <a:ext cx="2493440" cy="61093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500358" y="2486688"/>
            <a:ext cx="28857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Уравнения колебаний точек: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42635" y="2342803"/>
                <a:ext cx="24934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635" y="2342803"/>
                <a:ext cx="2493440" cy="61093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500358" y="2997450"/>
                <a:ext cx="4133311" cy="52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58" y="2997450"/>
                <a:ext cx="4133311" cy="525978"/>
              </a:xfrm>
              <a:prstGeom prst="rect">
                <a:avLst/>
              </a:prstGeom>
              <a:blipFill rotWithShape="0">
                <a:blip r:embed="rId2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38797" y="2995488"/>
                <a:ext cx="1390509" cy="52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97" y="2995488"/>
                <a:ext cx="1390509" cy="525978"/>
              </a:xfrm>
              <a:prstGeom prst="rect">
                <a:avLst/>
              </a:prstGeom>
              <a:blipFill rotWithShape="0">
                <a:blip r:embed="rId25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47111" y="2995488"/>
                <a:ext cx="938911" cy="526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11" y="2995488"/>
                <a:ext cx="938911" cy="526041"/>
              </a:xfrm>
              <a:prstGeom prst="rect">
                <a:avLst/>
              </a:prstGeom>
              <a:blipFill rotWithShape="0">
                <a:blip r:embed="rId26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500358" y="3663420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116317" y="3565177"/>
                <a:ext cx="1051426" cy="526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17" y="3565177"/>
                <a:ext cx="1051426" cy="526041"/>
              </a:xfrm>
              <a:prstGeom prst="rect">
                <a:avLst/>
              </a:prstGeom>
              <a:blipFill rotWithShape="0">
                <a:blip r:embed="rId27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006399" y="3671583"/>
                <a:ext cx="117206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m:rPr>
                          <m:sty m:val="p"/>
                        </m:rPr>
                        <a:rPr lang="el-G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ru-RU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399" y="3671583"/>
                <a:ext cx="1172066" cy="3231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491239" y="4132967"/>
                <a:ext cx="13862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=6∙0,25 м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39" y="4132967"/>
                <a:ext cx="1386286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1432413" y="4497879"/>
            <a:ext cx="1374788" cy="3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1,5 м.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40390" y="3526297"/>
                <a:ext cx="1672218" cy="52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90" y="3526297"/>
                <a:ext cx="1672218" cy="525978"/>
              </a:xfrm>
              <a:prstGeom prst="rect">
                <a:avLst/>
              </a:prstGeom>
              <a:blipFill rotWithShape="0">
                <a:blip r:embed="rId30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50215" y="4130478"/>
                <a:ext cx="89691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=1,5 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215" y="4130478"/>
                <a:ext cx="896912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1500358" y="1905172"/>
            <a:ext cx="6083455" cy="2797122"/>
            <a:chOff x="1500358" y="1905172"/>
            <a:chExt cx="6083455" cy="279712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500358" y="1905172"/>
              <a:ext cx="5088838" cy="323166"/>
              <a:chOff x="1500358" y="1923820"/>
              <a:chExt cx="5088838" cy="3231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937168" y="1923820"/>
                    <a:ext cx="1403013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7168" y="1923820"/>
                    <a:ext cx="1403013" cy="3231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TextBox 50"/>
              <p:cNvSpPr txBox="1"/>
              <p:nvPr/>
            </p:nvSpPr>
            <p:spPr>
              <a:xfrm>
                <a:off x="1500358" y="1923821"/>
                <a:ext cx="255550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Уравнения плоских волн: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186183" y="1923820"/>
                    <a:ext cx="1403013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83" y="1923820"/>
                    <a:ext cx="1403013" cy="3231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Группа 13"/>
            <p:cNvGrpSpPr/>
            <p:nvPr/>
          </p:nvGrpSpPr>
          <p:grpSpPr>
            <a:xfrm>
              <a:off x="1500358" y="2360235"/>
              <a:ext cx="5427950" cy="328296"/>
              <a:chOff x="1500358" y="2446680"/>
              <a:chExt cx="5427950" cy="32829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500358" y="2446680"/>
                <a:ext cx="7200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Тогда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118254" y="2451811"/>
                    <a:ext cx="1784719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8254" y="2451811"/>
                    <a:ext cx="1784719" cy="3231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746314" y="2451811"/>
                    <a:ext cx="1754263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func>
                            <m:func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6314" y="2451811"/>
                    <a:ext cx="1754263" cy="3231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340181" y="2451811"/>
                    <a:ext cx="1588127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0181" y="2451811"/>
                    <a:ext cx="1588127" cy="3231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Группа 11"/>
            <p:cNvGrpSpPr/>
            <p:nvPr/>
          </p:nvGrpSpPr>
          <p:grpSpPr>
            <a:xfrm>
              <a:off x="1500358" y="2820428"/>
              <a:ext cx="6083455" cy="565091"/>
              <a:chOff x="1500358" y="2862110"/>
              <a:chExt cx="6083455" cy="565091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500358" y="2979801"/>
                <a:ext cx="169309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Следовательно,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069585" y="2862110"/>
                    <a:ext cx="1631020" cy="5650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5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9585" y="2862110"/>
                    <a:ext cx="1631020" cy="565091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497362" y="2979801"/>
                    <a:ext cx="1610883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ru-RU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ru-RU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362" y="2979801"/>
                    <a:ext cx="1610883" cy="323165"/>
                  </a:xfrm>
                  <a:prstGeom prst="rect">
                    <a:avLst/>
                  </a:prstGeom>
                  <a:blipFill rotWithShape="0">
                    <a:blip r:embed="rId33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2930" y="2899525"/>
                    <a:ext cx="1610883" cy="4860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5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2930" y="2899525"/>
                    <a:ext cx="1610883" cy="486030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 b="-25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9" name="TextBox 58"/>
            <p:cNvSpPr txBox="1"/>
            <p:nvPr/>
          </p:nvSpPr>
          <p:spPr>
            <a:xfrm>
              <a:off x="1500358" y="3641718"/>
              <a:ext cx="306686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Фаза колебаний второй точки: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4716758" y="4176316"/>
                  <a:ext cx="1915716" cy="5259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758" y="4176316"/>
                  <a:ext cx="1915716" cy="52597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348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9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1.38889E-6 -0.4669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0347 -0.4669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33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1835 -0.46574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-2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3" grpId="0"/>
      <p:bldP spid="3" grpId="1"/>
      <p:bldP spid="36" grpId="0"/>
      <p:bldP spid="36" grpId="1"/>
      <p:bldP spid="44" grpId="0"/>
      <p:bldP spid="46" grpId="0"/>
      <p:bldP spid="48" grpId="0"/>
      <p:bldP spid="55" grpId="0"/>
      <p:bldP spid="56" grpId="0"/>
      <p:bldP spid="57" grpId="0"/>
      <p:bldP spid="65" grpId="0"/>
      <p:bldP spid="66" grpId="0"/>
      <p:bldP spid="67" grpId="0"/>
      <p:bldP spid="68" grpId="0"/>
      <p:bldP spid="69" grpId="0"/>
      <p:bldP spid="7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1" y="9"/>
            <a:ext cx="3980322" cy="51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100" b="1" cap="all" dirty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2100" b="1" cap="all" dirty="0" smtClean="0">
                <a:solidFill>
                  <a:schemeClr val="accent2">
                    <a:lumMod val="75000"/>
                  </a:schemeClr>
                </a:solidFill>
              </a:rPr>
              <a:t>важно, </a:t>
            </a:r>
            <a:r>
              <a:rPr lang="ru-RU" sz="2100" b="1" cap="all" dirty="0">
                <a:solidFill>
                  <a:schemeClr val="accent2">
                    <a:lumMod val="75000"/>
                  </a:schemeClr>
                </a:solidFill>
              </a:rPr>
              <a:t>с какой скоростью ты движешься к своей </a:t>
            </a:r>
            <a:r>
              <a:rPr lang="ru-RU" sz="2100" b="1" cap="all" dirty="0" smtClean="0">
                <a:solidFill>
                  <a:schemeClr val="accent2">
                    <a:lumMod val="75000"/>
                  </a:schemeClr>
                </a:solidFill>
              </a:rPr>
              <a:t>цели: главное — </a:t>
            </a:r>
            <a:r>
              <a:rPr lang="ru-RU" sz="2100" b="1" cap="all" dirty="0">
                <a:solidFill>
                  <a:schemeClr val="accent2">
                    <a:lumMod val="75000"/>
                  </a:schemeClr>
                </a:solidFill>
              </a:rPr>
              <a:t>не останавливаться</a:t>
            </a:r>
            <a:r>
              <a:rPr lang="ru-RU" sz="2100" b="1" cap="al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1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49275" y="4248150"/>
            <a:ext cx="85280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31800" y="4388048"/>
            <a:ext cx="10823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Конфуций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9627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11194</TotalTime>
  <Words>753</Words>
  <Application>Microsoft Office PowerPoint</Application>
  <PresentationFormat>Экран (16:9)</PresentationFormat>
  <Paragraphs>185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Gerbera</vt:lpstr>
      <vt:lpstr>Times New Roman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922</cp:revision>
  <dcterms:created xsi:type="dcterms:W3CDTF">2015-09-21T08:48:07Z</dcterms:created>
  <dcterms:modified xsi:type="dcterms:W3CDTF">2016-01-29T07:48:02Z</dcterms:modified>
</cp:coreProperties>
</file>