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</p:sldMasterIdLst>
  <p:sldIdLst>
    <p:sldId id="279" r:id="rId3"/>
    <p:sldId id="297" r:id="rId4"/>
    <p:sldId id="298" r:id="rId5"/>
    <p:sldId id="308" r:id="rId6"/>
    <p:sldId id="310" r:id="rId7"/>
    <p:sldId id="299" r:id="rId8"/>
    <p:sldId id="292" r:id="rId9"/>
    <p:sldId id="300" r:id="rId10"/>
    <p:sldId id="301" r:id="rId11"/>
    <p:sldId id="309" r:id="rId12"/>
    <p:sldId id="304" r:id="rId13"/>
    <p:sldId id="305" r:id="rId14"/>
    <p:sldId id="289" r:id="rId15"/>
  </p:sldIdLst>
  <p:sldSz cx="9144000" cy="5143500" type="screen16x9"/>
  <p:notesSz cx="6858000" cy="9144000"/>
  <p:embeddedFontLst>
    <p:embeddedFont>
      <p:font typeface="Gerbera" panose="02000500000000000000" pitchFamily="2" charset="-52"/>
      <p:regular r:id="rId16"/>
      <p:bold r:id="rId17"/>
    </p:embeddedFont>
    <p:embeddedFont>
      <p:font typeface="Cambria Math" panose="02040503050406030204" pitchFamily="18" charset="0"/>
      <p:regular r:id="rId18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4" pos="5534" userDrawn="1">
          <p15:clr>
            <a:srgbClr val="A4A3A4"/>
          </p15:clr>
        </p15:guide>
        <p15:guide id="5" pos="2744" userDrawn="1">
          <p15:clr>
            <a:srgbClr val="A4A3A4"/>
          </p15:clr>
        </p15:guide>
        <p15:guide id="6" pos="3016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orient="horz" pos="3003" userDrawn="1">
          <p15:clr>
            <a:srgbClr val="A4A3A4"/>
          </p15:clr>
        </p15:guide>
        <p15:guide id="9" pos="8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171"/>
    <a:srgbClr val="72B347"/>
    <a:srgbClr val="F57B27"/>
    <a:srgbClr val="848484"/>
    <a:srgbClr val="4D795D"/>
    <a:srgbClr val="548D34"/>
    <a:srgbClr val="558F35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5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954" y="96"/>
      </p:cViewPr>
      <p:guideLst>
        <p:guide orient="horz" pos="237"/>
        <p:guide pos="226"/>
        <p:guide pos="5534"/>
        <p:guide pos="2744"/>
        <p:guide pos="3016"/>
        <p:guide pos="2880"/>
        <p:guide orient="horz" pos="3003"/>
        <p:guide pos="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6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3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1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9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72.png"/><Relationship Id="rId18" Type="http://schemas.openxmlformats.org/officeDocument/2006/relationships/image" Target="../media/image62.png"/><Relationship Id="rId39" Type="http://schemas.openxmlformats.org/officeDocument/2006/relationships/image" Target="../media/image94.png"/><Relationship Id="rId3" Type="http://schemas.openxmlformats.org/officeDocument/2006/relationships/image" Target="../media/image2.png"/><Relationship Id="rId21" Type="http://schemas.openxmlformats.org/officeDocument/2006/relationships/image" Target="../media/image65.png"/><Relationship Id="rId34" Type="http://schemas.openxmlformats.org/officeDocument/2006/relationships/image" Target="../media/image55.png"/><Relationship Id="rId42" Type="http://schemas.openxmlformats.org/officeDocument/2006/relationships/image" Target="../media/image97.png"/><Relationship Id="rId47" Type="http://schemas.openxmlformats.org/officeDocument/2006/relationships/image" Target="../media/image102.png"/><Relationship Id="rId50" Type="http://schemas.openxmlformats.org/officeDocument/2006/relationships/image" Target="../media/image105.png"/><Relationship Id="rId7" Type="http://schemas.openxmlformats.org/officeDocument/2006/relationships/image" Target="../media/image52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38" Type="http://schemas.openxmlformats.org/officeDocument/2006/relationships/image" Target="../media/image93.png"/><Relationship Id="rId46" Type="http://schemas.openxmlformats.org/officeDocument/2006/relationships/image" Target="../media/image101.png"/><Relationship Id="rId2" Type="http://schemas.openxmlformats.org/officeDocument/2006/relationships/image" Target="../media/image1.png"/><Relationship Id="rId16" Type="http://schemas.openxmlformats.org/officeDocument/2006/relationships/image" Target="../media/image75.png"/><Relationship Id="rId20" Type="http://schemas.openxmlformats.org/officeDocument/2006/relationships/image" Target="../media/image64.png"/><Relationship Id="rId41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0.png"/><Relationship Id="rId37" Type="http://schemas.openxmlformats.org/officeDocument/2006/relationships/image" Target="../media/image92.png"/><Relationship Id="rId40" Type="http://schemas.openxmlformats.org/officeDocument/2006/relationships/image" Target="../media/image95.png"/><Relationship Id="rId45" Type="http://schemas.openxmlformats.org/officeDocument/2006/relationships/image" Target="../media/image100.png"/><Relationship Id="rId5" Type="http://schemas.openxmlformats.org/officeDocument/2006/relationships/image" Target="../media/image51.png"/><Relationship Id="rId15" Type="http://schemas.openxmlformats.org/officeDocument/2006/relationships/image" Target="../media/image74.png"/><Relationship Id="rId23" Type="http://schemas.openxmlformats.org/officeDocument/2006/relationships/image" Target="../media/image67.png"/><Relationship Id="rId36" Type="http://schemas.openxmlformats.org/officeDocument/2006/relationships/image" Target="../media/image91.png"/><Relationship Id="rId49" Type="http://schemas.openxmlformats.org/officeDocument/2006/relationships/image" Target="../media/image104.png"/><Relationship Id="rId10" Type="http://schemas.openxmlformats.org/officeDocument/2006/relationships/image" Target="../media/image69.png"/><Relationship Id="rId19" Type="http://schemas.openxmlformats.org/officeDocument/2006/relationships/image" Target="../media/image63.png"/><Relationship Id="rId44" Type="http://schemas.openxmlformats.org/officeDocument/2006/relationships/image" Target="../media/image99.png"/><Relationship Id="rId4" Type="http://schemas.openxmlformats.org/officeDocument/2006/relationships/image" Target="../media/image50.png"/><Relationship Id="rId14" Type="http://schemas.openxmlformats.org/officeDocument/2006/relationships/image" Target="../media/image73.png"/><Relationship Id="rId22" Type="http://schemas.openxmlformats.org/officeDocument/2006/relationships/image" Target="../media/image66.png"/><Relationship Id="rId35" Type="http://schemas.openxmlformats.org/officeDocument/2006/relationships/image" Target="../media/image90.png"/><Relationship Id="rId43" Type="http://schemas.openxmlformats.org/officeDocument/2006/relationships/image" Target="../media/image98.png"/><Relationship Id="rId48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72.png"/><Relationship Id="rId18" Type="http://schemas.openxmlformats.org/officeDocument/2006/relationships/image" Target="../media/image980.png"/><Relationship Id="rId26" Type="http://schemas.openxmlformats.org/officeDocument/2006/relationships/image" Target="../media/image106.png"/><Relationship Id="rId3" Type="http://schemas.openxmlformats.org/officeDocument/2006/relationships/image" Target="../media/image2.png"/><Relationship Id="rId21" Type="http://schemas.openxmlformats.org/officeDocument/2006/relationships/image" Target="../media/image1010.png"/><Relationship Id="rId7" Type="http://schemas.openxmlformats.org/officeDocument/2006/relationships/image" Target="../media/image52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5" Type="http://schemas.openxmlformats.org/officeDocument/2006/relationships/image" Target="../media/image1050.png"/><Relationship Id="rId2" Type="http://schemas.openxmlformats.org/officeDocument/2006/relationships/image" Target="../media/image1.png"/><Relationship Id="rId16" Type="http://schemas.openxmlformats.org/officeDocument/2006/relationships/image" Target="../media/image75.png"/><Relationship Id="rId20" Type="http://schemas.openxmlformats.org/officeDocument/2006/relationships/image" Target="../media/image1000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0.png"/><Relationship Id="rId24" Type="http://schemas.openxmlformats.org/officeDocument/2006/relationships/image" Target="../media/image1040.png"/><Relationship Id="rId5" Type="http://schemas.openxmlformats.org/officeDocument/2006/relationships/image" Target="../media/image51.png"/><Relationship Id="rId15" Type="http://schemas.openxmlformats.org/officeDocument/2006/relationships/image" Target="../media/image74.png"/><Relationship Id="rId23" Type="http://schemas.openxmlformats.org/officeDocument/2006/relationships/image" Target="../media/image1030.png"/><Relationship Id="rId28" Type="http://schemas.openxmlformats.org/officeDocument/2006/relationships/image" Target="../media/image108.png"/><Relationship Id="rId10" Type="http://schemas.openxmlformats.org/officeDocument/2006/relationships/image" Target="../media/image69.png"/><Relationship Id="rId19" Type="http://schemas.openxmlformats.org/officeDocument/2006/relationships/image" Target="../media/image990.png"/><Relationship Id="rId4" Type="http://schemas.openxmlformats.org/officeDocument/2006/relationships/image" Target="../media/image50.png"/><Relationship Id="rId14" Type="http://schemas.openxmlformats.org/officeDocument/2006/relationships/image" Target="../media/image73.png"/><Relationship Id="rId22" Type="http://schemas.openxmlformats.org/officeDocument/2006/relationships/image" Target="../media/image1020.png"/><Relationship Id="rId27" Type="http://schemas.openxmlformats.org/officeDocument/2006/relationships/image" Target="../media/image10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12.png"/><Relationship Id="rId1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1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110.png"/><Relationship Id="rId5" Type="http://schemas.openxmlformats.org/officeDocument/2006/relationships/image" Target="../media/image51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50.png"/><Relationship Id="rId14" Type="http://schemas.openxmlformats.org/officeDocument/2006/relationships/image" Target="../media/image1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1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2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11" Type="http://schemas.openxmlformats.org/officeDocument/2006/relationships/image" Target="../media/image17.png"/><Relationship Id="rId24" Type="http://schemas.openxmlformats.org/officeDocument/2006/relationships/image" Target="../media/image25.png"/><Relationship Id="rId32" Type="http://schemas.openxmlformats.org/officeDocument/2006/relationships/image" Target="../media/image38.png"/><Relationship Id="rId37" Type="http://schemas.openxmlformats.org/officeDocument/2006/relationships/image" Target="../media/image42.png"/><Relationship Id="rId5" Type="http://schemas.openxmlformats.org/officeDocument/2006/relationships/image" Target="../media/image117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30.png"/><Relationship Id="rId10" Type="http://schemas.openxmlformats.org/officeDocument/2006/relationships/image" Target="../media/image16.png"/><Relationship Id="rId31" Type="http://schemas.openxmlformats.org/officeDocument/2006/relationships/image" Target="../media/image37.png"/><Relationship Id="rId4" Type="http://schemas.openxmlformats.org/officeDocument/2006/relationships/image" Target="../media/image10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25.png"/><Relationship Id="rId39" Type="http://schemas.openxmlformats.org/officeDocument/2006/relationships/image" Target="../media/image48.png"/><Relationship Id="rId3" Type="http://schemas.openxmlformats.org/officeDocument/2006/relationships/image" Target="../media/image43.png"/><Relationship Id="rId21" Type="http://schemas.openxmlformats.org/officeDocument/2006/relationships/image" Target="../media/image2.png"/><Relationship Id="rId34" Type="http://schemas.openxmlformats.org/officeDocument/2006/relationships/image" Target="../media/image40.png"/><Relationship Id="rId42" Type="http://schemas.openxmlformats.org/officeDocument/2006/relationships/image" Target="../media/image44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44.png"/><Relationship Id="rId33" Type="http://schemas.openxmlformats.org/officeDocument/2006/relationships/image" Target="../media/image39.png"/><Relationship Id="rId38" Type="http://schemas.openxmlformats.org/officeDocument/2006/relationships/image" Target="../media/image47.png"/><Relationship Id="rId2" Type="http://schemas.openxmlformats.org/officeDocument/2006/relationships/image" Target="../media/image1.png"/><Relationship Id="rId20" Type="http://schemas.openxmlformats.org/officeDocument/2006/relationships/image" Target="../media/image46.png"/><Relationship Id="rId16" Type="http://schemas.openxmlformats.org/officeDocument/2006/relationships/image" Target="../media/image22.png"/><Relationship Id="rId41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11" Type="http://schemas.openxmlformats.org/officeDocument/2006/relationships/image" Target="../media/image17.png"/><Relationship Id="rId24" Type="http://schemas.openxmlformats.org/officeDocument/2006/relationships/image" Target="../media/image26.png"/><Relationship Id="rId37" Type="http://schemas.openxmlformats.org/officeDocument/2006/relationships/image" Target="../media/image42.png"/><Relationship Id="rId40" Type="http://schemas.openxmlformats.org/officeDocument/2006/relationships/image" Target="../media/image27.png"/><Relationship Id="rId15" Type="http://schemas.openxmlformats.org/officeDocument/2006/relationships/image" Target="../media/image430.png"/><Relationship Id="rId5" Type="http://schemas.openxmlformats.org/officeDocument/2006/relationships/image" Target="../media/image117.png"/><Relationship Id="rId23" Type="http://schemas.openxmlformats.org/officeDocument/2006/relationships/image" Target="../media/image21.png"/><Relationship Id="rId36" Type="http://schemas.openxmlformats.org/officeDocument/2006/relationships/image" Target="../media/image30.png"/><Relationship Id="rId19" Type="http://schemas.openxmlformats.org/officeDocument/2006/relationships/image" Target="../media/image45.png"/><Relationship Id="rId10" Type="http://schemas.openxmlformats.org/officeDocument/2006/relationships/image" Target="../media/image16.png"/><Relationship Id="rId4" Type="http://schemas.openxmlformats.org/officeDocument/2006/relationships/image" Target="../media/image10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35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440.png"/><Relationship Id="rId3" Type="http://schemas.openxmlformats.org/officeDocument/2006/relationships/image" Target="../media/image2.png"/><Relationship Id="rId21" Type="http://schemas.openxmlformats.org/officeDocument/2006/relationships/image" Target="../media/image47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11" Type="http://schemas.openxmlformats.org/officeDocument/2006/relationships/image" Target="../media/image17.png"/><Relationship Id="rId5" Type="http://schemas.openxmlformats.org/officeDocument/2006/relationships/image" Target="../media/image117.png"/><Relationship Id="rId15" Type="http://schemas.openxmlformats.org/officeDocument/2006/relationships/image" Target="../media/image430.png"/><Relationship Id="rId23" Type="http://schemas.openxmlformats.org/officeDocument/2006/relationships/image" Target="../media/image49.png"/><Relationship Id="rId10" Type="http://schemas.openxmlformats.org/officeDocument/2006/relationships/image" Target="../media/image16.png"/><Relationship Id="rId19" Type="http://schemas.openxmlformats.org/officeDocument/2006/relationships/image" Target="../media/image45.png"/><Relationship Id="rId4" Type="http://schemas.openxmlformats.org/officeDocument/2006/relationships/image" Target="../media/image10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4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2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38" Type="http://schemas.openxmlformats.org/officeDocument/2006/relationships/image" Target="../media/image83.png"/><Relationship Id="rId2" Type="http://schemas.openxmlformats.org/officeDocument/2006/relationships/image" Target="../media/image1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openxmlformats.org/officeDocument/2006/relationships/image" Target="../media/image82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10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26" Type="http://schemas.openxmlformats.org/officeDocument/2006/relationships/image" Target="../media/image70.png"/><Relationship Id="rId18" Type="http://schemas.openxmlformats.org/officeDocument/2006/relationships/image" Target="../media/image64.png"/><Relationship Id="rId3" Type="http://schemas.openxmlformats.org/officeDocument/2006/relationships/image" Target="../media/image2.png"/><Relationship Id="rId21" Type="http://schemas.openxmlformats.org/officeDocument/2006/relationships/image" Target="../media/image67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5" Type="http://schemas.openxmlformats.org/officeDocument/2006/relationships/image" Target="../media/image69.png"/><Relationship Id="rId17" Type="http://schemas.openxmlformats.org/officeDocument/2006/relationships/image" Target="../media/image63.png"/><Relationship Id="rId33" Type="http://schemas.openxmlformats.org/officeDocument/2006/relationships/image" Target="../media/image55.png"/><Relationship Id="rId2" Type="http://schemas.openxmlformats.org/officeDocument/2006/relationships/image" Target="../media/image1.png"/><Relationship Id="rId29" Type="http://schemas.openxmlformats.org/officeDocument/2006/relationships/image" Target="../media/image73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68.png"/><Relationship Id="rId32" Type="http://schemas.openxmlformats.org/officeDocument/2006/relationships/image" Target="../media/image76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8" Type="http://schemas.openxmlformats.org/officeDocument/2006/relationships/image" Target="../media/image72.png"/><Relationship Id="rId10" Type="http://schemas.openxmlformats.org/officeDocument/2006/relationships/image" Target="../media/image56.png"/><Relationship Id="rId31" Type="http://schemas.openxmlformats.org/officeDocument/2006/relationships/image" Target="../media/image75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Relationship Id="rId14" Type="http://schemas.openxmlformats.org/officeDocument/2006/relationships/image" Target="../media/image60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72.png"/><Relationship Id="rId26" Type="http://schemas.openxmlformats.org/officeDocument/2006/relationships/image" Target="../media/image86.png"/><Relationship Id="rId18" Type="http://schemas.openxmlformats.org/officeDocument/2006/relationships/image" Target="../media/image64.png"/><Relationship Id="rId3" Type="http://schemas.openxmlformats.org/officeDocument/2006/relationships/image" Target="../media/image2.png"/><Relationship Id="rId21" Type="http://schemas.openxmlformats.org/officeDocument/2006/relationships/image" Target="../media/image67.png"/><Relationship Id="rId34" Type="http://schemas.openxmlformats.org/officeDocument/2006/relationships/image" Target="../media/image55.png"/><Relationship Id="rId7" Type="http://schemas.openxmlformats.org/officeDocument/2006/relationships/image" Target="../media/image52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5" Type="http://schemas.openxmlformats.org/officeDocument/2006/relationships/image" Target="../media/image85.png"/><Relationship Id="rId33" Type="http://schemas.openxmlformats.org/officeDocument/2006/relationships/image" Target="../media/image63.png"/><Relationship Id="rId2" Type="http://schemas.openxmlformats.org/officeDocument/2006/relationships/image" Target="../media/image1.png"/><Relationship Id="rId16" Type="http://schemas.openxmlformats.org/officeDocument/2006/relationships/image" Target="../media/image75.png"/><Relationship Id="rId29" Type="http://schemas.openxmlformats.org/officeDocument/2006/relationships/image" Target="../media/image89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0.png"/><Relationship Id="rId32" Type="http://schemas.openxmlformats.org/officeDocument/2006/relationships/image" Target="../media/image62.png"/><Relationship Id="rId5" Type="http://schemas.openxmlformats.org/officeDocument/2006/relationships/image" Target="../media/image51.png"/><Relationship Id="rId15" Type="http://schemas.openxmlformats.org/officeDocument/2006/relationships/image" Target="../media/image74.png"/><Relationship Id="rId28" Type="http://schemas.openxmlformats.org/officeDocument/2006/relationships/image" Target="../media/image88.png"/><Relationship Id="rId10" Type="http://schemas.openxmlformats.org/officeDocument/2006/relationships/image" Target="../media/image69.png"/><Relationship Id="rId31" Type="http://schemas.openxmlformats.org/officeDocument/2006/relationships/image" Target="../media/image84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14" Type="http://schemas.openxmlformats.org/officeDocument/2006/relationships/image" Target="../media/image73.png"/><Relationship Id="rId27" Type="http://schemas.openxmlformats.org/officeDocument/2006/relationships/image" Target="../media/image820.png"/><Relationship Id="rId30" Type="http://schemas.openxmlformats.org/officeDocument/2006/relationships/image" Target="../media/image830.png"/><Relationship Id="rId35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6939" y="383724"/>
            <a:ext cx="442096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100" b="1" cap="all" dirty="0" smtClean="0">
                <a:solidFill>
                  <a:schemeClr val="accent2">
                    <a:lumMod val="75000"/>
                  </a:schemeClr>
                </a:solidFill>
              </a:rPr>
              <a:t>Равноускоренное прямолинейное </a:t>
            </a:r>
            <a:r>
              <a:rPr lang="ru-RU" sz="2100" b="1" cap="all" dirty="0">
                <a:solidFill>
                  <a:schemeClr val="accent2">
                    <a:lumMod val="75000"/>
                  </a:schemeClr>
                </a:solidFill>
              </a:rPr>
              <a:t>движение. </a:t>
            </a:r>
            <a:r>
              <a:rPr lang="ru-RU" sz="2100" b="1" cap="all" dirty="0" smtClean="0">
                <a:solidFill>
                  <a:schemeClr val="accent2">
                    <a:lumMod val="75000"/>
                  </a:schemeClr>
                </a:solidFill>
              </a:rPr>
              <a:t>Ускорение </a:t>
            </a:r>
            <a:r>
              <a:rPr lang="ru-RU" sz="2100" b="1" cap="all" dirty="0" smtClean="0">
                <a:solidFill>
                  <a:srgbClr val="ED7D31">
                    <a:lumMod val="75000"/>
                  </a:srgbClr>
                </a:solidFill>
              </a:rPr>
              <a:t>(практика)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1"/>
            <a:ext cx="3976684" cy="514349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33400" y="4248150"/>
            <a:ext cx="16478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1800" y="4388048"/>
            <a:ext cx="18213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Сэр Исаак Ньютон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11388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60420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18454" y="160420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8299" y="1933013"/>
                <a:ext cx="7823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=4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1933013"/>
                <a:ext cx="782321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3699120"/>
            <a:ext cx="95967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22049" y="1921065"/>
            <a:ext cx="0" cy="20947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3708013"/>
                <a:ext cx="9612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708013"/>
                <a:ext cx="961265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1318455" y="2209992"/>
            <a:ext cx="3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Кинематические 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ур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-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ния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 движения:</a:t>
            </a:r>
            <a:endParaRPr lang="ru-RU" sz="1400" i="1" dirty="0">
              <a:cs typeface="Gerbera" pitchFamily="50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371475" y="1427897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68299" y="2235419"/>
                <a:ext cx="927433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4 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235419"/>
                <a:ext cx="927433" cy="4598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8299" y="2689963"/>
                <a:ext cx="8358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689963"/>
                <a:ext cx="835870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8299" y="3017671"/>
                <a:ext cx="8358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017671"/>
                <a:ext cx="835870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322050" y="1913286"/>
            <a:ext cx="2545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Gerbera" pitchFamily="50" charset="0"/>
              </a:rPr>
              <a:t>Способ 1 (аналитический)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cs typeface="Gerbera" pitchFamily="50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71476" y="4395786"/>
            <a:ext cx="171450" cy="213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7771476" y="3668042"/>
            <a:ext cx="171450" cy="213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7771476" y="2145952"/>
            <a:ext cx="171450" cy="213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291000" y="4628125"/>
            <a:ext cx="1405975" cy="0"/>
          </a:xfrm>
          <a:prstGeom prst="line">
            <a:avLst/>
          </a:prstGeom>
          <a:ln w="1905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8004839" y="3881329"/>
            <a:ext cx="0" cy="738043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V="1">
            <a:off x="8004839" y="3153585"/>
            <a:ext cx="0" cy="746161"/>
          </a:xfrm>
          <a:prstGeom prst="straightConnector1">
            <a:avLst/>
          </a:prstGeom>
          <a:ln w="9525">
            <a:solidFill>
              <a:srgbClr val="72B3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7771476" y="2940298"/>
            <a:ext cx="171450" cy="213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3" name="Прямая со стрелкой 102"/>
          <p:cNvCxnSpPr/>
          <p:nvPr/>
        </p:nvCxnSpPr>
        <p:spPr>
          <a:xfrm flipV="1">
            <a:off x="8004839" y="2359240"/>
            <a:ext cx="0" cy="794345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flipV="1">
            <a:off x="7857201" y="3414713"/>
            <a:ext cx="0" cy="253330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V="1">
            <a:off x="7857201" y="2686968"/>
            <a:ext cx="0" cy="253330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533116" y="3400424"/>
                <a:ext cx="3576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116" y="3400424"/>
                <a:ext cx="357662" cy="261610"/>
              </a:xfrm>
              <a:prstGeom prst="rect">
                <a:avLst/>
              </a:prstGeom>
              <a:blipFill rotWithShape="0">
                <a:blip r:embed="rId10"/>
                <a:stretch>
                  <a:fillRect t="-2326" r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7480723" y="2677114"/>
                <a:ext cx="41697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03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723" y="2677114"/>
                <a:ext cx="416974" cy="261610"/>
              </a:xfrm>
              <a:prstGeom prst="rect">
                <a:avLst/>
              </a:prstGeom>
              <a:blipFill rotWithShape="0">
                <a:blip r:embed="rId11"/>
                <a:stretch>
                  <a:fillRect t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7924573" y="4026169"/>
                <a:ext cx="42344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573" y="4026169"/>
                <a:ext cx="423449" cy="261610"/>
              </a:xfrm>
              <a:prstGeom prst="rect">
                <a:avLst/>
              </a:prstGeom>
              <a:blipFill rotWithShape="0">
                <a:blip r:embed="rId12"/>
                <a:stretch>
                  <a:fillRect t="-2326" r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7924573" y="3290581"/>
                <a:ext cx="42344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573" y="3290581"/>
                <a:ext cx="423449" cy="261610"/>
              </a:xfrm>
              <a:prstGeom prst="rect">
                <a:avLst/>
              </a:prstGeom>
              <a:blipFill rotWithShape="0">
                <a:blip r:embed="rId13"/>
                <a:stretch>
                  <a:fillRect t="-2326" r="-15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7924573" y="2451466"/>
                <a:ext cx="42344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573" y="2451466"/>
                <a:ext cx="423449" cy="261610"/>
              </a:xfrm>
              <a:prstGeom prst="rect">
                <a:avLst/>
              </a:prstGeom>
              <a:blipFill rotWithShape="0">
                <a:blip r:embed="rId14"/>
                <a:stretch>
                  <a:fillRect t="-2326" r="-15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 стрелкой 34"/>
          <p:cNvCxnSpPr/>
          <p:nvPr/>
        </p:nvCxnSpPr>
        <p:spPr>
          <a:xfrm flipV="1">
            <a:off x="8362311" y="4276725"/>
            <a:ext cx="0" cy="225704"/>
          </a:xfrm>
          <a:prstGeom prst="straightConnector1">
            <a:avLst/>
          </a:prstGeom>
          <a:ln w="952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8347703" y="4269396"/>
                <a:ext cx="36356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703" y="4269396"/>
                <a:ext cx="363561" cy="261610"/>
              </a:xfrm>
              <a:prstGeom prst="rect">
                <a:avLst/>
              </a:prstGeom>
              <a:blipFill rotWithShape="0">
                <a:blip r:embed="rId15"/>
                <a:stretch>
                  <a:fillRect t="-2326" r="-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Прямая со стрелкой 113"/>
          <p:cNvCxnSpPr/>
          <p:nvPr/>
        </p:nvCxnSpPr>
        <p:spPr>
          <a:xfrm>
            <a:off x="8357548" y="2589600"/>
            <a:ext cx="0" cy="225704"/>
          </a:xfrm>
          <a:prstGeom prst="straightConnector1">
            <a:avLst/>
          </a:prstGeom>
          <a:ln w="952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8342940" y="2582271"/>
                <a:ext cx="36356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940" y="2582271"/>
                <a:ext cx="363561" cy="261610"/>
              </a:xfrm>
              <a:prstGeom prst="rect">
                <a:avLst/>
              </a:prstGeom>
              <a:blipFill rotWithShape="0">
                <a:blip r:embed="rId16"/>
                <a:stretch>
                  <a:fillRect t="-2326" r="-3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Прямая со стрелкой 117"/>
          <p:cNvCxnSpPr/>
          <p:nvPr/>
        </p:nvCxnSpPr>
        <p:spPr>
          <a:xfrm flipV="1">
            <a:off x="7300526" y="1835143"/>
            <a:ext cx="0" cy="2797745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21282" y="1738765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y</a:t>
            </a:r>
            <a:endParaRPr lang="ru-RU" i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6983178" y="4459032"/>
            <a:ext cx="3225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</a:t>
            </a: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8248204" y="3397004"/>
                <a:ext cx="629531" cy="283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204" y="3397004"/>
                <a:ext cx="629531" cy="28328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Группа 55"/>
          <p:cNvGrpSpPr/>
          <p:nvPr/>
        </p:nvGrpSpPr>
        <p:grpSpPr>
          <a:xfrm>
            <a:off x="1465936" y="2506698"/>
            <a:ext cx="2203901" cy="2266563"/>
            <a:chOff x="3958318" y="2506698"/>
            <a:chExt cx="2203901" cy="2266563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4127791" y="2506698"/>
              <a:ext cx="2034428" cy="2266563"/>
              <a:chOff x="4127791" y="2506698"/>
              <a:chExt cx="2034428" cy="22665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4132502" y="2506698"/>
                    <a:ext cx="1124457" cy="5262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; </m:t>
                          </m:r>
                        </m:oMath>
                      </m:oMathPara>
                    </a14:m>
                    <a:endParaRPr lang="ru-RU" sz="1400" i="1" dirty="0">
                      <a:cs typeface="Gerbera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2502" y="2506698"/>
                    <a:ext cx="1124457" cy="526298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Прямоугольник 67"/>
                  <p:cNvSpPr/>
                  <p:nvPr/>
                </p:nvSpPr>
                <p:spPr>
                  <a:xfrm>
                    <a:off x="4127791" y="3041032"/>
                    <a:ext cx="1011287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</m:oMath>
                      </m:oMathPara>
                    </a14:m>
                    <a:endParaRPr lang="ru-RU" sz="1400" i="1" dirty="0">
                      <a:solidFill>
                        <a:prstClr val="black"/>
                      </a:solidFill>
                      <a:cs typeface="Gerbera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76" name="Прямоугольник 7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7791" y="3041032"/>
                    <a:ext cx="1011287" cy="307777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4132502" y="3362231"/>
                    <a:ext cx="109245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; </m:t>
                          </m:r>
                        </m:oMath>
                      </m:oMathPara>
                    </a14:m>
                    <a:endParaRPr lang="ru-RU" sz="1400" i="1" dirty="0">
                      <a:cs typeface="Gerbera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2502" y="3362231"/>
                    <a:ext cx="1092457" cy="307777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4132502" y="3634445"/>
                    <a:ext cx="1755397" cy="545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; </m:t>
                          </m:r>
                        </m:oMath>
                      </m:oMathPara>
                    </a14:m>
                    <a:endParaRPr lang="ru-RU" sz="1400" i="1" dirty="0">
                      <a:cs typeface="Gerbera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2502" y="3634445"/>
                    <a:ext cx="1755397" cy="545406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Прямоугольник 75"/>
                  <p:cNvSpPr/>
                  <p:nvPr/>
                </p:nvSpPr>
                <p:spPr>
                  <a:xfrm>
                    <a:off x="4127791" y="4168780"/>
                    <a:ext cx="1332544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</m:oMath>
                      </m:oMathPara>
                    </a14:m>
                    <a:endParaRPr lang="ru-RU" sz="1400" i="1" dirty="0">
                      <a:solidFill>
                        <a:prstClr val="black"/>
                      </a:solidFill>
                      <a:cs typeface="Gerbera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80" name="Прямоугольник 7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7791" y="4168780"/>
                    <a:ext cx="1332544" cy="307777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4132502" y="4465484"/>
                    <a:ext cx="202971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. </m:t>
                          </m:r>
                        </m:oMath>
                      </m:oMathPara>
                    </a14:m>
                    <a:endParaRPr lang="ru-RU" sz="1400" i="1" dirty="0">
                      <a:cs typeface="Gerbera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2502" y="4465484"/>
                    <a:ext cx="2029717" cy="307777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5" name="Левая фигурная скобка 64"/>
            <p:cNvSpPr/>
            <p:nvPr/>
          </p:nvSpPr>
          <p:spPr>
            <a:xfrm>
              <a:off x="3958318" y="2517769"/>
              <a:ext cx="285750" cy="2249495"/>
            </a:xfrm>
            <a:prstGeom prst="leftBrace">
              <a:avLst>
                <a:gd name="adj1" fmla="val 35000"/>
                <a:gd name="adj2" fmla="val 5000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368299" y="3329593"/>
                <a:ext cx="10504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329593"/>
                <a:ext cx="1050416" cy="307777"/>
              </a:xfrm>
              <a:prstGeom prst="rect">
                <a:avLst/>
              </a:prstGeom>
              <a:blipFill rotWithShape="0">
                <a:blip r:embed="rId34"/>
                <a:stretch>
                  <a:fillRect t="-9804" r="-5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3599444" y="2506698"/>
            <a:ext cx="3454988" cy="2254744"/>
            <a:chOff x="3599444" y="2506698"/>
            <a:chExt cx="3454988" cy="2254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Прямоугольник 68"/>
                <p:cNvSpPr/>
                <p:nvPr/>
              </p:nvSpPr>
              <p:spPr>
                <a:xfrm>
                  <a:off x="3764234" y="3041032"/>
                  <a:ext cx="1115102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ru-RU" sz="1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1400" i="1" dirty="0">
                    <a:solidFill>
                      <a:prstClr val="black"/>
                    </a:solidFill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69" name="Прямоугольник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4234" y="3041032"/>
                  <a:ext cx="1115102" cy="307777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3764234" y="3362231"/>
                  <a:ext cx="109245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; </m:t>
                        </m:r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4234" y="3362231"/>
                  <a:ext cx="1092457" cy="307777"/>
                </a:xfrm>
                <a:prstGeom prst="rect">
                  <a:avLst/>
                </a:prstGeom>
                <a:blipFill rotWithShape="0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3767313" y="2506698"/>
                  <a:ext cx="1050781" cy="562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7313" y="2506698"/>
                  <a:ext cx="1050781" cy="562911"/>
                </a:xfrm>
                <a:prstGeom prst="rect">
                  <a:avLst/>
                </a:prstGeom>
                <a:blipFill rotWithShape="0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3764969" y="3634445"/>
                  <a:ext cx="1562671" cy="563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4969" y="3634445"/>
                  <a:ext cx="1562671" cy="563167"/>
                </a:xfrm>
                <a:prstGeom prst="rect">
                  <a:avLst/>
                </a:prstGeom>
                <a:blipFill rotWithShape="0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3760678" y="4235075"/>
                  <a:ext cx="2095584" cy="4800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0678" y="4235075"/>
                  <a:ext cx="2095584" cy="480068"/>
                </a:xfrm>
                <a:prstGeom prst="rect">
                  <a:avLst/>
                </a:prstGeom>
                <a:blipFill rotWithShape="0">
                  <a:blip r:embed="rId39"/>
                  <a:stretch>
                    <a:fillRect b="-12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Прямоугольник 78"/>
                <p:cNvSpPr/>
                <p:nvPr/>
              </p:nvSpPr>
              <p:spPr>
                <a:xfrm>
                  <a:off x="5158848" y="3699120"/>
                  <a:ext cx="1895584" cy="4800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400" i="1" dirty="0">
                    <a:solidFill>
                      <a:prstClr val="black"/>
                    </a:solidFill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79" name="Прямоугольник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848" y="3699120"/>
                  <a:ext cx="1895584" cy="480068"/>
                </a:xfrm>
                <a:prstGeom prst="rect">
                  <a:avLst/>
                </a:prstGeom>
                <a:blipFill rotWithShape="0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5612899" y="4344728"/>
                  <a:ext cx="125267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899" y="4344728"/>
                  <a:ext cx="1252677" cy="307777"/>
                </a:xfrm>
                <a:prstGeom prst="rect">
                  <a:avLst/>
                </a:prstGeom>
                <a:blipFill rotWithShape="0"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Левая фигурная скобка 87"/>
            <p:cNvSpPr/>
            <p:nvPr/>
          </p:nvSpPr>
          <p:spPr>
            <a:xfrm>
              <a:off x="3599444" y="2511947"/>
              <a:ext cx="285750" cy="2249495"/>
            </a:xfrm>
            <a:prstGeom prst="leftBrace">
              <a:avLst>
                <a:gd name="adj1" fmla="val 35000"/>
                <a:gd name="adj2" fmla="val 5000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Прямоугольник 88"/>
                <p:cNvSpPr/>
                <p:nvPr/>
              </p:nvSpPr>
              <p:spPr>
                <a:xfrm>
                  <a:off x="4590040" y="2567885"/>
                  <a:ext cx="812466" cy="4800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89" name="Прямоугольник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0040" y="2567885"/>
                  <a:ext cx="812466" cy="480068"/>
                </a:xfrm>
                <a:prstGeom prst="rect">
                  <a:avLst/>
                </a:prstGeom>
                <a:blipFill rotWithShape="0">
                  <a:blip r:embed="rId42"/>
                  <a:stretch>
                    <a:fillRect b="-126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Группа 89"/>
          <p:cNvGrpSpPr/>
          <p:nvPr/>
        </p:nvGrpSpPr>
        <p:grpSpPr>
          <a:xfrm>
            <a:off x="1475928" y="2506698"/>
            <a:ext cx="3454988" cy="2254744"/>
            <a:chOff x="3599444" y="2506698"/>
            <a:chExt cx="3454988" cy="2254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Прямоугольник 90"/>
                <p:cNvSpPr/>
                <p:nvPr/>
              </p:nvSpPr>
              <p:spPr>
                <a:xfrm>
                  <a:off x="3764234" y="3041032"/>
                  <a:ext cx="1115102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ru-RU" sz="1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1400" i="1" dirty="0">
                    <a:solidFill>
                      <a:prstClr val="black"/>
                    </a:solidFill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91" name="Прямоугольник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4234" y="3041032"/>
                  <a:ext cx="1115102" cy="307777"/>
                </a:xfrm>
                <a:prstGeom prst="rect">
                  <a:avLst/>
                </a:prstGeom>
                <a:blipFill rotWithShape="0">
                  <a:blip r:embed="rId43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3764234" y="3362231"/>
                  <a:ext cx="109245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; </m:t>
                        </m:r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4234" y="3362231"/>
                  <a:ext cx="1092457" cy="307777"/>
                </a:xfrm>
                <a:prstGeom prst="rect">
                  <a:avLst/>
                </a:prstGeom>
                <a:blipFill rotWithShape="0"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3767313" y="2506698"/>
                  <a:ext cx="1050781" cy="562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7313" y="2506698"/>
                  <a:ext cx="1050781" cy="562911"/>
                </a:xfrm>
                <a:prstGeom prst="rect">
                  <a:avLst/>
                </a:prstGeom>
                <a:blipFill rotWithShape="0"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3764969" y="3634445"/>
                  <a:ext cx="1562671" cy="563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4969" y="3634445"/>
                  <a:ext cx="1562671" cy="563167"/>
                </a:xfrm>
                <a:prstGeom prst="rect">
                  <a:avLst/>
                </a:prstGeom>
                <a:blipFill rotWithShape="0"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3760678" y="4235075"/>
                  <a:ext cx="2095584" cy="4800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0678" y="4235075"/>
                  <a:ext cx="2095584" cy="480068"/>
                </a:xfrm>
                <a:prstGeom prst="rect">
                  <a:avLst/>
                </a:prstGeom>
                <a:blipFill rotWithShape="0">
                  <a:blip r:embed="rId47"/>
                  <a:stretch>
                    <a:fillRect b="-12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Прямоугольник 129"/>
                <p:cNvSpPr/>
                <p:nvPr/>
              </p:nvSpPr>
              <p:spPr>
                <a:xfrm>
                  <a:off x="5158848" y="3699120"/>
                  <a:ext cx="1895584" cy="4800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400" i="1" dirty="0">
                    <a:solidFill>
                      <a:prstClr val="black"/>
                    </a:solidFill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130" name="Прямоугольник 1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848" y="3699120"/>
                  <a:ext cx="1895584" cy="480068"/>
                </a:xfrm>
                <a:prstGeom prst="rect">
                  <a:avLst/>
                </a:prstGeom>
                <a:blipFill rotWithShape="0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5612899" y="4344728"/>
                  <a:ext cx="125267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899" y="4344728"/>
                  <a:ext cx="1252677" cy="307777"/>
                </a:xfrm>
                <a:prstGeom prst="rect">
                  <a:avLst/>
                </a:prstGeom>
                <a:blipFill rotWithShape="0"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Левая фигурная скобка 131"/>
            <p:cNvSpPr/>
            <p:nvPr/>
          </p:nvSpPr>
          <p:spPr>
            <a:xfrm>
              <a:off x="3599444" y="2511947"/>
              <a:ext cx="285750" cy="2249495"/>
            </a:xfrm>
            <a:prstGeom prst="leftBrace">
              <a:avLst>
                <a:gd name="adj1" fmla="val 35000"/>
                <a:gd name="adj2" fmla="val 5000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Прямоугольник 133"/>
                <p:cNvSpPr/>
                <p:nvPr/>
              </p:nvSpPr>
              <p:spPr>
                <a:xfrm>
                  <a:off x="4590040" y="2567885"/>
                  <a:ext cx="812466" cy="4800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4" name="Прямоугольник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0040" y="2567885"/>
                  <a:ext cx="812466" cy="480068"/>
                </a:xfrm>
                <a:prstGeom prst="rect">
                  <a:avLst/>
                </a:prstGeom>
                <a:blipFill rotWithShape="0">
                  <a:blip r:embed="rId42"/>
                  <a:stretch>
                    <a:fillRect b="-126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4522746" y="4329488"/>
                <a:ext cx="1252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746" y="4329488"/>
                <a:ext cx="1252677" cy="307777"/>
              </a:xfrm>
              <a:prstGeom prst="rect">
                <a:avLst/>
              </a:prstGeom>
              <a:blipFill rotWithShape="0"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5538776" y="4329488"/>
                <a:ext cx="7024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48 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776" y="4329488"/>
                <a:ext cx="702421" cy="307777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8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3.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Кабина лифта поднимается в течение первых 4 секунд </a:t>
            </a:r>
            <a:r>
              <a:rPr lang="ru-RU" altLang="ru-RU" sz="1400" dirty="0" err="1" smtClean="0">
                <a:latin typeface="Gerbera"/>
                <a:cs typeface="Arial" panose="020B0604020202020204" pitchFamily="34" charset="0"/>
              </a:rPr>
              <a:t>равноускоренно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, достигая скорости 4 м/с. С этой скоростью кабина лифта движется 8 с, а последние 4 с происходит торможение с таким же по величине ускорением, как в начале движения. Определите модуль  перемещение кабины лифта за все время движения.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36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-0.2316 -1.48148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60420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18454" y="160420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8299" y="1933013"/>
                <a:ext cx="7823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=4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1933013"/>
                <a:ext cx="782321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3699120"/>
            <a:ext cx="95967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22049" y="1921065"/>
            <a:ext cx="0" cy="20947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3708013"/>
                <a:ext cx="9612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708013"/>
                <a:ext cx="961265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1318455" y="2243520"/>
            <a:ext cx="2880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Перемещения кабины лифта:</a:t>
            </a:r>
            <a:endParaRPr lang="ru-RU" sz="1400" i="1" dirty="0">
              <a:cs typeface="Gerbera" pitchFamily="50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371475" y="1427897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68299" y="2235419"/>
                <a:ext cx="927433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4 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235419"/>
                <a:ext cx="927433" cy="4598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8299" y="2689963"/>
                <a:ext cx="8358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689963"/>
                <a:ext cx="835870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8299" y="3017671"/>
                <a:ext cx="8358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017671"/>
                <a:ext cx="835870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322050" y="1913286"/>
            <a:ext cx="2545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Gerbera" pitchFamily="50" charset="0"/>
              </a:rPr>
              <a:t>Способ 2 (аналитический)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cs typeface="Gerbera" pitchFamily="50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71476" y="4395786"/>
            <a:ext cx="171450" cy="213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7771476" y="3668042"/>
            <a:ext cx="171450" cy="213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7771476" y="2145952"/>
            <a:ext cx="171450" cy="213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291000" y="4628125"/>
            <a:ext cx="1405975" cy="0"/>
          </a:xfrm>
          <a:prstGeom prst="line">
            <a:avLst/>
          </a:prstGeom>
          <a:ln w="1905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8004839" y="3881329"/>
            <a:ext cx="0" cy="738043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V="1">
            <a:off x="8004839" y="3153585"/>
            <a:ext cx="0" cy="746161"/>
          </a:xfrm>
          <a:prstGeom prst="straightConnector1">
            <a:avLst/>
          </a:prstGeom>
          <a:ln w="9525">
            <a:solidFill>
              <a:srgbClr val="72B3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7771476" y="2940298"/>
            <a:ext cx="171450" cy="213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3" name="Прямая со стрелкой 102"/>
          <p:cNvCxnSpPr/>
          <p:nvPr/>
        </p:nvCxnSpPr>
        <p:spPr>
          <a:xfrm flipV="1">
            <a:off x="8004839" y="2359240"/>
            <a:ext cx="0" cy="794345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flipV="1">
            <a:off x="7857201" y="3414713"/>
            <a:ext cx="0" cy="253330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V="1">
            <a:off x="7857201" y="2686968"/>
            <a:ext cx="0" cy="253330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533116" y="3400424"/>
                <a:ext cx="3576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116" y="3400424"/>
                <a:ext cx="357662" cy="261610"/>
              </a:xfrm>
              <a:prstGeom prst="rect">
                <a:avLst/>
              </a:prstGeom>
              <a:blipFill rotWithShape="0">
                <a:blip r:embed="rId10"/>
                <a:stretch>
                  <a:fillRect t="-2326" r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7480723" y="2677114"/>
                <a:ext cx="41697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03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723" y="2677114"/>
                <a:ext cx="416974" cy="261610"/>
              </a:xfrm>
              <a:prstGeom prst="rect">
                <a:avLst/>
              </a:prstGeom>
              <a:blipFill rotWithShape="0">
                <a:blip r:embed="rId11"/>
                <a:stretch>
                  <a:fillRect t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7924573" y="4026169"/>
                <a:ext cx="42344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573" y="4026169"/>
                <a:ext cx="423449" cy="261610"/>
              </a:xfrm>
              <a:prstGeom prst="rect">
                <a:avLst/>
              </a:prstGeom>
              <a:blipFill rotWithShape="0">
                <a:blip r:embed="rId12"/>
                <a:stretch>
                  <a:fillRect t="-2326" r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7924573" y="3290581"/>
                <a:ext cx="42344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573" y="3290581"/>
                <a:ext cx="423449" cy="261610"/>
              </a:xfrm>
              <a:prstGeom prst="rect">
                <a:avLst/>
              </a:prstGeom>
              <a:blipFill rotWithShape="0">
                <a:blip r:embed="rId13"/>
                <a:stretch>
                  <a:fillRect t="-2326" r="-15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7924573" y="2451466"/>
                <a:ext cx="42344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573" y="2451466"/>
                <a:ext cx="423449" cy="261610"/>
              </a:xfrm>
              <a:prstGeom prst="rect">
                <a:avLst/>
              </a:prstGeom>
              <a:blipFill rotWithShape="0">
                <a:blip r:embed="rId14"/>
                <a:stretch>
                  <a:fillRect t="-2326" r="-15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 стрелкой 34"/>
          <p:cNvCxnSpPr/>
          <p:nvPr/>
        </p:nvCxnSpPr>
        <p:spPr>
          <a:xfrm flipV="1">
            <a:off x="8362311" y="4276725"/>
            <a:ext cx="0" cy="225704"/>
          </a:xfrm>
          <a:prstGeom prst="straightConnector1">
            <a:avLst/>
          </a:prstGeom>
          <a:ln w="952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8347703" y="4269396"/>
                <a:ext cx="36356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703" y="4269396"/>
                <a:ext cx="363561" cy="261610"/>
              </a:xfrm>
              <a:prstGeom prst="rect">
                <a:avLst/>
              </a:prstGeom>
              <a:blipFill rotWithShape="0">
                <a:blip r:embed="rId15"/>
                <a:stretch>
                  <a:fillRect t="-2326" r="-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Прямая со стрелкой 113"/>
          <p:cNvCxnSpPr/>
          <p:nvPr/>
        </p:nvCxnSpPr>
        <p:spPr>
          <a:xfrm>
            <a:off x="8357548" y="2589600"/>
            <a:ext cx="0" cy="225704"/>
          </a:xfrm>
          <a:prstGeom prst="straightConnector1">
            <a:avLst/>
          </a:prstGeom>
          <a:ln w="952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8342940" y="2582271"/>
                <a:ext cx="36356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940" y="2582271"/>
                <a:ext cx="363561" cy="261610"/>
              </a:xfrm>
              <a:prstGeom prst="rect">
                <a:avLst/>
              </a:prstGeom>
              <a:blipFill rotWithShape="0">
                <a:blip r:embed="rId16"/>
                <a:stretch>
                  <a:fillRect t="-2326" r="-3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Прямая со стрелкой 117"/>
          <p:cNvCxnSpPr/>
          <p:nvPr/>
        </p:nvCxnSpPr>
        <p:spPr>
          <a:xfrm flipV="1">
            <a:off x="7300526" y="1835143"/>
            <a:ext cx="0" cy="2797745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21282" y="1738765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y</a:t>
            </a:r>
            <a:endParaRPr lang="ru-RU" i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6983178" y="4459032"/>
            <a:ext cx="3225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</a:t>
            </a: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8248204" y="3397004"/>
                <a:ext cx="629531" cy="283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204" y="3397004"/>
                <a:ext cx="629531" cy="28328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1318455" y="3713402"/>
            <a:ext cx="2674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Средняя скорость при РУД:</a:t>
            </a:r>
            <a:endParaRPr lang="ru-RU" sz="1400" i="1" dirty="0"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780832" y="3622356"/>
                <a:ext cx="1217188" cy="482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ср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832" y="3622356"/>
                <a:ext cx="1217188" cy="482248"/>
              </a:xfrm>
              <a:prstGeom prst="rect">
                <a:avLst/>
              </a:prstGeom>
              <a:blipFill rotWithShape="0">
                <a:blip r:embed="rId18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755726" y="3652418"/>
                <a:ext cx="1854599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ср1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ср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726" y="3652418"/>
                <a:ext cx="1854599" cy="459806"/>
              </a:xfrm>
              <a:prstGeom prst="rect">
                <a:avLst/>
              </a:prstGeom>
              <a:blipFill rotWithShape="0">
                <a:blip r:embed="rId1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327709" y="2573754"/>
                <a:ext cx="1210553" cy="327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1ср</m:t>
                          </m:r>
                        </m:sub>
                      </m:sSub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709" y="2573754"/>
                <a:ext cx="1210553" cy="327077"/>
              </a:xfrm>
              <a:prstGeom prst="rect">
                <a:avLst/>
              </a:prstGeom>
              <a:blipFill rotWithShape="0">
                <a:blip r:embed="rId20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313787" y="2573754"/>
                <a:ext cx="10085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0,5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787" y="2573754"/>
                <a:ext cx="1008533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327709" y="2923288"/>
                <a:ext cx="1210553" cy="327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ср</m:t>
                          </m:r>
                        </m:sub>
                      </m:sSub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709" y="2923288"/>
                <a:ext cx="1210553" cy="32707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318795" y="2923288"/>
                <a:ext cx="7761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795" y="2923288"/>
                <a:ext cx="776142" cy="30777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327709" y="3272822"/>
                <a:ext cx="1210553" cy="327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3ср</m:t>
                          </m:r>
                        </m:sub>
                      </m:sSub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709" y="3272822"/>
                <a:ext cx="1210553" cy="32707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313787" y="3290252"/>
                <a:ext cx="10085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0,5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787" y="3290252"/>
                <a:ext cx="1008533" cy="307777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1318455" y="4134681"/>
            <a:ext cx="746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Тогда</a:t>
            </a:r>
            <a:endParaRPr lang="ru-RU" sz="1400" i="1" dirty="0"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891020" y="4135250"/>
                <a:ext cx="25517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0,5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ru-RU" sz="1400" i="1">
                          <a:latin typeface="Cambria Math" panose="02040503050406030204" pitchFamily="18" charset="0"/>
                          <a:ea typeface="Cambria Math"/>
                        </a:rPr>
                        <m:t>0,5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020" y="4135250"/>
                <a:ext cx="2551746" cy="307777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207346" y="4135250"/>
                <a:ext cx="12682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. 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346" y="4135250"/>
                <a:ext cx="1268210" cy="307777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327709" y="4465483"/>
                <a:ext cx="20766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+8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=48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709" y="4465483"/>
                <a:ext cx="2076616" cy="307777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68299" y="3329593"/>
                <a:ext cx="10504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329593"/>
                <a:ext cx="1050416" cy="307777"/>
              </a:xfrm>
              <a:prstGeom prst="rect">
                <a:avLst/>
              </a:prstGeom>
              <a:blipFill rotWithShape="0">
                <a:blip r:embed="rId29"/>
                <a:stretch>
                  <a:fillRect t="-9804" r="-5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8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3.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Кабина лифта поднимается в течение первых 4 секунд </a:t>
            </a:r>
            <a:r>
              <a:rPr lang="ru-RU" altLang="ru-RU" sz="1400" dirty="0" err="1" smtClean="0">
                <a:latin typeface="Gerbera"/>
                <a:cs typeface="Arial" panose="020B0604020202020204" pitchFamily="34" charset="0"/>
              </a:rPr>
              <a:t>равноускоренно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, достигая скорости 4 м/с. С этой скоростью кабина лифта движется 8 с, а последние 4 с происходит торможение с таким же по величине ускорением, как в начале движения. Определите модуль  перемещение кабины лифта за все время движения.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9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57" grpId="0"/>
      <p:bldP spid="77" grpId="0"/>
      <p:bldP spid="58" grpId="0"/>
      <p:bldP spid="74" grpId="0"/>
      <p:bldP spid="59" grpId="0"/>
      <p:bldP spid="53" grpId="0"/>
      <p:bldP spid="60" grpId="0"/>
      <p:bldP spid="56" grpId="0"/>
      <p:bldP spid="66" grpId="0"/>
      <p:bldP spid="69" grpId="0"/>
      <p:bldP spid="70" grpId="0"/>
      <p:bldP spid="71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 42"/>
          <p:cNvSpPr/>
          <p:nvPr/>
        </p:nvSpPr>
        <p:spPr>
          <a:xfrm>
            <a:off x="5291138" y="2609850"/>
            <a:ext cx="2852737" cy="1495425"/>
          </a:xfrm>
          <a:custGeom>
            <a:avLst/>
            <a:gdLst>
              <a:gd name="connsiteX0" fmla="*/ 0 w 2852737"/>
              <a:gd name="connsiteY0" fmla="*/ 1495425 h 1495425"/>
              <a:gd name="connsiteX1" fmla="*/ 723900 w 2852737"/>
              <a:gd name="connsiteY1" fmla="*/ 4763 h 1495425"/>
              <a:gd name="connsiteX2" fmla="*/ 2157412 w 2852737"/>
              <a:gd name="connsiteY2" fmla="*/ 0 h 1495425"/>
              <a:gd name="connsiteX3" fmla="*/ 2852737 w 2852737"/>
              <a:gd name="connsiteY3" fmla="*/ 1495425 h 1495425"/>
              <a:gd name="connsiteX4" fmla="*/ 0 w 2852737"/>
              <a:gd name="connsiteY4" fmla="*/ 1495425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737" h="1495425">
                <a:moveTo>
                  <a:pt x="0" y="1495425"/>
                </a:moveTo>
                <a:lnTo>
                  <a:pt x="723900" y="4763"/>
                </a:lnTo>
                <a:lnTo>
                  <a:pt x="2157412" y="0"/>
                </a:lnTo>
                <a:lnTo>
                  <a:pt x="2852737" y="1495425"/>
                </a:lnTo>
                <a:lnTo>
                  <a:pt x="0" y="149542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011153" y="2611186"/>
            <a:ext cx="0" cy="1491783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5286866" y="2611186"/>
            <a:ext cx="719709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293519" y="2605088"/>
            <a:ext cx="721519" cy="149780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7449428" y="2611186"/>
            <a:ext cx="0" cy="1484949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60420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18454" y="160420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8299" y="1933013"/>
                <a:ext cx="7823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=4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1933013"/>
                <a:ext cx="782321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3699120"/>
            <a:ext cx="95967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22049" y="1921065"/>
            <a:ext cx="0" cy="20947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3708013"/>
                <a:ext cx="9612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708013"/>
                <a:ext cx="961265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1318455" y="2238242"/>
            <a:ext cx="2880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Перемещения кабины лифта:</a:t>
            </a:r>
            <a:endParaRPr lang="ru-RU" sz="1400" i="1" dirty="0">
              <a:cs typeface="Gerbera" pitchFamily="50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371475" y="1427897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68299" y="2235419"/>
                <a:ext cx="927433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4 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235419"/>
                <a:ext cx="927433" cy="4598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8299" y="2689963"/>
                <a:ext cx="8358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689963"/>
                <a:ext cx="835870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8299" y="3017671"/>
                <a:ext cx="8358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017671"/>
                <a:ext cx="835870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322050" y="1913286"/>
            <a:ext cx="2545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Gerbera" pitchFamily="50" charset="0"/>
              </a:rPr>
              <a:t>Способ 3 (графический)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cs typeface="Gerbera" pitchFamily="50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77610" y="1872200"/>
            <a:ext cx="41870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м/с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1318455" y="3076026"/>
            <a:ext cx="2548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Из графика находим, что</a:t>
            </a:r>
            <a:endParaRPr lang="ru-RU" sz="1400" i="1" dirty="0"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327708" y="2563198"/>
                <a:ext cx="1789285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𝐴𝐵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𝑂𝐶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708" y="2563198"/>
                <a:ext cx="1789285" cy="495649"/>
              </a:xfrm>
              <a:prstGeom prst="rect">
                <a:avLst/>
              </a:prstGeom>
              <a:blipFill rotWithShape="0">
                <a:blip r:embed="rId10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327709" y="4202923"/>
                <a:ext cx="20766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+8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=48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709" y="4202923"/>
                <a:ext cx="2076616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326474" y="3400982"/>
                <a:ext cx="8801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𝐴𝐵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, 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474" y="3400982"/>
                <a:ext cx="880138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068378" y="3400982"/>
                <a:ext cx="16089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𝑂𝐶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, 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378" y="3400982"/>
                <a:ext cx="1608994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528266" y="3400982"/>
                <a:ext cx="995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𝐴𝐾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. 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266" y="3400982"/>
                <a:ext cx="995112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1318455" y="3797015"/>
            <a:ext cx="699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Тогда</a:t>
            </a:r>
            <a:endParaRPr lang="ru-RU" sz="1400" i="1" dirty="0"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895638" y="3725938"/>
                <a:ext cx="1954473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638" y="3725938"/>
                <a:ext cx="1954473" cy="459806"/>
              </a:xfrm>
              <a:prstGeom prst="rect">
                <a:avLst/>
              </a:prstGeom>
              <a:blipFill rotWithShape="0">
                <a:blip r:embed="rId1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681189" y="3797014"/>
                <a:ext cx="12864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189" y="3797014"/>
                <a:ext cx="1286489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4"/>
              <p:cNvSpPr>
                <a:spLocks noChangeArrowheads="1"/>
              </p:cNvSpPr>
              <p:nvPr/>
            </p:nvSpPr>
            <p:spPr bwMode="auto">
              <a:xfrm>
                <a:off x="1318454" y="4527876"/>
                <a:ext cx="2085871" cy="348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>
                  <a:lnSpc>
                    <a:spcPts val="2000"/>
                  </a:lnSpc>
                </a:pPr>
                <a:r>
                  <a:rPr lang="ru-RU" altLang="ru-RU" sz="1200" b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ОТВЕТ:</a:t>
                </a:r>
                <a:r>
                  <a:rPr lang="ru-RU" altLang="ru-RU" sz="1200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=48 м.</m:t>
                    </m:r>
                  </m:oMath>
                </a14:m>
                <a:endParaRPr lang="ru-RU" sz="12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8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8454" y="4527876"/>
                <a:ext cx="2085871" cy="348813"/>
              </a:xfrm>
              <a:prstGeom prst="rect">
                <a:avLst/>
              </a:prstGeom>
              <a:blipFill rotWithShape="0">
                <a:blip r:embed="rId17"/>
                <a:stretch>
                  <a:fillRect b="-5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8342751" y="4109158"/>
            <a:ext cx="4773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</a:t>
            </a:r>
            <a:r>
              <a:rPr lang="ru-RU" dirty="0" smtClean="0"/>
              <a:t>, с</a:t>
            </a:r>
            <a:endParaRPr lang="ru-RU" baseline="-25000" dirty="0"/>
          </a:p>
        </p:txBody>
      </p:sp>
      <p:sp>
        <p:nvSpPr>
          <p:cNvPr id="87" name="TextBox 86"/>
          <p:cNvSpPr txBox="1"/>
          <p:nvPr/>
        </p:nvSpPr>
        <p:spPr>
          <a:xfrm>
            <a:off x="4965491" y="396943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O</a:t>
            </a:r>
            <a:endParaRPr lang="ru-RU" sz="1400" i="1" dirty="0"/>
          </a:p>
        </p:txBody>
      </p:sp>
      <p:cxnSp>
        <p:nvCxnSpPr>
          <p:cNvPr id="88" name="Прямая со стрелкой 87"/>
          <p:cNvCxnSpPr/>
          <p:nvPr/>
        </p:nvCxnSpPr>
        <p:spPr>
          <a:xfrm flipV="1">
            <a:off x="5286864" y="1947770"/>
            <a:ext cx="0" cy="2155199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521439" y="4106550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</a:t>
            </a:r>
            <a:endParaRPr lang="ru-RU" sz="1200" dirty="0"/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5648410" y="4066807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6011153" y="4066807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6373103" y="4066807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6730290" y="4066807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7087478" y="4066807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7449428" y="4066807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rot="5400000">
            <a:off x="5284888" y="3320391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rot="5400000">
            <a:off x="5284888" y="2571558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874167" y="4106550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4</a:t>
            </a:r>
            <a:endParaRPr lang="ru-RU" sz="1200" dirty="0"/>
          </a:p>
        </p:txBody>
      </p:sp>
      <p:sp>
        <p:nvSpPr>
          <p:cNvPr id="116" name="TextBox 115"/>
          <p:cNvSpPr txBox="1"/>
          <p:nvPr/>
        </p:nvSpPr>
        <p:spPr>
          <a:xfrm>
            <a:off x="6240343" y="4106550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6</a:t>
            </a:r>
            <a:endParaRPr lang="ru-RU" sz="1200" dirty="0"/>
          </a:p>
        </p:txBody>
      </p:sp>
      <p:sp>
        <p:nvSpPr>
          <p:cNvPr id="121" name="TextBox 120"/>
          <p:cNvSpPr txBox="1"/>
          <p:nvPr/>
        </p:nvSpPr>
        <p:spPr>
          <a:xfrm>
            <a:off x="6599117" y="4106550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8</a:t>
            </a:r>
            <a:endParaRPr lang="ru-RU" sz="1200" dirty="0"/>
          </a:p>
        </p:txBody>
      </p:sp>
      <p:sp>
        <p:nvSpPr>
          <p:cNvPr id="122" name="TextBox 121"/>
          <p:cNvSpPr txBox="1"/>
          <p:nvPr/>
        </p:nvSpPr>
        <p:spPr>
          <a:xfrm>
            <a:off x="6951894" y="4106550"/>
            <a:ext cx="340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10</a:t>
            </a:r>
            <a:endParaRPr lang="ru-RU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7313843" y="4106550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12</a:t>
            </a:r>
            <a:endParaRPr lang="ru-RU" sz="1200" dirty="0"/>
          </a:p>
        </p:txBody>
      </p:sp>
      <p:sp>
        <p:nvSpPr>
          <p:cNvPr id="127" name="TextBox 126"/>
          <p:cNvSpPr txBox="1"/>
          <p:nvPr/>
        </p:nvSpPr>
        <p:spPr>
          <a:xfrm>
            <a:off x="5035744" y="3220685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</a:t>
            </a:r>
            <a:endParaRPr lang="ru-RU" sz="1200" dirty="0"/>
          </a:p>
        </p:txBody>
      </p:sp>
      <p:sp>
        <p:nvSpPr>
          <p:cNvPr id="128" name="TextBox 127"/>
          <p:cNvSpPr txBox="1"/>
          <p:nvPr/>
        </p:nvSpPr>
        <p:spPr>
          <a:xfrm>
            <a:off x="5010608" y="2850044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3</a:t>
            </a:r>
            <a:endParaRPr lang="ru-RU" sz="1200" dirty="0"/>
          </a:p>
        </p:txBody>
      </p:sp>
      <p:cxnSp>
        <p:nvCxnSpPr>
          <p:cNvPr id="134" name="Прямая соединительная линия 133"/>
          <p:cNvCxnSpPr/>
          <p:nvPr/>
        </p:nvCxnSpPr>
        <p:spPr>
          <a:xfrm rot="5400000">
            <a:off x="5284888" y="2950178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5010608" y="2473806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4</a:t>
            </a:r>
            <a:endParaRPr lang="ru-RU" sz="1200" dirty="0"/>
          </a:p>
        </p:txBody>
      </p:sp>
      <p:cxnSp>
        <p:nvCxnSpPr>
          <p:cNvPr id="147" name="Прямая соединительная линия 146"/>
          <p:cNvCxnSpPr/>
          <p:nvPr/>
        </p:nvCxnSpPr>
        <p:spPr>
          <a:xfrm rot="5400000">
            <a:off x="5284888" y="3702599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5035744" y="3602893"/>
            <a:ext cx="247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ru-RU" sz="1200" dirty="0"/>
          </a:p>
        </p:txBody>
      </p:sp>
      <p:cxnSp>
        <p:nvCxnSpPr>
          <p:cNvPr id="150" name="Прямая соединительная линия 149"/>
          <p:cNvCxnSpPr/>
          <p:nvPr/>
        </p:nvCxnSpPr>
        <p:spPr>
          <a:xfrm>
            <a:off x="7799335" y="4066807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7663750" y="4106550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14</a:t>
            </a:r>
            <a:endParaRPr lang="ru-RU" sz="1200" dirty="0"/>
          </a:p>
        </p:txBody>
      </p:sp>
      <p:cxnSp>
        <p:nvCxnSpPr>
          <p:cNvPr id="156" name="Прямая соединительная линия 155"/>
          <p:cNvCxnSpPr/>
          <p:nvPr/>
        </p:nvCxnSpPr>
        <p:spPr>
          <a:xfrm>
            <a:off x="7439025" y="2605088"/>
            <a:ext cx="708017" cy="150257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flipV="1">
            <a:off x="6006585" y="2612744"/>
            <a:ext cx="1444346" cy="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5861792" y="2304677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</a:t>
            </a:r>
            <a:endParaRPr lang="ru-RU" sz="1400" i="1" dirty="0"/>
          </a:p>
        </p:txBody>
      </p:sp>
      <p:sp>
        <p:nvSpPr>
          <p:cNvPr id="159" name="TextBox 158"/>
          <p:cNvSpPr txBox="1"/>
          <p:nvPr/>
        </p:nvSpPr>
        <p:spPr>
          <a:xfrm>
            <a:off x="7302736" y="230467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B</a:t>
            </a:r>
            <a:endParaRPr lang="ru-RU" sz="1400" i="1" dirty="0"/>
          </a:p>
        </p:txBody>
      </p:sp>
      <p:sp>
        <p:nvSpPr>
          <p:cNvPr id="160" name="TextBox 159"/>
          <p:cNvSpPr txBox="1"/>
          <p:nvPr/>
        </p:nvSpPr>
        <p:spPr>
          <a:xfrm>
            <a:off x="8133880" y="3797014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C</a:t>
            </a:r>
            <a:endParaRPr lang="ru-RU" sz="1400" i="1" dirty="0"/>
          </a:p>
        </p:txBody>
      </p:sp>
      <p:sp>
        <p:nvSpPr>
          <p:cNvPr id="161" name="TextBox 160"/>
          <p:cNvSpPr txBox="1"/>
          <p:nvPr/>
        </p:nvSpPr>
        <p:spPr>
          <a:xfrm>
            <a:off x="6016927" y="3797014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K</a:t>
            </a:r>
            <a:endParaRPr lang="ru-RU" sz="1400" i="1" dirty="0"/>
          </a:p>
        </p:txBody>
      </p:sp>
      <p:cxnSp>
        <p:nvCxnSpPr>
          <p:cNvPr id="154" name="Прямая соединительная линия 153"/>
          <p:cNvCxnSpPr/>
          <p:nvPr/>
        </p:nvCxnSpPr>
        <p:spPr>
          <a:xfrm>
            <a:off x="8147042" y="4066807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8011457" y="4106550"/>
            <a:ext cx="3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16</a:t>
            </a:r>
            <a:endParaRPr lang="ru-RU" sz="1200" dirty="0"/>
          </a:p>
        </p:txBody>
      </p:sp>
      <p:cxnSp>
        <p:nvCxnSpPr>
          <p:cNvPr id="138" name="Прямая со стрелкой 137"/>
          <p:cNvCxnSpPr/>
          <p:nvPr/>
        </p:nvCxnSpPr>
        <p:spPr>
          <a:xfrm>
            <a:off x="5279719" y="4104055"/>
            <a:ext cx="3416606" cy="0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68299" y="3329593"/>
                <a:ext cx="10504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329593"/>
                <a:ext cx="1050416" cy="307777"/>
              </a:xfrm>
              <a:prstGeom prst="rect">
                <a:avLst/>
              </a:prstGeom>
              <a:blipFill rotWithShape="0">
                <a:blip r:embed="rId18"/>
                <a:stretch>
                  <a:fillRect t="-9804" r="-5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8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3.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Кабина лифта поднимается в течение первых 4 секунд равноускоренно, достигая скорости 4 м/с. С этой скоростью кабина лифта движется 8 с, а последние 4 с происходит торможение с таким же по величине ускорением, как в начале движения. Определите модуль  перемещение кабины лифта за все время движения.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5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7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5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7" grpId="0"/>
      <p:bldP spid="38" grpId="0"/>
      <p:bldP spid="69" grpId="0"/>
      <p:bldP spid="70" grpId="0"/>
      <p:bldP spid="73" grpId="0"/>
      <p:bldP spid="65" grpId="0"/>
      <p:bldP spid="67" grpId="0"/>
      <p:bldP spid="68" grpId="0"/>
      <p:bldP spid="72" grpId="0"/>
      <p:bldP spid="78" grpId="0"/>
      <p:bldP spid="79" grpId="0"/>
      <p:bldP spid="80" grpId="0"/>
      <p:bldP spid="86" grpId="0"/>
      <p:bldP spid="87" grpId="0"/>
      <p:bldP spid="89" grpId="0"/>
      <p:bldP spid="115" grpId="0"/>
      <p:bldP spid="116" grpId="0"/>
      <p:bldP spid="121" grpId="0"/>
      <p:bldP spid="122" grpId="0"/>
      <p:bldP spid="123" grpId="0"/>
      <p:bldP spid="127" grpId="0"/>
      <p:bldP spid="128" grpId="0"/>
      <p:bldP spid="135" grpId="0"/>
      <p:bldP spid="148" grpId="0"/>
      <p:bldP spid="151" grpId="0"/>
      <p:bldP spid="158" grpId="0"/>
      <p:bldP spid="159" grpId="0"/>
      <p:bldP spid="160" grpId="0"/>
      <p:bldP spid="161" grpId="0"/>
      <p:bldP spid="1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1"/>
            <a:ext cx="3976684" cy="5143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4327525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000" b="1" cap="all" dirty="0">
                <a:solidFill>
                  <a:srgbClr val="ED7D31">
                    <a:lumMod val="75000"/>
                  </a:srgbClr>
                </a:solidFill>
              </a:rPr>
              <a:t>Опыт — это не то, что происходит с вами; это то, что вы делаете с тем, что происходит с </a:t>
            </a:r>
            <a:r>
              <a:rPr lang="ru-RU" sz="2000" b="1" cap="all" dirty="0" smtClean="0">
                <a:solidFill>
                  <a:srgbClr val="ED7D31">
                    <a:lumMod val="75000"/>
                  </a:srgbClr>
                </a:solidFill>
              </a:rPr>
              <a:t>вами.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33400" y="4248150"/>
            <a:ext cx="16478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31800" y="4388048"/>
            <a:ext cx="18213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Сэр Исаак Ньютон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1.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На рисунке представлен график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зависимости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проекции вектора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скорости МТ от времени. Постройте график зависимости проекции ускорения от времени.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363636" y="1207221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68300" y="1534548"/>
            <a:ext cx="2774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Уравнение скорости для РУД:</a:t>
            </a:r>
            <a:endParaRPr lang="ru-RU" sz="1400" i="1" dirty="0"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66924" y="1849500"/>
                <a:ext cx="1480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24" y="1849500"/>
                <a:ext cx="1480926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Прямая соединительная линия 123"/>
          <p:cNvCxnSpPr/>
          <p:nvPr/>
        </p:nvCxnSpPr>
        <p:spPr>
          <a:xfrm>
            <a:off x="371475" y="1036364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68300" y="2164452"/>
            <a:ext cx="2230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Проекция ускорения:</a:t>
            </a:r>
            <a:endParaRPr lang="ru-RU" sz="1400" i="1" dirty="0"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6924" y="2479404"/>
                <a:ext cx="1309476" cy="461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24" y="2479404"/>
                <a:ext cx="1309476" cy="461217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368300" y="3057677"/>
            <a:ext cx="68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Тогда</a:t>
            </a:r>
            <a:endParaRPr lang="ru-RU" sz="1400" i="1" dirty="0"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43115" y="2947796"/>
                <a:ext cx="1190486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2−0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1−0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15" y="2947796"/>
                <a:ext cx="1190486" cy="497059"/>
              </a:xfrm>
              <a:prstGeom prst="rect">
                <a:avLst/>
              </a:prstGeom>
              <a:blipFill rotWithShape="0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Группа 26"/>
          <p:cNvGrpSpPr/>
          <p:nvPr/>
        </p:nvGrpSpPr>
        <p:grpSpPr>
          <a:xfrm>
            <a:off x="5126871" y="1392889"/>
            <a:ext cx="3320285" cy="3164246"/>
            <a:chOff x="4989711" y="1402942"/>
            <a:chExt cx="3320285" cy="3164246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5857325" y="3541278"/>
              <a:ext cx="0" cy="720726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V="1">
              <a:off x="6219275" y="3541278"/>
              <a:ext cx="0" cy="720726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V="1">
              <a:off x="6938412" y="2101416"/>
              <a:ext cx="0" cy="2160588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5492790" y="2099892"/>
              <a:ext cx="1445622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5492790" y="3541278"/>
              <a:ext cx="364535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олилиния 22"/>
            <p:cNvSpPr/>
            <p:nvPr/>
          </p:nvSpPr>
          <p:spPr>
            <a:xfrm>
              <a:off x="5490612" y="2100621"/>
              <a:ext cx="2166938" cy="2162175"/>
            </a:xfrm>
            <a:custGeom>
              <a:avLst/>
              <a:gdLst>
                <a:gd name="connsiteX0" fmla="*/ 0 w 2171700"/>
                <a:gd name="connsiteY0" fmla="*/ 2157413 h 2162175"/>
                <a:gd name="connsiteX1" fmla="*/ 371475 w 2171700"/>
                <a:gd name="connsiteY1" fmla="*/ 1443038 h 2162175"/>
                <a:gd name="connsiteX2" fmla="*/ 733425 w 2171700"/>
                <a:gd name="connsiteY2" fmla="*/ 1443038 h 2162175"/>
                <a:gd name="connsiteX3" fmla="*/ 1447800 w 2171700"/>
                <a:gd name="connsiteY3" fmla="*/ 0 h 2162175"/>
                <a:gd name="connsiteX4" fmla="*/ 2171700 w 2171700"/>
                <a:gd name="connsiteY4" fmla="*/ 2162175 h 2162175"/>
                <a:gd name="connsiteX0" fmla="*/ 0 w 2171700"/>
                <a:gd name="connsiteY0" fmla="*/ 2157413 h 2162175"/>
                <a:gd name="connsiteX1" fmla="*/ 369094 w 2171700"/>
                <a:gd name="connsiteY1" fmla="*/ 1438275 h 2162175"/>
                <a:gd name="connsiteX2" fmla="*/ 733425 w 2171700"/>
                <a:gd name="connsiteY2" fmla="*/ 1443038 h 2162175"/>
                <a:gd name="connsiteX3" fmla="*/ 1447800 w 2171700"/>
                <a:gd name="connsiteY3" fmla="*/ 0 h 2162175"/>
                <a:gd name="connsiteX4" fmla="*/ 2171700 w 2171700"/>
                <a:gd name="connsiteY4" fmla="*/ 2162175 h 2162175"/>
                <a:gd name="connsiteX0" fmla="*/ 0 w 2171700"/>
                <a:gd name="connsiteY0" fmla="*/ 2157413 h 2162175"/>
                <a:gd name="connsiteX1" fmla="*/ 369094 w 2171700"/>
                <a:gd name="connsiteY1" fmla="*/ 1438275 h 2162175"/>
                <a:gd name="connsiteX2" fmla="*/ 731044 w 2171700"/>
                <a:gd name="connsiteY2" fmla="*/ 1438275 h 2162175"/>
                <a:gd name="connsiteX3" fmla="*/ 1447800 w 2171700"/>
                <a:gd name="connsiteY3" fmla="*/ 0 h 2162175"/>
                <a:gd name="connsiteX4" fmla="*/ 2171700 w 2171700"/>
                <a:gd name="connsiteY4" fmla="*/ 2162175 h 2162175"/>
                <a:gd name="connsiteX0" fmla="*/ 0 w 2171700"/>
                <a:gd name="connsiteY0" fmla="*/ 2159794 h 2164556"/>
                <a:gd name="connsiteX1" fmla="*/ 369094 w 2171700"/>
                <a:gd name="connsiteY1" fmla="*/ 1440656 h 2164556"/>
                <a:gd name="connsiteX2" fmla="*/ 731044 w 2171700"/>
                <a:gd name="connsiteY2" fmla="*/ 1440656 h 2164556"/>
                <a:gd name="connsiteX3" fmla="*/ 1447800 w 2171700"/>
                <a:gd name="connsiteY3" fmla="*/ 0 h 2164556"/>
                <a:gd name="connsiteX4" fmla="*/ 2171700 w 2171700"/>
                <a:gd name="connsiteY4" fmla="*/ 2164556 h 2164556"/>
                <a:gd name="connsiteX0" fmla="*/ 0 w 2166938"/>
                <a:gd name="connsiteY0" fmla="*/ 2159794 h 2164556"/>
                <a:gd name="connsiteX1" fmla="*/ 369094 w 2166938"/>
                <a:gd name="connsiteY1" fmla="*/ 1440656 h 2164556"/>
                <a:gd name="connsiteX2" fmla="*/ 731044 w 2166938"/>
                <a:gd name="connsiteY2" fmla="*/ 1440656 h 2164556"/>
                <a:gd name="connsiteX3" fmla="*/ 1447800 w 2166938"/>
                <a:gd name="connsiteY3" fmla="*/ 0 h 2164556"/>
                <a:gd name="connsiteX4" fmla="*/ 2166938 w 2166938"/>
                <a:gd name="connsiteY4" fmla="*/ 2164556 h 2164556"/>
                <a:gd name="connsiteX0" fmla="*/ 0 w 2166938"/>
                <a:gd name="connsiteY0" fmla="*/ 2159794 h 2162175"/>
                <a:gd name="connsiteX1" fmla="*/ 369094 w 2166938"/>
                <a:gd name="connsiteY1" fmla="*/ 1440656 h 2162175"/>
                <a:gd name="connsiteX2" fmla="*/ 731044 w 2166938"/>
                <a:gd name="connsiteY2" fmla="*/ 1440656 h 2162175"/>
                <a:gd name="connsiteX3" fmla="*/ 1447800 w 2166938"/>
                <a:gd name="connsiteY3" fmla="*/ 0 h 2162175"/>
                <a:gd name="connsiteX4" fmla="*/ 2166938 w 2166938"/>
                <a:gd name="connsiteY4" fmla="*/ 2162175 h 2162175"/>
                <a:gd name="connsiteX0" fmla="*/ 0 w 2166938"/>
                <a:gd name="connsiteY0" fmla="*/ 2159794 h 2162175"/>
                <a:gd name="connsiteX1" fmla="*/ 369094 w 2166938"/>
                <a:gd name="connsiteY1" fmla="*/ 1445418 h 2162175"/>
                <a:gd name="connsiteX2" fmla="*/ 731044 w 2166938"/>
                <a:gd name="connsiteY2" fmla="*/ 1440656 h 2162175"/>
                <a:gd name="connsiteX3" fmla="*/ 1447800 w 2166938"/>
                <a:gd name="connsiteY3" fmla="*/ 0 h 2162175"/>
                <a:gd name="connsiteX4" fmla="*/ 2166938 w 2166938"/>
                <a:gd name="connsiteY4" fmla="*/ 2162175 h 2162175"/>
                <a:gd name="connsiteX0" fmla="*/ 0 w 2166938"/>
                <a:gd name="connsiteY0" fmla="*/ 2159794 h 2162175"/>
                <a:gd name="connsiteX1" fmla="*/ 369094 w 2166938"/>
                <a:gd name="connsiteY1" fmla="*/ 1445418 h 2162175"/>
                <a:gd name="connsiteX2" fmla="*/ 733425 w 2166938"/>
                <a:gd name="connsiteY2" fmla="*/ 1445418 h 2162175"/>
                <a:gd name="connsiteX3" fmla="*/ 1447800 w 2166938"/>
                <a:gd name="connsiteY3" fmla="*/ 0 h 2162175"/>
                <a:gd name="connsiteX4" fmla="*/ 2166938 w 2166938"/>
                <a:gd name="connsiteY4" fmla="*/ 2162175 h 2162175"/>
                <a:gd name="connsiteX0" fmla="*/ 0 w 2166938"/>
                <a:gd name="connsiteY0" fmla="*/ 2159794 h 2162175"/>
                <a:gd name="connsiteX1" fmla="*/ 369094 w 2166938"/>
                <a:gd name="connsiteY1" fmla="*/ 1445418 h 2162175"/>
                <a:gd name="connsiteX2" fmla="*/ 726282 w 2166938"/>
                <a:gd name="connsiteY2" fmla="*/ 1445418 h 2162175"/>
                <a:gd name="connsiteX3" fmla="*/ 1447800 w 2166938"/>
                <a:gd name="connsiteY3" fmla="*/ 0 h 2162175"/>
                <a:gd name="connsiteX4" fmla="*/ 2166938 w 2166938"/>
                <a:gd name="connsiteY4" fmla="*/ 2162175 h 21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6938" h="2162175">
                  <a:moveTo>
                    <a:pt x="0" y="2159794"/>
                  </a:moveTo>
                  <a:lnTo>
                    <a:pt x="369094" y="1445418"/>
                  </a:lnTo>
                  <a:lnTo>
                    <a:pt x="726282" y="1445418"/>
                  </a:lnTo>
                  <a:lnTo>
                    <a:pt x="1447800" y="0"/>
                  </a:lnTo>
                  <a:lnTo>
                    <a:pt x="2166938" y="2162175"/>
                  </a:ln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4989711" y="1402942"/>
              <a:ext cx="3320285" cy="3164246"/>
              <a:chOff x="4880724" y="1728814"/>
              <a:chExt cx="3320285" cy="3164246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4880724" y="1728814"/>
                <a:ext cx="5004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sz="1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υ</a:t>
                </a:r>
                <a:r>
                  <a:rPr lang="en-US" sz="1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1400" dirty="0" smtClean="0">
                    <a:cs typeface="Times New Roman" panose="02020603050405020304" pitchFamily="18" charset="0"/>
                  </a:rPr>
                  <a:t>,</a:t>
                </a:r>
              </a:p>
              <a:p>
                <a:pPr algn="ctr"/>
                <a:r>
                  <a:rPr lang="ru-RU" sz="1400" dirty="0" smtClean="0">
                    <a:cs typeface="Times New Roman" panose="02020603050405020304" pitchFamily="18" charset="0"/>
                  </a:rPr>
                  <a:t>м/с</a:t>
                </a:r>
                <a:endParaRPr lang="ru-RU" sz="1400" baseline="-25000" dirty="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7723612" y="4592978"/>
                <a:ext cx="477397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t</a:t>
                </a:r>
                <a:r>
                  <a:rPr lang="ru-RU" dirty="0" smtClean="0"/>
                  <a:t>, с</a:t>
                </a:r>
                <a:endParaRPr lang="ru-RU" baseline="-250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059863" y="4453255"/>
                <a:ext cx="3273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/>
                  <a:t>O</a:t>
                </a:r>
                <a:endParaRPr lang="ru-RU" sz="1400" i="1" dirty="0"/>
              </a:p>
            </p:txBody>
          </p: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5383617" y="1824038"/>
                <a:ext cx="0" cy="2768028"/>
              </a:xfrm>
              <a:prstGeom prst="straightConnector1">
                <a:avLst/>
              </a:prstGeom>
              <a:ln w="15875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 стрелкой 69"/>
              <p:cNvCxnSpPr/>
              <p:nvPr/>
            </p:nvCxnSpPr>
            <p:spPr>
              <a:xfrm>
                <a:off x="5378854" y="4587875"/>
                <a:ext cx="2725558" cy="0"/>
              </a:xfrm>
              <a:prstGeom prst="straightConnector1">
                <a:avLst/>
              </a:prstGeom>
              <a:ln w="15875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extBox 3"/>
              <p:cNvSpPr txBox="1"/>
              <p:nvPr/>
            </p:nvSpPr>
            <p:spPr>
              <a:xfrm>
                <a:off x="5620574" y="4590370"/>
                <a:ext cx="2471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1</a:t>
                </a:r>
                <a:endParaRPr lang="ru-RU" sz="1200" dirty="0"/>
              </a:p>
            </p:txBody>
          </p: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747545" y="4550627"/>
                <a:ext cx="0" cy="79257"/>
              </a:xfrm>
              <a:prstGeom prst="line">
                <a:avLst/>
              </a:prstGeom>
              <a:ln w="12700">
                <a:solidFill>
                  <a:srgbClr val="7671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6110288" y="4550627"/>
                <a:ext cx="0" cy="79257"/>
              </a:xfrm>
              <a:prstGeom prst="line">
                <a:avLst/>
              </a:prstGeom>
              <a:ln w="12700">
                <a:solidFill>
                  <a:srgbClr val="7671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6472238" y="4550627"/>
                <a:ext cx="0" cy="79257"/>
              </a:xfrm>
              <a:prstGeom prst="line">
                <a:avLst/>
              </a:prstGeom>
              <a:ln w="12700">
                <a:solidFill>
                  <a:srgbClr val="7671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6829425" y="4550627"/>
                <a:ext cx="0" cy="79257"/>
              </a:xfrm>
              <a:prstGeom prst="line">
                <a:avLst/>
              </a:prstGeom>
              <a:ln w="12700">
                <a:solidFill>
                  <a:srgbClr val="7671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7186613" y="4550627"/>
                <a:ext cx="0" cy="79257"/>
              </a:xfrm>
              <a:prstGeom prst="line">
                <a:avLst/>
              </a:prstGeom>
              <a:ln w="12700">
                <a:solidFill>
                  <a:srgbClr val="7671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7548563" y="4550627"/>
                <a:ext cx="0" cy="79257"/>
              </a:xfrm>
              <a:prstGeom prst="line">
                <a:avLst/>
              </a:prstGeom>
              <a:ln w="12700">
                <a:solidFill>
                  <a:srgbClr val="7671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rot="5400000">
                <a:off x="5381641" y="4187077"/>
                <a:ext cx="0" cy="79257"/>
              </a:xfrm>
              <a:prstGeom prst="line">
                <a:avLst/>
              </a:prstGeom>
              <a:ln w="12700">
                <a:solidFill>
                  <a:srgbClr val="7671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>
                <a:off x="5381641" y="3827522"/>
                <a:ext cx="0" cy="79257"/>
              </a:xfrm>
              <a:prstGeom prst="line">
                <a:avLst/>
              </a:prstGeom>
              <a:ln w="12700">
                <a:solidFill>
                  <a:srgbClr val="7671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rot="5400000">
                <a:off x="5381641" y="3468747"/>
                <a:ext cx="0" cy="79257"/>
              </a:xfrm>
              <a:prstGeom prst="line">
                <a:avLst/>
              </a:prstGeom>
              <a:ln w="12700">
                <a:solidFill>
                  <a:srgbClr val="7671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rot="5400000">
                <a:off x="5381641" y="3108385"/>
                <a:ext cx="0" cy="79257"/>
              </a:xfrm>
              <a:prstGeom prst="line">
                <a:avLst/>
              </a:prstGeom>
              <a:ln w="12700">
                <a:solidFill>
                  <a:srgbClr val="7671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 rot="5400000">
                <a:off x="5381641" y="2748022"/>
                <a:ext cx="0" cy="79257"/>
              </a:xfrm>
              <a:prstGeom prst="line">
                <a:avLst/>
              </a:prstGeom>
              <a:ln w="12700">
                <a:solidFill>
                  <a:srgbClr val="7671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rot="5400000">
                <a:off x="5381641" y="2386867"/>
                <a:ext cx="0" cy="79257"/>
              </a:xfrm>
              <a:prstGeom prst="line">
                <a:avLst/>
              </a:prstGeom>
              <a:ln w="12700">
                <a:solidFill>
                  <a:srgbClr val="7671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5978065" y="4590370"/>
                <a:ext cx="2648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2</a:t>
                </a:r>
                <a:endParaRPr lang="ru-RU" sz="12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339478" y="4590370"/>
                <a:ext cx="2648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3</a:t>
                </a:r>
                <a:endParaRPr lang="ru-RU" sz="12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698252" y="4590370"/>
                <a:ext cx="2648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4</a:t>
                </a:r>
                <a:endParaRPr lang="ru-RU" sz="12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051029" y="4590370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5</a:t>
                </a:r>
                <a:endParaRPr lang="ru-RU" sz="12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412978" y="4590370"/>
                <a:ext cx="2728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6</a:t>
                </a:r>
                <a:endParaRPr lang="ru-RU" sz="12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132072" y="4084295"/>
                <a:ext cx="2471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1</a:t>
                </a:r>
                <a:endParaRPr lang="ru-RU" sz="12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120782" y="3727036"/>
                <a:ext cx="2648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2</a:t>
                </a:r>
                <a:endParaRPr lang="ru-RU" sz="12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116809" y="3370684"/>
                <a:ext cx="2648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3</a:t>
                </a:r>
                <a:endParaRPr lang="ru-RU" sz="12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120592" y="3009076"/>
                <a:ext cx="2648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4</a:t>
                </a:r>
                <a:endParaRPr lang="ru-RU" sz="1200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108964" y="2647452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5</a:t>
                </a:r>
                <a:endParaRPr lang="ru-RU" sz="1200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107361" y="2288788"/>
                <a:ext cx="2728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6</a:t>
                </a:r>
                <a:endParaRPr lang="ru-RU" sz="1200" dirty="0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5837088" y="3281264"/>
            <a:ext cx="3016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156667" y="3287668"/>
            <a:ext cx="2840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926135" y="1801732"/>
            <a:ext cx="3064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745707" y="3993019"/>
            <a:ext cx="3129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943115" y="3412283"/>
                <a:ext cx="1655840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2−2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2−1</m:t>
                          </m:r>
                        </m:den>
                      </m:f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=0;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15" y="3412283"/>
                <a:ext cx="1655840" cy="5142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943115" y="3893954"/>
                <a:ext cx="1146036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6−2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4−2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15" y="3893954"/>
                <a:ext cx="1146036" cy="497059"/>
              </a:xfrm>
              <a:prstGeom prst="rect">
                <a:avLst/>
              </a:prstGeom>
              <a:blipFill rotWithShape="0"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943114" y="4358441"/>
                <a:ext cx="114603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0−6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6−4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14" y="4358441"/>
                <a:ext cx="1146037" cy="4970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859158" y="2989303"/>
                <a:ext cx="826059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=2 </m:t>
                      </m:r>
                      <m:f>
                        <m:f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158" y="2989303"/>
                <a:ext cx="826059" cy="45980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893629" y="3932033"/>
                <a:ext cx="826060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=2 </m:t>
                      </m:r>
                      <m:f>
                        <m:f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1400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629" y="3932033"/>
                <a:ext cx="826060" cy="45980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890961" y="4397363"/>
                <a:ext cx="949491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=−3 </m:t>
                      </m:r>
                      <m:f>
                        <m:f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961" y="4397363"/>
                <a:ext cx="949491" cy="4598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59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97" grpId="0"/>
      <p:bldP spid="111" grpId="0"/>
      <p:bldP spid="61" grpId="0"/>
      <p:bldP spid="63" grpId="0"/>
      <p:bldP spid="66" grpId="0"/>
      <p:bldP spid="30" grpId="0"/>
      <p:bldP spid="119" grpId="0"/>
      <p:bldP spid="121" grpId="0"/>
      <p:bldP spid="122" grpId="0"/>
      <p:bldP spid="3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Прямая соединительная линия 88"/>
          <p:cNvCxnSpPr/>
          <p:nvPr/>
        </p:nvCxnSpPr>
        <p:spPr>
          <a:xfrm>
            <a:off x="7075821" y="3272691"/>
            <a:ext cx="0" cy="1116747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6358816" y="2528888"/>
            <a:ext cx="0" cy="742424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1.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На рисунке представлен график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зависимости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проекции вектора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скорости МТ от времени. Постройте график зависимости проекции ускорения от времени.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363636" y="1207221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68300" y="1534548"/>
            <a:ext cx="2774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Уравнение скорости для РУД:</a:t>
            </a:r>
            <a:endParaRPr lang="ru-RU" sz="1400" i="1" dirty="0"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66924" y="1849500"/>
                <a:ext cx="1480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24" y="1849500"/>
                <a:ext cx="1480926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Прямая соединительная линия 123"/>
          <p:cNvCxnSpPr/>
          <p:nvPr/>
        </p:nvCxnSpPr>
        <p:spPr>
          <a:xfrm>
            <a:off x="371475" y="1036364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68300" y="2164452"/>
            <a:ext cx="2230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Проекция ускорения:</a:t>
            </a:r>
            <a:endParaRPr lang="ru-RU" sz="1400" i="1" dirty="0"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6924" y="2479404"/>
                <a:ext cx="1309476" cy="461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24" y="2479404"/>
                <a:ext cx="1309476" cy="461217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Прямая соединительная линия 75"/>
          <p:cNvCxnSpPr/>
          <p:nvPr/>
        </p:nvCxnSpPr>
        <p:spPr>
          <a:xfrm>
            <a:off x="5994808" y="2528888"/>
            <a:ext cx="0" cy="742424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095613" y="1392889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400" dirty="0" smtClean="0"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400" dirty="0" smtClean="0">
                <a:cs typeface="Times New Roman" panose="02020603050405020304" pitchFamily="18" charset="0"/>
              </a:rPr>
              <a:t>м/с</a:t>
            </a:r>
            <a:r>
              <a:rPr lang="en-US" sz="1400" baseline="30000" dirty="0" smtClean="0">
                <a:cs typeface="Times New Roman" panose="02020603050405020304" pitchFamily="18" charset="0"/>
              </a:rPr>
              <a:t>2</a:t>
            </a:r>
            <a:endParaRPr lang="ru-RU" sz="1400" baseline="30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7972140" y="3276499"/>
            <a:ext cx="4773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</a:t>
            </a:r>
            <a:r>
              <a:rPr lang="ru-RU" dirty="0" smtClean="0"/>
              <a:t>, с</a:t>
            </a:r>
            <a:endParaRPr lang="ru-RU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5308391" y="3136776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O</a:t>
            </a:r>
            <a:endParaRPr lang="ru-RU" sz="1400" i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5629764" y="1488114"/>
            <a:ext cx="0" cy="3182946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69102" y="3273891"/>
            <a:ext cx="247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</a:t>
            </a:r>
            <a:endParaRPr lang="ru-RU" sz="12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996073" y="3234148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358816" y="3234148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720766" y="3234148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077953" y="3234148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435141" y="3234148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797091" y="3234148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5630169" y="3604275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5627788" y="2860735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5627788" y="2111902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226593" y="3273891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</a:t>
            </a:r>
            <a:endParaRPr lang="ru-RU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6588006" y="3273891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3</a:t>
            </a:r>
            <a:endParaRPr lang="ru-RU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6946780" y="3273891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4</a:t>
            </a:r>
            <a:endParaRPr lang="ru-RU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7299557" y="327389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5</a:t>
            </a:r>
            <a:endParaRPr lang="ru-RU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7661506" y="3273891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6</a:t>
            </a:r>
            <a:endParaRPr lang="ru-RU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5301472" y="3494948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cs typeface="Times New Roman" panose="02020603050405020304" pitchFamily="18" charset="0"/>
              </a:rPr>
              <a:t>−</a:t>
            </a:r>
            <a:r>
              <a:rPr lang="ru-RU" sz="1200" dirty="0" smtClean="0"/>
              <a:t>1</a:t>
            </a:r>
            <a:endParaRPr lang="ru-RU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5378644" y="2761029"/>
            <a:ext cx="247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ru-RU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5353508" y="2390388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ru-RU" sz="1200" dirty="0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rot="5400000">
            <a:off x="5627788" y="3975160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86232" y="3854634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cs typeface="Times New Roman" panose="02020603050405020304" pitchFamily="18" charset="0"/>
              </a:rPr>
              <a:t>−</a:t>
            </a:r>
            <a:r>
              <a:rPr lang="ru-RU" sz="1200" dirty="0" smtClean="0"/>
              <a:t>2</a:t>
            </a:r>
            <a:endParaRPr lang="ru-RU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5286232" y="4250938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cs typeface="Times New Roman" panose="02020603050405020304" pitchFamily="18" charset="0"/>
              </a:rPr>
              <a:t>−</a:t>
            </a:r>
            <a:r>
              <a:rPr lang="ru-RU" sz="1200" dirty="0" smtClean="0"/>
              <a:t>3</a:t>
            </a:r>
            <a:endParaRPr lang="ru-RU" sz="1200" dirty="0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rot="5400000">
            <a:off x="5627788" y="4348063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5627788" y="2490522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353508" y="2014150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3</a:t>
            </a:r>
            <a:endParaRPr lang="ru-RU" sz="1200" dirty="0"/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7075821" y="2528888"/>
            <a:ext cx="0" cy="742424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7797091" y="3292431"/>
            <a:ext cx="0" cy="1097007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5627382" y="3271396"/>
            <a:ext cx="2725558" cy="0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639167" y="2529682"/>
            <a:ext cx="36195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5996866" y="3271838"/>
            <a:ext cx="36195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6358816" y="2533651"/>
            <a:ext cx="71700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7080086" y="4389438"/>
            <a:ext cx="71700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68300" y="3057677"/>
            <a:ext cx="68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Тогда</a:t>
            </a:r>
            <a:endParaRPr lang="ru-RU" sz="1400" i="1" dirty="0"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43114" y="2947796"/>
                <a:ext cx="1727869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2−0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1−0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=2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14" y="2947796"/>
                <a:ext cx="1727869" cy="497059"/>
              </a:xfrm>
              <a:prstGeom prst="rect">
                <a:avLst/>
              </a:prstGeom>
              <a:blipFill rotWithShape="0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43115" y="3412283"/>
                <a:ext cx="1655840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2−2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2−1</m:t>
                          </m:r>
                        </m:den>
                      </m:f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=0;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15" y="3412283"/>
                <a:ext cx="1655840" cy="5142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943114" y="3893954"/>
                <a:ext cx="1727869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6−2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4−2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=2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14" y="3893954"/>
                <a:ext cx="1727869" cy="497059"/>
              </a:xfrm>
              <a:prstGeom prst="rect">
                <a:avLst/>
              </a:prstGeom>
              <a:blipFill rotWithShape="0"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43114" y="4358441"/>
                <a:ext cx="1906766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0−6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6−4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=−3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14" y="4358441"/>
                <a:ext cx="1906766" cy="4970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3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6" grpId="0"/>
      <p:bldP spid="4" grpId="0"/>
      <p:bldP spid="53" grpId="0"/>
      <p:bldP spid="54" grpId="0"/>
      <p:bldP spid="55" grpId="0"/>
      <p:bldP spid="56" grpId="0"/>
      <p:bldP spid="57" grpId="0"/>
      <p:bldP spid="59" grpId="0"/>
      <p:bldP spid="71" grpId="0"/>
      <p:bldP spid="73" grpId="0"/>
      <p:bldP spid="78" grpId="0"/>
      <p:bldP spid="79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535990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Локомотив, уравнение движения которого имеет вид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x</a:t>
            </a:r>
            <a:r>
              <a:rPr lang="en-US" altLang="ru-RU" sz="1400" dirty="0" smtClean="0">
                <a:latin typeface="+mn-lt"/>
                <a:cs typeface="Arial" panose="020B0604020202020204" pitchFamily="34" charset="0"/>
              </a:rPr>
              <a:t> =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A</a:t>
            </a:r>
            <a:r>
              <a:rPr lang="en-US" altLang="ru-RU" sz="1400" dirty="0" smtClean="0">
                <a:latin typeface="+mn-lt"/>
                <a:cs typeface="Arial" panose="020B0604020202020204" pitchFamily="34" charset="0"/>
              </a:rPr>
              <a:t> + </a:t>
            </a:r>
            <a:r>
              <a:rPr lang="en-US" altLang="ru-RU" sz="1400" i="1" dirty="0" err="1" smtClean="0">
                <a:latin typeface="+mn-lt"/>
                <a:cs typeface="Arial" panose="020B0604020202020204" pitchFamily="34" charset="0"/>
              </a:rPr>
              <a:t>Bt</a:t>
            </a:r>
            <a:r>
              <a:rPr lang="en-US" altLang="ru-RU" sz="1400" i="1" baseline="-25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+ Ct</a:t>
            </a:r>
            <a:r>
              <a:rPr lang="en-US" altLang="ru-RU" sz="500" i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ru-RU" sz="1400" baseline="30000" dirty="0" smtClean="0">
                <a:latin typeface="+mn-lt"/>
                <a:cs typeface="Arial" panose="020B0604020202020204" pitchFamily="34" charset="0"/>
              </a:rPr>
              <a:t>2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, где </a:t>
            </a:r>
            <a:r>
              <a:rPr lang="ru-RU" altLang="ru-RU" sz="1400" i="1" dirty="0" smtClean="0">
                <a:latin typeface="+mn-lt"/>
                <a:cs typeface="Arial" panose="020B0604020202020204" pitchFamily="34" charset="0"/>
              </a:rPr>
              <a:t>А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= -500 м,</a:t>
            </a:r>
          </a:p>
          <a:p>
            <a:pPr defTabSz="914400">
              <a:lnSpc>
                <a:spcPts val="2000"/>
              </a:lnSpc>
            </a:pPr>
            <a:r>
              <a:rPr lang="ru-RU" altLang="ru-RU" sz="1400" i="1" dirty="0" smtClean="0">
                <a:latin typeface="+mn-lt"/>
                <a:cs typeface="Arial" panose="020B0604020202020204" pitchFamily="34" charset="0"/>
              </a:rPr>
              <a:t>В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= 15 м/с, </a:t>
            </a:r>
            <a:r>
              <a:rPr lang="ru-RU" altLang="ru-RU" sz="1400" i="1" dirty="0" smtClean="0">
                <a:latin typeface="+mn-lt"/>
                <a:cs typeface="Arial" panose="020B0604020202020204" pitchFamily="34" charset="0"/>
              </a:rPr>
              <a:t>С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= </a:t>
            </a:r>
            <a:r>
              <a:rPr lang="ru-RU" altLang="ru-RU" sz="1400" dirty="0" smtClean="0">
                <a:latin typeface="+mn-lt"/>
                <a:cs typeface="Times New Roman" panose="02020603050405020304" pitchFamily="18" charset="0"/>
              </a:rPr>
              <a:t>−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0,1 м/с</a:t>
            </a:r>
            <a:r>
              <a:rPr lang="ru-RU" altLang="ru-RU" sz="1400" baseline="30000" dirty="0" smtClean="0">
                <a:latin typeface="+mn-lt"/>
                <a:cs typeface="Arial" panose="020B0604020202020204" pitchFamily="34" charset="0"/>
              </a:rPr>
              <a:t>2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, начинает тормозить перед светофором. Определите: а) положение локомотива через 60 с; б) время торможения и положение локомотива при остановке; в) положение локомотива через 300 с после начала торможения.</a:t>
            </a:r>
            <a:endParaRPr lang="ru-RU" altLang="ru-RU" sz="1400" dirty="0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60001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854336" y="1560001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74741" y="1851687"/>
                <a:ext cx="15853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𝐵𝑡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41" y="1851687"/>
                <a:ext cx="1585370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3849557"/>
            <a:ext cx="149521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854337" y="1819276"/>
            <a:ext cx="0" cy="306433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66395" y="4065744"/>
                <a:ext cx="1487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95" y="4065744"/>
                <a:ext cx="1487590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367277" y="3822812"/>
                <a:ext cx="14867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77" y="3822812"/>
                <a:ext cx="1486708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74741" y="2125099"/>
                <a:ext cx="11758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=−500 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41" y="2125099"/>
                <a:ext cx="1175835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1853985" y="1852994"/>
            <a:ext cx="2159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Уравнение движения: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824752" y="1852039"/>
                <a:ext cx="26716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=−500+15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𝑡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0,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1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sz="1400" b="0" i="0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14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e>
                      </m:d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rgbClr val="848484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752" y="1852039"/>
                <a:ext cx="2671693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4741" y="2413751"/>
                <a:ext cx="979627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=15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41" y="2413751"/>
                <a:ext cx="979627" cy="45980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66345" y="2823952"/>
                <a:ext cx="1184107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=−0,1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45" y="2823952"/>
                <a:ext cx="1184107" cy="45980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9205" y="3226533"/>
                <a:ext cx="9310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5" y="3226533"/>
                <a:ext cx="931089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9205" y="3522805"/>
                <a:ext cx="10346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=300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5" y="3522805"/>
                <a:ext cx="1034642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67277" y="4308676"/>
                <a:ext cx="14867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77" y="4308676"/>
                <a:ext cx="1486708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9661" y="4559228"/>
                <a:ext cx="14867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61" y="4559228"/>
                <a:ext cx="1486708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53985" y="2997578"/>
            <a:ext cx="4270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Положение локомотива в момент времени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t</a:t>
            </a:r>
            <a:r>
              <a:rPr lang="en-US" sz="14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1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: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863510" y="3277241"/>
                <a:ext cx="3870996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=−500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+15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∙60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с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0,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1 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60</m:t>
                              </m:r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с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400" dirty="0">
                  <a:solidFill>
                    <a:srgbClr val="848484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10" y="3277241"/>
                <a:ext cx="3870996" cy="45980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28000" y="3712449"/>
                <a:ext cx="1856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rgbClr val="848484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000" y="3712449"/>
                <a:ext cx="1856855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862385" y="3708933"/>
            <a:ext cx="2718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Момент торможения (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t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=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t</a:t>
            </a:r>
            <a:r>
              <a:rPr lang="en-US" sz="14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2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):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862385" y="4031986"/>
                <a:ext cx="1255280" cy="497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>
                  <a:solidFill>
                    <a:srgbClr val="848484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385" y="4031986"/>
                <a:ext cx="1255280" cy="49757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907828" y="3996960"/>
                <a:ext cx="1216808" cy="537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0−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м/с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−0,2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м/</m:t>
                          </m:r>
                          <m:sSup>
                            <m:sSup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400" dirty="0">
                  <a:solidFill>
                    <a:srgbClr val="848484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828" y="3996960"/>
                <a:ext cx="1216808" cy="537711"/>
              </a:xfrm>
              <a:prstGeom prst="rect">
                <a:avLst/>
              </a:prstGeom>
              <a:blipFill rotWithShape="0">
                <a:blip r:embed="rId18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44767" y="2132657"/>
                <a:ext cx="2382704" cy="459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    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rgbClr val="848484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767" y="2132657"/>
                <a:ext cx="2382704" cy="459869"/>
              </a:xfrm>
              <a:prstGeom prst="rect">
                <a:avLst/>
              </a:prstGeom>
              <a:blipFill rotWithShape="0">
                <a:blip r:embed="rId2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853985" y="2216769"/>
            <a:ext cx="1970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Начальные условия: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860099" y="2642451"/>
                <a:ext cx="12743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=−500 м;</m:t>
                      </m:r>
                    </m:oMath>
                  </m:oMathPara>
                </a14:m>
                <a:endParaRPr lang="ru-RU" sz="1400" dirty="0">
                  <a:solidFill>
                    <a:srgbClr val="848484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099" y="2642451"/>
                <a:ext cx="1274388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989805" y="2564412"/>
                <a:ext cx="1145250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15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1400" dirty="0">
                  <a:solidFill>
                    <a:srgbClr val="848484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805" y="2564412"/>
                <a:ext cx="1145250" cy="459806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73347" y="2564412"/>
                <a:ext cx="2506455" cy="461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0,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rgbClr val="848484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347" y="2564412"/>
                <a:ext cx="2506455" cy="461280"/>
              </a:xfrm>
              <a:prstGeom prst="rect">
                <a:avLst/>
              </a:prstGeom>
              <a:blipFill rotWithShape="0">
                <a:blip r:embed="rId2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63510" y="4530818"/>
                <a:ext cx="3875163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=−500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+15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∙75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с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0,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1 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75</m:t>
                              </m:r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с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400" dirty="0">
                  <a:solidFill>
                    <a:srgbClr val="848484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10" y="4530818"/>
                <a:ext cx="3875163" cy="459806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 стрелкой 44"/>
          <p:cNvCxnSpPr/>
          <p:nvPr/>
        </p:nvCxnSpPr>
        <p:spPr>
          <a:xfrm flipV="1">
            <a:off x="7558457" y="3371969"/>
            <a:ext cx="0" cy="1071561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549192" y="4135435"/>
            <a:ext cx="2672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x</a:t>
            </a:r>
            <a:endParaRPr lang="ru-RU" baseline="-25000" dirty="0"/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6227471" y="4137410"/>
            <a:ext cx="2503632" cy="0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230933" y="3215022"/>
            <a:ext cx="3223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у</a:t>
            </a:r>
            <a:endParaRPr lang="ru-RU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7293767" y="4104754"/>
            <a:ext cx="3223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</a:t>
            </a:r>
            <a:endParaRPr lang="ru-RU" baseline="-25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88128" y="4003081"/>
            <a:ext cx="149421" cy="1214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 стрелкой 50"/>
          <p:cNvCxnSpPr/>
          <p:nvPr/>
        </p:nvCxnSpPr>
        <p:spPr>
          <a:xfrm flipV="1">
            <a:off x="6564114" y="4137410"/>
            <a:ext cx="0" cy="59244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89786" y="4137605"/>
            <a:ext cx="3449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х</a:t>
            </a:r>
            <a:r>
              <a:rPr lang="ru-RU" baseline="-25000" dirty="0" smtClean="0"/>
              <a:t>0</a:t>
            </a:r>
            <a:endParaRPr lang="ru-RU" i="1" dirty="0"/>
          </a:p>
        </p:txBody>
      </p:sp>
      <p:cxnSp>
        <p:nvCxnSpPr>
          <p:cNvPr id="55" name="Прямая со стрелкой 54"/>
          <p:cNvCxnSpPr/>
          <p:nvPr/>
        </p:nvCxnSpPr>
        <p:spPr>
          <a:xfrm flipV="1">
            <a:off x="7839666" y="4137410"/>
            <a:ext cx="0" cy="59244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576438" y="4137605"/>
            <a:ext cx="5453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r>
              <a:rPr lang="ru-RU" dirty="0" smtClean="0"/>
              <a:t>(</a:t>
            </a:r>
            <a:r>
              <a:rPr lang="en-US" i="1" dirty="0" smtClean="0"/>
              <a:t>t</a:t>
            </a:r>
            <a:r>
              <a:rPr lang="ru-RU" baseline="-25000" dirty="0" smtClean="0"/>
              <a:t>1</a:t>
            </a:r>
            <a:r>
              <a:rPr lang="ru-RU" dirty="0" smtClean="0"/>
              <a:t>)</a:t>
            </a:r>
            <a:endParaRPr lang="ru-RU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 flipV="1">
            <a:off x="8278043" y="4137410"/>
            <a:ext cx="0" cy="59244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014815" y="4137605"/>
            <a:ext cx="5453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r>
              <a:rPr lang="ru-RU" dirty="0" smtClean="0"/>
              <a:t>(</a:t>
            </a:r>
            <a:r>
              <a:rPr lang="en-US" i="1" dirty="0" smtClean="0"/>
              <a:t>t</a:t>
            </a:r>
            <a:r>
              <a:rPr lang="en-US" baseline="-25000" dirty="0" smtClean="0"/>
              <a:t>2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7764955" y="4010224"/>
            <a:ext cx="149421" cy="121469"/>
          </a:xfrm>
          <a:prstGeom prst="rect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8203448" y="4010224"/>
            <a:ext cx="149421" cy="121469"/>
          </a:xfrm>
          <a:prstGeom prst="rect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942067" y="427294"/>
                <a:ext cx="15853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𝐵𝑡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067" y="427294"/>
                <a:ext cx="1585370" cy="307777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524450" y="411081"/>
                <a:ext cx="11758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=−500 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450" y="411081"/>
                <a:ext cx="1175835" cy="307777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06248" y="600765"/>
                <a:ext cx="979627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=15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48" y="600765"/>
                <a:ext cx="979627" cy="459806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212165" y="591292"/>
                <a:ext cx="1184107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=−0,1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65" y="591292"/>
                <a:ext cx="1184107" cy="459806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616025" y="925293"/>
                <a:ext cx="9310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025" y="925293"/>
                <a:ext cx="931089" cy="307777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644725" y="1175845"/>
                <a:ext cx="10346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=300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725" y="1175845"/>
                <a:ext cx="1034642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196099" y="685486"/>
                <a:ext cx="14867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099" y="685486"/>
                <a:ext cx="1486708" cy="307777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246010" y="918810"/>
                <a:ext cx="1487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010" y="918810"/>
                <a:ext cx="1487590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381721" y="938220"/>
                <a:ext cx="14867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721" y="938220"/>
                <a:ext cx="1486708" cy="307777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85937" y="1191156"/>
                <a:ext cx="14867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37" y="1191156"/>
                <a:ext cx="1486708" cy="307777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 стрелкой 23"/>
          <p:cNvCxnSpPr/>
          <p:nvPr/>
        </p:nvCxnSpPr>
        <p:spPr>
          <a:xfrm>
            <a:off x="6646140" y="4064608"/>
            <a:ext cx="392835" cy="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>
            <a:off x="7127875" y="3830582"/>
            <a:ext cx="229861" cy="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598690" y="3775855"/>
                <a:ext cx="39684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690" y="3775855"/>
                <a:ext cx="396840" cy="300082"/>
              </a:xfrm>
              <a:prstGeom prst="rect">
                <a:avLst/>
              </a:prstGeom>
              <a:blipFill rotWithShape="0">
                <a:blip r:embed="rId33"/>
                <a:stretch>
                  <a:fillRect t="-10000" r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102100" y="3558892"/>
                <a:ext cx="331565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00" y="3558892"/>
                <a:ext cx="331565" cy="300082"/>
              </a:xfrm>
              <a:prstGeom prst="rect">
                <a:avLst/>
              </a:prstGeom>
              <a:blipFill rotWithShape="0">
                <a:blip r:embed="rId34"/>
                <a:stretch>
                  <a:fillRect t="-10204" r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5503762" y="3348181"/>
                <a:ext cx="8132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4</m:t>
                      </m:r>
                      <m:r>
                        <a:rPr lang="en-US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0 </m:t>
                      </m:r>
                      <m:r>
                        <a:rPr lang="ru-RU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  <m:r>
                        <a:rPr lang="en-US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762" y="3348181"/>
                <a:ext cx="813235" cy="307777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5505476" y="4598668"/>
                <a:ext cx="94949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=62,5 </m:t>
                      </m:r>
                      <m:r>
                        <a:rPr lang="ru-RU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  <m:r>
                        <a:rPr lang="en-US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476" y="4598668"/>
                <a:ext cx="949491" cy="307777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931212" y="4106406"/>
                <a:ext cx="7715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 с.</m:t>
                      </m:r>
                    </m:oMath>
                  </m:oMathPara>
                </a14:m>
                <a:endParaRPr lang="ru-RU" sz="1400" dirty="0">
                  <a:solidFill>
                    <a:srgbClr val="848484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212" y="4106406"/>
                <a:ext cx="771558" cy="307777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61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-0.60903 0.27655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3" y="13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0432 L -0.78212 0.33302 " pathEditMode="relative" rAng="0" ptsTypes="AA">
                                      <p:cBhvr>
                                        <p:cTn id="25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37" y="16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46914E-7 L 0.00712 0.35278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7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0.00031 L -0.09219 0.43457 " pathEditMode="relative" rAng="0" ptsTypes="AA">
                                      <p:cBhvr>
                                        <p:cTn id="53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21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0.00278 L -0.74566 0.61019 " pathEditMode="relative" rAng="0" ptsTypes="AA">
                                      <p:cBhvr>
                                        <p:cTn id="72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82" y="3037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82716E-6 L -0.1335 0.44629 " pathEditMode="relative" rAng="0" ptsTypes="AA">
                                      <p:cBhvr>
                                        <p:cTn id="74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2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309 L -0.20521 0.6105 " pathEditMode="relative" rAng="0" ptsTypes="AA">
                                      <p:cBhvr>
                                        <p:cTn id="97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0" y="3037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82716E-6 L -0.43872 0.65432 " pathEditMode="relative" rAng="0" ptsTypes="AA">
                                      <p:cBhvr>
                                        <p:cTn id="99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2" y="32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"/>
                            </p:stCondLst>
                            <p:childTnLst>
                              <p:par>
                                <p:cTn id="10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7.40741E-7 L 0.01007 0.65401 " pathEditMode="relative" rAng="0" ptsTypes="AA">
                                      <p:cBhvr>
                                        <p:cTn id="122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32809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95062E-6 L -0.24583 0.45556 " pathEditMode="relative" rAng="0" ptsTypes="AA">
                                      <p:cBhvr>
                                        <p:cTn id="124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22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50"/>
                            </p:stCondLst>
                            <p:childTnLst>
                              <p:par>
                                <p:cTn id="1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5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25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75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94" grpId="0"/>
      <p:bldP spid="95" grpId="0"/>
      <p:bldP spid="57" grpId="0"/>
      <p:bldP spid="86" grpId="0"/>
      <p:bldP spid="59" grpId="0"/>
      <p:bldP spid="26" grpId="0"/>
      <p:bldP spid="27" grpId="0"/>
      <p:bldP spid="28" grpId="0"/>
      <p:bldP spid="32" grpId="0"/>
      <p:bldP spid="33" grpId="0"/>
      <p:bldP spid="34" grpId="0"/>
      <p:bldP spid="37" grpId="0"/>
      <p:bldP spid="38" grpId="0"/>
      <p:bldP spid="39" grpId="0"/>
      <p:bldP spid="40" grpId="0"/>
      <p:bldP spid="42" grpId="0"/>
      <p:bldP spid="44" grpId="0"/>
      <p:bldP spid="29" grpId="0"/>
      <p:bldP spid="30" grpId="0"/>
      <p:bldP spid="31" grpId="0"/>
      <p:bldP spid="35" grpId="0"/>
      <p:bldP spid="36" grpId="0"/>
      <p:bldP spid="41" grpId="0"/>
      <p:bldP spid="47" grpId="0"/>
      <p:bldP spid="49" grpId="0"/>
      <p:bldP spid="50" grpId="0"/>
      <p:bldP spid="9" grpId="0" animBg="1"/>
      <p:bldP spid="17" grpId="0"/>
      <p:bldP spid="56" grpId="0"/>
      <p:bldP spid="60" grpId="0"/>
      <p:bldP spid="61" grpId="0" animBg="1"/>
      <p:bldP spid="63" grpId="0" animBg="1"/>
      <p:bldP spid="65" grpId="0"/>
      <p:bldP spid="65" grpId="1"/>
      <p:bldP spid="65" grpId="2"/>
      <p:bldP spid="66" grpId="0"/>
      <p:bldP spid="66" grpId="1"/>
      <p:bldP spid="66" grpId="2"/>
      <p:bldP spid="67" grpId="0"/>
      <p:bldP spid="67" grpId="1"/>
      <p:bldP spid="67" grpId="2"/>
      <p:bldP spid="68" grpId="0"/>
      <p:bldP spid="68" grpId="1"/>
      <p:bldP spid="68" grpId="2"/>
      <p:bldP spid="69" grpId="0"/>
      <p:bldP spid="69" grpId="1"/>
      <p:bldP spid="69" grpId="2"/>
      <p:bldP spid="70" grpId="0"/>
      <p:bldP spid="70" grpId="1"/>
      <p:bldP spid="70" grpId="2"/>
      <p:bldP spid="71" grpId="0"/>
      <p:bldP spid="71" grpId="1"/>
      <p:bldP spid="71" grpId="2"/>
      <p:bldP spid="72" grpId="0"/>
      <p:bldP spid="72" grpId="1"/>
      <p:bldP spid="72" grpId="2"/>
      <p:bldP spid="73" grpId="0"/>
      <p:bldP spid="73" grpId="1"/>
      <p:bldP spid="73" grpId="2"/>
      <p:bldP spid="74" grpId="0"/>
      <p:bldP spid="74" grpId="1"/>
      <p:bldP spid="74" grpId="2"/>
      <p:bldP spid="54" grpId="0"/>
      <p:bldP spid="82" grpId="0"/>
      <p:bldP spid="76" grpId="0"/>
      <p:bldP spid="77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860099" y="2642451"/>
                <a:ext cx="12743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=−500 м;</m:t>
                      </m:r>
                    </m:oMath>
                  </m:oMathPara>
                </a14:m>
                <a:endParaRPr lang="ru-RU" sz="1400" dirty="0">
                  <a:solidFill>
                    <a:srgbClr val="848484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099" y="2642451"/>
                <a:ext cx="1274388" cy="307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Группа 79"/>
          <p:cNvGrpSpPr/>
          <p:nvPr/>
        </p:nvGrpSpPr>
        <p:grpSpPr>
          <a:xfrm>
            <a:off x="1853985" y="2597527"/>
            <a:ext cx="5330804" cy="311287"/>
            <a:chOff x="1853985" y="2575071"/>
            <a:chExt cx="5330804" cy="311287"/>
          </a:xfrm>
        </p:grpSpPr>
        <p:sp>
          <p:nvSpPr>
            <p:cNvPr id="81" name="TextBox 80"/>
            <p:cNvSpPr txBox="1"/>
            <p:nvPr/>
          </p:nvSpPr>
          <p:spPr>
            <a:xfrm>
              <a:off x="1853985" y="2578581"/>
              <a:ext cx="4270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Положение локомотива в момент времени </a:t>
              </a:r>
              <a:r>
                <a:rPr lang="en-US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t</a:t>
              </a:r>
              <a:r>
                <a:rPr lang="en-US" sz="1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1</a:t>
              </a:r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: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5924508" y="2575071"/>
                  <a:ext cx="126028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r>
                          <a:rPr lang="ru-RU" sz="1400" b="0" i="0" smtClean="0">
                            <a:latin typeface="Cambria Math" panose="02040503050406030204" pitchFamily="18" charset="0"/>
                            <a:ea typeface="Cambria Math"/>
                          </a:rPr>
                          <m:t>4</m:t>
                        </m:r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/>
                          </a:rPr>
                          <m:t>0 </m:t>
                        </m:r>
                        <m:r>
                          <a:rPr lang="ru-RU" sz="1400" b="0" i="0" smtClean="0">
                            <a:latin typeface="Cambria Math" panose="02040503050406030204" pitchFamily="18" charset="0"/>
                            <a:ea typeface="Cambria Math"/>
                          </a:rPr>
                          <m:t>м</m:t>
                        </m:r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1400" dirty="0">
                    <a:solidFill>
                      <a:srgbClr val="848484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4508" y="2575071"/>
                  <a:ext cx="1260281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Группа 89"/>
          <p:cNvGrpSpPr/>
          <p:nvPr/>
        </p:nvGrpSpPr>
        <p:grpSpPr>
          <a:xfrm>
            <a:off x="1862386" y="2897289"/>
            <a:ext cx="4202503" cy="314769"/>
            <a:chOff x="1862386" y="3706133"/>
            <a:chExt cx="4202503" cy="314769"/>
          </a:xfrm>
        </p:grpSpPr>
        <p:sp>
          <p:nvSpPr>
            <p:cNvPr id="91" name="TextBox 90"/>
            <p:cNvSpPr txBox="1"/>
            <p:nvPr/>
          </p:nvSpPr>
          <p:spPr>
            <a:xfrm>
              <a:off x="1862386" y="3708933"/>
              <a:ext cx="2109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Момент торможения: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3845056" y="3713125"/>
                  <a:ext cx="92498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=75 с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</m:oMath>
                    </m:oMathPara>
                  </a14:m>
                  <a:endParaRPr lang="ru-RU" sz="1400" dirty="0">
                    <a:solidFill>
                      <a:srgbClr val="848484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5056" y="3713125"/>
                  <a:ext cx="924981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Прямоугольник 95"/>
                <p:cNvSpPr/>
                <p:nvPr/>
              </p:nvSpPr>
              <p:spPr>
                <a:xfrm>
                  <a:off x="4664185" y="3706133"/>
                  <a:ext cx="140070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r>
                          <a:rPr lang="en-US" sz="1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62,5 </m:t>
                        </m:r>
                        <m:r>
                          <a:rPr lang="ru-RU" sz="1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м</m:t>
                        </m:r>
                        <m:r>
                          <a:rPr lang="en-US" sz="1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1400" dirty="0">
                    <a:solidFill>
                      <a:srgbClr val="848484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8" name="Прямоугольник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4185" y="3706133"/>
                  <a:ext cx="1400704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535990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Локомотив, уравнение движения которого имеет вид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x</a:t>
            </a:r>
            <a:r>
              <a:rPr lang="en-US" altLang="ru-RU" sz="1400" dirty="0" smtClean="0">
                <a:latin typeface="+mn-lt"/>
                <a:cs typeface="Arial" panose="020B0604020202020204" pitchFamily="34" charset="0"/>
              </a:rPr>
              <a:t> =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A</a:t>
            </a:r>
            <a:r>
              <a:rPr lang="en-US" altLang="ru-RU" sz="1400" dirty="0" smtClean="0">
                <a:latin typeface="+mn-lt"/>
                <a:cs typeface="Arial" panose="020B0604020202020204" pitchFamily="34" charset="0"/>
              </a:rPr>
              <a:t> + </a:t>
            </a:r>
            <a:r>
              <a:rPr lang="en-US" altLang="ru-RU" sz="1400" i="1" dirty="0" err="1" smtClean="0">
                <a:latin typeface="+mn-lt"/>
                <a:cs typeface="Arial" panose="020B0604020202020204" pitchFamily="34" charset="0"/>
              </a:rPr>
              <a:t>Bt</a:t>
            </a:r>
            <a:r>
              <a:rPr lang="en-US" altLang="ru-RU" sz="1400" i="1" baseline="-25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+ Ct</a:t>
            </a:r>
            <a:r>
              <a:rPr lang="en-US" altLang="ru-RU" sz="500" i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ru-RU" sz="1400" baseline="30000" dirty="0" smtClean="0">
                <a:latin typeface="+mn-lt"/>
                <a:cs typeface="Arial" panose="020B0604020202020204" pitchFamily="34" charset="0"/>
              </a:rPr>
              <a:t>2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, где </a:t>
            </a:r>
            <a:r>
              <a:rPr lang="ru-RU" altLang="ru-RU" sz="1400" i="1" dirty="0" smtClean="0">
                <a:latin typeface="+mn-lt"/>
                <a:cs typeface="Arial" panose="020B0604020202020204" pitchFamily="34" charset="0"/>
              </a:rPr>
              <a:t>А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= -500 м,</a:t>
            </a:r>
          </a:p>
          <a:p>
            <a:pPr defTabSz="914400">
              <a:lnSpc>
                <a:spcPts val="2000"/>
              </a:lnSpc>
            </a:pPr>
            <a:r>
              <a:rPr lang="ru-RU" altLang="ru-RU" sz="1400" i="1" dirty="0" smtClean="0">
                <a:latin typeface="+mn-lt"/>
                <a:cs typeface="Arial" panose="020B0604020202020204" pitchFamily="34" charset="0"/>
              </a:rPr>
              <a:t>В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= 15 м/с, </a:t>
            </a:r>
            <a:r>
              <a:rPr lang="ru-RU" altLang="ru-RU" sz="1400" i="1" dirty="0" smtClean="0">
                <a:latin typeface="+mn-lt"/>
                <a:cs typeface="Arial" panose="020B0604020202020204" pitchFamily="34" charset="0"/>
              </a:rPr>
              <a:t>С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= </a:t>
            </a:r>
            <a:r>
              <a:rPr lang="ru-RU" altLang="ru-RU" sz="1400" dirty="0" smtClean="0">
                <a:latin typeface="+mn-lt"/>
                <a:cs typeface="Times New Roman" panose="02020603050405020304" pitchFamily="18" charset="0"/>
              </a:rPr>
              <a:t>−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0,1 м/с</a:t>
            </a:r>
            <a:r>
              <a:rPr lang="ru-RU" altLang="ru-RU" sz="1400" baseline="30000" dirty="0" smtClean="0">
                <a:latin typeface="+mn-lt"/>
                <a:cs typeface="Arial" panose="020B0604020202020204" pitchFamily="34" charset="0"/>
              </a:rPr>
              <a:t>2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, начинает тормозить перед светофором. Определите: а) положение локомотива через 60 с; б) время торможения и положение локомотива при остановке; в) положение локомотива через 300 с после начала торможения.</a:t>
            </a:r>
            <a:endParaRPr lang="ru-RU" altLang="ru-RU" sz="1400" dirty="0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60001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854336" y="1560001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74741" y="1851687"/>
                <a:ext cx="15853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𝐵𝑡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41" y="1851687"/>
                <a:ext cx="1585370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3849557"/>
            <a:ext cx="149521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854337" y="1819276"/>
            <a:ext cx="0" cy="306433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66395" y="4065744"/>
                <a:ext cx="1487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95" y="4065744"/>
                <a:ext cx="1487590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367277" y="3822812"/>
                <a:ext cx="14867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77" y="3822812"/>
                <a:ext cx="1486708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74741" y="2125099"/>
                <a:ext cx="11758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=−500 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41" y="2125099"/>
                <a:ext cx="1175835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1853985" y="1852994"/>
            <a:ext cx="2159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Уравнение движения: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824752" y="1852039"/>
                <a:ext cx="26716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=−500+15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𝑡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0,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1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sz="1400" b="0" i="0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14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e>
                      </m:d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rgbClr val="848484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752" y="1852039"/>
                <a:ext cx="2671693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4741" y="2413751"/>
                <a:ext cx="979627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=15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41" y="2413751"/>
                <a:ext cx="979627" cy="45980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66345" y="2823952"/>
                <a:ext cx="1184107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=−0,1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45" y="2823952"/>
                <a:ext cx="1184107" cy="45980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9205" y="3226533"/>
                <a:ext cx="9310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5" y="3226533"/>
                <a:ext cx="931089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9205" y="3522805"/>
                <a:ext cx="10346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=300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5" y="3522805"/>
                <a:ext cx="1034642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67277" y="4308676"/>
                <a:ext cx="14867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77" y="4308676"/>
                <a:ext cx="1486708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9661" y="4559228"/>
                <a:ext cx="14867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61" y="4559228"/>
                <a:ext cx="1486708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53985" y="2997578"/>
            <a:ext cx="4270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Положение локомотива в момент времени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t</a:t>
            </a:r>
            <a:r>
              <a:rPr lang="en-US" sz="14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1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: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cs typeface="Gerbera" pitchFamily="50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62385" y="3708933"/>
            <a:ext cx="2718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Момент торможения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cs typeface="Gerbera" pitchFamily="50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53985" y="2216769"/>
            <a:ext cx="1970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Начальные условия: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989805" y="2564412"/>
                <a:ext cx="1145250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15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1400" dirty="0">
                  <a:solidFill>
                    <a:srgbClr val="848484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805" y="2564412"/>
                <a:ext cx="1145250" cy="459806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/>
          <p:cNvGrpSpPr/>
          <p:nvPr/>
        </p:nvGrpSpPr>
        <p:grpSpPr>
          <a:xfrm>
            <a:off x="1862385" y="2132657"/>
            <a:ext cx="6954037" cy="2857967"/>
            <a:chOff x="1862385" y="2132657"/>
            <a:chExt cx="6954037" cy="28579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863510" y="3277241"/>
                  <a:ext cx="3870996" cy="4598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=−500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м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+15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  <m:f>
                          <m:fPr>
                            <m:ctrlPr>
                              <a:rPr lang="ru-RU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м</m:t>
                            </m:r>
                          </m:num>
                          <m:den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с</m:t>
                            </m:r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∙60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с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0,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1 </m:t>
                        </m:r>
                        <m:f>
                          <m:fPr>
                            <m:ctrlPr>
                              <a:rPr lang="ru-RU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м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с</m:t>
                                </m:r>
                              </m:e>
                              <m:sup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60</m:t>
                                </m:r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 с</m:t>
                                </m:r>
                              </m:e>
                            </m:d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ru-RU" sz="1400" dirty="0">
                    <a:solidFill>
                      <a:srgbClr val="848484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3510" y="3277241"/>
                  <a:ext cx="3870996" cy="459806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428000" y="3712449"/>
                  <a:ext cx="185685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=0</m:t>
                        </m:r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1400" dirty="0">
                    <a:solidFill>
                      <a:srgbClr val="848484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00" y="3712449"/>
                  <a:ext cx="1856855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1862385" y="4031986"/>
                  <a:ext cx="1255280" cy="4975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u-RU" sz="1400" dirty="0">
                    <a:solidFill>
                      <a:srgbClr val="848484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2385" y="4031986"/>
                  <a:ext cx="1255280" cy="49757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907828" y="3996960"/>
                  <a:ext cx="1216808" cy="5377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0−</m:t>
                            </m:r>
                            <m:r>
                              <a:rPr lang="ru-RU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м/с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−0,2</m:t>
                            </m:r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м/</m:t>
                            </m:r>
                            <m:sSup>
                              <m:sSupPr>
                                <m:ctrlP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с</m:t>
                                </m:r>
                              </m:e>
                              <m:sup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ru-RU" sz="1400" dirty="0">
                    <a:solidFill>
                      <a:srgbClr val="848484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7828" y="3996960"/>
                  <a:ext cx="1216808" cy="53771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56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844767" y="2132657"/>
                  <a:ext cx="2382704" cy="459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     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+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1400" dirty="0">
                    <a:solidFill>
                      <a:srgbClr val="848484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4767" y="2132657"/>
                  <a:ext cx="2382704" cy="459869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973347" y="2564412"/>
                  <a:ext cx="1024768" cy="459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0,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oMath>
                    </m:oMathPara>
                  </a14:m>
                  <a:endParaRPr lang="ru-RU" sz="1400" dirty="0">
                    <a:solidFill>
                      <a:srgbClr val="848484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3347" y="2564412"/>
                  <a:ext cx="1024768" cy="459869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863510" y="4530818"/>
                  <a:ext cx="3875163" cy="4598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=−500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м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+15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  <m:f>
                          <m:fPr>
                            <m:ctrlPr>
                              <a:rPr lang="ru-RU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м</m:t>
                            </m:r>
                          </m:num>
                          <m:den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с</m:t>
                            </m:r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∙75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с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0,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1 </m:t>
                        </m:r>
                        <m:f>
                          <m:fPr>
                            <m:ctrlPr>
                              <a:rPr lang="ru-RU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м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с</m:t>
                                </m:r>
                              </m:e>
                              <m:sup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75</m:t>
                                </m:r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 с</m:t>
                                </m:r>
                              </m:e>
                            </m:d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ru-RU" sz="1400" dirty="0">
                    <a:solidFill>
                      <a:srgbClr val="848484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3510" y="4530818"/>
                  <a:ext cx="3875163" cy="459806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Прямая со стрелкой 44"/>
            <p:cNvCxnSpPr/>
            <p:nvPr/>
          </p:nvCxnSpPr>
          <p:spPr>
            <a:xfrm flipV="1">
              <a:off x="7558457" y="3371969"/>
              <a:ext cx="0" cy="1071561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8549192" y="4135435"/>
              <a:ext cx="26723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x</a:t>
              </a:r>
              <a:endParaRPr lang="ru-RU" baseline="-25000" dirty="0"/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6227471" y="4137410"/>
              <a:ext cx="2503632" cy="0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230933" y="3215022"/>
              <a:ext cx="32239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i="1" dirty="0" smtClean="0"/>
                <a:t>у</a:t>
              </a:r>
              <a:endParaRPr lang="ru-RU" baseline="-25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293767" y="4104754"/>
              <a:ext cx="32239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i="1" dirty="0" smtClean="0"/>
                <a:t>О</a:t>
              </a:r>
              <a:endParaRPr lang="ru-RU" baseline="-250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488128" y="4003081"/>
              <a:ext cx="149421" cy="12146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 flipV="1">
              <a:off x="6564114" y="4137410"/>
              <a:ext cx="0" cy="59244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389786" y="4137605"/>
              <a:ext cx="34496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smtClean="0"/>
                <a:t>х</a:t>
              </a:r>
              <a:r>
                <a:rPr lang="ru-RU" baseline="-25000" dirty="0" smtClean="0"/>
                <a:t>0</a:t>
              </a:r>
              <a:endParaRPr lang="ru-RU" i="1" dirty="0"/>
            </a:p>
          </p:txBody>
        </p:sp>
        <p:cxnSp>
          <p:nvCxnSpPr>
            <p:cNvPr id="55" name="Прямая со стрелкой 54"/>
            <p:cNvCxnSpPr/>
            <p:nvPr/>
          </p:nvCxnSpPr>
          <p:spPr>
            <a:xfrm flipV="1">
              <a:off x="7839666" y="4137410"/>
              <a:ext cx="0" cy="59244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7576438" y="4137605"/>
              <a:ext cx="54534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x</a:t>
              </a:r>
              <a:r>
                <a:rPr lang="ru-RU" dirty="0" smtClean="0"/>
                <a:t>(</a:t>
              </a:r>
              <a:r>
                <a:rPr lang="en-US" i="1" dirty="0" smtClean="0"/>
                <a:t>t</a:t>
              </a:r>
              <a:r>
                <a:rPr lang="ru-RU" baseline="-25000" dirty="0" smtClean="0"/>
                <a:t>1</a:t>
              </a:r>
              <a:r>
                <a:rPr lang="ru-RU" dirty="0" smtClean="0"/>
                <a:t>)</a:t>
              </a:r>
              <a:endParaRPr lang="ru-RU" dirty="0"/>
            </a:p>
          </p:txBody>
        </p:sp>
        <p:cxnSp>
          <p:nvCxnSpPr>
            <p:cNvPr id="58" name="Прямая со стрелкой 57"/>
            <p:cNvCxnSpPr/>
            <p:nvPr/>
          </p:nvCxnSpPr>
          <p:spPr>
            <a:xfrm flipV="1">
              <a:off x="8278043" y="4137410"/>
              <a:ext cx="0" cy="59244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8014815" y="4137605"/>
              <a:ext cx="54534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x</a:t>
              </a:r>
              <a:r>
                <a:rPr lang="ru-RU" dirty="0" smtClean="0"/>
                <a:t>(</a:t>
              </a:r>
              <a:r>
                <a:rPr lang="en-US" i="1" dirty="0" smtClean="0"/>
                <a:t>t</a:t>
              </a:r>
              <a:r>
                <a:rPr lang="en-US" baseline="-25000" dirty="0" smtClean="0"/>
                <a:t>2</a:t>
              </a:r>
              <a:r>
                <a:rPr lang="ru-RU" dirty="0" smtClean="0"/>
                <a:t>)</a:t>
              </a:r>
              <a:endParaRPr lang="ru-RU" dirty="0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7764955" y="4010224"/>
              <a:ext cx="149421" cy="121469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8203448" y="4010224"/>
              <a:ext cx="149421" cy="121469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6646140" y="4064608"/>
              <a:ext cx="392835" cy="0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 flipH="1">
              <a:off x="7127875" y="3830582"/>
              <a:ext cx="229861" cy="0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6598690" y="3775855"/>
                  <a:ext cx="396840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8690" y="3775855"/>
                  <a:ext cx="396840" cy="300082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t="-10000" r="-909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7102100" y="3558892"/>
                  <a:ext cx="331565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2100" y="3558892"/>
                  <a:ext cx="331565" cy="300082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 t="-10204" r="-1481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5503762" y="3348181"/>
                <a:ext cx="8132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4</m:t>
                      </m:r>
                      <m:r>
                        <a:rPr lang="en-US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0 </m:t>
                      </m:r>
                      <m:r>
                        <a:rPr lang="ru-RU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  <m:r>
                        <a:rPr lang="en-US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762" y="3348181"/>
                <a:ext cx="813235" cy="307777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5505476" y="4598668"/>
                <a:ext cx="94949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=62,5 </m:t>
                      </m:r>
                      <m:r>
                        <a:rPr lang="ru-RU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  <m:r>
                        <a:rPr lang="en-US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476" y="4598668"/>
                <a:ext cx="949491" cy="307777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931212" y="4106406"/>
                <a:ext cx="7715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 с.</m:t>
                      </m:r>
                    </m:oMath>
                  </m:oMathPara>
                </a14:m>
                <a:endParaRPr lang="ru-RU" sz="1400" dirty="0">
                  <a:solidFill>
                    <a:srgbClr val="848484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212" y="4106406"/>
                <a:ext cx="771558" cy="307777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141614" y="2567683"/>
                <a:ext cx="1322926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</m:t>
                      </m:r>
                      <m:r>
                        <a:rPr lang="ru-RU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rgbClr val="848484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614" y="2567683"/>
                <a:ext cx="1322926" cy="459806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813812" y="2565769"/>
                <a:ext cx="1557671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</m:t>
                      </m:r>
                      <m:r>
                        <a:rPr lang="ru-RU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812" y="2565769"/>
                <a:ext cx="1557671" cy="459806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Группа 84"/>
          <p:cNvGrpSpPr/>
          <p:nvPr/>
        </p:nvGrpSpPr>
        <p:grpSpPr>
          <a:xfrm>
            <a:off x="3685066" y="2132918"/>
            <a:ext cx="3436174" cy="459806"/>
            <a:chOff x="1860099" y="2537482"/>
            <a:chExt cx="3436174" cy="4598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1860099" y="2615521"/>
                  <a:ext cx="127438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=−500 м;</m:t>
                        </m:r>
                      </m:oMath>
                    </m:oMathPara>
                  </a14:m>
                  <a:endParaRPr lang="ru-RU" sz="1400" dirty="0">
                    <a:solidFill>
                      <a:srgbClr val="848484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0099" y="2615521"/>
                  <a:ext cx="1274388" cy="307777"/>
                </a:xfrm>
                <a:prstGeom prst="rect">
                  <a:avLst/>
                </a:prstGeom>
                <a:blipFill rotWithShape="0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2989805" y="2537482"/>
                  <a:ext cx="1145250" cy="4598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15</m:t>
                        </m:r>
                        <m:f>
                          <m:fPr>
                            <m:ctrlPr>
                              <a:rPr lang="ru-RU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м</m:t>
                            </m:r>
                          </m:num>
                          <m:den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с</m:t>
                            </m:r>
                          </m:den>
                        </m:f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400" dirty="0">
                    <a:solidFill>
                      <a:srgbClr val="848484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805" y="2537482"/>
                  <a:ext cx="1145250" cy="459806"/>
                </a:xfrm>
                <a:prstGeom prst="rect">
                  <a:avLst/>
                </a:prstGeom>
                <a:blipFill rotWithShape="0"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3973347" y="2537482"/>
                  <a:ext cx="1322926" cy="4598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м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с</m:t>
                                </m:r>
                              </m:e>
                              <m:sup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400" dirty="0">
                    <a:solidFill>
                      <a:srgbClr val="848484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3347" y="2537482"/>
                  <a:ext cx="1322926" cy="459806"/>
                </a:xfrm>
                <a:prstGeom prst="rect">
                  <a:avLst/>
                </a:prstGeom>
                <a:blipFill rotWithShape="0"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Прямоугольник 7"/>
          <p:cNvSpPr/>
          <p:nvPr/>
        </p:nvSpPr>
        <p:spPr>
          <a:xfrm>
            <a:off x="3710099" y="3706581"/>
            <a:ext cx="829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 (</a:t>
            </a:r>
            <a:r>
              <a:rPr lang="en-US" sz="1400" i="1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t</a:t>
            </a:r>
            <a:r>
              <a:rPr lang="ru-RU" sz="1400" i="1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 </a:t>
            </a: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= </a:t>
            </a:r>
            <a:r>
              <a:rPr lang="en-US" sz="1400" i="1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t</a:t>
            </a:r>
            <a:r>
              <a:rPr lang="en-US" sz="1400" baseline="-25000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2</a:t>
            </a: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):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853985" y="3200533"/>
            <a:ext cx="4270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Положение локомотива в момент времени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t</a:t>
            </a:r>
            <a:r>
              <a:rPr lang="en-US" sz="14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3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: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cs typeface="Gerbe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1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19931 -0.08333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-416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7 L 0.19948 -0.08395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-41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03 L -0.00017 -0.07685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82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19753E-6 L 0.09184 -0.14629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731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00087 -0.15834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793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93827E-6 L 0.01267 -0.2321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160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04635 -0.32901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1645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83951E-6 L 0.07222 -0.08457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-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7" grpId="0"/>
      <p:bldP spid="37" grpId="1"/>
      <p:bldP spid="40" grpId="0"/>
      <p:bldP spid="40" grpId="1"/>
      <p:bldP spid="35" grpId="0"/>
      <p:bldP spid="35" grpId="1"/>
      <p:bldP spid="76" grpId="0"/>
      <p:bldP spid="76" grpId="1"/>
      <p:bldP spid="77" grpId="0"/>
      <p:bldP spid="77" grpId="1"/>
      <p:bldP spid="79" grpId="0"/>
      <p:bldP spid="79" grpId="1"/>
      <p:bldP spid="2" grpId="0"/>
      <p:bldP spid="2" grpId="1"/>
      <p:bldP spid="2" grpId="2"/>
      <p:bldP spid="4" grpId="0"/>
      <p:bldP spid="8" grpId="0"/>
      <p:bldP spid="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535990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Локомотив, уравнение движения которого имеет вид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x</a:t>
            </a:r>
            <a:r>
              <a:rPr lang="en-US" altLang="ru-RU" sz="1400" dirty="0" smtClean="0">
                <a:latin typeface="+mn-lt"/>
                <a:cs typeface="Arial" panose="020B0604020202020204" pitchFamily="34" charset="0"/>
              </a:rPr>
              <a:t> =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A</a:t>
            </a:r>
            <a:r>
              <a:rPr lang="en-US" altLang="ru-RU" sz="1400" dirty="0" smtClean="0">
                <a:latin typeface="+mn-lt"/>
                <a:cs typeface="Arial" panose="020B0604020202020204" pitchFamily="34" charset="0"/>
              </a:rPr>
              <a:t> + </a:t>
            </a:r>
            <a:r>
              <a:rPr lang="en-US" altLang="ru-RU" sz="1400" i="1" dirty="0" err="1" smtClean="0">
                <a:latin typeface="+mn-lt"/>
                <a:cs typeface="Arial" panose="020B0604020202020204" pitchFamily="34" charset="0"/>
              </a:rPr>
              <a:t>Bt</a:t>
            </a:r>
            <a:r>
              <a:rPr lang="en-US" altLang="ru-RU" sz="1400" i="1" baseline="-25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+ Ct</a:t>
            </a:r>
            <a:r>
              <a:rPr lang="en-US" altLang="ru-RU" sz="500" i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ru-RU" sz="1400" baseline="30000" dirty="0" smtClean="0">
                <a:latin typeface="+mn-lt"/>
                <a:cs typeface="Arial" panose="020B0604020202020204" pitchFamily="34" charset="0"/>
              </a:rPr>
              <a:t>2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, где </a:t>
            </a:r>
            <a:r>
              <a:rPr lang="ru-RU" altLang="ru-RU" sz="1400" i="1" dirty="0" smtClean="0">
                <a:latin typeface="+mn-lt"/>
                <a:cs typeface="Arial" panose="020B0604020202020204" pitchFamily="34" charset="0"/>
              </a:rPr>
              <a:t>А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= -500 м,</a:t>
            </a:r>
          </a:p>
          <a:p>
            <a:pPr defTabSz="914400">
              <a:lnSpc>
                <a:spcPts val="2000"/>
              </a:lnSpc>
            </a:pPr>
            <a:r>
              <a:rPr lang="ru-RU" altLang="ru-RU" sz="1400" i="1" dirty="0" smtClean="0">
                <a:latin typeface="+mn-lt"/>
                <a:cs typeface="Arial" panose="020B0604020202020204" pitchFamily="34" charset="0"/>
              </a:rPr>
              <a:t>В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= 15 м/с, </a:t>
            </a:r>
            <a:r>
              <a:rPr lang="ru-RU" altLang="ru-RU" sz="1400" i="1" dirty="0" smtClean="0">
                <a:latin typeface="+mn-lt"/>
                <a:cs typeface="Arial" panose="020B0604020202020204" pitchFamily="34" charset="0"/>
              </a:rPr>
              <a:t>С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= </a:t>
            </a:r>
            <a:r>
              <a:rPr lang="ru-RU" altLang="ru-RU" sz="1400" dirty="0" smtClean="0">
                <a:latin typeface="+mn-lt"/>
                <a:cs typeface="Times New Roman" panose="02020603050405020304" pitchFamily="18" charset="0"/>
              </a:rPr>
              <a:t>−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0,1 м/с</a:t>
            </a:r>
            <a:r>
              <a:rPr lang="ru-RU" altLang="ru-RU" sz="1400" baseline="30000" dirty="0" smtClean="0">
                <a:latin typeface="+mn-lt"/>
                <a:cs typeface="Arial" panose="020B0604020202020204" pitchFamily="34" charset="0"/>
              </a:rPr>
              <a:t>2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, начинает тормозить перед светофором. Определите: а) положение локомотива через 60 с; б) время торможения и положение локомотива при остановке; в) положение локомотива через 300 с после начала торможения.</a:t>
            </a:r>
            <a:endParaRPr lang="ru-RU" altLang="ru-RU" sz="1400" dirty="0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60001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854336" y="1560001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74741" y="1851687"/>
                <a:ext cx="15853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𝐵𝑡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41" y="1851687"/>
                <a:ext cx="1585370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3849557"/>
            <a:ext cx="149521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854337" y="1819276"/>
            <a:ext cx="0" cy="306433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66395" y="4065744"/>
                <a:ext cx="1487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95" y="4065744"/>
                <a:ext cx="1487590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367277" y="3822812"/>
                <a:ext cx="14867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77" y="3822812"/>
                <a:ext cx="1486708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74741" y="2125099"/>
                <a:ext cx="11758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=−500 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41" y="2125099"/>
                <a:ext cx="1175835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1853985" y="1852039"/>
            <a:ext cx="4642460" cy="308732"/>
            <a:chOff x="1853985" y="1884053"/>
            <a:chExt cx="4642460" cy="308732"/>
          </a:xfrm>
        </p:grpSpPr>
        <p:sp>
          <p:nvSpPr>
            <p:cNvPr id="86" name="TextBox 85"/>
            <p:cNvSpPr txBox="1"/>
            <p:nvPr/>
          </p:nvSpPr>
          <p:spPr>
            <a:xfrm>
              <a:off x="1853985" y="1885008"/>
              <a:ext cx="21599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Уравнение движения: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3824752" y="1884053"/>
                  <a:ext cx="26716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=−500+15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𝑡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0,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1400" b="0" i="0" smtClean="0"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  <m:d>
                          <m:dPr>
                            <m:ctrlPr>
                              <a:rPr lang="ru-RU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1400" b="0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м</m:t>
                            </m:r>
                          </m:e>
                        </m:d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1400" dirty="0">
                    <a:solidFill>
                      <a:srgbClr val="848484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4752" y="1884053"/>
                  <a:ext cx="2671693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4741" y="2413751"/>
                <a:ext cx="979627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=15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41" y="2413751"/>
                <a:ext cx="979627" cy="45980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66345" y="2823952"/>
                <a:ext cx="1184107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=−0,1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45" y="2823952"/>
                <a:ext cx="1184107" cy="45980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9205" y="3226533"/>
                <a:ext cx="9310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5" y="3226533"/>
                <a:ext cx="931089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9205" y="3522805"/>
                <a:ext cx="10346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=300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5" y="3522805"/>
                <a:ext cx="1034642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67277" y="4308676"/>
                <a:ext cx="14867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77" y="4308676"/>
                <a:ext cx="1486708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9661" y="4559228"/>
                <a:ext cx="14867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61" y="4559228"/>
                <a:ext cx="1486708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/>
          <p:cNvGrpSpPr/>
          <p:nvPr/>
        </p:nvGrpSpPr>
        <p:grpSpPr>
          <a:xfrm>
            <a:off x="1853985" y="2597527"/>
            <a:ext cx="5330804" cy="311287"/>
            <a:chOff x="1853985" y="2575071"/>
            <a:chExt cx="5330804" cy="311287"/>
          </a:xfrm>
        </p:grpSpPr>
        <p:sp>
          <p:nvSpPr>
            <p:cNvPr id="37" name="TextBox 36"/>
            <p:cNvSpPr txBox="1"/>
            <p:nvPr/>
          </p:nvSpPr>
          <p:spPr>
            <a:xfrm>
              <a:off x="1853985" y="2578581"/>
              <a:ext cx="4270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Положение локомотива в момент времени </a:t>
              </a:r>
              <a:r>
                <a:rPr lang="en-US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t</a:t>
              </a:r>
              <a:r>
                <a:rPr lang="en-US" sz="1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1</a:t>
              </a:r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: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924508" y="2575071"/>
                  <a:ext cx="126028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r>
                          <a:rPr lang="ru-RU" sz="1400" b="0" i="0" smtClean="0">
                            <a:latin typeface="Cambria Math" panose="02040503050406030204" pitchFamily="18" charset="0"/>
                            <a:ea typeface="Cambria Math"/>
                          </a:rPr>
                          <m:t>4</m:t>
                        </m:r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/>
                          </a:rPr>
                          <m:t>0 </m:t>
                        </m:r>
                        <m:r>
                          <a:rPr lang="ru-RU" sz="1400" b="0" i="0" smtClean="0">
                            <a:latin typeface="Cambria Math" panose="02040503050406030204" pitchFamily="18" charset="0"/>
                            <a:ea typeface="Cambria Math"/>
                          </a:rPr>
                          <m:t>м</m:t>
                        </m:r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1400" dirty="0">
                    <a:solidFill>
                      <a:srgbClr val="848484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4508" y="2575071"/>
                  <a:ext cx="1260281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Группа 1"/>
          <p:cNvGrpSpPr/>
          <p:nvPr/>
        </p:nvGrpSpPr>
        <p:grpSpPr>
          <a:xfrm>
            <a:off x="3685066" y="2132918"/>
            <a:ext cx="3436174" cy="459806"/>
            <a:chOff x="1860099" y="2537482"/>
            <a:chExt cx="3436174" cy="4598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860099" y="2615521"/>
                  <a:ext cx="127438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=−500 м;</m:t>
                        </m:r>
                      </m:oMath>
                    </m:oMathPara>
                  </a14:m>
                  <a:endParaRPr lang="ru-RU" sz="1400" dirty="0">
                    <a:solidFill>
                      <a:srgbClr val="848484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0099" y="2615521"/>
                  <a:ext cx="1274388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989805" y="2537482"/>
                  <a:ext cx="1145250" cy="4598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15</m:t>
                        </m:r>
                        <m:f>
                          <m:fPr>
                            <m:ctrlPr>
                              <a:rPr lang="ru-RU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м</m:t>
                            </m:r>
                          </m:num>
                          <m:den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с</m:t>
                            </m:r>
                          </m:den>
                        </m:f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400" dirty="0">
                    <a:solidFill>
                      <a:srgbClr val="848484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805" y="2537482"/>
                  <a:ext cx="1145250" cy="45980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973347" y="2537482"/>
                  <a:ext cx="1322926" cy="4598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м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с</m:t>
                                </m:r>
                              </m:e>
                              <m:sup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400" dirty="0">
                    <a:solidFill>
                      <a:srgbClr val="848484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3347" y="2537482"/>
                  <a:ext cx="1322926" cy="45980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Группа 10"/>
          <p:cNvGrpSpPr/>
          <p:nvPr/>
        </p:nvGrpSpPr>
        <p:grpSpPr>
          <a:xfrm>
            <a:off x="1862386" y="2897289"/>
            <a:ext cx="4202503" cy="314769"/>
            <a:chOff x="1862386" y="3706133"/>
            <a:chExt cx="4202503" cy="314769"/>
          </a:xfrm>
        </p:grpSpPr>
        <p:sp>
          <p:nvSpPr>
            <p:cNvPr id="40" name="TextBox 39"/>
            <p:cNvSpPr txBox="1"/>
            <p:nvPr/>
          </p:nvSpPr>
          <p:spPr>
            <a:xfrm>
              <a:off x="1862386" y="3708933"/>
              <a:ext cx="2109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Момент торможения: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3845056" y="3713125"/>
                  <a:ext cx="92498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=75 с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</m:oMath>
                    </m:oMathPara>
                  </a14:m>
                  <a:endParaRPr lang="ru-RU" sz="1400" dirty="0">
                    <a:solidFill>
                      <a:srgbClr val="848484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5056" y="3713125"/>
                  <a:ext cx="924981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Прямоугольник 7"/>
                <p:cNvSpPr/>
                <p:nvPr/>
              </p:nvSpPr>
              <p:spPr>
                <a:xfrm>
                  <a:off x="4664185" y="3706133"/>
                  <a:ext cx="140070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r>
                          <a:rPr lang="en-US" sz="1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62,5 </m:t>
                        </m:r>
                        <m:r>
                          <a:rPr lang="ru-RU" sz="1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м</m:t>
                        </m:r>
                        <m:r>
                          <a:rPr lang="en-US" sz="1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1400" dirty="0">
                    <a:solidFill>
                      <a:srgbClr val="848484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8" name="Прямоугольник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4185" y="3706133"/>
                  <a:ext cx="1400704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6" name="TextBox 65"/>
          <p:cNvSpPr txBox="1"/>
          <p:nvPr/>
        </p:nvSpPr>
        <p:spPr>
          <a:xfrm>
            <a:off x="1853985" y="3200533"/>
            <a:ext cx="4270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Положение локомотива в момент времени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t</a:t>
            </a:r>
            <a:r>
              <a:rPr lang="en-US" sz="14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3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: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1861730" y="4091805"/>
                <a:ext cx="4033861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d>
                        <m:d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−500 м+15 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∙300 с−0,1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300 с</m:t>
                              </m:r>
                            </m:e>
                          </m:d>
                        </m:e>
                        <m:sup>
                          <m: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400" dirty="0">
                  <a:solidFill>
                    <a:srgbClr val="848484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730" y="4091805"/>
                <a:ext cx="4033861" cy="459806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1853985" y="3499301"/>
            <a:ext cx="2565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Gerbera" pitchFamily="50" charset="0"/>
              </a:rPr>
              <a:t>Логичное предположение: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5746439" y="3496785"/>
                <a:ext cx="203645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d>
                        <m:d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d>
                        <m:d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62,5 </m:t>
                      </m:r>
                      <m:r>
                        <a:rPr lang="ru-RU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  <m:r>
                        <a:rPr lang="en-US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rgbClr val="848484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439" y="3496785"/>
                <a:ext cx="2036455" cy="30777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4251450" y="3496786"/>
            <a:ext cx="1651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так как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t</a:t>
            </a:r>
            <a:r>
              <a:rPr lang="en-US" sz="14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3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 &gt;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t</a:t>
            </a:r>
            <a:r>
              <a:rPr lang="en-US" sz="14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2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, то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cs typeface="Gerbera" pitchFamily="50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853985" y="3795553"/>
            <a:ext cx="3358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Gerbera" pitchFamily="50" charset="0"/>
              </a:rPr>
              <a:t>На основании уравнения движения: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cs typeface="Gerbera" pitchFamily="50" charset="0"/>
            </a:endParaRPr>
          </a:p>
        </p:txBody>
      </p: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1854335" y="4540088"/>
            <a:ext cx="5028157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ОТВЕТ:</a:t>
            </a:r>
            <a:r>
              <a:rPr lang="ru-RU" altLang="ru-RU" sz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а) 40 м; б) 75 с, 62,5 м; в) ответ не однозначный.</a:t>
            </a:r>
            <a:endParaRPr lang="ru-RU" altLang="ru-RU" sz="14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674853" y="4164525"/>
                <a:ext cx="114666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=−5000 м.</m:t>
                      </m:r>
                    </m:oMath>
                  </m:oMathPara>
                </a14:m>
                <a:endParaRPr lang="ru-RU" sz="1400" dirty="0">
                  <a:solidFill>
                    <a:srgbClr val="848484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53" y="4164525"/>
                <a:ext cx="1146661" cy="30777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1853985" y="2216769"/>
            <a:ext cx="1970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Начальные условия: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cs typeface="Gerbe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0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2" grpId="0"/>
      <p:bldP spid="73" grpId="0"/>
      <p:bldP spid="74" grpId="0"/>
      <p:bldP spid="76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60420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18454" y="160420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8299" y="1933013"/>
                <a:ext cx="7823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=4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1933013"/>
                <a:ext cx="782321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3699120"/>
            <a:ext cx="95967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22049" y="1921065"/>
            <a:ext cx="0" cy="20947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3708013"/>
                <a:ext cx="9612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708013"/>
                <a:ext cx="961265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1318455" y="2209992"/>
            <a:ext cx="3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Кинематические 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ур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-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ния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 движения:</a:t>
            </a:r>
            <a:endParaRPr lang="ru-RU" sz="1400" i="1" dirty="0">
              <a:cs typeface="Gerbera" pitchFamily="50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371475" y="1427897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8299" y="2689963"/>
                <a:ext cx="8358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689963"/>
                <a:ext cx="835870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1429754" y="2506698"/>
                <a:ext cx="1755397" cy="545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; 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754" y="2506698"/>
                <a:ext cx="1755397" cy="5454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8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3.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Кабина лифта поднимается в течение первых 4 секунд </a:t>
            </a:r>
            <a:r>
              <a:rPr lang="ru-RU" altLang="ru-RU" sz="1400" dirty="0" err="1" smtClean="0">
                <a:latin typeface="Gerbera"/>
                <a:cs typeface="Arial" panose="020B0604020202020204" pitchFamily="34" charset="0"/>
              </a:rPr>
              <a:t>равноускоренно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, достигая скорости 4 м/с. С этой скоростью кабина лифта движется 8 с, а последние 4 с происходит торможение с таким же по величине ускорением, как в начале движения. Определите модуль  перемещение кабины лифта за все время движения.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8299" y="3017671"/>
                <a:ext cx="8358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017671"/>
                <a:ext cx="835870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322050" y="1913286"/>
            <a:ext cx="2545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Gerbera" pitchFamily="50" charset="0"/>
              </a:rPr>
              <a:t>Способ 1 (аналитический)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68299" y="3329593"/>
                <a:ext cx="10504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329593"/>
                <a:ext cx="1050416" cy="307777"/>
              </a:xfrm>
              <a:prstGeom prst="rect">
                <a:avLst/>
              </a:prstGeom>
              <a:blipFill rotWithShape="0">
                <a:blip r:embed="rId9"/>
                <a:stretch>
                  <a:fillRect t="-9804" r="-5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425043" y="3041033"/>
                <a:ext cx="15224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ru-RU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043" y="3041033"/>
                <a:ext cx="1522468" cy="307777"/>
              </a:xfrm>
              <a:prstGeom prst="rect">
                <a:avLst/>
              </a:prstGeom>
              <a:blipFill rotWithShape="0">
                <a:blip r:embed="rId10"/>
                <a:stretch>
                  <a:fillRect t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429754" y="3337739"/>
                <a:ext cx="10924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; 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754" y="3337739"/>
                <a:ext cx="1092457" cy="307777"/>
              </a:xfrm>
              <a:prstGeom prst="rect">
                <a:avLst/>
              </a:prstGeom>
              <a:blipFill rotWithShape="0">
                <a:blip r:embed="rId11"/>
                <a:stretch>
                  <a:fillRect t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429754" y="3634445"/>
                <a:ext cx="1755397" cy="545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03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; 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754" y="3634445"/>
                <a:ext cx="1755397" cy="545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1425043" y="4168780"/>
                <a:ext cx="15224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043" y="4168780"/>
                <a:ext cx="1522468" cy="307777"/>
              </a:xfrm>
              <a:prstGeom prst="rect">
                <a:avLst/>
              </a:prstGeom>
              <a:blipFill rotWithShape="0">
                <a:blip r:embed="rId13"/>
                <a:stretch>
                  <a:fillRect t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429754" y="4465484"/>
                <a:ext cx="20297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. 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754" y="4465484"/>
                <a:ext cx="2029717" cy="307777"/>
              </a:xfrm>
              <a:prstGeom prst="rect">
                <a:avLst/>
              </a:prstGeom>
              <a:blipFill rotWithShape="0">
                <a:blip r:embed="rId14"/>
                <a:stretch>
                  <a:fillRect t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/>
          <a:srcRect l="55957"/>
          <a:stretch/>
        </p:blipFill>
        <p:spPr>
          <a:xfrm>
            <a:off x="1408111" y="2517770"/>
            <a:ext cx="128886" cy="2249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132502" y="2506698"/>
                <a:ext cx="1124457" cy="526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; 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502" y="2506698"/>
                <a:ext cx="1124457" cy="52629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4127791" y="3041032"/>
                <a:ext cx="101128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ru-RU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791" y="3041032"/>
                <a:ext cx="1011287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132502" y="3362231"/>
                <a:ext cx="10924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; 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502" y="3362231"/>
                <a:ext cx="1092457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132502" y="3634445"/>
                <a:ext cx="1755397" cy="545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; 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502" y="3634445"/>
                <a:ext cx="1755397" cy="545406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4127791" y="4168780"/>
                <a:ext cx="133254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791" y="4168780"/>
                <a:ext cx="1332544" cy="30777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132502" y="4465484"/>
                <a:ext cx="20297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. 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502" y="4465484"/>
                <a:ext cx="2029717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368299" y="2235419"/>
                <a:ext cx="927433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4 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235419"/>
                <a:ext cx="927433" cy="459806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Прямоугольник 121"/>
          <p:cNvSpPr/>
          <p:nvPr/>
        </p:nvSpPr>
        <p:spPr>
          <a:xfrm>
            <a:off x="7771476" y="4395786"/>
            <a:ext cx="171450" cy="213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7771476" y="3668042"/>
            <a:ext cx="171450" cy="213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7771476" y="2145952"/>
            <a:ext cx="171450" cy="213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>
            <a:off x="7291000" y="4628125"/>
            <a:ext cx="1405975" cy="0"/>
          </a:xfrm>
          <a:prstGeom prst="line">
            <a:avLst/>
          </a:prstGeom>
          <a:ln w="1905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V="1">
            <a:off x="8004839" y="3881329"/>
            <a:ext cx="0" cy="738043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 flipV="1">
            <a:off x="8004839" y="3153585"/>
            <a:ext cx="0" cy="746161"/>
          </a:xfrm>
          <a:prstGeom prst="straightConnector1">
            <a:avLst/>
          </a:prstGeom>
          <a:ln w="9525">
            <a:solidFill>
              <a:srgbClr val="72B3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Прямоугольник 140"/>
          <p:cNvSpPr/>
          <p:nvPr/>
        </p:nvSpPr>
        <p:spPr>
          <a:xfrm>
            <a:off x="7771476" y="2940298"/>
            <a:ext cx="171450" cy="213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2" name="Прямая со стрелкой 141"/>
          <p:cNvCxnSpPr/>
          <p:nvPr/>
        </p:nvCxnSpPr>
        <p:spPr>
          <a:xfrm flipV="1">
            <a:off x="8004839" y="2359240"/>
            <a:ext cx="0" cy="794345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 flipV="1">
            <a:off x="7857201" y="3414713"/>
            <a:ext cx="0" cy="253330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 flipV="1">
            <a:off x="7857201" y="2686968"/>
            <a:ext cx="0" cy="253330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7533116" y="3400424"/>
                <a:ext cx="3576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116" y="3400424"/>
                <a:ext cx="357662" cy="261610"/>
              </a:xfrm>
              <a:prstGeom prst="rect">
                <a:avLst/>
              </a:prstGeom>
              <a:blipFill rotWithShape="0">
                <a:blip r:embed="rId23"/>
                <a:stretch>
                  <a:fillRect t="-2326" r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7480723" y="2677114"/>
                <a:ext cx="41697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03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723" y="2677114"/>
                <a:ext cx="416974" cy="261610"/>
              </a:xfrm>
              <a:prstGeom prst="rect">
                <a:avLst/>
              </a:prstGeom>
              <a:blipFill rotWithShape="0">
                <a:blip r:embed="rId24"/>
                <a:stretch>
                  <a:fillRect t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7924573" y="4026169"/>
                <a:ext cx="42344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573" y="4026169"/>
                <a:ext cx="423449" cy="261610"/>
              </a:xfrm>
              <a:prstGeom prst="rect">
                <a:avLst/>
              </a:prstGeom>
              <a:blipFill rotWithShape="0">
                <a:blip r:embed="rId25"/>
                <a:stretch>
                  <a:fillRect t="-2326" r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7924573" y="3290581"/>
                <a:ext cx="42344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573" y="3290581"/>
                <a:ext cx="423449" cy="261610"/>
              </a:xfrm>
              <a:prstGeom prst="rect">
                <a:avLst/>
              </a:prstGeom>
              <a:blipFill rotWithShape="0">
                <a:blip r:embed="rId26"/>
                <a:stretch>
                  <a:fillRect t="-2326" r="-15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7924573" y="2451466"/>
                <a:ext cx="42344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573" y="2451466"/>
                <a:ext cx="423449" cy="261610"/>
              </a:xfrm>
              <a:prstGeom prst="rect">
                <a:avLst/>
              </a:prstGeom>
              <a:blipFill rotWithShape="0">
                <a:blip r:embed="rId27"/>
                <a:stretch>
                  <a:fillRect t="-2326" r="-15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0" name="Прямая со стрелкой 149"/>
          <p:cNvCxnSpPr/>
          <p:nvPr/>
        </p:nvCxnSpPr>
        <p:spPr>
          <a:xfrm flipV="1">
            <a:off x="8362311" y="4276725"/>
            <a:ext cx="0" cy="225704"/>
          </a:xfrm>
          <a:prstGeom prst="straightConnector1">
            <a:avLst/>
          </a:prstGeom>
          <a:ln w="952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/>
              <p:cNvSpPr txBox="1"/>
              <p:nvPr/>
            </p:nvSpPr>
            <p:spPr>
              <a:xfrm>
                <a:off x="8347703" y="4269396"/>
                <a:ext cx="36356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703" y="4269396"/>
                <a:ext cx="363561" cy="261610"/>
              </a:xfrm>
              <a:prstGeom prst="rect">
                <a:avLst/>
              </a:prstGeom>
              <a:blipFill rotWithShape="0">
                <a:blip r:embed="rId28"/>
                <a:stretch>
                  <a:fillRect t="-2326" r="-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2" name="Прямая со стрелкой 151"/>
          <p:cNvCxnSpPr/>
          <p:nvPr/>
        </p:nvCxnSpPr>
        <p:spPr>
          <a:xfrm>
            <a:off x="8357548" y="2589600"/>
            <a:ext cx="0" cy="225704"/>
          </a:xfrm>
          <a:prstGeom prst="straightConnector1">
            <a:avLst/>
          </a:prstGeom>
          <a:ln w="952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8342940" y="2582271"/>
                <a:ext cx="36356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940" y="2582271"/>
                <a:ext cx="363561" cy="261610"/>
              </a:xfrm>
              <a:prstGeom prst="rect">
                <a:avLst/>
              </a:prstGeom>
              <a:blipFill rotWithShape="0">
                <a:blip r:embed="rId29"/>
                <a:stretch>
                  <a:fillRect t="-2326" r="-3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4" name="Прямая со стрелкой 153"/>
          <p:cNvCxnSpPr/>
          <p:nvPr/>
        </p:nvCxnSpPr>
        <p:spPr>
          <a:xfrm flipV="1">
            <a:off x="7300526" y="1835143"/>
            <a:ext cx="0" cy="2797745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7021282" y="1738765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y</a:t>
            </a:r>
            <a:endParaRPr lang="ru-RU" i="1" dirty="0"/>
          </a:p>
        </p:txBody>
      </p:sp>
      <p:sp>
        <p:nvSpPr>
          <p:cNvPr id="156" name="TextBox 155"/>
          <p:cNvSpPr txBox="1"/>
          <p:nvPr/>
        </p:nvSpPr>
        <p:spPr>
          <a:xfrm>
            <a:off x="6983178" y="4459032"/>
            <a:ext cx="3225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</a:t>
            </a: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8248204" y="3397004"/>
                <a:ext cx="629531" cy="283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204" y="3397004"/>
                <a:ext cx="629531" cy="283283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4855935" y="402066"/>
                <a:ext cx="7823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=4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935" y="402066"/>
                <a:ext cx="782321" cy="307777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822158" y="551399"/>
                <a:ext cx="927433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4 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58" y="551399"/>
                <a:ext cx="927433" cy="459806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5127726" y="624943"/>
                <a:ext cx="8358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726" y="624943"/>
                <a:ext cx="835870" cy="307777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6603347" y="618811"/>
                <a:ext cx="8358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347" y="618811"/>
                <a:ext cx="835870" cy="307777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4898668" y="867310"/>
                <a:ext cx="10504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668" y="867310"/>
                <a:ext cx="1050416" cy="307777"/>
              </a:xfrm>
              <a:prstGeom prst="rect">
                <a:avLst/>
              </a:prstGeom>
              <a:blipFill rotWithShape="0">
                <a:blip r:embed="rId35"/>
                <a:stretch>
                  <a:fillRect t="-9804" r="-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1963979" y="1100060"/>
                <a:ext cx="9612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979" y="1100060"/>
                <a:ext cx="961265" cy="307777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Левая фигурная скобка 1"/>
          <p:cNvSpPr/>
          <p:nvPr/>
        </p:nvSpPr>
        <p:spPr>
          <a:xfrm>
            <a:off x="3958318" y="2517769"/>
            <a:ext cx="285750" cy="2249495"/>
          </a:xfrm>
          <a:prstGeom prst="leftBrace">
            <a:avLst>
              <a:gd name="adj1" fmla="val 35000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229658" y="4177905"/>
                <a:ext cx="67967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ru-RU" sz="11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658" y="4177905"/>
                <a:ext cx="679673" cy="261610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270587" y="1922092"/>
                <a:ext cx="61414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к</m:t>
                          </m:r>
                        </m:sub>
                      </m:sSub>
                      <m:r>
                        <a:rPr lang="ru-RU" sz="11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587" y="1922092"/>
                <a:ext cx="614142" cy="261610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64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69136E-6 L -0.49079 0.29846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49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04948 0.32747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1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988E-6 L -0.52066 0.40093 " pathEditMode="relative" rAng="0" ptsTypes="AA">
                                      <p:cBhvr>
                                        <p:cTn id="44" dur="1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2" y="2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35802E-6 L -0.68212 0.46543 " pathEditMode="relative" rAng="0" ptsTypes="AA">
                                      <p:cBhvr>
                                        <p:cTn id="58" dur="1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5" y="23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3.20988E-6 L -0.49497 0.4787 " pathEditMode="relative" rAng="0" ptsTypes="AA">
                                      <p:cBhvr>
                                        <p:cTn id="72" dur="1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23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3457E-6 L -0.17569 0.5074 " pathEditMode="relative" rAng="0" ptsTypes="AA">
                                      <p:cBhvr>
                                        <p:cTn id="94" dur="1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2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"/>
                            </p:stCondLst>
                            <p:childTnLst>
                              <p:par>
                                <p:cTn id="9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50"/>
                            </p:stCondLst>
                            <p:childTnLst>
                              <p:par>
                                <p:cTn id="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75" grpId="0"/>
      <p:bldP spid="94" grpId="0"/>
      <p:bldP spid="97" grpId="0"/>
      <p:bldP spid="63" grpId="0"/>
      <p:bldP spid="111" grpId="0"/>
      <p:bldP spid="52" grpId="0"/>
      <p:bldP spid="54" grpId="0"/>
      <p:bldP spid="55" grpId="0"/>
      <p:bldP spid="9" grpId="0"/>
      <p:bldP spid="65" grpId="0"/>
      <p:bldP spid="67" grpId="0"/>
      <p:bldP spid="68" grpId="0"/>
      <p:bldP spid="72" grpId="0"/>
      <p:bldP spid="74" grpId="0"/>
      <p:bldP spid="76" grpId="0"/>
      <p:bldP spid="78" grpId="0"/>
      <p:bldP spid="79" grpId="0"/>
      <p:bldP spid="80" grpId="0"/>
      <p:bldP spid="81" grpId="0"/>
      <p:bldP spid="121" grpId="0"/>
      <p:bldP spid="122" grpId="0" animBg="1"/>
      <p:bldP spid="123" grpId="0" animBg="1"/>
      <p:bldP spid="129" grpId="0" animBg="1"/>
      <p:bldP spid="141" grpId="0" animBg="1"/>
      <p:bldP spid="145" grpId="0"/>
      <p:bldP spid="146" grpId="0"/>
      <p:bldP spid="147" grpId="0"/>
      <p:bldP spid="148" grpId="0"/>
      <p:bldP spid="149" grpId="0"/>
      <p:bldP spid="151" grpId="0"/>
      <p:bldP spid="153" grpId="0"/>
      <p:bldP spid="155" grpId="0"/>
      <p:bldP spid="156" grpId="0"/>
      <p:bldP spid="157" grpId="0"/>
      <p:bldP spid="158" grpId="0"/>
      <p:bldP spid="158" grpId="1"/>
      <p:bldP spid="158" grpId="2"/>
      <p:bldP spid="159" grpId="0"/>
      <p:bldP spid="159" grpId="1"/>
      <p:bldP spid="159" grpId="2"/>
      <p:bldP spid="160" grpId="0"/>
      <p:bldP spid="160" grpId="1"/>
      <p:bldP spid="160" grpId="2"/>
      <p:bldP spid="161" grpId="0"/>
      <p:bldP spid="161" grpId="1"/>
      <p:bldP spid="161" grpId="2"/>
      <p:bldP spid="162" grpId="0"/>
      <p:bldP spid="162" grpId="1"/>
      <p:bldP spid="162" grpId="2"/>
      <p:bldP spid="163" grpId="0"/>
      <p:bldP spid="163" grpId="1"/>
      <p:bldP spid="163" grpId="2"/>
      <p:bldP spid="2" grpId="0" animBg="1"/>
      <p:bldP spid="61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60420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18454" y="160420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8299" y="1933013"/>
                <a:ext cx="7823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=4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1933013"/>
                <a:ext cx="782321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3699120"/>
            <a:ext cx="95967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22049" y="1921065"/>
            <a:ext cx="0" cy="20947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3708013"/>
                <a:ext cx="9612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708013"/>
                <a:ext cx="961265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1318455" y="2209992"/>
            <a:ext cx="3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Кинематические 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ур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-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ния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 движения:</a:t>
            </a:r>
            <a:endParaRPr lang="ru-RU" sz="1400" i="1" dirty="0">
              <a:cs typeface="Gerbera" pitchFamily="50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371475" y="1427897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8299" y="2689963"/>
                <a:ext cx="8358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689963"/>
                <a:ext cx="835870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8299" y="3017671"/>
                <a:ext cx="8358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017671"/>
                <a:ext cx="835870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322050" y="1913286"/>
            <a:ext cx="2545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Gerbera" pitchFamily="50" charset="0"/>
              </a:rPr>
              <a:t>Способ 1 (аналитический)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cs typeface="Gerbera" pitchFamily="50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408111" y="2506698"/>
            <a:ext cx="2051360" cy="2266563"/>
            <a:chOff x="1408111" y="2506698"/>
            <a:chExt cx="2051360" cy="22665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1429754" y="2506698"/>
                  <a:ext cx="1755397" cy="545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; </m:t>
                        </m:r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754" y="2506698"/>
                  <a:ext cx="1755397" cy="54540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Прямоугольник 8"/>
                <p:cNvSpPr/>
                <p:nvPr/>
              </p:nvSpPr>
              <p:spPr>
                <a:xfrm>
                  <a:off x="1425043" y="3041033"/>
                  <a:ext cx="152246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ru-RU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1400" i="1" dirty="0">
                    <a:solidFill>
                      <a:prstClr val="black"/>
                    </a:solidFill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9" name="Прямоугольник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5043" y="3041033"/>
                  <a:ext cx="1522468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1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1429754" y="3337739"/>
                  <a:ext cx="109245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; </m:t>
                        </m:r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754" y="3337739"/>
                  <a:ext cx="1092457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1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1429754" y="3634445"/>
                  <a:ext cx="1755397" cy="545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03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3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; </m:t>
                        </m:r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754" y="3634445"/>
                  <a:ext cx="1755397" cy="54540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Прямоугольник 67"/>
                <p:cNvSpPr/>
                <p:nvPr/>
              </p:nvSpPr>
              <p:spPr>
                <a:xfrm>
                  <a:off x="1425043" y="4168780"/>
                  <a:ext cx="152246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ru-RU" sz="1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1400" i="1" dirty="0">
                    <a:solidFill>
                      <a:prstClr val="black"/>
                    </a:solidFill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68" name="Прямоугольник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5043" y="4168780"/>
                  <a:ext cx="1522468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1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1429754" y="4465484"/>
                  <a:ext cx="202971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acc>
                          <m:accPr>
                            <m:chr m:val="⃗"/>
                            <m:ctrlPr>
                              <a:rPr lang="el-G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. </m:t>
                        </m:r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754" y="4465484"/>
                  <a:ext cx="2029717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1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15"/>
            <a:srcRect l="55957"/>
            <a:stretch/>
          </p:blipFill>
          <p:spPr>
            <a:xfrm>
              <a:off x="1408111" y="2517770"/>
              <a:ext cx="128886" cy="224949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68299" y="2235419"/>
                <a:ext cx="927433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4 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235419"/>
                <a:ext cx="927433" cy="459806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6983178" y="1738765"/>
            <a:ext cx="1894557" cy="3020349"/>
            <a:chOff x="6983178" y="1738765"/>
            <a:chExt cx="1894557" cy="3020349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7771476" y="4395786"/>
              <a:ext cx="171450" cy="2132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7771476" y="3668042"/>
              <a:ext cx="171450" cy="2132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7771476" y="2145952"/>
              <a:ext cx="171450" cy="2132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>
            <a:xfrm>
              <a:off x="7291000" y="4628125"/>
              <a:ext cx="1405975" cy="0"/>
            </a:xfrm>
            <a:prstGeom prst="line">
              <a:avLst/>
            </a:prstGeom>
            <a:ln w="1905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 стрелкой 86"/>
            <p:cNvCxnSpPr/>
            <p:nvPr/>
          </p:nvCxnSpPr>
          <p:spPr>
            <a:xfrm flipV="1">
              <a:off x="8004839" y="3881329"/>
              <a:ext cx="0" cy="738043"/>
            </a:xfrm>
            <a:prstGeom prst="straightConnector1">
              <a:avLst/>
            </a:prstGeom>
            <a:ln w="952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 стрелкой 87"/>
            <p:cNvCxnSpPr/>
            <p:nvPr/>
          </p:nvCxnSpPr>
          <p:spPr>
            <a:xfrm flipV="1">
              <a:off x="8004839" y="3153585"/>
              <a:ext cx="0" cy="746161"/>
            </a:xfrm>
            <a:prstGeom prst="straightConnector1">
              <a:avLst/>
            </a:prstGeom>
            <a:ln w="9525">
              <a:solidFill>
                <a:srgbClr val="72B3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Прямоугольник 88"/>
            <p:cNvSpPr/>
            <p:nvPr/>
          </p:nvSpPr>
          <p:spPr>
            <a:xfrm>
              <a:off x="7771476" y="2940298"/>
              <a:ext cx="171450" cy="2132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0" name="Прямая со стрелкой 89"/>
            <p:cNvCxnSpPr/>
            <p:nvPr/>
          </p:nvCxnSpPr>
          <p:spPr>
            <a:xfrm flipV="1">
              <a:off x="8004839" y="2359240"/>
              <a:ext cx="0" cy="794345"/>
            </a:xfrm>
            <a:prstGeom prst="straightConnector1">
              <a:avLst/>
            </a:prstGeom>
            <a:ln w="952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/>
            <p:cNvCxnSpPr/>
            <p:nvPr/>
          </p:nvCxnSpPr>
          <p:spPr>
            <a:xfrm flipV="1">
              <a:off x="7857201" y="3414713"/>
              <a:ext cx="0" cy="253330"/>
            </a:xfrm>
            <a:prstGeom prst="straightConnector1">
              <a:avLst/>
            </a:prstGeom>
            <a:ln w="95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95"/>
            <p:cNvCxnSpPr/>
            <p:nvPr/>
          </p:nvCxnSpPr>
          <p:spPr>
            <a:xfrm flipV="1">
              <a:off x="7857201" y="2686968"/>
              <a:ext cx="0" cy="253330"/>
            </a:xfrm>
            <a:prstGeom prst="straightConnector1">
              <a:avLst/>
            </a:prstGeom>
            <a:ln w="95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7533116" y="3400424"/>
                  <a:ext cx="35766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11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100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3116" y="3400424"/>
                  <a:ext cx="357662" cy="261610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t="-2326" r="-344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7480723" y="2677114"/>
                  <a:ext cx="41697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11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03</m:t>
                            </m:r>
                          </m:sub>
                        </m:sSub>
                      </m:oMath>
                    </m:oMathPara>
                  </a14:m>
                  <a:endParaRPr lang="ru-RU" sz="1100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0723" y="2677114"/>
                  <a:ext cx="416974" cy="261610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t="-232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7924573" y="4026169"/>
                  <a:ext cx="42344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1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acc>
                              <m:accPr>
                                <m:chr m:val="⃗"/>
                                <m:ctrlPr>
                                  <a:rPr lang="ru-RU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100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573" y="4026169"/>
                  <a:ext cx="423449" cy="26161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t="-2326" r="-1739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7924573" y="3290581"/>
                  <a:ext cx="42344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1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acc>
                              <m:accPr>
                                <m:chr m:val="⃗"/>
                                <m:ctrlPr>
                                  <a:rPr lang="ru-RU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100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573" y="3290581"/>
                  <a:ext cx="423449" cy="261610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t="-2326" r="-1594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7924573" y="2451466"/>
                  <a:ext cx="42344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1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acc>
                              <m:accPr>
                                <m:chr m:val="⃗"/>
                                <m:ctrlPr>
                                  <a:rPr lang="ru-RU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sz="1100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573" y="2451466"/>
                  <a:ext cx="423449" cy="261610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t="-2326" r="-1594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Прямая со стрелкой 114"/>
            <p:cNvCxnSpPr/>
            <p:nvPr/>
          </p:nvCxnSpPr>
          <p:spPr>
            <a:xfrm flipV="1">
              <a:off x="8362311" y="4276725"/>
              <a:ext cx="0" cy="225704"/>
            </a:xfrm>
            <a:prstGeom prst="straightConnector1">
              <a:avLst/>
            </a:prstGeom>
            <a:ln w="9525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8347703" y="4269396"/>
                  <a:ext cx="36356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100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7703" y="4269396"/>
                  <a:ext cx="363561" cy="261610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t="-2326" r="-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1" name="Прямая со стрелкой 120"/>
            <p:cNvCxnSpPr/>
            <p:nvPr/>
          </p:nvCxnSpPr>
          <p:spPr>
            <a:xfrm>
              <a:off x="8357548" y="2589600"/>
              <a:ext cx="0" cy="225704"/>
            </a:xfrm>
            <a:prstGeom prst="straightConnector1">
              <a:avLst/>
            </a:prstGeom>
            <a:ln w="9525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8342940" y="2582271"/>
                  <a:ext cx="36356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sz="1100" dirty="0"/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2940" y="2582271"/>
                  <a:ext cx="363561" cy="261610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t="-2326" r="-33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3" name="Прямая со стрелкой 122"/>
            <p:cNvCxnSpPr/>
            <p:nvPr/>
          </p:nvCxnSpPr>
          <p:spPr>
            <a:xfrm flipV="1">
              <a:off x="7300526" y="1835143"/>
              <a:ext cx="0" cy="2797745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7021282" y="1738765"/>
              <a:ext cx="27924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y</a:t>
              </a:r>
              <a:endParaRPr lang="ru-RU" i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983178" y="4459032"/>
              <a:ext cx="32252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O</a:t>
              </a:r>
              <a:endParaRPr lang="ru-RU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8248204" y="3397004"/>
                  <a:ext cx="629531" cy="2832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ru-RU" sz="1100" dirty="0"/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8204" y="3397004"/>
                  <a:ext cx="629531" cy="283283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Группа 4"/>
          <p:cNvGrpSpPr/>
          <p:nvPr/>
        </p:nvGrpSpPr>
        <p:grpSpPr>
          <a:xfrm>
            <a:off x="3958318" y="2506698"/>
            <a:ext cx="2203901" cy="2266563"/>
            <a:chOff x="3958318" y="2506698"/>
            <a:chExt cx="2203901" cy="2266563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127791" y="2506698"/>
              <a:ext cx="2034428" cy="2266563"/>
              <a:chOff x="4127791" y="2506698"/>
              <a:chExt cx="2034428" cy="22665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4132502" y="2506698"/>
                    <a:ext cx="1124457" cy="5262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; </m:t>
                          </m:r>
                        </m:oMath>
                      </m:oMathPara>
                    </a14:m>
                    <a:endParaRPr lang="ru-RU" sz="1400" i="1" dirty="0">
                      <a:cs typeface="Gerbera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2502" y="2506698"/>
                    <a:ext cx="1124457" cy="526298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Прямоугольник 75"/>
                  <p:cNvSpPr/>
                  <p:nvPr/>
                </p:nvSpPr>
                <p:spPr>
                  <a:xfrm>
                    <a:off x="4127791" y="3041032"/>
                    <a:ext cx="1011287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</m:oMath>
                      </m:oMathPara>
                    </a14:m>
                    <a:endParaRPr lang="ru-RU" sz="1400" i="1" dirty="0">
                      <a:solidFill>
                        <a:prstClr val="black"/>
                      </a:solidFill>
                      <a:cs typeface="Gerbera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76" name="Прямоугольник 7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7791" y="3041032"/>
                    <a:ext cx="1011287" cy="307777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4132502" y="3362231"/>
                    <a:ext cx="109245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; </m:t>
                          </m:r>
                        </m:oMath>
                      </m:oMathPara>
                    </a14:m>
                    <a:endParaRPr lang="ru-RU" sz="1400" i="1" dirty="0">
                      <a:cs typeface="Gerbera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2502" y="3362231"/>
                    <a:ext cx="1092457" cy="307777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4132502" y="3634445"/>
                    <a:ext cx="1755397" cy="545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; </m:t>
                          </m:r>
                        </m:oMath>
                      </m:oMathPara>
                    </a14:m>
                    <a:endParaRPr lang="ru-RU" sz="1400" i="1" dirty="0">
                      <a:cs typeface="Gerbera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2502" y="3634445"/>
                    <a:ext cx="1755397" cy="545406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Прямоугольник 79"/>
                  <p:cNvSpPr/>
                  <p:nvPr/>
                </p:nvSpPr>
                <p:spPr>
                  <a:xfrm>
                    <a:off x="4127791" y="4168780"/>
                    <a:ext cx="1332544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</m:oMath>
                      </m:oMathPara>
                    </a14:m>
                    <a:endParaRPr lang="ru-RU" sz="1400" i="1" dirty="0">
                      <a:solidFill>
                        <a:prstClr val="black"/>
                      </a:solidFill>
                      <a:cs typeface="Gerbera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80" name="Прямоугольник 7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7791" y="4168780"/>
                    <a:ext cx="1332544" cy="307777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4132502" y="4465484"/>
                    <a:ext cx="202971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. </m:t>
                          </m:r>
                        </m:oMath>
                      </m:oMathPara>
                    </a14:m>
                    <a:endParaRPr lang="ru-RU" sz="1400" i="1" dirty="0">
                      <a:cs typeface="Gerbera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2502" y="4465484"/>
                    <a:ext cx="2029717" cy="307777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3" name="Левая фигурная скобка 92"/>
            <p:cNvSpPr/>
            <p:nvPr/>
          </p:nvSpPr>
          <p:spPr>
            <a:xfrm>
              <a:off x="3958318" y="2517769"/>
              <a:ext cx="285750" cy="2249495"/>
            </a:xfrm>
            <a:prstGeom prst="leftBrace">
              <a:avLst>
                <a:gd name="adj1" fmla="val 35000"/>
                <a:gd name="adj2" fmla="val 5000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1465936" y="2506698"/>
            <a:ext cx="2203901" cy="2266563"/>
            <a:chOff x="3958318" y="2506698"/>
            <a:chExt cx="2203901" cy="2266563"/>
          </a:xfrm>
        </p:grpSpPr>
        <p:grpSp>
          <p:nvGrpSpPr>
            <p:cNvPr id="100" name="Группа 99"/>
            <p:cNvGrpSpPr/>
            <p:nvPr/>
          </p:nvGrpSpPr>
          <p:grpSpPr>
            <a:xfrm>
              <a:off x="4127791" y="2506698"/>
              <a:ext cx="2034428" cy="2266563"/>
              <a:chOff x="4127791" y="2506698"/>
              <a:chExt cx="2034428" cy="22665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4132502" y="2506698"/>
                    <a:ext cx="1124457" cy="5262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; </m:t>
                          </m:r>
                        </m:oMath>
                      </m:oMathPara>
                    </a14:m>
                    <a:endParaRPr lang="ru-RU" sz="1400" i="1" dirty="0">
                      <a:cs typeface="Gerbera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2502" y="2506698"/>
                    <a:ext cx="1124457" cy="526298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Прямоугольник 103"/>
                  <p:cNvSpPr/>
                  <p:nvPr/>
                </p:nvSpPr>
                <p:spPr>
                  <a:xfrm>
                    <a:off x="4127791" y="3041032"/>
                    <a:ext cx="1011287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</m:oMath>
                      </m:oMathPara>
                    </a14:m>
                    <a:endParaRPr lang="ru-RU" sz="1400" i="1" dirty="0">
                      <a:solidFill>
                        <a:prstClr val="black"/>
                      </a:solidFill>
                      <a:cs typeface="Gerbera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76" name="Прямоугольник 7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7791" y="3041032"/>
                    <a:ext cx="1011287" cy="307777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4132502" y="3362231"/>
                    <a:ext cx="109245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; </m:t>
                          </m:r>
                        </m:oMath>
                      </m:oMathPara>
                    </a14:m>
                    <a:endParaRPr lang="ru-RU" sz="1400" i="1" dirty="0">
                      <a:cs typeface="Gerbera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2502" y="3362231"/>
                    <a:ext cx="1092457" cy="307777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4132502" y="3634445"/>
                    <a:ext cx="1755397" cy="545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; </m:t>
                          </m:r>
                        </m:oMath>
                      </m:oMathPara>
                    </a14:m>
                    <a:endParaRPr lang="ru-RU" sz="1400" i="1" dirty="0">
                      <a:cs typeface="Gerbera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2502" y="3634445"/>
                    <a:ext cx="1755397" cy="545406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Прямоугольник 107"/>
                  <p:cNvSpPr/>
                  <p:nvPr/>
                </p:nvSpPr>
                <p:spPr>
                  <a:xfrm>
                    <a:off x="4127791" y="4168780"/>
                    <a:ext cx="1332544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</m:oMath>
                      </m:oMathPara>
                    </a14:m>
                    <a:endParaRPr lang="ru-RU" sz="1400" i="1" dirty="0">
                      <a:solidFill>
                        <a:prstClr val="black"/>
                      </a:solidFill>
                      <a:cs typeface="Gerbera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80" name="Прямоугольник 7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7791" y="4168780"/>
                    <a:ext cx="1332544" cy="307777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4132502" y="4465484"/>
                    <a:ext cx="202971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. </m:t>
                          </m:r>
                        </m:oMath>
                      </m:oMathPara>
                    </a14:m>
                    <a:endParaRPr lang="ru-RU" sz="1400" i="1" dirty="0">
                      <a:cs typeface="Gerbera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2502" y="4465484"/>
                    <a:ext cx="2029717" cy="307777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1" name="Левая фигурная скобка 100"/>
            <p:cNvSpPr/>
            <p:nvPr/>
          </p:nvSpPr>
          <p:spPr>
            <a:xfrm>
              <a:off x="3958318" y="2517769"/>
              <a:ext cx="285750" cy="2249495"/>
            </a:xfrm>
            <a:prstGeom prst="leftBrace">
              <a:avLst>
                <a:gd name="adj1" fmla="val 35000"/>
                <a:gd name="adj2" fmla="val 5000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368299" y="3329593"/>
                <a:ext cx="10504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329593"/>
                <a:ext cx="1050416" cy="307777"/>
              </a:xfrm>
              <a:prstGeom prst="rect">
                <a:avLst/>
              </a:prstGeom>
              <a:blipFill rotWithShape="0">
                <a:blip r:embed="rId33"/>
                <a:stretch>
                  <a:fillRect t="-9804" r="-5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8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3.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Кабина лифта поднимается в течение первых 4 секунд </a:t>
            </a:r>
            <a:r>
              <a:rPr lang="ru-RU" altLang="ru-RU" sz="1400" dirty="0" err="1" smtClean="0">
                <a:latin typeface="Gerbera"/>
                <a:cs typeface="Arial" panose="020B0604020202020204" pitchFamily="34" charset="0"/>
              </a:rPr>
              <a:t>равноускоренно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, достигая скорости 4 м/с. С этой скоростью кабина лифта движется 8 с, а последние 4 с происходит торможение с таким же по величине ускорением, как в начале движения. Определите модуль  перемещение кабины лифта за все время движения.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3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95062E-6 L -0.27274 3.9506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60420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18454" y="160420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8299" y="1933013"/>
                <a:ext cx="7823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=4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1933013"/>
                <a:ext cx="782321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3699120"/>
            <a:ext cx="95967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22049" y="1921065"/>
            <a:ext cx="0" cy="20947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3708013"/>
                <a:ext cx="9612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708013"/>
                <a:ext cx="961265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1318455" y="2209992"/>
            <a:ext cx="3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Кинематические 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ур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-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ния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 движения:</a:t>
            </a:r>
            <a:endParaRPr lang="ru-RU" sz="1400" i="1" dirty="0">
              <a:cs typeface="Gerbera" pitchFamily="50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371475" y="1427897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68299" y="2235419"/>
                <a:ext cx="927433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4 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235419"/>
                <a:ext cx="927433" cy="4598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8299" y="2689963"/>
                <a:ext cx="8358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689963"/>
                <a:ext cx="835870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8299" y="3017671"/>
                <a:ext cx="8358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017671"/>
                <a:ext cx="835870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322050" y="1913286"/>
            <a:ext cx="2545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Gerbera" pitchFamily="50" charset="0"/>
              </a:rPr>
              <a:t>Способ 1 (аналитический)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cs typeface="Gerbera" pitchFamily="50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71476" y="4395786"/>
            <a:ext cx="171450" cy="213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7771476" y="3668042"/>
            <a:ext cx="171450" cy="213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7771476" y="2145952"/>
            <a:ext cx="171450" cy="213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291000" y="4628125"/>
            <a:ext cx="1405975" cy="0"/>
          </a:xfrm>
          <a:prstGeom prst="line">
            <a:avLst/>
          </a:prstGeom>
          <a:ln w="1905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8004839" y="3881329"/>
            <a:ext cx="0" cy="738043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V="1">
            <a:off x="8004839" y="3153585"/>
            <a:ext cx="0" cy="746161"/>
          </a:xfrm>
          <a:prstGeom prst="straightConnector1">
            <a:avLst/>
          </a:prstGeom>
          <a:ln w="9525">
            <a:solidFill>
              <a:srgbClr val="72B3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7771476" y="2940298"/>
            <a:ext cx="171450" cy="213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3" name="Прямая со стрелкой 102"/>
          <p:cNvCxnSpPr/>
          <p:nvPr/>
        </p:nvCxnSpPr>
        <p:spPr>
          <a:xfrm flipV="1">
            <a:off x="8004839" y="2359240"/>
            <a:ext cx="0" cy="794345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flipV="1">
            <a:off x="7857201" y="3414713"/>
            <a:ext cx="0" cy="253330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V="1">
            <a:off x="7857201" y="2686968"/>
            <a:ext cx="0" cy="253330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533116" y="3400424"/>
                <a:ext cx="3576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116" y="3400424"/>
                <a:ext cx="357662" cy="261610"/>
              </a:xfrm>
              <a:prstGeom prst="rect">
                <a:avLst/>
              </a:prstGeom>
              <a:blipFill rotWithShape="0">
                <a:blip r:embed="rId10"/>
                <a:stretch>
                  <a:fillRect t="-2326" r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7480723" y="2677114"/>
                <a:ext cx="41697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03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723" y="2677114"/>
                <a:ext cx="416974" cy="261610"/>
              </a:xfrm>
              <a:prstGeom prst="rect">
                <a:avLst/>
              </a:prstGeom>
              <a:blipFill rotWithShape="0">
                <a:blip r:embed="rId11"/>
                <a:stretch>
                  <a:fillRect t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7924573" y="4026169"/>
                <a:ext cx="42344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573" y="4026169"/>
                <a:ext cx="423449" cy="261610"/>
              </a:xfrm>
              <a:prstGeom prst="rect">
                <a:avLst/>
              </a:prstGeom>
              <a:blipFill rotWithShape="0">
                <a:blip r:embed="rId12"/>
                <a:stretch>
                  <a:fillRect t="-2326" r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7924573" y="3290581"/>
                <a:ext cx="42344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573" y="3290581"/>
                <a:ext cx="423449" cy="261610"/>
              </a:xfrm>
              <a:prstGeom prst="rect">
                <a:avLst/>
              </a:prstGeom>
              <a:blipFill rotWithShape="0">
                <a:blip r:embed="rId13"/>
                <a:stretch>
                  <a:fillRect t="-2326" r="-15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7924573" y="2451466"/>
                <a:ext cx="42344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573" y="2451466"/>
                <a:ext cx="423449" cy="261610"/>
              </a:xfrm>
              <a:prstGeom prst="rect">
                <a:avLst/>
              </a:prstGeom>
              <a:blipFill rotWithShape="0">
                <a:blip r:embed="rId14"/>
                <a:stretch>
                  <a:fillRect t="-2326" r="-15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 стрелкой 34"/>
          <p:cNvCxnSpPr/>
          <p:nvPr/>
        </p:nvCxnSpPr>
        <p:spPr>
          <a:xfrm flipV="1">
            <a:off x="8362311" y="4276725"/>
            <a:ext cx="0" cy="225704"/>
          </a:xfrm>
          <a:prstGeom prst="straightConnector1">
            <a:avLst/>
          </a:prstGeom>
          <a:ln w="952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8347703" y="4269396"/>
                <a:ext cx="36356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703" y="4269396"/>
                <a:ext cx="363561" cy="261610"/>
              </a:xfrm>
              <a:prstGeom prst="rect">
                <a:avLst/>
              </a:prstGeom>
              <a:blipFill rotWithShape="0">
                <a:blip r:embed="rId15"/>
                <a:stretch>
                  <a:fillRect t="-2326" r="-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Прямая со стрелкой 113"/>
          <p:cNvCxnSpPr/>
          <p:nvPr/>
        </p:nvCxnSpPr>
        <p:spPr>
          <a:xfrm>
            <a:off x="8357548" y="2589600"/>
            <a:ext cx="0" cy="225704"/>
          </a:xfrm>
          <a:prstGeom prst="straightConnector1">
            <a:avLst/>
          </a:prstGeom>
          <a:ln w="952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8342940" y="2582271"/>
                <a:ext cx="36356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940" y="2582271"/>
                <a:ext cx="363561" cy="261610"/>
              </a:xfrm>
              <a:prstGeom prst="rect">
                <a:avLst/>
              </a:prstGeom>
              <a:blipFill rotWithShape="0">
                <a:blip r:embed="rId16"/>
                <a:stretch>
                  <a:fillRect t="-2326" r="-3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Прямая со стрелкой 117"/>
          <p:cNvCxnSpPr/>
          <p:nvPr/>
        </p:nvCxnSpPr>
        <p:spPr>
          <a:xfrm flipV="1">
            <a:off x="7300526" y="1835143"/>
            <a:ext cx="0" cy="2797745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21282" y="1738765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y</a:t>
            </a:r>
            <a:endParaRPr lang="ru-RU" i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6983178" y="4459032"/>
            <a:ext cx="3225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</a:t>
            </a: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8248204" y="3397004"/>
                <a:ext cx="629531" cy="283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204" y="3397004"/>
                <a:ext cx="629531" cy="28328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3764234" y="3041032"/>
                <a:ext cx="111510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/</m:t>
                      </m:r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ru-RU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234" y="3041032"/>
                <a:ext cx="1115102" cy="307777"/>
              </a:xfrm>
              <a:prstGeom prst="rect">
                <a:avLst/>
              </a:prstGeom>
              <a:blipFill rotWithShape="0">
                <a:blip r:embed="rId2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764234" y="3362231"/>
                <a:ext cx="10924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; 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234" y="3362231"/>
                <a:ext cx="1092457" cy="307777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767313" y="2506698"/>
                <a:ext cx="1050781" cy="562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313" y="2506698"/>
                <a:ext cx="1050781" cy="562911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764969" y="3634445"/>
                <a:ext cx="1562671" cy="563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969" y="3634445"/>
                <a:ext cx="1562671" cy="563167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760678" y="4235075"/>
                <a:ext cx="2095584" cy="480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678" y="4235075"/>
                <a:ext cx="2095584" cy="480068"/>
              </a:xfrm>
              <a:prstGeom prst="rect">
                <a:avLst/>
              </a:prstGeom>
              <a:blipFill rotWithShape="0">
                <a:blip r:embed="rId29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158848" y="3699120"/>
                <a:ext cx="1895584" cy="480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1400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848" y="3699120"/>
                <a:ext cx="1895584" cy="480068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612899" y="4344728"/>
                <a:ext cx="1252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899" y="4344728"/>
                <a:ext cx="1252677" cy="307777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Группа 55"/>
          <p:cNvGrpSpPr/>
          <p:nvPr/>
        </p:nvGrpSpPr>
        <p:grpSpPr>
          <a:xfrm>
            <a:off x="1465936" y="2506698"/>
            <a:ext cx="2203901" cy="2266563"/>
            <a:chOff x="3958318" y="2506698"/>
            <a:chExt cx="2203901" cy="2266563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4127791" y="2506698"/>
              <a:ext cx="2034428" cy="2266563"/>
              <a:chOff x="4127791" y="2506698"/>
              <a:chExt cx="2034428" cy="22665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4132502" y="2506698"/>
                    <a:ext cx="1124457" cy="5262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; </m:t>
                          </m:r>
                        </m:oMath>
                      </m:oMathPara>
                    </a14:m>
                    <a:endParaRPr lang="ru-RU" sz="1400" i="1" dirty="0">
                      <a:cs typeface="Gerbera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2502" y="2506698"/>
                    <a:ext cx="1124457" cy="526298"/>
                  </a:xfrm>
                  <a:prstGeom prst="rect">
                    <a:avLst/>
                  </a:prstGeom>
                  <a:blipFill rotWithShape="0"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Прямоугольник 67"/>
                  <p:cNvSpPr/>
                  <p:nvPr/>
                </p:nvSpPr>
                <p:spPr>
                  <a:xfrm>
                    <a:off x="4127791" y="3041032"/>
                    <a:ext cx="1011287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</m:oMath>
                      </m:oMathPara>
                    </a14:m>
                    <a:endParaRPr lang="ru-RU" sz="1400" i="1" dirty="0">
                      <a:solidFill>
                        <a:prstClr val="black"/>
                      </a:solidFill>
                      <a:cs typeface="Gerbera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76" name="Прямоугольник 7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7791" y="3041032"/>
                    <a:ext cx="1011287" cy="307777"/>
                  </a:xfrm>
                  <a:prstGeom prst="rect">
                    <a:avLst/>
                  </a:prstGeom>
                  <a:blipFill rotWithShape="0"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4132502" y="3362231"/>
                    <a:ext cx="109245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; </m:t>
                          </m:r>
                        </m:oMath>
                      </m:oMathPara>
                    </a14:m>
                    <a:endParaRPr lang="ru-RU" sz="1400" i="1" dirty="0">
                      <a:cs typeface="Gerbera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2502" y="3362231"/>
                    <a:ext cx="1092457" cy="307777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4132502" y="3634445"/>
                    <a:ext cx="1755397" cy="545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; </m:t>
                          </m:r>
                        </m:oMath>
                      </m:oMathPara>
                    </a14:m>
                    <a:endParaRPr lang="ru-RU" sz="1400" i="1" dirty="0">
                      <a:cs typeface="Gerbera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2502" y="3634445"/>
                    <a:ext cx="1755397" cy="545406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Прямоугольник 75"/>
                  <p:cNvSpPr/>
                  <p:nvPr/>
                </p:nvSpPr>
                <p:spPr>
                  <a:xfrm>
                    <a:off x="4127791" y="4168780"/>
                    <a:ext cx="1332544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</m:oMath>
                      </m:oMathPara>
                    </a14:m>
                    <a:endParaRPr lang="ru-RU" sz="1400" i="1" dirty="0">
                      <a:solidFill>
                        <a:prstClr val="black"/>
                      </a:solidFill>
                      <a:cs typeface="Gerbera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80" name="Прямоугольник 7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7791" y="4168780"/>
                    <a:ext cx="1332544" cy="307777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4132502" y="4465484"/>
                    <a:ext cx="202971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. </m:t>
                          </m:r>
                        </m:oMath>
                      </m:oMathPara>
                    </a14:m>
                    <a:endParaRPr lang="ru-RU" sz="1400" i="1" dirty="0">
                      <a:cs typeface="Gerbera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2502" y="4465484"/>
                    <a:ext cx="2029717" cy="307777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5" name="Левая фигурная скобка 64"/>
            <p:cNvSpPr/>
            <p:nvPr/>
          </p:nvSpPr>
          <p:spPr>
            <a:xfrm>
              <a:off x="3958318" y="2517769"/>
              <a:ext cx="285750" cy="2249495"/>
            </a:xfrm>
            <a:prstGeom prst="leftBrace">
              <a:avLst>
                <a:gd name="adj1" fmla="val 35000"/>
                <a:gd name="adj2" fmla="val 5000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8" name="Левая фигурная скобка 77"/>
          <p:cNvSpPr/>
          <p:nvPr/>
        </p:nvSpPr>
        <p:spPr>
          <a:xfrm>
            <a:off x="3599444" y="2511947"/>
            <a:ext cx="285750" cy="2249495"/>
          </a:xfrm>
          <a:prstGeom prst="leftBrace">
            <a:avLst>
              <a:gd name="adj1" fmla="val 35000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68299" y="3329593"/>
                <a:ext cx="10504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329593"/>
                <a:ext cx="1050416" cy="307777"/>
              </a:xfrm>
              <a:prstGeom prst="rect">
                <a:avLst/>
              </a:prstGeom>
              <a:blipFill rotWithShape="0">
                <a:blip r:embed="rId34"/>
                <a:stretch>
                  <a:fillRect t="-9804" r="-5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590040" y="2567885"/>
                <a:ext cx="812466" cy="480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40" y="2567885"/>
                <a:ext cx="812466" cy="480068"/>
              </a:xfrm>
              <a:prstGeom prst="rect">
                <a:avLst/>
              </a:prstGeom>
              <a:blipFill rotWithShape="0">
                <a:blip r:embed="rId35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8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3.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Кабина лифта поднимается в течение первых 4 секунд </a:t>
            </a:r>
            <a:r>
              <a:rPr lang="ru-RU" altLang="ru-RU" sz="1400" dirty="0" err="1" smtClean="0">
                <a:latin typeface="Gerbera"/>
                <a:cs typeface="Arial" panose="020B0604020202020204" pitchFamily="34" charset="0"/>
              </a:rPr>
              <a:t>равноускоренно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, достигая скорости 4 м/с. С этой скоростью кабина лифта движется 8 с, а последние 4 с происходит торможение с таким же по величине ускорением, как в начале движения. Определите модуль  перемещение кабины лифта за все время движения.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3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8" grpId="0"/>
      <p:bldP spid="4" grpId="0"/>
      <p:bldP spid="99" grpId="0"/>
      <p:bldP spid="78" grpId="0" animBg="1"/>
      <p:bldP spid="3" grpId="0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zika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3916</TotalTime>
  <Words>1312</Words>
  <Application>Microsoft Office PowerPoint</Application>
  <PresentationFormat>Экран (16:9)</PresentationFormat>
  <Paragraphs>433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Times New Roman</vt:lpstr>
      <vt:lpstr>Arial</vt:lpstr>
      <vt:lpstr>Gerbera</vt:lpstr>
      <vt:lpstr>Cambria Math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258</cp:revision>
  <dcterms:created xsi:type="dcterms:W3CDTF">2015-09-21T08:48:07Z</dcterms:created>
  <dcterms:modified xsi:type="dcterms:W3CDTF">2016-01-29T06:53:01Z</dcterms:modified>
</cp:coreProperties>
</file>