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0" r:id="rId3"/>
    <p:sldId id="295" r:id="rId4"/>
    <p:sldId id="296" r:id="rId5"/>
    <p:sldId id="297" r:id="rId6"/>
    <p:sldId id="292" r:id="rId7"/>
    <p:sldId id="293" r:id="rId8"/>
    <p:sldId id="301" r:id="rId9"/>
    <p:sldId id="294" r:id="rId10"/>
    <p:sldId id="298" r:id="rId11"/>
    <p:sldId id="299" r:id="rId12"/>
    <p:sldId id="302" r:id="rId13"/>
    <p:sldId id="303" r:id="rId14"/>
    <p:sldId id="304" r:id="rId15"/>
    <p:sldId id="30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63A8D-4AE4-45B5-B62C-6E2FA0326EB5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9EC9A-FB2B-4817-8226-E9519B59D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5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3A403-19FE-4F3D-B425-1DF97CAAD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E97602-64FE-47C1-A103-0247EABCB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D8EFD-08FB-4BC6-AF8F-ADA9E56F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4B76-9004-4B06-BFEB-136D94631429}" type="datetime1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DD260-C4DB-40FA-AA24-1DDCA8E9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9D0E7-C81B-4647-B81F-BC90580B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3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A78E7-9CC1-49CB-9C07-7875E2E7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1635FF-7BE6-4F80-9BCD-57ED2D3F0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2A47E-B4E4-4A7E-8B18-78D595B1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D39A6-8744-492C-BD43-8244378480CA}" type="datetime1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0F030-03AA-4031-86DB-BFEDC8AF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DB54F-7674-49B2-8DD8-2F3FDEF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8E67E-C0CE-4F1D-9DEE-A17FAC073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FAF7A-9786-42A1-9F77-D9B9857E7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14D6C-178A-4DB6-8A09-CF1FDF89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CED6-891D-49D9-845E-4B287564DB7A}" type="datetime1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DA110-49E4-4FAB-916D-20D11AA3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51FF-70F3-4779-A633-9D12F3A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7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799BA-ED15-4FBB-A3D3-FA1D1B1E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FBB72-3AE3-4DF0-B303-528E17964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EE8CFA-F001-4E9D-ACAC-ADA4CA4A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CAB1-E7AC-4661-9E6B-8577EC421235}" type="datetime1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E04BF-7986-4A17-BE27-B874E8D4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EF762-2BEA-4D7A-9662-81A91E62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1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D46F5-33BE-4D69-A383-A2F738D9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488B4-5F54-4EF2-BA55-16D01E43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6515C-004E-43E0-83EC-64932BEA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DA9F-69C7-4796-BACB-E5D3F7023C74}" type="datetime1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820C4-11DA-4016-945E-CD191F83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39260-2268-4631-9AF6-0C8A643C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6170F-7DCA-405C-82FC-62A90014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69D54-F8B9-41F4-A9B1-0E9CD9FE5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BF8D4-1DDC-4766-B7C9-0C4272A4C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0A8BE-02A9-488A-A54A-18D0E32C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571B-50F1-49B4-B522-EFE9F885D405}" type="datetime1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915B3-D974-44BF-B400-B1B9BE0A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16340-0BCB-4B52-9078-ED0DC9C0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1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B0ADA-B8B5-4896-9119-2A46C5DE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EA756-B8A5-4BEB-B621-3ACA63A2E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1CDEA0-3B15-40C1-A1A7-249FAC8BD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346F39-EE0D-4D04-973B-C52D68CBE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E4AFE8-10E3-4BD2-89EF-7793938A8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A5A43D-0FE1-4E6F-BA2B-B5255EB9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0607D-F227-4CC1-B8C5-53295A196B1B}" type="datetime1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A18C70-3C5C-41D2-A789-05FE22F8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62868-A25D-48E8-B515-2A22C806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4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9C472-5DE2-48F3-88D4-6FB1C7E9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F8A9DD-D0C5-4AD0-B4B1-669F58ED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850B-4A69-43FB-8FB2-5F11A9386288}" type="datetime1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51FF6D-B608-45C6-A07B-643ADA96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C76954-5079-4E5D-A89F-F338FAB6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4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9A5EA0-5F9E-47D8-B75D-B7520D3F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5A12-0C4C-492E-BD63-C000E591CCB6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A77703-9A8A-426F-AAFF-C961C311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B7BB0-AD11-4E0D-A523-62E8BBED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9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FAF39-9C39-4418-923E-317D0B7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5595D-6AEB-40A5-90C3-9ABC5681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6EF555-89FE-4F97-8519-C1DDA820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8E32AF-CE5E-423F-90F7-289A5803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54CAA-97EE-481B-BF26-10241F96ED8A}" type="datetime1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878597-B607-41DA-8A63-1BCE67B3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131F3-2CFA-4249-A59D-5F74097D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B7C08-223F-432B-BF6D-83FAF146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BC743C-914B-4466-856C-2843CEC72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B34E57-61F7-4FBF-B2C7-FC3E8C269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90023E-BCF0-4D6F-9CBA-A8F94446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64A6-65F8-4BEB-B489-6789F74F22CE}" type="datetime1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1C225-1869-47EA-893A-CBDD0FA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3CDCD-AD06-4E88-B171-57CF6D38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C3E92-A0D9-4295-84D6-F36EB4E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52EA6B-3D62-453B-A49A-230F74B7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298D-18CB-4E17-91E4-6CD0907D5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869A5-9474-424B-8C8A-E0CD413BAF14}" type="datetime1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5CC99-F440-48E5-97D2-2329F0251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18C85-5F1F-42D8-90C1-1D9B5D553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B42A8A6-DB2B-4373-80DD-2ADB595F581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EDB387-DD85-4C63-BA00-5D5C3737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CC4F7EF-DD48-434E-9B3F-72D932B2666E}"/>
                </a:ext>
              </a:extLst>
            </p:cNvPr>
            <p:cNvGrpSpPr/>
            <p:nvPr/>
          </p:nvGrpSpPr>
          <p:grpSpPr>
            <a:xfrm>
              <a:off x="3376570" y="130567"/>
              <a:ext cx="8634370" cy="4981038"/>
              <a:chOff x="3376570" y="130567"/>
              <a:chExt cx="8634370" cy="4981038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D567C40F-3D5A-4001-B1F7-E88778BC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6570" y="130567"/>
                <a:ext cx="5257800" cy="140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1A74813-B7C4-4D65-A605-022502EBF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5228" y="196676"/>
                <a:ext cx="965712" cy="468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642010D-2B33-4A78-AA56-37AEEE0DCED3}"/>
                  </a:ext>
                </a:extLst>
              </p:cNvPr>
              <p:cNvSpPr/>
              <p:nvPr/>
            </p:nvSpPr>
            <p:spPr>
              <a:xfrm>
                <a:off x="3512600" y="2526282"/>
                <a:ext cx="5166799" cy="258532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МЕХАНИЧЕСКИЕ</a:t>
                </a:r>
              </a:p>
              <a:p>
                <a:pPr algn="ctr"/>
                <a:r>
                  <a:rPr lang="ru-RU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ВОЛНЫ</a:t>
                </a:r>
              </a:p>
              <a:p>
                <a:pPr algn="ctr"/>
                <a:endParaRPr lang="ru-RU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9" name="Дата 8">
            <a:extLst>
              <a:ext uri="{FF2B5EF4-FFF2-40B4-BE49-F238E27FC236}">
                <a16:creationId xmlns:a16="http://schemas.microsoft.com/office/drawing/2014/main" id="{4C7CA025-CE33-467B-A81A-A5D6BA23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34BE-6077-4628-BBDD-FB5DAFCEEAFC}" type="datetime1">
              <a:rPr lang="ru-RU" smtClean="0"/>
              <a:t>15.11.2022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961C4C7-DE3B-4444-8BD8-2D0DBD7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EA53B98-B75A-4928-93CF-E69587F5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</a:t>
            </a:fld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F4453D-AFC2-2A4E-F898-941F686FA13F}"/>
              </a:ext>
            </a:extLst>
          </p:cNvPr>
          <p:cNvSpPr/>
          <p:nvPr/>
        </p:nvSpPr>
        <p:spPr>
          <a:xfrm>
            <a:off x="4892784" y="3990959"/>
            <a:ext cx="24064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2-я часть</a:t>
            </a:r>
          </a:p>
        </p:txBody>
      </p:sp>
    </p:spTree>
    <p:extLst>
      <p:ext uri="{BB962C8B-B14F-4D97-AF65-F5344CB8AC3E}">
        <p14:creationId xmlns:p14="http://schemas.microsoft.com/office/powerpoint/2010/main" val="26449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9958-9A81-4AC1-9F8A-7F588B6BAC42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4E9C13-C7EE-78BA-3375-F525657B4181}"/>
              </a:ext>
            </a:extLst>
          </p:cNvPr>
          <p:cNvSpPr/>
          <p:nvPr/>
        </p:nvSpPr>
        <p:spPr>
          <a:xfrm>
            <a:off x="3256930" y="222555"/>
            <a:ext cx="5997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Дифракция волн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1D5EA-E002-84CF-9967-ABCA5D478E03}"/>
              </a:ext>
            </a:extLst>
          </p:cNvPr>
          <p:cNvSpPr txBox="1"/>
          <p:nvPr/>
        </p:nvSpPr>
        <p:spPr>
          <a:xfrm>
            <a:off x="171692" y="1073461"/>
            <a:ext cx="11689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Явление отклонения от прямолинейного распространения и огибания волнами препятствий называется дифракцией.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561EC0-35C3-6F44-7812-3B49E107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A4FBD9-52B1-9C0F-2830-39749CD8E746}"/>
              </a:ext>
            </a:extLst>
          </p:cNvPr>
          <p:cNvSpPr txBox="1"/>
          <p:nvPr/>
        </p:nvSpPr>
        <p:spPr>
          <a:xfrm>
            <a:off x="209649" y="2090564"/>
            <a:ext cx="57166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Соотношение между длиной волны 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λ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и размерами препятствий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L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определяет в основном поведение волны.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Дифракция — общее свойство волн любой природы, которая происходит всегда, но условия ее наблюдения разные.</a:t>
            </a:r>
          </a:p>
        </p:txBody>
      </p:sp>
      <p:pic>
        <p:nvPicPr>
          <p:cNvPr id="13" name="videoplayback (20)">
            <a:hlinkClick r:id="" action="ppaction://media"/>
            <a:extLst>
              <a:ext uri="{FF2B5EF4-FFF2-40B4-BE49-F238E27FC236}">
                <a16:creationId xmlns:a16="http://schemas.microsoft.com/office/drawing/2014/main" id="{4E6EAD61-6549-5BCE-4930-351C65360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6625" y="2180327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C639-9A21-4C07-AD75-B3C5E7FDBFE6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EFF9B1-A796-C057-1C7C-21D5ECA927D6}"/>
              </a:ext>
            </a:extLst>
          </p:cNvPr>
          <p:cNvSpPr txBox="1"/>
          <p:nvPr/>
        </p:nvSpPr>
        <p:spPr>
          <a:xfrm>
            <a:off x="118972" y="759188"/>
            <a:ext cx="11954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Опыты показывают, что дифракция существует всегда, но становится заметной при условии: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CBF9AA-5EB9-8FE3-81A3-DDF6B409D8F1}"/>
              </a:ext>
            </a:extLst>
          </p:cNvPr>
          <p:cNvSpPr/>
          <p:nvPr/>
        </p:nvSpPr>
        <p:spPr>
          <a:xfrm>
            <a:off x="3248304" y="-127810"/>
            <a:ext cx="5997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Дифракция волн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52FCF4-767D-3376-BBA9-57BA93A2F0EE}"/>
                  </a:ext>
                </a:extLst>
              </p:cNvPr>
              <p:cNvSpPr txBox="1"/>
              <p:nvPr/>
            </p:nvSpPr>
            <p:spPr>
              <a:xfrm>
                <a:off x="7094108" y="1155941"/>
                <a:ext cx="153086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≪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52FCF4-767D-3376-BBA9-57BA93A2F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108" y="1155941"/>
                <a:ext cx="1530868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0AA71B-C0EB-71CE-1B02-36FD6B690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291" y="1709939"/>
            <a:ext cx="5672685" cy="1379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C15AB6-93F3-BE33-D4DB-E49749925B11}"/>
              </a:ext>
            </a:extLst>
          </p:cNvPr>
          <p:cNvSpPr txBox="1"/>
          <p:nvPr/>
        </p:nvSpPr>
        <p:spPr>
          <a:xfrm>
            <a:off x="118972" y="2953202"/>
            <a:ext cx="117485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Примеры проявления дифракции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Слышимость громкого разговора за углом дома, звуки в лесу, волны на поверхности воды.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Причина возникновения дифракции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Вторичные волны, создаваемые точками среды, находящимися на краях отверстий или препятствий, проникают за препятствия, вследствие чего фронт волны искривляется и волна огибает препятствие.</a:t>
            </a:r>
          </a:p>
        </p:txBody>
      </p:sp>
    </p:spTree>
    <p:extLst>
      <p:ext uri="{BB962C8B-B14F-4D97-AF65-F5344CB8AC3E}">
        <p14:creationId xmlns:p14="http://schemas.microsoft.com/office/powerpoint/2010/main" val="276324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A0D-D808-4F83-9F7F-57B7CC3CC16D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8AD4B5-9BD6-45E2-A8E4-58FE982F4C5E}"/>
              </a:ext>
            </a:extLst>
          </p:cNvPr>
          <p:cNvSpPr/>
          <p:nvPr/>
        </p:nvSpPr>
        <p:spPr>
          <a:xfrm>
            <a:off x="3040158" y="350031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E2F7A1-EFFA-FDE9-BBA1-783CFB4C1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1168807"/>
            <a:ext cx="3114675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2B3739-688D-2578-C44E-84CBAC383003}"/>
              </a:ext>
            </a:extLst>
          </p:cNvPr>
          <p:cNvSpPr txBox="1"/>
          <p:nvPr/>
        </p:nvSpPr>
        <p:spPr>
          <a:xfrm>
            <a:off x="3286367" y="1363299"/>
            <a:ext cx="82816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1.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длину звуковой волны по левому рисунку карточки и частоту излучателя..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D8B54-AE52-DFE3-9D93-359A03CE2754}"/>
              </a:ext>
            </a:extLst>
          </p:cNvPr>
          <p:cNvSpPr txBox="1"/>
          <p:nvPr/>
        </p:nvSpPr>
        <p:spPr>
          <a:xfrm>
            <a:off x="3267682" y="2523087"/>
            <a:ext cx="8653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Длина волны равна двойному расстоянию между узлами: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470C69-994C-5282-05BB-FD25794DD9FF}"/>
                  </a:ext>
                </a:extLst>
              </p:cNvPr>
              <p:cNvSpPr txBox="1"/>
              <p:nvPr/>
            </p:nvSpPr>
            <p:spPr>
              <a:xfrm>
                <a:off x="5507966" y="3394156"/>
                <a:ext cx="35655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=0,03м∙2=0,06м.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470C69-994C-5282-05BB-FD25794DD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966" y="3394156"/>
                <a:ext cx="356559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727E7B8-AA72-A9BA-9326-67034128D2E0}"/>
              </a:ext>
            </a:extLst>
          </p:cNvPr>
          <p:cNvSpPr txBox="1"/>
          <p:nvPr/>
        </p:nvSpPr>
        <p:spPr>
          <a:xfrm>
            <a:off x="3366998" y="3825058"/>
            <a:ext cx="865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Частоту излучателя находим по формуле: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40511D-350A-31E1-71C5-B048AA2DAFC5}"/>
                  </a:ext>
                </a:extLst>
              </p:cNvPr>
              <p:cNvSpPr txBox="1"/>
              <p:nvPr/>
            </p:nvSpPr>
            <p:spPr>
              <a:xfrm>
                <a:off x="4418773" y="4580455"/>
                <a:ext cx="6555192" cy="863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1200 м/с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0,06 м</m:t>
                          </m:r>
                        </m:den>
                      </m:f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=20000 Гц=20 кГц.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40511D-350A-31E1-71C5-B048AA2DA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773" y="4580455"/>
                <a:ext cx="6555192" cy="8638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10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0A57-6A8B-459D-9C79-884CB7F8EFB5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7D25F4-BE48-9808-9F6B-25D46407B390}"/>
              </a:ext>
            </a:extLst>
          </p:cNvPr>
          <p:cNvSpPr/>
          <p:nvPr/>
        </p:nvSpPr>
        <p:spPr>
          <a:xfrm>
            <a:off x="3029739" y="87134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C0DAB-9329-8EBB-1C39-28BA2BD08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671D42-1656-22C5-FC41-686657DAA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1168807"/>
            <a:ext cx="3114675" cy="502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F2A33E-7871-3CC8-EA61-E0BBE487FC92}"/>
              </a:ext>
            </a:extLst>
          </p:cNvPr>
          <p:cNvSpPr txBox="1"/>
          <p:nvPr/>
        </p:nvSpPr>
        <p:spPr>
          <a:xfrm>
            <a:off x="3406632" y="1183366"/>
            <a:ext cx="86136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2. На каком расстоянии от двух когерентных излучателей звука получится картина интерференции, соответствующая правому рисунку карточки? (Размеры между источниками звука и между первыми максимумами указаны в миллиметрах. Скорость звука в воздухе считать равной 330 м/с. Частота излучателей, как у излучателя 1-й задачи.)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FBA13-4FCE-24F3-B485-0FEE50F14327}"/>
              </a:ext>
            </a:extLst>
          </p:cNvPr>
          <p:cNvSpPr txBox="1"/>
          <p:nvPr/>
        </p:nvSpPr>
        <p:spPr>
          <a:xfrm>
            <a:off x="3406632" y="4994093"/>
            <a:ext cx="865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Найдем длину волны: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6C39B0-522F-A1C4-BA74-E54F596D745B}"/>
                  </a:ext>
                </a:extLst>
              </p:cNvPr>
              <p:cNvSpPr txBox="1"/>
              <p:nvPr/>
            </p:nvSpPr>
            <p:spPr>
              <a:xfrm>
                <a:off x="4854392" y="5401557"/>
                <a:ext cx="6220164" cy="1070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330</m:t>
                          </m:r>
                          <m:f>
                            <m:fPr>
                              <m:ctrlPr>
                                <a:rPr lang="ru-R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м</m:t>
                              </m:r>
                            </m:num>
                            <m:den>
                              <m:r>
                                <a:rPr lang="ru-R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den>
                          </m:f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20000 Гц</m:t>
                          </m:r>
                        </m:den>
                      </m:f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=0,0165 м ≈17 см.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6C39B0-522F-A1C4-BA74-E54F596D7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392" y="5401557"/>
                <a:ext cx="6220164" cy="1070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60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7FE6-BC50-4A66-A39D-C902E55F072A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ED6861-8064-67F4-7634-73C4A018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1168807"/>
            <a:ext cx="3114675" cy="502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572777-E3FC-82E5-3C68-AFEE9C243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437901-4F91-AC51-2601-7F01354E1625}"/>
              </a:ext>
            </a:extLst>
          </p:cNvPr>
          <p:cNvSpPr/>
          <p:nvPr/>
        </p:nvSpPr>
        <p:spPr>
          <a:xfrm>
            <a:off x="3029739" y="87134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EB86F-A52F-53D8-E277-98A4B1084E0D}"/>
              </a:ext>
            </a:extLst>
          </p:cNvPr>
          <p:cNvSpPr txBox="1"/>
          <p:nvPr/>
        </p:nvSpPr>
        <p:spPr>
          <a:xfrm>
            <a:off x="3504481" y="1168807"/>
            <a:ext cx="84351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Расстояние от динамиков до картины интерференции рассчитаем по формуле: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F1DAE-3E54-D99D-20A4-14CF95A08DCF}"/>
                  </a:ext>
                </a:extLst>
              </p:cNvPr>
              <p:cNvSpPr txBox="1"/>
              <p:nvPr/>
            </p:nvSpPr>
            <p:spPr>
              <a:xfrm>
                <a:off x="5007634" y="2274006"/>
                <a:ext cx="5285421" cy="653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0,48</m:t>
                        </m:r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м </m:t>
                        </m:r>
                        <m:r>
                          <a:rPr lang="ru-RU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∙0,25м</m:t>
                        </m:r>
                      </m:num>
                      <m:den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0,0165 м</m:t>
                        </m:r>
                      </m:den>
                    </m:f>
                  </m:oMath>
                </a14:m>
                <a:r>
                  <a:rPr lang="ru-RU" sz="2800" dirty="0"/>
                  <a:t>  </a:t>
                </a:r>
                <a14:m>
                  <m:oMath xmlns:m="http://schemas.openxmlformats.org/officeDocument/2006/math">
                    <m:r>
                      <a:rPr lang="ru-RU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ru-RU" sz="2800" dirty="0"/>
                  <a:t> 7,3 м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F1DAE-3E54-D99D-20A4-14CF95A08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634" y="2274006"/>
                <a:ext cx="5285421" cy="653577"/>
              </a:xfrm>
              <a:prstGeom prst="rect">
                <a:avLst/>
              </a:prstGeom>
              <a:blipFill>
                <a:blip r:embed="rId5"/>
                <a:stretch>
                  <a:fillRect t="-935" b="-149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ADBB52-C9D8-30B0-8871-A8E47BFBDC16}"/>
                  </a:ext>
                </a:extLst>
              </p:cNvPr>
              <p:cNvSpPr txBox="1"/>
              <p:nvPr/>
            </p:nvSpPr>
            <p:spPr>
              <a:xfrm>
                <a:off x="3504482" y="3078675"/>
                <a:ext cx="799453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i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Где </a:t>
                </a:r>
                <a:r>
                  <a:rPr lang="en-US" i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d</a:t>
                </a:r>
                <a:r>
                  <a:rPr lang="ru-RU" i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— расстояние между осями динамиков; h — расстояние от нулевого до первого максимума;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ru-RU" i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— длина звуковой волны; D — расстояние от динамиков до указанной картины интерференции.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ADBB52-C9D8-30B0-8871-A8E47BFBD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82" y="3078675"/>
                <a:ext cx="7994530" cy="1200329"/>
              </a:xfrm>
              <a:prstGeom prst="rect">
                <a:avLst/>
              </a:prstGeom>
              <a:blipFill>
                <a:blip r:embed="rId6"/>
                <a:stretch>
                  <a:fillRect l="-686" t="-2538" r="-610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42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602E7C-B573-4075-3D3E-375BA4461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5A12-0C4C-492E-BD63-C000E591CCB6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B35BA6-0C39-F9FA-FF84-EA0737C8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18B844-8C0F-A414-71DB-F5C94A41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4810E-6622-967C-FA82-78D5C3A7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C56973-023E-B631-406D-9713394BFEC8}"/>
              </a:ext>
            </a:extLst>
          </p:cNvPr>
          <p:cNvSpPr/>
          <p:nvPr/>
        </p:nvSpPr>
        <p:spPr>
          <a:xfrm>
            <a:off x="3097426" y="0"/>
            <a:ext cx="5997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Первоисточники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CB561-C7FD-500E-BB4A-771846246283}"/>
              </a:ext>
            </a:extLst>
          </p:cNvPr>
          <p:cNvSpPr txBox="1"/>
          <p:nvPr/>
        </p:nvSpPr>
        <p:spPr>
          <a:xfrm>
            <a:off x="517585" y="1388853"/>
            <a:ext cx="11343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l" rtl="0">
              <a:buAutoNum type="arabicPeriod"/>
            </a:pPr>
            <a:r>
              <a:rPr lang="ru-RU" sz="1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Скрелин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Л. И. Дидактический материал по физике. 10 </a:t>
            </a:r>
            <a:r>
              <a:rPr lang="ru-RU" sz="1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кл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Пособие для учителей.  М., «Просвещение», 1977.</a:t>
            </a:r>
          </a:p>
          <a:p>
            <a:pPr marR="0" algn="l" rtl="0"/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 Луппов Г. Д. Опорные конспекты и тестовые задания по физике: 11 </a:t>
            </a:r>
            <a:r>
              <a:rPr lang="ru-RU" sz="1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кл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.: Кн. для учителя.—М.: Просвещение: АО «Учеб, лит.», 1996.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96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B3F7-4664-4BC8-AD95-FBB53BB40407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624981" y="350031"/>
            <a:ext cx="765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волн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422694" y="1366810"/>
            <a:ext cx="9875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 чем сущность…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8EA53-FFAB-4799-8B38-C284FA40B8EB}"/>
              </a:ext>
            </a:extLst>
          </p:cNvPr>
          <p:cNvSpPr txBox="1"/>
          <p:nvPr/>
        </p:nvSpPr>
        <p:spPr>
          <a:xfrm>
            <a:off x="597529" y="1890030"/>
            <a:ext cx="113421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ru-RU" sz="2800" b="0" i="1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Явление интерференции возникает при наложении когерентных волн.</a:t>
            </a:r>
          </a:p>
          <a:p>
            <a:pPr marR="0" algn="l" rtl="0"/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Когерентные волны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Это волны, имеющие </a:t>
            </a:r>
            <a:r>
              <a:rPr lang="ru-RU" sz="2800" b="1" i="0" u="none" strike="noStrike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</a:rPr>
              <a:t>одинаковые частоты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ru-RU" sz="2800" b="1" i="0" u="none" strike="noStrike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</a:rPr>
              <a:t>постоянную разность фаз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а </a:t>
            </a:r>
            <a:r>
              <a:rPr lang="ru-RU" sz="2800" b="1" i="0" u="none" strike="noStrike" dirty="0">
                <a:solidFill>
                  <a:srgbClr val="0070C0"/>
                </a:solidFill>
                <a:latin typeface="Courier New" panose="02070309020205020404" pitchFamily="49" charset="0"/>
              </a:rPr>
              <a:t>колебания происходят в одной плоскости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pPr marR="0" algn="l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Результат суперпозиции волн зависит от того, в каких фазах накладываются друг на друга колебания.</a:t>
            </a:r>
          </a:p>
        </p:txBody>
      </p:sp>
    </p:spTree>
    <p:extLst>
      <p:ext uri="{BB962C8B-B14F-4D97-AF65-F5344CB8AC3E}">
        <p14:creationId xmlns:p14="http://schemas.microsoft.com/office/powerpoint/2010/main" val="38690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9805-142B-4173-B8BE-BEC634901C0D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6B1B46-E9E5-FD32-C1B8-5209DAEA796A}"/>
              </a:ext>
            </a:extLst>
          </p:cNvPr>
          <p:cNvSpPr/>
          <p:nvPr/>
        </p:nvSpPr>
        <p:spPr>
          <a:xfrm>
            <a:off x="2426573" y="222555"/>
            <a:ext cx="765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волн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7756E-0B80-E90C-52C8-6E013F6A5AAC}"/>
              </a:ext>
            </a:extLst>
          </p:cNvPr>
          <p:cNvSpPr txBox="1"/>
          <p:nvPr/>
        </p:nvSpPr>
        <p:spPr>
          <a:xfrm>
            <a:off x="304082" y="1630538"/>
            <a:ext cx="519957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361950" algn="l" rtl="0"/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Если волны от источника А и Б </a:t>
            </a:r>
            <a:r>
              <a:rPr lang="ru-RU" sz="28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прийдут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в точку С в одинаковых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фазах, то произойдет усиление колебаний; если же — в противоположных фазах, то наблюдается ослабление колебаний.</a:t>
            </a:r>
          </a:p>
        </p:txBody>
      </p:sp>
      <p:pic>
        <p:nvPicPr>
          <p:cNvPr id="14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F95C39CD-4991-6642-3077-A04974408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7715" y="1714500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4372-9693-48E4-8B58-A3CBCA9E5E68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4FFFE-8ED8-EF14-EABD-26B0799FA028}"/>
              </a:ext>
            </a:extLst>
          </p:cNvPr>
          <p:cNvSpPr txBox="1"/>
          <p:nvPr/>
        </p:nvSpPr>
        <p:spPr>
          <a:xfrm>
            <a:off x="243696" y="1093371"/>
            <a:ext cx="65884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492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Постоянное во времени явление взаимного усиления и ослабления колебаний в разных точках среды в результате наложения когерентных волн называется интерференцией. В результате в пространстве образуется устойчивая картина чередования областей усиленных и ослабленных колебаний.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24DE62-DD80-BBC6-4F88-91C6B2786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136" y="1455316"/>
            <a:ext cx="4931675" cy="367731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368AED3-3F45-2F37-5D66-CE5311CD0300}"/>
              </a:ext>
            </a:extLst>
          </p:cNvPr>
          <p:cNvSpPr/>
          <p:nvPr/>
        </p:nvSpPr>
        <p:spPr>
          <a:xfrm>
            <a:off x="2426573" y="222555"/>
            <a:ext cx="765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волн</a:t>
            </a:r>
          </a:p>
        </p:txBody>
      </p:sp>
    </p:spTree>
    <p:extLst>
      <p:ext uri="{BB962C8B-B14F-4D97-AF65-F5344CB8AC3E}">
        <p14:creationId xmlns:p14="http://schemas.microsoft.com/office/powerpoint/2010/main" val="4251646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5689-C3DD-4F80-9A8D-0676F05D932D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C470D5-7059-2668-CD36-4E13ACFACE70}"/>
              </a:ext>
            </a:extLst>
          </p:cNvPr>
          <p:cNvSpPr/>
          <p:nvPr/>
        </p:nvSpPr>
        <p:spPr>
          <a:xfrm>
            <a:off x="2426573" y="222555"/>
            <a:ext cx="765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волн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D4318-3EC0-0C15-DDB0-1FF87285F695}"/>
              </a:ext>
            </a:extLst>
          </p:cNvPr>
          <p:cNvSpPr txBox="1"/>
          <p:nvPr/>
        </p:nvSpPr>
        <p:spPr>
          <a:xfrm>
            <a:off x="3944428" y="1145885"/>
            <a:ext cx="4457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Условия максимума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E567FC-36C2-9E3C-4000-CBDC0788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41" y="1730660"/>
            <a:ext cx="9873294" cy="28366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D9E389-A9AE-8997-3E14-B22EA4FF0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700" y="4442636"/>
            <a:ext cx="6505575" cy="10191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521ECE-9809-EC04-0BCB-FC90699E0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356" y="5572795"/>
            <a:ext cx="39243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0E25E-AA14-4B61-9DE3-C52B91897DC4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C1832-D397-4845-B5FA-ACA971E7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C20236-2405-6F7B-4F7C-48C0576D15C9}"/>
              </a:ext>
            </a:extLst>
          </p:cNvPr>
          <p:cNvSpPr/>
          <p:nvPr/>
        </p:nvSpPr>
        <p:spPr>
          <a:xfrm>
            <a:off x="2426573" y="222555"/>
            <a:ext cx="765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волн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3B310-BB7C-B2D0-1FC0-2E8839E387B3}"/>
              </a:ext>
            </a:extLst>
          </p:cNvPr>
          <p:cNvSpPr txBox="1"/>
          <p:nvPr/>
        </p:nvSpPr>
        <p:spPr>
          <a:xfrm>
            <a:off x="4198106" y="1010465"/>
            <a:ext cx="411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Условие минимума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1F3A73-2760-A881-F110-9002EF2B8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672" y="1595240"/>
            <a:ext cx="7650655" cy="24969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D3D48A-93D6-61E9-3ADE-2AA43EAE0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515" y="4354663"/>
            <a:ext cx="6471943" cy="7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1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621F-9D0C-486F-90BE-A5C6454EE71A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D10DC0-9851-EB82-1641-F5F5F2074850}"/>
              </a:ext>
            </a:extLst>
          </p:cNvPr>
          <p:cNvSpPr txBox="1"/>
          <p:nvPr/>
        </p:nvSpPr>
        <p:spPr>
          <a:xfrm>
            <a:off x="252323" y="662484"/>
            <a:ext cx="1179877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Распределение энергии при интерференции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Наличие минимума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точке С означает: энергия W сюда не поступает.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Наличие максимума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точке С означает: происходит увеличение за счет перераспределения энергии в пространстве. Так как энергия пропорциональна квадрату амплитуды х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то при увеличении х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в 2 раза энергия увеличивается в 4 раза.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Это означает, что в точку С поступает энергия в 4 раза больше энергии одного вибратора при условии: энергии вибраторов равны.</a:t>
            </a:r>
          </a:p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присуща волнам любой природы (механическим, электромагнитным).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DFB845-865D-C9A8-F239-DF94088AD1DC}"/>
              </a:ext>
            </a:extLst>
          </p:cNvPr>
          <p:cNvSpPr/>
          <p:nvPr/>
        </p:nvSpPr>
        <p:spPr>
          <a:xfrm>
            <a:off x="2324333" y="-19145"/>
            <a:ext cx="765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Интерференция волн</a:t>
            </a:r>
          </a:p>
        </p:txBody>
      </p:sp>
    </p:spTree>
    <p:extLst>
      <p:ext uri="{BB962C8B-B14F-4D97-AF65-F5344CB8AC3E}">
        <p14:creationId xmlns:p14="http://schemas.microsoft.com/office/powerpoint/2010/main" val="145457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0256-0780-4E1D-BF8C-B9722CC0F915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039B4A-7C71-3D98-B89A-35C3D8304F9D}"/>
              </a:ext>
            </a:extLst>
          </p:cNvPr>
          <p:cNvSpPr txBox="1"/>
          <p:nvPr/>
        </p:nvSpPr>
        <p:spPr>
          <a:xfrm>
            <a:off x="4229099" y="222556"/>
            <a:ext cx="3534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Стоячие волны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30EA4-21AE-3E57-306B-57170F450ACE}"/>
              </a:ext>
            </a:extLst>
          </p:cNvPr>
          <p:cNvSpPr txBox="1"/>
          <p:nvPr/>
        </p:nvSpPr>
        <p:spPr>
          <a:xfrm>
            <a:off x="227025" y="690926"/>
            <a:ext cx="118068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361950" algn="just" rtl="0"/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Если раскачивать один конец веревки с правильно подобранной частотой (другой ее конец закреплен), то к закрепленному концу побежит непрерывная волна, которая затем отразится с потерей полуволны. Интерференция падающей и отраженной волн приведет к возникновению стоячей волны, которая выглядит неподвижной.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F9456B6-0C9E-61A0-17A3-F7D781D738BC}"/>
              </a:ext>
            </a:extLst>
          </p:cNvPr>
          <p:cNvGrpSpPr/>
          <p:nvPr/>
        </p:nvGrpSpPr>
        <p:grpSpPr>
          <a:xfrm>
            <a:off x="2461267" y="3523638"/>
            <a:ext cx="6337119" cy="2677656"/>
            <a:chOff x="227025" y="3489418"/>
            <a:chExt cx="6337119" cy="267765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73616A5-7F6B-F87F-9541-84CDFB718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025" y="3489418"/>
              <a:ext cx="6337119" cy="2677656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172C20AA-83B3-AC0C-9AC7-F0961C278AC6}"/>
                </a:ext>
              </a:extLst>
            </p:cNvPr>
            <p:cNvSpPr/>
            <p:nvPr/>
          </p:nvSpPr>
          <p:spPr>
            <a:xfrm>
              <a:off x="2970225" y="5503653"/>
              <a:ext cx="532100" cy="5262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766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EB1E-F1DD-439C-BF2B-F73DCE497CC3}" type="datetime1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D1934-325D-9397-1C13-6621C977CA9D}"/>
              </a:ext>
            </a:extLst>
          </p:cNvPr>
          <p:cNvSpPr txBox="1"/>
          <p:nvPr/>
        </p:nvSpPr>
        <p:spPr>
          <a:xfrm>
            <a:off x="252322" y="595549"/>
            <a:ext cx="11833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Устойчивость стоячей волны удовлетворяет следующему условию: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1852B4-7B4F-1A52-B6B4-FDC63B3F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45" y="940540"/>
            <a:ext cx="5817256" cy="10325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33ECEF-0E1C-4F8A-1A80-A6E5654E6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132" y="1844066"/>
            <a:ext cx="7778553" cy="2789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1989F9-E503-40F1-763C-042EF8C6F154}"/>
              </a:ext>
            </a:extLst>
          </p:cNvPr>
          <p:cNvSpPr txBox="1"/>
          <p:nvPr/>
        </p:nvSpPr>
        <p:spPr>
          <a:xfrm>
            <a:off x="252322" y="4417097"/>
            <a:ext cx="1168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Образование стоячих волн является резонансным явлением, которое происходит на резонансных или собственных частотах тела. Точки, где интерференция гасится, называются узлами, а точки, где интерференция усиливается,— пучностями. Помимо поперечных стоячих волн существуют еще и продольные стоячие волны.</a:t>
            </a:r>
          </a:p>
        </p:txBody>
      </p:sp>
    </p:spTree>
    <p:extLst>
      <p:ext uri="{BB962C8B-B14F-4D97-AF65-F5344CB8AC3E}">
        <p14:creationId xmlns:p14="http://schemas.microsoft.com/office/powerpoint/2010/main" val="4256463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791</Words>
  <Application>Microsoft Office PowerPoint</Application>
  <PresentationFormat>Широкоэкранный</PresentationFormat>
  <Paragraphs>100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101</cp:revision>
  <dcterms:created xsi:type="dcterms:W3CDTF">2021-11-04T10:12:27Z</dcterms:created>
  <dcterms:modified xsi:type="dcterms:W3CDTF">2022-11-15T17:35:15Z</dcterms:modified>
</cp:coreProperties>
</file>