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20" r:id="rId4"/>
    <p:sldId id="321" r:id="rId5"/>
    <p:sldId id="322" r:id="rId6"/>
    <p:sldId id="323" r:id="rId7"/>
    <p:sldId id="324" r:id="rId8"/>
    <p:sldId id="317" r:id="rId9"/>
    <p:sldId id="318" r:id="rId10"/>
    <p:sldId id="319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1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892E7-FDAB-4A4B-8DCF-450F48CFB162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23E2-65EF-482F-9377-1362B3A1B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9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A21-6F34-4112-A892-4A7AEECD5CFF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2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8A09-9FD3-4AD4-AB03-15BAB603CD7F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7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B0BC-A618-4412-8160-AE0C42EF69A6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9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3026-103A-4CF2-9484-A6C0144B2FCC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95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9A78-D92F-4720-93DC-E17AA4209984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9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9EE0-29A3-4C14-A2C9-9A287540CEBE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68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D54F7-DB71-4D51-9CF4-FB436669B0A2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4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B0BB8-6755-4D5D-ADBE-A2D12DA41990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8657-7D78-4781-8E5A-E3F7DE9920CD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4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9D12-6FF7-40EB-BF5F-E97CF70B7963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2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89F1-9661-4CD8-9960-035903DB1754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4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D670D-C455-4C0B-8ACD-0DF51CCF96F4}" type="datetime1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D25B-D939-4B5A-99A4-D892B8B5A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3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FA200AE-AAC8-6F17-1728-F89E1F3D5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64042" y="61188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Саратов</a:t>
            </a:r>
          </a:p>
          <a:p>
            <a:pPr lvl="0" algn="ctr"/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– 2023 уч.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962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№72»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76265" y="2560706"/>
            <a:ext cx="70841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atin typeface="Courier New" panose="02070309020205020404" pitchFamily="49" charset="0"/>
              </a:rPr>
              <a:t>ЭЛЕКТРОМАГНИТНЫЕ ВОЛНЫ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1825" y="5934358"/>
            <a:ext cx="2646365" cy="7386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– информатики</a:t>
            </a:r>
          </a:p>
          <a:p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В.С.Дубовик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2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6F6BE4A-7CCD-457C-B50C-5A500527C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85B7EE6-2060-4081-A19D-8948B000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DA3EC37F-DB1A-4EA2-8DC7-717F26950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2030" y="1547641"/>
            <a:ext cx="428625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A057FF-14B3-4296-A678-03AAF56DD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20" y="689282"/>
            <a:ext cx="4366800" cy="29076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6097F8-38D9-4172-ADAB-701E282BD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561" y="3453326"/>
            <a:ext cx="3175959" cy="2793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6937E-D3AB-4BF4-96E4-F0EF26BE5B1D}"/>
              </a:ext>
            </a:extLst>
          </p:cNvPr>
          <p:cNvSpPr txBox="1"/>
          <p:nvPr/>
        </p:nvSpPr>
        <p:spPr>
          <a:xfrm>
            <a:off x="2734574" y="43739"/>
            <a:ext cx="6413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МОДЕЛЬ ЭЛЕКТРОМАГНИТНОЙ ВОЛНЫ</a:t>
            </a:r>
          </a:p>
        </p:txBody>
      </p:sp>
    </p:spTree>
    <p:extLst>
      <p:ext uri="{BB962C8B-B14F-4D97-AF65-F5344CB8AC3E}">
        <p14:creationId xmlns:p14="http://schemas.microsoft.com/office/powerpoint/2010/main" val="16172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8B0E9AB-5A08-469A-AC3D-2B3EF593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DVS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8C37C5-ADF7-457E-B1F0-70189CF1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7AC148-1F5D-4FF2-9A2C-DD40EFAA8B1E}"/>
              </a:ext>
            </a:extLst>
          </p:cNvPr>
          <p:cNvSpPr/>
          <p:nvPr/>
        </p:nvSpPr>
        <p:spPr>
          <a:xfrm>
            <a:off x="518433" y="2034440"/>
            <a:ext cx="11354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Зная частоту, нашел скорость электромагнитной волны: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E2791-8FE9-4467-960F-8BBF545F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969" y="280850"/>
            <a:ext cx="7042031" cy="1737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092ABD-4947-4268-A61C-D58EF281D27F}"/>
                  </a:ext>
                </a:extLst>
              </p:cNvPr>
              <p:cNvSpPr txBox="1"/>
              <p:nvPr/>
            </p:nvSpPr>
            <p:spPr>
              <a:xfrm>
                <a:off x="2225947" y="2734408"/>
                <a:ext cx="8351325" cy="9449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/(2∙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rad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=3∙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ctrlP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092ABD-4947-4268-A61C-D58EF281D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947" y="2734408"/>
                <a:ext cx="8351325" cy="9449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54A836-D676-4284-9676-2FC00B3500A8}"/>
              </a:ext>
            </a:extLst>
          </p:cNvPr>
          <p:cNvSpPr/>
          <p:nvPr/>
        </p:nvSpPr>
        <p:spPr>
          <a:xfrm>
            <a:off x="518433" y="3933785"/>
            <a:ext cx="10709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Г. Герц блестяще подтвердил теорию Дж. Максвелла.</a:t>
            </a:r>
          </a:p>
        </p:txBody>
      </p:sp>
    </p:spTree>
    <p:extLst>
      <p:ext uri="{BB962C8B-B14F-4D97-AF65-F5344CB8AC3E}">
        <p14:creationId xmlns:p14="http://schemas.microsoft.com/office/powerpoint/2010/main" val="3810817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CCF6DAA-09E9-42B4-A05A-F321997A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80E700-789A-46B9-A543-4B146885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1B7BC0-DD35-4622-9193-EF8B3D4A71C5}"/>
              </a:ext>
            </a:extLst>
          </p:cNvPr>
          <p:cNvSpPr/>
          <p:nvPr/>
        </p:nvSpPr>
        <p:spPr>
          <a:xfrm>
            <a:off x="322053" y="582067"/>
            <a:ext cx="1166866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Свойства волны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Отражение, преломление, интерференция, дифракция, поляризация.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Давление на вещество.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Поглощение средой.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Конечная скорость распространения в вакууме с.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Вызывает явление фотоэффекта.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Скорость в среде убывает.</a:t>
            </a:r>
          </a:p>
        </p:txBody>
      </p:sp>
    </p:spTree>
    <p:extLst>
      <p:ext uri="{BB962C8B-B14F-4D97-AF65-F5344CB8AC3E}">
        <p14:creationId xmlns:p14="http://schemas.microsoft.com/office/powerpoint/2010/main" val="75207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D8F093-84C6-47BD-B0D6-000F293E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B9A7E1D-B56F-4D0F-81BB-DA1D77B0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8E2822-14E8-490D-AE6B-765D0D27E7CA}"/>
              </a:ext>
            </a:extLst>
          </p:cNvPr>
          <p:cNvSpPr/>
          <p:nvPr/>
        </p:nvSpPr>
        <p:spPr>
          <a:xfrm>
            <a:off x="2812089" y="136525"/>
            <a:ext cx="6413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Энергия электромагнитных волн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7F07C7-613D-410F-8C64-DEA0280C10F9}"/>
                  </a:ext>
                </a:extLst>
              </p:cNvPr>
              <p:cNvSpPr txBox="1"/>
              <p:nvPr/>
            </p:nvSpPr>
            <p:spPr>
              <a:xfrm>
                <a:off x="539149" y="875582"/>
                <a:ext cx="523604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эл.поля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магн.поля</m:t>
                          </m:r>
                        </m:sub>
                      </m:sSub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7F07C7-613D-410F-8C64-DEA0280C1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49" y="875582"/>
                <a:ext cx="523604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413918-07CF-4640-A463-EED802A45997}"/>
                  </a:ext>
                </a:extLst>
              </p:cNvPr>
              <p:cNvSpPr txBox="1"/>
              <p:nvPr/>
            </p:nvSpPr>
            <p:spPr>
              <a:xfrm>
                <a:off x="593853" y="1645417"/>
                <a:ext cx="39567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3600" i="1">
                            <a:latin typeface="Cambria Math" panose="02040503050406030204" pitchFamily="18" charset="0"/>
                          </a:rPr>
                          <m:t>эл.поля</m:t>
                        </m:r>
                      </m:sub>
                    </m:sSub>
                  </m:oMath>
                </a14:m>
                <a:r>
                  <a:rPr lang="ru-RU" sz="3600" dirty="0"/>
                  <a:t> </a:t>
                </a:r>
                <a14:m>
                  <m:oMath xmlns:m="http://schemas.openxmlformats.org/officeDocument/2006/math">
                    <m:r>
                      <a:rPr lang="ru-RU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ru-RU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Е</m:t>
                        </m:r>
                      </m:e>
                      <m:sup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,Е</m:t>
                    </m:r>
                    <m:r>
                      <a:rPr lang="ru-RU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ru-RU" sz="3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ru-RU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413918-07CF-4640-A463-EED802A45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3" y="1645417"/>
                <a:ext cx="395672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2A823E-F7BE-46FE-8335-23BBF569FC51}"/>
                  </a:ext>
                </a:extLst>
              </p:cNvPr>
              <p:cNvSpPr txBox="1"/>
              <p:nvPr/>
            </p:nvSpPr>
            <p:spPr>
              <a:xfrm>
                <a:off x="576829" y="3429000"/>
                <a:ext cx="4065472" cy="1205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2A823E-F7BE-46FE-8335-23BBF569F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29" y="3429000"/>
                <a:ext cx="4065472" cy="1205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FCF3A0-9C07-49C3-BF6F-2569EEE44034}"/>
                  </a:ext>
                </a:extLst>
              </p:cNvPr>
              <p:cNvSpPr txBox="1"/>
              <p:nvPr/>
            </p:nvSpPr>
            <p:spPr>
              <a:xfrm>
                <a:off x="539149" y="2506234"/>
                <a:ext cx="459625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магн</m:t>
                        </m:r>
                        <m:r>
                          <a:rPr lang="ru-RU" sz="3600" i="1">
                            <a:latin typeface="Cambria Math" panose="02040503050406030204" pitchFamily="18" charset="0"/>
                          </a:rPr>
                          <m:t>.поля</m:t>
                        </m:r>
                      </m:sub>
                    </m:sSub>
                  </m:oMath>
                </a14:m>
                <a:r>
                  <a:rPr lang="ru-RU" sz="3600" dirty="0"/>
                  <a:t> </a:t>
                </a:r>
                <a14:m>
                  <m:oMath xmlns:m="http://schemas.openxmlformats.org/officeDocument/2006/math">
                    <m:r>
                      <a:rPr lang="ru-RU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ru-RU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В</m:t>
                        </m:r>
                      </m:e>
                      <m:sup>
                        <m:r>
                          <a:rPr lang="ru-RU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ru-RU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В</m:t>
                        </m:r>
                      </m:e>
                      <m:sup>
                        <m:r>
                          <a:rPr lang="ru-RU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ru-RU" sz="3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ru-RU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FCF3A0-9C07-49C3-BF6F-2569EEE44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49" y="2506234"/>
                <a:ext cx="459625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D54130CE-2BAB-41E1-85E1-A47DCFF1B2DB}"/>
              </a:ext>
            </a:extLst>
          </p:cNvPr>
          <p:cNvSpPr/>
          <p:nvPr/>
        </p:nvSpPr>
        <p:spPr>
          <a:xfrm>
            <a:off x="5799106" y="875582"/>
            <a:ext cx="593787" cy="4304581"/>
          </a:xfrm>
          <a:prstGeom prst="rightBrace">
            <a:avLst>
              <a:gd name="adj1" fmla="val 8333"/>
              <a:gd name="adj2" fmla="val 4939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CE6A83-B2A8-45E6-9E90-4754B1FDF022}"/>
                  </a:ext>
                </a:extLst>
              </p:cNvPr>
              <p:cNvSpPr txBox="1"/>
              <p:nvPr/>
            </p:nvSpPr>
            <p:spPr>
              <a:xfrm>
                <a:off x="7463434" y="2199415"/>
                <a:ext cx="165192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ru-RU" sz="3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3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CE6A83-B2A8-45E6-9E90-4754B1FD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3434" y="2199415"/>
                <a:ext cx="165192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17B817-6B36-4932-8559-38E7709EB4FD}"/>
                  </a:ext>
                </a:extLst>
              </p:cNvPr>
              <p:cNvSpPr txBox="1"/>
              <p:nvPr/>
            </p:nvSpPr>
            <p:spPr>
              <a:xfrm>
                <a:off x="6672532" y="2954049"/>
                <a:ext cx="36277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мощность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17B817-6B36-4932-8559-38E7709EB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532" y="2954049"/>
                <a:ext cx="362772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73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B73DC6B-274D-45DB-9AE6-8A5A0D3F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3E7197-C4DB-4AEB-9242-09634CBF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769B0E-41AE-4F67-82C5-493F3FCA9881}"/>
              </a:ext>
            </a:extLst>
          </p:cNvPr>
          <p:cNvSpPr/>
          <p:nvPr/>
        </p:nvSpPr>
        <p:spPr>
          <a:xfrm>
            <a:off x="715870" y="136525"/>
            <a:ext cx="963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Плотность потока электромагнитного излучения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08A907-3D47-4BD7-9FD3-AA1D52E62EC8}"/>
                  </a:ext>
                </a:extLst>
              </p:cNvPr>
              <p:cNvSpPr txBox="1"/>
              <p:nvPr/>
            </p:nvSpPr>
            <p:spPr>
              <a:xfrm>
                <a:off x="5007634" y="728932"/>
                <a:ext cx="1728678" cy="1040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08A907-3D47-4BD7-9FD3-AA1D52E62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634" y="728932"/>
                <a:ext cx="1728678" cy="10409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7AD0D6-F7C8-4475-966F-93E733DBF06E}"/>
                  </a:ext>
                </a:extLst>
              </p:cNvPr>
              <p:cNvSpPr txBox="1"/>
              <p:nvPr/>
            </p:nvSpPr>
            <p:spPr>
              <a:xfrm>
                <a:off x="3337490" y="2287437"/>
                <a:ext cx="5273110" cy="864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m:rPr>
                            <m:sty m:val="p"/>
                          </m:rPr>
                          <a:rPr lang="el-G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 ~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600" dirty="0"/>
                  <a:t> .</a:t>
                </a:r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7AD0D6-F7C8-4475-966F-93E733DBF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490" y="2287437"/>
                <a:ext cx="5273110" cy="864724"/>
              </a:xfrm>
              <a:prstGeom prst="rect">
                <a:avLst/>
              </a:prstGeom>
              <a:blipFill>
                <a:blip r:embed="rId3"/>
                <a:stretch>
                  <a:fillRect r="-3118" b="-183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7F10F47D-E1CE-4C22-9BF9-99303CCE79FE}"/>
                  </a:ext>
                </a:extLst>
              </p:cNvPr>
              <p:cNvSpPr/>
              <p:nvPr/>
            </p:nvSpPr>
            <p:spPr>
              <a:xfrm>
                <a:off x="289489" y="3429000"/>
                <a:ext cx="11528699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61950" algn="just"/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Плотность потока излучения от точечного источника убывает обратно пропорционально квадрату расстояния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до источника и пропорциональна четвертой степени частоты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7F10F47D-E1CE-4C22-9BF9-99303CCE79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89" y="3429000"/>
                <a:ext cx="11528699" cy="1815882"/>
              </a:xfrm>
              <a:prstGeom prst="rect">
                <a:avLst/>
              </a:prstGeom>
              <a:blipFill>
                <a:blip r:embed="rId4"/>
                <a:stretch>
                  <a:fillRect l="-1057" t="-4040" r="-1057" b="-8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1848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D1C3099-61CD-42E2-B7B7-4C0123FC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0D6911-5E38-4B08-B239-C4CBA69D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F70EF1-D356-4282-AADE-34740F3902BF}"/>
              </a:ext>
            </a:extLst>
          </p:cNvPr>
          <p:cNvSpPr/>
          <p:nvPr/>
        </p:nvSpPr>
        <p:spPr>
          <a:xfrm>
            <a:off x="184030" y="366016"/>
            <a:ext cx="116945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В идеальном колебательном контуре радиоприёмника происходят электромагнитные колебания. Зависимость заряда q конденсатора от времени t имеет вид: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Определите длину электромагнитной волны, на которую настроен этот контур. Ответ дайте в метрах.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0F094C-B40F-4147-A860-C454D66C3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077" y="1660046"/>
            <a:ext cx="5701523" cy="98826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BA9034-D38C-499A-AA71-9DFD6AC4371A}"/>
              </a:ext>
            </a:extLst>
          </p:cNvPr>
          <p:cNvSpPr/>
          <p:nvPr/>
        </p:nvSpPr>
        <p:spPr>
          <a:xfrm>
            <a:off x="322053" y="3582286"/>
            <a:ext cx="1149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Из вида зависимости q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(t)</a:t>
            </a: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левая заключаем, что циклическая частота колебаний: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D9D833-4CDB-433F-80E7-2EB6C7582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376" y="4005762"/>
            <a:ext cx="2046306" cy="9541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781C77-CCB0-4B3C-A17C-7EBF9A8EA8FC}"/>
              </a:ext>
            </a:extLst>
          </p:cNvPr>
          <p:cNvSpPr/>
          <p:nvPr/>
        </p:nvSpPr>
        <p:spPr>
          <a:xfrm>
            <a:off x="322053" y="5159398"/>
            <a:ext cx="4265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Длина волны равна: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B99032-2759-4390-8D2F-15D04208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194" y="4959868"/>
            <a:ext cx="5824812" cy="11196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94D6D2-6979-1D46-BDD7-550A6215480B}"/>
              </a:ext>
            </a:extLst>
          </p:cNvPr>
          <p:cNvSpPr/>
          <p:nvPr/>
        </p:nvSpPr>
        <p:spPr>
          <a:xfrm>
            <a:off x="3322868" y="-126319"/>
            <a:ext cx="54168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Немного порешаем…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5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4451C00-FD86-44AE-B3E9-F72C2A41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40F6E78-A600-4956-ABA0-DD856559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050E9B-6088-42E4-824C-CFF58D414367}"/>
              </a:ext>
            </a:extLst>
          </p:cNvPr>
          <p:cNvSpPr/>
          <p:nvPr/>
        </p:nvSpPr>
        <p:spPr>
          <a:xfrm>
            <a:off x="166777" y="136525"/>
            <a:ext cx="1165141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Плоская электромагнитная волна с длиной 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волны 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λ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8 м 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распространяется вдоль оси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декартовой системы координат. Чему равен модуль разности фаз электромагнитных колебаний в начале координат и в точке М с координатами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x=2м, y=4м, z=4м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</a:p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EDA5C2-AC9C-4B56-8AFA-7FD0517D0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129" y="2452265"/>
            <a:ext cx="6313906" cy="3629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C10375-88E5-4975-A5C9-D492819255FD}"/>
              </a:ext>
            </a:extLst>
          </p:cNvPr>
          <p:cNvSpPr txBox="1"/>
          <p:nvPr/>
        </p:nvSpPr>
        <p:spPr>
          <a:xfrm>
            <a:off x="9739222" y="5443268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Ответ: </a:t>
            </a:r>
            <a:r>
              <a:rPr lang="el-GR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π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67B2A57-0F73-4F1C-83BB-9D81BBD4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2830870-2C49-44C1-B5BA-347684D4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AF6861-ABA0-464D-ACBE-7E42DB86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071"/>
            <a:ext cx="12192000" cy="25103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25D0C1-5103-4927-9621-010D8F405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94" y="1945256"/>
            <a:ext cx="6313906" cy="3629919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99D3203-257C-46CE-A08E-CC1DC63D711D}"/>
              </a:ext>
            </a:extLst>
          </p:cNvPr>
          <p:cNvCxnSpPr/>
          <p:nvPr/>
        </p:nvCxnSpPr>
        <p:spPr>
          <a:xfrm>
            <a:off x="508959" y="3191815"/>
            <a:ext cx="2475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FCA354-442E-4643-A047-EE78967D50BE}"/>
              </a:ext>
            </a:extLst>
          </p:cNvPr>
          <p:cNvSpPr/>
          <p:nvPr/>
        </p:nvSpPr>
        <p:spPr>
          <a:xfrm>
            <a:off x="11010190" y="4062889"/>
            <a:ext cx="508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CEB437-BDFC-4D2E-BEE2-040055A87762}"/>
              </a:ext>
            </a:extLst>
          </p:cNvPr>
          <p:cNvSpPr/>
          <p:nvPr/>
        </p:nvSpPr>
        <p:spPr>
          <a:xfrm>
            <a:off x="5022261" y="3298550"/>
            <a:ext cx="543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4FC018-87A6-4390-A702-6788C8FB612F}"/>
              </a:ext>
            </a:extLst>
          </p:cNvPr>
          <p:cNvSpPr/>
          <p:nvPr/>
        </p:nvSpPr>
        <p:spPr>
          <a:xfrm>
            <a:off x="5929441" y="180330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684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0A48C49-85D5-4ABC-B74B-F1D9BDD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9AFEA8-418C-4C44-AFB8-821328C4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2D8E9A-60F0-412E-AC25-DF96F03BF5A7}"/>
              </a:ext>
            </a:extLst>
          </p:cNvPr>
          <p:cNvSpPr/>
          <p:nvPr/>
        </p:nvSpPr>
        <p:spPr>
          <a:xfrm>
            <a:off x="382437" y="628147"/>
            <a:ext cx="116169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Колебательный контур состоит из конденсатора и катушки индуктивности. В конденсаторе плавно изменяют расстояние между его пластинами. На каком из рисунков правильно изображена зависимость длины волны λ электромагнитных волн, излучаемых этим контуром, от расстояния d между пластинами конденсатора?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0C18D-6A6F-42F4-A809-7B200308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2" y="3545151"/>
            <a:ext cx="9221063" cy="240152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EED2E4A-BEE0-437C-B093-2F8A59AC9074}"/>
              </a:ext>
            </a:extLst>
          </p:cNvPr>
          <p:cNvCxnSpPr/>
          <p:nvPr/>
        </p:nvCxnSpPr>
        <p:spPr>
          <a:xfrm>
            <a:off x="2608053" y="6014149"/>
            <a:ext cx="2475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B5F2F577-1688-4899-9F00-55B590D5E640}"/>
                  </a:ext>
                </a:extLst>
              </p:cNvPr>
              <p:cNvSpPr/>
              <p:nvPr/>
            </p:nvSpPr>
            <p:spPr>
              <a:xfrm>
                <a:off x="9553864" y="3477677"/>
                <a:ext cx="2490362" cy="61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800" b="1" dirty="0"/>
                  <a:t>λ</a:t>
                </a:r>
                <a:r>
                  <a:rPr lang="en-US" sz="2800" b="1" dirty="0"/>
                  <a:t>= </a:t>
                </a:r>
                <a14:m>
                  <m:oMath xmlns:m="http://schemas.openxmlformats.org/officeDocument/2006/math">
                    <m:r>
                      <a:rPr lang="ru-RU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𝝊</m:t>
                    </m:r>
                    <m:r>
                      <m:rPr>
                        <m:nor/>
                      </m:rPr>
                      <a:rPr lang="ru-RU" sz="2800" b="1" dirty="0"/>
                      <m:t>∙</m:t>
                    </m:r>
                  </m:oMath>
                </a14:m>
                <a:r>
                  <a:rPr lang="ru-RU" sz="2800" b="1" dirty="0"/>
                  <a:t>2∙𝜋∙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ru-RU" sz="2800" b="1" dirty="0"/>
                          <m:t>(</m:t>
                        </m:r>
                        <m:r>
                          <m:rPr>
                            <m:nor/>
                          </m:rPr>
                          <a:rPr lang="ru-RU" sz="2800" b="1" dirty="0"/>
                          <m:t>𝐿</m:t>
                        </m:r>
                        <m:r>
                          <m:rPr>
                            <m:nor/>
                          </m:rPr>
                          <a:rPr lang="ru-RU" sz="2800" b="1" dirty="0"/>
                          <m:t>∙</m:t>
                        </m:r>
                        <m:r>
                          <m:rPr>
                            <m:nor/>
                          </m:rPr>
                          <a:rPr lang="ru-RU" sz="2800" b="1" dirty="0"/>
                          <m:t>𝐶</m:t>
                        </m:r>
                        <m:r>
                          <m:rPr>
                            <m:nor/>
                          </m:rPr>
                          <a:rPr lang="ru-RU" sz="2800" b="1" dirty="0"/>
                          <m:t>)</m:t>
                        </m:r>
                      </m:e>
                    </m:rad>
                  </m:oMath>
                </a14:m>
                <a:endParaRPr lang="ru-RU" sz="2800" b="1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B5F2F577-1688-4899-9F00-55B590D5E6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864" y="3477677"/>
                <a:ext cx="2490362" cy="614142"/>
              </a:xfrm>
              <a:prstGeom prst="rect">
                <a:avLst/>
              </a:prstGeom>
              <a:blipFill>
                <a:blip r:embed="rId3"/>
                <a:stretch>
                  <a:fillRect l="-4890" b="-257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1EF0BE-3AF3-4722-84A4-BCA663F99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403" y="4304605"/>
            <a:ext cx="1324045" cy="7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8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7481E98-B99B-8231-B0DF-B5667EB1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345C3D8-7389-2D7A-21A9-4ABA7EFB3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D77F71-E8AA-ECC1-14F7-1F49F7744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80"/>
            <a:ext cx="10437962" cy="5280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2A254A-24C7-BBA9-F55E-90010DA37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62" y="1875678"/>
            <a:ext cx="1671727" cy="16717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51F52E-D7EE-3182-6DEF-2A377F28E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612" y="5074870"/>
            <a:ext cx="2838450" cy="304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B8DB33-B2DE-0F9C-CD4A-7894140D1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512" y="5367322"/>
            <a:ext cx="1457325" cy="352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5010F4-008C-4B3C-2662-9C6D4A9F5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512" y="5714478"/>
            <a:ext cx="1704975" cy="2857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3D69F7-E391-94E1-2A2A-AEF99439A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512" y="6014160"/>
            <a:ext cx="18288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7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9310"/>
            <a:ext cx="1219200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ЭЛЕКТРОМАГНИТНЫЕ</a:t>
            </a:r>
            <a:r>
              <a:rPr lang="ru-RU" sz="54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ВОЛНЫ</a:t>
            </a:r>
            <a:endParaRPr lang="ru-RU" sz="3200" b="1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ctr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Содержание теоретического материала</a:t>
            </a:r>
          </a:p>
          <a:p>
            <a:pPr marL="1519238" indent="-444500">
              <a:buFontTx/>
              <a:buAutoNum type="arabicPeriod"/>
            </a:pPr>
            <a:r>
              <a:rPr lang="ru-RU" sz="2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Электромагнитное поле</a:t>
            </a:r>
            <a:endParaRPr lang="en-US" sz="2400" b="1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r>
              <a:rPr lang="ru-RU" sz="2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Опыт </a:t>
            </a:r>
            <a:r>
              <a:rPr lang="ru-RU" sz="2400" b="1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Г.Герца</a:t>
            </a:r>
            <a:endParaRPr lang="ru-RU" sz="2400" b="1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Модель электромагнитной волны</a:t>
            </a:r>
          </a:p>
          <a:p>
            <a:pPr marL="1519238" indent="-444500">
              <a:buFontTx/>
              <a:buAutoNum type="arabicPeriod"/>
            </a:pP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Свойства электромагнитных волн</a:t>
            </a:r>
          </a:p>
          <a:p>
            <a:pPr marL="1519238" indent="-444500">
              <a:buFontTx/>
              <a:buAutoNum type="arabicPeriod"/>
            </a:pP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Энергия электромагнитных волн</a:t>
            </a:r>
          </a:p>
          <a:p>
            <a:pPr marL="1519238" indent="-444500">
              <a:buFontTx/>
              <a:buAutoNum type="arabicPeriod"/>
            </a:pP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Примеры решения задач</a:t>
            </a:r>
          </a:p>
          <a:p>
            <a:pPr marL="1519238" indent="-444500">
              <a:buFontTx/>
              <a:buAutoNum type="arabicPeriod"/>
            </a:pP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Список источников и литературы</a:t>
            </a:r>
          </a:p>
          <a:p>
            <a:pPr marL="1074738"/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400" b="1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400" b="0" i="1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400" b="0" i="1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4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400" b="0" i="1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400" b="0" i="1" u="none" strike="noStrike" dirty="0">
              <a:latin typeface="Courier New" panose="02070309020205020404" pitchFamily="49" charset="0"/>
            </a:endParaRPr>
          </a:p>
          <a:p>
            <a:pPr marL="1519238" indent="-444500">
              <a:buFontTx/>
              <a:buAutoNum type="arabicPeriod"/>
            </a:pPr>
            <a:endParaRPr lang="ru-RU" sz="2000" dirty="0">
              <a:latin typeface="Courier New" pitchFamily="49" charset="0"/>
              <a:cs typeface="Courier New" pitchFamily="49" charset="0"/>
            </a:endParaRPr>
          </a:p>
          <a:p>
            <a:pPr marL="1519238" indent="-457200">
              <a:buAutoNum type="arabicPeriod"/>
            </a:pPr>
            <a:endParaRPr lang="ru-RU" sz="20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3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79CDC00-D5B9-3877-7FA1-05491B7C3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C7C1592-9155-6420-6426-1FB3A84D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86EDA-2193-C774-9C12-4DD42FD3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11" y="200204"/>
            <a:ext cx="9844772" cy="6019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4C2218-6BBD-A918-4F0E-B460609D6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54" y="926772"/>
            <a:ext cx="1671727" cy="16717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3429B8-700B-9DCD-818E-A0DC07A4A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290" y="3101016"/>
            <a:ext cx="1543050" cy="285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8661BB-5DA4-69D6-6BCF-5D968F974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554" y="3429000"/>
            <a:ext cx="1809750" cy="314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3FAB92-30B5-7440-CF71-6914F88BF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979" y="3902495"/>
            <a:ext cx="1838325" cy="2762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945932-392B-7743-879A-109E2C45C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3676" y="4315425"/>
            <a:ext cx="15621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3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93098" y="427596"/>
            <a:ext cx="5615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Источники и литература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265" y="1247686"/>
            <a:ext cx="11563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l" rtl="0">
              <a:buAutoNum type="arabicPeriod"/>
            </a:pPr>
            <a:r>
              <a:rPr lang="ru-RU" sz="18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Гельфгат</a:t>
            </a: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И</a:t>
            </a:r>
            <a:r>
              <a:rPr lang="en-US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.M., </a:t>
            </a: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Ненашев И.Ю. Физика-11. </a:t>
            </a:r>
            <a:r>
              <a:rPr lang="ru-RU" sz="18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Зборник</a:t>
            </a: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задач. — Харьков: Гимназия, 2004 — 96 с. Рос. мовою.</a:t>
            </a:r>
            <a:endParaRPr lang="en-US" sz="18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Луппов Г. Д. Опорные конспекты и тестовые задания по физике: 11 </a:t>
            </a:r>
            <a:r>
              <a:rPr lang="ru-RU" sz="1800" b="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кл</a:t>
            </a:r>
            <a:r>
              <a:rPr lang="ru-RU" sz="1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.: Кн. для учителя.—М.: Просвещение: АО «Учеб, лит.», 1996.</a:t>
            </a:r>
          </a:p>
          <a:p>
            <a:pPr marL="342900" marR="0" indent="-342900" algn="l" rtl="0">
              <a:buAutoNum type="arabicPeriod"/>
            </a:pPr>
            <a:endParaRPr lang="ru-RU" sz="18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233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21" y="719906"/>
            <a:ext cx="1732592" cy="1820797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8195" y="2611650"/>
            <a:ext cx="2158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Эрстед (1820)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               </a:t>
            </a:r>
          </a:p>
        </p:txBody>
      </p:sp>
      <p:pic>
        <p:nvPicPr>
          <p:cNvPr id="1026" name="Picture 2" descr="ÐÐ°ÑÑÐ¸Ð½ÐºÐ¸ Ð¿Ð¾ Ð·Ð°Ð¿ÑÐ¾ÑÑ Ð¾Ð¿ÑÑ ÑÑÑÑÐµÐ´Ð° ÑÑÐµÐ¼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0" y="1394728"/>
            <a:ext cx="2375894" cy="12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72" y="3018012"/>
            <a:ext cx="1623905" cy="20496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9964" y="2568918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Фарадей (1834)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250" y="2922883"/>
            <a:ext cx="1732700" cy="2154442"/>
          </a:xfrm>
          <a:prstGeom prst="rect">
            <a:avLst/>
          </a:prstGeom>
        </p:spPr>
      </p:pic>
      <p:sp>
        <p:nvSpPr>
          <p:cNvPr id="12" name="Правая фигурная скобка 11"/>
          <p:cNvSpPr/>
          <p:nvPr/>
        </p:nvSpPr>
        <p:spPr>
          <a:xfrm>
            <a:off x="4945177" y="873963"/>
            <a:ext cx="497081" cy="4868811"/>
          </a:xfrm>
          <a:prstGeom prst="rightBrace">
            <a:avLst>
              <a:gd name="adj1" fmla="val 40998"/>
              <a:gd name="adj2" fmla="val 4877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5521722" y="3033321"/>
            <a:ext cx="538385" cy="449320"/>
          </a:xfrm>
          <a:prstGeom prst="notch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4338471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Дж. Максвелл (1864) - Два постулата: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528" y="1328248"/>
            <a:ext cx="2218568" cy="2740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5382437" y="4708344"/>
            <a:ext cx="6713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1. Переменное магнитное поле создает вихревое электрическое поле.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382437" y="53936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2. Переменное электрическое поле создает вихревое магнитное поле.</a:t>
            </a:r>
          </a:p>
        </p:txBody>
      </p:sp>
    </p:spTree>
    <p:extLst>
      <p:ext uri="{BB962C8B-B14F-4D97-AF65-F5344CB8AC3E}">
        <p14:creationId xmlns:p14="http://schemas.microsoft.com/office/powerpoint/2010/main" val="51053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952294"/>
            <a:ext cx="11870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1. Переменное магнитное поле создает вихревое электрическое поле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53" y="1639295"/>
            <a:ext cx="10109111" cy="398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75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98647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2. Переменное электрическое поле создает вихревое магнитное поле.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08" y="1707663"/>
            <a:ext cx="10403068" cy="40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78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247" y="873963"/>
            <a:ext cx="7591514" cy="22467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Это особая форма материи — совокупность электрических и магнитных полей.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Переменные электрические и магнитные поля существуют одновременно и образуют единое электромагнитное поле.</a:t>
            </a: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При скорости заряда, равной нулю, существует только электрическое поле.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246" y="873963"/>
            <a:ext cx="2326199" cy="22467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8247" y="3362411"/>
            <a:ext cx="454921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При постоянной скорости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заряда возникает электромагнитное поле.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34" y="4601553"/>
            <a:ext cx="2171161" cy="174334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697196" y="3353546"/>
            <a:ext cx="6096000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При ускоренном движении заряда происходит излучение электромагнитной волны, которая распространяется в пространстве с конечной скоростью.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892" y="4698466"/>
            <a:ext cx="2499325" cy="16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8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DVS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8D25B-D939-4B5A-99A4-D892B8B5A57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3466" y="873963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Материальность электромагнитного поля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1.	Можно зарегистрировать.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2.	Существует независимо от нашей воли и желаний.</a:t>
            </a:r>
          </a:p>
          <a:p>
            <a:pPr marL="0" marR="0" lvl="0" indent="0" algn="l" defTabSz="538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3.	Имеет большую, (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3·10</a:t>
            </a:r>
            <a:r>
              <a:rPr kumimoji="0" lang="ru-R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м/с)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но конечную скорость.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C89D16-4A5E-410F-9B4D-AF44A6E50160}"/>
              </a:ext>
            </a:extLst>
          </p:cNvPr>
          <p:cNvSpPr/>
          <p:nvPr/>
        </p:nvSpPr>
        <p:spPr>
          <a:xfrm>
            <a:off x="273466" y="2443623"/>
            <a:ext cx="6210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Изменяющееся во времени и распространяющееся в пространстве (вакууме) электромагнитное поле со скоростью 3∙10</a:t>
            </a:r>
            <a:r>
              <a:rPr lang="ru-RU" sz="2400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8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м/с образует электромагнитную волну.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Конечная скорость распространения электромагнитного поля приводит к тому, что электромагнитные колебания в пространстве распространяются в виде волн.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F07992-5BC9-4DD5-A653-E5D110D30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239" y="2505414"/>
            <a:ext cx="4356561" cy="38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8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5E5E79A-C9ED-4EB6-8CBE-435A840B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6260483-CF06-4FC8-BD9D-34629F34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20AC3-8730-489D-879D-3C147B155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6" y="137483"/>
            <a:ext cx="3495675" cy="302895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BE115FF-32C0-4C1C-954E-B631CCAB9BA6}"/>
              </a:ext>
            </a:extLst>
          </p:cNvPr>
          <p:cNvGrpSpPr/>
          <p:nvPr/>
        </p:nvGrpSpPr>
        <p:grpSpPr>
          <a:xfrm>
            <a:off x="3886200" y="451629"/>
            <a:ext cx="8201834" cy="2677656"/>
            <a:chOff x="3886200" y="451629"/>
            <a:chExt cx="8201834" cy="267765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4829456-984D-4C8E-B974-27FCFF1C4974}"/>
                </a:ext>
              </a:extLst>
            </p:cNvPr>
            <p:cNvSpPr/>
            <p:nvPr/>
          </p:nvSpPr>
          <p:spPr>
            <a:xfrm>
              <a:off x="3886200" y="451629"/>
              <a:ext cx="8201834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Электромагнитная волна поперечна.</a:t>
              </a:r>
            </a:p>
            <a:p>
              <a:r>
                <a:rPr lang="ru-RU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Направление скорости электромагнитной волны совпадает с направлением движения правого винта при повороте ручки буравчика вектора Е к вектору В.</a:t>
              </a:r>
            </a:p>
          </p:txBody>
        </p: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7597C327-1B16-48E4-B788-C6D23CAC3FA1}"/>
                </a:ext>
              </a:extLst>
            </p:cNvPr>
            <p:cNvCxnSpPr/>
            <p:nvPr/>
          </p:nvCxnSpPr>
          <p:spPr>
            <a:xfrm>
              <a:off x="4038600" y="2648309"/>
              <a:ext cx="1710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669CCD63-4DCD-4112-92AE-BCD735BD5474}"/>
                </a:ext>
              </a:extLst>
            </p:cNvPr>
            <p:cNvCxnSpPr/>
            <p:nvPr/>
          </p:nvCxnSpPr>
          <p:spPr>
            <a:xfrm>
              <a:off x="9099430" y="2231365"/>
              <a:ext cx="1710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13ABB6-B03E-4D30-AB9D-38249050E6B8}"/>
              </a:ext>
            </a:extLst>
          </p:cNvPr>
          <p:cNvSpPr/>
          <p:nvPr/>
        </p:nvSpPr>
        <p:spPr>
          <a:xfrm>
            <a:off x="339306" y="3644661"/>
            <a:ext cx="11556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Значения векторов Е и В совпадают по фазе (вдали от антенны).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Главное условие возникновения электромагнитной волны — ускоренное движение электрических зарядов.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377995C-7754-49D6-8D1D-161B2DB616C7}"/>
              </a:ext>
            </a:extLst>
          </p:cNvPr>
          <p:cNvCxnSpPr/>
          <p:nvPr/>
        </p:nvCxnSpPr>
        <p:spPr>
          <a:xfrm>
            <a:off x="4209691" y="3728716"/>
            <a:ext cx="267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E279A58-F98A-43EB-BE7F-55B7CD047B2C}"/>
              </a:ext>
            </a:extLst>
          </p:cNvPr>
          <p:cNvCxnSpPr/>
          <p:nvPr/>
        </p:nvCxnSpPr>
        <p:spPr>
          <a:xfrm>
            <a:off x="5052205" y="3728716"/>
            <a:ext cx="267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089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E28B081-DB2D-4288-8BF4-C609105A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28D549-4782-461C-A32B-2976410E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F95FEE-1D4D-4105-A933-CFF048809032}"/>
              </a:ext>
            </a:extLst>
          </p:cNvPr>
          <p:cNvSpPr/>
          <p:nvPr/>
        </p:nvSpPr>
        <p:spPr>
          <a:xfrm>
            <a:off x="3088258" y="274547"/>
            <a:ext cx="7220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Электромагнитные волны были открыты Г. Герцем (1887).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DF2C6-825A-42BA-9329-4AC978EA1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29" y="384594"/>
            <a:ext cx="260985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DD8EC3-8B54-4603-B77A-C0759FF2DE31}"/>
              </a:ext>
            </a:extLst>
          </p:cNvPr>
          <p:cNvSpPr/>
          <p:nvPr/>
        </p:nvSpPr>
        <p:spPr>
          <a:xfrm>
            <a:off x="3088259" y="1228654"/>
            <a:ext cx="8867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Закрытый колебательный контур электромагнитных волн не излучает. Используя открытый колебательный контур, Г. Герц экспериментально получил электромагнитную волну и определил ее длину.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E62C4F-18B5-4755-AFF2-5753B11A8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4" y="3969951"/>
            <a:ext cx="7042031" cy="1737034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551BC2B7-C21F-4268-A5E2-DF94C617E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3056" y="2792802"/>
            <a:ext cx="4286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786</Words>
  <Application>Microsoft Office PowerPoint</Application>
  <PresentationFormat>Широкоэкранный</PresentationFormat>
  <Paragraphs>139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</dc:creator>
  <cp:lastModifiedBy>DVS_FILMS</cp:lastModifiedBy>
  <cp:revision>316</cp:revision>
  <dcterms:created xsi:type="dcterms:W3CDTF">2018-07-25T02:31:23Z</dcterms:created>
  <dcterms:modified xsi:type="dcterms:W3CDTF">2022-11-17T11:36:02Z</dcterms:modified>
</cp:coreProperties>
</file>