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3"/>
  </p:notesMasterIdLst>
  <p:sldIdLst>
    <p:sldId id="256" r:id="rId2"/>
    <p:sldId id="257" r:id="rId3"/>
    <p:sldId id="275" r:id="rId4"/>
    <p:sldId id="317" r:id="rId5"/>
    <p:sldId id="318" r:id="rId6"/>
    <p:sldId id="319" r:id="rId7"/>
    <p:sldId id="320" r:id="rId8"/>
    <p:sldId id="321" r:id="rId9"/>
    <p:sldId id="322" r:id="rId10"/>
    <p:sldId id="323" r:id="rId11"/>
    <p:sldId id="324" r:id="rId12"/>
    <p:sldId id="325" r:id="rId13"/>
    <p:sldId id="326" r:id="rId14"/>
    <p:sldId id="327" r:id="rId15"/>
    <p:sldId id="328" r:id="rId16"/>
    <p:sldId id="333" r:id="rId17"/>
    <p:sldId id="329" r:id="rId18"/>
    <p:sldId id="330" r:id="rId19"/>
    <p:sldId id="331" r:id="rId20"/>
    <p:sldId id="358" r:id="rId21"/>
    <p:sldId id="307" r:id="rId22"/>
    <p:sldId id="308" r:id="rId23"/>
    <p:sldId id="334" r:id="rId24"/>
    <p:sldId id="335" r:id="rId25"/>
    <p:sldId id="294" r:id="rId26"/>
    <p:sldId id="337" r:id="rId27"/>
    <p:sldId id="338" r:id="rId28"/>
    <p:sldId id="340" r:id="rId29"/>
    <p:sldId id="341" r:id="rId30"/>
    <p:sldId id="342" r:id="rId31"/>
    <p:sldId id="343" r:id="rId32"/>
    <p:sldId id="306" r:id="rId33"/>
    <p:sldId id="300" r:id="rId34"/>
    <p:sldId id="295" r:id="rId35"/>
    <p:sldId id="296" r:id="rId36"/>
    <p:sldId id="297" r:id="rId37"/>
    <p:sldId id="303" r:id="rId38"/>
    <p:sldId id="313" r:id="rId39"/>
    <p:sldId id="344" r:id="rId40"/>
    <p:sldId id="315" r:id="rId41"/>
    <p:sldId id="345" r:id="rId42"/>
    <p:sldId id="339" r:id="rId43"/>
    <p:sldId id="309" r:id="rId44"/>
    <p:sldId id="299" r:id="rId45"/>
    <p:sldId id="310" r:id="rId46"/>
    <p:sldId id="311" r:id="rId47"/>
    <p:sldId id="312" r:id="rId48"/>
    <p:sldId id="346" r:id="rId49"/>
    <p:sldId id="347" r:id="rId50"/>
    <p:sldId id="302" r:id="rId51"/>
    <p:sldId id="348" r:id="rId52"/>
    <p:sldId id="349" r:id="rId53"/>
    <p:sldId id="350" r:id="rId54"/>
    <p:sldId id="351" r:id="rId55"/>
    <p:sldId id="352" r:id="rId56"/>
    <p:sldId id="353" r:id="rId57"/>
    <p:sldId id="354" r:id="rId58"/>
    <p:sldId id="355" r:id="rId59"/>
    <p:sldId id="356" r:id="rId60"/>
    <p:sldId id="357" r:id="rId61"/>
    <p:sldId id="316" r:id="rId6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5892E7-FDAB-4A4B-8DCF-450F48CFB162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8023E2-65EF-482F-9377-1362B3A1B3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490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59A21-6F34-4112-A892-4A7AEECD5CFF}" type="datetime1">
              <a:rPr lang="ru-RU" smtClean="0"/>
              <a:pPr/>
              <a:t>27.11.2022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625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E8A09-9FD3-4AD4-AB03-15BAB603CD7F}" type="datetime1">
              <a:rPr lang="ru-RU" smtClean="0"/>
              <a:pPr/>
              <a:t>27.11.2022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174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EB0BC-A618-4412-8160-AE0C42EF69A6}" type="datetime1">
              <a:rPr lang="ru-RU" smtClean="0"/>
              <a:pPr/>
              <a:t>27.11.2022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292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53026-103A-4CF2-9484-A6C0144B2FCC}" type="datetime1">
              <a:rPr lang="ru-RU" smtClean="0"/>
              <a:pPr/>
              <a:t>27.11.2022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951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F9A78-D92F-4720-93DC-E17AA4209984}" type="datetime1">
              <a:rPr lang="ru-RU" smtClean="0"/>
              <a:pPr/>
              <a:t>27.11.2022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390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9EE0-29A3-4C14-A2C9-9A287540CEBE}" type="datetime1">
              <a:rPr lang="ru-RU" smtClean="0"/>
              <a:pPr/>
              <a:t>27.11.2022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687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D54F7-DB71-4D51-9CF4-FB436669B0A2}" type="datetime1">
              <a:rPr lang="ru-RU" smtClean="0"/>
              <a:pPr/>
              <a:t>27.11.2022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945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B0BB8-6755-4D5D-ADBE-A2D12DA41990}" type="datetime1">
              <a:rPr lang="ru-RU" smtClean="0"/>
              <a:pPr/>
              <a:t>27.11.2022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71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C8657-7D78-4781-8E5A-E3F7DE9920CD}" type="datetime1">
              <a:rPr lang="ru-RU" smtClean="0"/>
              <a:pPr/>
              <a:t>27.11.2022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441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09D12-6FF7-40EB-BF5F-E97CF70B7963}" type="datetime1">
              <a:rPr lang="ru-RU" smtClean="0"/>
              <a:pPr/>
              <a:t>27.11.2022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822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789F1-9661-4CD8-9960-035903DB1754}" type="datetime1">
              <a:rPr lang="ru-RU" smtClean="0"/>
              <a:pPr/>
              <a:t>27.11.2022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48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D670D-C455-4C0B-8ACD-0DF51CCF96F4}" type="datetime1">
              <a:rPr lang="ru-RU" smtClean="0"/>
              <a:pPr/>
              <a:t>27.11.2022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DVS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8D25B-D939-4B5A-99A4-D892B8B5A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31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0.png"/><Relationship Id="rId4" Type="http://schemas.openxmlformats.org/officeDocument/2006/relationships/image" Target="../media/image3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0.png"/><Relationship Id="rId5" Type="http://schemas.openxmlformats.org/officeDocument/2006/relationships/image" Target="../media/image470.png"/><Relationship Id="rId4" Type="http://schemas.openxmlformats.org/officeDocument/2006/relationships/image" Target="../media/image4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10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0" y="0"/>
            <a:ext cx="12192001" cy="6858000"/>
            <a:chOff x="0" y="0"/>
            <a:chExt cx="12192001" cy="6858000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0" y="0"/>
              <a:ext cx="12192001" cy="6858000"/>
              <a:chOff x="0" y="0"/>
              <a:chExt cx="12192001" cy="6858000"/>
            </a:xfrm>
          </p:grpSpPr>
          <p:pic>
            <p:nvPicPr>
              <p:cNvPr id="5" name="Рисунок 4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4" name="Рисунок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" y="1564445"/>
                <a:ext cx="12192000" cy="4312183"/>
              </a:xfrm>
              <a:prstGeom prst="rect">
                <a:avLst/>
              </a:prstGeom>
            </p:spPr>
          </p:pic>
        </p:grpSp>
        <p:sp>
          <p:nvSpPr>
            <p:cNvPr id="8" name="Прямоугольник 7"/>
            <p:cNvSpPr/>
            <p:nvPr/>
          </p:nvSpPr>
          <p:spPr>
            <a:xfrm>
              <a:off x="105878" y="96253"/>
              <a:ext cx="12012328" cy="6670307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3064042" y="611889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1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Саратов</a:t>
            </a:r>
          </a:p>
          <a:p>
            <a:pPr lvl="0" algn="ctr"/>
            <a:r>
              <a:rPr lang="ru-RU" sz="1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– 2022 уч. г.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048000" y="96253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Общеобразовательное Учреждение</a:t>
            </a:r>
          </a:p>
          <a:p>
            <a:pPr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«Средняя Общеобразовательная Школа №72»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553903" y="1956857"/>
            <a:ext cx="70841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200" b="1" dirty="0">
                <a:latin typeface="Courier New" panose="02070309020205020404" pitchFamily="49" charset="0"/>
              </a:rPr>
              <a:t>ЭЛЕКТРИЧЕСКИЕ</a:t>
            </a:r>
          </a:p>
          <a:p>
            <a:pPr lvl="0" algn="ctr"/>
            <a:r>
              <a:rPr lang="ru-RU" sz="5200" b="1" dirty="0">
                <a:latin typeface="Courier New" panose="02070309020205020404" pitchFamily="49" charset="0"/>
              </a:rPr>
              <a:t>КОЛЕБАНИЯ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91825" y="5934358"/>
            <a:ext cx="2646365" cy="73866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Презентацию подготовил</a:t>
            </a:r>
          </a:p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физики – информатики</a:t>
            </a:r>
          </a:p>
          <a:p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В.С.Дубовик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829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1C8709-3C31-4A1E-B2BD-2B8E49F0996B}"/>
              </a:ext>
            </a:extLst>
          </p:cNvPr>
          <p:cNvSpPr txBox="1"/>
          <p:nvPr/>
        </p:nvSpPr>
        <p:spPr>
          <a:xfrm>
            <a:off x="1701920" y="332919"/>
            <a:ext cx="87881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Амплитуда свободных электромагнитных колебаний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819A8E5-8F36-4D14-8740-1855AA818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683" y="828785"/>
            <a:ext cx="5591806" cy="19858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7B5330E-8253-4D79-AE8E-5D136CD750B2}"/>
              </a:ext>
            </a:extLst>
          </p:cNvPr>
          <p:cNvSpPr txBox="1"/>
          <p:nvPr/>
        </p:nvSpPr>
        <p:spPr>
          <a:xfrm>
            <a:off x="3111305" y="3198167"/>
            <a:ext cx="60945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Период колебания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B45CCE1-BA36-4BA2-912D-C0FA07773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8496" y="3659832"/>
            <a:ext cx="6878758" cy="25245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BD80BC0-9C36-485E-8937-3BC029FA7E74}"/>
              </a:ext>
            </a:extLst>
          </p:cNvPr>
          <p:cNvSpPr txBox="1"/>
          <p:nvPr/>
        </p:nvSpPr>
        <p:spPr>
          <a:xfrm>
            <a:off x="8835606" y="5694083"/>
            <a:ext cx="32626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https://youtu.be/gHDpVJVch6Q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BEB531-BDB9-4ED4-9171-E4147920AA8B}"/>
              </a:ext>
            </a:extLst>
          </p:cNvPr>
          <p:cNvSpPr txBox="1"/>
          <p:nvPr/>
        </p:nvSpPr>
        <p:spPr>
          <a:xfrm>
            <a:off x="8835606" y="5356699"/>
            <a:ext cx="31437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https://youtu.be/EZxVAFgdVg0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3105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C9E465-9EFF-445D-8AFE-D6E142C33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13" y="603849"/>
            <a:ext cx="3968743" cy="51055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5868C6-6EB0-45BE-A8FD-F953A7135754}"/>
              </a:ext>
            </a:extLst>
          </p:cNvPr>
          <p:cNvSpPr txBox="1"/>
          <p:nvPr/>
        </p:nvSpPr>
        <p:spPr>
          <a:xfrm>
            <a:off x="428496" y="5848193"/>
            <a:ext cx="43311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1" dirty="0">
                <a:latin typeface="Courier New" panose="02070309020205020404" pitchFamily="49" charset="0"/>
                <a:cs typeface="Courier New" panose="02070309020205020404" pitchFamily="49" charset="0"/>
              </a:rPr>
              <a:t>Томсон, Уильям (лорд Кельвин)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98D42C-D1B8-4A90-AB83-EC538BAD7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948" y="1427492"/>
            <a:ext cx="6877050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24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CC50412-A244-4A0B-AD32-5599F5EF6F48}"/>
              </a:ext>
            </a:extLst>
          </p:cNvPr>
          <p:cNvSpPr/>
          <p:nvPr/>
        </p:nvSpPr>
        <p:spPr>
          <a:xfrm>
            <a:off x="1015266" y="136525"/>
            <a:ext cx="1055288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rgbClr val="000000"/>
                </a:solidFill>
                <a:latin typeface="Courier New" panose="02070309020205020404" pitchFamily="49" charset="0"/>
              </a:rPr>
              <a:t>Генератор </a:t>
            </a:r>
            <a:endParaRPr lang="en-US" sz="3200" b="1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algn="ctr"/>
            <a:r>
              <a:rPr lang="ru-RU" sz="3200" b="1" dirty="0">
                <a:solidFill>
                  <a:srgbClr val="000000"/>
                </a:solidFill>
                <a:latin typeface="Courier New" panose="02070309020205020404" pitchFamily="49" charset="0"/>
              </a:rPr>
              <a:t>высокочастотных электромагнитных колебаний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8A1658E-0113-4639-94B8-0C64B51C45DD}"/>
              </a:ext>
            </a:extLst>
          </p:cNvPr>
          <p:cNvSpPr/>
          <p:nvPr/>
        </p:nvSpPr>
        <p:spPr>
          <a:xfrm>
            <a:off x="353683" y="1629145"/>
            <a:ext cx="59380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1. 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В природе любые колебания колебательной системы без воздействия внешних сил 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- </a:t>
            </a:r>
            <a:r>
              <a:rPr lang="ru-RU" sz="28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затухающие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BC6F18-66E2-4690-9B66-ACE2771A1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514" y="1213743"/>
            <a:ext cx="3795220" cy="229216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4B6EBE9-1205-42F4-B082-506E35B36E7F}"/>
              </a:ext>
            </a:extLst>
          </p:cNvPr>
          <p:cNvSpPr/>
          <p:nvPr/>
        </p:nvSpPr>
        <p:spPr>
          <a:xfrm>
            <a:off x="353683" y="3381463"/>
            <a:ext cx="1148463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1950"/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2.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	Системы, в которых генерируются незатухающие колебания за счет поступления энергии от источника внутри системы, называются </a:t>
            </a:r>
            <a:r>
              <a:rPr lang="ru-RU" sz="28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автоколебательными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pPr defTabSz="361950"/>
            <a:r>
              <a:rPr lang="en-US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3. 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Колебания, существующие в системе без воздействия на нее внешних периодических сил, называются </a:t>
            </a:r>
            <a:r>
              <a:rPr lang="ru-RU" sz="28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автоколебаниями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. </a:t>
            </a:r>
            <a:endParaRPr lang="en-US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721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F2CA4CA-12BC-4B53-AAB4-8191C621D8E8}"/>
              </a:ext>
            </a:extLst>
          </p:cNvPr>
          <p:cNvSpPr/>
          <p:nvPr/>
        </p:nvSpPr>
        <p:spPr>
          <a:xfrm>
            <a:off x="184030" y="603849"/>
            <a:ext cx="119447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Примеры автоколебательных систем: электрический звонок, свисток, часы, органные трубы, автогенераторы, наше сердце, легкие, голосовые связки.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E8A2EE-FF98-4307-9213-51AAE3661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98" y="2242419"/>
            <a:ext cx="4875362" cy="274643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5ECD6DB-12A3-4C1D-9F6B-ECDBC2750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114" y="1889184"/>
            <a:ext cx="3397435" cy="41924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78C7ECE-6841-4A19-B10F-B63EFAA86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223" y="1651503"/>
            <a:ext cx="2961736" cy="444260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591500F-14D1-4538-8E99-0BC163C4C0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899" y="5052864"/>
            <a:ext cx="803536" cy="120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499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3A8D25B-D939-4B5A-99A4-D892B8B5A571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0792C79-2957-42D2-A9F4-1E438AFC46C0}"/>
              </a:ext>
            </a:extLst>
          </p:cNvPr>
          <p:cNvSpPr/>
          <p:nvPr/>
        </p:nvSpPr>
        <p:spPr>
          <a:xfrm>
            <a:off x="2053868" y="8626"/>
            <a:ext cx="808426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Получение </a:t>
            </a:r>
          </a:p>
          <a:p>
            <a:pPr algn="ctr"/>
            <a:r>
              <a:rPr lang="ru-RU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незатухающих колебаний в контуре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AB7D208-617F-4CE2-91DC-7324D35D2420}"/>
              </a:ext>
            </a:extLst>
          </p:cNvPr>
          <p:cNvSpPr/>
          <p:nvPr/>
        </p:nvSpPr>
        <p:spPr>
          <a:xfrm>
            <a:off x="123645" y="1036158"/>
            <a:ext cx="1174630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/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Незатухающие колебания установятся в том случае, если контур будет подключаться к источнику только в первую половину периода. Для выполнения такого условия ключ должен замыкать и размыкать цепь с частотой, соответствующей частоте электромагнитных колебаний контура.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1707D6-208A-482A-B854-65AB060C4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586" y="3480486"/>
            <a:ext cx="2623958" cy="25686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1AC8EB-502E-43D6-82FC-C2F8E2B5A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481" y="4292772"/>
            <a:ext cx="2141301" cy="90690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DE70E70-1AC2-44EF-821E-6C68A958E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679" y="3933639"/>
            <a:ext cx="1431929" cy="1414746"/>
          </a:xfrm>
          <a:prstGeom prst="rect">
            <a:avLst/>
          </a:prstGeom>
        </p:spPr>
      </p:pic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5BDE3BA6-2C8D-4075-AE23-5F575D0F0EA2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5572608" y="4641012"/>
            <a:ext cx="523392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BB707B9-632F-479B-9A0E-D8483F67FB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025" y="3647165"/>
            <a:ext cx="2958344" cy="217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000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53E307-7F41-416B-9B17-FEF798C95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656" y="241539"/>
            <a:ext cx="10243517" cy="607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41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61B29785-5FB0-4CD5-AAEA-2AF696A66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84DBEBE-FA2F-452F-AB97-010993BD9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D086FF4-DD07-43B2-9447-0DEE822D8529}"/>
              </a:ext>
            </a:extLst>
          </p:cNvPr>
          <p:cNvSpPr/>
          <p:nvPr/>
        </p:nvSpPr>
        <p:spPr>
          <a:xfrm>
            <a:off x="184030" y="638203"/>
            <a:ext cx="1182394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1. На рисунке приведен график гармонических колебаний тока в колебательном контуре.</a:t>
            </a:r>
            <a:r>
              <a:rPr lang="ru-RU" dirty="0"/>
              <a:t> 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Если катушку в этом контуре заменить на другую катушку, индуктивность которой в 9 раз больше, то каков будет период колебаний? (Ответ дать в </a:t>
            </a:r>
            <a:r>
              <a:rPr lang="ru-RU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мкс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.)</a:t>
            </a:r>
          </a:p>
          <a:p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1B70EE9-5481-49A3-8F28-07884DD7DFCC}"/>
              </a:ext>
            </a:extLst>
          </p:cNvPr>
          <p:cNvSpPr/>
          <p:nvPr/>
        </p:nvSpPr>
        <p:spPr>
          <a:xfrm>
            <a:off x="4769358" y="8626"/>
            <a:ext cx="26532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ЗАДАЧИ ЕГЭ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DBB51C-DD5C-4324-B93B-91E194306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30" y="3008742"/>
            <a:ext cx="5172075" cy="208597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D74285C-C88C-4C97-AD6A-482BDA211F0E}"/>
              </a:ext>
            </a:extLst>
          </p:cNvPr>
          <p:cNvSpPr/>
          <p:nvPr/>
        </p:nvSpPr>
        <p:spPr>
          <a:xfrm>
            <a:off x="9143975" y="4969617"/>
            <a:ext cx="23326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Ответ: 40.</a:t>
            </a:r>
          </a:p>
        </p:txBody>
      </p:sp>
    </p:spTree>
    <p:extLst>
      <p:ext uri="{BB962C8B-B14F-4D97-AF65-F5344CB8AC3E}">
        <p14:creationId xmlns:p14="http://schemas.microsoft.com/office/powerpoint/2010/main" val="291366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FCF0C45-F5CA-4D33-B9FD-D3044837CF52}"/>
              </a:ext>
            </a:extLst>
          </p:cNvPr>
          <p:cNvSpPr/>
          <p:nvPr/>
        </p:nvSpPr>
        <p:spPr>
          <a:xfrm>
            <a:off x="235789" y="549555"/>
            <a:ext cx="1175492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2. В наборе радиодеталей для изготовления простого колебательного контура имеются две катушки с индуктивностями 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L</a:t>
            </a:r>
            <a:r>
              <a:rPr lang="ru-RU" sz="2800" b="1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1мкГн 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и 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L</a:t>
            </a:r>
            <a:r>
              <a:rPr lang="ru-RU" sz="2800" b="1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=2мкГн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, а также два конденсатора, ёмкости которых 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ru-RU" sz="2800" b="1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= 30пФ 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и 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ru-RU" sz="2800" b="1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= 40пФ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. С какой наибольшей собственной частотой </a:t>
            </a:r>
            <a:r>
              <a:rPr lang="el-GR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ν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можно составить колебательный контур из двух элементов этого набора? (Ответ выразите в мегагерцах и округлите до целого числа.)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68C8C0A-3261-43B7-916A-E6E4BA893961}"/>
              </a:ext>
            </a:extLst>
          </p:cNvPr>
          <p:cNvSpPr/>
          <p:nvPr/>
        </p:nvSpPr>
        <p:spPr>
          <a:xfrm>
            <a:off x="9143975" y="4969617"/>
            <a:ext cx="23326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Ответ: 29.</a:t>
            </a:r>
          </a:p>
        </p:txBody>
      </p:sp>
    </p:spTree>
    <p:extLst>
      <p:ext uri="{BB962C8B-B14F-4D97-AF65-F5344CB8AC3E}">
        <p14:creationId xmlns:p14="http://schemas.microsoft.com/office/powerpoint/2010/main" val="348153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6A0B6CEA-C541-46AD-837E-0C1C549F2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44FE8C2-1F20-4BA8-952B-A0FB608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8D3FACA-B5FE-4E27-A32F-FFA1A6CD79FE}"/>
              </a:ext>
            </a:extLst>
          </p:cNvPr>
          <p:cNvSpPr/>
          <p:nvPr/>
        </p:nvSpPr>
        <p:spPr>
          <a:xfrm>
            <a:off x="304799" y="491077"/>
            <a:ext cx="1159965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3. На рисунке приведен график зависимости силы тока от времени в колебательном контуре с последовательно включенными конденсатором и катушкой, индуктивность которой равна 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0,2 Гн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E48AE8D-F4D3-4B23-B428-3A1865CB2709}"/>
              </a:ext>
            </a:extLst>
          </p:cNvPr>
          <p:cNvSpPr/>
          <p:nvPr/>
        </p:nvSpPr>
        <p:spPr>
          <a:xfrm>
            <a:off x="9644508" y="4477911"/>
            <a:ext cx="25474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Ответ: 2,5.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999029-9AB8-466B-87FC-B00CE8C62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34" y="2474592"/>
            <a:ext cx="5124450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7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37AA3724-B448-4E74-98FC-34006DCBF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A47104E-ECFB-4D10-AAAB-D310723C8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F28C623-B7DC-49AB-A7C5-2DC0A9BBCA67}"/>
              </a:ext>
            </a:extLst>
          </p:cNvPr>
          <p:cNvSpPr/>
          <p:nvPr/>
        </p:nvSpPr>
        <p:spPr>
          <a:xfrm>
            <a:off x="115019" y="540929"/>
            <a:ext cx="824397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4. Конденсатор подключен к идеальному источнику тока последовательно с резистором 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R = 20 кОм 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(см. рис.). В момент времени 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t = 0 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ключ замыкают. В этот момент конденсатор полностью разряжен. Результаты измерений силы тока в цепи, выполненных с точностью 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±1 мкА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, представлены в таблице. Чему равно напряжение на конденсаторе в момент времени 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t = 3 с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? (Ответ дайте в вольтах.)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71BEB4-3C59-4C77-BAE0-CAF82AEFB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3695" y="540929"/>
            <a:ext cx="3544484" cy="220227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5D6A4B0-C25C-4A38-8035-9DE8D652A181}"/>
              </a:ext>
            </a:extLst>
          </p:cNvPr>
          <p:cNvSpPr/>
          <p:nvPr/>
        </p:nvSpPr>
        <p:spPr>
          <a:xfrm>
            <a:off x="9644508" y="5793851"/>
            <a:ext cx="25474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Ответ: 5,7.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EEB863-2005-49B1-A7AC-AA9DD04F1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19" y="5265213"/>
            <a:ext cx="75723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63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59310"/>
            <a:ext cx="1219200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Электрические колебания</a:t>
            </a:r>
            <a:endParaRPr lang="ru-RU" sz="3200" b="1" i="0" u="none" strike="noStrike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algn="ctr"/>
            <a:r>
              <a:rPr lang="ru-RU" sz="3200" b="1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Содержание теоретического материала</a:t>
            </a:r>
          </a:p>
          <a:p>
            <a:pPr marL="1519238" indent="-457200">
              <a:buFontTx/>
              <a:buAutoNum type="arabicPeriod"/>
            </a:pPr>
            <a:r>
              <a:rPr lang="ru-RU" sz="24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Электрические свободные колебания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.</a:t>
            </a:r>
            <a:endParaRPr lang="ru-RU" sz="2400" b="0" i="0" u="none" strike="noStrike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marL="1519238" indent="-457200">
              <a:buFontTx/>
              <a:buAutoNum type="arabicPeriod"/>
            </a:pPr>
            <a:r>
              <a:rPr lang="ru-RU" sz="2000" dirty="0">
                <a:latin typeface="Courier New" pitchFamily="49" charset="0"/>
                <a:cs typeface="Courier New" pitchFamily="49" charset="0"/>
              </a:rPr>
              <a:t>Переменный ток.</a:t>
            </a:r>
          </a:p>
          <a:p>
            <a:pPr marL="1519238" indent="-444500">
              <a:buFontTx/>
              <a:buAutoNum type="arabicPeriod"/>
            </a:pPr>
            <a:endParaRPr lang="ru-RU" sz="2000" dirty="0">
              <a:latin typeface="Courier New" pitchFamily="49" charset="0"/>
              <a:cs typeface="Courier New" pitchFamily="49" charset="0"/>
            </a:endParaRPr>
          </a:p>
          <a:p>
            <a:pPr marL="1519238" indent="-444500">
              <a:buFontTx/>
              <a:buAutoNum type="arabicPeriod"/>
            </a:pPr>
            <a:endParaRPr lang="ru-RU" sz="2000" dirty="0">
              <a:latin typeface="Courier New" pitchFamily="49" charset="0"/>
              <a:cs typeface="Courier New" pitchFamily="49" charset="0"/>
            </a:endParaRPr>
          </a:p>
          <a:p>
            <a:pPr marL="1519238" indent="-457200">
              <a:buAutoNum type="arabicPeriod"/>
            </a:pPr>
            <a:endParaRPr lang="ru-RU" sz="2000" b="0" i="0" u="none" strike="noStrike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1308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35BD9E38-683A-7410-57EA-97D0F9417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346ADA2-0439-2CD3-6B67-F346EF23D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CCEA85C-4975-A752-ABCF-0DDAE0CBCAD2}"/>
              </a:ext>
            </a:extLst>
          </p:cNvPr>
          <p:cNvSpPr/>
          <p:nvPr/>
        </p:nvSpPr>
        <p:spPr>
          <a:xfrm>
            <a:off x="3313086" y="2397991"/>
            <a:ext cx="5997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Переменный ток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0342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DVS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8D25B-D939-4B5A-99A4-D892B8B5A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07427" y="347762"/>
            <a:ext cx="72731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История открытия переменного тока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3588" y="792114"/>
            <a:ext cx="1142176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54292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Считается, первые генераторы переменного тока созданы в 30-е годы XIX века. Майкл Фарадей экспериментально исследовал магнитные поля. Опыты вызывали ревность сэра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Хемфри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Дэви, критиковавшего ученика за плагиат. Сложно потомкам выяснить правоту, факт остается фактом: переменный ток полвека просуществовал невостребованным.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95" y="3006688"/>
            <a:ext cx="3574596" cy="270474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2415" y="5617686"/>
            <a:ext cx="37205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587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При движении соленоида с током внутри проволочной катушки в ней возникает ток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92364" y="3073495"/>
            <a:ext cx="2306716" cy="243646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9100979" y="5785150"/>
            <a:ext cx="26548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«Трансформатор Фарадея»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4983" y="3100438"/>
            <a:ext cx="1767493" cy="22897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4303374" y="5402243"/>
            <a:ext cx="17758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Фарадей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(1842 год),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художник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Томас </a:t>
            </a:r>
            <a:r>
              <a:rPr kumimoji="0" lang="ru-RU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Филлипс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0340" y="3100438"/>
            <a:ext cx="1770619" cy="2301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6344000" y="5509964"/>
            <a:ext cx="16960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Гемфри Дэви художник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Томас </a:t>
            </a:r>
            <a:r>
              <a:rPr kumimoji="0" lang="ru-RU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Филлипс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9188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DVS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8D25B-D939-4B5A-99A4-D892B8B5A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09055" y="373787"/>
            <a:ext cx="72731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История открытия переменного тока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5373" y="897007"/>
            <a:ext cx="1168125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54292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Впервые переменным токам стали уделять внимание ввиду коммерческой ценности после появления на свет изобретений, созданных Николой Тесла.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Война токов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— противостояние Томаса Эдисона и Николы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Теслы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 (а также Джорджа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Вестингауза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) в борьбе за использование постоянного и переменного тока соответственно. «Война» продолжалась свыше ста лет и закончилась в конце ноября 2007 года с окончательным переходом Нью-Йорка с постоянного тока на переменный.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53" y="4019487"/>
            <a:ext cx="2521721" cy="1916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1107681" y="5987018"/>
            <a:ext cx="11512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Т. Эдисон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694" y="3943995"/>
            <a:ext cx="1584322" cy="20695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5571251" y="6013516"/>
            <a:ext cx="10438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Н. Тесла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4776" y="3869770"/>
            <a:ext cx="1453387" cy="21437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9982200" y="6031044"/>
            <a:ext cx="16882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Дж. </a:t>
            </a:r>
            <a:r>
              <a:rPr kumimoji="0" lang="ru-RU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Вестингауз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3018" y="4421822"/>
            <a:ext cx="1480032" cy="11555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6660" y="4072790"/>
            <a:ext cx="2264796" cy="1810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254415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99EDF99-6F85-2319-4EA4-B83FE1890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DVS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EAA4D35-E80D-122D-D099-25667A27E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8D25B-D939-4B5A-99A4-D892B8B5A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E3C04E-2A00-C4C6-7214-5D4831837920}"/>
              </a:ext>
            </a:extLst>
          </p:cNvPr>
          <p:cNvSpPr txBox="1"/>
          <p:nvPr/>
        </p:nvSpPr>
        <p:spPr>
          <a:xfrm>
            <a:off x="278202" y="864571"/>
            <a:ext cx="609456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Если рамку равномерно вращать в магнитном поле (вокруг оси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OO'Y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то магнитное поле внутри рамки все время меняется в соответствии с формулой Ф=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BS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с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os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, S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— площадь рамки, 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α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 - угол между нормалью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n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 к плоскости рамки и вектором В. Если рамка вращается равномерно с угловой скоростью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𝜔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 то 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α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=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𝜔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t.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Если начальный момент времени выбран так, что при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t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= 0, 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α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 = О (соответствует рис.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),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то Ф=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BScos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𝜔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.</a:t>
            </a:r>
            <a:endParaRPr kumimoji="0" lang="ru-RU" sz="18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E7BA8C-9793-EB39-8C6F-F16CB399C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6872" y="747712"/>
            <a:ext cx="5334000" cy="536257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C607111-414D-AA0C-3080-0B135F5F9008}"/>
              </a:ext>
            </a:extLst>
          </p:cNvPr>
          <p:cNvSpPr/>
          <p:nvPr/>
        </p:nvSpPr>
        <p:spPr>
          <a:xfrm>
            <a:off x="3211236" y="250265"/>
            <a:ext cx="57695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Получение переменного тока</a:t>
            </a:r>
          </a:p>
        </p:txBody>
      </p:sp>
    </p:spTree>
    <p:extLst>
      <p:ext uri="{BB962C8B-B14F-4D97-AF65-F5344CB8AC3E}">
        <p14:creationId xmlns:p14="http://schemas.microsoft.com/office/powerpoint/2010/main" val="41672751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48BC4BDD-A430-DB41-1A6B-677F35C8A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DVS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98CFAA4-8F47-1D0A-BFA6-85825EC2E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8D25B-D939-4B5A-99A4-D892B8B5A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ECB229-E847-F476-032B-96E901293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672" y="775188"/>
            <a:ext cx="3459597" cy="10066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A2BFB2-38A3-E9E5-316F-3CD27FD22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872" y="747712"/>
            <a:ext cx="5334000" cy="53625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6072AA-2FEC-C2C7-C1C3-F6B40694BD08}"/>
              </a:ext>
            </a:extLst>
          </p:cNvPr>
          <p:cNvSpPr txBox="1"/>
          <p:nvPr/>
        </p:nvSpPr>
        <p:spPr>
          <a:xfrm>
            <a:off x="1350752" y="136525"/>
            <a:ext cx="26878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Ф=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BScos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𝜔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t</a:t>
            </a:r>
            <a:r>
              <a:rPr kumimoji="0" lang="en-US" sz="32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.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C3933B3-180F-4369-2D8D-E6100CFC4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91" y="1949569"/>
            <a:ext cx="6748906" cy="57437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8920380-B1B5-A314-8215-3A332933D2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2607" y="2560649"/>
            <a:ext cx="2245993" cy="73094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6D045E8-39DE-4CE7-A2DA-BD3E409913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4124" y="3334589"/>
            <a:ext cx="3134984" cy="53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2488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188" y="1966478"/>
            <a:ext cx="9073370" cy="4389872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DVS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8D25B-D939-4B5A-99A4-D892B8B5A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038600" y="427596"/>
            <a:ext cx="36407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Переменный ток</a:t>
            </a:r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3080" y="1012371"/>
            <a:ext cx="11405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7159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Ток, изменяющийся по направлению и величине по гармоническому закону, называется переменным.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319" y="2907470"/>
            <a:ext cx="2232631" cy="250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881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8475DA8F-57D1-AAD5-513E-431409CCA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DVS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6F39C20-924D-86FD-1EAF-4F57D62F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8D25B-D939-4B5A-99A4-D892B8B5A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5987E6-79AD-0988-F8CE-40F3E7608CD0}"/>
              </a:ext>
            </a:extLst>
          </p:cNvPr>
          <p:cNvSpPr txBox="1"/>
          <p:nvPr/>
        </p:nvSpPr>
        <p:spPr>
          <a:xfrm>
            <a:off x="79794" y="302359"/>
            <a:ext cx="1189367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1.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В рамке, содержащей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100 витков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и равномерно вращающейся в однородном магнитном поле, поток магнитной индукции меняется по закону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Ф=2·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10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cos(314t)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Вб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. Определите зависимость возникающей в рамке ЭДС от времени. Как изменится зависимость ЭДС от времени при увеличении круговой частоты вращения рамки в 2 раза?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9BFA2C-5ECC-533B-1A78-FE98C837C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36" y="3391027"/>
            <a:ext cx="5190934" cy="244905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F745C7F-843E-AF9D-6294-6856B760A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6269" y="3711743"/>
            <a:ext cx="6388661" cy="791834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D9CDA1A6-78ED-A05A-A3F4-BA94D84AF153}"/>
              </a:ext>
            </a:extLst>
          </p:cNvPr>
          <p:cNvGrpSpPr/>
          <p:nvPr/>
        </p:nvGrpSpPr>
        <p:grpSpPr>
          <a:xfrm>
            <a:off x="5691456" y="2827537"/>
            <a:ext cx="5662344" cy="1066800"/>
            <a:chOff x="5542641" y="3283426"/>
            <a:chExt cx="5662344" cy="106680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4B7158EF-5DB0-683F-B83A-F8EB0B2DB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33216" y="3297922"/>
              <a:ext cx="4871769" cy="931653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4E1A2E68-6337-A416-7F74-6C674B5C7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2641" y="3283426"/>
              <a:ext cx="1581150" cy="10668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DD5BDAF-5866-CCD6-996D-5C118111228D}"/>
                </a:ext>
              </a:extLst>
            </p:cNvPr>
            <p:cNvSpPr txBox="1"/>
            <p:nvPr/>
          </p:nvSpPr>
          <p:spPr>
            <a:xfrm>
              <a:off x="6029536" y="3652615"/>
              <a:ext cx="364202" cy="5232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8112711-AA8A-772A-6CDA-0867A6811C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1456" y="4410604"/>
            <a:ext cx="5843644" cy="93915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57625D7-580B-3041-6E84-E6C425A694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0249" y="5349761"/>
            <a:ext cx="5683269" cy="63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89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F9CBBB54-84A6-40AD-AB1E-EB40BB0C7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DVS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F4D60E5-A69C-88E4-E0A9-5CF9F9548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8D25B-D939-4B5A-99A4-D892B8B5A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30435E-45A2-7BA1-6EB4-15FD8FCD40FA}"/>
              </a:ext>
            </a:extLst>
          </p:cNvPr>
          <p:cNvSpPr txBox="1"/>
          <p:nvPr/>
        </p:nvSpPr>
        <p:spPr>
          <a:xfrm>
            <a:off x="166057" y="246980"/>
            <a:ext cx="11876417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2.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Значение ЭДС, вырабатываемой генератором переменного тока, меняется по закону: </a:t>
            </a:r>
            <a:r>
              <a:rPr kumimoji="0" lang="el-GR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ε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=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125cos(100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π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t)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В. Определите максимальное значение ЭДС, период, частоту и начальную фазу. Найдите значение ЭДС в момент времени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t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= 1/300 с.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39CCCC-3319-6D12-8220-EA9E2CABA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57" y="2739970"/>
            <a:ext cx="4454458" cy="2824068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5B6AADE7-1840-A788-F579-B8335AB6036A}"/>
              </a:ext>
            </a:extLst>
          </p:cNvPr>
          <p:cNvGrpSpPr/>
          <p:nvPr/>
        </p:nvGrpSpPr>
        <p:grpSpPr>
          <a:xfrm>
            <a:off x="4814707" y="2842853"/>
            <a:ext cx="1862138" cy="586147"/>
            <a:chOff x="5453062" y="3205162"/>
            <a:chExt cx="1561022" cy="447675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23C63017-8F75-9515-FFDC-4734FF21E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53062" y="3205162"/>
              <a:ext cx="1285875" cy="447675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CF841A44-34AA-FEEA-D95E-E0B662371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18809" y="3301311"/>
              <a:ext cx="295275" cy="342900"/>
            </a:xfrm>
            <a:prstGeom prst="rect">
              <a:avLst/>
            </a:prstGeom>
          </p:spPr>
        </p:pic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FF67BFF-36BC-FD38-A795-169D29A894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5339" y="3374576"/>
            <a:ext cx="5932296" cy="68942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C979C8B-61BB-FFF8-0C72-D45551A194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9824" y="4016460"/>
            <a:ext cx="6529518" cy="49195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E7FA287-EA86-BFA7-FD8E-8FEE4042AC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0515" y="4508410"/>
            <a:ext cx="7444680" cy="744468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01FEA056-FDB3-DDC2-298B-D5CC44CF48FA}"/>
              </a:ext>
            </a:extLst>
          </p:cNvPr>
          <p:cNvGrpSpPr/>
          <p:nvPr/>
        </p:nvGrpSpPr>
        <p:grpSpPr>
          <a:xfrm>
            <a:off x="4620515" y="5150294"/>
            <a:ext cx="4941764" cy="831895"/>
            <a:chOff x="4620515" y="5150294"/>
            <a:chExt cx="4941764" cy="831895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E24D8214-0190-8E45-FDEF-2A96C8335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56799" y="5167477"/>
              <a:ext cx="4405480" cy="814712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37FA9190-AF31-C031-8CC9-30315B0B6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20515" y="5150294"/>
              <a:ext cx="536284" cy="7206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184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EEFD7D5-C63D-0805-F7D6-2F4F9BA69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DVS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D9FE34D-6C6F-91EB-8063-26A61A72B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8D25B-D939-4B5A-99A4-D892B8B5A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BCE12E-C008-5A44-09B0-74D5F6FE3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55" y="294736"/>
            <a:ext cx="6221892" cy="58558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534938-9EBE-59E6-3D42-55306D19A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5314" y="285331"/>
            <a:ext cx="5685065" cy="81492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281C6B3-465A-E9DB-B303-0FA18F65F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0630" y="1139074"/>
            <a:ext cx="3347994" cy="60528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9C7FAE6-B6FD-78F2-B9F6-292A6BB25B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7846" y="1854680"/>
            <a:ext cx="5393201" cy="392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72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D0806113-4D65-0599-D150-BA3345DE6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DVS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FD9ED60-0463-D4DC-EE63-F29D34D98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8D25B-D939-4B5A-99A4-D892B8B5A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BE8058-077A-970A-E197-F2745BD42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761" y="136525"/>
            <a:ext cx="4880092" cy="32005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BA35E6-51DD-77B2-74F4-795ED0A32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9192" y="3323621"/>
            <a:ext cx="5793615" cy="7572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C888AB-0761-5867-74B9-180CCB8ECA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0507" y="4080841"/>
            <a:ext cx="3120686" cy="90783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91B8CC9-7746-E27F-3AE6-BD66A0128A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3125" y="5012308"/>
            <a:ext cx="2325747" cy="75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26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F6AEA4-4714-45E8-9BEC-4A615FC7B303}"/>
              </a:ext>
            </a:extLst>
          </p:cNvPr>
          <p:cNvSpPr txBox="1"/>
          <p:nvPr/>
        </p:nvSpPr>
        <p:spPr>
          <a:xfrm>
            <a:off x="209724" y="457200"/>
            <a:ext cx="11982275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Электрические свободные колебания</a:t>
            </a:r>
          </a:p>
          <a:p>
            <a:pPr indent="449263"/>
            <a:r>
              <a:rPr lang="ru-RU" sz="2400" i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Периодические изменения заряда q, силы тока I и напряжения U называют электрическими свободными колебаниями.</a:t>
            </a:r>
          </a:p>
          <a:p>
            <a:pPr algn="ctr"/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Колебательный контур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952EEF-A732-4AE2-9472-B98A2430D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9977" y="2089579"/>
            <a:ext cx="4941767" cy="168629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A3D4772-17CF-4289-B6EE-E68CCF149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32" y="1932491"/>
            <a:ext cx="2900837" cy="232066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98D7DC3-9B67-4632-8F42-62E06B885E32}"/>
              </a:ext>
            </a:extLst>
          </p:cNvPr>
          <p:cNvSpPr txBox="1"/>
          <p:nvPr/>
        </p:nvSpPr>
        <p:spPr>
          <a:xfrm>
            <a:off x="209724" y="4253160"/>
            <a:ext cx="1166885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1950" algn="just"/>
            <a:r>
              <a:rPr lang="ru-R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Он состоит из катушки индуктивностью </a:t>
            </a:r>
            <a:r>
              <a:rPr lang="ru-RU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L</a:t>
            </a:r>
            <a:r>
              <a:rPr lang="ru-R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и конденсатора емкостью </a:t>
            </a:r>
            <a:r>
              <a:rPr lang="ru-RU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С</a:t>
            </a:r>
            <a:r>
              <a:rPr lang="ru-R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. Если зарядить конденсатор до напряжения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U</a:t>
            </a:r>
            <a:r>
              <a:rPr lang="ru-RU" sz="2000" b="1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О</a:t>
            </a:r>
            <a:r>
              <a:rPr lang="ru-R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то в начальный момент времени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lang="en-US" sz="2000" b="1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ru-RU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=0 </a:t>
            </a:r>
            <a:r>
              <a:rPr lang="ru-R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на обкладках конденсатора установятся амплитудные значения напряжения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U</a:t>
            </a:r>
            <a:r>
              <a:rPr lang="ru-RU" sz="2000" b="1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О </a:t>
            </a:r>
            <a:r>
              <a:rPr lang="ru-R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и заряда </a:t>
            </a:r>
            <a:r>
              <a:rPr lang="ru-RU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q</a:t>
            </a:r>
            <a:r>
              <a:rPr lang="en-US" sz="2000" b="1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ru-RU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=CU</a:t>
            </a:r>
            <a:r>
              <a:rPr lang="en-US" sz="2000" b="1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ru-R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Свободные электромагнитные колебания можно наблюдать на экране осциллографа.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8B7654D-379B-4C8A-A012-817273208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1452" y="1932490"/>
            <a:ext cx="2900837" cy="232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574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037628A-1F54-DF84-17B6-A973E4B6E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DVS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4D74367-3F99-6B9E-D0E7-7FC751796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8D25B-D939-4B5A-99A4-D892B8B5A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7E4475-7269-0B2D-6C8C-17C78216E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847" y="0"/>
            <a:ext cx="8636447" cy="635635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6569CF6-E2B4-AD6B-F689-A493AE6503F3}"/>
              </a:ext>
            </a:extLst>
          </p:cNvPr>
          <p:cNvSpPr/>
          <p:nvPr/>
        </p:nvSpPr>
        <p:spPr>
          <a:xfrm>
            <a:off x="8536610" y="741972"/>
            <a:ext cx="365539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Для самостоятельного решения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C8E8D00-C29A-8D6D-B55C-F6A8678F2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0399" y="2743198"/>
            <a:ext cx="3461802" cy="322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7736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F112E9C-B903-11C3-7EF6-70FD09092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DVS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8537267-85C2-F000-B25A-778F073D8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8D25B-D939-4B5A-99A4-D892B8B5A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4999F1-A603-ABA2-4A74-CFF1377F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385" y="300217"/>
            <a:ext cx="8562392" cy="172699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BF1BAE-7976-C73E-7F0A-6603C93DD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77" y="1981010"/>
            <a:ext cx="3872451" cy="7251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6CC86B4-A2B1-C4D5-A4AF-D8488F4DD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786" y="2706130"/>
            <a:ext cx="3995047" cy="48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8386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DVS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8D25B-D939-4B5A-99A4-D892B8B5A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8938" y="428592"/>
            <a:ext cx="116441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Работа и устройство генератора переменного тока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Работа основана на явлении электромагнитной индукции</a:t>
            </a:r>
            <a:r>
              <a:rPr kumimoji="0" lang="ru-RU" sz="12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78938" y="1114297"/>
            <a:ext cx="958060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Устройство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1.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Обмотка статора с большим числом витков, размещенных в его пазах. В ней наводится ЭДС.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2.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Станина, внутри которой размещены статор и ротор.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3.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Ротор (вращающаяся часть генератора) создает магнитное поле от электромашины постоянного тока. Может иметь р пар полюсов.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0732" y="1364768"/>
            <a:ext cx="2532389" cy="250957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78938" y="4018812"/>
            <a:ext cx="116441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4.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Статор состоит из отдельных пластин для уменьшения нагрева от вихревых токов. Пластины — из электротехнической стали.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5.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Клеммный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 щиток на корпусе станины для снятия напряжения.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При равномерном вращении ротора в обмотках статора наводится ЭДС: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                        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где          максимальное значение ЭДС.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818" y="5560541"/>
            <a:ext cx="4121663" cy="3262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933" y="5589416"/>
            <a:ext cx="1588564" cy="27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432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DVS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8D25B-D939-4B5A-99A4-D892B8B5A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83793" y="285723"/>
            <a:ext cx="71984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Нагрузка в цепи переменного тока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782936" y="689302"/>
            <a:ext cx="49252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Активное сопротивление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3526" y="1212522"/>
            <a:ext cx="80786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62388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Электрические устройства, преобразующие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электрическую энергию во внутреннюю, называются активными сопротивлениями.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5742" y="1107927"/>
            <a:ext cx="2865496" cy="33444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333035" y="2348834"/>
                <a:ext cx="1657057" cy="9351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R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𝜌</m:t>
                      </m:r>
                      <m:f>
                        <m:f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𝑙</m:t>
                          </m:r>
                        </m:num>
                        <m:den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𝑆</m:t>
                          </m:r>
                        </m:den>
                      </m:f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.</m:t>
                      </m:r>
                    </m:oMath>
                  </m:oMathPara>
                </a14:m>
                <a:endPara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3035" y="2348834"/>
                <a:ext cx="1657057" cy="9351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Прямоугольник 10"/>
          <p:cNvSpPr/>
          <p:nvPr/>
        </p:nvSpPr>
        <p:spPr>
          <a:xfrm>
            <a:off x="286996" y="3269183"/>
            <a:ext cx="79596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538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Высокоомные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провода, спирали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нагревательных приборов, резисторы — активные сопротивления.</a:t>
            </a:r>
          </a:p>
        </p:txBody>
      </p:sp>
    </p:spTree>
    <p:extLst>
      <p:ext uri="{BB962C8B-B14F-4D97-AF65-F5344CB8AC3E}">
        <p14:creationId xmlns:p14="http://schemas.microsoft.com/office/powerpoint/2010/main" val="10689544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DVS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8D25B-D939-4B5A-99A4-D892B8B5A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2249" y="883929"/>
            <a:ext cx="116165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1. Мгновенное значение напряжения меняется по гармоническому закону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685373" y="458565"/>
            <a:ext cx="49252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Активное сопротивление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042445" y="1471008"/>
                <a:ext cx="284949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𝑢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𝑢</m:t>
                          </m:r>
                        </m:e>
                        <m:sub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𝑜</m:t>
                          </m:r>
                        </m:sub>
                      </m:sSub>
                      <m:r>
                        <m:rPr>
                          <m:sty m:val="p"/>
                        </m:rP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cos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𝜔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2445" y="1471008"/>
                <a:ext cx="2849498" cy="4924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022" y="1471008"/>
            <a:ext cx="4869812" cy="396879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70616" y="2105441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2. Мгновенное значение силы тока пропорционально мгновенному значению напряжения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и совпадает по фазе: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угольник 10"/>
              <p:cNvSpPr/>
              <p:nvPr/>
            </p:nvSpPr>
            <p:spPr>
              <a:xfrm>
                <a:off x="843889" y="3711585"/>
                <a:ext cx="6105133" cy="13041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𝑖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𝑢</m:t>
                          </m:r>
                        </m:num>
                        <m:den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𝑅</m:t>
                          </m:r>
                        </m:den>
                      </m:f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𝑢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𝑜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cos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⁡(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𝜔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𝑡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kumimoji="0" lang="ru-RU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rPr>
                            <m:t> </m:t>
                          </m:r>
                        </m:num>
                        <m:den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𝑅</m:t>
                          </m:r>
                        </m:den>
                      </m:f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e>
                        <m:sub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𝑜</m:t>
                          </m:r>
                        </m:sub>
                      </m:sSub>
                      <m:r>
                        <m:rPr>
                          <m:sty m:val="p"/>
                        </m:rPr>
                        <a:rPr kumimoji="0" lang="en-US" sz="3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cos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𝜔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𝑡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Прямоугольник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889" y="3711585"/>
                <a:ext cx="6105133" cy="13041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99707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DVS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8D25B-D939-4B5A-99A4-D892B8B5A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6434" y="926561"/>
            <a:ext cx="71642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3. Мгновенное значение мощности равно: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709" y="407521"/>
            <a:ext cx="5108891" cy="7498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8432" y="1586288"/>
            <a:ext cx="6486525" cy="4572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828799" y="1399435"/>
                <a:ext cx="1762855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</m:t>
                      </m:r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sSup>
                        <m:sSup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e>
                        <m:sup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𝑅</m:t>
                      </m:r>
                    </m:oMath>
                  </m:oMathPara>
                </a14:m>
                <a:endPara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799" y="1399435"/>
                <a:ext cx="1762855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Прямоугольник 8"/>
          <p:cNvSpPr/>
          <p:nvPr/>
        </p:nvSpPr>
        <p:spPr>
          <a:xfrm>
            <a:off x="236434" y="196464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538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Среднее значение мощности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за период в цепи переменного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тока равно: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088146" y="3185954"/>
                <a:ext cx="3538574" cy="13936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</m:acc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acc>
                        <m:accPr>
                          <m:chr m:val="̅"/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e>
                            <m:sup>
                              <m: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𝑅</m:t>
                          </m:r>
                          <m:r>
                            <m:rPr>
                              <m:nor/>
                            </m:rPr>
                            <a:rPr kumimoji="0" lang="ru-RU" sz="3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rPr>
                            <m:t> </m:t>
                          </m:r>
                        </m:e>
                      </m:acc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𝐼</m:t>
                              </m:r>
                            </m:e>
                            <m:sub>
                              <m: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b>
                            <m:sup>
                              <m: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𝑅</m:t>
                          </m:r>
                        </m:num>
                        <m:den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146" y="3185954"/>
                <a:ext cx="3538574" cy="13936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40407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DVS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8D25B-D939-4B5A-99A4-D892B8B5A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3405" y="713013"/>
            <a:ext cx="116051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4. Действующее значение силы тока получаем из формулы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среднего значения мощности: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38600" y="1888620"/>
            <a:ext cx="10579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691641" y="1544010"/>
                <a:ext cx="1698991" cy="1116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e>
                            <m:sup>
                              <m: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kumimoji="0" lang="ru-RU" sz="3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rPr>
                            <m:t> </m:t>
                          </m:r>
                        </m:e>
                      </m:acc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𝐼</m:t>
                              </m:r>
                            </m:e>
                            <m:sub>
                              <m: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b>
                            <m:sup>
                              <m: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641" y="1544010"/>
                <a:ext cx="1698991" cy="111665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Прямоугольник 7"/>
          <p:cNvSpPr/>
          <p:nvPr/>
        </p:nvSpPr>
        <p:spPr>
          <a:xfrm>
            <a:off x="356074" y="2660662"/>
            <a:ext cx="114285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5381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Величина, равная квадратному корню из среднего значения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квадрата мгновенного тока, называется действующим значением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переменного тока. Обозначается через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221620" y="3947236"/>
                <a:ext cx="3136307" cy="8175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𝐼</m:t>
                    </m:r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</m:t>
                    </m:r>
                    <m:rad>
                      <m:radPr>
                        <m:degHide m:val="on"/>
                        <m:ctrlP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radPr>
                      <m:deg/>
                      <m:e>
                        <m:acc>
                          <m:accPr>
                            <m:chr m:val="̅"/>
                            <m:ctrlPr>
                              <a:rPr kumimoji="0" lang="en-US" sz="3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kumimoji="0" lang="en-US" sz="36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sz="36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e>
                              <m:sup>
                                <m:r>
                                  <a:rPr kumimoji="0" lang="en-US" sz="36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</m:e>
                        </m:acc>
                      </m:e>
                    </m:rad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0" lang="en-US" sz="3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3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𝐼</m:t>
                            </m:r>
                          </m:e>
                          <m:sub>
                            <m:r>
                              <a:rPr kumimoji="0" lang="en-US" sz="3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</m:t>
                            </m:r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kumimoji="0" lang="en-US" sz="3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radPr>
                          <m:deg/>
                          <m:e>
                            <m:r>
                              <a:rPr kumimoji="0" lang="en-US" sz="3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e>
                        </m:rad>
                      </m:den>
                    </m:f>
                  </m:oMath>
                </a14:m>
                <a:endPara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1620" y="3947236"/>
                <a:ext cx="3136307" cy="817596"/>
              </a:xfrm>
              <a:prstGeom prst="rect">
                <a:avLst/>
              </a:prstGeom>
              <a:blipFill>
                <a:blip r:embed="rId3"/>
                <a:stretch>
                  <a:fillRect b="-1791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Прямоугольник 9"/>
          <p:cNvSpPr/>
          <p:nvPr/>
        </p:nvSpPr>
        <p:spPr>
          <a:xfrm>
            <a:off x="293405" y="4977643"/>
            <a:ext cx="114912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5381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Действующее значение переменного тока равно силе постоянного тока, выделяющего в проводнике то же количество теплоты,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что и переменный ток за то же время.</a:t>
            </a:r>
          </a:p>
        </p:txBody>
      </p:sp>
    </p:spTree>
    <p:extLst>
      <p:ext uri="{BB962C8B-B14F-4D97-AF65-F5344CB8AC3E}">
        <p14:creationId xmlns:p14="http://schemas.microsoft.com/office/powerpoint/2010/main" val="30944541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DVS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8D25B-D939-4B5A-99A4-D892B8B5A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7707" y="745428"/>
            <a:ext cx="115482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5. Действующее значение переменного напряжения определятся аналогично действующему значению силы тока: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819828" y="1576425"/>
                <a:ext cx="1500091" cy="11407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𝑈</m:t>
                      </m:r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𝑈</m:t>
                              </m:r>
                            </m:e>
                            <m:sub>
                              <m: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9828" y="1576425"/>
                <a:ext cx="1500091" cy="114076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Прямоугольник 6"/>
          <p:cNvSpPr/>
          <p:nvPr/>
        </p:nvSpPr>
        <p:spPr>
          <a:xfrm>
            <a:off x="287707" y="2779920"/>
            <a:ext cx="51816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6.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Закон Ома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для цепи с активным сопротивлением: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3037" y="2779920"/>
            <a:ext cx="5800725" cy="25146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54482" y="5531464"/>
            <a:ext cx="27655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Следовательно: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377521" y="5185603"/>
                <a:ext cx="1322157" cy="1033553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𝐼</m:t>
                      </m:r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𝑈</m:t>
                          </m:r>
                        </m:num>
                        <m:den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7521" y="5185603"/>
                <a:ext cx="1322157" cy="10335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25388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DVS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8D25B-D939-4B5A-99A4-D892B8B5A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0460"/>
            <a:ext cx="12192000" cy="318135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794759" y="2563738"/>
            <a:ext cx="1580972" cy="38456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148" y="2378273"/>
            <a:ext cx="1499746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20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DVS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8D25B-D939-4B5A-99A4-D892B8B5A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68" y="696837"/>
            <a:ext cx="11667296" cy="35931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781" y="3654505"/>
            <a:ext cx="2125614" cy="6354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4132" y="2337681"/>
            <a:ext cx="1499746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9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A1BF56-2943-4022-9EA0-2B1776C57655}"/>
              </a:ext>
            </a:extLst>
          </p:cNvPr>
          <p:cNvSpPr txBox="1"/>
          <p:nvPr/>
        </p:nvSpPr>
        <p:spPr>
          <a:xfrm>
            <a:off x="174683" y="673500"/>
            <a:ext cx="119195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Полная энергия  системы 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равна энергии электрического поля 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ru-RU" sz="2400" b="1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эл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A6D71B-1F7B-4CFF-8431-47C854269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443" y="1683151"/>
            <a:ext cx="3971925" cy="10096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A1ADF8E-3BF9-492D-9857-F681084F4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2128" y="1049636"/>
            <a:ext cx="7499230" cy="24575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DA4796-037F-4B2A-B00D-483FE3FFC133}"/>
              </a:ext>
            </a:extLst>
          </p:cNvPr>
          <p:cNvSpPr txBox="1"/>
          <p:nvPr/>
        </p:nvSpPr>
        <p:spPr>
          <a:xfrm>
            <a:off x="174683" y="3623025"/>
            <a:ext cx="1191954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1950" algn="just"/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Если цепь замыкают, то начинает течь ток. Вследствие самоиндукции в катушке конденсатор разряжается не мгновенно, а постепенно. При этом ток увеличивается, достигая своего максимального значения 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ru-RU" sz="2400" b="1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в момент времени 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lang="ru-RU" sz="2400" b="1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/4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, а заряд на конденсаторе становится равным нулю: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4D8CB56-C665-4805-8823-47368BC3D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4155" y="5501536"/>
            <a:ext cx="284797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4005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DVS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8D25B-D939-4B5A-99A4-D892B8B5A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64" y="684420"/>
            <a:ext cx="11580932" cy="43832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074" y="3235761"/>
            <a:ext cx="1064364" cy="42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77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DVS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8D25B-D939-4B5A-99A4-D892B8B5A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22" y="656200"/>
            <a:ext cx="11620537" cy="14460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99857" y="2358639"/>
                <a:ext cx="2488245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𝑃</m:t>
                      </m:r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𝑈𝐼𝑐𝑜𝑠</m:t>
                      </m:r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𝜑</m:t>
                      </m:r>
                    </m:oMath>
                  </m:oMathPara>
                </a14:m>
                <a:endPara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857" y="2358639"/>
                <a:ext cx="2488245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14399" y="2998095"/>
                <a:ext cx="2802498" cy="6147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ru-RU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𝑃</m:t>
                          </m:r>
                        </m:e>
                        <m:sub>
                          <m:r>
                            <a:rPr kumimoji="0" lang="ru-RU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потерь</m:t>
                          </m:r>
                        </m:sub>
                      </m:sSub>
                      <m:r>
                        <a:rPr kumimoji="0" lang="ru-RU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sSup>
                        <m:sSupPr>
                          <m:ctrlPr>
                            <a:rPr kumimoji="0" lang="ru-RU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</m:t>
                          </m:r>
                        </m:e>
                        <m:sup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𝑅</m:t>
                      </m:r>
                    </m:oMath>
                  </m:oMathPara>
                </a14:m>
                <a:endPara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399" y="2998095"/>
                <a:ext cx="2802498" cy="6147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914399" y="3791397"/>
                <a:ext cx="7392113" cy="8806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ru-RU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</m:e>
                      <m:sub>
                        <m:r>
                          <a:rPr kumimoji="0" lang="ru-RU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потребителю</m:t>
                        </m:r>
                      </m:sub>
                    </m:sSub>
                    <m:r>
                      <a:rPr kumimoji="0" lang="ru-RU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− </m:t>
                    </m:r>
                    <m:sSub>
                      <m:sSubPr>
                        <m:ctrlP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</m:e>
                      <m:sub>
                        <m:r>
                          <a:rPr kumimoji="0" lang="ru-RU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потерь</m:t>
                        </m:r>
                      </m:sub>
                    </m:sSub>
                    <m:r>
                      <a:rPr kumimoji="0" lang="ru-RU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</m:oMath>
                </a14:m>
                <a:r>
                  <a:rPr kumimoji="0" lang="ru-RU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-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ru-RU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𝐼</m:t>
                        </m:r>
                      </m:e>
                      <m:sup>
                        <m: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𝑅</m:t>
                    </m:r>
                  </m:oMath>
                </a14:m>
                <a:endPara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399" y="3791397"/>
                <a:ext cx="7392113" cy="880626"/>
              </a:xfrm>
              <a:prstGeom prst="rect">
                <a:avLst/>
              </a:prstGeom>
              <a:blipFill>
                <a:blip r:embed="rId5"/>
                <a:stretch>
                  <a:fillRect t="-145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914399" y="4672023"/>
                <a:ext cx="2305696" cy="11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𝐼</m:t>
                      </m:r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𝑃</m:t>
                          </m:r>
                        </m:num>
                        <m:den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𝑈𝑐𝑜𝑠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𝜑</m:t>
                          </m:r>
                        </m:den>
                      </m:f>
                    </m:oMath>
                  </m:oMathPara>
                </a14:m>
                <a:endPara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399" y="4672023"/>
                <a:ext cx="2305696" cy="11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6732022" y="5479744"/>
            <a:ext cx="46217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Ответ: 43,5 кВт.</a:t>
            </a:r>
          </a:p>
        </p:txBody>
      </p:sp>
    </p:spTree>
    <p:extLst>
      <p:ext uri="{BB962C8B-B14F-4D97-AF65-F5344CB8AC3E}">
        <p14:creationId xmlns:p14="http://schemas.microsoft.com/office/powerpoint/2010/main" val="49116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D02DCC8F-0DC5-645F-9876-F3F7F4F6F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DVS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213018F-421B-1C73-68F8-9C3BA3DD6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8D25B-D939-4B5A-99A4-D892B8B5A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38E58A-87BB-76F2-B41E-84838BC06EE5}"/>
              </a:ext>
            </a:extLst>
          </p:cNvPr>
          <p:cNvSpPr txBox="1"/>
          <p:nvPr/>
        </p:nvSpPr>
        <p:spPr>
          <a:xfrm>
            <a:off x="200923" y="464328"/>
            <a:ext cx="1179015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3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.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Сколько времени будет гореть неоновая лампочка, если ее на 1 минуту подключить в сеть переменного тока с действующим напряжением 120 В и частотой 50 Гц. Лампочка зажигается и гаснет при напряжении 84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,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5 В.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31CB3F-937B-F75A-53CD-ED903CC42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22" y="2280209"/>
            <a:ext cx="3199917" cy="351674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614DF2D-DAA7-C776-4AB5-06B28A8AA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6534" y="2460055"/>
            <a:ext cx="3489378" cy="53331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F9B2783-9409-23B0-7297-9453B5225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5806" y="2993366"/>
            <a:ext cx="7857994" cy="62613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F60E7E0-B158-E35A-617C-4E08DF411B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0343" y="3619501"/>
            <a:ext cx="5685065" cy="81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65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DVS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8D25B-D939-4B5A-99A4-D892B8B5A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4889" y="827064"/>
            <a:ext cx="1164222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1.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Хорошо проводящая рамка площадью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20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см</a:t>
            </a:r>
            <a:r>
              <a:rPr kumimoji="0" lang="ru-RU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2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вращается в однородном магнитном поле с индукцией 1,5 Тл перпендикулярной оси вращения рамки, с частотой 50 Гц. Скользящие контакты от рамки присоединены к цепи, состоящей из резистора сопротивлением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R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=5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Ом к которому последовательно присоединены два параллельно соединенных резистора сопротивлениями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R</a:t>
            </a:r>
            <a:r>
              <a:rPr kumimoji="0" lang="ru-RU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=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Ом и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R</a:t>
            </a:r>
            <a:r>
              <a:rPr kumimoji="0" lang="ru-RU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=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5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Ом. Найти максимальную силу тока, текущего через резистор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R</a:t>
            </a:r>
            <a:r>
              <a:rPr kumimoji="0" lang="ru-RU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3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в процессе вращения рамки. Индуктивностью цепи можно пренебречь.</a:t>
            </a:r>
          </a:p>
        </p:txBody>
      </p:sp>
      <p:grpSp>
        <p:nvGrpSpPr>
          <p:cNvPr id="65" name="Группа 64"/>
          <p:cNvGrpSpPr/>
          <p:nvPr/>
        </p:nvGrpSpPr>
        <p:grpSpPr>
          <a:xfrm>
            <a:off x="5784437" y="4089785"/>
            <a:ext cx="5867400" cy="1900492"/>
            <a:chOff x="5784437" y="4089785"/>
            <a:chExt cx="5867400" cy="190049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8981630" y="4161802"/>
              <a:ext cx="700755" cy="158816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 rot="5400000">
              <a:off x="10108251" y="5259076"/>
              <a:ext cx="700755" cy="158816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 rot="5400000">
              <a:off x="10747762" y="5242444"/>
              <a:ext cx="700755" cy="158816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3" name="Прямая соединительная линия 12"/>
            <p:cNvCxnSpPr>
              <a:stCxn id="7" idx="3"/>
            </p:cNvCxnSpPr>
            <p:nvPr/>
          </p:nvCxnSpPr>
          <p:spPr>
            <a:xfrm>
              <a:off x="9682385" y="4241210"/>
              <a:ext cx="104258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>
              <a:off x="10458628" y="4631821"/>
              <a:ext cx="63951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>
              <a:endCxn id="8" idx="1"/>
            </p:cNvCxnSpPr>
            <p:nvPr/>
          </p:nvCxnSpPr>
          <p:spPr>
            <a:xfrm>
              <a:off x="10458628" y="4631821"/>
              <a:ext cx="1" cy="35628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98139" y="4644243"/>
              <a:ext cx="1" cy="35628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0724971" y="4229475"/>
              <a:ext cx="1" cy="3899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8610600" y="5980490"/>
              <a:ext cx="24875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0453649" y="5624204"/>
              <a:ext cx="1" cy="35628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11098138" y="5633991"/>
              <a:ext cx="1" cy="35628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8610600" y="4248332"/>
              <a:ext cx="63951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8610600" y="4241210"/>
              <a:ext cx="0" cy="75931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8610600" y="5230026"/>
              <a:ext cx="0" cy="7602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 flipH="1">
              <a:off x="7973226" y="5000530"/>
              <a:ext cx="637375" cy="49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flipH="1" flipV="1">
              <a:off x="7862131" y="5225078"/>
              <a:ext cx="748469" cy="134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flipV="1">
              <a:off x="7973226" y="4651723"/>
              <a:ext cx="318687" cy="35375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 flipH="1">
              <a:off x="6496230" y="4644243"/>
              <a:ext cx="179568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flipH="1">
              <a:off x="7580120" y="5231825"/>
              <a:ext cx="282011" cy="3058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 flipH="1">
              <a:off x="5784437" y="5537675"/>
              <a:ext cx="179568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 flipH="1">
              <a:off x="5785503" y="4644243"/>
              <a:ext cx="710727" cy="8934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 стрелкой 50"/>
            <p:cNvCxnSpPr/>
            <p:nvPr/>
          </p:nvCxnSpPr>
          <p:spPr>
            <a:xfrm flipV="1">
              <a:off x="6938825" y="4160713"/>
              <a:ext cx="0" cy="96294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9109564" y="4304179"/>
              <a:ext cx="4555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9875268" y="5081976"/>
              <a:ext cx="4555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1196263" y="5123661"/>
              <a:ext cx="4555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042693" y="4089785"/>
              <a:ext cx="3513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</a:t>
              </a: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167059" y="5047191"/>
              <a:ext cx="325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</a:t>
              </a: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4" name="Прямая со стрелкой 63"/>
            <p:cNvCxnSpPr/>
            <p:nvPr/>
          </p:nvCxnSpPr>
          <p:spPr>
            <a:xfrm>
              <a:off x="7073582" y="4160713"/>
              <a:ext cx="28959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602030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DVS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8D25B-D939-4B5A-99A4-D892B8B5A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264920" y="879929"/>
            <a:ext cx="2685308" cy="4025069"/>
            <a:chOff x="264920" y="879929"/>
            <a:chExt cx="2685308" cy="4025069"/>
          </a:xfrm>
        </p:grpSpPr>
        <p:sp>
          <p:nvSpPr>
            <p:cNvPr id="5" name="TextBox 4"/>
            <p:cNvSpPr txBox="1"/>
            <p:nvPr/>
          </p:nvSpPr>
          <p:spPr>
            <a:xfrm>
              <a:off x="367470" y="880217"/>
              <a:ext cx="11063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Дано: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67470" y="1341882"/>
              <a:ext cx="25827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S 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=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 2*10</a:t>
              </a:r>
              <a:r>
                <a:rPr kumimoji="0" lang="en-US" sz="2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-3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м</a:t>
              </a:r>
              <a:r>
                <a:rPr kumimoji="0" lang="ru-RU" sz="2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2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 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37012" y="1803547"/>
              <a:ext cx="22124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B = 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1,5 Тл 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37012" y="2265212"/>
              <a:ext cx="20140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Ѵ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 = 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50 Гц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67470" y="2726877"/>
              <a:ext cx="159851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R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1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=5 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Ом </a:t>
              </a: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367470" y="3188542"/>
              <a:ext cx="178286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R</a:t>
              </a:r>
              <a:r>
                <a:rPr kumimoji="0" lang="ru-RU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2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=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10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Ом </a:t>
              </a: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367470" y="3650207"/>
              <a:ext cx="178286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R</a:t>
              </a:r>
              <a:r>
                <a:rPr kumimoji="0" lang="ru-RU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3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=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1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5 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Ом </a:t>
              </a: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6" name="Группа 15"/>
            <p:cNvGrpSpPr/>
            <p:nvPr/>
          </p:nvGrpSpPr>
          <p:grpSpPr>
            <a:xfrm>
              <a:off x="264920" y="879929"/>
              <a:ext cx="2685308" cy="4025069"/>
              <a:chOff x="-166287" y="880217"/>
              <a:chExt cx="2685308" cy="4025069"/>
            </a:xfrm>
          </p:grpSpPr>
          <p:cxnSp>
            <p:nvCxnSpPr>
              <p:cNvPr id="13" name="Прямая соединительная линия 12"/>
              <p:cNvCxnSpPr/>
              <p:nvPr/>
            </p:nvCxnSpPr>
            <p:spPr>
              <a:xfrm>
                <a:off x="2519021" y="880217"/>
                <a:ext cx="0" cy="402506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Прямая соединительная линия 13"/>
              <p:cNvCxnSpPr/>
              <p:nvPr/>
            </p:nvCxnSpPr>
            <p:spPr>
              <a:xfrm flipH="1">
                <a:off x="-166287" y="4204530"/>
                <a:ext cx="2685308" cy="2233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/>
            <p:cNvSpPr txBox="1"/>
            <p:nvPr/>
          </p:nvSpPr>
          <p:spPr>
            <a:xfrm>
              <a:off x="447285" y="4342704"/>
              <a:ext cx="16626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I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3 max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- ?</a:t>
              </a: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542803" y="836912"/>
            <a:ext cx="1659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Решение:</a:t>
            </a:r>
          </a:p>
        </p:txBody>
      </p:sp>
      <p:grpSp>
        <p:nvGrpSpPr>
          <p:cNvPr id="24" name="Группа 23"/>
          <p:cNvGrpSpPr/>
          <p:nvPr/>
        </p:nvGrpSpPr>
        <p:grpSpPr>
          <a:xfrm>
            <a:off x="3148610" y="1298577"/>
            <a:ext cx="8721497" cy="1392972"/>
            <a:chOff x="3148610" y="1298577"/>
            <a:chExt cx="8721497" cy="1392972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3148610" y="1298577"/>
              <a:ext cx="872149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При вращении рамки в магнитном поле в ней возникает ЭДС индукции:</a:t>
              </a:r>
            </a:p>
          </p:txBody>
        </p: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96480" y="2129574"/>
              <a:ext cx="4400550" cy="561975"/>
            </a:xfrm>
            <a:prstGeom prst="rect">
              <a:avLst/>
            </a:prstGeom>
          </p:spPr>
        </p:pic>
      </p:grpSp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439" y="2779112"/>
            <a:ext cx="2217338" cy="558211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6039977" y="3419374"/>
            <a:ext cx="15135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𝐼=  е/𝑅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485" y="4040693"/>
            <a:ext cx="3010376" cy="110790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8338" y="5250048"/>
            <a:ext cx="2333863" cy="67065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9977" y="5273454"/>
            <a:ext cx="2042281" cy="67180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0034" y="5003664"/>
            <a:ext cx="2474411" cy="1368529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6039977" y="3421344"/>
            <a:ext cx="15135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𝐼=  е/𝑅</a:t>
            </a:r>
          </a:p>
        </p:txBody>
      </p:sp>
    </p:spTree>
    <p:extLst>
      <p:ext uri="{BB962C8B-B14F-4D97-AF65-F5344CB8AC3E}">
        <p14:creationId xmlns:p14="http://schemas.microsoft.com/office/powerpoint/2010/main" val="303478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DVS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8D25B-D939-4B5A-99A4-D892B8B5A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558" y="2282141"/>
            <a:ext cx="11288883" cy="13461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40" y="976356"/>
            <a:ext cx="1877731" cy="9815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460" y="1102326"/>
            <a:ext cx="4401693" cy="5669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3403" y="831030"/>
            <a:ext cx="3011685" cy="11095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445" y="3748036"/>
            <a:ext cx="5651915" cy="12985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5698" y="5201421"/>
            <a:ext cx="8106502" cy="115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23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DVS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8D25B-D939-4B5A-99A4-D892B8B5A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554" y="434694"/>
            <a:ext cx="10255431" cy="559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1216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DVS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8D25B-D939-4B5A-99A4-D892B8B5A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283" y="618716"/>
            <a:ext cx="7172325" cy="10572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2007" y="1675991"/>
            <a:ext cx="4229100" cy="195262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64765" y="3628616"/>
            <a:ext cx="74318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Напряжение опережает ток по фазе на 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π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/2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765" y="4247795"/>
            <a:ext cx="3313276" cy="195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7399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76" y="550824"/>
            <a:ext cx="10927693" cy="5692314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DVS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8D25B-D939-4B5A-99A4-D892B8B5A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4535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DVS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8D25B-D939-4B5A-99A4-D892B8B5A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58" y="194335"/>
            <a:ext cx="9804242" cy="57278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5126" y="5499644"/>
            <a:ext cx="6511226" cy="8451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53380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1154E5-DF04-4E70-B741-91A5C4C7D013}"/>
              </a:ext>
            </a:extLst>
          </p:cNvPr>
          <p:cNvSpPr txBox="1"/>
          <p:nvPr/>
        </p:nvSpPr>
        <p:spPr>
          <a:xfrm>
            <a:off x="170731" y="751344"/>
            <a:ext cx="1185053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1950" algn="just"/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В следующий момент времени ток течет в том же направлении, уменьшаясь до нуля, что вызывает перезарядку конденсатора. В момент времени t</a:t>
            </a:r>
            <a:r>
              <a:rPr lang="ru-RU" sz="24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=T/2 заряд q = q</a:t>
            </a:r>
            <a:r>
              <a:rPr lang="ru-RU" sz="24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, напряжение U=U</a:t>
            </a:r>
            <a:r>
              <a:rPr lang="ru-RU" sz="24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, ток 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= 0.</a:t>
            </a:r>
          </a:p>
          <a:p>
            <a:pPr indent="361950" algn="just"/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Затем конденсатор снова разряжается, ток через индуктивность течет в обратном направлении. Через промежуток времени Т система приходит в исходное состояние. Завершается полное колебание, процесс повторяется.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4FEE93-4FCA-4AFA-93DE-B6A566D2F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040" y="3321867"/>
            <a:ext cx="8451191" cy="292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1222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DVS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8D25B-D939-4B5A-99A4-D892B8B5A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80" y="573184"/>
            <a:ext cx="11700239" cy="578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3415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DVS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8D25B-D939-4B5A-99A4-D892B8B5A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96" y="672187"/>
            <a:ext cx="11499941" cy="56841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2816589"/>
            <a:ext cx="3834533" cy="272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4344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DVS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8D25B-D939-4B5A-99A4-D892B8B5A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66" y="579936"/>
            <a:ext cx="7419975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620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DVS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8D25B-D939-4B5A-99A4-D892B8B5A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457" y="628785"/>
            <a:ext cx="11583985" cy="47269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" y="5355772"/>
            <a:ext cx="11772900" cy="9239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7607" y="2963387"/>
            <a:ext cx="2380760" cy="231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9545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DVS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8D25B-D939-4B5A-99A4-D892B8B5A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56" y="481913"/>
            <a:ext cx="11013758" cy="573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977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DVS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8D25B-D939-4B5A-99A4-D892B8B5A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0195"/>
            <a:ext cx="11980411" cy="509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293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DVS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8D25B-D939-4B5A-99A4-D892B8B5A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529" y="70537"/>
            <a:ext cx="8409956" cy="9725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76" y="3018984"/>
            <a:ext cx="3563334" cy="25474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9638" y="1252232"/>
            <a:ext cx="8001847" cy="12770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0561" y="2738247"/>
            <a:ext cx="5252304" cy="12806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9540" y="4209296"/>
            <a:ext cx="3280633" cy="11992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0153" y="5452909"/>
            <a:ext cx="3192117" cy="74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78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DVS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8D25B-D939-4B5A-99A4-D892B8B5A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89" y="681424"/>
            <a:ext cx="11911632" cy="20988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059" y="3194601"/>
            <a:ext cx="2607276" cy="27474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457" y="2780270"/>
            <a:ext cx="3478170" cy="33787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4081" y="2503262"/>
            <a:ext cx="2696734" cy="365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8828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DVS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8D25B-D939-4B5A-99A4-D892B8B5A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782" y="729049"/>
            <a:ext cx="12124607" cy="528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6877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DVS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8D25B-D939-4B5A-99A4-D892B8B5A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41" y="1107473"/>
            <a:ext cx="11809408" cy="182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922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C69F44-103F-4114-823B-4B5B5036D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066" y="136525"/>
            <a:ext cx="8843727" cy="605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671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DVS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8D25B-D939-4B5A-99A4-D892B8B5A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915" y="594410"/>
            <a:ext cx="11419179" cy="40146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15" y="3847585"/>
            <a:ext cx="62484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4526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61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293098" y="427596"/>
            <a:ext cx="56156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>
                <a:solidFill>
                  <a:srgbClr val="000000"/>
                </a:solidFill>
                <a:latin typeface="Courier New" panose="02070309020205020404" pitchFamily="49" charset="0"/>
              </a:rPr>
              <a:t>Источники и литература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7264" y="1247686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1. </a:t>
            </a:r>
          </a:p>
        </p:txBody>
      </p:sp>
    </p:spTree>
    <p:extLst>
      <p:ext uri="{BB962C8B-B14F-4D97-AF65-F5344CB8AC3E}">
        <p14:creationId xmlns:p14="http://schemas.microsoft.com/office/powerpoint/2010/main" val="3019233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B0A0F8-FAE5-4BCB-8CC5-18CEF3422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362" y="382738"/>
            <a:ext cx="7915275" cy="3467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DEA4BA-3160-4C60-817C-D1F29499C040}"/>
              </a:ext>
            </a:extLst>
          </p:cNvPr>
          <p:cNvSpPr txBox="1"/>
          <p:nvPr/>
        </p:nvSpPr>
        <p:spPr>
          <a:xfrm>
            <a:off x="131552" y="3940055"/>
            <a:ext cx="60945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В любой момент времени энергия: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3C7F6CE-8DEF-401A-80AA-9006D41D0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150" y="4582154"/>
            <a:ext cx="67437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29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827B17-C872-4BEE-ACD4-FE0884AE2B3B}"/>
              </a:ext>
            </a:extLst>
          </p:cNvPr>
          <p:cNvSpPr txBox="1"/>
          <p:nvPr/>
        </p:nvSpPr>
        <p:spPr>
          <a:xfrm>
            <a:off x="182592" y="457200"/>
            <a:ext cx="118268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Уравнение свободных электромагнитных колебаний</a:t>
            </a:r>
          </a:p>
          <a:p>
            <a:pPr indent="361950"/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В контуре полная энергия </a:t>
            </a:r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остается постоянной в течение всего времени: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F6A91C-C5DE-4AE3-B581-AB809E1CE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312" y="1510701"/>
            <a:ext cx="2619375" cy="800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28E9EE-356E-4652-98E1-38012A90A531}"/>
              </a:ext>
            </a:extLst>
          </p:cNvPr>
          <p:cNvSpPr txBox="1"/>
          <p:nvPr/>
        </p:nvSpPr>
        <p:spPr>
          <a:xfrm>
            <a:off x="304081" y="2621944"/>
            <a:ext cx="115141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Так как полная энергия контура является величиной постоянной то: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0F7E11E-20DD-47BE-A34B-13D558DE02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765" y="3253597"/>
            <a:ext cx="1390650" cy="6096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339CB5A-ACEA-45B8-915E-D32AEC5BC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9241" y="3129772"/>
            <a:ext cx="3514725" cy="85725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AA5356D-2F0D-4487-9266-9A155C28AD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5660" y="4156125"/>
            <a:ext cx="3790950" cy="80962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951158F-78D2-456C-9AB5-E15A0A2DD6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947" y="5136572"/>
            <a:ext cx="2752725" cy="79057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212011F-455E-4E6C-A31A-8B1F247517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5453" y="5041321"/>
            <a:ext cx="3162300" cy="98107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3E87234-473B-4F4B-B23C-15D8C87085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9445" y="5193722"/>
            <a:ext cx="2505075" cy="73342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6501680-949A-46A7-AD94-1765F5033DFE}"/>
              </a:ext>
            </a:extLst>
          </p:cNvPr>
          <p:cNvSpPr txBox="1"/>
          <p:nvPr/>
        </p:nvSpPr>
        <p:spPr>
          <a:xfrm>
            <a:off x="8429445" y="3944985"/>
            <a:ext cx="2413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</a:t>
            </a:r>
            <a:r>
              <a:rPr lang="ru-RU" i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в числителе.</a:t>
            </a:r>
            <a:r>
              <a:rPr lang="en-US" i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ru-RU" i="1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BAA5F991-761D-4819-B8F0-2DA927D6F37F}"/>
              </a:ext>
            </a:extLst>
          </p:cNvPr>
          <p:cNvCxnSpPr/>
          <p:nvPr/>
        </p:nvCxnSpPr>
        <p:spPr>
          <a:xfrm flipH="1">
            <a:off x="6280030" y="4156125"/>
            <a:ext cx="2216989" cy="2088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437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BCA4D2-BA3A-4A79-99FB-C41A166C7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456" y="241136"/>
            <a:ext cx="5923919" cy="94782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8F6E4FB-0735-4A62-AE4A-15104053E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773" y="1270751"/>
            <a:ext cx="3236149" cy="94782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6BF82E6-1209-4A7A-9424-3A4EFACBF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5496" y="1356189"/>
            <a:ext cx="3150131" cy="94782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E6C8431-B9C8-4BC8-BB02-D8F479AC9A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100" y="1470416"/>
            <a:ext cx="3551512" cy="54849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5985CDC-F3A5-4C80-AB88-CD0C0D3378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1335" y="2504343"/>
            <a:ext cx="9139438" cy="82193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24EB2C2-4F3D-4AA9-B10C-9596A22FA8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87" y="4754323"/>
            <a:ext cx="6086475" cy="143827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C37BAC6-8547-402A-8596-D61F06F2D5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4711460"/>
            <a:ext cx="6057900" cy="1524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AD1AB51-DCA6-4976-8F0C-B6AF9FD868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2563616" y="3077564"/>
            <a:ext cx="1676759" cy="167675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7DA864E-D06B-4CB3-AB16-B746F51B88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61871" y="3191018"/>
            <a:ext cx="1526157" cy="144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9629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1621</TotalTime>
  <Words>1712</Words>
  <Application>Microsoft Office PowerPoint</Application>
  <PresentationFormat>Широкоэкранный</PresentationFormat>
  <Paragraphs>262</Paragraphs>
  <Slides>61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8" baseType="lpstr">
      <vt:lpstr>Arial</vt:lpstr>
      <vt:lpstr>Calibri</vt:lpstr>
      <vt:lpstr>Calibri Light</vt:lpstr>
      <vt:lpstr>Cambria Math</vt:lpstr>
      <vt:lpstr>Courier New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DVS</dc:creator>
  <cp:lastModifiedBy>DVS_FILMS</cp:lastModifiedBy>
  <cp:revision>257</cp:revision>
  <dcterms:created xsi:type="dcterms:W3CDTF">2018-07-25T02:31:23Z</dcterms:created>
  <dcterms:modified xsi:type="dcterms:W3CDTF">2022-11-27T10:01:36Z</dcterms:modified>
</cp:coreProperties>
</file>