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7" r:id="rId3"/>
    <p:sldId id="325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258" r:id="rId13"/>
    <p:sldId id="313" r:id="rId14"/>
    <p:sldId id="314" r:id="rId15"/>
    <p:sldId id="315" r:id="rId16"/>
    <p:sldId id="335" r:id="rId17"/>
    <p:sldId id="337" r:id="rId18"/>
    <p:sldId id="336" r:id="rId19"/>
    <p:sldId id="316" r:id="rId20"/>
    <p:sldId id="320" r:id="rId21"/>
    <p:sldId id="317" r:id="rId22"/>
    <p:sldId id="318" r:id="rId23"/>
    <p:sldId id="319" r:id="rId24"/>
    <p:sldId id="321" r:id="rId25"/>
    <p:sldId id="322" r:id="rId26"/>
    <p:sldId id="324" r:id="rId27"/>
    <p:sldId id="326" r:id="rId28"/>
    <p:sldId id="339" r:id="rId29"/>
    <p:sldId id="260" r:id="rId30"/>
    <p:sldId id="310" r:id="rId31"/>
    <p:sldId id="311" r:id="rId32"/>
    <p:sldId id="312" r:id="rId33"/>
    <p:sldId id="259" r:id="rId34"/>
    <p:sldId id="256" r:id="rId35"/>
    <p:sldId id="338" r:id="rId36"/>
    <p:sldId id="308" r:id="rId37"/>
    <p:sldId id="323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AEF31-7F83-495C-8304-ED565910930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47BFA-04BE-4E67-9301-2D74A6407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86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B59C0-5C77-4286-9292-EA988DE6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918970-C0D2-4868-BBE8-3D7E14BFC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AE4E2-0237-4C67-987D-CD6FAE95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0228-D46A-4D8D-89BC-2204C9202887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9DAF6-BE46-4678-BCE9-909DA8CA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39B98-222A-4399-977A-0FCEC09C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02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4C609-7F33-49C5-B1EA-BCD9AC4E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17C459-BDF1-44B7-8F0A-D4F5CE2B5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40740E-B737-4DA3-9883-4118BB26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A555-2C2F-436C-8CF5-2B2C300A73C6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75A0AE-9ABB-49EF-B503-7F832804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43B883-01A1-4ECD-B5EF-7AD71F142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56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71AA49-BC57-47EF-A1AA-B5552E6D2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368B8D-CD8E-4952-AB57-BF1AA8582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1B9324-F5ED-458E-A5A5-9D130C34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68B-0B59-4F83-B0AC-22A9C5A972A3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415F32-C647-4C7F-9168-DCE075615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D8BC8-AD2E-4982-B6AF-26F6265F7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109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DEE81-8228-43CB-BC2D-13D94830F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35C144-84C1-4CFD-A1FF-63D22AAB4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72864A-0199-4482-BC33-FCBB7D77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2A61-5C6C-42E9-ADAE-24C15F24510F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4515AC-F57E-4D4F-B0ED-87656BA7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1132C-82D9-456C-A252-954E4D4B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3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D59FF-7234-4732-91A5-0D506503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71BE02-F1CD-44E2-92D9-5B7453C98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2D60A-6536-4000-97E4-7712EDD5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E49C5-486E-417C-BBAF-BFC8144ED500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1F85AE-4C5C-4CC6-ADAE-094C74D4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53CCE-D718-4DC0-980E-B33227257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444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FE27F-BD1D-4617-9156-DFB36F85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F9965A-252E-45C5-9104-F5302F1A9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E5685B-E53E-4DD9-991E-3741FD14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63DC-8D23-4FCB-BBE7-926CB50B048D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BEF84C-DA5E-422A-A7F7-3EF4F3E2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8D7F84-FC9F-4805-BF57-5C96FD470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01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D0FFD-9A30-42AC-95DC-1A23CDE1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12A4D-3EBE-4B39-B502-E88C1AB7F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79B92A-82CA-4820-9EDB-79CE4163E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3ED18-47AF-45A0-96CD-0D88A869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4775-9161-4593-BBCF-A1E02430FC9B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C7FA9A-1358-446A-8FE1-331DE837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4AC391-A203-44FE-A6E3-8FE1F4B6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8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3B09D-EF0D-4649-B8CC-BE482202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3FA629-D790-4112-9828-5CD9401E3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EB6297-5BD2-49E1-B521-7A7B2EE13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8EF1BE-7B4E-4685-9999-39CA1F857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F99E07-B348-4356-B213-1582DF86D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FD8486-B842-413B-8CE1-3CAC0AB49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C644-8E8F-4004-BCB7-1907BA05F83F}" type="datetime1">
              <a:rPr lang="ru-RU" smtClean="0"/>
              <a:t>05.12.2022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855E74-8B0E-4C68-BDCD-4639E7E2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687913-B934-42FC-9170-A711A5C7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045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5A501-1C90-484C-BF0F-4C20089A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71A8EF-48E3-41A1-A891-3D2473547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5D26-1949-43C4-8E91-A88325C9B1CC}" type="datetime1">
              <a:rPr lang="ru-RU" smtClean="0"/>
              <a:t>05.12.2022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B9F2EA-B4F4-444E-ADF7-DB6ED07F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90DF22-E040-4224-A053-A89019CF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352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D042AD-8926-4C89-8DAD-6F7A1487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6B33-556B-47A0-A92D-9BC441E3C609}" type="datetime1">
              <a:rPr lang="ru-RU" smtClean="0"/>
              <a:t>05.12.2022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F32D85-B151-43F0-849E-297CCBC8C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E6317F-A6B4-433A-8A1D-3BD47D3F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43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65117-4A2F-4369-A355-2023E9E9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043B52-5580-4E58-93CB-675E7E395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7A0E71-E338-40B5-A929-752328683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8EF005-BB78-4A20-A1F4-48D26BCB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A873-86E6-478B-9E4E-410833ED1F8B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58270D-694E-410B-978A-619A5263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171BD9-8C21-412E-AC92-CA39AEF9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6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AA7A5-B03B-4470-A51F-EB6C05C4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614B7C-D808-433C-80BB-2930D361E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725691-279A-4161-98E3-AF7A0A32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AD61-0B87-4A49-AB8E-823ED91BC0AD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AFA5B-418D-417B-9851-A6FB8DFA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BF547-A0A4-4051-9BF2-F4EEDD2F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519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14A39-BD99-41FE-B24F-05F09E03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510EBA-F4A6-4AF9-BB42-39B84BEF6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45C6C3-9B0F-4AE8-9D1F-A2C120295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2A8E44-BA49-4D0A-A43F-B706A1FAF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D6265-50E3-4EBC-9B4B-D8513F38CFF2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2C8BFA-1EC8-4252-8E24-ECEC7E45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05C570-6566-4EB4-B2A6-962E3C74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23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67DA2-1D92-4770-8E48-F1BB6DF9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3F5375-B2FE-4C1F-B913-CB342075C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A5B1BF-EFB8-4B4C-A192-2AA8E727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BE4F-3EF6-4F23-B439-61147502D948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8A059-6F4A-4721-8C65-69F2534A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E57290-4097-4B27-ADDC-C19AC98E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90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337D10-4E07-4E9C-97F8-D36F0F4158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B513C0-AD28-4316-A967-537BE5B07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D04804-0F83-4D0D-870A-2B883512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6A1D-4558-4736-B954-E3519815CA66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C0140-04CB-47A2-85D8-89F1CF3B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DB3A49-9A95-4A7E-9CC2-112E6EB8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68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B2319-31C4-4D42-8456-86D83863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40873-A57A-4E04-A52F-026FD1CE2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F3731E-6ABE-4090-B367-D4ABFF73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D85B-AF2B-4AB8-B6D9-3E2667ADD006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B2D519-C75B-4735-989A-6550C49A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3B0CE-513B-44E7-A92B-7938FE93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6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D72DB-6EA3-494E-85A0-4540FE22E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BBB34-91C1-494A-A5ED-E0320156D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22C632-8174-436E-B0C5-BCFEF018D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6E9F66-ECAE-4E43-8E34-B1C3DD3F3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597B-2C81-487A-92FB-74D7A2D12C95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8C1F30-8FCF-4170-A718-F8D62B68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2F52A1-7E0C-4AA2-921A-5D557981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66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9F5F3-5B81-4302-9998-FA75BB216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8434C-57A1-4BD5-A556-2ADA38F89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969A6B-D64C-4AFA-BB9D-29BC9ED49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EFF972-F0AD-47DB-B531-48719595A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9D61FB-CEB1-45BC-9D89-91138E9A17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41EFA6-98FC-49B4-974B-711D94AE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B9982-F504-4C82-8648-D08F463BB6AB}" type="datetime1">
              <a:rPr lang="ru-RU" smtClean="0"/>
              <a:t>05.12.2022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C41EAB-5C6B-466F-BBA6-927F218E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DEA168-B4B4-4675-826C-1751EE1A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5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C6D2A-5FB5-42FB-B2E4-805CCB9D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05D773-172A-470D-8B1A-A4D3C779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00AC-1E87-4530-853C-CFA2DEE33920}" type="datetime1">
              <a:rPr lang="ru-RU" smtClean="0"/>
              <a:t>05.12.2022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8AF15F-C12F-4B2E-A2C4-D1A80799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F4DC64-6ADD-4442-B148-5159A5B6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0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3AC3C7-AA57-41BF-BC23-04A05B3F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95C-4BD0-4B68-9FF8-5AE7E9F59738}" type="datetime1">
              <a:rPr lang="ru-RU" smtClean="0"/>
              <a:t>05.12.2022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B25648-5A5C-4C58-AED0-E91F9165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CC2BA3-CBF5-4D12-833B-08ABBAAF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77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BCAFD3-6019-4CC4-8876-36E80A7E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8746E8-1F29-4B55-8EDA-EDECF39BD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A9A38A-8A33-4AC1-B9E3-433E61CD0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FF0E71-839A-43F5-903E-7305FB0E6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DB64-8B26-4E2A-8DB4-78AF97F722F2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EF9A43-09E6-4B93-B40C-03F3DA57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5D995F-93DB-4844-A07B-96312B4C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1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2088F-993F-4BA4-9A75-7B1EF2A0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28530F-0760-48C5-8A91-0677F34B3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89137-5A90-4EC0-AFB2-76ACF04D7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CC588-6F6E-4BFE-B3E0-8AA27C08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CD7B-1A74-49E7-A3BA-D788369F5C61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B65A1E-58E8-45C6-AEDD-6C5D6F3B1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A557BF-670B-44B1-B108-9809B54A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56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D8529-C711-4EB9-B937-67931671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64F242-0B8D-4630-BD32-EE201F745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90476-590A-4DC7-B441-A62626B2A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8B3A9-8CBE-4CA2-9B2E-9563FADC90CE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336E4-A476-4D9D-BFC8-D4B0678B9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1FFE0-1FDA-442C-8763-82ABFA4E3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B2D8E-5E93-495E-93A1-70409E99D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46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44747-6544-4C6D-8CCD-97FE44EA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2B9749-26B9-473E-8A0B-863411CC9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858FE-2192-4C74-97BE-FBA1928B7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F69A3-A2D1-4FB7-B742-F936FE18DA7A}" type="datetime1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395AC8-3677-4115-9C13-AC6481521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www.dvsschool.ru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8066FA-0002-42BC-A932-9848B31D5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5A495-E74E-4F5D-889D-5BC8C5C6F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5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4.jpg"/><Relationship Id="rId7" Type="http://schemas.openxmlformats.org/officeDocument/2006/relationships/image" Target="../media/image8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4.jp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50.png"/><Relationship Id="rId4" Type="http://schemas.openxmlformats.org/officeDocument/2006/relationships/image" Target="../media/image28.png"/><Relationship Id="rId9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1.png"/><Relationship Id="rId7" Type="http://schemas.openxmlformats.org/officeDocument/2006/relationships/image" Target="../media/image1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30.png"/><Relationship Id="rId5" Type="http://schemas.openxmlformats.org/officeDocument/2006/relationships/image" Target="../media/image32.png"/><Relationship Id="rId10" Type="http://schemas.openxmlformats.org/officeDocument/2006/relationships/image" Target="../media/image220.png"/><Relationship Id="rId4" Type="http://schemas.openxmlformats.org/officeDocument/2006/relationships/image" Target="../media/image25.png"/><Relationship Id="rId9" Type="http://schemas.openxmlformats.org/officeDocument/2006/relationships/image" Target="../media/image2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.png"/><Relationship Id="rId7" Type="http://schemas.openxmlformats.org/officeDocument/2006/relationships/image" Target="../media/image2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90.png"/><Relationship Id="rId5" Type="http://schemas.openxmlformats.org/officeDocument/2006/relationships/image" Target="../media/image33.png"/><Relationship Id="rId10" Type="http://schemas.openxmlformats.org/officeDocument/2006/relationships/image" Target="../media/image280.png"/><Relationship Id="rId4" Type="http://schemas.openxmlformats.org/officeDocument/2006/relationships/image" Target="../media/image32.png"/><Relationship Id="rId9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37.jp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slide" Target="slide11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3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33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microsoft.com/office/2007/relationships/hdphoto" Target="../media/hdphoto3.wdp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kvant.mccme.ru/1974/index.ht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02.png"/><Relationship Id="rId4" Type="http://schemas.openxmlformats.org/officeDocument/2006/relationships/hyperlink" Target="http://kvant.mccme.ru/1974/11/index.ht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FiPJjrmmt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oJb9RnAVDu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8C9C147-B146-4B23-A005-BD1C5EBF2B8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B5B00CD-9502-4DCB-A308-FA9042EA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108C4FD-9490-4489-936E-4C8D50CE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66" y="1157347"/>
              <a:ext cx="1807468" cy="157581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C6A1E49-594D-47AE-B070-EE8D0317E241}"/>
              </a:ext>
            </a:extLst>
          </p:cNvPr>
          <p:cNvSpPr txBox="1"/>
          <p:nvPr/>
        </p:nvSpPr>
        <p:spPr>
          <a:xfrm>
            <a:off x="4171147" y="2744264"/>
            <a:ext cx="35125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>
                <a:latin typeface="Courier New" panose="02070309020205020404" pitchFamily="49" charset="0"/>
                <a:cs typeface="Courier New" panose="02070309020205020404" pitchFamily="49" charset="0"/>
              </a:rPr>
              <a:t>ОПТИКА</a:t>
            </a:r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43610EA3-1035-45AE-BAD3-E651DDBB6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www.dvsschool.ru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34C17977-AD7E-E2FB-4D9D-844A0334B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FCC1-584E-4B37-BD11-9BD209DA837F}" type="datetime1">
              <a:rPr lang="ru-RU" smtClean="0"/>
              <a:t>05.12.2022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473857-1D9C-C802-E615-BFB44800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5A495-E74E-4F5D-889D-5BC8C5C6F922}" type="slidenum">
              <a:rPr lang="ru-RU" smtClean="0"/>
              <a:t>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60F27-EB1A-7245-2E37-42E2504C11FC}"/>
              </a:ext>
            </a:extLst>
          </p:cNvPr>
          <p:cNvSpPr txBox="1"/>
          <p:nvPr/>
        </p:nvSpPr>
        <p:spPr>
          <a:xfrm>
            <a:off x="5276102" y="3955691"/>
            <a:ext cx="130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ПРАКТИКА</a:t>
            </a:r>
          </a:p>
        </p:txBody>
      </p:sp>
    </p:spTree>
    <p:extLst>
      <p:ext uri="{BB962C8B-B14F-4D97-AF65-F5344CB8AC3E}">
        <p14:creationId xmlns:p14="http://schemas.microsoft.com/office/powerpoint/2010/main" val="2624238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10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EB3338-F090-8BF1-5DAF-92ABEE457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0" y="946400"/>
            <a:ext cx="12029156" cy="505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71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11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9D37CC-DB52-B6FE-4D38-A3FF1CC43E5F}"/>
              </a:ext>
            </a:extLst>
          </p:cNvPr>
          <p:cNvSpPr/>
          <p:nvPr/>
        </p:nvSpPr>
        <p:spPr>
          <a:xfrm>
            <a:off x="3314480" y="85816"/>
            <a:ext cx="53687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algn="l" rtl="0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Примеры решения задач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A0D719-D729-4EE9-F909-D6CD33494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" y="120590"/>
            <a:ext cx="690027" cy="1037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8BC01F-99C7-3727-564E-1280475114F0}"/>
              </a:ext>
            </a:extLst>
          </p:cNvPr>
          <p:cNvSpPr txBox="1"/>
          <p:nvPr/>
        </p:nvSpPr>
        <p:spPr>
          <a:xfrm>
            <a:off x="991318" y="557689"/>
            <a:ext cx="108182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1.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Телеграфный столб, освещенный Солнцем, отбрасывает тень длиной 6,9 м, а вертикально стоящий шест высотой 1 м дает тень длиной 1,1 м. Какова высота телеграфного столба?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D077C7B-A73D-5B5C-9A2D-873F551967EC}"/>
              </a:ext>
            </a:extLst>
          </p:cNvPr>
          <p:cNvGrpSpPr/>
          <p:nvPr/>
        </p:nvGrpSpPr>
        <p:grpSpPr>
          <a:xfrm>
            <a:off x="232914" y="2373571"/>
            <a:ext cx="2449901" cy="2954655"/>
            <a:chOff x="232914" y="2373571"/>
            <a:chExt cx="2449901" cy="295465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E1E966-AD26-C6B5-942A-88CD222D661C}"/>
                </a:ext>
              </a:extLst>
            </p:cNvPr>
            <p:cNvSpPr txBox="1"/>
            <p:nvPr/>
          </p:nvSpPr>
          <p:spPr>
            <a:xfrm>
              <a:off x="232914" y="2373571"/>
              <a:ext cx="2329132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Дано: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  <a:r>
                <a:rPr lang="ru-RU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6,9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  <a:r>
                <a:rPr lang="ru-RU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=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= 1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- ?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dirty="0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796A05C1-8C34-9015-FF0E-2653DBD638B3}"/>
                </a:ext>
              </a:extLst>
            </p:cNvPr>
            <p:cNvCxnSpPr>
              <a:cxnSpLocks/>
            </p:cNvCxnSpPr>
            <p:nvPr/>
          </p:nvCxnSpPr>
          <p:spPr>
            <a:xfrm>
              <a:off x="232914" y="4339087"/>
              <a:ext cx="24499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B51BF376-F846-8E7A-ABCF-CFE8758A7AEE}"/>
                </a:ext>
              </a:extLst>
            </p:cNvPr>
            <p:cNvCxnSpPr/>
            <p:nvPr/>
          </p:nvCxnSpPr>
          <p:spPr>
            <a:xfrm flipV="1">
              <a:off x="2493034" y="2373571"/>
              <a:ext cx="0" cy="245722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00EE08F1-78EA-A6A5-357E-73905924C17A}"/>
              </a:ext>
            </a:extLst>
          </p:cNvPr>
          <p:cNvGrpSpPr/>
          <p:nvPr/>
        </p:nvGrpSpPr>
        <p:grpSpPr>
          <a:xfrm>
            <a:off x="2837291" y="2347021"/>
            <a:ext cx="4478081" cy="3756074"/>
            <a:chOff x="2837291" y="2347021"/>
            <a:chExt cx="4478081" cy="3756074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0288C9D-0660-9694-83A5-C94601F74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7291" y="3203644"/>
              <a:ext cx="4478081" cy="2899451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BDBF3A8-EF7E-0E43-540C-A56AFBBB6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9429" y="3272806"/>
              <a:ext cx="392753" cy="200231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2C104D6-C942-70C7-7E2B-C8A73B8D7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291566" y="4339088"/>
              <a:ext cx="198258" cy="936038"/>
            </a:xfrm>
            <a:prstGeom prst="rect">
              <a:avLst/>
            </a:prstGeom>
          </p:spPr>
        </p:pic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29B8BE17-B26A-B836-6C25-1827762B0D63}"/>
                </a:ext>
              </a:extLst>
            </p:cNvPr>
            <p:cNvGrpSpPr/>
            <p:nvPr/>
          </p:nvGrpSpPr>
          <p:grpSpPr>
            <a:xfrm>
              <a:off x="3581400" y="2373571"/>
              <a:ext cx="1608318" cy="2937064"/>
              <a:chOff x="3581400" y="2373571"/>
              <a:chExt cx="1608318" cy="2937064"/>
            </a:xfrm>
          </p:grpSpPr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id="{2C65497C-D324-04F5-1495-E8B47BC42884}"/>
                  </a:ext>
                </a:extLst>
              </p:cNvPr>
              <p:cNvGrpSpPr/>
              <p:nvPr/>
            </p:nvGrpSpPr>
            <p:grpSpPr>
              <a:xfrm>
                <a:off x="3581400" y="2373571"/>
                <a:ext cx="1240766" cy="2928104"/>
                <a:chOff x="3581400" y="2373571"/>
                <a:chExt cx="1240766" cy="2928104"/>
              </a:xfrm>
            </p:grpSpPr>
            <p:cxnSp>
              <p:nvCxnSpPr>
                <p:cNvPr id="29" name="Прямая соединительная линия 28">
                  <a:extLst>
                    <a:ext uri="{FF2B5EF4-FFF2-40B4-BE49-F238E27FC236}">
                      <a16:creationId xmlns:a16="http://schemas.microsoft.com/office/drawing/2014/main" id="{566CC9DB-3A0B-A914-7F66-E587627029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1400" y="2373571"/>
                  <a:ext cx="1062318" cy="2901554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единительная линия 31">
                  <a:extLst>
                    <a:ext uri="{FF2B5EF4-FFF2-40B4-BE49-F238E27FC236}">
                      <a16:creationId xmlns:a16="http://schemas.microsoft.com/office/drawing/2014/main" id="{F5526B7C-DC13-C891-00D9-072A5F062A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59848" y="2400121"/>
                  <a:ext cx="1062318" cy="2901554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9BBBB51E-5A07-E2CD-3170-737D9125E79A}"/>
                  </a:ext>
                </a:extLst>
              </p:cNvPr>
              <p:cNvGrpSpPr/>
              <p:nvPr/>
            </p:nvGrpSpPr>
            <p:grpSpPr>
              <a:xfrm>
                <a:off x="3948952" y="2382531"/>
                <a:ext cx="1240766" cy="2928104"/>
                <a:chOff x="3581400" y="2373571"/>
                <a:chExt cx="1240766" cy="2928104"/>
              </a:xfrm>
            </p:grpSpPr>
            <p:cxnSp>
              <p:nvCxnSpPr>
                <p:cNvPr id="35" name="Прямая соединительная линия 34">
                  <a:extLst>
                    <a:ext uri="{FF2B5EF4-FFF2-40B4-BE49-F238E27FC236}">
                      <a16:creationId xmlns:a16="http://schemas.microsoft.com/office/drawing/2014/main" id="{42ABECE1-1EE2-875D-649C-6D9B564A0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1400" y="2373571"/>
                  <a:ext cx="1062318" cy="2901554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единительная линия 35">
                  <a:extLst>
                    <a:ext uri="{FF2B5EF4-FFF2-40B4-BE49-F238E27FC236}">
                      <a16:creationId xmlns:a16="http://schemas.microsoft.com/office/drawing/2014/main" id="{0CB8AD7C-47EA-7721-710B-31D3F864C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59848" y="2400121"/>
                  <a:ext cx="1062318" cy="2901554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DD4E7B19-B83B-32B1-D66B-91E165CFDEAC}"/>
                </a:ext>
              </a:extLst>
            </p:cNvPr>
            <p:cNvGrpSpPr/>
            <p:nvPr/>
          </p:nvGrpSpPr>
          <p:grpSpPr>
            <a:xfrm>
              <a:off x="4298574" y="2347021"/>
              <a:ext cx="1092708" cy="2901554"/>
              <a:chOff x="3581400" y="2373571"/>
              <a:chExt cx="1092708" cy="2901554"/>
            </a:xfrm>
          </p:grpSpPr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381B0B16-96D2-2568-958A-0AEF1DD64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2373571"/>
                <a:ext cx="1062318" cy="290155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71EA911-C8A0-FEF6-C9AE-703523DE0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8309" y="2417711"/>
                <a:ext cx="885799" cy="236565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DC67887A-BCAE-3490-EFB5-50574C2E3A12}"/>
                </a:ext>
              </a:extLst>
            </p:cNvPr>
            <p:cNvCxnSpPr>
              <a:cxnSpLocks/>
            </p:cNvCxnSpPr>
            <p:nvPr/>
          </p:nvCxnSpPr>
          <p:spPr>
            <a:xfrm>
              <a:off x="4713530" y="2364941"/>
              <a:ext cx="1062318" cy="290155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AD5DF181-7150-369B-DF27-6A955619C111}"/>
                </a:ext>
              </a:extLst>
            </p:cNvPr>
            <p:cNvCxnSpPr>
              <a:cxnSpLocks/>
            </p:cNvCxnSpPr>
            <p:nvPr/>
          </p:nvCxnSpPr>
          <p:spPr>
            <a:xfrm>
              <a:off x="4909394" y="2400647"/>
              <a:ext cx="1062318" cy="290155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572311E1-6A48-1997-CE6B-A180D0A64377}"/>
                </a:ext>
              </a:extLst>
            </p:cNvPr>
            <p:cNvCxnSpPr>
              <a:cxnSpLocks/>
            </p:cNvCxnSpPr>
            <p:nvPr/>
          </p:nvCxnSpPr>
          <p:spPr>
            <a:xfrm>
              <a:off x="5133163" y="2409081"/>
              <a:ext cx="1062318" cy="290155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1DE28A90-274D-D1AC-9DB5-05F9ABA795EA}"/>
                </a:ext>
              </a:extLst>
            </p:cNvPr>
            <p:cNvCxnSpPr/>
            <p:nvPr/>
          </p:nvCxnSpPr>
          <p:spPr>
            <a:xfrm>
              <a:off x="3903815" y="5275125"/>
              <a:ext cx="7242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30F85DE4-1029-0745-F465-BF03894C5934}"/>
                </a:ext>
              </a:extLst>
            </p:cNvPr>
            <p:cNvCxnSpPr>
              <a:cxnSpLocks/>
            </p:cNvCxnSpPr>
            <p:nvPr/>
          </p:nvCxnSpPr>
          <p:spPr>
            <a:xfrm>
              <a:off x="5390695" y="5248575"/>
              <a:ext cx="385153" cy="0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9E1E2C69-B87A-90B9-BAE4-019596178F8E}"/>
                </a:ext>
              </a:extLst>
            </p:cNvPr>
            <p:cNvCxnSpPr>
              <a:cxnSpLocks/>
            </p:cNvCxnSpPr>
            <p:nvPr/>
          </p:nvCxnSpPr>
          <p:spPr>
            <a:xfrm>
              <a:off x="5331917" y="2400121"/>
              <a:ext cx="1062318" cy="290155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7F2F8B02-EFF9-A159-5C05-E743C50A01EA}"/>
                </a:ext>
              </a:extLst>
            </p:cNvPr>
            <p:cNvCxnSpPr>
              <a:cxnSpLocks/>
            </p:cNvCxnSpPr>
            <p:nvPr/>
          </p:nvCxnSpPr>
          <p:spPr>
            <a:xfrm>
              <a:off x="5545758" y="2382243"/>
              <a:ext cx="1062318" cy="290155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5CA3DDE5-08C7-6218-93BF-B28CCBD221CA}"/>
                </a:ext>
              </a:extLst>
            </p:cNvPr>
            <p:cNvCxnSpPr/>
            <p:nvPr/>
          </p:nvCxnSpPr>
          <p:spPr>
            <a:xfrm flipH="1">
              <a:off x="3883618" y="5284085"/>
              <a:ext cx="6599" cy="2798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84B176A1-3304-6E6D-AAF0-D605ED65AF7A}"/>
                </a:ext>
              </a:extLst>
            </p:cNvPr>
            <p:cNvCxnSpPr/>
            <p:nvPr/>
          </p:nvCxnSpPr>
          <p:spPr>
            <a:xfrm flipH="1">
              <a:off x="4626982" y="5301675"/>
              <a:ext cx="6599" cy="2798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10122CBD-449E-9139-C5C0-97ABA4B575FE}"/>
                </a:ext>
              </a:extLst>
            </p:cNvPr>
            <p:cNvCxnSpPr/>
            <p:nvPr/>
          </p:nvCxnSpPr>
          <p:spPr>
            <a:xfrm flipH="1">
              <a:off x="5354707" y="5229815"/>
              <a:ext cx="6599" cy="2798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5702B3EE-86F7-6F2A-B243-8831FB46BCA4}"/>
                </a:ext>
              </a:extLst>
            </p:cNvPr>
            <p:cNvCxnSpPr/>
            <p:nvPr/>
          </p:nvCxnSpPr>
          <p:spPr>
            <a:xfrm flipH="1">
              <a:off x="5785128" y="5203796"/>
              <a:ext cx="6599" cy="2798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>
              <a:extLst>
                <a:ext uri="{FF2B5EF4-FFF2-40B4-BE49-F238E27FC236}">
                  <a16:creationId xmlns:a16="http://schemas.microsoft.com/office/drawing/2014/main" id="{25BB58AB-EE02-BAC5-6DF8-6F8DF82B70E8}"/>
                </a:ext>
              </a:extLst>
            </p:cNvPr>
            <p:cNvCxnSpPr/>
            <p:nvPr/>
          </p:nvCxnSpPr>
          <p:spPr>
            <a:xfrm>
              <a:off x="3903815" y="5441577"/>
              <a:ext cx="73990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>
              <a:extLst>
                <a:ext uri="{FF2B5EF4-FFF2-40B4-BE49-F238E27FC236}">
                  <a16:creationId xmlns:a16="http://schemas.microsoft.com/office/drawing/2014/main" id="{81EFAB03-6CC1-2EEA-CC76-D19B99920C32}"/>
                </a:ext>
              </a:extLst>
            </p:cNvPr>
            <p:cNvCxnSpPr>
              <a:cxnSpLocks/>
            </p:cNvCxnSpPr>
            <p:nvPr/>
          </p:nvCxnSpPr>
          <p:spPr>
            <a:xfrm>
              <a:off x="5337014" y="5405719"/>
              <a:ext cx="45471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E071DAE-743A-A90D-2E25-79FD388075DC}"/>
                </a:ext>
              </a:extLst>
            </p:cNvPr>
            <p:cNvSpPr txBox="1"/>
            <p:nvPr/>
          </p:nvSpPr>
          <p:spPr>
            <a:xfrm>
              <a:off x="4086150" y="539354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  <a:r>
                <a:rPr lang="en-US" b="1" baseline="-250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endParaRPr lang="ru-RU" b="1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A7FA280-DD89-B4F2-1104-82143F52963E}"/>
                </a:ext>
              </a:extLst>
            </p:cNvPr>
            <p:cNvSpPr txBox="1"/>
            <p:nvPr/>
          </p:nvSpPr>
          <p:spPr>
            <a:xfrm>
              <a:off x="5369630" y="537567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  <a:r>
                <a:rPr lang="en-US" b="1" baseline="-250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ru-RU" b="1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44946A3F-ED5A-3A71-8B5C-A0BA0D47CF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0226" y="3322376"/>
              <a:ext cx="498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AC792132-8B55-BA5F-D396-66F412A6B7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7183" y="5266160"/>
              <a:ext cx="498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B4C1A3D-770C-E7CB-03B6-11EA124D2A2D}"/>
                </a:ext>
              </a:extLst>
            </p:cNvPr>
            <p:cNvCxnSpPr/>
            <p:nvPr/>
          </p:nvCxnSpPr>
          <p:spPr>
            <a:xfrm>
              <a:off x="3581400" y="3322376"/>
              <a:ext cx="0" cy="195274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C72AA00-FF59-493A-5A0E-AE7491D923E3}"/>
                </a:ext>
              </a:extLst>
            </p:cNvPr>
            <p:cNvSpPr txBox="1"/>
            <p:nvPr/>
          </p:nvSpPr>
          <p:spPr>
            <a:xfrm>
              <a:off x="3298623" y="4159564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H</a:t>
              </a:r>
              <a:endParaRPr lang="ru-RU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id="{3AD6C7AE-8D20-A4BD-8819-F3291026C13F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4339087"/>
              <a:ext cx="0" cy="926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C8CDA44A-2D15-A173-C91E-FB0354B721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4121" y="4344522"/>
              <a:ext cx="498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0CF55061-DC66-F573-CB4E-67D0F1F47A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4120" y="5265675"/>
              <a:ext cx="498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7D51D56-50BF-8103-8CB2-3EBED8349CB4}"/>
                </a:ext>
              </a:extLst>
            </p:cNvPr>
            <p:cNvSpPr txBox="1"/>
            <p:nvPr/>
          </p:nvSpPr>
          <p:spPr>
            <a:xfrm>
              <a:off x="4885447" y="4572147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h</a:t>
              </a:r>
              <a:endParaRPr lang="ru-RU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FE65CFD-4A29-6184-1BA1-F7CDC13B6C1A}"/>
                </a:ext>
              </a:extLst>
            </p:cNvPr>
            <p:cNvSpPr txBox="1"/>
            <p:nvPr/>
          </p:nvSpPr>
          <p:spPr>
            <a:xfrm>
              <a:off x="3728860" y="2983468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  <a:endParaRPr lang="ru-RU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C3D0430-69F6-3A39-44B4-15F0BB105CEB}"/>
                </a:ext>
              </a:extLst>
            </p:cNvPr>
            <p:cNvSpPr txBox="1"/>
            <p:nvPr/>
          </p:nvSpPr>
          <p:spPr>
            <a:xfrm>
              <a:off x="3584507" y="5199642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B</a:t>
              </a:r>
              <a:endParaRPr lang="ru-RU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EA3BDE9-0FD6-06FE-0E26-F51C0DA59C75}"/>
                </a:ext>
              </a:extLst>
            </p:cNvPr>
            <p:cNvSpPr txBox="1"/>
            <p:nvPr/>
          </p:nvSpPr>
          <p:spPr>
            <a:xfrm>
              <a:off x="4404595" y="4894602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endParaRPr lang="ru-RU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51BECC1-AD20-316B-7A4E-4A5A092DCA91}"/>
                </a:ext>
              </a:extLst>
            </p:cNvPr>
            <p:cNvSpPr txBox="1"/>
            <p:nvPr/>
          </p:nvSpPr>
          <p:spPr>
            <a:xfrm>
              <a:off x="5243950" y="4009189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  <a:endParaRPr lang="ru-RU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B039F84-6A46-2EDF-A877-65692341DAC0}"/>
                </a:ext>
              </a:extLst>
            </p:cNvPr>
            <p:cNvSpPr txBox="1"/>
            <p:nvPr/>
          </p:nvSpPr>
          <p:spPr>
            <a:xfrm>
              <a:off x="5055806" y="5208882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E</a:t>
              </a:r>
              <a:endParaRPr lang="ru-RU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F54ED3D-1A70-60DB-C439-DD818CD4929D}"/>
                </a:ext>
              </a:extLst>
            </p:cNvPr>
            <p:cNvSpPr txBox="1"/>
            <p:nvPr/>
          </p:nvSpPr>
          <p:spPr>
            <a:xfrm>
              <a:off x="5701779" y="4894602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K</a:t>
              </a:r>
              <a:endParaRPr lang="ru-RU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" name="Прямая со стрелкой 1">
              <a:extLst>
                <a:ext uri="{FF2B5EF4-FFF2-40B4-BE49-F238E27FC236}">
                  <a16:creationId xmlns:a16="http://schemas.microsoft.com/office/drawing/2014/main" id="{473E28A8-47BE-A823-BE1A-6CD6E273C133}"/>
                </a:ext>
              </a:extLst>
            </p:cNvPr>
            <p:cNvCxnSpPr>
              <a:cxnSpLocks/>
            </p:cNvCxnSpPr>
            <p:nvPr/>
          </p:nvCxnSpPr>
          <p:spPr>
            <a:xfrm>
              <a:off x="5188391" y="4339087"/>
              <a:ext cx="0" cy="926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11A317-7E4F-FE8A-68AC-7D5DF6C328C3}"/>
                </a:ext>
              </a:extLst>
            </p:cNvPr>
            <p:cNvSpPr txBox="1"/>
            <p:nvPr/>
          </p:nvSpPr>
          <p:spPr>
            <a:xfrm>
              <a:off x="4884120" y="4572147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h</a:t>
              </a:r>
              <a:endParaRPr lang="ru-RU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3EE1E4C5-CDFB-FC55-C8A0-0069391B4422}"/>
              </a:ext>
            </a:extLst>
          </p:cNvPr>
          <p:cNvSpPr txBox="1"/>
          <p:nvPr/>
        </p:nvSpPr>
        <p:spPr>
          <a:xfrm>
            <a:off x="5971712" y="2322224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2DC908B-966F-B21E-24A9-AB88F2ED1E5F}"/>
              </a:ext>
            </a:extLst>
          </p:cNvPr>
          <p:cNvSpPr txBox="1"/>
          <p:nvPr/>
        </p:nvSpPr>
        <p:spPr>
          <a:xfrm>
            <a:off x="7442941" y="2762934"/>
            <a:ext cx="4695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Треугольники 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АВС и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DEK –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подобные.</a:t>
            </a:r>
          </a:p>
        </p:txBody>
      </p: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9A1A2298-946E-F18E-0BD4-35CC2B3259CA}"/>
              </a:ext>
            </a:extLst>
          </p:cNvPr>
          <p:cNvGrpSpPr/>
          <p:nvPr/>
        </p:nvGrpSpPr>
        <p:grpSpPr>
          <a:xfrm>
            <a:off x="8847634" y="3717041"/>
            <a:ext cx="1335109" cy="1217983"/>
            <a:chOff x="8847634" y="3717041"/>
            <a:chExt cx="1335109" cy="1217983"/>
          </a:xfrm>
        </p:grpSpPr>
        <p:sp>
          <p:nvSpPr>
            <p:cNvPr id="84" name="Стрелка: вниз 83">
              <a:extLst>
                <a:ext uri="{FF2B5EF4-FFF2-40B4-BE49-F238E27FC236}">
                  <a16:creationId xmlns:a16="http://schemas.microsoft.com/office/drawing/2014/main" id="{27645571-1683-5396-FD2A-518AF13A39CD}"/>
                </a:ext>
              </a:extLst>
            </p:cNvPr>
            <p:cNvSpPr/>
            <p:nvPr/>
          </p:nvSpPr>
          <p:spPr>
            <a:xfrm>
              <a:off x="9331413" y="3717041"/>
              <a:ext cx="367553" cy="365125"/>
            </a:xfrm>
            <a:prstGeom prst="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B6F2FA1-252B-2BDB-EB5C-923EA692D147}"/>
                    </a:ext>
                  </a:extLst>
                </p:cNvPr>
                <p:cNvSpPr txBox="1"/>
                <p:nvPr/>
              </p:nvSpPr>
              <p:spPr>
                <a:xfrm>
                  <a:off x="8847634" y="4046511"/>
                  <a:ext cx="1335109" cy="8885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num>
                          <m:den>
                            <m:sSub>
                              <m:sSubPr>
                                <m:ctrlPr>
                                  <a:rPr lang="ru-RU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ru-RU" sz="2800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B6F2FA1-252B-2BDB-EB5C-923EA692D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7634" y="4046511"/>
                  <a:ext cx="1335109" cy="8885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F6EBBA3-E102-D7FD-98D6-1738F1BEC219}"/>
                  </a:ext>
                </a:extLst>
              </p:cNvPr>
              <p:cNvSpPr txBox="1"/>
              <p:nvPr/>
            </p:nvSpPr>
            <p:spPr>
              <a:xfrm>
                <a:off x="8139052" y="5248575"/>
                <a:ext cx="3119828" cy="888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=6,27 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</a:rPr>
                        <m:t>м.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F6EBBA3-E102-D7FD-98D6-1738F1BEC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052" y="5248575"/>
                <a:ext cx="3119828" cy="888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88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12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A3F6F-3B4B-E8A6-B2EF-844912E062D5}"/>
              </a:ext>
            </a:extLst>
          </p:cNvPr>
          <p:cNvSpPr txBox="1"/>
          <p:nvPr/>
        </p:nvSpPr>
        <p:spPr>
          <a:xfrm>
            <a:off x="1008528" y="595224"/>
            <a:ext cx="109055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Шар диаметром 20 см находится на расстоянии 2 м от лампочки. На каком расстоянии надо расположить шар от экрана, чтобы диаметр тени был 70 см?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A4BA7A-4D37-0901-6035-99F8A09CC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" y="120590"/>
            <a:ext cx="690027" cy="103763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F09ACE7-1BA4-6B2A-50E1-1FD55AABEC3C}"/>
              </a:ext>
            </a:extLst>
          </p:cNvPr>
          <p:cNvGrpSpPr/>
          <p:nvPr/>
        </p:nvGrpSpPr>
        <p:grpSpPr>
          <a:xfrm>
            <a:off x="232914" y="2373571"/>
            <a:ext cx="2449901" cy="2954655"/>
            <a:chOff x="232914" y="2373571"/>
            <a:chExt cx="2449901" cy="295465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133538-00FA-5163-C6E6-FE68A166037C}"/>
                </a:ext>
              </a:extLst>
            </p:cNvPr>
            <p:cNvSpPr txBox="1"/>
            <p:nvPr/>
          </p:nvSpPr>
          <p:spPr>
            <a:xfrm>
              <a:off x="232914" y="2373571"/>
              <a:ext cx="2329132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Дано: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d = 0,2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 = 2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D = 0,7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 - ?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dirty="0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8D820A23-CC81-F72B-996C-9A9128BD1B8E}"/>
                </a:ext>
              </a:extLst>
            </p:cNvPr>
            <p:cNvCxnSpPr>
              <a:cxnSpLocks/>
            </p:cNvCxnSpPr>
            <p:nvPr/>
          </p:nvCxnSpPr>
          <p:spPr>
            <a:xfrm>
              <a:off x="232914" y="4339087"/>
              <a:ext cx="24499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420B744F-DD7C-5860-D057-B3BE5503FA02}"/>
                </a:ext>
              </a:extLst>
            </p:cNvPr>
            <p:cNvCxnSpPr/>
            <p:nvPr/>
          </p:nvCxnSpPr>
          <p:spPr>
            <a:xfrm flipV="1">
              <a:off x="2493034" y="2373571"/>
              <a:ext cx="0" cy="245722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936D55E-644B-74B1-2AD8-E016F3CD1E55}"/>
              </a:ext>
            </a:extLst>
          </p:cNvPr>
          <p:cNvSpPr txBox="1"/>
          <p:nvPr/>
        </p:nvSpPr>
        <p:spPr>
          <a:xfrm>
            <a:off x="5509767" y="2228017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B6BC6BF7-35A9-786A-90C4-FC18C9757486}"/>
              </a:ext>
            </a:extLst>
          </p:cNvPr>
          <p:cNvGrpSpPr/>
          <p:nvPr/>
        </p:nvGrpSpPr>
        <p:grpSpPr>
          <a:xfrm>
            <a:off x="2758776" y="2869610"/>
            <a:ext cx="4680970" cy="2530096"/>
            <a:chOff x="2758776" y="2869610"/>
            <a:chExt cx="4680970" cy="253009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5CE878-1C01-5B0D-3DE1-AC474C9CBD91}"/>
                </a:ext>
              </a:extLst>
            </p:cNvPr>
            <p:cNvSpPr txBox="1"/>
            <p:nvPr/>
          </p:nvSpPr>
          <p:spPr>
            <a:xfrm>
              <a:off x="2758776" y="3737252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endParaRPr lang="ru-RU" sz="2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E832E770-7019-D73C-1A0A-0B855E79CC22}"/>
                </a:ext>
              </a:extLst>
            </p:cNvPr>
            <p:cNvGrpSpPr/>
            <p:nvPr/>
          </p:nvGrpSpPr>
          <p:grpSpPr>
            <a:xfrm>
              <a:off x="3053690" y="2869610"/>
              <a:ext cx="4386056" cy="2530096"/>
              <a:chOff x="3053690" y="2869610"/>
              <a:chExt cx="4386056" cy="2530096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92B3A73-3A07-DC46-029B-C16177118B0C}"/>
                  </a:ext>
                </a:extLst>
              </p:cNvPr>
              <p:cNvSpPr txBox="1"/>
              <p:nvPr/>
            </p:nvSpPr>
            <p:spPr>
              <a:xfrm>
                <a:off x="6296039" y="2869610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K</a:t>
                </a:r>
                <a:endPara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id="{5EC5395A-1B14-5E3B-A3E4-E02A7CA56B75}"/>
                  </a:ext>
                </a:extLst>
              </p:cNvPr>
              <p:cNvGrpSpPr/>
              <p:nvPr/>
            </p:nvGrpSpPr>
            <p:grpSpPr>
              <a:xfrm>
                <a:off x="3053690" y="3226896"/>
                <a:ext cx="4386056" cy="2172810"/>
                <a:chOff x="3053690" y="3226896"/>
                <a:chExt cx="4386056" cy="2172810"/>
              </a:xfrm>
            </p:grpSpPr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542A40A0-86AC-9845-B120-6660FA3BB6C7}"/>
                    </a:ext>
                  </a:extLst>
                </p:cNvPr>
                <p:cNvSpPr/>
                <p:nvPr/>
              </p:nvSpPr>
              <p:spPr>
                <a:xfrm>
                  <a:off x="6147898" y="3322392"/>
                  <a:ext cx="695755" cy="1322828"/>
                </a:xfrm>
                <a:prstGeom prst="ellipse">
                  <a:avLst/>
                </a:prstGeom>
                <a:pattFill prst="wdUpDiag">
                  <a:fgClr>
                    <a:schemeClr val="accent1"/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32" name="Группа 31">
                  <a:extLst>
                    <a:ext uri="{FF2B5EF4-FFF2-40B4-BE49-F238E27FC236}">
                      <a16:creationId xmlns:a16="http://schemas.microsoft.com/office/drawing/2014/main" id="{4E9D6918-B493-41C4-EEBA-C88D992219BA}"/>
                    </a:ext>
                  </a:extLst>
                </p:cNvPr>
                <p:cNvGrpSpPr/>
                <p:nvPr/>
              </p:nvGrpSpPr>
              <p:grpSpPr>
                <a:xfrm>
                  <a:off x="3053690" y="3298227"/>
                  <a:ext cx="3789961" cy="1370145"/>
                  <a:chOff x="2992800" y="2751237"/>
                  <a:chExt cx="3789961" cy="1370145"/>
                </a:xfrm>
              </p:grpSpPr>
              <p:pic>
                <p:nvPicPr>
                  <p:cNvPr id="16" name="Рисунок 15">
                    <a:extLst>
                      <a:ext uri="{FF2B5EF4-FFF2-40B4-BE49-F238E27FC236}">
                        <a16:creationId xmlns:a16="http://schemas.microsoft.com/office/drawing/2014/main" id="{7B27CFE3-DB80-701B-4B96-B1AA5965DA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 flipH="1">
                    <a:off x="2992800" y="3131883"/>
                    <a:ext cx="497193" cy="497193"/>
                  </a:xfrm>
                  <a:prstGeom prst="rect">
                    <a:avLst/>
                  </a:prstGeom>
                </p:spPr>
              </p:pic>
              <p:pic>
                <p:nvPicPr>
                  <p:cNvPr id="18" name="Рисунок 17">
                    <a:extLst>
                      <a:ext uri="{FF2B5EF4-FFF2-40B4-BE49-F238E27FC236}">
                        <a16:creationId xmlns:a16="http://schemas.microsoft.com/office/drawing/2014/main" id="{A6A27DB6-D01C-A37B-7496-8D9B85AB67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9440122">
                    <a:off x="4390747" y="3139492"/>
                    <a:ext cx="593632" cy="593632"/>
                  </a:xfrm>
                  <a:prstGeom prst="rect">
                    <a:avLst/>
                  </a:prstGeom>
                </p:spPr>
              </p:pic>
              <p:cxnSp>
                <p:nvCxnSpPr>
                  <p:cNvPr id="20" name="Прямая соединительная линия 19">
                    <a:extLst>
                      <a:ext uri="{FF2B5EF4-FFF2-40B4-BE49-F238E27FC236}">
                        <a16:creationId xmlns:a16="http://schemas.microsoft.com/office/drawing/2014/main" id="{A5957B2E-8588-8C34-1CCA-3DDD51EFA69B}"/>
                      </a:ext>
                    </a:extLst>
                  </p:cNvPr>
                  <p:cNvCxnSpPr>
                    <a:endCxn id="14" idx="2"/>
                  </p:cNvCxnSpPr>
                  <p:nvPr/>
                </p:nvCxnSpPr>
                <p:spPr>
                  <a:xfrm flipV="1">
                    <a:off x="3241396" y="2751237"/>
                    <a:ext cx="3219914" cy="685071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единительная линия 20">
                    <a:extLst>
                      <a:ext uri="{FF2B5EF4-FFF2-40B4-BE49-F238E27FC236}">
                        <a16:creationId xmlns:a16="http://schemas.microsoft.com/office/drawing/2014/main" id="{733C64F8-541D-474A-CF73-1989230817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1396" y="3436308"/>
                    <a:ext cx="3219913" cy="685071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1" name="Рисунок 30">
                    <a:extLst>
                      <a:ext uri="{FF2B5EF4-FFF2-40B4-BE49-F238E27FC236}">
                        <a16:creationId xmlns:a16="http://schemas.microsoft.com/office/drawing/2014/main" id="{84FD53CD-44FE-9297-F162-411AA1B7A4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artisticBlur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5749813" y="3088435"/>
                    <a:ext cx="1370141" cy="695754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34" name="Прямая соединительная линия 33">
                  <a:extLst>
                    <a:ext uri="{FF2B5EF4-FFF2-40B4-BE49-F238E27FC236}">
                      <a16:creationId xmlns:a16="http://schemas.microsoft.com/office/drawing/2014/main" id="{230C9ED5-7A04-3804-6F3A-4A744BA919A3}"/>
                    </a:ext>
                  </a:extLst>
                </p:cNvPr>
                <p:cNvCxnSpPr/>
                <p:nvPr/>
              </p:nvCxnSpPr>
              <p:spPr>
                <a:xfrm>
                  <a:off x="3302286" y="3983298"/>
                  <a:ext cx="0" cy="14091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единительная линия 34">
                  <a:extLst>
                    <a:ext uri="{FF2B5EF4-FFF2-40B4-BE49-F238E27FC236}">
                      <a16:creationId xmlns:a16="http://schemas.microsoft.com/office/drawing/2014/main" id="{DBD9C256-FED6-184D-0EA7-4FA9627AB6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18709" y="3678873"/>
                  <a:ext cx="0" cy="172083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единительная линия 35">
                  <a:extLst>
                    <a:ext uri="{FF2B5EF4-FFF2-40B4-BE49-F238E27FC236}">
                      <a16:creationId xmlns:a16="http://schemas.microsoft.com/office/drawing/2014/main" id="{75536D15-6CC0-A81E-FD22-262C8D3883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09407" y="3312843"/>
                  <a:ext cx="12793" cy="208686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 стрелкой 37">
                  <a:extLst>
                    <a:ext uri="{FF2B5EF4-FFF2-40B4-BE49-F238E27FC236}">
                      <a16:creationId xmlns:a16="http://schemas.microsoft.com/office/drawing/2014/main" id="{13EF6403-2D88-14FC-C9BC-772639A7428E}"/>
                    </a:ext>
                  </a:extLst>
                </p:cNvPr>
                <p:cNvCxnSpPr/>
                <p:nvPr/>
              </p:nvCxnSpPr>
              <p:spPr>
                <a:xfrm>
                  <a:off x="3302286" y="5160500"/>
                  <a:ext cx="1416423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 стрелкой 39">
                  <a:extLst>
                    <a:ext uri="{FF2B5EF4-FFF2-40B4-BE49-F238E27FC236}">
                      <a16:creationId xmlns:a16="http://schemas.microsoft.com/office/drawing/2014/main" id="{4D0F583D-F4DF-90A0-2E7C-82CD9F5C6760}"/>
                    </a:ext>
                  </a:extLst>
                </p:cNvPr>
                <p:cNvCxnSpPr/>
                <p:nvPr/>
              </p:nvCxnSpPr>
              <p:spPr>
                <a:xfrm>
                  <a:off x="4718709" y="5160500"/>
                  <a:ext cx="1790698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>
                  <a:extLst>
                    <a:ext uri="{FF2B5EF4-FFF2-40B4-BE49-F238E27FC236}">
                      <a16:creationId xmlns:a16="http://schemas.microsoft.com/office/drawing/2014/main" id="{D92BDBBD-6ECD-FAAB-D435-9D04D5CD9433}"/>
                    </a:ext>
                  </a:extLst>
                </p:cNvPr>
                <p:cNvCxnSpPr/>
                <p:nvPr/>
              </p:nvCxnSpPr>
              <p:spPr>
                <a:xfrm>
                  <a:off x="4718709" y="3678873"/>
                  <a:ext cx="75686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Прямая соединительная линия 43">
                  <a:extLst>
                    <a:ext uri="{FF2B5EF4-FFF2-40B4-BE49-F238E27FC236}">
                      <a16:creationId xmlns:a16="http://schemas.microsoft.com/office/drawing/2014/main" id="{48B8F638-797E-C61E-B057-6104CC1BF7E4}"/>
                    </a:ext>
                  </a:extLst>
                </p:cNvPr>
                <p:cNvCxnSpPr/>
                <p:nvPr/>
              </p:nvCxnSpPr>
              <p:spPr>
                <a:xfrm>
                  <a:off x="4718709" y="4264030"/>
                  <a:ext cx="7210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Прямая со стрелкой 45">
                  <a:extLst>
                    <a:ext uri="{FF2B5EF4-FFF2-40B4-BE49-F238E27FC236}">
                      <a16:creationId xmlns:a16="http://schemas.microsoft.com/office/drawing/2014/main" id="{903A4480-DC73-B01A-4695-0303F0408C8B}"/>
                    </a:ext>
                  </a:extLst>
                </p:cNvPr>
                <p:cNvCxnSpPr/>
                <p:nvPr/>
              </p:nvCxnSpPr>
              <p:spPr>
                <a:xfrm>
                  <a:off x="5163044" y="3678873"/>
                  <a:ext cx="0" cy="594121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Прямая соединительная линия 47">
                  <a:extLst>
                    <a:ext uri="{FF2B5EF4-FFF2-40B4-BE49-F238E27FC236}">
                      <a16:creationId xmlns:a16="http://schemas.microsoft.com/office/drawing/2014/main" id="{6FD944D6-C916-15D6-A777-82B58408A3C1}"/>
                    </a:ext>
                  </a:extLst>
                </p:cNvPr>
                <p:cNvCxnSpPr/>
                <p:nvPr/>
              </p:nvCxnSpPr>
              <p:spPr>
                <a:xfrm>
                  <a:off x="3302286" y="3983298"/>
                  <a:ext cx="3219913" cy="73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Прямая соединительная линия 48">
                  <a:extLst>
                    <a:ext uri="{FF2B5EF4-FFF2-40B4-BE49-F238E27FC236}">
                      <a16:creationId xmlns:a16="http://schemas.microsoft.com/office/drawing/2014/main" id="{CE2317C4-6193-F791-39BF-A860AFA76FBA}"/>
                    </a:ext>
                  </a:extLst>
                </p:cNvPr>
                <p:cNvCxnSpPr/>
                <p:nvPr/>
              </p:nvCxnSpPr>
              <p:spPr>
                <a:xfrm>
                  <a:off x="6483149" y="3284428"/>
                  <a:ext cx="75686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я соединительная линия 49">
                  <a:extLst>
                    <a:ext uri="{FF2B5EF4-FFF2-40B4-BE49-F238E27FC236}">
                      <a16:creationId xmlns:a16="http://schemas.microsoft.com/office/drawing/2014/main" id="{AAF50B35-F5D4-AEEF-EF41-A17F50ED4F7C}"/>
                    </a:ext>
                  </a:extLst>
                </p:cNvPr>
                <p:cNvCxnSpPr/>
                <p:nvPr/>
              </p:nvCxnSpPr>
              <p:spPr>
                <a:xfrm>
                  <a:off x="6483149" y="4660702"/>
                  <a:ext cx="75686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я со стрелкой 50">
                  <a:extLst>
                    <a:ext uri="{FF2B5EF4-FFF2-40B4-BE49-F238E27FC236}">
                      <a16:creationId xmlns:a16="http://schemas.microsoft.com/office/drawing/2014/main" id="{E765548A-28E9-3AA0-ED17-1B2B765108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27703" y="3284428"/>
                  <a:ext cx="0" cy="1383941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92676C4-788D-7029-B266-0DBB1A77285E}"/>
                    </a:ext>
                  </a:extLst>
                </p:cNvPr>
                <p:cNvSpPr txBox="1"/>
                <p:nvPr/>
              </p:nvSpPr>
              <p:spPr>
                <a:xfrm>
                  <a:off x="3760659" y="4739700"/>
                  <a:ext cx="3994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L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E6DAF9F-FF1C-4A8D-B06A-DECAB41073F0}"/>
                    </a:ext>
                  </a:extLst>
                </p:cNvPr>
                <p:cNvSpPr txBox="1"/>
                <p:nvPr/>
              </p:nvSpPr>
              <p:spPr>
                <a:xfrm>
                  <a:off x="5370923" y="4739700"/>
                  <a:ext cx="3994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S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8AA76B0-72CD-2A91-9A6D-C9BDA1268EC7}"/>
                    </a:ext>
                  </a:extLst>
                </p:cNvPr>
                <p:cNvSpPr txBox="1"/>
                <p:nvPr/>
              </p:nvSpPr>
              <p:spPr>
                <a:xfrm>
                  <a:off x="5085855" y="3735486"/>
                  <a:ext cx="3994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d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88E49A6-356D-9CDF-AF58-99DE6221ED4E}"/>
                    </a:ext>
                  </a:extLst>
                </p:cNvPr>
                <p:cNvSpPr txBox="1"/>
                <p:nvPr/>
              </p:nvSpPr>
              <p:spPr>
                <a:xfrm>
                  <a:off x="7040278" y="3714323"/>
                  <a:ext cx="3994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D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5B431EB-8623-60D7-D993-8BDDE1928A64}"/>
                    </a:ext>
                  </a:extLst>
                </p:cNvPr>
                <p:cNvSpPr txBox="1"/>
                <p:nvPr/>
              </p:nvSpPr>
              <p:spPr>
                <a:xfrm>
                  <a:off x="4525357" y="3226896"/>
                  <a:ext cx="3994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3F04FB1-837A-C953-B076-6727FEFE8D60}"/>
                    </a:ext>
                  </a:extLst>
                </p:cNvPr>
                <p:cNvSpPr txBox="1"/>
                <p:nvPr/>
              </p:nvSpPr>
              <p:spPr>
                <a:xfrm>
                  <a:off x="4408443" y="3607842"/>
                  <a:ext cx="3994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O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A3750F6-9803-EA5D-D593-7B0B3DC6E9E6}"/>
                    </a:ext>
                  </a:extLst>
                </p:cNvPr>
                <p:cNvSpPr txBox="1"/>
                <p:nvPr/>
              </p:nvSpPr>
              <p:spPr>
                <a:xfrm>
                  <a:off x="4531739" y="4228921"/>
                  <a:ext cx="3994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B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CE08B9B6-4CD2-90D8-D698-D431D180ED4B}"/>
                    </a:ext>
                  </a:extLst>
                </p:cNvPr>
                <p:cNvSpPr txBox="1"/>
                <p:nvPr/>
              </p:nvSpPr>
              <p:spPr>
                <a:xfrm>
                  <a:off x="6432964" y="4564166"/>
                  <a:ext cx="3994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E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81DFEEB-35A2-D3B3-20B1-C35E97A5A5F3}"/>
                    </a:ext>
                  </a:extLst>
                </p:cNvPr>
                <p:cNvSpPr txBox="1"/>
                <p:nvPr/>
              </p:nvSpPr>
              <p:spPr>
                <a:xfrm>
                  <a:off x="6183754" y="3587477"/>
                  <a:ext cx="39946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M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p:grp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19530C08-127C-E38C-CFDE-93542749E520}"/>
              </a:ext>
            </a:extLst>
          </p:cNvPr>
          <p:cNvSpPr txBox="1"/>
          <p:nvPr/>
        </p:nvSpPr>
        <p:spPr>
          <a:xfrm>
            <a:off x="7557247" y="300317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39EEDB7-E4F3-7C64-513A-9CB6F1F5E1C9}"/>
              </a:ext>
            </a:extLst>
          </p:cNvPr>
          <p:cNvSpPr txBox="1"/>
          <p:nvPr/>
        </p:nvSpPr>
        <p:spPr>
          <a:xfrm>
            <a:off x="7442941" y="2762934"/>
            <a:ext cx="4695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Треугольники 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COB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и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CME –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подобные.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CE4C14D-83B1-5EDE-96FC-24C1B3C9E4AE}"/>
              </a:ext>
            </a:extLst>
          </p:cNvPr>
          <p:cNvGrpSpPr/>
          <p:nvPr/>
        </p:nvGrpSpPr>
        <p:grpSpPr>
          <a:xfrm>
            <a:off x="8847634" y="3717041"/>
            <a:ext cx="1701940" cy="1138922"/>
            <a:chOff x="8847634" y="3717041"/>
            <a:chExt cx="1701940" cy="1138922"/>
          </a:xfrm>
        </p:grpSpPr>
        <p:sp>
          <p:nvSpPr>
            <p:cNvPr id="72" name="Стрелка: вниз 71">
              <a:extLst>
                <a:ext uri="{FF2B5EF4-FFF2-40B4-BE49-F238E27FC236}">
                  <a16:creationId xmlns:a16="http://schemas.microsoft.com/office/drawing/2014/main" id="{71C726A6-AD93-C191-FBBA-21C99B4B984B}"/>
                </a:ext>
              </a:extLst>
            </p:cNvPr>
            <p:cNvSpPr/>
            <p:nvPr/>
          </p:nvSpPr>
          <p:spPr>
            <a:xfrm>
              <a:off x="9331413" y="3717041"/>
              <a:ext cx="367553" cy="365125"/>
            </a:xfrm>
            <a:prstGeom prst="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483C932-7AEB-C712-A3C0-78FE763F8A43}"/>
                    </a:ext>
                  </a:extLst>
                </p:cNvPr>
                <p:cNvSpPr txBox="1"/>
                <p:nvPr/>
              </p:nvSpPr>
              <p:spPr>
                <a:xfrm>
                  <a:off x="8847634" y="4046511"/>
                  <a:ext cx="1701940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𝑂𝐵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𝑀𝐸</m:t>
                            </m:r>
                          </m:den>
                        </m:f>
                      </m:oMath>
                    </m:oMathPara>
                  </a14:m>
                  <a:endParaRPr lang="ru-RU" sz="28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483C932-7AEB-C712-A3C0-78FE763F8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7634" y="4046511"/>
                  <a:ext cx="1701940" cy="80945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C35ADDA-20A7-AA1D-45CC-E0353194D3AD}"/>
              </a:ext>
            </a:extLst>
          </p:cNvPr>
          <p:cNvGrpSpPr/>
          <p:nvPr/>
        </p:nvGrpSpPr>
        <p:grpSpPr>
          <a:xfrm>
            <a:off x="6632698" y="4806193"/>
            <a:ext cx="2161678" cy="1196427"/>
            <a:chOff x="8847634" y="3675310"/>
            <a:chExt cx="2161678" cy="1196427"/>
          </a:xfrm>
        </p:grpSpPr>
        <p:sp>
          <p:nvSpPr>
            <p:cNvPr id="75" name="Стрелка: вниз 74">
              <a:extLst>
                <a:ext uri="{FF2B5EF4-FFF2-40B4-BE49-F238E27FC236}">
                  <a16:creationId xmlns:a16="http://schemas.microsoft.com/office/drawing/2014/main" id="{E532ED10-2F8B-1F08-DE81-52F5ECA4D665}"/>
                </a:ext>
              </a:extLst>
            </p:cNvPr>
            <p:cNvSpPr/>
            <p:nvPr/>
          </p:nvSpPr>
          <p:spPr>
            <a:xfrm rot="2662204">
              <a:off x="10641759" y="3675310"/>
              <a:ext cx="367553" cy="365125"/>
            </a:xfrm>
            <a:prstGeom prst="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A7AE08A-3B27-889B-7B53-427FB1E34E71}"/>
                    </a:ext>
                  </a:extLst>
                </p:cNvPr>
                <p:cNvSpPr txBox="1"/>
                <p:nvPr/>
              </p:nvSpPr>
              <p:spPr>
                <a:xfrm>
                  <a:off x="8847634" y="4046511"/>
                  <a:ext cx="1765612" cy="8252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ru-RU" sz="28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A7AE08A-3B27-889B-7B53-427FB1E34E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7634" y="4046511"/>
                  <a:ext cx="1765612" cy="82522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5AB2095-A27E-A0A6-A359-57025CB3E051}"/>
                  </a:ext>
                </a:extLst>
              </p:cNvPr>
              <p:cNvSpPr txBox="1"/>
              <p:nvPr/>
            </p:nvSpPr>
            <p:spPr>
              <a:xfrm>
                <a:off x="8826763" y="5262920"/>
                <a:ext cx="2971070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=5 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</a:rPr>
                        <m:t>м.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5AB2095-A27E-A0A6-A359-57025CB3E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763" y="5262920"/>
                <a:ext cx="2971070" cy="8180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08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0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13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035C6-3FFC-7B5D-AC24-97D1645772AE}"/>
              </a:ext>
            </a:extLst>
          </p:cNvPr>
          <p:cNvSpPr txBox="1"/>
          <p:nvPr/>
        </p:nvSpPr>
        <p:spPr>
          <a:xfrm>
            <a:off x="1004047" y="595224"/>
            <a:ext cx="109100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Человек, рост которого 170 см, идет со скоростью 1 м/с по направлению к уличному фонарю. В некоторый момент времени длина тени человека была 180 см, а через 2 с длина тени стала 130 см. На какой высоте висит фонарь?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6BEC68-14C4-1CFA-FC09-D24573CE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6" y="136525"/>
            <a:ext cx="695004" cy="1036410"/>
          </a:xfrm>
          <a:prstGeom prst="rect">
            <a:avLst/>
          </a:prstGeom>
        </p:spPr>
      </p:pic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B0B5CC75-08ED-51EE-BBE9-628393C934CB}"/>
              </a:ext>
            </a:extLst>
          </p:cNvPr>
          <p:cNvCxnSpPr/>
          <p:nvPr/>
        </p:nvCxnSpPr>
        <p:spPr>
          <a:xfrm>
            <a:off x="3236800" y="5492576"/>
            <a:ext cx="0" cy="59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D724A7F7-EB8B-D47A-CEAD-48FDA176C1A4}"/>
              </a:ext>
            </a:extLst>
          </p:cNvPr>
          <p:cNvCxnSpPr/>
          <p:nvPr/>
        </p:nvCxnSpPr>
        <p:spPr>
          <a:xfrm>
            <a:off x="4024688" y="5468874"/>
            <a:ext cx="0" cy="59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7F35E0D3-CCCF-0598-15A5-4CFB97064B6E}"/>
              </a:ext>
            </a:extLst>
          </p:cNvPr>
          <p:cNvCxnSpPr/>
          <p:nvPr/>
        </p:nvCxnSpPr>
        <p:spPr>
          <a:xfrm>
            <a:off x="6089401" y="5485408"/>
            <a:ext cx="0" cy="59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74C935F0-9E84-2A85-A8DF-54BA4035A217}"/>
              </a:ext>
            </a:extLst>
          </p:cNvPr>
          <p:cNvGrpSpPr/>
          <p:nvPr/>
        </p:nvGrpSpPr>
        <p:grpSpPr>
          <a:xfrm>
            <a:off x="2881560" y="2894839"/>
            <a:ext cx="6068004" cy="3617938"/>
            <a:chOff x="2881560" y="2894839"/>
            <a:chExt cx="6068004" cy="3617938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990ACB8B-1826-489B-8FA1-97C0F9C75ADD}"/>
                </a:ext>
              </a:extLst>
            </p:cNvPr>
            <p:cNvGrpSpPr/>
            <p:nvPr/>
          </p:nvGrpSpPr>
          <p:grpSpPr>
            <a:xfrm>
              <a:off x="2881560" y="2894839"/>
              <a:ext cx="6068004" cy="3461511"/>
              <a:chOff x="2881560" y="2894839"/>
              <a:chExt cx="6068004" cy="3461511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F11C91F2-CD26-28B5-7D6A-55A8D0B88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2832" y="3456899"/>
                <a:ext cx="6046732" cy="2899451"/>
              </a:xfrm>
              <a:prstGeom prst="rect">
                <a:avLst/>
              </a:prstGeom>
            </p:spPr>
          </p:pic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CC9D126E-14B9-DFCD-8374-5CF1497464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0807" y="5503980"/>
                <a:ext cx="1017673" cy="1010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FAA67B01-2DFD-2179-A270-6AE1FAD75D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9511" y="5517189"/>
                <a:ext cx="2531089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0EAF96A7-41B4-79BA-1DE3-E1A42A234A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395" y="3637358"/>
                <a:ext cx="1593607" cy="1899456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E7E610E9-366B-6765-6499-BA7E003A6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2434" y="3623645"/>
                <a:ext cx="5198166" cy="1896631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6DFB43D1-29BA-7E2D-6297-30D96036376B}"/>
                  </a:ext>
                </a:extLst>
              </p:cNvPr>
              <p:cNvCxnSpPr/>
              <p:nvPr/>
            </p:nvCxnSpPr>
            <p:spPr>
              <a:xfrm flipH="1">
                <a:off x="4018089" y="5537340"/>
                <a:ext cx="6599" cy="2798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63DE62C1-B6DF-9F95-B662-710EF35AE642}"/>
                  </a:ext>
                </a:extLst>
              </p:cNvPr>
              <p:cNvCxnSpPr/>
              <p:nvPr/>
            </p:nvCxnSpPr>
            <p:spPr>
              <a:xfrm flipH="1">
                <a:off x="5047187" y="5510336"/>
                <a:ext cx="6599" cy="2798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0CC98E92-2A90-1C34-634E-9CAC811F9447}"/>
                  </a:ext>
                </a:extLst>
              </p:cNvPr>
              <p:cNvCxnSpPr/>
              <p:nvPr/>
            </p:nvCxnSpPr>
            <p:spPr>
              <a:xfrm flipH="1">
                <a:off x="6089401" y="5465114"/>
                <a:ext cx="6599" cy="2798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>
                <a:extLst>
                  <a:ext uri="{FF2B5EF4-FFF2-40B4-BE49-F238E27FC236}">
                    <a16:creationId xmlns:a16="http://schemas.microsoft.com/office/drawing/2014/main" id="{2EC1A63D-FF0F-7C7C-EF07-E221E6E477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8286" y="5677242"/>
                <a:ext cx="1015500" cy="1759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 стрелкой 27">
                <a:extLst>
                  <a:ext uri="{FF2B5EF4-FFF2-40B4-BE49-F238E27FC236}">
                    <a16:creationId xmlns:a16="http://schemas.microsoft.com/office/drawing/2014/main" id="{770A8004-D42E-FF23-9854-94476F6BD2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5677242"/>
                <a:ext cx="251257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E07F8C-F135-B062-26B4-4E7D858DA50D}"/>
                  </a:ext>
                </a:extLst>
              </p:cNvPr>
              <p:cNvSpPr txBox="1"/>
              <p:nvPr/>
            </p:nvSpPr>
            <p:spPr>
              <a:xfrm>
                <a:off x="7274023" y="562968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endParaRPr lang="ru-RU" b="1" baseline="-250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1D918DE-355A-06C5-39F5-9C21D5CF4A11}"/>
                  </a:ext>
                </a:extLst>
              </p:cNvPr>
              <p:cNvSpPr txBox="1"/>
              <p:nvPr/>
            </p:nvSpPr>
            <p:spPr>
              <a:xfrm>
                <a:off x="4411346" y="5627656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endParaRPr lang="ru-RU" b="1" baseline="-25000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C9FEF87D-660B-A30B-960F-0D414F2C08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81560" y="3557587"/>
                <a:ext cx="49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E4D9E6EC-D16A-C04F-04C3-5A714CDCE5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11654" y="5519415"/>
                <a:ext cx="49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 стрелкой 32">
                <a:extLst>
                  <a:ext uri="{FF2B5EF4-FFF2-40B4-BE49-F238E27FC236}">
                    <a16:creationId xmlns:a16="http://schemas.microsoft.com/office/drawing/2014/main" id="{2A6CA863-F7FA-542B-C6DA-C65AB43A5088}"/>
                  </a:ext>
                </a:extLst>
              </p:cNvPr>
              <p:cNvCxnSpPr/>
              <p:nvPr/>
            </p:nvCxnSpPr>
            <p:spPr>
              <a:xfrm>
                <a:off x="3236800" y="3557587"/>
                <a:ext cx="0" cy="195274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00276CC-0165-95AF-93E0-B9E4EDFDA095}"/>
                  </a:ext>
                </a:extLst>
              </p:cNvPr>
              <p:cNvSpPr txBox="1"/>
              <p:nvPr/>
            </p:nvSpPr>
            <p:spPr>
              <a:xfrm>
                <a:off x="2965038" y="4425560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H</a:t>
                </a:r>
                <a:endParaRPr lang="ru-RU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35" name="Прямая со стрелкой 34">
                <a:extLst>
                  <a:ext uri="{FF2B5EF4-FFF2-40B4-BE49-F238E27FC236}">
                    <a16:creationId xmlns:a16="http://schemas.microsoft.com/office/drawing/2014/main" id="{EE8A9137-E651-0B3D-66BD-3C41FF970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425" y="4610226"/>
                <a:ext cx="0" cy="92658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F1B9837F-0B3D-B7CF-4A70-A51D885605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7917" y="4610226"/>
                <a:ext cx="49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13DF8EF1-699E-5A70-97C4-C794DD716F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4992" y="4558753"/>
                <a:ext cx="602335" cy="854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864E4E9-585E-1DB9-F83D-72A407AD45C6}"/>
                  </a:ext>
                </a:extLst>
              </p:cNvPr>
              <p:cNvSpPr txBox="1"/>
              <p:nvPr/>
            </p:nvSpPr>
            <p:spPr>
              <a:xfrm>
                <a:off x="5698841" y="4878549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h</a:t>
                </a:r>
                <a:endParaRPr lang="ru-RU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EA76496-2D05-6AA6-290A-8A3BD72F4D20}"/>
                  </a:ext>
                </a:extLst>
              </p:cNvPr>
              <p:cNvSpPr txBox="1"/>
              <p:nvPr/>
            </p:nvSpPr>
            <p:spPr>
              <a:xfrm>
                <a:off x="3507789" y="3428558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</a:t>
                </a:r>
                <a:endParaRPr lang="ru-RU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BB466C1-4D71-9F4D-521E-3285DC4D704F}"/>
                  </a:ext>
                </a:extLst>
              </p:cNvPr>
              <p:cNvSpPr txBox="1"/>
              <p:nvPr/>
            </p:nvSpPr>
            <p:spPr>
              <a:xfrm>
                <a:off x="4050394" y="4260209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endParaRPr lang="ru-RU" b="1" baseline="-25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3D6AF-97CE-21FE-1025-4D370FAF8E5A}"/>
                  </a:ext>
                </a:extLst>
              </p:cNvPr>
              <p:cNvSpPr txBox="1"/>
              <p:nvPr/>
            </p:nvSpPr>
            <p:spPr>
              <a:xfrm>
                <a:off x="4878688" y="5148356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endParaRPr lang="ru-RU" b="1" baseline="-25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A5DC9EE-77CD-2801-69CC-318C912DB248}"/>
                  </a:ext>
                </a:extLst>
              </p:cNvPr>
              <p:cNvSpPr txBox="1"/>
              <p:nvPr/>
            </p:nvSpPr>
            <p:spPr>
              <a:xfrm>
                <a:off x="3112466" y="5492576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</a:t>
                </a:r>
                <a:endParaRPr lang="ru-RU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252BEB-930C-E045-8E3C-F1AEBCA9DAA2}"/>
                  </a:ext>
                </a:extLst>
              </p:cNvPr>
              <p:cNvSpPr txBox="1"/>
              <p:nvPr/>
            </p:nvSpPr>
            <p:spPr>
              <a:xfrm>
                <a:off x="3639668" y="4854418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h</a:t>
                </a:r>
                <a:endParaRPr lang="ru-RU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0FB0F6E-52C0-47CA-9945-C961BAB5679E}"/>
                  </a:ext>
                </a:extLst>
              </p:cNvPr>
              <p:cNvSpPr txBox="1"/>
              <p:nvPr/>
            </p:nvSpPr>
            <p:spPr>
              <a:xfrm>
                <a:off x="5801005" y="5459951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B</a:t>
                </a:r>
                <a:r>
                  <a:rPr lang="en-US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endParaRPr lang="ru-RU" b="1" baseline="-25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pic>
            <p:nvPicPr>
              <p:cNvPr id="99" name="Рисунок 98">
                <a:extLst>
                  <a:ext uri="{FF2B5EF4-FFF2-40B4-BE49-F238E27FC236}">
                    <a16:creationId xmlns:a16="http://schemas.microsoft.com/office/drawing/2014/main" id="{91FF439C-CA53-9522-E065-88018194E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7653" y="2894839"/>
                <a:ext cx="906483" cy="1143679"/>
              </a:xfrm>
              <a:prstGeom prst="rect">
                <a:avLst/>
              </a:prstGeom>
            </p:spPr>
          </p:pic>
          <p:pic>
            <p:nvPicPr>
              <p:cNvPr id="101" name="Рисунок 100">
                <a:extLst>
                  <a:ext uri="{FF2B5EF4-FFF2-40B4-BE49-F238E27FC236}">
                    <a16:creationId xmlns:a16="http://schemas.microsoft.com/office/drawing/2014/main" id="{D6E762B7-B96A-B142-9878-AE2B0BEDC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4676" y="4578726"/>
                <a:ext cx="1004611" cy="1004611"/>
              </a:xfrm>
              <a:prstGeom prst="rect">
                <a:avLst/>
              </a:prstGeom>
            </p:spPr>
          </p:pic>
          <p:pic>
            <p:nvPicPr>
              <p:cNvPr id="106" name="Рисунок 105">
                <a:extLst>
                  <a:ext uri="{FF2B5EF4-FFF2-40B4-BE49-F238E27FC236}">
                    <a16:creationId xmlns:a16="http://schemas.microsoft.com/office/drawing/2014/main" id="{837E3844-7272-F666-15ED-9B13F46D9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3832" y="4558753"/>
                <a:ext cx="1004611" cy="1004611"/>
              </a:xfrm>
              <a:prstGeom prst="rect">
                <a:avLst/>
              </a:prstGeom>
            </p:spPr>
          </p:pic>
          <p:cxnSp>
            <p:nvCxnSpPr>
              <p:cNvPr id="115" name="Прямая соединительная линия 114">
                <a:extLst>
                  <a:ext uri="{FF2B5EF4-FFF2-40B4-BE49-F238E27FC236}">
                    <a16:creationId xmlns:a16="http://schemas.microsoft.com/office/drawing/2014/main" id="{C7B7ABFA-F26D-B227-168A-25445092B21D}"/>
                  </a:ext>
                </a:extLst>
              </p:cNvPr>
              <p:cNvCxnSpPr/>
              <p:nvPr/>
            </p:nvCxnSpPr>
            <p:spPr>
              <a:xfrm flipH="1">
                <a:off x="8601971" y="5443434"/>
                <a:ext cx="6599" cy="2798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2CCCBAA-7871-7F28-F466-58D0B4EBC239}"/>
                  </a:ext>
                </a:extLst>
              </p:cNvPr>
              <p:cNvSpPr txBox="1"/>
              <p:nvPr/>
            </p:nvSpPr>
            <p:spPr>
              <a:xfrm>
                <a:off x="8417939" y="510090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  <a:r>
                  <a:rPr lang="en-US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endParaRPr lang="ru-RU" b="1" baseline="-25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125" name="Прямая со стрелкой 124">
                <a:extLst>
                  <a:ext uri="{FF2B5EF4-FFF2-40B4-BE49-F238E27FC236}">
                    <a16:creationId xmlns:a16="http://schemas.microsoft.com/office/drawing/2014/main" id="{358B966B-D62E-B1F8-E8AE-E177C1CF0B4D}"/>
                  </a:ext>
                </a:extLst>
              </p:cNvPr>
              <p:cNvCxnSpPr/>
              <p:nvPr/>
            </p:nvCxnSpPr>
            <p:spPr>
              <a:xfrm flipV="1">
                <a:off x="3936613" y="4563024"/>
                <a:ext cx="0" cy="94095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F08E290-CAD2-65E2-4B00-929A590C56F9}"/>
                  </a:ext>
                </a:extLst>
              </p:cNvPr>
              <p:cNvSpPr txBox="1"/>
              <p:nvPr/>
            </p:nvSpPr>
            <p:spPr>
              <a:xfrm>
                <a:off x="5912145" y="4297147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r>
                  <a:rPr lang="en-US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endParaRPr lang="ru-RU" b="1" baseline="-25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FEDEED5-C82D-A9C3-CE10-B5E3791DE214}"/>
                  </a:ext>
                </a:extLst>
              </p:cNvPr>
              <p:cNvSpPr txBox="1"/>
              <p:nvPr/>
            </p:nvSpPr>
            <p:spPr>
              <a:xfrm>
                <a:off x="3713068" y="5449046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B</a:t>
                </a:r>
                <a:r>
                  <a:rPr lang="en-US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endParaRPr lang="ru-RU" b="1" baseline="-25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cxnSp>
          <p:nvCxnSpPr>
            <p:cNvPr id="134" name="Прямая со стрелкой 133">
              <a:extLst>
                <a:ext uri="{FF2B5EF4-FFF2-40B4-BE49-F238E27FC236}">
                  <a16:creationId xmlns:a16="http://schemas.microsoft.com/office/drawing/2014/main" id="{E312C164-B5F7-9221-8A78-8F4CA5365FC7}"/>
                </a:ext>
              </a:extLst>
            </p:cNvPr>
            <p:cNvCxnSpPr/>
            <p:nvPr/>
          </p:nvCxnSpPr>
          <p:spPr>
            <a:xfrm>
              <a:off x="4024688" y="6063333"/>
              <a:ext cx="206471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 стрелкой 135">
              <a:extLst>
                <a:ext uri="{FF2B5EF4-FFF2-40B4-BE49-F238E27FC236}">
                  <a16:creationId xmlns:a16="http://schemas.microsoft.com/office/drawing/2014/main" id="{F8B94500-3EC1-70F5-926F-70D7314E59A7}"/>
                </a:ext>
              </a:extLst>
            </p:cNvPr>
            <p:cNvCxnSpPr/>
            <p:nvPr/>
          </p:nvCxnSpPr>
          <p:spPr>
            <a:xfrm>
              <a:off x="3236800" y="6063333"/>
              <a:ext cx="749359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A3BFEA6-FB40-7AAD-1C5F-F522BD6BB234}"/>
                </a:ext>
              </a:extLst>
            </p:cNvPr>
            <p:cNvSpPr txBox="1"/>
            <p:nvPr/>
          </p:nvSpPr>
          <p:spPr>
            <a:xfrm>
              <a:off x="3367754" y="5989557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  <a:endParaRPr lang="ru-RU" sz="2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8CE8D0E-2715-9039-0949-17B67D023513}"/>
                </a:ext>
              </a:extLst>
            </p:cNvPr>
            <p:cNvSpPr txBox="1"/>
            <p:nvPr/>
          </p:nvSpPr>
          <p:spPr>
            <a:xfrm>
              <a:off x="4747780" y="5989557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ru-RU" sz="2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C6E69478-0DE1-D7BB-4A46-68229B2DE55C}"/>
              </a:ext>
            </a:extLst>
          </p:cNvPr>
          <p:cNvGrpSpPr/>
          <p:nvPr/>
        </p:nvGrpSpPr>
        <p:grpSpPr>
          <a:xfrm>
            <a:off x="180318" y="2827982"/>
            <a:ext cx="2449901" cy="3385542"/>
            <a:chOff x="172529" y="2373571"/>
            <a:chExt cx="2449901" cy="3385542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AD752C-FB91-3AC1-AB40-926D392AAA86}"/>
                </a:ext>
              </a:extLst>
            </p:cNvPr>
            <p:cNvSpPr txBox="1"/>
            <p:nvPr/>
          </p:nvSpPr>
          <p:spPr>
            <a:xfrm>
              <a:off x="232914" y="2373571"/>
              <a:ext cx="2329132" cy="338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Дано: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= 1,7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v = 1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/c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  <a:r>
                <a:rPr lang="en-US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1,8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  <a:r>
                <a:rPr lang="en-US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1,3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l-G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Δ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t = 2 c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- ?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dirty="0"/>
            </a:p>
          </p:txBody>
        </p:sp>
        <p:cxnSp>
          <p:nvCxnSpPr>
            <p:cNvPr id="142" name="Прямая соединительная линия 141">
              <a:extLst>
                <a:ext uri="{FF2B5EF4-FFF2-40B4-BE49-F238E27FC236}">
                  <a16:creationId xmlns:a16="http://schemas.microsoft.com/office/drawing/2014/main" id="{B2B5307C-755D-2ABC-6B5D-EB05042E39CB}"/>
                </a:ext>
              </a:extLst>
            </p:cNvPr>
            <p:cNvCxnSpPr>
              <a:cxnSpLocks/>
            </p:cNvCxnSpPr>
            <p:nvPr/>
          </p:nvCxnSpPr>
          <p:spPr>
            <a:xfrm>
              <a:off x="172529" y="4993452"/>
              <a:ext cx="24499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>
              <a:extLst>
                <a:ext uri="{FF2B5EF4-FFF2-40B4-BE49-F238E27FC236}">
                  <a16:creationId xmlns:a16="http://schemas.microsoft.com/office/drawing/2014/main" id="{CFE0183C-6DB0-FE81-95A4-6ED5F939F5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034" y="2373571"/>
              <a:ext cx="0" cy="303392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49E6EB87-B81D-70FC-8B09-691EF64B4028}"/>
              </a:ext>
            </a:extLst>
          </p:cNvPr>
          <p:cNvSpPr txBox="1"/>
          <p:nvPr/>
        </p:nvSpPr>
        <p:spPr>
          <a:xfrm>
            <a:off x="4820882" y="2792890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94F0129A-683F-3214-4FC2-115CF947060A}"/>
              </a:ext>
            </a:extLst>
          </p:cNvPr>
          <p:cNvGrpSpPr/>
          <p:nvPr/>
        </p:nvGrpSpPr>
        <p:grpSpPr>
          <a:xfrm>
            <a:off x="5038480" y="3152395"/>
            <a:ext cx="2887242" cy="3061129"/>
            <a:chOff x="5038480" y="3152395"/>
            <a:chExt cx="2887242" cy="30611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4F439A93-B075-65F5-118B-9A0789DDE766}"/>
                    </a:ext>
                  </a:extLst>
                </p:cNvPr>
                <p:cNvSpPr txBox="1"/>
                <p:nvPr/>
              </p:nvSpPr>
              <p:spPr>
                <a:xfrm>
                  <a:off x="6374592" y="3152395"/>
                  <a:ext cx="155113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2800" dirty="0"/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4F439A93-B075-65F5-118B-9A0789DDE7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4592" y="3152395"/>
                  <a:ext cx="1551130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Прямая со стрелкой 147">
              <a:extLst>
                <a:ext uri="{FF2B5EF4-FFF2-40B4-BE49-F238E27FC236}">
                  <a16:creationId xmlns:a16="http://schemas.microsoft.com/office/drawing/2014/main" id="{4B704C92-920B-F6D9-521F-56A71DF2CB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8480" y="3557587"/>
              <a:ext cx="1397483" cy="2655937"/>
            </a:xfrm>
            <a:prstGeom prst="straightConnector1">
              <a:avLst/>
            </a:prstGeom>
            <a:ln>
              <a:solidFill>
                <a:srgbClr val="92D05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B7407697-EFB0-C6D5-9635-393D003BA329}"/>
                  </a:ext>
                </a:extLst>
              </p:cNvPr>
              <p:cNvSpPr txBox="1"/>
              <p:nvPr/>
            </p:nvSpPr>
            <p:spPr>
              <a:xfrm>
                <a:off x="8949564" y="3169169"/>
                <a:ext cx="28670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𝑆𝑂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r>
                        <a:rPr lang="ru-RU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B7407697-EFB0-C6D5-9635-393D003BA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564" y="3169169"/>
                <a:ext cx="286700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D97EA5F1-96DA-820B-4DC4-4DF6A9EF8402}"/>
                  </a:ext>
                </a:extLst>
              </p:cNvPr>
              <p:cNvSpPr txBox="1"/>
              <p:nvPr/>
            </p:nvSpPr>
            <p:spPr>
              <a:xfrm>
                <a:off x="8901300" y="3670755"/>
                <a:ext cx="28587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𝑆𝑂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r>
                        <a:rPr lang="ru-RU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D97EA5F1-96DA-820B-4DC4-4DF6A9EF8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300" y="3670755"/>
                <a:ext cx="2858731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86665EF0-D775-BA5B-477F-C6E9EA437FD8}"/>
                  </a:ext>
                </a:extLst>
              </p:cNvPr>
              <p:cNvSpPr txBox="1"/>
              <p:nvPr/>
            </p:nvSpPr>
            <p:spPr>
              <a:xfrm>
                <a:off x="9033881" y="4214720"/>
                <a:ext cx="2578719" cy="9035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𝑆𝑂</m:t>
                          </m:r>
                          <m:r>
                            <a:rPr lang="ru-RU" sz="280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u-RU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86665EF0-D775-BA5B-477F-C6E9EA43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881" y="4214720"/>
                <a:ext cx="2578719" cy="9035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E65AF57-254D-3982-FBB0-E47C2B787E72}"/>
                  </a:ext>
                </a:extLst>
              </p:cNvPr>
              <p:cNvSpPr txBox="1"/>
              <p:nvPr/>
            </p:nvSpPr>
            <p:spPr>
              <a:xfrm>
                <a:off x="9064297" y="5192858"/>
                <a:ext cx="2611804" cy="9035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𝑆𝑂</m:t>
                          </m:r>
                          <m:r>
                            <a:rPr lang="ru-RU" sz="280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u-RU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E65AF57-254D-3982-FBB0-E47C2B787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297" y="5192858"/>
                <a:ext cx="2611804" cy="9035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0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50" grpId="0"/>
      <p:bldP spid="151" grpId="0"/>
      <p:bldP spid="152" grpId="0"/>
      <p:bldP spid="1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14</a:t>
            </a:fld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8A88AF1-FE08-ACF2-B6D7-6DF203D09AC8}"/>
              </a:ext>
            </a:extLst>
          </p:cNvPr>
          <p:cNvGrpSpPr/>
          <p:nvPr/>
        </p:nvGrpSpPr>
        <p:grpSpPr>
          <a:xfrm>
            <a:off x="326619" y="595224"/>
            <a:ext cx="8918452" cy="3617938"/>
            <a:chOff x="326619" y="595224"/>
            <a:chExt cx="8918452" cy="3617938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E3604E1E-AC91-E75C-8C31-FE7C63F8045C}"/>
                </a:ext>
              </a:extLst>
            </p:cNvPr>
            <p:cNvGrpSpPr/>
            <p:nvPr/>
          </p:nvGrpSpPr>
          <p:grpSpPr>
            <a:xfrm>
              <a:off x="326619" y="595224"/>
              <a:ext cx="6068004" cy="3617938"/>
              <a:chOff x="2881560" y="2894839"/>
              <a:chExt cx="6068004" cy="3617938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FD10F0CF-0E94-4AF4-F82F-323556FFD3F0}"/>
                  </a:ext>
                </a:extLst>
              </p:cNvPr>
              <p:cNvGrpSpPr/>
              <p:nvPr/>
            </p:nvGrpSpPr>
            <p:grpSpPr>
              <a:xfrm>
                <a:off x="2881560" y="2894839"/>
                <a:ext cx="6068004" cy="3461511"/>
                <a:chOff x="2881560" y="2894839"/>
                <a:chExt cx="6068004" cy="3461511"/>
              </a:xfrm>
            </p:grpSpPr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F870877A-0031-527A-4817-574767744D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02832" y="3456899"/>
                  <a:ext cx="6046732" cy="2899451"/>
                </a:xfrm>
                <a:prstGeom prst="rect">
                  <a:avLst/>
                </a:prstGeom>
              </p:spPr>
            </p:pic>
            <p:cxnSp>
              <p:nvCxnSpPr>
                <p:cNvPr id="13" name="Прямая соединительная линия 12">
                  <a:extLst>
                    <a:ext uri="{FF2B5EF4-FFF2-40B4-BE49-F238E27FC236}">
                      <a16:creationId xmlns:a16="http://schemas.microsoft.com/office/drawing/2014/main" id="{D50EA4D0-5FE7-EF19-C9F4-8C4AE9CE7B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20807" y="5503980"/>
                  <a:ext cx="1017673" cy="1010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>
                  <a:extLst>
                    <a:ext uri="{FF2B5EF4-FFF2-40B4-BE49-F238E27FC236}">
                      <a16:creationId xmlns:a16="http://schemas.microsoft.com/office/drawing/2014/main" id="{6F4F5193-3DF6-AD5A-EE1C-92EFD21386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79511" y="5517189"/>
                  <a:ext cx="2531089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>
                  <a:extLst>
                    <a:ext uri="{FF2B5EF4-FFF2-40B4-BE49-F238E27FC236}">
                      <a16:creationId xmlns:a16="http://schemas.microsoft.com/office/drawing/2014/main" id="{ED0AD850-FE45-A049-01BD-2B903D415D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60395" y="3637358"/>
                  <a:ext cx="1593607" cy="1899456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>
                  <a:extLst>
                    <a:ext uri="{FF2B5EF4-FFF2-40B4-BE49-F238E27FC236}">
                      <a16:creationId xmlns:a16="http://schemas.microsoft.com/office/drawing/2014/main" id="{807149F6-DC41-B241-2B02-8E90FD293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12434" y="3623645"/>
                  <a:ext cx="5198166" cy="1896631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>
                  <a:extLst>
                    <a:ext uri="{FF2B5EF4-FFF2-40B4-BE49-F238E27FC236}">
                      <a16:creationId xmlns:a16="http://schemas.microsoft.com/office/drawing/2014/main" id="{5896E120-D9FF-C17A-E8F0-35C69770E66F}"/>
                    </a:ext>
                  </a:extLst>
                </p:cNvPr>
                <p:cNvCxnSpPr/>
                <p:nvPr/>
              </p:nvCxnSpPr>
              <p:spPr>
                <a:xfrm flipH="1">
                  <a:off x="4018089" y="5537340"/>
                  <a:ext cx="6599" cy="27980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я соединительная линия 17">
                  <a:extLst>
                    <a:ext uri="{FF2B5EF4-FFF2-40B4-BE49-F238E27FC236}">
                      <a16:creationId xmlns:a16="http://schemas.microsoft.com/office/drawing/2014/main" id="{D8178061-5043-2438-4D72-BE45A078B4D9}"/>
                    </a:ext>
                  </a:extLst>
                </p:cNvPr>
                <p:cNvCxnSpPr/>
                <p:nvPr/>
              </p:nvCxnSpPr>
              <p:spPr>
                <a:xfrm flipH="1">
                  <a:off x="5047187" y="5510336"/>
                  <a:ext cx="6599" cy="27980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единительная линия 18">
                  <a:extLst>
                    <a:ext uri="{FF2B5EF4-FFF2-40B4-BE49-F238E27FC236}">
                      <a16:creationId xmlns:a16="http://schemas.microsoft.com/office/drawing/2014/main" id="{F3E9687C-EE81-D144-28D2-251015125B85}"/>
                    </a:ext>
                  </a:extLst>
                </p:cNvPr>
                <p:cNvCxnSpPr/>
                <p:nvPr/>
              </p:nvCxnSpPr>
              <p:spPr>
                <a:xfrm flipH="1">
                  <a:off x="6089401" y="5465114"/>
                  <a:ext cx="6599" cy="27980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 стрелкой 19">
                  <a:extLst>
                    <a:ext uri="{FF2B5EF4-FFF2-40B4-BE49-F238E27FC236}">
                      <a16:creationId xmlns:a16="http://schemas.microsoft.com/office/drawing/2014/main" id="{F8E25473-655D-0033-E8C6-EBBBE6FF16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38286" y="5677242"/>
                  <a:ext cx="1015500" cy="1759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 стрелкой 20">
                  <a:extLst>
                    <a:ext uri="{FF2B5EF4-FFF2-40B4-BE49-F238E27FC236}">
                      <a16:creationId xmlns:a16="http://schemas.microsoft.com/office/drawing/2014/main" id="{1FFE0D1D-E443-0034-6788-3C305F894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0" y="5677242"/>
                  <a:ext cx="251257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A95235E-D1DC-13FD-1877-A5C3F2795C70}"/>
                    </a:ext>
                  </a:extLst>
                </p:cNvPr>
                <p:cNvSpPr txBox="1"/>
                <p:nvPr/>
              </p:nvSpPr>
              <p:spPr>
                <a:xfrm>
                  <a:off x="7274023" y="5629685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L</a:t>
                  </a:r>
                  <a:r>
                    <a:rPr lang="en-US" b="1" baseline="-250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1</a:t>
                  </a:r>
                  <a:endParaRPr lang="ru-RU" b="1" baseline="-25000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CB32100-3DDE-D62A-FBA2-1B012958461E}"/>
                    </a:ext>
                  </a:extLst>
                </p:cNvPr>
                <p:cNvSpPr txBox="1"/>
                <p:nvPr/>
              </p:nvSpPr>
              <p:spPr>
                <a:xfrm>
                  <a:off x="4411346" y="5627656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L</a:t>
                  </a:r>
                  <a:r>
                    <a:rPr lang="en-US" b="1" baseline="-250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2</a:t>
                  </a:r>
                  <a:endParaRPr lang="ru-RU" b="1" baseline="-25000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cxnSp>
              <p:nvCxnSpPr>
                <p:cNvPr id="24" name="Прямая соединительная линия 23">
                  <a:extLst>
                    <a:ext uri="{FF2B5EF4-FFF2-40B4-BE49-F238E27FC236}">
                      <a16:creationId xmlns:a16="http://schemas.microsoft.com/office/drawing/2014/main" id="{E1F9EC96-4171-03AD-1660-AAE7D9CBE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81560" y="3557587"/>
                  <a:ext cx="49808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единительная линия 24">
                  <a:extLst>
                    <a:ext uri="{FF2B5EF4-FFF2-40B4-BE49-F238E27FC236}">
                      <a16:creationId xmlns:a16="http://schemas.microsoft.com/office/drawing/2014/main" id="{C5443CD3-8305-15F2-53D5-44E21C246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11654" y="5519415"/>
                  <a:ext cx="49808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 стрелкой 25">
                  <a:extLst>
                    <a:ext uri="{FF2B5EF4-FFF2-40B4-BE49-F238E27FC236}">
                      <a16:creationId xmlns:a16="http://schemas.microsoft.com/office/drawing/2014/main" id="{1AB1F3B9-335F-FEF6-2DBF-476755351221}"/>
                    </a:ext>
                  </a:extLst>
                </p:cNvPr>
                <p:cNvCxnSpPr/>
                <p:nvPr/>
              </p:nvCxnSpPr>
              <p:spPr>
                <a:xfrm>
                  <a:off x="3236800" y="3557587"/>
                  <a:ext cx="0" cy="195274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C4CCC00-AC5C-6588-736E-B7D2DA849A95}"/>
                    </a:ext>
                  </a:extLst>
                </p:cNvPr>
                <p:cNvSpPr txBox="1"/>
                <p:nvPr/>
              </p:nvSpPr>
              <p:spPr>
                <a:xfrm>
                  <a:off x="2965038" y="4425560"/>
                  <a:ext cx="328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H</a:t>
                  </a:r>
                  <a:endParaRPr lang="ru-RU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cxnSp>
              <p:nvCxnSpPr>
                <p:cNvPr id="28" name="Прямая со стрелкой 27">
                  <a:extLst>
                    <a:ext uri="{FF2B5EF4-FFF2-40B4-BE49-F238E27FC236}">
                      <a16:creationId xmlns:a16="http://schemas.microsoft.com/office/drawing/2014/main" id="{E876CE43-5590-A420-BC12-A536013529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72425" y="4610226"/>
                  <a:ext cx="0" cy="92658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>
                  <a:extLst>
                    <a:ext uri="{FF2B5EF4-FFF2-40B4-BE49-F238E27FC236}">
                      <a16:creationId xmlns:a16="http://schemas.microsoft.com/office/drawing/2014/main" id="{AEBE1E7C-55BD-2D70-58E5-A50770D6DF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97917" y="4610226"/>
                  <a:ext cx="49808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>
                  <a:extLst>
                    <a:ext uri="{FF2B5EF4-FFF2-40B4-BE49-F238E27FC236}">
                      <a16:creationId xmlns:a16="http://schemas.microsoft.com/office/drawing/2014/main" id="{C0E4813C-B54B-7B88-9336-05D052EC7D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84992" y="4558753"/>
                  <a:ext cx="602335" cy="854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25FF9D2-5FA6-193E-962E-E2B3D3B68DCD}"/>
                    </a:ext>
                  </a:extLst>
                </p:cNvPr>
                <p:cNvSpPr txBox="1"/>
                <p:nvPr/>
              </p:nvSpPr>
              <p:spPr>
                <a:xfrm>
                  <a:off x="5698841" y="4878549"/>
                  <a:ext cx="328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h</a:t>
                  </a:r>
                  <a:endParaRPr lang="ru-RU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B44D003-B2E2-9EBE-D2D0-D9E327225B77}"/>
                    </a:ext>
                  </a:extLst>
                </p:cNvPr>
                <p:cNvSpPr txBox="1"/>
                <p:nvPr/>
              </p:nvSpPr>
              <p:spPr>
                <a:xfrm>
                  <a:off x="3507789" y="3428558"/>
                  <a:ext cx="328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S</a:t>
                  </a:r>
                  <a:endParaRPr lang="ru-RU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80B632C-2F81-372C-0793-4D08CC6047FD}"/>
                    </a:ext>
                  </a:extLst>
                </p:cNvPr>
                <p:cNvSpPr txBox="1"/>
                <p:nvPr/>
              </p:nvSpPr>
              <p:spPr>
                <a:xfrm>
                  <a:off x="4050394" y="4260209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</a:t>
                  </a:r>
                  <a:r>
                    <a:rPr lang="en-US" b="1" baseline="-250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2</a:t>
                  </a:r>
                  <a:endParaRPr lang="ru-RU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30AF196-ED94-8835-A494-8AF7197510D7}"/>
                    </a:ext>
                  </a:extLst>
                </p:cNvPr>
                <p:cNvSpPr txBox="1"/>
                <p:nvPr/>
              </p:nvSpPr>
              <p:spPr>
                <a:xfrm>
                  <a:off x="4878688" y="5148356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b="1" baseline="-250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2</a:t>
                  </a:r>
                  <a:endParaRPr lang="ru-RU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740A189-4091-FF86-C340-B455E7F0CE02}"/>
                    </a:ext>
                  </a:extLst>
                </p:cNvPr>
                <p:cNvSpPr txBox="1"/>
                <p:nvPr/>
              </p:nvSpPr>
              <p:spPr>
                <a:xfrm>
                  <a:off x="3112466" y="5492576"/>
                  <a:ext cx="328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O</a:t>
                  </a:r>
                  <a:endParaRPr lang="ru-RU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80411B9-B233-D115-71AA-54D0E7D5A0A4}"/>
                    </a:ext>
                  </a:extLst>
                </p:cNvPr>
                <p:cNvSpPr txBox="1"/>
                <p:nvPr/>
              </p:nvSpPr>
              <p:spPr>
                <a:xfrm>
                  <a:off x="3639668" y="4854418"/>
                  <a:ext cx="328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h</a:t>
                  </a:r>
                  <a:endParaRPr lang="ru-RU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9AC8F82-ABDB-DDEE-F8E8-978A41034AE5}"/>
                    </a:ext>
                  </a:extLst>
                </p:cNvPr>
                <p:cNvSpPr txBox="1"/>
                <p:nvPr/>
              </p:nvSpPr>
              <p:spPr>
                <a:xfrm>
                  <a:off x="5801005" y="5459951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B</a:t>
                  </a:r>
                  <a:r>
                    <a:rPr lang="en-US" b="1" baseline="-250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1</a:t>
                  </a:r>
                  <a:endParaRPr lang="ru-RU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pic>
              <p:nvPicPr>
                <p:cNvPr id="38" name="Рисунок 37">
                  <a:extLst>
                    <a:ext uri="{FF2B5EF4-FFF2-40B4-BE49-F238E27FC236}">
                      <a16:creationId xmlns:a16="http://schemas.microsoft.com/office/drawing/2014/main" id="{417DEAAE-CB3A-7E7B-C318-9ABC33FE18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97653" y="2894839"/>
                  <a:ext cx="906483" cy="1143679"/>
                </a:xfrm>
                <a:prstGeom prst="rect">
                  <a:avLst/>
                </a:prstGeom>
              </p:spPr>
            </p:pic>
            <p:pic>
              <p:nvPicPr>
                <p:cNvPr id="39" name="Рисунок 38">
                  <a:extLst>
                    <a:ext uri="{FF2B5EF4-FFF2-40B4-BE49-F238E27FC236}">
                      <a16:creationId xmlns:a16="http://schemas.microsoft.com/office/drawing/2014/main" id="{17EDE882-4288-B258-832A-908D91447D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54676" y="4578726"/>
                  <a:ext cx="1004611" cy="1004611"/>
                </a:xfrm>
                <a:prstGeom prst="rect">
                  <a:avLst/>
                </a:prstGeom>
              </p:spPr>
            </p:pic>
            <p:pic>
              <p:nvPicPr>
                <p:cNvPr id="40" name="Рисунок 39">
                  <a:extLst>
                    <a:ext uri="{FF2B5EF4-FFF2-40B4-BE49-F238E27FC236}">
                      <a16:creationId xmlns:a16="http://schemas.microsoft.com/office/drawing/2014/main" id="{0A822220-3D98-4B57-A022-39B6C368E7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3832" y="4558753"/>
                  <a:ext cx="1004611" cy="1004611"/>
                </a:xfrm>
                <a:prstGeom prst="rect">
                  <a:avLst/>
                </a:prstGeom>
              </p:spPr>
            </p:pic>
            <p:cxnSp>
              <p:nvCxnSpPr>
                <p:cNvPr id="41" name="Прямая соединительная линия 40">
                  <a:extLst>
                    <a:ext uri="{FF2B5EF4-FFF2-40B4-BE49-F238E27FC236}">
                      <a16:creationId xmlns:a16="http://schemas.microsoft.com/office/drawing/2014/main" id="{F0F5F50D-EDA5-2B4C-E65A-FF0FCEBB4A05}"/>
                    </a:ext>
                  </a:extLst>
                </p:cNvPr>
                <p:cNvCxnSpPr/>
                <p:nvPr/>
              </p:nvCxnSpPr>
              <p:spPr>
                <a:xfrm flipH="1">
                  <a:off x="8601971" y="5443434"/>
                  <a:ext cx="6599" cy="27980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A6E70EB-89AF-A83B-72EF-1903A5E3CE03}"/>
                    </a:ext>
                  </a:extLst>
                </p:cNvPr>
                <p:cNvSpPr txBox="1"/>
                <p:nvPr/>
              </p:nvSpPr>
              <p:spPr>
                <a:xfrm>
                  <a:off x="8417939" y="5100905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b="1" baseline="-250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1</a:t>
                  </a:r>
                  <a:endParaRPr lang="ru-RU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cxnSp>
              <p:nvCxnSpPr>
                <p:cNvPr id="43" name="Прямая со стрелкой 42">
                  <a:extLst>
                    <a:ext uri="{FF2B5EF4-FFF2-40B4-BE49-F238E27FC236}">
                      <a16:creationId xmlns:a16="http://schemas.microsoft.com/office/drawing/2014/main" id="{E7899364-9F7A-196F-EA86-07B19453432E}"/>
                    </a:ext>
                  </a:extLst>
                </p:cNvPr>
                <p:cNvCxnSpPr/>
                <p:nvPr/>
              </p:nvCxnSpPr>
              <p:spPr>
                <a:xfrm flipV="1">
                  <a:off x="3936613" y="4563024"/>
                  <a:ext cx="0" cy="940956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6DEE637-98B3-9405-9E00-1BB66F7B79FC}"/>
                    </a:ext>
                  </a:extLst>
                </p:cNvPr>
                <p:cNvSpPr txBox="1"/>
                <p:nvPr/>
              </p:nvSpPr>
              <p:spPr>
                <a:xfrm>
                  <a:off x="5912145" y="4297147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</a:t>
                  </a:r>
                  <a:r>
                    <a:rPr lang="en-US" b="1" baseline="-250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1</a:t>
                  </a:r>
                  <a:endParaRPr lang="ru-RU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FB1E256-1831-443D-C1FE-27578218A26A}"/>
                    </a:ext>
                  </a:extLst>
                </p:cNvPr>
                <p:cNvSpPr txBox="1"/>
                <p:nvPr/>
              </p:nvSpPr>
              <p:spPr>
                <a:xfrm>
                  <a:off x="3713068" y="5449046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B</a:t>
                  </a:r>
                  <a:r>
                    <a:rPr lang="en-US" b="1" baseline="-250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2</a:t>
                  </a:r>
                  <a:endParaRPr lang="ru-RU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p:grp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B1AB0688-F79C-502A-6AA0-3E451C9F54AD}"/>
                  </a:ext>
                </a:extLst>
              </p:cNvPr>
              <p:cNvCxnSpPr/>
              <p:nvPr/>
            </p:nvCxnSpPr>
            <p:spPr>
              <a:xfrm>
                <a:off x="4024688" y="6063333"/>
                <a:ext cx="2064713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>
                <a:extLst>
                  <a:ext uri="{FF2B5EF4-FFF2-40B4-BE49-F238E27FC236}">
                    <a16:creationId xmlns:a16="http://schemas.microsoft.com/office/drawing/2014/main" id="{8D75FEF8-C188-5C13-51AB-F049D2E4EB7F}"/>
                  </a:ext>
                </a:extLst>
              </p:cNvPr>
              <p:cNvCxnSpPr/>
              <p:nvPr/>
            </p:nvCxnSpPr>
            <p:spPr>
              <a:xfrm>
                <a:off x="3236800" y="6063333"/>
                <a:ext cx="749359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EFB712-7107-766B-6A2D-A7DA5D3B880D}"/>
                  </a:ext>
                </a:extLst>
              </p:cNvPr>
              <p:cNvSpPr txBox="1"/>
              <p:nvPr/>
            </p:nvSpPr>
            <p:spPr>
              <a:xfrm>
                <a:off x="3367754" y="5989557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d</a:t>
                </a:r>
                <a:endParaRPr lang="ru-RU" sz="28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219A9B-6326-3098-DC76-04ABE5E83588}"/>
                  </a:ext>
                </a:extLst>
              </p:cNvPr>
              <p:cNvSpPr txBox="1"/>
              <p:nvPr/>
            </p:nvSpPr>
            <p:spPr>
              <a:xfrm>
                <a:off x="4747780" y="5989557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</a:t>
                </a:r>
                <a:endParaRPr lang="ru-RU" sz="28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E964D87-69B8-BDF6-9D8F-6BC61430C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2573" y="617909"/>
              <a:ext cx="6852498" cy="3145809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D01C153-913F-4841-F7AD-10848C1FCA07}"/>
              </a:ext>
            </a:extLst>
          </p:cNvPr>
          <p:cNvSpPr txBox="1"/>
          <p:nvPr/>
        </p:nvSpPr>
        <p:spPr>
          <a:xfrm>
            <a:off x="396878" y="4221318"/>
            <a:ext cx="183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OB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d,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804F86-E68B-A193-3D77-B2F378BB011C}"/>
              </a:ext>
            </a:extLst>
          </p:cNvPr>
          <p:cNvSpPr txBox="1"/>
          <p:nvPr/>
        </p:nvSpPr>
        <p:spPr>
          <a:xfrm>
            <a:off x="2206047" y="4207272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 = H,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8B7F91F-DFF9-BB13-D2BC-AED34275EE26}"/>
                  </a:ext>
                </a:extLst>
              </p:cNvPr>
              <p:cNvSpPr txBox="1"/>
              <p:nvPr/>
            </p:nvSpPr>
            <p:spPr>
              <a:xfrm>
                <a:off x="3772702" y="4216589"/>
                <a:ext cx="35848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= h,</a:t>
                </a:r>
                <a:endPara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8B7F91F-DFF9-BB13-D2BC-AED34275E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702" y="4216589"/>
                <a:ext cx="3584828" cy="523220"/>
              </a:xfrm>
              <a:prstGeom prst="rect">
                <a:avLst/>
              </a:prstGeom>
              <a:blipFill>
                <a:blip r:embed="rId7"/>
                <a:stretch>
                  <a:fillRect t="-12791" r="-2551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8035E07-2422-7DAA-381B-B54E1AE92947}"/>
                  </a:ext>
                </a:extLst>
              </p:cNvPr>
              <p:cNvSpPr txBox="1"/>
              <p:nvPr/>
            </p:nvSpPr>
            <p:spPr>
              <a:xfrm>
                <a:off x="7357530" y="4202553"/>
                <a:ext cx="365939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= d + s + L</a:t>
                </a:r>
                <a:r>
                  <a:rPr lang="en-US" sz="2800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  <a:endParaRPr lang="ru-RU" sz="2800" b="1" baseline="-25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8035E07-2422-7DAA-381B-B54E1AE92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530" y="4202553"/>
                <a:ext cx="3659397" cy="523220"/>
              </a:xfrm>
              <a:prstGeom prst="rect">
                <a:avLst/>
              </a:prstGeom>
              <a:blipFill>
                <a:blip r:embed="rId8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FC7671D4-01F0-98D3-A0B6-892C5B0DD0C5}"/>
              </a:ext>
            </a:extLst>
          </p:cNvPr>
          <p:cNvSpPr txBox="1"/>
          <p:nvPr/>
        </p:nvSpPr>
        <p:spPr>
          <a:xfrm>
            <a:off x="350085" y="4873168"/>
            <a:ext cx="2050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L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1,</a:t>
            </a:r>
            <a:endParaRPr lang="ru-RU" sz="2800" b="1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A9A7F8-E250-C1DC-0043-DF42EB7944E2}"/>
              </a:ext>
            </a:extLst>
          </p:cNvPr>
          <p:cNvSpPr txBox="1"/>
          <p:nvPr/>
        </p:nvSpPr>
        <p:spPr>
          <a:xfrm>
            <a:off x="2355222" y="4869133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d + L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2,</a:t>
            </a:r>
            <a:endParaRPr lang="ru-RU" sz="2800" b="1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B634A2-7BD9-625C-63AB-7967B1CDC6EF}"/>
              </a:ext>
            </a:extLst>
          </p:cNvPr>
          <p:cNvSpPr txBox="1"/>
          <p:nvPr/>
        </p:nvSpPr>
        <p:spPr>
          <a:xfrm>
            <a:off x="5134580" y="4845085"/>
            <a:ext cx="2050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L</a:t>
            </a:r>
            <a:r>
              <a:rPr lang="en-US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2,</a:t>
            </a:r>
            <a:endParaRPr lang="ru-RU" sz="2800" b="1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DB93B0-497E-8277-D023-EAFE80CF37AD}"/>
                  </a:ext>
                </a:extLst>
              </p:cNvPr>
              <p:cNvSpPr txBox="1"/>
              <p:nvPr/>
            </p:nvSpPr>
            <p:spPr>
              <a:xfrm>
                <a:off x="396878" y="5600028"/>
                <a:ext cx="3257943" cy="6118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2800" dirty="0"/>
                  <a:t> = 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+ 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;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DB93B0-497E-8277-D023-EAFE80CF3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78" y="5600028"/>
                <a:ext cx="3257943" cy="611834"/>
              </a:xfrm>
              <a:prstGeom prst="rect">
                <a:avLst/>
              </a:prstGeom>
              <a:blipFill>
                <a:blip r:embed="rId9"/>
                <a:stretch>
                  <a:fillRect t="-2000" b="-2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EB3E041-CB3D-247B-6FCA-F54360ABC03D}"/>
                  </a:ext>
                </a:extLst>
              </p:cNvPr>
              <p:cNvSpPr txBox="1"/>
              <p:nvPr/>
            </p:nvSpPr>
            <p:spPr>
              <a:xfrm>
                <a:off x="3894330" y="5600028"/>
                <a:ext cx="2587953" cy="6118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2800" dirty="0"/>
                  <a:t> = 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;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EB3E041-CB3D-247B-6FCA-F54360ABC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330" y="5600028"/>
                <a:ext cx="2587953" cy="611834"/>
              </a:xfrm>
              <a:prstGeom prst="rect">
                <a:avLst/>
              </a:prstGeom>
              <a:blipFill>
                <a:blip r:embed="rId10"/>
                <a:stretch>
                  <a:fillRect l="-236" t="-2000" b="-2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99B37DA-AAFF-BCC5-6BC2-9F660BAAFCFC}"/>
                  </a:ext>
                </a:extLst>
              </p:cNvPr>
              <p:cNvSpPr txBox="1"/>
              <p:nvPr/>
            </p:nvSpPr>
            <p:spPr>
              <a:xfrm>
                <a:off x="6784675" y="5512793"/>
                <a:ext cx="4123821" cy="877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=8,5 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</a:rPr>
                        <m:t>м.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99B37DA-AAFF-BCC5-6BC2-9F660BAAF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675" y="5512793"/>
                <a:ext cx="4123821" cy="8771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84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15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04F6F-6843-8E1A-327C-369B170D4A08}"/>
              </a:ext>
            </a:extLst>
          </p:cNvPr>
          <p:cNvSpPr txBox="1"/>
          <p:nvPr/>
        </p:nvSpPr>
        <p:spPr>
          <a:xfrm>
            <a:off x="251758" y="670236"/>
            <a:ext cx="1176483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Ф2363.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полдень по местному географическому времени 21 июня 2023 года выпускники Саратовских школ одновременно выпускают из рук шарики, надутые гелием. Ветра нет, и шарики диаметром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20 см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поднимаются вверх со скоростью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 = 1 м/с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 С какой скоростью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движутся по горизонтальной поверхности земли тени шариков? На какую высоту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должны подняться шарики, чтобы их тени на земле пропали? Широта Саратова </a:t>
            </a:r>
            <a:r>
              <a:rPr lang="el-GR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φ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51°с. ш.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Указание.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Ось собственного вращения Земли и перпендикуляр к плоскости ее орбиты при вращении вокруг Солнца составляют между собой угол 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α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23,44°.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Угловой размер Солнца 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β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0,5°.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326D1B-55E8-5F5A-2585-E991F6BEC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0" y="107502"/>
            <a:ext cx="1140051" cy="4877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B6C25C-4DF8-F372-1097-D91B0A56A1B9}"/>
              </a:ext>
            </a:extLst>
          </p:cNvPr>
          <p:cNvSpPr txBox="1"/>
          <p:nvPr/>
        </p:nvSpPr>
        <p:spPr>
          <a:xfrm>
            <a:off x="1877634" y="225892"/>
            <a:ext cx="2874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ru-RU" b="1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2015 год  номер 2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33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326D1B-55E8-5F5A-2585-E991F6BEC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0" y="107502"/>
            <a:ext cx="1140051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036052-420A-8A10-A830-5975407AB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21" y="1544128"/>
            <a:ext cx="914400" cy="914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6B8036-6B8E-096C-0C79-2D5BB4F80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071">
            <a:off x="5841028" y="855780"/>
            <a:ext cx="1949570" cy="194957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C63929-7727-5987-FE8C-76DA7E28E392}"/>
              </a:ext>
            </a:extLst>
          </p:cNvPr>
          <p:cNvCxnSpPr>
            <a:cxnSpLocks/>
          </p:cNvCxnSpPr>
          <p:nvPr/>
        </p:nvCxnSpPr>
        <p:spPr>
          <a:xfrm>
            <a:off x="1766221" y="2001328"/>
            <a:ext cx="51104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E4093CE-1A00-4DAD-1F99-5FB86BF3091C}"/>
              </a:ext>
            </a:extLst>
          </p:cNvPr>
          <p:cNvCxnSpPr>
            <a:cxnSpLocks/>
          </p:cNvCxnSpPr>
          <p:nvPr/>
        </p:nvCxnSpPr>
        <p:spPr>
          <a:xfrm flipV="1">
            <a:off x="5288937" y="1440610"/>
            <a:ext cx="3053751" cy="11559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DE1555-5920-3A85-BA2A-3749F93AB079}"/>
              </a:ext>
            </a:extLst>
          </p:cNvPr>
          <p:cNvSpPr txBox="1"/>
          <p:nvPr/>
        </p:nvSpPr>
        <p:spPr>
          <a:xfrm rot="20405943">
            <a:off x="7517222" y="121710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Экватор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5BF79C6-AF44-787B-52A8-31DA14BE6CB2}"/>
              </a:ext>
            </a:extLst>
          </p:cNvPr>
          <p:cNvCxnSpPr/>
          <p:nvPr/>
        </p:nvCxnSpPr>
        <p:spPr>
          <a:xfrm>
            <a:off x="6245031" y="334806"/>
            <a:ext cx="1141562" cy="32694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>
            <a:extLst>
              <a:ext uri="{FF2B5EF4-FFF2-40B4-BE49-F238E27FC236}">
                <a16:creationId xmlns:a16="http://schemas.microsoft.com/office/drawing/2014/main" id="{4351A3D9-1123-AE6E-4DD2-19CFDEFD7547}"/>
              </a:ext>
            </a:extLst>
          </p:cNvPr>
          <p:cNvSpPr/>
          <p:nvPr/>
        </p:nvSpPr>
        <p:spPr>
          <a:xfrm>
            <a:off x="6454821" y="1032459"/>
            <a:ext cx="101249" cy="88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386049-B355-75D1-BFFF-3DC34E6C7FC2}"/>
              </a:ext>
            </a:extLst>
          </p:cNvPr>
          <p:cNvSpPr txBox="1"/>
          <p:nvPr/>
        </p:nvSpPr>
        <p:spPr>
          <a:xfrm>
            <a:off x="8065698" y="6564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Северный полюс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5F85844-9F81-153D-622F-511B5AFF0A1A}"/>
              </a:ext>
            </a:extLst>
          </p:cNvPr>
          <p:cNvCxnSpPr>
            <a:stCxn id="25" idx="1"/>
            <a:endCxn id="24" idx="6"/>
          </p:cNvCxnSpPr>
          <p:nvPr/>
        </p:nvCxnSpPr>
        <p:spPr>
          <a:xfrm flipH="1">
            <a:off x="6556070" y="841094"/>
            <a:ext cx="1509628" cy="235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A3E2C19-2986-48BE-226C-237A33AA41EF}"/>
              </a:ext>
            </a:extLst>
          </p:cNvPr>
          <p:cNvCxnSpPr>
            <a:cxnSpLocks/>
          </p:cNvCxnSpPr>
          <p:nvPr/>
        </p:nvCxnSpPr>
        <p:spPr>
          <a:xfrm>
            <a:off x="6814868" y="189781"/>
            <a:ext cx="0" cy="3414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0AB8335-E921-B5A5-21C2-AEDC31D0F4AE}"/>
              </a:ext>
            </a:extLst>
          </p:cNvPr>
          <p:cNvCxnSpPr/>
          <p:nvPr/>
        </p:nvCxnSpPr>
        <p:spPr>
          <a:xfrm flipH="1" flipV="1">
            <a:off x="5218981" y="334806"/>
            <a:ext cx="1595887" cy="16665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6DD36768-FFDE-DA3E-5CF2-A328D8FD0475}"/>
              </a:ext>
            </a:extLst>
          </p:cNvPr>
          <p:cNvSpPr/>
          <p:nvPr/>
        </p:nvSpPr>
        <p:spPr>
          <a:xfrm>
            <a:off x="6227661" y="1383261"/>
            <a:ext cx="101249" cy="88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>
            <a:extLst>
              <a:ext uri="{FF2B5EF4-FFF2-40B4-BE49-F238E27FC236}">
                <a16:creationId xmlns:a16="http://schemas.microsoft.com/office/drawing/2014/main" id="{6F334BBB-FE24-A2A1-1FFE-2EBC6542378E}"/>
              </a:ext>
            </a:extLst>
          </p:cNvPr>
          <p:cNvSpPr/>
          <p:nvPr/>
        </p:nvSpPr>
        <p:spPr>
          <a:xfrm rot="13178439">
            <a:off x="5630517" y="513012"/>
            <a:ext cx="1762740" cy="2079309"/>
          </a:xfrm>
          <a:prstGeom prst="arc">
            <a:avLst>
              <a:gd name="adj1" fmla="val 16000504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8752E7-5C17-E669-D21F-545D2D2EBFB7}"/>
                  </a:ext>
                </a:extLst>
              </p:cNvPr>
              <p:cNvSpPr txBox="1"/>
              <p:nvPr/>
            </p:nvSpPr>
            <p:spPr>
              <a:xfrm>
                <a:off x="5352228" y="1193739"/>
                <a:ext cx="2276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8752E7-5C17-E669-D21F-545D2D2EB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228" y="1193739"/>
                <a:ext cx="227626" cy="276999"/>
              </a:xfrm>
              <a:prstGeom prst="rect">
                <a:avLst/>
              </a:prstGeom>
              <a:blipFill>
                <a:blip r:embed="rId6"/>
                <a:stretch>
                  <a:fillRect l="-27027" r="-27027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Дуга 36">
            <a:extLst>
              <a:ext uri="{FF2B5EF4-FFF2-40B4-BE49-F238E27FC236}">
                <a16:creationId xmlns:a16="http://schemas.microsoft.com/office/drawing/2014/main" id="{27E83820-78F4-F61F-3DFF-DAE4B2E0BC5E}"/>
              </a:ext>
            </a:extLst>
          </p:cNvPr>
          <p:cNvSpPr/>
          <p:nvPr/>
        </p:nvSpPr>
        <p:spPr>
          <a:xfrm rot="13215414">
            <a:off x="5421169" y="574753"/>
            <a:ext cx="1762740" cy="2079309"/>
          </a:xfrm>
          <a:prstGeom prst="arc">
            <a:avLst>
              <a:gd name="adj1" fmla="val 16000504"/>
              <a:gd name="adj2" fmla="val 178418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B548D91-7E99-9394-AFFC-13999E1F95F4}"/>
                  </a:ext>
                </a:extLst>
              </p:cNvPr>
              <p:cNvSpPr txBox="1"/>
              <p:nvPr/>
            </p:nvSpPr>
            <p:spPr>
              <a:xfrm>
                <a:off x="5248033" y="213512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B548D91-7E99-9394-AFFC-13999E1F9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033" y="2135126"/>
                <a:ext cx="208390" cy="276999"/>
              </a:xfrm>
              <a:prstGeom prst="rect">
                <a:avLst/>
              </a:prstGeom>
              <a:blipFill>
                <a:blip r:embed="rId7"/>
                <a:stretch>
                  <a:fillRect l="-17647" r="-17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27487F-DEE3-7362-C326-738964E98BEC}"/>
                  </a:ext>
                </a:extLst>
              </p:cNvPr>
              <p:cNvSpPr txBox="1"/>
              <p:nvPr/>
            </p:nvSpPr>
            <p:spPr>
              <a:xfrm>
                <a:off x="6454821" y="251481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27487F-DEE3-7362-C326-738964E98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821" y="251481"/>
                <a:ext cx="208390" cy="276999"/>
              </a:xfrm>
              <a:prstGeom prst="rect">
                <a:avLst/>
              </a:prstGeom>
              <a:blipFill>
                <a:blip r:embed="rId8"/>
                <a:stretch>
                  <a:fillRect l="-17647" r="-17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Дуга 40">
            <a:extLst>
              <a:ext uri="{FF2B5EF4-FFF2-40B4-BE49-F238E27FC236}">
                <a16:creationId xmlns:a16="http://schemas.microsoft.com/office/drawing/2014/main" id="{0D435562-9DD3-499E-9F41-4ABDC057978D}"/>
              </a:ext>
            </a:extLst>
          </p:cNvPr>
          <p:cNvSpPr/>
          <p:nvPr/>
        </p:nvSpPr>
        <p:spPr>
          <a:xfrm rot="17441618">
            <a:off x="6204932" y="598271"/>
            <a:ext cx="898585" cy="854013"/>
          </a:xfrm>
          <a:prstGeom prst="arc">
            <a:avLst>
              <a:gd name="adj1" fmla="val 18149960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FD04F6-FD60-C37C-4B4A-004AA621CA8E}"/>
              </a:ext>
            </a:extLst>
          </p:cNvPr>
          <p:cNvSpPr txBox="1"/>
          <p:nvPr/>
        </p:nvSpPr>
        <p:spPr>
          <a:xfrm>
            <a:off x="4243962" y="329680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Местная</a:t>
            </a:r>
          </a:p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вертикаль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9D18ED-CE9D-0134-6A83-A87E75B2A417}"/>
              </a:ext>
            </a:extLst>
          </p:cNvPr>
          <p:cNvSpPr txBox="1"/>
          <p:nvPr/>
        </p:nvSpPr>
        <p:spPr>
          <a:xfrm>
            <a:off x="4315539" y="155030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Саратов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DB1773A-79F1-DCB7-C575-B3CD54456D7E}"/>
              </a:ext>
            </a:extLst>
          </p:cNvPr>
          <p:cNvCxnSpPr>
            <a:cxnSpLocks/>
            <a:endCxn id="33" idx="3"/>
          </p:cNvCxnSpPr>
          <p:nvPr/>
        </p:nvCxnSpPr>
        <p:spPr>
          <a:xfrm flipV="1">
            <a:off x="5351968" y="1459206"/>
            <a:ext cx="890521" cy="265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33CFEA3-3EA7-B663-B789-7A75BEB02644}"/>
              </a:ext>
            </a:extLst>
          </p:cNvPr>
          <p:cNvSpPr txBox="1"/>
          <p:nvPr/>
        </p:nvSpPr>
        <p:spPr>
          <a:xfrm>
            <a:off x="347880" y="3469301"/>
            <a:ext cx="11504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Угол между направлением на Солнце и местной вертикалью в полдень равен: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012ED32-023C-5E91-8D1E-592694AD3535}"/>
                  </a:ext>
                </a:extLst>
              </p:cNvPr>
              <p:cNvSpPr txBox="1"/>
              <p:nvPr/>
            </p:nvSpPr>
            <p:spPr>
              <a:xfrm>
                <a:off x="5393657" y="4417879"/>
                <a:ext cx="142121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ru-RU" sz="3200" dirty="0"/>
                  <a:t> =</a:t>
                </a:r>
                <a14:m>
                  <m:oMath xmlns:m="http://schemas.openxmlformats.org/officeDocument/2006/math">
                    <m:r>
                      <a:rPr lang="ru-RU" sz="32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sz="3200" dirty="0"/>
                  <a:t> - </a:t>
                </a:r>
                <a14:m>
                  <m:oMath xmlns:m="http://schemas.openxmlformats.org/officeDocument/2006/math">
                    <m:r>
                      <a:rPr lang="ru-RU" sz="32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sz="3200" dirty="0"/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012ED32-023C-5E91-8D1E-592694AD3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657" y="4417879"/>
                <a:ext cx="1421212" cy="492443"/>
              </a:xfrm>
              <a:prstGeom prst="rect">
                <a:avLst/>
              </a:prstGeom>
              <a:blipFill>
                <a:blip r:embed="rId9"/>
                <a:stretch>
                  <a:fillRect t="-25000" b="-51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98331F30-ABE1-44DD-07A5-AAAD42BAAC33}"/>
              </a:ext>
            </a:extLst>
          </p:cNvPr>
          <p:cNvSpPr txBox="1"/>
          <p:nvPr/>
        </p:nvSpPr>
        <p:spPr>
          <a:xfrm>
            <a:off x="347880" y="4931634"/>
            <a:ext cx="11139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Тогда скорость движения тени шарика по земле равна: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F824280-B825-0107-BC4E-B4564AEF5497}"/>
                  </a:ext>
                </a:extLst>
              </p:cNvPr>
              <p:cNvSpPr txBox="1"/>
              <p:nvPr/>
            </p:nvSpPr>
            <p:spPr>
              <a:xfrm>
                <a:off x="4217882" y="5422060"/>
                <a:ext cx="3966214" cy="8400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tg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≈0,64</m:t>
                      </m:r>
                      <m:f>
                        <m:fPr>
                          <m:ctrlPr>
                            <a:rPr lang="ru-RU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lang="ru-RU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  <m:r>
                        <a:rPr lang="ru-RU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F824280-B825-0107-BC4E-B4564AEF5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82" y="5422060"/>
                <a:ext cx="3966214" cy="8400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9948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326D1B-55E8-5F5A-2585-E991F6BEC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0" y="107502"/>
            <a:ext cx="1140051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036052-420A-8A10-A830-5975407AB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21" y="1544128"/>
            <a:ext cx="914400" cy="914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6B8036-6B8E-096C-0C79-2D5BB4F80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071">
            <a:off x="5841028" y="855780"/>
            <a:ext cx="1949570" cy="194957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2C63929-7727-5987-FE8C-76DA7E28E392}"/>
              </a:ext>
            </a:extLst>
          </p:cNvPr>
          <p:cNvCxnSpPr>
            <a:cxnSpLocks/>
          </p:cNvCxnSpPr>
          <p:nvPr/>
        </p:nvCxnSpPr>
        <p:spPr>
          <a:xfrm>
            <a:off x="1766221" y="2001328"/>
            <a:ext cx="51104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E4093CE-1A00-4DAD-1F99-5FB86BF3091C}"/>
              </a:ext>
            </a:extLst>
          </p:cNvPr>
          <p:cNvCxnSpPr>
            <a:cxnSpLocks/>
          </p:cNvCxnSpPr>
          <p:nvPr/>
        </p:nvCxnSpPr>
        <p:spPr>
          <a:xfrm flipV="1">
            <a:off x="5288937" y="1440610"/>
            <a:ext cx="3053751" cy="11559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DE1555-5920-3A85-BA2A-3749F93AB079}"/>
              </a:ext>
            </a:extLst>
          </p:cNvPr>
          <p:cNvSpPr txBox="1"/>
          <p:nvPr/>
        </p:nvSpPr>
        <p:spPr>
          <a:xfrm rot="20405943">
            <a:off x="7517222" y="121710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Экватор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5BF79C6-AF44-787B-52A8-31DA14BE6CB2}"/>
              </a:ext>
            </a:extLst>
          </p:cNvPr>
          <p:cNvCxnSpPr/>
          <p:nvPr/>
        </p:nvCxnSpPr>
        <p:spPr>
          <a:xfrm>
            <a:off x="6245031" y="334806"/>
            <a:ext cx="1141562" cy="32694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>
            <a:extLst>
              <a:ext uri="{FF2B5EF4-FFF2-40B4-BE49-F238E27FC236}">
                <a16:creationId xmlns:a16="http://schemas.microsoft.com/office/drawing/2014/main" id="{4351A3D9-1123-AE6E-4DD2-19CFDEFD7547}"/>
              </a:ext>
            </a:extLst>
          </p:cNvPr>
          <p:cNvSpPr/>
          <p:nvPr/>
        </p:nvSpPr>
        <p:spPr>
          <a:xfrm>
            <a:off x="6454821" y="1032459"/>
            <a:ext cx="101249" cy="88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386049-B355-75D1-BFFF-3DC34E6C7FC2}"/>
              </a:ext>
            </a:extLst>
          </p:cNvPr>
          <p:cNvSpPr txBox="1"/>
          <p:nvPr/>
        </p:nvSpPr>
        <p:spPr>
          <a:xfrm>
            <a:off x="8065698" y="65642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Северный полюс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5F85844-9F81-153D-622F-511B5AFF0A1A}"/>
              </a:ext>
            </a:extLst>
          </p:cNvPr>
          <p:cNvCxnSpPr>
            <a:stCxn id="25" idx="1"/>
            <a:endCxn id="24" idx="6"/>
          </p:cNvCxnSpPr>
          <p:nvPr/>
        </p:nvCxnSpPr>
        <p:spPr>
          <a:xfrm flipH="1">
            <a:off x="6556070" y="841094"/>
            <a:ext cx="1509628" cy="235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A3E2C19-2986-48BE-226C-237A33AA41EF}"/>
              </a:ext>
            </a:extLst>
          </p:cNvPr>
          <p:cNvCxnSpPr>
            <a:cxnSpLocks/>
          </p:cNvCxnSpPr>
          <p:nvPr/>
        </p:nvCxnSpPr>
        <p:spPr>
          <a:xfrm>
            <a:off x="6814868" y="189781"/>
            <a:ext cx="0" cy="3414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0AB8335-E921-B5A5-21C2-AEDC31D0F4AE}"/>
              </a:ext>
            </a:extLst>
          </p:cNvPr>
          <p:cNvCxnSpPr/>
          <p:nvPr/>
        </p:nvCxnSpPr>
        <p:spPr>
          <a:xfrm flipH="1" flipV="1">
            <a:off x="5218981" y="334806"/>
            <a:ext cx="1595887" cy="16665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6DD36768-FFDE-DA3E-5CF2-A328D8FD0475}"/>
              </a:ext>
            </a:extLst>
          </p:cNvPr>
          <p:cNvSpPr/>
          <p:nvPr/>
        </p:nvSpPr>
        <p:spPr>
          <a:xfrm>
            <a:off x="6227661" y="1383261"/>
            <a:ext cx="101249" cy="88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>
            <a:extLst>
              <a:ext uri="{FF2B5EF4-FFF2-40B4-BE49-F238E27FC236}">
                <a16:creationId xmlns:a16="http://schemas.microsoft.com/office/drawing/2014/main" id="{6F334BBB-FE24-A2A1-1FFE-2EBC6542378E}"/>
              </a:ext>
            </a:extLst>
          </p:cNvPr>
          <p:cNvSpPr/>
          <p:nvPr/>
        </p:nvSpPr>
        <p:spPr>
          <a:xfrm rot="13178439">
            <a:off x="5630517" y="513012"/>
            <a:ext cx="1762740" cy="2079309"/>
          </a:xfrm>
          <a:prstGeom prst="arc">
            <a:avLst>
              <a:gd name="adj1" fmla="val 16000504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8752E7-5C17-E669-D21F-545D2D2EBFB7}"/>
                  </a:ext>
                </a:extLst>
              </p:cNvPr>
              <p:cNvSpPr txBox="1"/>
              <p:nvPr/>
            </p:nvSpPr>
            <p:spPr>
              <a:xfrm>
                <a:off x="5352228" y="1193739"/>
                <a:ext cx="2276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8752E7-5C17-E669-D21F-545D2D2EB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228" y="1193739"/>
                <a:ext cx="227626" cy="276999"/>
              </a:xfrm>
              <a:prstGeom prst="rect">
                <a:avLst/>
              </a:prstGeom>
              <a:blipFill>
                <a:blip r:embed="rId6"/>
                <a:stretch>
                  <a:fillRect l="-27027" r="-27027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Дуга 36">
            <a:extLst>
              <a:ext uri="{FF2B5EF4-FFF2-40B4-BE49-F238E27FC236}">
                <a16:creationId xmlns:a16="http://schemas.microsoft.com/office/drawing/2014/main" id="{27E83820-78F4-F61F-3DFF-DAE4B2E0BC5E}"/>
              </a:ext>
            </a:extLst>
          </p:cNvPr>
          <p:cNvSpPr/>
          <p:nvPr/>
        </p:nvSpPr>
        <p:spPr>
          <a:xfrm rot="13215414">
            <a:off x="5421169" y="574753"/>
            <a:ext cx="1762740" cy="2079309"/>
          </a:xfrm>
          <a:prstGeom prst="arc">
            <a:avLst>
              <a:gd name="adj1" fmla="val 16000504"/>
              <a:gd name="adj2" fmla="val 178418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B548D91-7E99-9394-AFFC-13999E1F95F4}"/>
                  </a:ext>
                </a:extLst>
              </p:cNvPr>
              <p:cNvSpPr txBox="1"/>
              <p:nvPr/>
            </p:nvSpPr>
            <p:spPr>
              <a:xfrm>
                <a:off x="5248033" y="2135126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B548D91-7E99-9394-AFFC-13999E1F9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033" y="2135126"/>
                <a:ext cx="208390" cy="276999"/>
              </a:xfrm>
              <a:prstGeom prst="rect">
                <a:avLst/>
              </a:prstGeom>
              <a:blipFill>
                <a:blip r:embed="rId7"/>
                <a:stretch>
                  <a:fillRect l="-17647" r="-17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27487F-DEE3-7362-C326-738964E98BEC}"/>
                  </a:ext>
                </a:extLst>
              </p:cNvPr>
              <p:cNvSpPr txBox="1"/>
              <p:nvPr/>
            </p:nvSpPr>
            <p:spPr>
              <a:xfrm>
                <a:off x="6454821" y="251481"/>
                <a:ext cx="208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27487F-DEE3-7362-C326-738964E98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821" y="251481"/>
                <a:ext cx="208390" cy="276999"/>
              </a:xfrm>
              <a:prstGeom prst="rect">
                <a:avLst/>
              </a:prstGeom>
              <a:blipFill>
                <a:blip r:embed="rId8"/>
                <a:stretch>
                  <a:fillRect l="-17647" r="-17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Дуга 40">
            <a:extLst>
              <a:ext uri="{FF2B5EF4-FFF2-40B4-BE49-F238E27FC236}">
                <a16:creationId xmlns:a16="http://schemas.microsoft.com/office/drawing/2014/main" id="{0D435562-9DD3-499E-9F41-4ABDC057978D}"/>
              </a:ext>
            </a:extLst>
          </p:cNvPr>
          <p:cNvSpPr/>
          <p:nvPr/>
        </p:nvSpPr>
        <p:spPr>
          <a:xfrm rot="17441618">
            <a:off x="6204932" y="598271"/>
            <a:ext cx="898585" cy="854013"/>
          </a:xfrm>
          <a:prstGeom prst="arc">
            <a:avLst>
              <a:gd name="adj1" fmla="val 18149960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FD04F6-FD60-C37C-4B4A-004AA621CA8E}"/>
              </a:ext>
            </a:extLst>
          </p:cNvPr>
          <p:cNvSpPr txBox="1"/>
          <p:nvPr/>
        </p:nvSpPr>
        <p:spPr>
          <a:xfrm>
            <a:off x="4243962" y="329680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Местная</a:t>
            </a:r>
          </a:p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вертикаль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9D18ED-CE9D-0134-6A83-A87E75B2A417}"/>
              </a:ext>
            </a:extLst>
          </p:cNvPr>
          <p:cNvSpPr txBox="1"/>
          <p:nvPr/>
        </p:nvSpPr>
        <p:spPr>
          <a:xfrm>
            <a:off x="4315539" y="155030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Саратов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DB1773A-79F1-DCB7-C575-B3CD54456D7E}"/>
              </a:ext>
            </a:extLst>
          </p:cNvPr>
          <p:cNvCxnSpPr>
            <a:cxnSpLocks/>
            <a:endCxn id="33" idx="3"/>
          </p:cNvCxnSpPr>
          <p:nvPr/>
        </p:nvCxnSpPr>
        <p:spPr>
          <a:xfrm flipV="1">
            <a:off x="5351968" y="1459206"/>
            <a:ext cx="890521" cy="265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F824280-B825-0107-BC4E-B4564AEF5497}"/>
                  </a:ext>
                </a:extLst>
              </p:cNvPr>
              <p:cNvSpPr txBox="1"/>
              <p:nvPr/>
            </p:nvSpPr>
            <p:spPr>
              <a:xfrm>
                <a:off x="8008758" y="1919633"/>
                <a:ext cx="3966214" cy="8400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tg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≈0,64</m:t>
                      </m:r>
                      <m:f>
                        <m:fPr>
                          <m:ctrlPr>
                            <a:rPr lang="ru-RU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lang="ru-RU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  <m:r>
                        <a:rPr lang="ru-RU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F824280-B825-0107-BC4E-B4564AEF5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758" y="1919633"/>
                <a:ext cx="3966214" cy="8400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D4CAB13-3CFC-7896-2963-263413C17834}"/>
              </a:ext>
            </a:extLst>
          </p:cNvPr>
          <p:cNvCxnSpPr/>
          <p:nvPr/>
        </p:nvCxnSpPr>
        <p:spPr>
          <a:xfrm>
            <a:off x="319177" y="6064370"/>
            <a:ext cx="4313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C172098E-2CEC-2851-96F1-2168D6087D9C}"/>
              </a:ext>
            </a:extLst>
          </p:cNvPr>
          <p:cNvCxnSpPr/>
          <p:nvPr/>
        </p:nvCxnSpPr>
        <p:spPr>
          <a:xfrm flipV="1">
            <a:off x="4623758" y="3029136"/>
            <a:ext cx="0" cy="3026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C316505-07D2-86A1-92BD-E60D50400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06954"/>
            <a:ext cx="644091" cy="6440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7CAB514-F313-96C0-2DDA-157B4545B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30" y="3106953"/>
            <a:ext cx="644091" cy="64409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85D6260-4347-0016-A9E5-2B876408A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30" y="3106953"/>
            <a:ext cx="644091" cy="64409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78FDC68-C51F-3DB7-0BA9-431EE43DAF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525">
            <a:off x="1663965" y="5526343"/>
            <a:ext cx="237444" cy="254010"/>
          </a:xfrm>
          <a:prstGeom prst="rect">
            <a:avLst/>
          </a:prstGeom>
        </p:spPr>
      </p:pic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2C4FDDB9-1BBB-FEF6-7F97-C4ABA3FC4AA4}"/>
              </a:ext>
            </a:extLst>
          </p:cNvPr>
          <p:cNvCxnSpPr>
            <a:cxnSpLocks/>
          </p:cNvCxnSpPr>
          <p:nvPr/>
        </p:nvCxnSpPr>
        <p:spPr>
          <a:xfrm>
            <a:off x="957555" y="3483845"/>
            <a:ext cx="890542" cy="2580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7C8F68AA-85B6-A782-CE3F-2C0C513BFCD3}"/>
              </a:ext>
            </a:extLst>
          </p:cNvPr>
          <p:cNvCxnSpPr>
            <a:cxnSpLocks/>
          </p:cNvCxnSpPr>
          <p:nvPr/>
        </p:nvCxnSpPr>
        <p:spPr>
          <a:xfrm>
            <a:off x="1308288" y="3331136"/>
            <a:ext cx="659164" cy="2741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336841C-5282-7DC1-AB06-CAACAA37D916}"/>
              </a:ext>
            </a:extLst>
          </p:cNvPr>
          <p:cNvSpPr/>
          <p:nvPr/>
        </p:nvSpPr>
        <p:spPr>
          <a:xfrm>
            <a:off x="1848097" y="6055741"/>
            <a:ext cx="119354" cy="5118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2D34650-D238-6029-5AEA-2215880658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525">
            <a:off x="2332792" y="4652072"/>
            <a:ext cx="237444" cy="254010"/>
          </a:xfrm>
          <a:prstGeom prst="rect">
            <a:avLst/>
          </a:prstGeom>
        </p:spPr>
      </p:pic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3739A094-4D0F-33BC-C537-8B23C35F7353}"/>
              </a:ext>
            </a:extLst>
          </p:cNvPr>
          <p:cNvCxnSpPr/>
          <p:nvPr/>
        </p:nvCxnSpPr>
        <p:spPr>
          <a:xfrm>
            <a:off x="1906920" y="3483845"/>
            <a:ext cx="879820" cy="2589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2E9DEA34-F44A-481D-22AC-CB1FDB8B4328}"/>
              </a:ext>
            </a:extLst>
          </p:cNvPr>
          <p:cNvCxnSpPr>
            <a:cxnSpLocks/>
          </p:cNvCxnSpPr>
          <p:nvPr/>
        </p:nvCxnSpPr>
        <p:spPr>
          <a:xfrm>
            <a:off x="2239049" y="3350501"/>
            <a:ext cx="550233" cy="2713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64B91DB9-68C5-0D34-9CEF-6D3276D39BE2}"/>
              </a:ext>
            </a:extLst>
          </p:cNvPr>
          <p:cNvCxnSpPr>
            <a:cxnSpLocks/>
          </p:cNvCxnSpPr>
          <p:nvPr/>
        </p:nvCxnSpPr>
        <p:spPr>
          <a:xfrm>
            <a:off x="2988839" y="3428998"/>
            <a:ext cx="1643546" cy="2644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0884A3D-7D77-B6E6-860B-E7E838D3D048}"/>
                  </a:ext>
                </a:extLst>
              </p:cNvPr>
              <p:cNvSpPr txBox="1"/>
              <p:nvPr/>
            </p:nvSpPr>
            <p:spPr>
              <a:xfrm>
                <a:off x="3826960" y="4856672"/>
                <a:ext cx="83400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ru-RU" dirty="0"/>
                  <a:t> =</a:t>
                </a:r>
                <a14:m>
                  <m:oMath xmlns:m="http://schemas.openxmlformats.org/officeDocument/2006/math">
                    <m:r>
                      <a:rPr lang="ru-RU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dirty="0"/>
                  <a:t> - </a:t>
                </a:r>
                <a14:m>
                  <m:oMath xmlns:m="http://schemas.openxmlformats.org/officeDocument/2006/math">
                    <m:r>
                      <a:rPr lang="ru-RU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0884A3D-7D77-B6E6-860B-E7E838D3D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960" y="4856672"/>
                <a:ext cx="834004" cy="276999"/>
              </a:xfrm>
              <a:prstGeom prst="rect">
                <a:avLst/>
              </a:prstGeom>
              <a:blipFill>
                <a:blip r:embed="rId11"/>
                <a:stretch>
                  <a:fillRect l="-10219" t="-28889" b="-5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Дуга 74">
            <a:extLst>
              <a:ext uri="{FF2B5EF4-FFF2-40B4-BE49-F238E27FC236}">
                <a16:creationId xmlns:a16="http://schemas.microsoft.com/office/drawing/2014/main" id="{C63EC06C-8D6A-C111-E031-4F240DD4BC56}"/>
              </a:ext>
            </a:extLst>
          </p:cNvPr>
          <p:cNvSpPr/>
          <p:nvPr/>
        </p:nvSpPr>
        <p:spPr>
          <a:xfrm rot="16029240">
            <a:off x="4029569" y="5142267"/>
            <a:ext cx="1290591" cy="1270249"/>
          </a:xfrm>
          <a:prstGeom prst="arc">
            <a:avLst>
              <a:gd name="adj1" fmla="val 18862395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5567600-F12C-3830-43B4-420EA9F70940}"/>
              </a:ext>
            </a:extLst>
          </p:cNvPr>
          <p:cNvSpPr txBox="1"/>
          <p:nvPr/>
        </p:nvSpPr>
        <p:spPr>
          <a:xfrm>
            <a:off x="4660965" y="3876675"/>
            <a:ext cx="72452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Солнце имеет угловой размер </a:t>
            </a:r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β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, и когда шарик поднимется достаточно высоко, тень практически пропадет. Расстояние от шарика до Земли должно быть: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 = D/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β</a:t>
            </a:r>
            <a:endParaRPr lang="ru-RU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039FCE8-A6EF-E47D-BB2E-84A45FC9FCC5}"/>
                  </a:ext>
                </a:extLst>
              </p:cNvPr>
              <p:cNvSpPr txBox="1"/>
              <p:nvPr/>
            </p:nvSpPr>
            <p:spPr>
              <a:xfrm>
                <a:off x="5638800" y="2971800"/>
                <a:ext cx="23451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ru-RU" i="1" smtClean="0">
                          <a:latin typeface="Cambria Math" panose="02040503050406030204" pitchFamily="18" charset="0"/>
                        </a:rPr>
                        <a:t>Место для уравнения.</a:t>
                      </a:fl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039FCE8-A6EF-E47D-BB2E-84A45FC9F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971800"/>
                <a:ext cx="2345194" cy="276999"/>
              </a:xfrm>
              <a:prstGeom prst="rect">
                <a:avLst/>
              </a:prstGeom>
              <a:blipFill>
                <a:blip r:embed="rId12"/>
                <a:stretch>
                  <a:fillRect l="-1818" r="-2338" b="-24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72246B9-BBA8-39B3-9DFB-C8B8D9D0094F}"/>
                  </a:ext>
                </a:extLst>
              </p:cNvPr>
              <p:cNvSpPr txBox="1"/>
              <p:nvPr/>
            </p:nvSpPr>
            <p:spPr>
              <a:xfrm>
                <a:off x="7212449" y="5131570"/>
                <a:ext cx="4114268" cy="1004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≈19,3 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м.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72246B9-BBA8-39B3-9DFB-C8B8D9D00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449" y="5131570"/>
                <a:ext cx="4114268" cy="10049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327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18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3B972-3E2C-3C81-9821-9F17C62B0FE7}"/>
              </a:ext>
            </a:extLst>
          </p:cNvPr>
          <p:cNvSpPr txBox="1"/>
          <p:nvPr/>
        </p:nvSpPr>
        <p:spPr>
          <a:xfrm>
            <a:off x="1181819" y="532606"/>
            <a:ext cx="107226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4. </a:t>
            </a:r>
            <a:r>
              <a:rPr lang="ru-RU" sz="28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Человек приближается к плоскому зеркалу со скоростью 1,2 м/с. С какой скоростью он движется к своему изображению?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6CEC77-3FC5-29C3-0C2E-A1E226443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8" y="293075"/>
            <a:ext cx="695004" cy="103641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4A33BAA-F773-0495-6FE5-8F293ECCBAE7}"/>
              </a:ext>
            </a:extLst>
          </p:cNvPr>
          <p:cNvGrpSpPr/>
          <p:nvPr/>
        </p:nvGrpSpPr>
        <p:grpSpPr>
          <a:xfrm>
            <a:off x="287546" y="1917601"/>
            <a:ext cx="3171645" cy="2097194"/>
            <a:chOff x="232913" y="2369258"/>
            <a:chExt cx="3007744" cy="20971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97B552-E723-2560-A23D-C74AFBF4D7D4}"/>
                </a:ext>
              </a:extLst>
            </p:cNvPr>
            <p:cNvSpPr txBox="1"/>
            <p:nvPr/>
          </p:nvSpPr>
          <p:spPr>
            <a:xfrm>
              <a:off x="232913" y="2373571"/>
              <a:ext cx="2907099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Дано: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V</a:t>
              </a:r>
              <a:r>
                <a:rPr lang="ru-RU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ч-з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,2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м/с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V</a:t>
              </a:r>
              <a:r>
                <a:rPr lang="ru-RU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ч-и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- ?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dirty="0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EA1B4E2B-C17D-E9AC-5AB1-5037AD99CC55}"/>
                </a:ext>
              </a:extLst>
            </p:cNvPr>
            <p:cNvCxnSpPr>
              <a:cxnSpLocks/>
            </p:cNvCxnSpPr>
            <p:nvPr/>
          </p:nvCxnSpPr>
          <p:spPr>
            <a:xfrm>
              <a:off x="232914" y="3460060"/>
              <a:ext cx="300774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E35F2E10-8CEC-6DB9-4C8E-C68F1C164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0015" y="2369258"/>
              <a:ext cx="0" cy="16062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D2B7F12-A966-B9CF-197C-BFA2ABE1C7DB}"/>
              </a:ext>
            </a:extLst>
          </p:cNvPr>
          <p:cNvSpPr txBox="1"/>
          <p:nvPr/>
        </p:nvSpPr>
        <p:spPr>
          <a:xfrm>
            <a:off x="6451275" y="1917601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4E5A99-A38F-7595-4B7E-F28D22858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1795" y="2269681"/>
            <a:ext cx="5940545" cy="2346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7542F1-71F6-0C32-F8EB-5841C153515E}"/>
              </a:ext>
            </a:extLst>
          </p:cNvPr>
          <p:cNvSpPr txBox="1"/>
          <p:nvPr/>
        </p:nvSpPr>
        <p:spPr>
          <a:xfrm>
            <a:off x="3353062" y="4662352"/>
            <a:ext cx="8393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ru-RU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ч-з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(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S1 – S2)/t; V</a:t>
            </a:r>
            <a:r>
              <a:rPr lang="ru-RU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ч-и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2(S1 – S2)/t. </a:t>
            </a:r>
            <a:endParaRPr lang="ru-RU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DC5B7-DEFC-BA09-143E-1DBDF3EA437A}"/>
              </a:ext>
            </a:extLst>
          </p:cNvPr>
          <p:cNvSpPr txBox="1"/>
          <p:nvPr/>
        </p:nvSpPr>
        <p:spPr>
          <a:xfrm>
            <a:off x="5190488" y="5309909"/>
            <a:ext cx="5205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ru-RU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ч-и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 V</a:t>
            </a:r>
            <a:r>
              <a:rPr lang="ru-RU" sz="280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ч-з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2,4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м/с.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903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19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DE922C-CA11-6DB6-50A0-3B01194C288F}"/>
              </a:ext>
            </a:extLst>
          </p:cNvPr>
          <p:cNvSpPr txBox="1"/>
          <p:nvPr/>
        </p:nvSpPr>
        <p:spPr>
          <a:xfrm>
            <a:off x="1190445" y="595224"/>
            <a:ext cx="107053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5.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Требуется осветить дно колодца, направив на него солнечные лучи. Как надо расположить плоское зеркало, если лучи Солнца падают к земной поверхности под углом 60°?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6C08A3-1C2E-A952-CFBD-753AC694B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8" y="293075"/>
            <a:ext cx="695004" cy="10364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A9B60E-7B2F-B313-DE2F-859F629D2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9" y="2319426"/>
            <a:ext cx="3314700" cy="39433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A36A6C-D43F-13FD-80C8-F8C0B82B2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6" y="2367976"/>
            <a:ext cx="3276600" cy="38290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F3216D-69C1-A8DD-65F1-168A3FBAE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415" y="2914650"/>
            <a:ext cx="5105400" cy="5143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B98C61-4536-745E-B584-0C205EF80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4421" y="3586000"/>
            <a:ext cx="3990975" cy="4762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CAEB78-ED03-2CC0-CE75-8643DBB4A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7220" y="4219250"/>
            <a:ext cx="4905375" cy="5238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6213D78-9E4D-14E9-4B9A-B4454D9CC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5394" y="4852500"/>
            <a:ext cx="36290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A2247F-E26D-2D17-8C70-85774C39EE70}"/>
              </a:ext>
            </a:extLst>
          </p:cNvPr>
          <p:cNvSpPr txBox="1"/>
          <p:nvPr/>
        </p:nvSpPr>
        <p:spPr>
          <a:xfrm>
            <a:off x="4669406" y="427919"/>
            <a:ext cx="2853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Содержание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B7D0C-BD42-6D2C-2460-C96628B61932}"/>
              </a:ext>
            </a:extLst>
          </p:cNvPr>
          <p:cNvSpPr txBox="1"/>
          <p:nvPr/>
        </p:nvSpPr>
        <p:spPr>
          <a:xfrm>
            <a:off x="1017917" y="1259457"/>
            <a:ext cx="7273145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  <a:hlinkClick r:id="rId3" action="ppaction://hlinksldjump"/>
              </a:rPr>
              <a:t>Основные формулы</a:t>
            </a:r>
            <a:endParaRPr lang="ru-RU" sz="2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  <a:hlinkClick r:id="rId4" action="ppaction://hlinksldjump"/>
              </a:rPr>
              <a:t>Часто встречающиеся схемы задач</a:t>
            </a:r>
            <a:endParaRPr lang="ru-RU" sz="2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80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hlinkClick r:id="rId5" action="ppaction://hlinksldjump"/>
              </a:rPr>
              <a:t>Примеры решения задач</a:t>
            </a:r>
            <a:endParaRPr lang="ru-RU" sz="280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  <a:hlinkClick r:id="rId6" action="ppaction://hlinksldjump"/>
              </a:rPr>
              <a:t>Видео интересных опытов</a:t>
            </a:r>
            <a:endParaRPr lang="ru-RU" sz="280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endParaRPr lang="ru-RU" sz="1800" b="1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342900" indent="-342900">
              <a:buAutoNum type="arabicPeriod"/>
            </a:pPr>
            <a:endParaRPr lang="ru-RU" sz="18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342900" indent="-342900">
              <a:buAutoNum type="arabicPeriod"/>
            </a:pPr>
            <a:endParaRPr lang="ru-RU" sz="1800" b="1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264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20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96A39-CE88-B341-E1CA-23B995AE2CC0}"/>
              </a:ext>
            </a:extLst>
          </p:cNvPr>
          <p:cNvSpPr txBox="1"/>
          <p:nvPr/>
        </p:nvSpPr>
        <p:spPr>
          <a:xfrm>
            <a:off x="1035391" y="392044"/>
            <a:ext cx="108613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6.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На одном берегу небольшого водоема стоит столб с фонарем наверху, на другом находится человек. Па каком расстоянии от человека находится изображение фонаря в водоеме? Высота столба 5 м, рост человека 1,5 м; человек находится на расстоянии 26 м от столба.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B1E8FE-FB3A-35FD-FC30-0E12707B4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8" y="293075"/>
            <a:ext cx="695004" cy="103641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E6D576D2-B147-5C3B-787E-223F11104CC9}"/>
              </a:ext>
            </a:extLst>
          </p:cNvPr>
          <p:cNvGrpSpPr/>
          <p:nvPr/>
        </p:nvGrpSpPr>
        <p:grpSpPr>
          <a:xfrm>
            <a:off x="5897141" y="2561526"/>
            <a:ext cx="6223691" cy="3873265"/>
            <a:chOff x="3246314" y="2616238"/>
            <a:chExt cx="6223691" cy="387326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9140D5B-072D-3A76-6059-DA70B0986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4005" y="3174803"/>
              <a:ext cx="6096000" cy="33147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40FECFD-700D-58C1-F6C7-5779927E3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66450" y="3733369"/>
              <a:ext cx="1143416" cy="1072522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EEFE5A2-A842-2976-4A92-FA01A523D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4879" y="2616238"/>
              <a:ext cx="677041" cy="2231078"/>
            </a:xfrm>
            <a:prstGeom prst="rect">
              <a:avLst/>
            </a:prstGeom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1E3ACED9-DA2C-EC0A-DA71-876A51137A86}"/>
                </a:ext>
              </a:extLst>
            </p:cNvPr>
            <p:cNvCxnSpPr/>
            <p:nvPr/>
          </p:nvCxnSpPr>
          <p:spPr>
            <a:xfrm flipH="1">
              <a:off x="5702060" y="2942831"/>
              <a:ext cx="2451339" cy="188932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0D41BB34-D93B-09B7-37BB-629791E731E6}"/>
                </a:ext>
              </a:extLst>
            </p:cNvPr>
            <p:cNvCxnSpPr>
              <a:cxnSpLocks/>
            </p:cNvCxnSpPr>
            <p:nvPr/>
          </p:nvCxnSpPr>
          <p:spPr>
            <a:xfrm>
              <a:off x="4472008" y="3936901"/>
              <a:ext cx="1230052" cy="89525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CB0F8FE5-0876-4D9D-883A-CF67ECC86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0139" y="2992241"/>
              <a:ext cx="1868935" cy="183991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93B58D13-C2E6-B78E-C329-2A84EC392478}"/>
                </a:ext>
              </a:extLst>
            </p:cNvPr>
            <p:cNvCxnSpPr>
              <a:cxnSpLocks/>
            </p:cNvCxnSpPr>
            <p:nvPr/>
          </p:nvCxnSpPr>
          <p:spPr>
            <a:xfrm>
              <a:off x="5104197" y="3501396"/>
              <a:ext cx="1135721" cy="133075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436B4C13-9F1C-0BFA-60F1-6B4D0FA0D4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9024" y="2942831"/>
              <a:ext cx="3371805" cy="182274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2B09A588-C476-F9DA-B0E7-B7E13767964D}"/>
                </a:ext>
              </a:extLst>
            </p:cNvPr>
            <p:cNvCxnSpPr>
              <a:cxnSpLocks/>
            </p:cNvCxnSpPr>
            <p:nvPr/>
          </p:nvCxnSpPr>
          <p:spPr>
            <a:xfrm>
              <a:off x="3246314" y="4282760"/>
              <a:ext cx="1555104" cy="491544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5C95B65-DCB0-8ADA-6F66-6384FF05D125}"/>
              </a:ext>
            </a:extLst>
          </p:cNvPr>
          <p:cNvCxnSpPr>
            <a:cxnSpLocks/>
          </p:cNvCxnSpPr>
          <p:nvPr/>
        </p:nvCxnSpPr>
        <p:spPr>
          <a:xfrm flipV="1">
            <a:off x="8363553" y="3347049"/>
            <a:ext cx="0" cy="2218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64D1736C-D520-D0F1-30A3-E43D40E85BC6}"/>
              </a:ext>
            </a:extLst>
          </p:cNvPr>
          <p:cNvGrpSpPr/>
          <p:nvPr/>
        </p:nvGrpSpPr>
        <p:grpSpPr>
          <a:xfrm>
            <a:off x="6438479" y="2641600"/>
            <a:ext cx="5192555" cy="3318175"/>
            <a:chOff x="6438479" y="2641600"/>
            <a:chExt cx="5192555" cy="33181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A34A14-F780-763D-1200-C1A04CA53753}"/>
                </a:ext>
              </a:extLst>
            </p:cNvPr>
            <p:cNvSpPr txBox="1"/>
            <p:nvPr/>
          </p:nvSpPr>
          <p:spPr>
            <a:xfrm flipH="1">
              <a:off x="8791655" y="3281305"/>
              <a:ext cx="315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/>
                <a:t>γ</a:t>
              </a:r>
              <a:endParaRPr lang="ru-RU" sz="2800" dirty="0"/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59826B48-0129-EA31-3546-9148E676434D}"/>
                </a:ext>
              </a:extLst>
            </p:cNvPr>
            <p:cNvGrpSpPr/>
            <p:nvPr/>
          </p:nvGrpSpPr>
          <p:grpSpPr>
            <a:xfrm>
              <a:off x="6438479" y="2641600"/>
              <a:ext cx="5192555" cy="3318175"/>
              <a:chOff x="6438479" y="2641600"/>
              <a:chExt cx="5192555" cy="3318175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CEDF3661-122E-39F8-1B2D-73E943959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6792" y="5565775"/>
                <a:ext cx="3766032" cy="390525"/>
              </a:xfrm>
              <a:prstGeom prst="rect">
                <a:avLst/>
              </a:prstGeom>
            </p:spPr>
          </p:pic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5419D7F5-EC5F-2A09-3BF6-1B0E7A2DE663}"/>
                  </a:ext>
                </a:extLst>
              </p:cNvPr>
              <p:cNvCxnSpPr/>
              <p:nvPr/>
            </p:nvCxnSpPr>
            <p:spPr>
              <a:xfrm flipV="1">
                <a:off x="7116792" y="4666891"/>
                <a:ext cx="0" cy="12894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AC262A06-36A0-002E-25EC-97D42CAE6BC7}"/>
                  </a:ext>
                </a:extLst>
              </p:cNvPr>
              <p:cNvCxnSpPr/>
              <p:nvPr/>
            </p:nvCxnSpPr>
            <p:spPr>
              <a:xfrm flipV="1">
                <a:off x="10865572" y="4670366"/>
                <a:ext cx="0" cy="12894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1D59686A-83FC-ABED-A40D-BA0246667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7612" y="4751178"/>
                <a:ext cx="1571935" cy="514350"/>
              </a:xfrm>
              <a:prstGeom prst="rect">
                <a:avLst/>
              </a:prstGeom>
            </p:spPr>
          </p:pic>
          <p:sp>
            <p:nvSpPr>
              <p:cNvPr id="21" name="Дуга 20">
                <a:extLst>
                  <a:ext uri="{FF2B5EF4-FFF2-40B4-BE49-F238E27FC236}">
                    <a16:creationId xmlns:a16="http://schemas.microsoft.com/office/drawing/2014/main" id="{1B5C153A-0641-A193-6FDC-491EACCF1817}"/>
                  </a:ext>
                </a:extLst>
              </p:cNvPr>
              <p:cNvSpPr/>
              <p:nvPr/>
            </p:nvSpPr>
            <p:spPr>
              <a:xfrm rot="13376944">
                <a:off x="7941114" y="3879380"/>
                <a:ext cx="914400" cy="914400"/>
              </a:xfrm>
              <a:prstGeom prst="arc">
                <a:avLst>
                  <a:gd name="adj1" fmla="val 17780308"/>
                  <a:gd name="adj2" fmla="val 270336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6F914D-B976-8EAE-B705-A51FDB61D9F1}"/>
                  </a:ext>
                </a:extLst>
              </p:cNvPr>
              <p:cNvSpPr txBox="1"/>
              <p:nvPr/>
            </p:nvSpPr>
            <p:spPr>
              <a:xfrm flipH="1">
                <a:off x="7698233" y="3710819"/>
                <a:ext cx="3151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800" dirty="0"/>
                  <a:t>α</a:t>
                </a:r>
                <a:endParaRPr lang="ru-RU" sz="2800" dirty="0"/>
              </a:p>
            </p:txBody>
          </p:sp>
          <p:sp>
            <p:nvSpPr>
              <p:cNvPr id="25" name="Дуга 24">
                <a:extLst>
                  <a:ext uri="{FF2B5EF4-FFF2-40B4-BE49-F238E27FC236}">
                    <a16:creationId xmlns:a16="http://schemas.microsoft.com/office/drawing/2014/main" id="{1817AEA1-B1BB-7DE7-69B4-2001BD8C84AE}"/>
                  </a:ext>
                </a:extLst>
              </p:cNvPr>
              <p:cNvSpPr/>
              <p:nvPr/>
            </p:nvSpPr>
            <p:spPr>
              <a:xfrm rot="18107859">
                <a:off x="8156279" y="3594746"/>
                <a:ext cx="914400" cy="914400"/>
              </a:xfrm>
              <a:prstGeom prst="arc">
                <a:avLst>
                  <a:gd name="adj1" fmla="val 17780308"/>
                  <a:gd name="adj2" fmla="val 496765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F6B087EC-0E1C-18EA-98E0-978F802EF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5644" y="4742477"/>
                <a:ext cx="5035390" cy="5012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800EC830-8492-5E02-447F-BA0A5D7F4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838040" y="2746777"/>
                <a:ext cx="420660" cy="2115495"/>
              </a:xfrm>
              <a:prstGeom prst="rect">
                <a:avLst/>
              </a:prstGeom>
            </p:spPr>
          </p:pic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F4EE6124-6B2D-2023-ADB8-0ABC46831BA1}"/>
                  </a:ext>
                </a:extLst>
              </p:cNvPr>
              <p:cNvCxnSpPr/>
              <p:nvPr/>
            </p:nvCxnSpPr>
            <p:spPr>
              <a:xfrm>
                <a:off x="10838040" y="2833407"/>
                <a:ext cx="75762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 стрелкой 44">
                <a:extLst>
                  <a:ext uri="{FF2B5EF4-FFF2-40B4-BE49-F238E27FC236}">
                    <a16:creationId xmlns:a16="http://schemas.microsoft.com/office/drawing/2014/main" id="{E802FC7E-FA01-CBDE-E52D-BA9ADB7A6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8691" y="3857485"/>
                <a:ext cx="11517" cy="87313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645DC65-FA06-075B-8E80-624B96A5AF8E}"/>
                  </a:ext>
                </a:extLst>
              </p:cNvPr>
              <p:cNvSpPr txBox="1"/>
              <p:nvPr/>
            </p:nvSpPr>
            <p:spPr>
              <a:xfrm>
                <a:off x="6438479" y="4110026"/>
                <a:ext cx="314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h</a:t>
                </a:r>
                <a:endParaRPr lang="ru-RU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50" name="Прямая соединительная линия 49">
                <a:extLst>
                  <a:ext uri="{FF2B5EF4-FFF2-40B4-BE49-F238E27FC236}">
                    <a16:creationId xmlns:a16="http://schemas.microsoft.com/office/drawing/2014/main" id="{2E0D3F57-8E39-A6E8-86F4-0043557A77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66079" y="3858105"/>
                <a:ext cx="642415" cy="159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8BC5C91-5968-14E1-24D9-FBB0830FC151}"/>
                  </a:ext>
                </a:extLst>
              </p:cNvPr>
              <p:cNvSpPr txBox="1"/>
              <p:nvPr/>
            </p:nvSpPr>
            <p:spPr>
              <a:xfrm>
                <a:off x="6937067" y="3360025"/>
                <a:ext cx="271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Dotum" panose="020B0600000101010101" pitchFamily="34" charset="-127"/>
                    <a:ea typeface="Dotum" panose="020B0600000101010101" pitchFamily="34" charset="-127"/>
                  </a:rPr>
                  <a:t>C</a:t>
                </a:r>
                <a:endParaRPr lang="ru-RU" b="1" dirty="0">
                  <a:latin typeface="Dotum" panose="020B0600000101010101" pitchFamily="34" charset="-127"/>
                  <a:ea typeface="Dotum" panose="020B0600000101010101" pitchFamily="34" charset="-127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18D4B40-58F1-D639-C969-ACF37A3650A1}"/>
                  </a:ext>
                </a:extLst>
              </p:cNvPr>
              <p:cNvSpPr txBox="1"/>
              <p:nvPr/>
            </p:nvSpPr>
            <p:spPr>
              <a:xfrm>
                <a:off x="10375818" y="4419970"/>
                <a:ext cx="271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Dotum" panose="020B0600000101010101" pitchFamily="34" charset="-127"/>
                    <a:ea typeface="Dotum" panose="020B0600000101010101" pitchFamily="34" charset="-127"/>
                  </a:rPr>
                  <a:t>B</a:t>
                </a:r>
                <a:endParaRPr lang="ru-RU" b="1" dirty="0">
                  <a:latin typeface="Dotum" panose="020B0600000101010101" pitchFamily="34" charset="-127"/>
                  <a:ea typeface="Dotum" panose="020B0600000101010101" pitchFamily="34" charset="-127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9CC90AC-0B0C-DCB3-86AB-B68737593AC8}"/>
                  </a:ext>
                </a:extLst>
              </p:cNvPr>
              <p:cNvSpPr txBox="1"/>
              <p:nvPr/>
            </p:nvSpPr>
            <p:spPr>
              <a:xfrm>
                <a:off x="10335412" y="2641600"/>
                <a:ext cx="271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Dotum" panose="020B0600000101010101" pitchFamily="34" charset="-127"/>
                    <a:ea typeface="Dotum" panose="020B0600000101010101" pitchFamily="34" charset="-127"/>
                  </a:rPr>
                  <a:t>A</a:t>
                </a:r>
                <a:endParaRPr lang="ru-RU" b="1" dirty="0">
                  <a:latin typeface="Dotum" panose="020B0600000101010101" pitchFamily="34" charset="-127"/>
                  <a:ea typeface="Dotum" panose="020B0600000101010101" pitchFamily="34" charset="-127"/>
                </a:endParaRPr>
              </a:p>
            </p:txBody>
          </p:sp>
        </p:grp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8D06F46-2BAD-DD64-DF85-0E767991B5A5}"/>
              </a:ext>
            </a:extLst>
          </p:cNvPr>
          <p:cNvGrpSpPr/>
          <p:nvPr/>
        </p:nvGrpSpPr>
        <p:grpSpPr>
          <a:xfrm>
            <a:off x="295234" y="3010932"/>
            <a:ext cx="2449901" cy="2954655"/>
            <a:chOff x="232914" y="2373571"/>
            <a:chExt cx="2449901" cy="295465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8E0FE61-CD40-8A62-BAF9-CE2A3F36B8AC}"/>
                </a:ext>
              </a:extLst>
            </p:cNvPr>
            <p:cNvSpPr txBox="1"/>
            <p:nvPr/>
          </p:nvSpPr>
          <p:spPr>
            <a:xfrm>
              <a:off x="232914" y="2373571"/>
              <a:ext cx="2329132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Дано: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 = 26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= 5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= 1,5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  <a:endParaRPr lang="en-US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Bad Script" panose="02000000000000000000" pitchFamily="2" charset="0"/>
                  <a:cs typeface="Courier New" panose="02070309020205020404" pitchFamily="49" charset="0"/>
                </a:rPr>
                <a:t>l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- ?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dirty="0"/>
            </a:p>
          </p:txBody>
        </p: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A22D45FF-137F-C1C8-B3A1-E58D5DAD7672}"/>
                </a:ext>
              </a:extLst>
            </p:cNvPr>
            <p:cNvCxnSpPr>
              <a:cxnSpLocks/>
            </p:cNvCxnSpPr>
            <p:nvPr/>
          </p:nvCxnSpPr>
          <p:spPr>
            <a:xfrm>
              <a:off x="232914" y="4339087"/>
              <a:ext cx="24499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5C8CECA4-BE20-EA1F-ECDC-7121DF662CEC}"/>
                </a:ext>
              </a:extLst>
            </p:cNvPr>
            <p:cNvCxnSpPr/>
            <p:nvPr/>
          </p:nvCxnSpPr>
          <p:spPr>
            <a:xfrm flipV="1">
              <a:off x="2493034" y="2373571"/>
              <a:ext cx="0" cy="245722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41BFBFF-AB42-C07E-37B3-C66699FDE3BD}"/>
              </a:ext>
            </a:extLst>
          </p:cNvPr>
          <p:cNvSpPr txBox="1"/>
          <p:nvPr/>
        </p:nvSpPr>
        <p:spPr>
          <a:xfrm>
            <a:off x="6148705" y="2655511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00D6D74-B3D7-AA1E-6200-EBF37034B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7205" y="3030287"/>
            <a:ext cx="1485900" cy="40957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AAE2926-9C28-0BCA-0C6E-B0C4AB6599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1659" y="3058462"/>
            <a:ext cx="2819400" cy="33337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D46B5D9-3913-8393-0542-2337771AA1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3980" y="3460013"/>
            <a:ext cx="3962400" cy="40005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53059A72-4652-335D-4C36-EBE21100E6A6}"/>
              </a:ext>
            </a:extLst>
          </p:cNvPr>
          <p:cNvGrpSpPr/>
          <p:nvPr/>
        </p:nvGrpSpPr>
        <p:grpSpPr>
          <a:xfrm>
            <a:off x="2565028" y="3987310"/>
            <a:ext cx="2819400" cy="673120"/>
            <a:chOff x="2565028" y="3987310"/>
            <a:chExt cx="2819400" cy="67312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9C8AB2FF-23CA-4CEF-32EA-9DEE260F4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65028" y="3987310"/>
              <a:ext cx="2819400" cy="31432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0573E6CC-CDE8-6063-C1D3-639628698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73007" y="4336580"/>
              <a:ext cx="1447800" cy="323850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B032953-38E6-7532-28A6-4F46D1FC23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7676" y="4763040"/>
            <a:ext cx="3971925" cy="409575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2830E7EF-E21D-0B8F-11AE-899FE2EE30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5184" y="5307893"/>
            <a:ext cx="2638425" cy="40005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31DACDE-F8D7-5E2C-5A2E-E52C9FEBCE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5679" y="5870804"/>
            <a:ext cx="2619375" cy="40957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1EB1681-EF53-179C-F809-440E52702B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6440" y="5858230"/>
            <a:ext cx="12001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21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909A7-3293-EE7B-BA6A-743EB8D64C9B}"/>
              </a:ext>
            </a:extLst>
          </p:cNvPr>
          <p:cNvSpPr txBox="1"/>
          <p:nvPr/>
        </p:nvSpPr>
        <p:spPr>
          <a:xfrm>
            <a:off x="991319" y="483405"/>
            <a:ext cx="108268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7.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Определите показатель преломления и скорость света в слюде, если при угле падения </a:t>
            </a:r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54°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угол преломления равен </a:t>
            </a:r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30°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Найдите предельный угол полного внутреннего отражения для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слюды.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AD88DF-CC41-E2F7-2D0E-F9D9BBFB2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6" y="149465"/>
            <a:ext cx="695004" cy="103641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0A945E6-1D2D-36CF-895C-1BCDCF44075C}"/>
              </a:ext>
            </a:extLst>
          </p:cNvPr>
          <p:cNvGrpSpPr/>
          <p:nvPr/>
        </p:nvGrpSpPr>
        <p:grpSpPr>
          <a:xfrm>
            <a:off x="277981" y="2339220"/>
            <a:ext cx="2449901" cy="2246769"/>
            <a:chOff x="232914" y="2373571"/>
            <a:chExt cx="2449901" cy="22467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F90237-8CE7-0DA8-A991-138FDA796122}"/>
                </a:ext>
              </a:extLst>
            </p:cNvPr>
            <p:cNvSpPr txBox="1"/>
            <p:nvPr/>
          </p:nvSpPr>
          <p:spPr>
            <a:xfrm>
              <a:off x="232914" y="2373571"/>
              <a:ext cx="23291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Дано:</a:t>
              </a:r>
            </a:p>
            <a:p>
              <a:r>
                <a:rPr lang="el-G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α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280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54°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l-G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β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ru-RU" sz="280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30°</a:t>
              </a:r>
              <a:endParaRPr lang="en-US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</a:t>
              </a:r>
              <a:r>
                <a:rPr lang="ru-RU" sz="2800" baseline="-250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сл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-?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l-G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α</a:t>
              </a:r>
              <a:r>
                <a:rPr lang="ru-RU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-?</a:t>
              </a:r>
              <a:r>
                <a:rPr lang="ru-RU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endParaRPr lang="ru-RU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9A472554-A7CA-8C47-9AAD-CAB9A722B7D9}"/>
                </a:ext>
              </a:extLst>
            </p:cNvPr>
            <p:cNvCxnSpPr>
              <a:cxnSpLocks/>
            </p:cNvCxnSpPr>
            <p:nvPr/>
          </p:nvCxnSpPr>
          <p:spPr>
            <a:xfrm>
              <a:off x="232914" y="3812876"/>
              <a:ext cx="24499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E64EBB24-139A-B1DB-1864-2BD42D996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034" y="2373571"/>
              <a:ext cx="0" cy="216491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2CA6854-7895-23D8-DDE6-B6C017A0C03F}"/>
              </a:ext>
            </a:extLst>
          </p:cNvPr>
          <p:cNvSpPr txBox="1"/>
          <p:nvPr/>
        </p:nvSpPr>
        <p:spPr>
          <a:xfrm>
            <a:off x="6250315" y="2249658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4B25BF-E3AB-44AB-14EA-132A6B06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315" y="2703966"/>
            <a:ext cx="1838325" cy="8191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2478BF-B1CD-3CD9-46ED-02F91FDF0B34}"/>
              </a:ext>
            </a:extLst>
          </p:cNvPr>
          <p:cNvSpPr txBox="1"/>
          <p:nvPr/>
        </p:nvSpPr>
        <p:spPr>
          <a:xfrm>
            <a:off x="2624367" y="3452632"/>
            <a:ext cx="94964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Так как про первую среду в условии ничего не сказано, то считаем, что это воздух, а второй является слюда (тем более, что по условию </a:t>
            </a:r>
            <a:r>
              <a:rPr lang="el-GR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α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&gt; </a:t>
            </a:r>
            <a:r>
              <a:rPr lang="el-GR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β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то есть вторая среда оптически более плотная). Тогда 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n</a:t>
            </a:r>
            <a:r>
              <a:rPr lang="en-US" sz="2800" b="0" i="0" u="none" strike="noStrike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1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=1,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n</a:t>
            </a:r>
            <a:r>
              <a:rPr lang="en-US" sz="2800" b="0" i="0" u="none" strike="noStrike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2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n</a:t>
            </a:r>
            <a:r>
              <a:rPr lang="ru-RU" sz="2800" b="0" i="0" u="none" strike="noStrike" baseline="-25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сл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endParaRPr lang="ru-RU" sz="28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A515C35-BFBF-242A-A7BB-57C09FEB6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6" y="5521688"/>
            <a:ext cx="2028825" cy="8191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020C624-02E8-1CE3-A2D0-1D26A3C3B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627" y="5817848"/>
            <a:ext cx="60483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22</a:t>
            </a:fld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831C135-09E9-B817-23A7-119D2D582EBA}"/>
              </a:ext>
            </a:extLst>
          </p:cNvPr>
          <p:cNvGrpSpPr/>
          <p:nvPr/>
        </p:nvGrpSpPr>
        <p:grpSpPr>
          <a:xfrm>
            <a:off x="398970" y="693950"/>
            <a:ext cx="11479603" cy="1384995"/>
            <a:chOff x="398970" y="693950"/>
            <a:chExt cx="11479603" cy="13849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5624D9-1AA5-16D4-C200-581F47946DEB}"/>
                </a:ext>
              </a:extLst>
            </p:cNvPr>
            <p:cNvSpPr txBox="1"/>
            <p:nvPr/>
          </p:nvSpPr>
          <p:spPr>
            <a:xfrm>
              <a:off x="398970" y="693950"/>
              <a:ext cx="1147960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Полное внутреннее отражение будет происходить при переходе из слюды в воздух.</a:t>
              </a:r>
            </a:p>
            <a:p>
              <a:pPr marR="0" algn="l" rtl="0"/>
              <a:endPara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95E730-D013-85C4-A1ED-551D8FEBD2CD}"/>
                </a:ext>
              </a:extLst>
            </p:cNvPr>
            <p:cNvSpPr txBox="1"/>
            <p:nvPr/>
          </p:nvSpPr>
          <p:spPr>
            <a:xfrm>
              <a:off x="398970" y="1555725"/>
              <a:ext cx="112984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Тогда </a:t>
              </a:r>
              <a:r>
                <a:rPr lang="en-US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n</a:t>
              </a:r>
              <a:r>
                <a:rPr lang="en-US" sz="2800" b="0" i="0" u="none" strike="noStrike" baseline="-250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1</a:t>
              </a:r>
              <a:r>
                <a:rPr lang="ru-RU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=</a:t>
              </a:r>
              <a:r>
                <a:rPr lang="en-US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n</a:t>
              </a:r>
              <a:r>
                <a:rPr lang="ru-RU" sz="2800" b="0" i="0" u="none" strike="noStrike" baseline="-25000" dirty="0" err="1">
                  <a:solidFill>
                    <a:srgbClr val="000000"/>
                  </a:solidFill>
                  <a:latin typeface="Courier New" panose="02070309020205020404" pitchFamily="49" charset="0"/>
                </a:rPr>
                <a:t>сл</a:t>
              </a:r>
              <a:r>
                <a:rPr lang="ru-RU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,</a:t>
              </a:r>
              <a:r>
                <a:rPr lang="en-US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n</a:t>
              </a:r>
              <a:r>
                <a:rPr lang="en-US" sz="2800" b="0" i="0" u="none" strike="noStrike" baseline="-250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2</a:t>
              </a:r>
              <a:r>
                <a:rPr lang="ru-RU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=1</a:t>
              </a:r>
              <a:r>
                <a:rPr lang="en-US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.</a:t>
              </a:r>
              <a:r>
                <a:rPr lang="ru-RU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И угол преломления равен 90</a:t>
              </a:r>
              <a:r>
                <a:rPr lang="ru-RU" sz="2800" b="0" i="0" u="none" strike="noStrike" baseline="300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о </a:t>
              </a:r>
              <a:r>
                <a:rPr lang="ru-RU" sz="28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.</a:t>
              </a:r>
              <a:endParaRPr lang="ru-RU" sz="2800" baseline="30000" dirty="0"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454888-C65F-D2EA-78D6-7DC93C9F6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89" y="2398324"/>
            <a:ext cx="2505075" cy="8191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091098-2DF0-CDA8-4889-C6EDFFE6F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850" y="2545961"/>
            <a:ext cx="3438525" cy="5238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883F2F-3B10-A242-6FB2-E35387ADA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807" y="3573852"/>
            <a:ext cx="34956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23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546EA-F6EF-0799-D929-7525D754B294}"/>
              </a:ext>
            </a:extLst>
          </p:cNvPr>
          <p:cNvSpPr txBox="1"/>
          <p:nvPr/>
        </p:nvSpPr>
        <p:spPr>
          <a:xfrm>
            <a:off x="196610" y="495796"/>
            <a:ext cx="11798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8.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Показатель преломления стекла равен 1,5. Определите скорость света в стекле.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D825A82-97CE-0EDE-7E56-A2C22CDF75C6}"/>
              </a:ext>
            </a:extLst>
          </p:cNvPr>
          <p:cNvGrpSpPr/>
          <p:nvPr/>
        </p:nvGrpSpPr>
        <p:grpSpPr>
          <a:xfrm>
            <a:off x="196610" y="1580285"/>
            <a:ext cx="2449901" cy="1447587"/>
            <a:chOff x="232914" y="2297499"/>
            <a:chExt cx="2449901" cy="144758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F9795-EFB4-DDC2-C926-F5F69BE614E7}"/>
                </a:ext>
              </a:extLst>
            </p:cNvPr>
            <p:cNvSpPr txBox="1"/>
            <p:nvPr/>
          </p:nvSpPr>
          <p:spPr>
            <a:xfrm>
              <a:off x="232914" y="2297499"/>
              <a:ext cx="232913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Дано: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</a:t>
              </a:r>
              <a:r>
                <a:rPr lang="ru-RU" sz="2800" baseline="-250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ст</a:t>
              </a:r>
              <a:r>
                <a:rPr lang="ru-RU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= </a:t>
              </a:r>
              <a:r>
                <a:rPr lang="ru-RU" sz="280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1,5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V</a:t>
              </a:r>
              <a:r>
                <a:rPr lang="ru-RU" sz="2800" baseline="-250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ст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-?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endParaRPr lang="ru-RU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A48F5F20-BE34-84EE-D8FA-7FF6E7774AA2}"/>
                </a:ext>
              </a:extLst>
            </p:cNvPr>
            <p:cNvCxnSpPr>
              <a:cxnSpLocks/>
            </p:cNvCxnSpPr>
            <p:nvPr/>
          </p:nvCxnSpPr>
          <p:spPr>
            <a:xfrm>
              <a:off x="232914" y="3243533"/>
              <a:ext cx="24499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C5ACAC3F-9CFF-39A9-7F0F-584CAFB6CA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034" y="2373571"/>
              <a:ext cx="0" cy="13715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D002681-2521-A5E7-C2AA-C6C2E03AAB52}"/>
              </a:ext>
            </a:extLst>
          </p:cNvPr>
          <p:cNvSpPr txBox="1"/>
          <p:nvPr/>
        </p:nvSpPr>
        <p:spPr>
          <a:xfrm>
            <a:off x="6095999" y="1656357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8F6701-0A91-8AF5-0CE4-2E4DB0AAD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865" y="2179575"/>
            <a:ext cx="3483415" cy="5895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422A83-0775-692A-E91F-E9F351097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985" y="2861675"/>
            <a:ext cx="8494174" cy="5895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669F18-E649-165D-39A6-8F558A870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781" y="3528258"/>
            <a:ext cx="4471581" cy="58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76C7F3-8F3D-806E-7546-289A2B1BE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979" y="4194841"/>
            <a:ext cx="2821183" cy="5895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C0577A-F324-0180-FDE8-DB6C7DB1C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7980" y="4862808"/>
            <a:ext cx="2962620" cy="58950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501BCF-3E9C-0FCB-8687-0CD9FF58F1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2163" y="5452309"/>
            <a:ext cx="3832388" cy="63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24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26684-13E9-E78C-9B6E-6E549C9CE7C2}"/>
              </a:ext>
            </a:extLst>
          </p:cNvPr>
          <p:cNvSpPr txBox="1"/>
          <p:nvPr/>
        </p:nvSpPr>
        <p:spPr>
          <a:xfrm>
            <a:off x="252322" y="405767"/>
            <a:ext cx="118074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Найдите значение предельного угла полного внутреннего отражения на границе раздела стекло - вода.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9F8BCF4-FF66-B4F1-7A10-F049E7F1D1F0}"/>
              </a:ext>
            </a:extLst>
          </p:cNvPr>
          <p:cNvGrpSpPr/>
          <p:nvPr/>
        </p:nvGrpSpPr>
        <p:grpSpPr>
          <a:xfrm>
            <a:off x="252322" y="1790762"/>
            <a:ext cx="2329132" cy="2246769"/>
            <a:chOff x="232914" y="2373571"/>
            <a:chExt cx="2329132" cy="22467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99BB00-5222-269A-AFD1-58CE66F177F5}"/>
                </a:ext>
              </a:extLst>
            </p:cNvPr>
            <p:cNvSpPr txBox="1"/>
            <p:nvPr/>
          </p:nvSpPr>
          <p:spPr>
            <a:xfrm>
              <a:off x="232914" y="2373571"/>
              <a:ext cx="23291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Дано: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</a:t>
              </a:r>
              <a:r>
                <a:rPr lang="ru-RU" sz="2800" baseline="-250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ст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ru-RU" sz="280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1,57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</a:t>
              </a:r>
              <a:r>
                <a:rPr lang="ru-RU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в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 </a:t>
              </a:r>
              <a:r>
                <a:rPr lang="ru-RU" sz="280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1,33</a:t>
              </a:r>
              <a:endParaRPr lang="en-US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l-G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α</a:t>
              </a:r>
              <a:r>
                <a:rPr lang="ru-RU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-?</a:t>
              </a:r>
              <a:r>
                <a:rPr lang="ru-RU" sz="1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endParaRPr lang="ru-RU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69A01D4-A898-FFC8-1D8C-EFF19010343C}"/>
                </a:ext>
              </a:extLst>
            </p:cNvPr>
            <p:cNvCxnSpPr>
              <a:cxnSpLocks/>
            </p:cNvCxnSpPr>
            <p:nvPr/>
          </p:nvCxnSpPr>
          <p:spPr>
            <a:xfrm>
              <a:off x="232914" y="3812876"/>
              <a:ext cx="232913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73A754E-EB24-B62F-4BD4-6F766589F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034" y="2373571"/>
              <a:ext cx="0" cy="216491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A79645A-091D-661B-3C6A-BE06C587D13A}"/>
              </a:ext>
            </a:extLst>
          </p:cNvPr>
          <p:cNvSpPr txBox="1"/>
          <p:nvPr/>
        </p:nvSpPr>
        <p:spPr>
          <a:xfrm>
            <a:off x="6095999" y="1656357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73C3C0-FF59-A482-BC40-E8260C782803}"/>
              </a:ext>
            </a:extLst>
          </p:cNvPr>
          <p:cNvSpPr txBox="1"/>
          <p:nvPr/>
        </p:nvSpPr>
        <p:spPr>
          <a:xfrm>
            <a:off x="2581453" y="2179577"/>
            <a:ext cx="92971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Полное внутреннее отражение будет происходить при переходе из оптически более плотной среды — стекла в менее плотную — воду. Для этого случая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3AE44E-6AAA-6549-2E52-7907D037F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12" y="3995459"/>
            <a:ext cx="6819600" cy="5450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1BCCBC-A2BE-2299-AD22-63E853E1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44" y="4615516"/>
            <a:ext cx="5446693" cy="5861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9D05D5-CD6B-67E5-8705-4A52C919A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5" y="5340674"/>
            <a:ext cx="12059727" cy="5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25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8622F-368C-B2BF-6E07-C0A632B79AA9}"/>
              </a:ext>
            </a:extLst>
          </p:cNvPr>
          <p:cNvSpPr txBox="1"/>
          <p:nvPr/>
        </p:nvSpPr>
        <p:spPr>
          <a:xfrm>
            <a:off x="144355" y="46093"/>
            <a:ext cx="108523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дно водоема глубиной 2 м вбита свая, на 0,5 м выступающая из воды. Найдите длину тени от сваи на дне водоема при угле падения лучей Солнца, равном 30°.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E9E0785-138F-35B7-16D9-61F48F187677}"/>
              </a:ext>
            </a:extLst>
          </p:cNvPr>
          <p:cNvGrpSpPr/>
          <p:nvPr/>
        </p:nvGrpSpPr>
        <p:grpSpPr>
          <a:xfrm>
            <a:off x="139502" y="1761589"/>
            <a:ext cx="2449901" cy="2954655"/>
            <a:chOff x="172529" y="2373571"/>
            <a:chExt cx="2449901" cy="295465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C88D8B-61D1-7F0E-793C-952C5460362D}"/>
                </a:ext>
              </a:extLst>
            </p:cNvPr>
            <p:cNvSpPr txBox="1"/>
            <p:nvPr/>
          </p:nvSpPr>
          <p:spPr>
            <a:xfrm>
              <a:off x="232914" y="2373571"/>
              <a:ext cx="2329132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Дано: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= 2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= 0,5 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м</a:t>
              </a:r>
            </a:p>
            <a:p>
              <a:r>
                <a:rPr lang="el-G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α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=</a:t>
              </a:r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280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30</a:t>
              </a:r>
              <a:r>
                <a:rPr lang="ru-RU" sz="280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°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n</a:t>
              </a:r>
              <a:r>
                <a:rPr lang="ru-RU" sz="2800" baseline="-25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в 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= </a:t>
              </a:r>
              <a:r>
                <a:rPr lang="ru-RU" sz="280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1,33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 - ?</a:t>
              </a:r>
              <a:endParaRPr lang="ru-RU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endParaRPr lang="ru-RU" dirty="0"/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0EAF869F-E1DD-01B3-344F-28E4D170A419}"/>
                </a:ext>
              </a:extLst>
            </p:cNvPr>
            <p:cNvCxnSpPr>
              <a:cxnSpLocks/>
            </p:cNvCxnSpPr>
            <p:nvPr/>
          </p:nvCxnSpPr>
          <p:spPr>
            <a:xfrm>
              <a:off x="172529" y="4553505"/>
              <a:ext cx="244990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71025F0E-170E-CDD8-2B81-E4FE21F872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034" y="2373571"/>
              <a:ext cx="0" cy="252730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5AC47D7-997C-F002-F955-22ECF31FCE66}"/>
              </a:ext>
            </a:extLst>
          </p:cNvPr>
          <p:cNvSpPr txBox="1"/>
          <p:nvPr/>
        </p:nvSpPr>
        <p:spPr>
          <a:xfrm>
            <a:off x="6512938" y="1361293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80879B4F-10B6-DE12-9754-EB89ED7462BA}"/>
              </a:ext>
            </a:extLst>
          </p:cNvPr>
          <p:cNvGrpSpPr/>
          <p:nvPr/>
        </p:nvGrpSpPr>
        <p:grpSpPr>
          <a:xfrm>
            <a:off x="2768059" y="1204897"/>
            <a:ext cx="6674744" cy="5207044"/>
            <a:chOff x="2768059" y="1204897"/>
            <a:chExt cx="6674744" cy="5207044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99F53072-AB63-7688-7FED-77655C1103E1}"/>
                </a:ext>
              </a:extLst>
            </p:cNvPr>
            <p:cNvGrpSpPr/>
            <p:nvPr/>
          </p:nvGrpSpPr>
          <p:grpSpPr>
            <a:xfrm>
              <a:off x="2768059" y="1204897"/>
              <a:ext cx="6674744" cy="4116134"/>
              <a:chOff x="2700900" y="1541391"/>
              <a:chExt cx="6674744" cy="4976141"/>
            </a:xfrm>
          </p:grpSpPr>
          <p:grpSp>
            <p:nvGrpSpPr>
              <p:cNvPr id="85" name="Группа 84">
                <a:extLst>
                  <a:ext uri="{FF2B5EF4-FFF2-40B4-BE49-F238E27FC236}">
                    <a16:creationId xmlns:a16="http://schemas.microsoft.com/office/drawing/2014/main" id="{CFF07704-4AC4-FD93-7C10-F8946F698AD7}"/>
                  </a:ext>
                </a:extLst>
              </p:cNvPr>
              <p:cNvGrpSpPr/>
              <p:nvPr/>
            </p:nvGrpSpPr>
            <p:grpSpPr>
              <a:xfrm>
                <a:off x="2700900" y="1541391"/>
                <a:ext cx="6674744" cy="4976141"/>
                <a:chOff x="2700900" y="1541391"/>
                <a:chExt cx="6674744" cy="4976141"/>
              </a:xfrm>
            </p:grpSpPr>
            <p:cxnSp>
              <p:nvCxnSpPr>
                <p:cNvPr id="57" name="Прямая со стрелкой 56">
                  <a:extLst>
                    <a:ext uri="{FF2B5EF4-FFF2-40B4-BE49-F238E27FC236}">
                      <a16:creationId xmlns:a16="http://schemas.microsoft.com/office/drawing/2014/main" id="{1C3D0DB6-1480-37D7-1F87-DAC7592504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64092" y="2268810"/>
                  <a:ext cx="1745" cy="16076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Прямая соединительная линия 59">
                  <a:extLst>
                    <a:ext uri="{FF2B5EF4-FFF2-40B4-BE49-F238E27FC236}">
                      <a16:creationId xmlns:a16="http://schemas.microsoft.com/office/drawing/2014/main" id="{61C0C475-71DF-0203-432E-3BA8C028A4D1}"/>
                    </a:ext>
                  </a:extLst>
                </p:cNvPr>
                <p:cNvCxnSpPr>
                  <a:stCxn id="22" idx="0"/>
                </p:cNvCxnSpPr>
                <p:nvPr/>
              </p:nvCxnSpPr>
              <p:spPr>
                <a:xfrm flipH="1">
                  <a:off x="3523757" y="2268810"/>
                  <a:ext cx="7346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4" name="Группа 83">
                  <a:extLst>
                    <a:ext uri="{FF2B5EF4-FFF2-40B4-BE49-F238E27FC236}">
                      <a16:creationId xmlns:a16="http://schemas.microsoft.com/office/drawing/2014/main" id="{7E663E4F-BEB9-74B3-1447-7EF432DBFED9}"/>
                    </a:ext>
                  </a:extLst>
                </p:cNvPr>
                <p:cNvGrpSpPr/>
                <p:nvPr/>
              </p:nvGrpSpPr>
              <p:grpSpPr>
                <a:xfrm>
                  <a:off x="2700900" y="1541391"/>
                  <a:ext cx="6674744" cy="4976141"/>
                  <a:chOff x="2700900" y="1541391"/>
                  <a:chExt cx="6674744" cy="4976141"/>
                </a:xfrm>
              </p:grpSpPr>
              <p:cxnSp>
                <p:nvCxnSpPr>
                  <p:cNvPr id="20" name="Прямая соединительная линия 19">
                    <a:extLst>
                      <a:ext uri="{FF2B5EF4-FFF2-40B4-BE49-F238E27FC236}">
                        <a16:creationId xmlns:a16="http://schemas.microsoft.com/office/drawing/2014/main" id="{B57AEF95-31B1-AB30-F0D0-BBC594A49DE2}"/>
                      </a:ext>
                    </a:extLst>
                  </p:cNvPr>
                  <p:cNvCxnSpPr/>
                  <p:nvPr/>
                </p:nvCxnSpPr>
                <p:spPr>
                  <a:xfrm>
                    <a:off x="2700900" y="3876470"/>
                    <a:ext cx="6561905" cy="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14EBDA6C-6985-68B3-2E3A-7183D0C5B57B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771538" y="2374869"/>
                    <a:ext cx="31517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2800" dirty="0"/>
                      <a:t>α</a:t>
                    </a:r>
                    <a:endParaRPr lang="ru-RU" sz="2800" dirty="0"/>
                  </a:p>
                </p:txBody>
              </p:sp>
              <p:grpSp>
                <p:nvGrpSpPr>
                  <p:cNvPr id="83" name="Группа 82">
                    <a:extLst>
                      <a:ext uri="{FF2B5EF4-FFF2-40B4-BE49-F238E27FC236}">
                        <a16:creationId xmlns:a16="http://schemas.microsoft.com/office/drawing/2014/main" id="{683151D2-7C8C-88F0-2921-9B61ACB17372}"/>
                      </a:ext>
                    </a:extLst>
                  </p:cNvPr>
                  <p:cNvGrpSpPr/>
                  <p:nvPr/>
                </p:nvGrpSpPr>
                <p:grpSpPr>
                  <a:xfrm>
                    <a:off x="2700900" y="1541391"/>
                    <a:ext cx="6674744" cy="4976141"/>
                    <a:chOff x="2700900" y="1541391"/>
                    <a:chExt cx="6674744" cy="4976141"/>
                  </a:xfrm>
                </p:grpSpPr>
                <p:pic>
                  <p:nvPicPr>
                    <p:cNvPr id="17" name="Рисунок 16">
                      <a:extLst>
                        <a:ext uri="{FF2B5EF4-FFF2-40B4-BE49-F238E27FC236}">
                          <a16:creationId xmlns:a16="http://schemas.microsoft.com/office/drawing/2014/main" id="{6579A7AE-F60A-C367-D5DF-7508D8C53C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700900" y="6026203"/>
                      <a:ext cx="6561905" cy="30476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8" name="Прямоугольник 17">
                      <a:extLst>
                        <a:ext uri="{FF2B5EF4-FFF2-40B4-BE49-F238E27FC236}">
                          <a16:creationId xmlns:a16="http://schemas.microsoft.com/office/drawing/2014/main" id="{381D0524-B952-5708-3558-57D5D5239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0900" y="3876470"/>
                      <a:ext cx="6561905" cy="2149723"/>
                    </a:xfrm>
                    <a:prstGeom prst="rect">
                      <a:avLst/>
                    </a:prstGeom>
                    <a:pattFill prst="zigZ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grpSp>
                  <p:nvGrpSpPr>
                    <p:cNvPr id="28" name="Группа 27">
                      <a:extLst>
                        <a:ext uri="{FF2B5EF4-FFF2-40B4-BE49-F238E27FC236}">
                          <a16:creationId xmlns:a16="http://schemas.microsoft.com/office/drawing/2014/main" id="{21512C3E-7C7F-BB67-07DC-7640CB9B8D71}"/>
                        </a:ext>
                      </a:extLst>
                    </p:cNvPr>
                    <p:cNvGrpSpPr/>
                    <p:nvPr/>
                  </p:nvGrpSpPr>
                  <p:grpSpPr>
                    <a:xfrm rot="3718231" flipV="1">
                      <a:off x="3521949" y="2808186"/>
                      <a:ext cx="2433908" cy="1717"/>
                      <a:chOff x="7203578" y="3016165"/>
                      <a:chExt cx="2686901" cy="1717"/>
                    </a:xfrm>
                  </p:grpSpPr>
                  <p:cxnSp>
                    <p:nvCxnSpPr>
                      <p:cNvPr id="29" name="Прямая со стрелкой 28">
                        <a:extLst>
                          <a:ext uri="{FF2B5EF4-FFF2-40B4-BE49-F238E27FC236}">
                            <a16:creationId xmlns:a16="http://schemas.microsoft.com/office/drawing/2014/main" id="{D04F9448-773D-BF40-1A18-44B80D824CD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03578" y="3016165"/>
                        <a:ext cx="1431585" cy="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C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Прямая соединительная линия 29">
                        <a:extLst>
                          <a:ext uri="{FF2B5EF4-FFF2-40B4-BE49-F238E27FC236}">
                            <a16:creationId xmlns:a16="http://schemas.microsoft.com/office/drawing/2014/main" id="{767105FD-7090-F0A0-FCFB-4038FA133BE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637230" y="3017882"/>
                        <a:ext cx="1253249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FFC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" name="Группа 31">
                      <a:extLst>
                        <a:ext uri="{FF2B5EF4-FFF2-40B4-BE49-F238E27FC236}">
                          <a16:creationId xmlns:a16="http://schemas.microsoft.com/office/drawing/2014/main" id="{39AB4F23-0B37-2CF7-62E4-4B1AFC864425}"/>
                        </a:ext>
                      </a:extLst>
                    </p:cNvPr>
                    <p:cNvGrpSpPr/>
                    <p:nvPr/>
                  </p:nvGrpSpPr>
                  <p:grpSpPr>
                    <a:xfrm rot="3718231" flipV="1">
                      <a:off x="4346507" y="2723465"/>
                      <a:ext cx="2432037" cy="67889"/>
                      <a:chOff x="7179013" y="2918298"/>
                      <a:chExt cx="2684834" cy="0"/>
                    </a:xfrm>
                  </p:grpSpPr>
                  <p:cxnSp>
                    <p:nvCxnSpPr>
                      <p:cNvPr id="33" name="Прямая со стрелкой 32">
                        <a:extLst>
                          <a:ext uri="{FF2B5EF4-FFF2-40B4-BE49-F238E27FC236}">
                            <a16:creationId xmlns:a16="http://schemas.microsoft.com/office/drawing/2014/main" id="{7640A93C-057B-6F91-E6B9-9F1AEA0209F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179013" y="2918298"/>
                        <a:ext cx="1431587" cy="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C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Прямая соединительная линия 33">
                        <a:extLst>
                          <a:ext uri="{FF2B5EF4-FFF2-40B4-BE49-F238E27FC236}">
                            <a16:creationId xmlns:a16="http://schemas.microsoft.com/office/drawing/2014/main" id="{FAD3B3DB-E1D9-64BB-722E-1F85660EA6A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610600" y="2918298"/>
                        <a:ext cx="1253247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FFC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5" name="Группа 34">
                      <a:extLst>
                        <a:ext uri="{FF2B5EF4-FFF2-40B4-BE49-F238E27FC236}">
                          <a16:creationId xmlns:a16="http://schemas.microsoft.com/office/drawing/2014/main" id="{5ADD23CA-7F24-7E9F-166B-7167A017EE44}"/>
                        </a:ext>
                      </a:extLst>
                    </p:cNvPr>
                    <p:cNvGrpSpPr/>
                    <p:nvPr/>
                  </p:nvGrpSpPr>
                  <p:grpSpPr>
                    <a:xfrm rot="3718231" flipV="1">
                      <a:off x="2942486" y="2682897"/>
                      <a:ext cx="1753481" cy="1588"/>
                      <a:chOff x="7245187" y="2985407"/>
                      <a:chExt cx="2686398" cy="1588"/>
                    </a:xfrm>
                  </p:grpSpPr>
                  <p:cxnSp>
                    <p:nvCxnSpPr>
                      <p:cNvPr id="36" name="Прямая со стрелкой 35">
                        <a:extLst>
                          <a:ext uri="{FF2B5EF4-FFF2-40B4-BE49-F238E27FC236}">
                            <a16:creationId xmlns:a16="http://schemas.microsoft.com/office/drawing/2014/main" id="{4E35358C-980F-048A-B023-41815D64D37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45187" y="2985407"/>
                        <a:ext cx="1431585" cy="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C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Прямая соединительная линия 36">
                        <a:extLst>
                          <a:ext uri="{FF2B5EF4-FFF2-40B4-BE49-F238E27FC236}">
                            <a16:creationId xmlns:a16="http://schemas.microsoft.com/office/drawing/2014/main" id="{626A2E2D-4C02-26AF-7AE9-99D811B1580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678337" y="2986995"/>
                        <a:ext cx="1253248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FFC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" name="Группа 37">
                      <a:extLst>
                        <a:ext uri="{FF2B5EF4-FFF2-40B4-BE49-F238E27FC236}">
                          <a16:creationId xmlns:a16="http://schemas.microsoft.com/office/drawing/2014/main" id="{0ACA8656-9CE3-2964-D4F0-E6FBE9CDAD94}"/>
                        </a:ext>
                      </a:extLst>
                    </p:cNvPr>
                    <p:cNvGrpSpPr/>
                    <p:nvPr/>
                  </p:nvGrpSpPr>
                  <p:grpSpPr>
                    <a:xfrm rot="3718231">
                      <a:off x="2299507" y="3074692"/>
                      <a:ext cx="1692871" cy="45719"/>
                      <a:chOff x="7179013" y="2918298"/>
                      <a:chExt cx="2684834" cy="0"/>
                    </a:xfrm>
                  </p:grpSpPr>
                  <p:cxnSp>
                    <p:nvCxnSpPr>
                      <p:cNvPr id="39" name="Прямая со стрелкой 38">
                        <a:extLst>
                          <a:ext uri="{FF2B5EF4-FFF2-40B4-BE49-F238E27FC236}">
                            <a16:creationId xmlns:a16="http://schemas.microsoft.com/office/drawing/2014/main" id="{1CA9F304-6463-1041-FF72-3AE09E81498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179013" y="2918298"/>
                        <a:ext cx="1431587" cy="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C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Прямая соединительная линия 39">
                        <a:extLst>
                          <a:ext uri="{FF2B5EF4-FFF2-40B4-BE49-F238E27FC236}">
                            <a16:creationId xmlns:a16="http://schemas.microsoft.com/office/drawing/2014/main" id="{3EC910D5-7519-E289-B9ED-93B27E5CF57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610600" y="2918298"/>
                        <a:ext cx="1253247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FFC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6" name="Группа 45">
                      <a:extLst>
                        <a:ext uri="{FF2B5EF4-FFF2-40B4-BE49-F238E27FC236}">
                          <a16:creationId xmlns:a16="http://schemas.microsoft.com/office/drawing/2014/main" id="{C1AC7B3D-E2A0-5B57-73EC-30FC9B8B35F2}"/>
                        </a:ext>
                      </a:extLst>
                    </p:cNvPr>
                    <p:cNvGrpSpPr/>
                    <p:nvPr/>
                  </p:nvGrpSpPr>
                  <p:grpSpPr>
                    <a:xfrm rot="4487693" flipV="1">
                      <a:off x="4341808" y="4976372"/>
                      <a:ext cx="2267986" cy="203"/>
                      <a:chOff x="7168137" y="2890135"/>
                      <a:chExt cx="2684754" cy="203"/>
                    </a:xfrm>
                  </p:grpSpPr>
                  <p:cxnSp>
                    <p:nvCxnSpPr>
                      <p:cNvPr id="47" name="Прямая со стрелкой 46">
                        <a:extLst>
                          <a:ext uri="{FF2B5EF4-FFF2-40B4-BE49-F238E27FC236}">
                            <a16:creationId xmlns:a16="http://schemas.microsoft.com/office/drawing/2014/main" id="{E95B5C6F-F78E-F65A-0C69-8242784E1E6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168137" y="2890338"/>
                        <a:ext cx="1431588" cy="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C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Прямая соединительная линия 47">
                        <a:extLst>
                          <a:ext uri="{FF2B5EF4-FFF2-40B4-BE49-F238E27FC236}">
                            <a16:creationId xmlns:a16="http://schemas.microsoft.com/office/drawing/2014/main" id="{E203F263-BCB8-EBD0-4126-B53F496ACD4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599645" y="2890135"/>
                        <a:ext cx="1253246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FFC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9" name="Группа 48">
                      <a:extLst>
                        <a:ext uri="{FF2B5EF4-FFF2-40B4-BE49-F238E27FC236}">
                          <a16:creationId xmlns:a16="http://schemas.microsoft.com/office/drawing/2014/main" id="{3B4D406B-9595-2687-D211-0E645484D447}"/>
                        </a:ext>
                      </a:extLst>
                    </p:cNvPr>
                    <p:cNvGrpSpPr/>
                    <p:nvPr/>
                  </p:nvGrpSpPr>
                  <p:grpSpPr>
                    <a:xfrm rot="4487693" flipV="1">
                      <a:off x="5124661" y="4968735"/>
                      <a:ext cx="2268428" cy="1141"/>
                      <a:chOff x="7116941" y="2758712"/>
                      <a:chExt cx="2685276" cy="1141"/>
                    </a:xfrm>
                  </p:grpSpPr>
                  <p:cxnSp>
                    <p:nvCxnSpPr>
                      <p:cNvPr id="50" name="Прямая со стрелкой 49">
                        <a:extLst>
                          <a:ext uri="{FF2B5EF4-FFF2-40B4-BE49-F238E27FC236}">
                            <a16:creationId xmlns:a16="http://schemas.microsoft.com/office/drawing/2014/main" id="{564B2F50-A209-9059-AA3B-455EACEEB17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116941" y="2758712"/>
                        <a:ext cx="1431589" cy="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C00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Прямая соединительная линия 50">
                        <a:extLst>
                          <a:ext uri="{FF2B5EF4-FFF2-40B4-BE49-F238E27FC236}">
                            <a16:creationId xmlns:a16="http://schemas.microsoft.com/office/drawing/2014/main" id="{A3BF02BF-DB71-C744-459E-9BC813D6FE6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548974" y="2759853"/>
                        <a:ext cx="1253243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FFC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2" name="Прямоугольник 51">
                      <a:extLst>
                        <a:ext uri="{FF2B5EF4-FFF2-40B4-BE49-F238E27FC236}">
                          <a16:creationId xmlns:a16="http://schemas.microsoft.com/office/drawing/2014/main" id="{D9F90FA5-3EB2-8F46-48EB-3E7826E4C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1846" y="6011695"/>
                      <a:ext cx="1450881" cy="136186"/>
                    </a:xfrm>
                    <a:prstGeom prst="rect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54" name="Прямая со стрелкой 53">
                      <a:extLst>
                        <a:ext uri="{FF2B5EF4-FFF2-40B4-BE49-F238E27FC236}">
                          <a16:creationId xmlns:a16="http://schemas.microsoft.com/office/drawing/2014/main" id="{E06FF564-BAE4-FBA7-F673-0C874DD0BF0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766101" y="3876470"/>
                      <a:ext cx="0" cy="2149723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596F4131-689E-BD16-782A-936073EB5A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66369" y="4658383"/>
                      <a:ext cx="39946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</a:t>
                      </a:r>
                      <a:endParaRPr lang="ru-RU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04829409-5AEC-785D-C13D-9B91982ADD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24023" y="2853576"/>
                      <a:ext cx="39946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</a:t>
                      </a:r>
                      <a:endParaRPr lang="ru-RU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6E6C5F5E-529A-ADE3-56ED-C86C7B998C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08404" y="5606504"/>
                      <a:ext cx="39946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  <a:endParaRPr lang="ru-RU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5CDD8E02-1874-4923-8D3C-E77E4EDFE4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23780" y="5584662"/>
                      <a:ext cx="39946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  <a:endParaRPr lang="ru-RU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EF875C22-4E6C-E1D6-189B-0F352603B5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91677" y="3435912"/>
                      <a:ext cx="39946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  <a:endParaRPr lang="ru-RU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F95FD2A2-66AE-B1D7-DBA1-E71603743A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06901" y="3832020"/>
                      <a:ext cx="39946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</a:t>
                      </a:r>
                      <a:endParaRPr lang="ru-RU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382FA7DF-D8EF-109B-D3D2-D7D70E7F50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70563" y="1856902"/>
                      <a:ext cx="39946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  <a:endParaRPr lang="ru-RU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p:txBody>
                </p:sp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37DB6EB1-78F1-D95D-7369-F8732EA7F6D2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464685" y="3096893"/>
                      <a:ext cx="315173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l-GR" sz="2800" dirty="0"/>
                        <a:t>α</a:t>
                      </a:r>
                      <a:endParaRPr lang="ru-RU" sz="2800" dirty="0"/>
                    </a:p>
                  </p:txBody>
                </p:sp>
                <p:sp>
                  <p:nvSpPr>
                    <p:cNvPr id="79" name="Дуга 78">
                      <a:extLst>
                        <a:ext uri="{FF2B5EF4-FFF2-40B4-BE49-F238E27FC236}">
                          <a16:creationId xmlns:a16="http://schemas.microsoft.com/office/drawing/2014/main" id="{03EB52EB-15FB-4D35-EE21-A59C451DB692}"/>
                        </a:ext>
                      </a:extLst>
                    </p:cNvPr>
                    <p:cNvSpPr/>
                    <p:nvPr/>
                  </p:nvSpPr>
                  <p:spPr>
                    <a:xfrm rot="20392435">
                      <a:off x="4823456" y="2844223"/>
                      <a:ext cx="360914" cy="163741"/>
                    </a:xfrm>
                    <a:prstGeom prst="arc">
                      <a:avLst>
                        <a:gd name="adj1" fmla="val 10929942"/>
                        <a:gd name="adj2" fmla="val 0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80" name="Дуга 79">
                      <a:extLst>
                        <a:ext uri="{FF2B5EF4-FFF2-40B4-BE49-F238E27FC236}">
                          <a16:creationId xmlns:a16="http://schemas.microsoft.com/office/drawing/2014/main" id="{ADF7B18E-EE13-043A-BB74-41F061C65063}"/>
                        </a:ext>
                      </a:extLst>
                    </p:cNvPr>
                    <p:cNvSpPr/>
                    <p:nvPr/>
                  </p:nvSpPr>
                  <p:spPr>
                    <a:xfrm rot="9586225">
                      <a:off x="4271167" y="2899343"/>
                      <a:ext cx="501503" cy="357235"/>
                    </a:xfrm>
                    <a:prstGeom prst="arc">
                      <a:avLst>
                        <a:gd name="adj1" fmla="val 11855138"/>
                        <a:gd name="adj2" fmla="val 20993159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82" name="Прямоугольник 81">
                      <a:extLst>
                        <a:ext uri="{FF2B5EF4-FFF2-40B4-BE49-F238E27FC236}">
                          <a16:creationId xmlns:a16="http://schemas.microsoft.com/office/drawing/2014/main" id="{1E6FD34B-418E-835F-7C4E-787F640C2D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9634" y="3450479"/>
                      <a:ext cx="2576010" cy="306705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pic>
                <p:nvPicPr>
                  <p:cNvPr id="22" name="Рисунок 21">
                    <a:extLst>
                      <a:ext uri="{FF2B5EF4-FFF2-40B4-BE49-F238E27FC236}">
                        <a16:creationId xmlns:a16="http://schemas.microsoft.com/office/drawing/2014/main" id="{D59566F6-0516-03C1-3A78-7DB5202F87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flipH="1">
                    <a:off x="4165040" y="2268810"/>
                    <a:ext cx="186806" cy="3770076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12B132CC-079C-E00A-AD2B-976B7BF06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2300" y="2412460"/>
                <a:ext cx="0" cy="362642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A2F13BF2-EE6E-AC84-857D-17C2CA8A6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0601" y="5173691"/>
              <a:ext cx="1489285" cy="1238250"/>
            </a:xfrm>
            <a:prstGeom prst="rect">
              <a:avLst/>
            </a:prstGeom>
          </p:spPr>
        </p:pic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2831088B-10B8-16A3-43B0-4115A78C2E61}"/>
                </a:ext>
              </a:extLst>
            </p:cNvPr>
            <p:cNvCxnSpPr/>
            <p:nvPr/>
          </p:nvCxnSpPr>
          <p:spPr>
            <a:xfrm flipV="1">
              <a:off x="4409785" y="5015266"/>
              <a:ext cx="0" cy="13410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911F7B60-E029-84BC-F516-3D487EAC8029}"/>
                </a:ext>
              </a:extLst>
            </p:cNvPr>
            <p:cNvCxnSpPr/>
            <p:nvPr/>
          </p:nvCxnSpPr>
          <p:spPr>
            <a:xfrm flipV="1">
              <a:off x="5846239" y="4973107"/>
              <a:ext cx="0" cy="13410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98AC9CA-7098-FFB4-3C7D-7D23E6220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8996" y="1593552"/>
            <a:ext cx="2200059" cy="520724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FA60221-7271-4CB0-3363-263BA806D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3562" y="2084811"/>
            <a:ext cx="6139410" cy="54462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5EAE4DEA-2798-9BD9-D738-78C97DB36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6835" y="2584783"/>
            <a:ext cx="6023181" cy="504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99C57B6-0E70-E43C-D291-ECE7ACB2E1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5346" y="3173181"/>
            <a:ext cx="4795327" cy="2570691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8817A29D-8ACF-FDBB-C56D-849D83CA94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3373" y="5783356"/>
            <a:ext cx="3700768" cy="57242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24A093AB-D143-7E7B-8125-2F496D44C7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008" y="5687932"/>
            <a:ext cx="2668040" cy="53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21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940"/>
            <a:ext cx="2743200" cy="365125"/>
          </a:xfrm>
        </p:spPr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26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97C33-72BB-8D6A-539A-D1CD29C55755}"/>
              </a:ext>
            </a:extLst>
          </p:cNvPr>
          <p:cNvSpPr txBox="1"/>
          <p:nvPr/>
        </p:nvSpPr>
        <p:spPr>
          <a:xfrm>
            <a:off x="1333500" y="179208"/>
            <a:ext cx="105346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11.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 бассейне с водой, глубиной </a:t>
            </a:r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 = 2 м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обладающем зеркальным дном, находится точечный источник света на расстоянии </a:t>
            </a:r>
            <a:r>
              <a:rPr lang="en-US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h </a:t>
            </a:r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= Н/2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под поверхностью воды. Определите радиус светового пятна </a:t>
            </a:r>
            <a:r>
              <a:rPr lang="en-US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R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на поверхности бассейна. Показатель преломления воды </a:t>
            </a:r>
            <a:r>
              <a:rPr lang="en-US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n</a:t>
            </a:r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= 4/3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E38E96-11C7-9409-3EE9-B0EACD22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1" y="179208"/>
            <a:ext cx="1094829" cy="109537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703ECE1-78F3-242E-2BBD-759C7373F865}"/>
              </a:ext>
            </a:extLst>
          </p:cNvPr>
          <p:cNvGrpSpPr/>
          <p:nvPr/>
        </p:nvGrpSpPr>
        <p:grpSpPr>
          <a:xfrm>
            <a:off x="1066800" y="2832277"/>
            <a:ext cx="4314825" cy="3438347"/>
            <a:chOff x="1066800" y="2832277"/>
            <a:chExt cx="4314825" cy="343834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E14C520C-192E-F2E1-E6F2-85943B87E9E1}"/>
                </a:ext>
              </a:extLst>
            </p:cNvPr>
            <p:cNvGrpSpPr/>
            <p:nvPr/>
          </p:nvGrpSpPr>
          <p:grpSpPr>
            <a:xfrm>
              <a:off x="1066800" y="3228975"/>
              <a:ext cx="4314825" cy="3041649"/>
              <a:chOff x="1066800" y="3228975"/>
              <a:chExt cx="4314825" cy="3041649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E97E37F2-DE5C-CB87-B66C-AB00A9C4821E}"/>
                  </a:ext>
                </a:extLst>
              </p:cNvPr>
              <p:cNvSpPr/>
              <p:nvPr/>
            </p:nvSpPr>
            <p:spPr>
              <a:xfrm>
                <a:off x="1066800" y="3441699"/>
                <a:ext cx="4314825" cy="2828925"/>
              </a:xfrm>
              <a:prstGeom prst="rect">
                <a:avLst/>
              </a:prstGeom>
              <a:pattFill prst="wave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>
                    <a:lumMod val="40000"/>
                    <a:lumOff val="60000"/>
                    <a:alpha val="2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DF0AC307-472D-DA88-17DF-38E6E2ABF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5381625"/>
                <a:ext cx="457199" cy="45719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148BDA-603F-9F6C-CBC4-319F8E22442C}"/>
                  </a:ext>
                </a:extLst>
              </p:cNvPr>
              <p:cNvSpPr txBox="1"/>
              <p:nvPr/>
            </p:nvSpPr>
            <p:spPr>
              <a:xfrm>
                <a:off x="2286000" y="5702954"/>
                <a:ext cx="5981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</a:t>
                </a:r>
                <a:endPara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EBE84620-CC47-6DCB-2882-7EF6A44AA5B9}"/>
                  </a:ext>
                </a:extLst>
              </p:cNvPr>
              <p:cNvCxnSpPr/>
              <p:nvPr/>
            </p:nvCxnSpPr>
            <p:spPr>
              <a:xfrm flipV="1">
                <a:off x="2514599" y="4600575"/>
                <a:ext cx="709613" cy="1009649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503BF502-B7BC-C84D-A1A2-FCF3FD2116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24212" y="3441699"/>
                <a:ext cx="814388" cy="1171259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 стрелкой 21">
                <a:extLst>
                  <a:ext uri="{FF2B5EF4-FFF2-40B4-BE49-F238E27FC236}">
                    <a16:creationId xmlns:a16="http://schemas.microsoft.com/office/drawing/2014/main" id="{BBF0339E-9DD7-093F-280A-16F9D762F731}"/>
                  </a:ext>
                </a:extLst>
              </p:cNvPr>
              <p:cNvCxnSpPr/>
              <p:nvPr/>
            </p:nvCxnSpPr>
            <p:spPr>
              <a:xfrm>
                <a:off x="4038600" y="3416301"/>
                <a:ext cx="1343025" cy="12699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 стрелкой 27">
                <a:extLst>
                  <a:ext uri="{FF2B5EF4-FFF2-40B4-BE49-F238E27FC236}">
                    <a16:creationId xmlns:a16="http://schemas.microsoft.com/office/drawing/2014/main" id="{297D4F12-DD73-E462-92A8-33C950BDFF55}"/>
                  </a:ext>
                </a:extLst>
              </p:cNvPr>
              <p:cNvCxnSpPr/>
              <p:nvPr/>
            </p:nvCxnSpPr>
            <p:spPr>
              <a:xfrm>
                <a:off x="2514599" y="3228975"/>
                <a:ext cx="1524001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 стрелкой 30">
                <a:extLst>
                  <a:ext uri="{FF2B5EF4-FFF2-40B4-BE49-F238E27FC236}">
                    <a16:creationId xmlns:a16="http://schemas.microsoft.com/office/drawing/2014/main" id="{19772B9B-4AF7-9E8B-DDF8-D7378D1D88D8}"/>
                  </a:ext>
                </a:extLst>
              </p:cNvPr>
              <p:cNvCxnSpPr/>
              <p:nvPr/>
            </p:nvCxnSpPr>
            <p:spPr>
              <a:xfrm flipV="1">
                <a:off x="2085975" y="3416301"/>
                <a:ext cx="0" cy="219392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582352CB-E11F-77B8-780D-6AA4F1E07C78}"/>
                  </a:ext>
                </a:extLst>
              </p:cNvPr>
              <p:cNvCxnSpPr/>
              <p:nvPr/>
            </p:nvCxnSpPr>
            <p:spPr>
              <a:xfrm>
                <a:off x="1762125" y="3416301"/>
                <a:ext cx="75247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F8C5A828-6DB1-B9C7-B0E4-865FB034162D}"/>
                  </a:ext>
                </a:extLst>
              </p:cNvPr>
              <p:cNvCxnSpPr/>
              <p:nvPr/>
            </p:nvCxnSpPr>
            <p:spPr>
              <a:xfrm>
                <a:off x="1690687" y="5610224"/>
                <a:ext cx="75247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CE8429-AEBD-F924-3D48-786EE66AE313}"/>
                  </a:ext>
                </a:extLst>
              </p:cNvPr>
              <p:cNvSpPr txBox="1"/>
              <p:nvPr/>
            </p:nvSpPr>
            <p:spPr>
              <a:xfrm>
                <a:off x="1671930" y="4331203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  <a:endPara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36" name="Дуга 35">
                <a:extLst>
                  <a:ext uri="{FF2B5EF4-FFF2-40B4-BE49-F238E27FC236}">
                    <a16:creationId xmlns:a16="http://schemas.microsoft.com/office/drawing/2014/main" id="{1413CB14-24EF-F062-6E37-23C469ED7700}"/>
                  </a:ext>
                </a:extLst>
              </p:cNvPr>
              <p:cNvSpPr/>
              <p:nvPr/>
            </p:nvSpPr>
            <p:spPr>
              <a:xfrm rot="9524970">
                <a:off x="3750428" y="3370897"/>
                <a:ext cx="628650" cy="762000"/>
              </a:xfrm>
              <a:prstGeom prst="arc">
                <a:avLst>
                  <a:gd name="adj1" fmla="val 17525393"/>
                  <a:gd name="adj2" fmla="val 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110AC03-B96F-B864-B3AF-2236703F93FD}"/>
                  </a:ext>
                </a:extLst>
              </p:cNvPr>
              <p:cNvSpPr txBox="1"/>
              <p:nvPr/>
            </p:nvSpPr>
            <p:spPr>
              <a:xfrm>
                <a:off x="3449500" y="3944005"/>
                <a:ext cx="6880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α</a:t>
                </a:r>
                <a:r>
                  <a:rPr lang="ru-RU" sz="2800" b="1" baseline="-25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пр</a:t>
                </a:r>
                <a:endParaRPr lang="ru-RU" sz="2800" b="1" baseline="-25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11B12C23-4943-9E73-8AC0-DB357B2A9FD2}"/>
                </a:ext>
              </a:extLst>
            </p:cNvPr>
            <p:cNvCxnSpPr/>
            <p:nvPr/>
          </p:nvCxnSpPr>
          <p:spPr>
            <a:xfrm flipV="1">
              <a:off x="2514599" y="2856864"/>
              <a:ext cx="0" cy="275336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9B1B1532-1534-F67C-20D1-849EA510AF61}"/>
                </a:ext>
              </a:extLst>
            </p:cNvPr>
            <p:cNvCxnSpPr/>
            <p:nvPr/>
          </p:nvCxnSpPr>
          <p:spPr>
            <a:xfrm>
              <a:off x="4038600" y="2856864"/>
              <a:ext cx="0" cy="1610361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9C1CF7-E1EB-A981-4ADC-4522A2579CC4}"/>
                </a:ext>
              </a:extLst>
            </p:cNvPr>
            <p:cNvSpPr txBox="1"/>
            <p:nvPr/>
          </p:nvSpPr>
          <p:spPr>
            <a:xfrm>
              <a:off x="3129254" y="2832277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R</a:t>
              </a:r>
              <a:endParaRPr lang="ru-RU" sz="2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F611159-ABE6-179B-E936-959A7098908A}"/>
                  </a:ext>
                </a:extLst>
              </p:cNvPr>
              <p:cNvSpPr txBox="1"/>
              <p:nvPr/>
            </p:nvSpPr>
            <p:spPr>
              <a:xfrm>
                <a:off x="7493210" y="2634150"/>
                <a:ext cx="2058128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пр</m:t>
                              </m:r>
                            </m:sub>
                          </m:s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F611159-ABE6-179B-E936-959A70989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210" y="2634150"/>
                <a:ext cx="2058128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E745B0-E191-9D0E-D4FF-57BD9B5059C0}"/>
                  </a:ext>
                </a:extLst>
              </p:cNvPr>
              <p:cNvSpPr txBox="1"/>
              <p:nvPr/>
            </p:nvSpPr>
            <p:spPr>
              <a:xfrm>
                <a:off x="7702102" y="3718250"/>
                <a:ext cx="2403923" cy="5365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𝐿𝑡𝑔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3200" i="1">
                            <a:latin typeface="Cambria Math" panose="02040503050406030204" pitchFamily="18" charset="0"/>
                          </a:rPr>
                          <m:t>пр</m:t>
                        </m:r>
                      </m:sub>
                    </m:sSub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E745B0-E191-9D0E-D4FF-57BD9B505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102" y="3718250"/>
                <a:ext cx="2403923" cy="536557"/>
              </a:xfrm>
              <a:prstGeom prst="rect">
                <a:avLst/>
              </a:prstGeom>
              <a:blipFill>
                <a:blip r:embed="rId7"/>
                <a:stretch>
                  <a:fillRect t="-22727" b="-3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B00E96-31C9-9712-7E23-75617A27ACC0}"/>
                  </a:ext>
                </a:extLst>
              </p:cNvPr>
              <p:cNvSpPr txBox="1"/>
              <p:nvPr/>
            </p:nvSpPr>
            <p:spPr>
              <a:xfrm>
                <a:off x="5381625" y="4467225"/>
                <a:ext cx="6594819" cy="11474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𝑡𝑔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3200" i="1">
                            <a:latin typeface="Cambria Math" panose="02040503050406030204" pitchFamily="18" charset="0"/>
                          </a:rPr>
                          <m:t>пр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ru-RU" sz="3200" i="1">
                                    <a:latin typeface="Cambria Math" panose="02040503050406030204" pitchFamily="18" charset="0"/>
                                  </a:rPr>
                                  <m:t>пр</m:t>
                                </m:r>
                              </m:sub>
                            </m:sSub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ru-RU" sz="3200" i="1">
                                    <a:latin typeface="Cambria Math" panose="02040503050406030204" pitchFamily="18" charset="0"/>
                                  </a:rPr>
                                  <m:t>пр</m:t>
                                </m:r>
                              </m:sub>
                            </m:sSub>
                          </m:e>
                        </m:func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ru-RU" sz="3200" i="1">
                                    <a:latin typeface="Cambria Math" panose="02040503050406030204" pitchFamily="18" charset="0"/>
                                  </a:rPr>
                                  <m:t>пр</m:t>
                                </m:r>
                              </m:sub>
                            </m:sSub>
                          </m:e>
                        </m:func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1 − </m:t>
                            </m:r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ru-RU" sz="3200" i="1">
                                        <a:latin typeface="Cambria Math" panose="02040503050406030204" pitchFamily="18" charset="0"/>
                                      </a:rPr>
                                      <m:t>пр</m:t>
                                    </m:r>
                                  </m:sub>
                                </m:sSub>
                              </m:e>
                            </m:func>
                          </m:e>
                        </m:rad>
                      </m:den>
                    </m:f>
                  </m:oMath>
                </a14:m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− 1</m:t>
                            </m:r>
                          </m:e>
                        </m:rad>
                      </m:den>
                    </m:f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B00E96-31C9-9712-7E23-75617A27A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625" y="4467225"/>
                <a:ext cx="6594819" cy="11474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5B3057F-E862-095E-18A0-E30816D5021B}"/>
              </a:ext>
            </a:extLst>
          </p:cNvPr>
          <p:cNvSpPr txBox="1"/>
          <p:nvPr/>
        </p:nvSpPr>
        <p:spPr>
          <a:xfrm>
            <a:off x="263363" y="1441155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2003 г.</a:t>
            </a:r>
          </a:p>
        </p:txBody>
      </p:sp>
    </p:spTree>
    <p:extLst>
      <p:ext uri="{BB962C8B-B14F-4D97-AF65-F5344CB8AC3E}">
        <p14:creationId xmlns:p14="http://schemas.microsoft.com/office/powerpoint/2010/main" val="104210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27</a:t>
            </a:fld>
            <a:endParaRPr lang="ru-RU"/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6A27052-19EF-87E8-70CB-C3F290F08ECA}"/>
              </a:ext>
            </a:extLst>
          </p:cNvPr>
          <p:cNvGrpSpPr/>
          <p:nvPr/>
        </p:nvGrpSpPr>
        <p:grpSpPr>
          <a:xfrm>
            <a:off x="389572" y="110402"/>
            <a:ext cx="4314825" cy="4611189"/>
            <a:chOff x="389572" y="110402"/>
            <a:chExt cx="4314825" cy="461118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B7EEF57E-8DC0-0C10-581C-C8C8160AE109}"/>
                </a:ext>
              </a:extLst>
            </p:cNvPr>
            <p:cNvGrpSpPr/>
            <p:nvPr/>
          </p:nvGrpSpPr>
          <p:grpSpPr>
            <a:xfrm>
              <a:off x="389572" y="110402"/>
              <a:ext cx="4314825" cy="4047197"/>
              <a:chOff x="1171574" y="2856864"/>
              <a:chExt cx="4314825" cy="4047197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08BA1E42-562E-D34B-491A-F8503C24E5F0}"/>
                  </a:ext>
                </a:extLst>
              </p:cNvPr>
              <p:cNvGrpSpPr/>
              <p:nvPr/>
            </p:nvGrpSpPr>
            <p:grpSpPr>
              <a:xfrm>
                <a:off x="1171574" y="4365628"/>
                <a:ext cx="4314825" cy="2538433"/>
                <a:chOff x="1171574" y="4365628"/>
                <a:chExt cx="4314825" cy="2538433"/>
              </a:xfrm>
            </p:grpSpPr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id="{33F1F725-2773-7B93-9F97-59625AAF9953}"/>
                    </a:ext>
                  </a:extLst>
                </p:cNvPr>
                <p:cNvSpPr/>
                <p:nvPr/>
              </p:nvSpPr>
              <p:spPr>
                <a:xfrm>
                  <a:off x="1171574" y="4779942"/>
                  <a:ext cx="4314825" cy="1519274"/>
                </a:xfrm>
                <a:prstGeom prst="rect">
                  <a:avLst/>
                </a:prstGeom>
                <a:pattFill prst="wave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accent1">
                      <a:lumMod val="40000"/>
                      <a:lumOff val="60000"/>
                      <a:alpha val="24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D7A4214D-14DE-6C60-A821-2D522068D1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5381625"/>
                  <a:ext cx="457199" cy="457199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F0D78C2-C956-2820-D9E8-652ABCE6670A}"/>
                    </a:ext>
                  </a:extLst>
                </p:cNvPr>
                <p:cNvSpPr txBox="1"/>
                <p:nvPr/>
              </p:nvSpPr>
              <p:spPr>
                <a:xfrm>
                  <a:off x="2085975" y="5198778"/>
                  <a:ext cx="5981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S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cxnSp>
              <p:nvCxnSpPr>
                <p:cNvPr id="29" name="Прямая со стрелкой 28">
                  <a:extLst>
                    <a:ext uri="{FF2B5EF4-FFF2-40B4-BE49-F238E27FC236}">
                      <a16:creationId xmlns:a16="http://schemas.microsoft.com/office/drawing/2014/main" id="{B90A84FA-1417-7CE4-A48A-22FABA71C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6841" y="4779941"/>
                  <a:ext cx="1200207" cy="2124120"/>
                </a:xfrm>
                <a:prstGeom prst="straightConnector1">
                  <a:avLst/>
                </a:prstGeom>
                <a:ln w="28575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 стрелкой 30">
                  <a:extLst>
                    <a:ext uri="{FF2B5EF4-FFF2-40B4-BE49-F238E27FC236}">
                      <a16:creationId xmlns:a16="http://schemas.microsoft.com/office/drawing/2014/main" id="{460D34A0-7960-6A06-9C93-DEC73DCD1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2861" y="4779940"/>
                  <a:ext cx="1064272" cy="15796"/>
                </a:xfrm>
                <a:prstGeom prst="straightConnector1">
                  <a:avLst/>
                </a:prstGeom>
                <a:ln w="28575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 стрелкой 31">
                  <a:extLst>
                    <a:ext uri="{FF2B5EF4-FFF2-40B4-BE49-F238E27FC236}">
                      <a16:creationId xmlns:a16="http://schemas.microsoft.com/office/drawing/2014/main" id="{72B4C785-D25F-AB31-9BD6-29BFD5B2B7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6333" y="4365628"/>
                  <a:ext cx="1220715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 стрелкой 32">
                  <a:extLst>
                    <a:ext uri="{FF2B5EF4-FFF2-40B4-BE49-F238E27FC236}">
                      <a16:creationId xmlns:a16="http://schemas.microsoft.com/office/drawing/2014/main" id="{F409A029-C628-2B34-23C8-DB9CBCA3E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076168" y="4779941"/>
                  <a:ext cx="9807" cy="830283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единительная линия 33">
                  <a:extLst>
                    <a:ext uri="{FF2B5EF4-FFF2-40B4-BE49-F238E27FC236}">
                      <a16:creationId xmlns:a16="http://schemas.microsoft.com/office/drawing/2014/main" id="{15B5CDBE-6516-F6E0-2192-E5D0118FB2ED}"/>
                    </a:ext>
                  </a:extLst>
                </p:cNvPr>
                <p:cNvCxnSpPr/>
                <p:nvPr/>
              </p:nvCxnSpPr>
              <p:spPr>
                <a:xfrm>
                  <a:off x="1815465" y="4779942"/>
                  <a:ext cx="75247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единительная линия 34">
                  <a:extLst>
                    <a:ext uri="{FF2B5EF4-FFF2-40B4-BE49-F238E27FC236}">
                      <a16:creationId xmlns:a16="http://schemas.microsoft.com/office/drawing/2014/main" id="{3EA20B84-9203-FF19-4618-6E7CD78C1472}"/>
                    </a:ext>
                  </a:extLst>
                </p:cNvPr>
                <p:cNvCxnSpPr/>
                <p:nvPr/>
              </p:nvCxnSpPr>
              <p:spPr>
                <a:xfrm>
                  <a:off x="1690687" y="5610224"/>
                  <a:ext cx="75247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E363ED-3FB6-0AB5-0AB8-894FDBFB9C9A}"/>
                    </a:ext>
                  </a:extLst>
                </p:cNvPr>
                <p:cNvSpPr txBox="1"/>
                <p:nvPr/>
              </p:nvSpPr>
              <p:spPr>
                <a:xfrm>
                  <a:off x="1256620" y="4921233"/>
                  <a:ext cx="8290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H/2</a:t>
                  </a:r>
                  <a:endPara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7" name="Дуга 36">
                  <a:extLst>
                    <a:ext uri="{FF2B5EF4-FFF2-40B4-BE49-F238E27FC236}">
                      <a16:creationId xmlns:a16="http://schemas.microsoft.com/office/drawing/2014/main" id="{5CB1FD94-97FE-9A7B-4149-97B7093486AF}"/>
                    </a:ext>
                  </a:extLst>
                </p:cNvPr>
                <p:cNvSpPr/>
                <p:nvPr/>
              </p:nvSpPr>
              <p:spPr>
                <a:xfrm rot="9524970">
                  <a:off x="3472835" y="4774957"/>
                  <a:ext cx="628650" cy="762000"/>
                </a:xfrm>
                <a:prstGeom prst="arc">
                  <a:avLst>
                    <a:gd name="adj1" fmla="val 17525393"/>
                    <a:gd name="adj2" fmla="val 0"/>
                  </a:avLst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405A12E-D3B2-9611-9C49-C3E38D91AA99}"/>
                    </a:ext>
                  </a:extLst>
                </p:cNvPr>
                <p:cNvSpPr txBox="1"/>
                <p:nvPr/>
              </p:nvSpPr>
              <p:spPr>
                <a:xfrm>
                  <a:off x="3241352" y="5312463"/>
                  <a:ext cx="68800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8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α</a:t>
                  </a:r>
                  <a:r>
                    <a:rPr lang="ru-RU" sz="2800" b="1" baseline="-25000" dirty="0" err="1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пр</a:t>
                  </a:r>
                  <a:endParaRPr lang="ru-RU" sz="2800" b="1" baseline="-250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p:grpSp>
          <p:cxnSp>
            <p:nvCxnSpPr>
              <p:cNvPr id="23" name="Прямая со стрелкой 22">
                <a:extLst>
                  <a:ext uri="{FF2B5EF4-FFF2-40B4-BE49-F238E27FC236}">
                    <a16:creationId xmlns:a16="http://schemas.microsoft.com/office/drawing/2014/main" id="{AE8B571F-3EFC-8983-C39D-D0E77DA9E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14599" y="2856864"/>
                <a:ext cx="63468" cy="404719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E1F6D25E-C0A0-88DE-4265-A65B20A57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67048" y="4063510"/>
                <a:ext cx="0" cy="2132246"/>
              </a:xfrm>
              <a:prstGeom prst="line">
                <a:avLst/>
              </a:prstGeom>
              <a:ln w="1905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D422A5-08B7-EC04-A11E-38BFDA3875E3}"/>
                  </a:ext>
                </a:extLst>
              </p:cNvPr>
              <p:cNvSpPr txBox="1"/>
              <p:nvPr/>
            </p:nvSpPr>
            <p:spPr>
              <a:xfrm>
                <a:off x="2965152" y="4020734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R</a:t>
                </a:r>
                <a:endParaRPr lang="ru-RU" sz="28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BC50381-D914-0964-741A-47723EE5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4485" y="3933762"/>
              <a:ext cx="447675" cy="44767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2349837-5677-E768-1506-6F78EC4A3216}"/>
                </a:ext>
              </a:extLst>
            </p:cNvPr>
            <p:cNvSpPr txBox="1"/>
            <p:nvPr/>
          </p:nvSpPr>
          <p:spPr>
            <a:xfrm>
              <a:off x="1615440" y="4198371"/>
              <a:ext cx="7309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S’</a:t>
              </a:r>
              <a:endParaRPr lang="ru-RU" sz="2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2862212A-170D-B3D3-FC3B-B7FF6AC2239F}"/>
                </a:ext>
              </a:extLst>
            </p:cNvPr>
            <p:cNvCxnSpPr/>
            <p:nvPr/>
          </p:nvCxnSpPr>
          <p:spPr>
            <a:xfrm>
              <a:off x="1032365" y="3552754"/>
              <a:ext cx="7524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1DF0B6E-ED46-E1FA-D58C-3E695B64E242}"/>
                </a:ext>
              </a:extLst>
            </p:cNvPr>
            <p:cNvSpPr txBox="1"/>
            <p:nvPr/>
          </p:nvSpPr>
          <p:spPr>
            <a:xfrm>
              <a:off x="462867" y="2926074"/>
              <a:ext cx="8290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H/2</a:t>
              </a:r>
              <a:endParaRPr lang="ru-RU" sz="2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BE771BD-F1B5-58FA-3DF1-B2F724FB7F58}"/>
                </a:ext>
              </a:extLst>
            </p:cNvPr>
            <p:cNvSpPr txBox="1"/>
            <p:nvPr/>
          </p:nvSpPr>
          <p:spPr>
            <a:xfrm>
              <a:off x="415296" y="3681412"/>
              <a:ext cx="8290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H/2</a:t>
              </a:r>
              <a:endParaRPr lang="ru-RU" sz="2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61" name="Прямая со стрелкой 60">
              <a:extLst>
                <a:ext uri="{FF2B5EF4-FFF2-40B4-BE49-F238E27FC236}">
                  <a16:creationId xmlns:a16="http://schemas.microsoft.com/office/drawing/2014/main" id="{A706E808-568D-3231-C43A-81FC85A7DD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2526" y="2890104"/>
              <a:ext cx="13281" cy="66264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>
              <a:extLst>
                <a:ext uri="{FF2B5EF4-FFF2-40B4-BE49-F238E27FC236}">
                  <a16:creationId xmlns:a16="http://schemas.microsoft.com/office/drawing/2014/main" id="{B0EC9294-C29B-A529-1700-8430A26597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4262" y="3577075"/>
              <a:ext cx="11545" cy="6081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E8105E3C-7A72-028C-F8BF-6E6B2CC4D00C}"/>
                </a:ext>
              </a:extLst>
            </p:cNvPr>
            <p:cNvCxnSpPr/>
            <p:nvPr/>
          </p:nvCxnSpPr>
          <p:spPr>
            <a:xfrm>
              <a:off x="1065848" y="4185199"/>
              <a:ext cx="7524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EC210F28-FAE0-BBD3-4083-F2C3E1E806FC}"/>
              </a:ext>
            </a:extLst>
          </p:cNvPr>
          <p:cNvGrpSpPr/>
          <p:nvPr/>
        </p:nvGrpSpPr>
        <p:grpSpPr>
          <a:xfrm>
            <a:off x="4787177" y="1357556"/>
            <a:ext cx="7273145" cy="1208445"/>
            <a:chOff x="4787177" y="1357556"/>
            <a:chExt cx="7273145" cy="120844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81CC94-9CD2-45D6-41FA-FE6E65A7C0AE}"/>
                </a:ext>
              </a:extLst>
            </p:cNvPr>
            <p:cNvSpPr txBox="1"/>
            <p:nvPr/>
          </p:nvSpPr>
          <p:spPr>
            <a:xfrm>
              <a:off x="4787177" y="1357556"/>
              <a:ext cx="72731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По условию задачи дно зеркальное.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276C77E4-99B8-1DC8-9317-30776F0FE04F}"/>
                    </a:ext>
                  </a:extLst>
                </p:cNvPr>
                <p:cNvSpPr txBox="1"/>
                <p:nvPr/>
              </p:nvSpPr>
              <p:spPr>
                <a:xfrm>
                  <a:off x="7614828" y="2073558"/>
                  <a:ext cx="170399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=1,5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ru-RU" sz="32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276C77E4-99B8-1DC8-9317-30776F0FE0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4828" y="2073558"/>
                  <a:ext cx="1703993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B0EB8EA-7EAB-DF09-3A9A-98E17B6AA639}"/>
                  </a:ext>
                </a:extLst>
              </p:cNvPr>
              <p:cNvSpPr txBox="1"/>
              <p:nvPr/>
            </p:nvSpPr>
            <p:spPr>
              <a:xfrm>
                <a:off x="5284121" y="2740717"/>
                <a:ext cx="5603906" cy="720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𝐿𝑡𝑔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ru-RU" sz="3200" b="0" i="1" smtClean="0">
                            <a:latin typeface="Cambria Math" panose="02040503050406030204" pitchFamily="18" charset="0"/>
                          </a:rPr>
                          <m:t>пр</m:t>
                        </m:r>
                      </m:sub>
                    </m:sSub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u-RU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ru-RU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sz="3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ru-RU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 −1</m:t>
                            </m:r>
                          </m:e>
                        </m:rad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3200" dirty="0"/>
                  <a:t> = 3,4 </a:t>
                </a:r>
                <a:r>
                  <a:rPr lang="ru-RU" sz="3200" dirty="0"/>
                  <a:t>м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B0EB8EA-7EAB-DF09-3A9A-98E17B6AA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121" y="2740717"/>
                <a:ext cx="5603906" cy="720518"/>
              </a:xfrm>
              <a:prstGeom prst="rect">
                <a:avLst/>
              </a:prstGeom>
              <a:blipFill>
                <a:blip r:embed="rId7"/>
                <a:stretch>
                  <a:fillRect t="-2542" r="-3373" b="-16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65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28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3671A-5F28-90F9-CDF5-9005402A735A}"/>
              </a:ext>
            </a:extLst>
          </p:cNvPr>
          <p:cNvSpPr txBox="1"/>
          <p:nvPr/>
        </p:nvSpPr>
        <p:spPr>
          <a:xfrm>
            <a:off x="101720" y="685577"/>
            <a:ext cx="1198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ФЗОЗ.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Точечный источник света находится на некотором расстоянии под тонкой собирающей линзой (рис.). Где и как нужно установить плоское зеркало для того, чтобы из линзы выходил параллельный пучок света по направлению, показанному стрелкой? Построить ход лучей.</a:t>
            </a:r>
          </a:p>
          <a:p>
            <a:pPr marR="0" algn="r" rtl="0"/>
            <a:r>
              <a:rPr lang="ru-RU" sz="28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В. А. </a:t>
            </a:r>
            <a:r>
              <a:rPr lang="ru-RU" sz="2800" b="0" i="1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Алешкевич</a:t>
            </a:r>
            <a:endParaRPr lang="ru-RU" sz="2800" b="0" i="1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E3E08E-9F9A-6AE4-A39A-1DB128178FA2}"/>
              </a:ext>
            </a:extLst>
          </p:cNvPr>
          <p:cNvSpPr txBox="1"/>
          <p:nvPr/>
        </p:nvSpPr>
        <p:spPr>
          <a:xfrm>
            <a:off x="455044" y="224287"/>
            <a:ext cx="6120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Квант  &gt;&gt;  </a:t>
            </a:r>
            <a:r>
              <a:rPr lang="ru-RU" b="1" i="0" dirty="0">
                <a:solidFill>
                  <a:srgbClr val="FFFF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1974 год</a:t>
            </a:r>
            <a:r>
              <a:rPr lang="ru-RU" b="1" i="0" dirty="0">
                <a:solidFill>
                  <a:srgbClr val="FFFF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</a:t>
            </a:r>
            <a:r>
              <a:rPr lang="ru-RU" b="1" i="0" dirty="0">
                <a:solidFill>
                  <a:srgbClr val="FFFF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номер 11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B5B96A-51D2-8299-B8D0-09F19DD6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3" y="136525"/>
            <a:ext cx="1143183" cy="484547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A723AD1-D04D-0A44-1E3E-EC7808FB5544}"/>
              </a:ext>
            </a:extLst>
          </p:cNvPr>
          <p:cNvGrpSpPr/>
          <p:nvPr/>
        </p:nvGrpSpPr>
        <p:grpSpPr>
          <a:xfrm>
            <a:off x="2688566" y="2941608"/>
            <a:ext cx="1498001" cy="3692105"/>
            <a:chOff x="2688566" y="2941608"/>
            <a:chExt cx="1498001" cy="3692105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87269675-EC5F-A03A-13F6-06B2ED2A8D26}"/>
                </a:ext>
              </a:extLst>
            </p:cNvPr>
            <p:cNvGrpSpPr/>
            <p:nvPr/>
          </p:nvGrpSpPr>
          <p:grpSpPr>
            <a:xfrm>
              <a:off x="2688566" y="3209026"/>
              <a:ext cx="1498001" cy="2872641"/>
              <a:chOff x="2688566" y="3209026"/>
              <a:chExt cx="1498001" cy="2872641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056B4D91-B0AC-0EBE-0AB2-B05AF2E91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4917" y="5580017"/>
                <a:ext cx="501650" cy="501650"/>
              </a:xfrm>
              <a:prstGeom prst="rect">
                <a:avLst/>
              </a:prstGeom>
            </p:spPr>
          </p:pic>
          <p:cxnSp>
            <p:nvCxnSpPr>
              <p:cNvPr id="19" name="Прямая со стрелкой 18">
                <a:extLst>
                  <a:ext uri="{FF2B5EF4-FFF2-40B4-BE49-F238E27FC236}">
                    <a16:creationId xmlns:a16="http://schemas.microsoft.com/office/drawing/2014/main" id="{D257CF1B-CB77-9E57-9D46-40756C5AE9C2}"/>
                  </a:ext>
                </a:extLst>
              </p:cNvPr>
              <p:cNvCxnSpPr/>
              <p:nvPr/>
            </p:nvCxnSpPr>
            <p:spPr>
              <a:xfrm flipV="1">
                <a:off x="3916392" y="3209026"/>
                <a:ext cx="0" cy="1940944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>
                <a:extLst>
                  <a:ext uri="{FF2B5EF4-FFF2-40B4-BE49-F238E27FC236}">
                    <a16:creationId xmlns:a16="http://schemas.microsoft.com/office/drawing/2014/main" id="{858247F7-EB2B-45E5-D18D-18ACF5D2E8AC}"/>
                  </a:ext>
                </a:extLst>
              </p:cNvPr>
              <p:cNvCxnSpPr/>
              <p:nvPr/>
            </p:nvCxnSpPr>
            <p:spPr>
              <a:xfrm flipH="1">
                <a:off x="2688566" y="4984794"/>
                <a:ext cx="892834" cy="59522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8DA9DAA5-D333-6BE6-27F8-27CB069AED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6392" y="2941608"/>
              <a:ext cx="0" cy="3692105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12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29</a:t>
            </a:fld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E7B3361-0966-33FE-FDED-08CB86C8D5C3}"/>
              </a:ext>
            </a:extLst>
          </p:cNvPr>
          <p:cNvGrpSpPr/>
          <p:nvPr/>
        </p:nvGrpSpPr>
        <p:grpSpPr>
          <a:xfrm>
            <a:off x="2697193" y="2208362"/>
            <a:ext cx="1498001" cy="3692105"/>
            <a:chOff x="2688566" y="2941608"/>
            <a:chExt cx="1498001" cy="3692105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81E5746-3FA2-F554-F5A0-8F63C880F177}"/>
                </a:ext>
              </a:extLst>
            </p:cNvPr>
            <p:cNvGrpSpPr/>
            <p:nvPr/>
          </p:nvGrpSpPr>
          <p:grpSpPr>
            <a:xfrm>
              <a:off x="2688566" y="3209026"/>
              <a:ext cx="1498001" cy="2872641"/>
              <a:chOff x="2688566" y="3209026"/>
              <a:chExt cx="1498001" cy="2872641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F112E75-D83F-7F89-DD24-2DFC33E8D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4917" y="5580017"/>
                <a:ext cx="501650" cy="501650"/>
              </a:xfrm>
              <a:prstGeom prst="rect">
                <a:avLst/>
              </a:prstGeom>
            </p:spPr>
          </p:pic>
          <p:cxnSp>
            <p:nvCxnSpPr>
              <p:cNvPr id="10" name="Прямая со стрелкой 9">
                <a:extLst>
                  <a:ext uri="{FF2B5EF4-FFF2-40B4-BE49-F238E27FC236}">
                    <a16:creationId xmlns:a16="http://schemas.microsoft.com/office/drawing/2014/main" id="{B45B74BB-D3B7-70B7-0590-B68231D1CE09}"/>
                  </a:ext>
                </a:extLst>
              </p:cNvPr>
              <p:cNvCxnSpPr/>
              <p:nvPr/>
            </p:nvCxnSpPr>
            <p:spPr>
              <a:xfrm flipV="1">
                <a:off x="3916392" y="3209026"/>
                <a:ext cx="0" cy="1940944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056BD4C5-1DA1-36AA-6FD8-D6AB7F9CFC64}"/>
                  </a:ext>
                </a:extLst>
              </p:cNvPr>
              <p:cNvCxnSpPr/>
              <p:nvPr/>
            </p:nvCxnSpPr>
            <p:spPr>
              <a:xfrm flipH="1">
                <a:off x="2688566" y="4984794"/>
                <a:ext cx="892834" cy="59522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275DFD18-978B-1EA0-522C-6DD3DA933B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6392" y="2941608"/>
              <a:ext cx="0" cy="3692105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Овал 16">
            <a:extLst>
              <a:ext uri="{FF2B5EF4-FFF2-40B4-BE49-F238E27FC236}">
                <a16:creationId xmlns:a16="http://schemas.microsoft.com/office/drawing/2014/main" id="{D7D81B1B-2E97-A3CD-41B7-FED86A54F5C3}"/>
              </a:ext>
            </a:extLst>
          </p:cNvPr>
          <p:cNvSpPr/>
          <p:nvPr/>
        </p:nvSpPr>
        <p:spPr>
          <a:xfrm>
            <a:off x="2475781" y="3382280"/>
            <a:ext cx="45719" cy="7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52BCB3C-E39C-1746-2E5C-3BFBDCE6538D}"/>
              </a:ext>
            </a:extLst>
          </p:cNvPr>
          <p:cNvSpPr/>
          <p:nvPr/>
        </p:nvSpPr>
        <p:spPr>
          <a:xfrm>
            <a:off x="5328539" y="3392321"/>
            <a:ext cx="45719" cy="7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3312279-D321-B7D8-5CAA-65BC42C2B7B4}"/>
              </a:ext>
            </a:extLst>
          </p:cNvPr>
          <p:cNvGrpSpPr/>
          <p:nvPr/>
        </p:nvGrpSpPr>
        <p:grpSpPr>
          <a:xfrm>
            <a:off x="277483" y="3076920"/>
            <a:ext cx="9625642" cy="395210"/>
            <a:chOff x="277483" y="3076920"/>
            <a:chExt cx="9625642" cy="39521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10B9387-38C0-8C67-7D4D-087EA8613C57}"/>
                </a:ext>
              </a:extLst>
            </p:cNvPr>
            <p:cNvCxnSpPr>
              <a:cxnSpLocks/>
            </p:cNvCxnSpPr>
            <p:nvPr/>
          </p:nvCxnSpPr>
          <p:spPr>
            <a:xfrm>
              <a:off x="277483" y="3416784"/>
              <a:ext cx="9625642" cy="12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EE1DE4-CC56-35C1-D5ED-017A3EB8D526}"/>
                </a:ext>
              </a:extLst>
            </p:cNvPr>
            <p:cNvSpPr txBox="1"/>
            <p:nvPr/>
          </p:nvSpPr>
          <p:spPr>
            <a:xfrm>
              <a:off x="5090304" y="307692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03DBE6-D19E-044B-19E0-F22829F28242}"/>
                </a:ext>
              </a:extLst>
            </p:cNvPr>
            <p:cNvSpPr txBox="1"/>
            <p:nvPr/>
          </p:nvSpPr>
          <p:spPr>
            <a:xfrm>
              <a:off x="2260169" y="3102798"/>
              <a:ext cx="290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endParaRPr lang="ru-RU" dirty="0"/>
            </a:p>
          </p:txBody>
        </p:sp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93EADE3-8651-F62B-B686-2DCDDE5EFA07}"/>
              </a:ext>
            </a:extLst>
          </p:cNvPr>
          <p:cNvCxnSpPr/>
          <p:nvPr/>
        </p:nvCxnSpPr>
        <p:spPr>
          <a:xfrm>
            <a:off x="5354890" y="1181819"/>
            <a:ext cx="0" cy="471864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FCBD809-5F9B-BA27-0683-1F4BD0A73AF6}"/>
              </a:ext>
            </a:extLst>
          </p:cNvPr>
          <p:cNvCxnSpPr>
            <a:cxnSpLocks/>
          </p:cNvCxnSpPr>
          <p:nvPr/>
        </p:nvCxnSpPr>
        <p:spPr>
          <a:xfrm flipV="1">
            <a:off x="2117397" y="4054414"/>
            <a:ext cx="1807622" cy="1212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55C4FD4-11ED-E94D-A755-80AE87CA97E0}"/>
              </a:ext>
            </a:extLst>
          </p:cNvPr>
          <p:cNvCxnSpPr>
            <a:cxnSpLocks/>
          </p:cNvCxnSpPr>
          <p:nvPr/>
        </p:nvCxnSpPr>
        <p:spPr>
          <a:xfrm flipV="1">
            <a:off x="2405401" y="1836062"/>
            <a:ext cx="3969520" cy="260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FBC8301-572E-84AC-61C6-953853D6E4A3}"/>
              </a:ext>
            </a:extLst>
          </p:cNvPr>
          <p:cNvCxnSpPr>
            <a:cxnSpLocks/>
          </p:cNvCxnSpPr>
          <p:nvPr/>
        </p:nvCxnSpPr>
        <p:spPr>
          <a:xfrm flipV="1">
            <a:off x="3944369" y="1121336"/>
            <a:ext cx="2650516" cy="2933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C24FFF87-2B66-AE41-1D9D-443F91D6FFCD}"/>
              </a:ext>
            </a:extLst>
          </p:cNvPr>
          <p:cNvCxnSpPr>
            <a:cxnSpLocks/>
          </p:cNvCxnSpPr>
          <p:nvPr/>
        </p:nvCxnSpPr>
        <p:spPr>
          <a:xfrm flipV="1">
            <a:off x="2113488" y="2863305"/>
            <a:ext cx="1807622" cy="1212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539287E-1D41-096A-B957-E9AE07957AFC}"/>
              </a:ext>
            </a:extLst>
          </p:cNvPr>
          <p:cNvCxnSpPr>
            <a:cxnSpLocks/>
          </p:cNvCxnSpPr>
          <p:nvPr/>
        </p:nvCxnSpPr>
        <p:spPr>
          <a:xfrm flipV="1">
            <a:off x="3928929" y="2274049"/>
            <a:ext cx="2376980" cy="589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E48E5CB4-665E-127F-4961-8140B63DBAE0}"/>
              </a:ext>
            </a:extLst>
          </p:cNvPr>
          <p:cNvCxnSpPr/>
          <p:nvPr/>
        </p:nvCxnSpPr>
        <p:spPr>
          <a:xfrm flipV="1">
            <a:off x="3944369" y="1121336"/>
            <a:ext cx="2650516" cy="3976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BB88846-74AA-0854-BCDB-7F746CF1D038}"/>
              </a:ext>
            </a:extLst>
          </p:cNvPr>
          <p:cNvCxnSpPr>
            <a:cxnSpLocks/>
          </p:cNvCxnSpPr>
          <p:nvPr/>
        </p:nvCxnSpPr>
        <p:spPr>
          <a:xfrm flipV="1">
            <a:off x="2809504" y="1121336"/>
            <a:ext cx="3785381" cy="486271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4784962-1CC1-4334-132D-8EA4F47AFCB3}"/>
              </a:ext>
            </a:extLst>
          </p:cNvPr>
          <p:cNvCxnSpPr/>
          <p:nvPr/>
        </p:nvCxnSpPr>
        <p:spPr>
          <a:xfrm>
            <a:off x="5790675" y="505352"/>
            <a:ext cx="1608420" cy="1156397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C656009-33CF-6D9A-F63C-D8C5B8FEA9D3}"/>
              </a:ext>
            </a:extLst>
          </p:cNvPr>
          <p:cNvSpPr txBox="1"/>
          <p:nvPr/>
        </p:nvSpPr>
        <p:spPr>
          <a:xfrm rot="2049809">
            <a:off x="2181932" y="3031626"/>
            <a:ext cx="4629794" cy="132343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НЕВЕРНО!</a:t>
            </a:r>
          </a:p>
        </p:txBody>
      </p:sp>
    </p:spTree>
    <p:extLst>
      <p:ext uri="{BB962C8B-B14F-4D97-AF65-F5344CB8AC3E}">
        <p14:creationId xmlns:p14="http://schemas.microsoft.com/office/powerpoint/2010/main" val="23856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3</a:t>
            </a:fld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D7D2B6-0A1D-F113-0D8B-63F7067E3113}"/>
              </a:ext>
            </a:extLst>
          </p:cNvPr>
          <p:cNvSpPr/>
          <p:nvPr/>
        </p:nvSpPr>
        <p:spPr>
          <a:xfrm>
            <a:off x="4018935" y="85816"/>
            <a:ext cx="4134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algn="l" rtl="0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Основные формулы</a:t>
            </a:r>
            <a:endParaRPr lang="ru-RU" sz="3200" b="1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A62DA-3141-B59C-AF7D-D3E070280D09}"/>
              </a:ext>
            </a:extLst>
          </p:cNvPr>
          <p:cNvSpPr txBox="1"/>
          <p:nvPr/>
        </p:nvSpPr>
        <p:spPr>
          <a:xfrm>
            <a:off x="274806" y="644230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1. Закон преломления: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FF5180-7FAF-B6F2-3EA2-4BB5FFE2AE78}"/>
                  </a:ext>
                </a:extLst>
              </p:cNvPr>
              <p:cNvSpPr txBox="1"/>
              <p:nvPr/>
            </p:nvSpPr>
            <p:spPr>
              <a:xfrm>
                <a:off x="4800599" y="728227"/>
                <a:ext cx="2164567" cy="10015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FF5180-7FAF-B6F2-3EA2-4BB5FFE2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599" y="728227"/>
                <a:ext cx="2164567" cy="1001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CEFEA-6F46-1DB5-1546-F77587DD90A4}"/>
                  </a:ext>
                </a:extLst>
              </p:cNvPr>
              <p:cNvSpPr txBox="1"/>
              <p:nvPr/>
            </p:nvSpPr>
            <p:spPr>
              <a:xfrm>
                <a:off x="187257" y="1787419"/>
                <a:ext cx="11719398" cy="1435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n</a:t>
                </a:r>
                <a:r>
                  <a:rPr lang="ru-RU" sz="2800" b="0" i="0" u="none" strike="noStrike" baseline="-25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21</a:t>
                </a:r>
                <a:r>
                  <a:rPr lang="ru-RU" sz="28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относительный показатель преломления второй среды по отношению к первой,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sz="28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угол падения,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ru-RU" sz="28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— угол преломления.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CEFEA-6F46-1DB5-1546-F77587DD9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57" y="1787419"/>
                <a:ext cx="11719398" cy="1435201"/>
              </a:xfrm>
              <a:prstGeom prst="rect">
                <a:avLst/>
              </a:prstGeom>
              <a:blipFill>
                <a:blip r:embed="rId4"/>
                <a:stretch>
                  <a:fillRect l="-1093" t="-4661" r="-1561" b="-6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C20EE9-5CB4-739A-618D-01DAC3DB53E2}"/>
                  </a:ext>
                </a:extLst>
              </p:cNvPr>
              <p:cNvSpPr txBox="1"/>
              <p:nvPr/>
            </p:nvSpPr>
            <p:spPr>
              <a:xfrm>
                <a:off x="2721314" y="4073279"/>
                <a:ext cx="6094378" cy="1016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C20EE9-5CB4-739A-618D-01DAC3DB5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314" y="4073279"/>
                <a:ext cx="6094378" cy="1016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30F400-4EA6-14E2-5B10-5651D5705E5F}"/>
                  </a:ext>
                </a:extLst>
              </p:cNvPr>
              <p:cNvSpPr txBox="1"/>
              <p:nvPr/>
            </p:nvSpPr>
            <p:spPr>
              <a:xfrm>
                <a:off x="248056" y="3146134"/>
                <a:ext cx="11571050" cy="1435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8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Относительный показатель преломления связан со скоростями света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в первой и второй средах следующим образом: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30F400-4EA6-14E2-5B10-5651D5705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56" y="3146134"/>
                <a:ext cx="11571050" cy="1435201"/>
              </a:xfrm>
              <a:prstGeom prst="rect">
                <a:avLst/>
              </a:prstGeom>
              <a:blipFill>
                <a:blip r:embed="rId6"/>
                <a:stretch>
                  <a:fillRect l="-1106" t="-4661" b="-6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96957C-F513-FF3F-56C5-19FEDA342F0D}"/>
              </a:ext>
            </a:extLst>
          </p:cNvPr>
          <p:cNvSpPr txBox="1"/>
          <p:nvPr/>
        </p:nvSpPr>
        <p:spPr>
          <a:xfrm>
            <a:off x="274806" y="5042438"/>
            <a:ext cx="1154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Абсолютный показатель преломления среды равен: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3A3311-82BA-4902-D88D-12129D1EE015}"/>
                  </a:ext>
                </a:extLst>
              </p:cNvPr>
              <p:cNvSpPr txBox="1"/>
              <p:nvPr/>
            </p:nvSpPr>
            <p:spPr>
              <a:xfrm>
                <a:off x="4921063" y="5458461"/>
                <a:ext cx="1174937" cy="84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3A3311-82BA-4902-D88D-12129D1EE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063" y="5458461"/>
                <a:ext cx="1174937" cy="8432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D5C7A0-BDC7-6841-05AF-52BCE72ADBB0}"/>
                  </a:ext>
                </a:extLst>
              </p:cNvPr>
              <p:cNvSpPr txBox="1"/>
              <p:nvPr/>
            </p:nvSpPr>
            <p:spPr>
              <a:xfrm>
                <a:off x="7538286" y="5633861"/>
                <a:ext cx="28385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=3∙ 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м/с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D5C7A0-BDC7-6841-05AF-52BCE72AD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286" y="5633861"/>
                <a:ext cx="283853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0902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30</a:t>
            </a:fld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E7B3361-0966-33FE-FDED-08CB86C8D5C3}"/>
              </a:ext>
            </a:extLst>
          </p:cNvPr>
          <p:cNvGrpSpPr/>
          <p:nvPr/>
        </p:nvGrpSpPr>
        <p:grpSpPr>
          <a:xfrm>
            <a:off x="2697193" y="2208362"/>
            <a:ext cx="1498001" cy="3692105"/>
            <a:chOff x="2688566" y="2941608"/>
            <a:chExt cx="1498001" cy="3692105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81E5746-3FA2-F554-F5A0-8F63C880F177}"/>
                </a:ext>
              </a:extLst>
            </p:cNvPr>
            <p:cNvGrpSpPr/>
            <p:nvPr/>
          </p:nvGrpSpPr>
          <p:grpSpPr>
            <a:xfrm>
              <a:off x="2688566" y="3209026"/>
              <a:ext cx="1498001" cy="2872641"/>
              <a:chOff x="2688566" y="3209026"/>
              <a:chExt cx="1498001" cy="2872641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F112E75-D83F-7F89-DD24-2DFC33E8D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4917" y="5580017"/>
                <a:ext cx="501650" cy="501650"/>
              </a:xfrm>
              <a:prstGeom prst="rect">
                <a:avLst/>
              </a:prstGeom>
            </p:spPr>
          </p:pic>
          <p:cxnSp>
            <p:nvCxnSpPr>
              <p:cNvPr id="10" name="Прямая со стрелкой 9">
                <a:extLst>
                  <a:ext uri="{FF2B5EF4-FFF2-40B4-BE49-F238E27FC236}">
                    <a16:creationId xmlns:a16="http://schemas.microsoft.com/office/drawing/2014/main" id="{B45B74BB-D3B7-70B7-0590-B68231D1CE09}"/>
                  </a:ext>
                </a:extLst>
              </p:cNvPr>
              <p:cNvCxnSpPr/>
              <p:nvPr/>
            </p:nvCxnSpPr>
            <p:spPr>
              <a:xfrm flipV="1">
                <a:off x="3916392" y="3209026"/>
                <a:ext cx="0" cy="1940944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056BD4C5-1DA1-36AA-6FD8-D6AB7F9CFC64}"/>
                  </a:ext>
                </a:extLst>
              </p:cNvPr>
              <p:cNvCxnSpPr/>
              <p:nvPr/>
            </p:nvCxnSpPr>
            <p:spPr>
              <a:xfrm flipH="1">
                <a:off x="2688566" y="4984794"/>
                <a:ext cx="892834" cy="59522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275DFD18-978B-1EA0-522C-6DD3DA933B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6392" y="2941608"/>
              <a:ext cx="0" cy="3692105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Овал 16">
            <a:extLst>
              <a:ext uri="{FF2B5EF4-FFF2-40B4-BE49-F238E27FC236}">
                <a16:creationId xmlns:a16="http://schemas.microsoft.com/office/drawing/2014/main" id="{D7D81B1B-2E97-A3CD-41B7-FED86A54F5C3}"/>
              </a:ext>
            </a:extLst>
          </p:cNvPr>
          <p:cNvSpPr/>
          <p:nvPr/>
        </p:nvSpPr>
        <p:spPr>
          <a:xfrm>
            <a:off x="2475781" y="3382280"/>
            <a:ext cx="45719" cy="7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52BCB3C-E39C-1746-2E5C-3BFBDCE6538D}"/>
              </a:ext>
            </a:extLst>
          </p:cNvPr>
          <p:cNvSpPr/>
          <p:nvPr/>
        </p:nvSpPr>
        <p:spPr>
          <a:xfrm>
            <a:off x="5328539" y="3392321"/>
            <a:ext cx="45719" cy="7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3312279-D321-B7D8-5CAA-65BC42C2B7B4}"/>
              </a:ext>
            </a:extLst>
          </p:cNvPr>
          <p:cNvGrpSpPr/>
          <p:nvPr/>
        </p:nvGrpSpPr>
        <p:grpSpPr>
          <a:xfrm>
            <a:off x="277483" y="3076920"/>
            <a:ext cx="9625642" cy="395210"/>
            <a:chOff x="277483" y="3076920"/>
            <a:chExt cx="9625642" cy="39521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10B9387-38C0-8C67-7D4D-087EA8613C57}"/>
                </a:ext>
              </a:extLst>
            </p:cNvPr>
            <p:cNvCxnSpPr>
              <a:cxnSpLocks/>
            </p:cNvCxnSpPr>
            <p:nvPr/>
          </p:nvCxnSpPr>
          <p:spPr>
            <a:xfrm>
              <a:off x="277483" y="3416784"/>
              <a:ext cx="9625642" cy="12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EE1DE4-CC56-35C1-D5ED-017A3EB8D526}"/>
                </a:ext>
              </a:extLst>
            </p:cNvPr>
            <p:cNvSpPr txBox="1"/>
            <p:nvPr/>
          </p:nvSpPr>
          <p:spPr>
            <a:xfrm>
              <a:off x="5090304" y="307692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03DBE6-D19E-044B-19E0-F22829F28242}"/>
                </a:ext>
              </a:extLst>
            </p:cNvPr>
            <p:cNvSpPr txBox="1"/>
            <p:nvPr/>
          </p:nvSpPr>
          <p:spPr>
            <a:xfrm>
              <a:off x="2260169" y="3102798"/>
              <a:ext cx="290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endParaRPr lang="ru-RU" dirty="0"/>
            </a:p>
          </p:txBody>
        </p:sp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93EADE3-8651-F62B-B686-2DCDDE5EFA07}"/>
              </a:ext>
            </a:extLst>
          </p:cNvPr>
          <p:cNvCxnSpPr/>
          <p:nvPr/>
        </p:nvCxnSpPr>
        <p:spPr>
          <a:xfrm>
            <a:off x="5354890" y="1181819"/>
            <a:ext cx="0" cy="471864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FCBD809-5F9B-BA27-0683-1F4BD0A73AF6}"/>
              </a:ext>
            </a:extLst>
          </p:cNvPr>
          <p:cNvCxnSpPr>
            <a:cxnSpLocks/>
          </p:cNvCxnSpPr>
          <p:nvPr/>
        </p:nvCxnSpPr>
        <p:spPr>
          <a:xfrm flipV="1">
            <a:off x="2117397" y="4054414"/>
            <a:ext cx="1807622" cy="1212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55C4FD4-11ED-E94D-A755-80AE87CA97E0}"/>
              </a:ext>
            </a:extLst>
          </p:cNvPr>
          <p:cNvCxnSpPr>
            <a:cxnSpLocks/>
          </p:cNvCxnSpPr>
          <p:nvPr/>
        </p:nvCxnSpPr>
        <p:spPr>
          <a:xfrm flipV="1">
            <a:off x="2405401" y="1836062"/>
            <a:ext cx="3969520" cy="260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FBC8301-572E-84AC-61C6-953853D6E4A3}"/>
              </a:ext>
            </a:extLst>
          </p:cNvPr>
          <p:cNvCxnSpPr>
            <a:cxnSpLocks/>
          </p:cNvCxnSpPr>
          <p:nvPr/>
        </p:nvCxnSpPr>
        <p:spPr>
          <a:xfrm flipV="1">
            <a:off x="3944369" y="1121336"/>
            <a:ext cx="2650516" cy="2933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C24FFF87-2B66-AE41-1D9D-443F91D6FFCD}"/>
              </a:ext>
            </a:extLst>
          </p:cNvPr>
          <p:cNvCxnSpPr>
            <a:cxnSpLocks/>
          </p:cNvCxnSpPr>
          <p:nvPr/>
        </p:nvCxnSpPr>
        <p:spPr>
          <a:xfrm flipV="1">
            <a:off x="2113488" y="2863305"/>
            <a:ext cx="1807622" cy="1212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539287E-1D41-096A-B957-E9AE07957AFC}"/>
              </a:ext>
            </a:extLst>
          </p:cNvPr>
          <p:cNvCxnSpPr>
            <a:cxnSpLocks/>
          </p:cNvCxnSpPr>
          <p:nvPr/>
        </p:nvCxnSpPr>
        <p:spPr>
          <a:xfrm flipV="1">
            <a:off x="3928929" y="2274049"/>
            <a:ext cx="2376980" cy="589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4784962-1CC1-4334-132D-8EA4F47AFCB3}"/>
              </a:ext>
            </a:extLst>
          </p:cNvPr>
          <p:cNvCxnSpPr>
            <a:cxnSpLocks/>
          </p:cNvCxnSpPr>
          <p:nvPr/>
        </p:nvCxnSpPr>
        <p:spPr>
          <a:xfrm>
            <a:off x="5225492" y="1726811"/>
            <a:ext cx="1384833" cy="96187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47C8804-9FFF-C486-9D75-68DCCFF64B5A}"/>
              </a:ext>
            </a:extLst>
          </p:cNvPr>
          <p:cNvCxnSpPr>
            <a:cxnSpLocks/>
          </p:cNvCxnSpPr>
          <p:nvPr/>
        </p:nvCxnSpPr>
        <p:spPr>
          <a:xfrm flipV="1">
            <a:off x="3921110" y="2342608"/>
            <a:ext cx="2091446" cy="2754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37BC5449-D251-D973-F690-852D02419049}"/>
              </a:ext>
            </a:extLst>
          </p:cNvPr>
          <p:cNvCxnSpPr/>
          <p:nvPr/>
        </p:nvCxnSpPr>
        <p:spPr>
          <a:xfrm flipV="1">
            <a:off x="3913489" y="2192737"/>
            <a:ext cx="1953835" cy="2899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1C2BD007-DA87-8479-A893-37F6A2504DE8}"/>
              </a:ext>
            </a:extLst>
          </p:cNvPr>
          <p:cNvCxnSpPr/>
          <p:nvPr/>
        </p:nvCxnSpPr>
        <p:spPr>
          <a:xfrm flipV="1">
            <a:off x="3891977" y="2100872"/>
            <a:ext cx="1818926" cy="2979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3EDD33-BB1A-1C94-839B-69ADABE1E6AA}"/>
              </a:ext>
            </a:extLst>
          </p:cNvPr>
          <p:cNvSpPr txBox="1"/>
          <p:nvPr/>
        </p:nvSpPr>
        <p:spPr>
          <a:xfrm rot="2049809">
            <a:off x="2181932" y="3031626"/>
            <a:ext cx="4629794" cy="132343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НЕВЕРНО!</a:t>
            </a:r>
          </a:p>
        </p:txBody>
      </p:sp>
    </p:spTree>
    <p:extLst>
      <p:ext uri="{BB962C8B-B14F-4D97-AF65-F5344CB8AC3E}">
        <p14:creationId xmlns:p14="http://schemas.microsoft.com/office/powerpoint/2010/main" val="361268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31</a:t>
            </a:fld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E7B3361-0966-33FE-FDED-08CB86C8D5C3}"/>
              </a:ext>
            </a:extLst>
          </p:cNvPr>
          <p:cNvGrpSpPr/>
          <p:nvPr/>
        </p:nvGrpSpPr>
        <p:grpSpPr>
          <a:xfrm>
            <a:off x="2697193" y="2208362"/>
            <a:ext cx="1498001" cy="3692105"/>
            <a:chOff x="2688566" y="2941608"/>
            <a:chExt cx="1498001" cy="3692105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81E5746-3FA2-F554-F5A0-8F63C880F177}"/>
                </a:ext>
              </a:extLst>
            </p:cNvPr>
            <p:cNvGrpSpPr/>
            <p:nvPr/>
          </p:nvGrpSpPr>
          <p:grpSpPr>
            <a:xfrm>
              <a:off x="2688566" y="3209026"/>
              <a:ext cx="1498001" cy="2872641"/>
              <a:chOff x="2688566" y="3209026"/>
              <a:chExt cx="1498001" cy="2872641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F112E75-D83F-7F89-DD24-2DFC33E8D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4917" y="5580017"/>
                <a:ext cx="501650" cy="501650"/>
              </a:xfrm>
              <a:prstGeom prst="rect">
                <a:avLst/>
              </a:prstGeom>
            </p:spPr>
          </p:pic>
          <p:cxnSp>
            <p:nvCxnSpPr>
              <p:cNvPr id="10" name="Прямая со стрелкой 9">
                <a:extLst>
                  <a:ext uri="{FF2B5EF4-FFF2-40B4-BE49-F238E27FC236}">
                    <a16:creationId xmlns:a16="http://schemas.microsoft.com/office/drawing/2014/main" id="{B45B74BB-D3B7-70B7-0590-B68231D1CE09}"/>
                  </a:ext>
                </a:extLst>
              </p:cNvPr>
              <p:cNvCxnSpPr/>
              <p:nvPr/>
            </p:nvCxnSpPr>
            <p:spPr>
              <a:xfrm flipV="1">
                <a:off x="3916392" y="3209026"/>
                <a:ext cx="0" cy="1940944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056BD4C5-1DA1-36AA-6FD8-D6AB7F9CFC64}"/>
                  </a:ext>
                </a:extLst>
              </p:cNvPr>
              <p:cNvCxnSpPr/>
              <p:nvPr/>
            </p:nvCxnSpPr>
            <p:spPr>
              <a:xfrm flipH="1">
                <a:off x="2688566" y="4984794"/>
                <a:ext cx="892834" cy="59522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275DFD18-978B-1EA0-522C-6DD3DA933B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6392" y="2941608"/>
              <a:ext cx="0" cy="3692105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Овал 16">
            <a:extLst>
              <a:ext uri="{FF2B5EF4-FFF2-40B4-BE49-F238E27FC236}">
                <a16:creationId xmlns:a16="http://schemas.microsoft.com/office/drawing/2014/main" id="{D7D81B1B-2E97-A3CD-41B7-FED86A54F5C3}"/>
              </a:ext>
            </a:extLst>
          </p:cNvPr>
          <p:cNvSpPr/>
          <p:nvPr/>
        </p:nvSpPr>
        <p:spPr>
          <a:xfrm>
            <a:off x="2475781" y="3382280"/>
            <a:ext cx="45719" cy="7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52BCB3C-E39C-1746-2E5C-3BFBDCE6538D}"/>
              </a:ext>
            </a:extLst>
          </p:cNvPr>
          <p:cNvSpPr/>
          <p:nvPr/>
        </p:nvSpPr>
        <p:spPr>
          <a:xfrm>
            <a:off x="5328539" y="3392321"/>
            <a:ext cx="45719" cy="7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3312279-D321-B7D8-5CAA-65BC42C2B7B4}"/>
              </a:ext>
            </a:extLst>
          </p:cNvPr>
          <p:cNvGrpSpPr/>
          <p:nvPr/>
        </p:nvGrpSpPr>
        <p:grpSpPr>
          <a:xfrm>
            <a:off x="277483" y="3076920"/>
            <a:ext cx="9625642" cy="395210"/>
            <a:chOff x="277483" y="3076920"/>
            <a:chExt cx="9625642" cy="39521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10B9387-38C0-8C67-7D4D-087EA8613C57}"/>
                </a:ext>
              </a:extLst>
            </p:cNvPr>
            <p:cNvCxnSpPr>
              <a:cxnSpLocks/>
            </p:cNvCxnSpPr>
            <p:nvPr/>
          </p:nvCxnSpPr>
          <p:spPr>
            <a:xfrm>
              <a:off x="277483" y="3416784"/>
              <a:ext cx="9625642" cy="12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EE1DE4-CC56-35C1-D5ED-017A3EB8D526}"/>
                </a:ext>
              </a:extLst>
            </p:cNvPr>
            <p:cNvSpPr txBox="1"/>
            <p:nvPr/>
          </p:nvSpPr>
          <p:spPr>
            <a:xfrm>
              <a:off x="5090304" y="307692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03DBE6-D19E-044B-19E0-F22829F28242}"/>
                </a:ext>
              </a:extLst>
            </p:cNvPr>
            <p:cNvSpPr txBox="1"/>
            <p:nvPr/>
          </p:nvSpPr>
          <p:spPr>
            <a:xfrm>
              <a:off x="2260169" y="3102798"/>
              <a:ext cx="290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  <a:endParaRPr lang="ru-RU" dirty="0"/>
            </a:p>
          </p:txBody>
        </p:sp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93EADE3-8651-F62B-B686-2DCDDE5EFA07}"/>
              </a:ext>
            </a:extLst>
          </p:cNvPr>
          <p:cNvCxnSpPr/>
          <p:nvPr/>
        </p:nvCxnSpPr>
        <p:spPr>
          <a:xfrm>
            <a:off x="5354890" y="1181819"/>
            <a:ext cx="0" cy="471864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FCBD809-5F9B-BA27-0683-1F4BD0A73AF6}"/>
              </a:ext>
            </a:extLst>
          </p:cNvPr>
          <p:cNvCxnSpPr>
            <a:cxnSpLocks/>
          </p:cNvCxnSpPr>
          <p:nvPr/>
        </p:nvCxnSpPr>
        <p:spPr>
          <a:xfrm flipV="1">
            <a:off x="2117397" y="4054414"/>
            <a:ext cx="1807622" cy="1212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55C4FD4-11ED-E94D-A755-80AE87CA97E0}"/>
              </a:ext>
            </a:extLst>
          </p:cNvPr>
          <p:cNvCxnSpPr>
            <a:cxnSpLocks/>
          </p:cNvCxnSpPr>
          <p:nvPr/>
        </p:nvCxnSpPr>
        <p:spPr>
          <a:xfrm flipV="1">
            <a:off x="2405401" y="1836062"/>
            <a:ext cx="3969520" cy="260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FBC8301-572E-84AC-61C6-953853D6E4A3}"/>
              </a:ext>
            </a:extLst>
          </p:cNvPr>
          <p:cNvCxnSpPr>
            <a:cxnSpLocks/>
          </p:cNvCxnSpPr>
          <p:nvPr/>
        </p:nvCxnSpPr>
        <p:spPr>
          <a:xfrm flipV="1">
            <a:off x="3944369" y="1121336"/>
            <a:ext cx="2650516" cy="2933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C24FFF87-2B66-AE41-1D9D-443F91D6FFCD}"/>
              </a:ext>
            </a:extLst>
          </p:cNvPr>
          <p:cNvCxnSpPr>
            <a:cxnSpLocks/>
          </p:cNvCxnSpPr>
          <p:nvPr/>
        </p:nvCxnSpPr>
        <p:spPr>
          <a:xfrm flipV="1">
            <a:off x="2113488" y="2863305"/>
            <a:ext cx="1807622" cy="1212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539287E-1D41-096A-B957-E9AE07957AFC}"/>
              </a:ext>
            </a:extLst>
          </p:cNvPr>
          <p:cNvCxnSpPr>
            <a:cxnSpLocks/>
          </p:cNvCxnSpPr>
          <p:nvPr/>
        </p:nvCxnSpPr>
        <p:spPr>
          <a:xfrm flipV="1">
            <a:off x="3928929" y="2274049"/>
            <a:ext cx="2376980" cy="589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4784962-1CC1-4334-132D-8EA4F47AFCB3}"/>
              </a:ext>
            </a:extLst>
          </p:cNvPr>
          <p:cNvCxnSpPr>
            <a:cxnSpLocks/>
          </p:cNvCxnSpPr>
          <p:nvPr/>
        </p:nvCxnSpPr>
        <p:spPr>
          <a:xfrm>
            <a:off x="4142274" y="2418354"/>
            <a:ext cx="1317804" cy="76189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47C8804-9FFF-C486-9D75-68DCCFF64B5A}"/>
              </a:ext>
            </a:extLst>
          </p:cNvPr>
          <p:cNvCxnSpPr>
            <a:cxnSpLocks/>
          </p:cNvCxnSpPr>
          <p:nvPr/>
        </p:nvCxnSpPr>
        <p:spPr>
          <a:xfrm flipV="1">
            <a:off x="3944368" y="2929698"/>
            <a:ext cx="1026059" cy="214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37BC5449-D251-D973-F690-852D02419049}"/>
              </a:ext>
            </a:extLst>
          </p:cNvPr>
          <p:cNvCxnSpPr>
            <a:cxnSpLocks/>
          </p:cNvCxnSpPr>
          <p:nvPr/>
        </p:nvCxnSpPr>
        <p:spPr>
          <a:xfrm flipV="1">
            <a:off x="3921110" y="2863305"/>
            <a:ext cx="904085" cy="2237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1C2BD007-DA87-8479-A893-37F6A2504DE8}"/>
              </a:ext>
            </a:extLst>
          </p:cNvPr>
          <p:cNvCxnSpPr>
            <a:cxnSpLocks/>
          </p:cNvCxnSpPr>
          <p:nvPr/>
        </p:nvCxnSpPr>
        <p:spPr>
          <a:xfrm flipV="1">
            <a:off x="3932274" y="2718337"/>
            <a:ext cx="672812" cy="2383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93257E-C911-3C35-D961-64BFD9EFF776}"/>
              </a:ext>
            </a:extLst>
          </p:cNvPr>
          <p:cNvSpPr txBox="1"/>
          <p:nvPr/>
        </p:nvSpPr>
        <p:spPr>
          <a:xfrm rot="679227">
            <a:off x="5133574" y="1098732"/>
            <a:ext cx="6301533" cy="132343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УТВЕРЖДАЮ!</a:t>
            </a:r>
          </a:p>
        </p:txBody>
      </p:sp>
    </p:spTree>
    <p:extLst>
      <p:ext uri="{BB962C8B-B14F-4D97-AF65-F5344CB8AC3E}">
        <p14:creationId xmlns:p14="http://schemas.microsoft.com/office/powerpoint/2010/main" val="39489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3FCF8-FD52-48D8-B36C-794D5B348314}"/>
              </a:ext>
            </a:extLst>
          </p:cNvPr>
          <p:cNvSpPr txBox="1"/>
          <p:nvPr/>
        </p:nvSpPr>
        <p:spPr>
          <a:xfrm>
            <a:off x="295454" y="360728"/>
            <a:ext cx="115141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Задача № 1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Какой наименьшей толщины надо изготовить плоско-параллельную пластинку из стекла с показателем преломления 1,54, чтобы при освещении ее монохроматическим светом ( </a:t>
            </a:r>
            <a:r>
              <a:rPr lang="el-GR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λ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=750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нм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), который падает под углом 30</a:t>
            </a:r>
            <a:r>
              <a:rPr lang="ru-RU" sz="24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к поверхности пластинки, в отраженном свете она была бы красной?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9A36E7-1DA2-4B17-A5F5-8F6AF6AA1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54" y="2376577"/>
            <a:ext cx="5181600" cy="914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56FB88-2EEA-4672-9195-568FF8207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183" y="2395627"/>
            <a:ext cx="1457325" cy="4381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EF7F3E-6337-4826-9133-B70EFC2F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513" y="3141315"/>
            <a:ext cx="3988638" cy="3716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A31B7B-A723-409D-8136-C1139BC6A658}"/>
              </a:ext>
            </a:extLst>
          </p:cNvPr>
          <p:cNvSpPr txBox="1"/>
          <p:nvPr/>
        </p:nvSpPr>
        <p:spPr>
          <a:xfrm>
            <a:off x="6428836" y="2833777"/>
            <a:ext cx="5380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По условию задачи результатом интерференции было усиление света. Поэтому для разности хода этих лучей можно записать соотношение: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2D01B3-8B51-4E29-9656-0308C252F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361" y="4220500"/>
            <a:ext cx="3495675" cy="695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BBCA71-A018-45FC-BB3A-27A4465CE4C5}"/>
              </a:ext>
            </a:extLst>
          </p:cNvPr>
          <p:cNvSpPr txBox="1"/>
          <p:nvPr/>
        </p:nvSpPr>
        <p:spPr>
          <a:xfrm>
            <a:off x="3174521" y="6312606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9198392-E1A3-45BE-B865-58A7A0D8577E}"/>
              </a:ext>
            </a:extLst>
          </p:cNvPr>
          <p:cNvGrpSpPr/>
          <p:nvPr/>
        </p:nvGrpSpPr>
        <p:grpSpPr>
          <a:xfrm>
            <a:off x="6203651" y="4954697"/>
            <a:ext cx="5605911" cy="1352640"/>
            <a:chOff x="6203651" y="4954697"/>
            <a:chExt cx="5605911" cy="13526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F50AAC-73BF-41D1-99BA-F4D351F5C5DA}"/>
                </a:ext>
              </a:extLst>
            </p:cNvPr>
            <p:cNvSpPr txBox="1"/>
            <p:nvPr/>
          </p:nvSpPr>
          <p:spPr>
            <a:xfrm>
              <a:off x="6515100" y="5107008"/>
              <a:ext cx="52944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b="1" i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в левой части равенства появилось в результате того, что в точке А при отражении от оптически более плотной среды теряется полуволна. 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B2E394F-408C-434A-8802-A535AC97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3651" y="4954697"/>
              <a:ext cx="361950" cy="752475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B8870B-80A5-4746-B26D-79422C895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86" y="3367834"/>
            <a:ext cx="1806156" cy="26323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6AED466-E402-4D4D-B3E1-231C828E2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39" y="6077067"/>
            <a:ext cx="1295400" cy="4572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8D69806-F483-46AF-94D8-FD4019719A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138" y="6053466"/>
            <a:ext cx="1428750" cy="56197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AE2C6CE-80F5-4F12-BBCB-9EA079BBA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8896" y="6079251"/>
            <a:ext cx="1447800" cy="40957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447F02F-E7C9-4A13-80DC-5C64B2163A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6621" y="5391754"/>
            <a:ext cx="15144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6EF7CA-CDA1-4F0A-8B3A-CA0FC0E5B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852" y="363028"/>
            <a:ext cx="3163766" cy="15520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8F617A-136C-48B6-8FF6-B0914F6F9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62" y="2146809"/>
            <a:ext cx="8677275" cy="390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E83A0D-8A8F-4644-AE22-E560D9917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067" y="2714624"/>
            <a:ext cx="3986181" cy="12155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7967AC-C246-4DBA-8941-2FA6DF8D2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636" y="4559777"/>
            <a:ext cx="6977968" cy="12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3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34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8EE4F-4EEC-2402-8B62-D4D737706A44}"/>
              </a:ext>
            </a:extLst>
          </p:cNvPr>
          <p:cNvSpPr txBox="1"/>
          <p:nvPr/>
        </p:nvSpPr>
        <p:spPr>
          <a:xfrm>
            <a:off x="400050" y="5952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1. </a:t>
            </a:r>
            <a:r>
              <a:rPr lang="en-US" dirty="0">
                <a:hlinkClick r:id="rId3"/>
              </a:rPr>
              <a:t>https://youtu.be/CFiPJjrmmtE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6530CD-5E72-84E5-266A-860C9F3545D4}"/>
              </a:ext>
            </a:extLst>
          </p:cNvPr>
          <p:cNvSpPr txBox="1"/>
          <p:nvPr/>
        </p:nvSpPr>
        <p:spPr>
          <a:xfrm>
            <a:off x="2667000" y="136525"/>
            <a:ext cx="8022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«Щит-невидимка", или линза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Любора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1EBF5-723A-BFFD-2B9F-8327E053F48B}"/>
              </a:ext>
            </a:extLst>
          </p:cNvPr>
          <p:cNvSpPr txBox="1"/>
          <p:nvPr/>
        </p:nvSpPr>
        <p:spPr>
          <a:xfrm>
            <a:off x="295275" y="38854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2. </a:t>
            </a:r>
            <a:r>
              <a:rPr lang="en-US" dirty="0">
                <a:hlinkClick r:id="rId4"/>
              </a:rPr>
              <a:t>https://youtu.be/oJb9RnAVDuE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9F57BB-CCF0-D4B1-5CAA-9FF3CE01F81D}"/>
              </a:ext>
            </a:extLst>
          </p:cNvPr>
          <p:cNvSpPr txBox="1"/>
          <p:nvPr/>
        </p:nvSpPr>
        <p:spPr>
          <a:xfrm>
            <a:off x="295275" y="1118444"/>
            <a:ext cx="116014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Джон Хауэлл, профессор физики в Университете Рочестера, решил заняться необычным проектом "Сделай сам". С помощью своего 14-летнего сына Бенджамина он сконструировал три простых, но удивительно эффективных устройства оптической маскировки из недорогих готовых материалов.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35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84EB57-A679-06C9-2252-57A67A83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14595"/>
            <a:ext cx="4787777" cy="61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2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83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4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F4B6B-0358-7E1C-78B5-5F70F351CE7E}"/>
              </a:ext>
            </a:extLst>
          </p:cNvPr>
          <p:cNvSpPr txBox="1"/>
          <p:nvPr/>
        </p:nvSpPr>
        <p:spPr>
          <a:xfrm>
            <a:off x="342900" y="469639"/>
            <a:ext cx="11651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Связь относительного показателя преломления двух сред с их абсолютными показателями имеет вид: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5BF70C-7FB7-1498-8171-C6FD8185830C}"/>
                  </a:ext>
                </a:extLst>
              </p:cNvPr>
              <p:cNvSpPr txBox="1"/>
              <p:nvPr/>
            </p:nvSpPr>
            <p:spPr>
              <a:xfrm>
                <a:off x="5053518" y="1345583"/>
                <a:ext cx="1895584" cy="9239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2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5BF70C-7FB7-1498-8171-C6FD81858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518" y="1345583"/>
                <a:ext cx="1895584" cy="9239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FC1A636-FF6F-0EFF-992D-3BB648B8B766}"/>
              </a:ext>
            </a:extLst>
          </p:cNvPr>
          <p:cNvSpPr txBox="1"/>
          <p:nvPr/>
        </p:nvSpPr>
        <p:spPr>
          <a:xfrm>
            <a:off x="239544" y="2446666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2.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Формула линзы: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85E7DA-EFB8-5543-4B91-E2DF95F145DB}"/>
                  </a:ext>
                </a:extLst>
              </p:cNvPr>
              <p:cNvSpPr txBox="1"/>
              <p:nvPr/>
            </p:nvSpPr>
            <p:spPr>
              <a:xfrm>
                <a:off x="4878951" y="2708276"/>
                <a:ext cx="2244717" cy="1011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85E7DA-EFB8-5543-4B91-E2DF95F14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951" y="2708276"/>
                <a:ext cx="2244717" cy="10114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96FF9F8-485D-59C3-FE53-C9E96CE4BFE9}"/>
              </a:ext>
            </a:extLst>
          </p:cNvPr>
          <p:cNvSpPr txBox="1"/>
          <p:nvPr/>
        </p:nvSpPr>
        <p:spPr>
          <a:xfrm>
            <a:off x="239543" y="4060325"/>
            <a:ext cx="116513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F — фокусное расстояние линзы, d — расстояние от источника света до линзы, f — расстояние от линзы до изображения. Знак «+» перед 1/F соответствует собирающей линзе (фокус действительный), а «—» — рассеивающей линзе (фокус мнимый). </a:t>
            </a:r>
          </a:p>
        </p:txBody>
      </p:sp>
    </p:spTree>
    <p:extLst>
      <p:ext uri="{BB962C8B-B14F-4D97-AF65-F5344CB8AC3E}">
        <p14:creationId xmlns:p14="http://schemas.microsoft.com/office/powerpoint/2010/main" val="131572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5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79FDF2-50FA-BB12-015E-08D1FC242D08}"/>
              </a:ext>
            </a:extLst>
          </p:cNvPr>
          <p:cNvSpPr txBox="1"/>
          <p:nvPr/>
        </p:nvSpPr>
        <p:spPr>
          <a:xfrm>
            <a:off x="294261" y="450025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Увеличение линзы: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3A29F7-7CDD-8E8D-D46C-F62611D3A76F}"/>
                  </a:ext>
                </a:extLst>
              </p:cNvPr>
              <p:cNvSpPr txBox="1"/>
              <p:nvPr/>
            </p:nvSpPr>
            <p:spPr>
              <a:xfrm>
                <a:off x="4820052" y="138837"/>
                <a:ext cx="2120965" cy="936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Г= </m:t>
                      </m:r>
                      <m:f>
                        <m:f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3A29F7-7CDD-8E8D-D46C-F62611D3A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052" y="138837"/>
                <a:ext cx="2120965" cy="936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6EB716-C0BE-4F41-5AD1-3BD2954B9AE5}"/>
              </a:ext>
            </a:extLst>
          </p:cNvPr>
          <p:cNvSpPr txBox="1"/>
          <p:nvPr/>
        </p:nvSpPr>
        <p:spPr>
          <a:xfrm>
            <a:off x="294261" y="1227094"/>
            <a:ext cx="116415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h — линейные размеры предмета, Н — соответствующие линейные размеры изображения.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7486D-F2AC-73D0-3ACC-DDBD7DE74318}"/>
              </a:ext>
            </a:extLst>
          </p:cNvPr>
          <p:cNvSpPr txBox="1"/>
          <p:nvPr/>
        </p:nvSpPr>
        <p:spPr>
          <a:xfrm>
            <a:off x="237516" y="2547842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Оптическая сила линзы: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B8FDC9-4218-A6E9-A998-21BBCDE4D411}"/>
                  </a:ext>
                </a:extLst>
              </p:cNvPr>
              <p:cNvSpPr txBox="1"/>
              <p:nvPr/>
            </p:nvSpPr>
            <p:spPr>
              <a:xfrm>
                <a:off x="5505193" y="2300090"/>
                <a:ext cx="1653401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±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B8FDC9-4218-A6E9-A998-21BBCDE4D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193" y="2300090"/>
                <a:ext cx="1653401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FCAA1FB-44F3-A5B6-9D56-50F3ABB7F85D}"/>
              </a:ext>
            </a:extLst>
          </p:cNvPr>
          <p:cNvSpPr txBox="1"/>
          <p:nvPr/>
        </p:nvSpPr>
        <p:spPr>
          <a:xfrm>
            <a:off x="237516" y="3309885"/>
            <a:ext cx="11554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знак «+» соответствует собирающей линзе, « —» — рассеивающей.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201CAE-EAB5-596E-9029-FF4AEA8147C7}"/>
              </a:ext>
            </a:extLst>
          </p:cNvPr>
          <p:cNvSpPr txBox="1"/>
          <p:nvPr/>
        </p:nvSpPr>
        <p:spPr>
          <a:xfrm>
            <a:off x="256162" y="4460993"/>
            <a:ext cx="116983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Если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тонких линз сложены вплотную, то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оптиче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кая сила этой системы линз D равна сумме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49EE23-4621-E0DB-0187-F645E497A944}"/>
                  </a:ext>
                </a:extLst>
              </p:cNvPr>
              <p:cNvSpPr txBox="1"/>
              <p:nvPr/>
            </p:nvSpPr>
            <p:spPr>
              <a:xfrm>
                <a:off x="4110900" y="5554527"/>
                <a:ext cx="44419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⋯+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49EE23-4621-E0DB-0187-F645E497A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900" y="5554527"/>
                <a:ext cx="4441985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05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6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AB2EC9-B100-B3CE-39B6-D0CD9862FB70}"/>
              </a:ext>
            </a:extLst>
          </p:cNvPr>
          <p:cNvSpPr/>
          <p:nvPr/>
        </p:nvSpPr>
        <p:spPr>
          <a:xfrm>
            <a:off x="2462510" y="48132"/>
            <a:ext cx="78374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algn="l" rtl="0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Часто встречающиеся схемы задач</a:t>
            </a:r>
            <a:endParaRPr lang="ru-RU" sz="3200" b="1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943F51-9238-F954-6EB9-A78015901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76" y="1483163"/>
            <a:ext cx="5574200" cy="35928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9E0A4F-E34D-BB7D-4B9E-CD8EBA306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211" y="907039"/>
            <a:ext cx="5170030" cy="47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83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7</a:t>
            </a:fld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82A2C34-D177-D21D-52AE-374A767E101D}"/>
              </a:ext>
            </a:extLst>
          </p:cNvPr>
          <p:cNvGrpSpPr/>
          <p:nvPr/>
        </p:nvGrpSpPr>
        <p:grpSpPr>
          <a:xfrm>
            <a:off x="545559" y="885217"/>
            <a:ext cx="4882476" cy="4630365"/>
            <a:chOff x="419100" y="340519"/>
            <a:chExt cx="4238774" cy="416338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9BAE282-429F-6202-4CBD-9BD5C1382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" y="340519"/>
              <a:ext cx="4238774" cy="408556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8F486E8D-3EEB-86DB-BD83-A41A9BF08C27}"/>
                </a:ext>
              </a:extLst>
            </p:cNvPr>
            <p:cNvSpPr/>
            <p:nvPr/>
          </p:nvSpPr>
          <p:spPr>
            <a:xfrm>
              <a:off x="1400783" y="4299626"/>
              <a:ext cx="2081719" cy="204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699044-447B-4FD0-A86C-00D0B0238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724" y="136525"/>
            <a:ext cx="4377752" cy="31663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C7F96C-5820-9A29-711A-13D86D1C4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127" y="3302899"/>
            <a:ext cx="6378039" cy="298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66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6A82F8-27D6-8DF1-AF71-91E810EF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0" y="595224"/>
            <a:ext cx="12073364" cy="564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19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21368-494C-C6EE-188C-62E3B151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06" y="85816"/>
            <a:ext cx="1050326" cy="50940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BD36F-EB09-1564-3135-1091F8E2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www.dvsschool.ru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2D7CB-CDCE-EEB0-184A-24EA302F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47D4-A356-4EAC-96F2-478BCCB58340}" type="datetime1">
              <a:rPr lang="ru-RU" smtClean="0"/>
              <a:t>05.12.2022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F2BBE-DF1D-A6A4-411F-3C06000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2D8E-5E93-495E-93A1-70409E99D65A}" type="slidenum">
              <a:rPr lang="ru-RU" smtClean="0"/>
              <a:t>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4996F5-9878-22C4-3B4F-BEC437E09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47" y="340520"/>
            <a:ext cx="5670679" cy="59338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F5A84F-1228-3DB6-856B-2A7CDD08A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526" y="1077945"/>
            <a:ext cx="6250520" cy="44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348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1844</Words>
  <Application>Microsoft Office PowerPoint</Application>
  <PresentationFormat>Широкоэкранный</PresentationFormat>
  <Paragraphs>367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Dotum</vt:lpstr>
      <vt:lpstr>Arial</vt:lpstr>
      <vt:lpstr>Bad Script</vt:lpstr>
      <vt:lpstr>Calibri</vt:lpstr>
      <vt:lpstr>Calibri Light</vt:lpstr>
      <vt:lpstr>Cambria Math</vt:lpstr>
      <vt:lpstr>Courier New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DVS_FILMS</dc:creator>
  <cp:lastModifiedBy>DVS_FILMS</cp:lastModifiedBy>
  <cp:revision>170</cp:revision>
  <dcterms:created xsi:type="dcterms:W3CDTF">2021-12-16T02:43:21Z</dcterms:created>
  <dcterms:modified xsi:type="dcterms:W3CDTF">2022-12-05T15:22:46Z</dcterms:modified>
</cp:coreProperties>
</file>