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5"/>
  </p:notesMasterIdLst>
  <p:sldIdLst>
    <p:sldId id="257" r:id="rId3"/>
    <p:sldId id="325" r:id="rId4"/>
    <p:sldId id="327" r:id="rId5"/>
    <p:sldId id="328" r:id="rId6"/>
    <p:sldId id="329" r:id="rId7"/>
    <p:sldId id="323" r:id="rId8"/>
    <p:sldId id="331" r:id="rId9"/>
    <p:sldId id="332" r:id="rId10"/>
    <p:sldId id="333" r:id="rId11"/>
    <p:sldId id="334" r:id="rId12"/>
    <p:sldId id="330" r:id="rId13"/>
    <p:sldId id="335" r:id="rId14"/>
    <p:sldId id="336" r:id="rId15"/>
    <p:sldId id="337" r:id="rId16"/>
    <p:sldId id="338" r:id="rId17"/>
    <p:sldId id="339" r:id="rId18"/>
    <p:sldId id="340" r:id="rId19"/>
    <p:sldId id="342" r:id="rId20"/>
    <p:sldId id="341" r:id="rId21"/>
    <p:sldId id="346" r:id="rId22"/>
    <p:sldId id="345" r:id="rId23"/>
    <p:sldId id="344" r:id="rId24"/>
    <p:sldId id="351" r:id="rId25"/>
    <p:sldId id="343" r:id="rId26"/>
    <p:sldId id="350" r:id="rId27"/>
    <p:sldId id="308" r:id="rId28"/>
    <p:sldId id="353" r:id="rId29"/>
    <p:sldId id="354" r:id="rId30"/>
    <p:sldId id="355" r:id="rId31"/>
    <p:sldId id="356" r:id="rId32"/>
    <p:sldId id="357" r:id="rId33"/>
    <p:sldId id="347" r:id="rId34"/>
    <p:sldId id="348" r:id="rId35"/>
    <p:sldId id="349" r:id="rId36"/>
    <p:sldId id="358" r:id="rId37"/>
    <p:sldId id="359" r:id="rId38"/>
    <p:sldId id="360" r:id="rId39"/>
    <p:sldId id="361" r:id="rId40"/>
    <p:sldId id="362" r:id="rId41"/>
    <p:sldId id="363" r:id="rId42"/>
    <p:sldId id="364" r:id="rId43"/>
    <p:sldId id="352" r:id="rId4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VS_FILMS" initials="D" lastIdx="4" clrIdx="0">
    <p:extLst>
      <p:ext uri="{19B8F6BF-5375-455C-9EA6-DF929625EA0E}">
        <p15:presenceInfo xmlns:p15="http://schemas.microsoft.com/office/powerpoint/2012/main" userId="DVS_FIL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3" autoAdjust="0"/>
    <p:restoredTop sz="94660"/>
  </p:normalViewPr>
  <p:slideViewPr>
    <p:cSldViewPr snapToGrid="0">
      <p:cViewPr varScale="1">
        <p:scale>
          <a:sx n="111" d="100"/>
          <a:sy n="111" d="100"/>
        </p:scale>
        <p:origin x="498" y="102"/>
      </p:cViewPr>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FAEF31-7F83-495C-8304-ED5659109304}" type="datetimeFigureOut">
              <a:rPr lang="ru-RU" smtClean="0"/>
              <a:t>18.12.2022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47BFA-04BE-4E67-9301-2D74A64070DB}" type="slidenum">
              <a:rPr lang="ru-RU" smtClean="0"/>
              <a:t>‹#›</a:t>
            </a:fld>
            <a:endParaRPr lang="ru-RU"/>
          </a:p>
        </p:txBody>
      </p:sp>
    </p:spTree>
    <p:extLst>
      <p:ext uri="{BB962C8B-B14F-4D97-AF65-F5344CB8AC3E}">
        <p14:creationId xmlns:p14="http://schemas.microsoft.com/office/powerpoint/2010/main" val="2079867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1B59C0-5C77-4286-9292-EA988DE61FA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AF918970-C0D2-4868-BBE8-3D7E14BFC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15AE4E2-0237-4C67-987D-CD6FAE952DD7}"/>
              </a:ext>
            </a:extLst>
          </p:cNvPr>
          <p:cNvSpPr>
            <a:spLocks noGrp="1"/>
          </p:cNvSpPr>
          <p:nvPr>
            <p:ph type="dt" sz="half" idx="10"/>
          </p:nvPr>
        </p:nvSpPr>
        <p:spPr/>
        <p:txBody>
          <a:bodyPr/>
          <a:lstStyle/>
          <a:p>
            <a:fld id="{2D050228-D46A-4D8D-89BC-2204C9202887}" type="datetime1">
              <a:rPr lang="ru-RU" smtClean="0"/>
              <a:t>18.12.2022</a:t>
            </a:fld>
            <a:endParaRPr lang="ru-RU"/>
          </a:p>
        </p:txBody>
      </p:sp>
      <p:sp>
        <p:nvSpPr>
          <p:cNvPr id="5" name="Нижний колонтитул 4">
            <a:extLst>
              <a:ext uri="{FF2B5EF4-FFF2-40B4-BE49-F238E27FC236}">
                <a16:creationId xmlns:a16="http://schemas.microsoft.com/office/drawing/2014/main" id="{B079DAF6-BE46-4678-BCE9-909DA8CA6996}"/>
              </a:ext>
            </a:extLst>
          </p:cNvPr>
          <p:cNvSpPr>
            <a:spLocks noGrp="1"/>
          </p:cNvSpPr>
          <p:nvPr>
            <p:ph type="ftr" sz="quarter" idx="11"/>
          </p:nvPr>
        </p:nvSpPr>
        <p:spPr/>
        <p:txBody>
          <a:bodyPr/>
          <a:lstStyle/>
          <a:p>
            <a:r>
              <a:rPr lang="en-US"/>
              <a:t>www.dvsschool.ru</a:t>
            </a:r>
            <a:endParaRPr lang="ru-RU"/>
          </a:p>
        </p:txBody>
      </p:sp>
      <p:sp>
        <p:nvSpPr>
          <p:cNvPr id="6" name="Номер слайда 5">
            <a:extLst>
              <a:ext uri="{FF2B5EF4-FFF2-40B4-BE49-F238E27FC236}">
                <a16:creationId xmlns:a16="http://schemas.microsoft.com/office/drawing/2014/main" id="{7EA39B98-222A-4399-977A-0FCEC09C834B}"/>
              </a:ext>
            </a:extLst>
          </p:cNvPr>
          <p:cNvSpPr>
            <a:spLocks noGrp="1"/>
          </p:cNvSpPr>
          <p:nvPr>
            <p:ph type="sldNum" sz="quarter" idx="12"/>
          </p:nvPr>
        </p:nvSpPr>
        <p:spPr/>
        <p:txBody>
          <a:bodyPr/>
          <a:lstStyle/>
          <a:p>
            <a:fld id="{C74B2D8E-5E93-495E-93A1-70409E99D65A}" type="slidenum">
              <a:rPr lang="ru-RU" smtClean="0"/>
              <a:t>‹#›</a:t>
            </a:fld>
            <a:endParaRPr lang="ru-RU"/>
          </a:p>
        </p:txBody>
      </p:sp>
    </p:spTree>
    <p:extLst>
      <p:ext uri="{BB962C8B-B14F-4D97-AF65-F5344CB8AC3E}">
        <p14:creationId xmlns:p14="http://schemas.microsoft.com/office/powerpoint/2010/main" val="99802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C4C609-7F33-49C5-B1EA-BCD9AC4EC86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0617C459-BDF1-44B7-8F0A-D4F5CE2B506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540740E-B737-4DA3-9883-4118BB261522}"/>
              </a:ext>
            </a:extLst>
          </p:cNvPr>
          <p:cNvSpPr>
            <a:spLocks noGrp="1"/>
          </p:cNvSpPr>
          <p:nvPr>
            <p:ph type="dt" sz="half" idx="10"/>
          </p:nvPr>
        </p:nvSpPr>
        <p:spPr/>
        <p:txBody>
          <a:bodyPr/>
          <a:lstStyle/>
          <a:p>
            <a:fld id="{F5A8A555-2C2F-436C-8CF5-2B2C300A73C6}" type="datetime1">
              <a:rPr lang="ru-RU" smtClean="0"/>
              <a:t>18.12.2022</a:t>
            </a:fld>
            <a:endParaRPr lang="ru-RU"/>
          </a:p>
        </p:txBody>
      </p:sp>
      <p:sp>
        <p:nvSpPr>
          <p:cNvPr id="5" name="Нижний колонтитул 4">
            <a:extLst>
              <a:ext uri="{FF2B5EF4-FFF2-40B4-BE49-F238E27FC236}">
                <a16:creationId xmlns:a16="http://schemas.microsoft.com/office/drawing/2014/main" id="{1875A0AE-9ABB-49EF-B503-7F8328043A0E}"/>
              </a:ext>
            </a:extLst>
          </p:cNvPr>
          <p:cNvSpPr>
            <a:spLocks noGrp="1"/>
          </p:cNvSpPr>
          <p:nvPr>
            <p:ph type="ftr" sz="quarter" idx="11"/>
          </p:nvPr>
        </p:nvSpPr>
        <p:spPr/>
        <p:txBody>
          <a:bodyPr/>
          <a:lstStyle/>
          <a:p>
            <a:r>
              <a:rPr lang="en-US"/>
              <a:t>www.dvsschool.ru</a:t>
            </a:r>
            <a:endParaRPr lang="ru-RU"/>
          </a:p>
        </p:txBody>
      </p:sp>
      <p:sp>
        <p:nvSpPr>
          <p:cNvPr id="6" name="Номер слайда 5">
            <a:extLst>
              <a:ext uri="{FF2B5EF4-FFF2-40B4-BE49-F238E27FC236}">
                <a16:creationId xmlns:a16="http://schemas.microsoft.com/office/drawing/2014/main" id="{B943B883-01A1-4ECD-B5EF-7AD71F14286F}"/>
              </a:ext>
            </a:extLst>
          </p:cNvPr>
          <p:cNvSpPr>
            <a:spLocks noGrp="1"/>
          </p:cNvSpPr>
          <p:nvPr>
            <p:ph type="sldNum" sz="quarter" idx="12"/>
          </p:nvPr>
        </p:nvSpPr>
        <p:spPr/>
        <p:txBody>
          <a:bodyPr/>
          <a:lstStyle/>
          <a:p>
            <a:fld id="{C74B2D8E-5E93-495E-93A1-70409E99D65A}" type="slidenum">
              <a:rPr lang="ru-RU" smtClean="0"/>
              <a:t>‹#›</a:t>
            </a:fld>
            <a:endParaRPr lang="ru-RU"/>
          </a:p>
        </p:txBody>
      </p:sp>
    </p:spTree>
    <p:extLst>
      <p:ext uri="{BB962C8B-B14F-4D97-AF65-F5344CB8AC3E}">
        <p14:creationId xmlns:p14="http://schemas.microsoft.com/office/powerpoint/2010/main" val="1632056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E71AA49-BC57-47EF-A1AA-B5552E6D25E6}"/>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D368B8D-CD8E-4952-AB57-BF1AA858204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71B9324-F5ED-458E-A5A5-9D130C344045}"/>
              </a:ext>
            </a:extLst>
          </p:cNvPr>
          <p:cNvSpPr>
            <a:spLocks noGrp="1"/>
          </p:cNvSpPr>
          <p:nvPr>
            <p:ph type="dt" sz="half" idx="10"/>
          </p:nvPr>
        </p:nvSpPr>
        <p:spPr/>
        <p:txBody>
          <a:bodyPr/>
          <a:lstStyle/>
          <a:p>
            <a:fld id="{1F41A68B-0B59-4F83-B0AC-22A9C5A972A3}" type="datetime1">
              <a:rPr lang="ru-RU" smtClean="0"/>
              <a:t>18.12.2022</a:t>
            </a:fld>
            <a:endParaRPr lang="ru-RU"/>
          </a:p>
        </p:txBody>
      </p:sp>
      <p:sp>
        <p:nvSpPr>
          <p:cNvPr id="5" name="Нижний колонтитул 4">
            <a:extLst>
              <a:ext uri="{FF2B5EF4-FFF2-40B4-BE49-F238E27FC236}">
                <a16:creationId xmlns:a16="http://schemas.microsoft.com/office/drawing/2014/main" id="{0D415F32-C647-4C7F-9168-DCE0756150BE}"/>
              </a:ext>
            </a:extLst>
          </p:cNvPr>
          <p:cNvSpPr>
            <a:spLocks noGrp="1"/>
          </p:cNvSpPr>
          <p:nvPr>
            <p:ph type="ftr" sz="quarter" idx="11"/>
          </p:nvPr>
        </p:nvSpPr>
        <p:spPr/>
        <p:txBody>
          <a:bodyPr/>
          <a:lstStyle/>
          <a:p>
            <a:r>
              <a:rPr lang="en-US"/>
              <a:t>www.dvsschool.ru</a:t>
            </a:r>
            <a:endParaRPr lang="ru-RU"/>
          </a:p>
        </p:txBody>
      </p:sp>
      <p:sp>
        <p:nvSpPr>
          <p:cNvPr id="6" name="Номер слайда 5">
            <a:extLst>
              <a:ext uri="{FF2B5EF4-FFF2-40B4-BE49-F238E27FC236}">
                <a16:creationId xmlns:a16="http://schemas.microsoft.com/office/drawing/2014/main" id="{840D8BC8-AD2E-4982-B6AF-26F6265F7117}"/>
              </a:ext>
            </a:extLst>
          </p:cNvPr>
          <p:cNvSpPr>
            <a:spLocks noGrp="1"/>
          </p:cNvSpPr>
          <p:nvPr>
            <p:ph type="sldNum" sz="quarter" idx="12"/>
          </p:nvPr>
        </p:nvSpPr>
        <p:spPr/>
        <p:txBody>
          <a:bodyPr/>
          <a:lstStyle/>
          <a:p>
            <a:fld id="{C74B2D8E-5E93-495E-93A1-70409E99D65A}" type="slidenum">
              <a:rPr lang="ru-RU" smtClean="0"/>
              <a:t>‹#›</a:t>
            </a:fld>
            <a:endParaRPr lang="ru-RU"/>
          </a:p>
        </p:txBody>
      </p:sp>
    </p:spTree>
    <p:extLst>
      <p:ext uri="{BB962C8B-B14F-4D97-AF65-F5344CB8AC3E}">
        <p14:creationId xmlns:p14="http://schemas.microsoft.com/office/powerpoint/2010/main" val="1207109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BDEE81-8228-43CB-BC2D-13D94830FCD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E35C144-84C1-4CFD-A1FF-63D22AAB43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B72864A-0199-4482-BC33-FCBB7D77F0FC}"/>
              </a:ext>
            </a:extLst>
          </p:cNvPr>
          <p:cNvSpPr>
            <a:spLocks noGrp="1"/>
          </p:cNvSpPr>
          <p:nvPr>
            <p:ph type="dt" sz="half" idx="10"/>
          </p:nvPr>
        </p:nvSpPr>
        <p:spPr/>
        <p:txBody>
          <a:bodyPr/>
          <a:lstStyle/>
          <a:p>
            <a:fld id="{402D2A61-5C6C-42E9-ADAE-24C15F24510F}" type="datetime1">
              <a:rPr lang="ru-RU" smtClean="0"/>
              <a:t>18.12.2022</a:t>
            </a:fld>
            <a:endParaRPr lang="ru-RU"/>
          </a:p>
        </p:txBody>
      </p:sp>
      <p:sp>
        <p:nvSpPr>
          <p:cNvPr id="5" name="Нижний колонтитул 4">
            <a:extLst>
              <a:ext uri="{FF2B5EF4-FFF2-40B4-BE49-F238E27FC236}">
                <a16:creationId xmlns:a16="http://schemas.microsoft.com/office/drawing/2014/main" id="{C84515AC-F57E-4D4F-B0ED-87656BA7B5C9}"/>
              </a:ext>
            </a:extLst>
          </p:cNvPr>
          <p:cNvSpPr>
            <a:spLocks noGrp="1"/>
          </p:cNvSpPr>
          <p:nvPr>
            <p:ph type="ftr" sz="quarter" idx="11"/>
          </p:nvPr>
        </p:nvSpPr>
        <p:spPr/>
        <p:txBody>
          <a:bodyPr/>
          <a:lstStyle/>
          <a:p>
            <a:r>
              <a:rPr lang="en-US"/>
              <a:t>www.dvsschool.ru</a:t>
            </a:r>
            <a:endParaRPr lang="ru-RU"/>
          </a:p>
        </p:txBody>
      </p:sp>
      <p:sp>
        <p:nvSpPr>
          <p:cNvPr id="6" name="Номер слайда 5">
            <a:extLst>
              <a:ext uri="{FF2B5EF4-FFF2-40B4-BE49-F238E27FC236}">
                <a16:creationId xmlns:a16="http://schemas.microsoft.com/office/drawing/2014/main" id="{F981132C-82D9-456C-A252-954E4D4B8D1E}"/>
              </a:ext>
            </a:extLst>
          </p:cNvPr>
          <p:cNvSpPr>
            <a:spLocks noGrp="1"/>
          </p:cNvSpPr>
          <p:nvPr>
            <p:ph type="sldNum" sz="quarter" idx="12"/>
          </p:nvPr>
        </p:nvSpPr>
        <p:spPr/>
        <p:txBody>
          <a:bodyPr/>
          <a:lstStyle/>
          <a:p>
            <a:fld id="{A7D5A495-E74E-4F5D-889D-5BC8C5C6F922}" type="slidenum">
              <a:rPr lang="ru-RU" smtClean="0"/>
              <a:t>‹#›</a:t>
            </a:fld>
            <a:endParaRPr lang="ru-RU"/>
          </a:p>
        </p:txBody>
      </p:sp>
    </p:spTree>
    <p:extLst>
      <p:ext uri="{BB962C8B-B14F-4D97-AF65-F5344CB8AC3E}">
        <p14:creationId xmlns:p14="http://schemas.microsoft.com/office/powerpoint/2010/main" val="141633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FD59FF-7234-4732-91A5-0D506503617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271BE02-F1CD-44E2-92D9-5B7453C98EA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102D60A-6536-4000-97E4-7712EDD53D47}"/>
              </a:ext>
            </a:extLst>
          </p:cNvPr>
          <p:cNvSpPr>
            <a:spLocks noGrp="1"/>
          </p:cNvSpPr>
          <p:nvPr>
            <p:ph type="dt" sz="half" idx="10"/>
          </p:nvPr>
        </p:nvSpPr>
        <p:spPr/>
        <p:txBody>
          <a:bodyPr/>
          <a:lstStyle/>
          <a:p>
            <a:fld id="{CD8E49C5-486E-417C-BBAF-BFC8144ED500}" type="datetime1">
              <a:rPr lang="ru-RU" smtClean="0"/>
              <a:t>18.12.2022</a:t>
            </a:fld>
            <a:endParaRPr lang="ru-RU"/>
          </a:p>
        </p:txBody>
      </p:sp>
      <p:sp>
        <p:nvSpPr>
          <p:cNvPr id="5" name="Нижний колонтитул 4">
            <a:extLst>
              <a:ext uri="{FF2B5EF4-FFF2-40B4-BE49-F238E27FC236}">
                <a16:creationId xmlns:a16="http://schemas.microsoft.com/office/drawing/2014/main" id="{C21F85AE-4C5C-4CC6-ADAE-094C74D40F2D}"/>
              </a:ext>
            </a:extLst>
          </p:cNvPr>
          <p:cNvSpPr>
            <a:spLocks noGrp="1"/>
          </p:cNvSpPr>
          <p:nvPr>
            <p:ph type="ftr" sz="quarter" idx="11"/>
          </p:nvPr>
        </p:nvSpPr>
        <p:spPr/>
        <p:txBody>
          <a:bodyPr/>
          <a:lstStyle/>
          <a:p>
            <a:r>
              <a:rPr lang="en-US"/>
              <a:t>www.dvsschool.ru</a:t>
            </a:r>
            <a:endParaRPr lang="ru-RU"/>
          </a:p>
        </p:txBody>
      </p:sp>
      <p:sp>
        <p:nvSpPr>
          <p:cNvPr id="6" name="Номер слайда 5">
            <a:extLst>
              <a:ext uri="{FF2B5EF4-FFF2-40B4-BE49-F238E27FC236}">
                <a16:creationId xmlns:a16="http://schemas.microsoft.com/office/drawing/2014/main" id="{02F53CCE-D718-4DC0-980E-B33227257D31}"/>
              </a:ext>
            </a:extLst>
          </p:cNvPr>
          <p:cNvSpPr>
            <a:spLocks noGrp="1"/>
          </p:cNvSpPr>
          <p:nvPr>
            <p:ph type="sldNum" sz="quarter" idx="12"/>
          </p:nvPr>
        </p:nvSpPr>
        <p:spPr/>
        <p:txBody>
          <a:bodyPr/>
          <a:lstStyle/>
          <a:p>
            <a:fld id="{A7D5A495-E74E-4F5D-889D-5BC8C5C6F922}" type="slidenum">
              <a:rPr lang="ru-RU" smtClean="0"/>
              <a:t>‹#›</a:t>
            </a:fld>
            <a:endParaRPr lang="ru-RU"/>
          </a:p>
        </p:txBody>
      </p:sp>
    </p:spTree>
    <p:extLst>
      <p:ext uri="{BB962C8B-B14F-4D97-AF65-F5344CB8AC3E}">
        <p14:creationId xmlns:p14="http://schemas.microsoft.com/office/powerpoint/2010/main" val="2065444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FFE27F-BD1D-4617-9156-DFB36F8520A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7F9965A-252E-45C5-9104-F5302F1A92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A9E5685B-E53E-4DD9-991E-3741FD143FA7}"/>
              </a:ext>
            </a:extLst>
          </p:cNvPr>
          <p:cNvSpPr>
            <a:spLocks noGrp="1"/>
          </p:cNvSpPr>
          <p:nvPr>
            <p:ph type="dt" sz="half" idx="10"/>
          </p:nvPr>
        </p:nvSpPr>
        <p:spPr/>
        <p:txBody>
          <a:bodyPr/>
          <a:lstStyle/>
          <a:p>
            <a:fld id="{F5F463DC-8D23-4FCB-BBE7-926CB50B048D}" type="datetime1">
              <a:rPr lang="ru-RU" smtClean="0"/>
              <a:t>18.12.2022</a:t>
            </a:fld>
            <a:endParaRPr lang="ru-RU"/>
          </a:p>
        </p:txBody>
      </p:sp>
      <p:sp>
        <p:nvSpPr>
          <p:cNvPr id="5" name="Нижний колонтитул 4">
            <a:extLst>
              <a:ext uri="{FF2B5EF4-FFF2-40B4-BE49-F238E27FC236}">
                <a16:creationId xmlns:a16="http://schemas.microsoft.com/office/drawing/2014/main" id="{D3BEF84C-DA5E-422A-A7F7-3EF4F3E2D7B6}"/>
              </a:ext>
            </a:extLst>
          </p:cNvPr>
          <p:cNvSpPr>
            <a:spLocks noGrp="1"/>
          </p:cNvSpPr>
          <p:nvPr>
            <p:ph type="ftr" sz="quarter" idx="11"/>
          </p:nvPr>
        </p:nvSpPr>
        <p:spPr/>
        <p:txBody>
          <a:bodyPr/>
          <a:lstStyle/>
          <a:p>
            <a:r>
              <a:rPr lang="en-US"/>
              <a:t>www.dvsschool.ru</a:t>
            </a:r>
            <a:endParaRPr lang="ru-RU"/>
          </a:p>
        </p:txBody>
      </p:sp>
      <p:sp>
        <p:nvSpPr>
          <p:cNvPr id="6" name="Номер слайда 5">
            <a:extLst>
              <a:ext uri="{FF2B5EF4-FFF2-40B4-BE49-F238E27FC236}">
                <a16:creationId xmlns:a16="http://schemas.microsoft.com/office/drawing/2014/main" id="{3C8D7F84-FC9F-4805-BF57-5C96FD4708FA}"/>
              </a:ext>
            </a:extLst>
          </p:cNvPr>
          <p:cNvSpPr>
            <a:spLocks noGrp="1"/>
          </p:cNvSpPr>
          <p:nvPr>
            <p:ph type="sldNum" sz="quarter" idx="12"/>
          </p:nvPr>
        </p:nvSpPr>
        <p:spPr/>
        <p:txBody>
          <a:bodyPr/>
          <a:lstStyle/>
          <a:p>
            <a:fld id="{A7D5A495-E74E-4F5D-889D-5BC8C5C6F922}" type="slidenum">
              <a:rPr lang="ru-RU" smtClean="0"/>
              <a:t>‹#›</a:t>
            </a:fld>
            <a:endParaRPr lang="ru-RU"/>
          </a:p>
        </p:txBody>
      </p:sp>
    </p:spTree>
    <p:extLst>
      <p:ext uri="{BB962C8B-B14F-4D97-AF65-F5344CB8AC3E}">
        <p14:creationId xmlns:p14="http://schemas.microsoft.com/office/powerpoint/2010/main" val="3997101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4D0FFD-9A30-42AC-95DC-1A23CDE1104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0312A4D-3EBE-4B39-B502-E88C1AB7F4C2}"/>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2379B92A-82CA-4820-9EDB-79CE4163E11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303ED18-47AF-45A0-96CD-0D88A8695764}"/>
              </a:ext>
            </a:extLst>
          </p:cNvPr>
          <p:cNvSpPr>
            <a:spLocks noGrp="1"/>
          </p:cNvSpPr>
          <p:nvPr>
            <p:ph type="dt" sz="half" idx="10"/>
          </p:nvPr>
        </p:nvSpPr>
        <p:spPr/>
        <p:txBody>
          <a:bodyPr/>
          <a:lstStyle/>
          <a:p>
            <a:fld id="{23264775-9161-4593-BBCF-A1E02430FC9B}" type="datetime1">
              <a:rPr lang="ru-RU" smtClean="0"/>
              <a:t>18.12.2022</a:t>
            </a:fld>
            <a:endParaRPr lang="ru-RU"/>
          </a:p>
        </p:txBody>
      </p:sp>
      <p:sp>
        <p:nvSpPr>
          <p:cNvPr id="6" name="Нижний колонтитул 5">
            <a:extLst>
              <a:ext uri="{FF2B5EF4-FFF2-40B4-BE49-F238E27FC236}">
                <a16:creationId xmlns:a16="http://schemas.microsoft.com/office/drawing/2014/main" id="{9CC7FA9A-1358-446A-8FE1-331DE837B65E}"/>
              </a:ext>
            </a:extLst>
          </p:cNvPr>
          <p:cNvSpPr>
            <a:spLocks noGrp="1"/>
          </p:cNvSpPr>
          <p:nvPr>
            <p:ph type="ftr" sz="quarter" idx="11"/>
          </p:nvPr>
        </p:nvSpPr>
        <p:spPr/>
        <p:txBody>
          <a:bodyPr/>
          <a:lstStyle/>
          <a:p>
            <a:r>
              <a:rPr lang="en-US"/>
              <a:t>www.dvsschool.ru</a:t>
            </a:r>
            <a:endParaRPr lang="ru-RU"/>
          </a:p>
        </p:txBody>
      </p:sp>
      <p:sp>
        <p:nvSpPr>
          <p:cNvPr id="7" name="Номер слайда 6">
            <a:extLst>
              <a:ext uri="{FF2B5EF4-FFF2-40B4-BE49-F238E27FC236}">
                <a16:creationId xmlns:a16="http://schemas.microsoft.com/office/drawing/2014/main" id="{E74AC391-A203-44FE-A6E3-8FE1F4B6F74E}"/>
              </a:ext>
            </a:extLst>
          </p:cNvPr>
          <p:cNvSpPr>
            <a:spLocks noGrp="1"/>
          </p:cNvSpPr>
          <p:nvPr>
            <p:ph type="sldNum" sz="quarter" idx="12"/>
          </p:nvPr>
        </p:nvSpPr>
        <p:spPr/>
        <p:txBody>
          <a:bodyPr/>
          <a:lstStyle/>
          <a:p>
            <a:fld id="{A7D5A495-E74E-4F5D-889D-5BC8C5C6F922}" type="slidenum">
              <a:rPr lang="ru-RU" smtClean="0"/>
              <a:t>‹#›</a:t>
            </a:fld>
            <a:endParaRPr lang="ru-RU"/>
          </a:p>
        </p:txBody>
      </p:sp>
    </p:spTree>
    <p:extLst>
      <p:ext uri="{BB962C8B-B14F-4D97-AF65-F5344CB8AC3E}">
        <p14:creationId xmlns:p14="http://schemas.microsoft.com/office/powerpoint/2010/main" val="2604283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E3B09D-EF0D-4649-B8CC-BE482202F2A2}"/>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2B3FA629-D790-4112-9828-5CD9401E3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7EB6297-5BD2-49E1-B521-7A7B2EE13C31}"/>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968EF1BE-7B4E-4685-9999-39CA1F8572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4F99E07-B348-4356-B213-1582DF86D4B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8AFD8486-B842-413B-8CE1-3CAC0AB49C3C}"/>
              </a:ext>
            </a:extLst>
          </p:cNvPr>
          <p:cNvSpPr>
            <a:spLocks noGrp="1"/>
          </p:cNvSpPr>
          <p:nvPr>
            <p:ph type="dt" sz="half" idx="10"/>
          </p:nvPr>
        </p:nvSpPr>
        <p:spPr/>
        <p:txBody>
          <a:bodyPr/>
          <a:lstStyle/>
          <a:p>
            <a:fld id="{7719C644-8E8F-4004-BCB7-1907BA05F83F}" type="datetime1">
              <a:rPr lang="ru-RU" smtClean="0"/>
              <a:t>18.12.2022</a:t>
            </a:fld>
            <a:endParaRPr lang="ru-RU"/>
          </a:p>
        </p:txBody>
      </p:sp>
      <p:sp>
        <p:nvSpPr>
          <p:cNvPr id="8" name="Нижний колонтитул 7">
            <a:extLst>
              <a:ext uri="{FF2B5EF4-FFF2-40B4-BE49-F238E27FC236}">
                <a16:creationId xmlns:a16="http://schemas.microsoft.com/office/drawing/2014/main" id="{B4855E74-8B0E-4C68-BDCD-4639E7E26224}"/>
              </a:ext>
            </a:extLst>
          </p:cNvPr>
          <p:cNvSpPr>
            <a:spLocks noGrp="1"/>
          </p:cNvSpPr>
          <p:nvPr>
            <p:ph type="ftr" sz="quarter" idx="11"/>
          </p:nvPr>
        </p:nvSpPr>
        <p:spPr/>
        <p:txBody>
          <a:bodyPr/>
          <a:lstStyle/>
          <a:p>
            <a:r>
              <a:rPr lang="en-US"/>
              <a:t>www.dvsschool.ru</a:t>
            </a:r>
            <a:endParaRPr lang="ru-RU"/>
          </a:p>
        </p:txBody>
      </p:sp>
      <p:sp>
        <p:nvSpPr>
          <p:cNvPr id="9" name="Номер слайда 8">
            <a:extLst>
              <a:ext uri="{FF2B5EF4-FFF2-40B4-BE49-F238E27FC236}">
                <a16:creationId xmlns:a16="http://schemas.microsoft.com/office/drawing/2014/main" id="{D8687913-B934-42FC-9170-A711A5C71628}"/>
              </a:ext>
            </a:extLst>
          </p:cNvPr>
          <p:cNvSpPr>
            <a:spLocks noGrp="1"/>
          </p:cNvSpPr>
          <p:nvPr>
            <p:ph type="sldNum" sz="quarter" idx="12"/>
          </p:nvPr>
        </p:nvSpPr>
        <p:spPr/>
        <p:txBody>
          <a:bodyPr/>
          <a:lstStyle/>
          <a:p>
            <a:fld id="{A7D5A495-E74E-4F5D-889D-5BC8C5C6F922}" type="slidenum">
              <a:rPr lang="ru-RU" smtClean="0"/>
              <a:t>‹#›</a:t>
            </a:fld>
            <a:endParaRPr lang="ru-RU"/>
          </a:p>
        </p:txBody>
      </p:sp>
    </p:spTree>
    <p:extLst>
      <p:ext uri="{BB962C8B-B14F-4D97-AF65-F5344CB8AC3E}">
        <p14:creationId xmlns:p14="http://schemas.microsoft.com/office/powerpoint/2010/main" val="3746045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95A501-1C90-484C-BF0F-4C20089A00F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971A8EF-48E3-41A1-A891-3D24735476F0}"/>
              </a:ext>
            </a:extLst>
          </p:cNvPr>
          <p:cNvSpPr>
            <a:spLocks noGrp="1"/>
          </p:cNvSpPr>
          <p:nvPr>
            <p:ph type="dt" sz="half" idx="10"/>
          </p:nvPr>
        </p:nvSpPr>
        <p:spPr/>
        <p:txBody>
          <a:bodyPr/>
          <a:lstStyle/>
          <a:p>
            <a:fld id="{5D445D26-1949-43C4-8E91-A88325C9B1CC}" type="datetime1">
              <a:rPr lang="ru-RU" smtClean="0"/>
              <a:t>18.12.2022</a:t>
            </a:fld>
            <a:endParaRPr lang="ru-RU"/>
          </a:p>
        </p:txBody>
      </p:sp>
      <p:sp>
        <p:nvSpPr>
          <p:cNvPr id="4" name="Нижний колонтитул 3">
            <a:extLst>
              <a:ext uri="{FF2B5EF4-FFF2-40B4-BE49-F238E27FC236}">
                <a16:creationId xmlns:a16="http://schemas.microsoft.com/office/drawing/2014/main" id="{2EB9F2EA-B4F4-444E-ADF7-DB6ED07F5EDF}"/>
              </a:ext>
            </a:extLst>
          </p:cNvPr>
          <p:cNvSpPr>
            <a:spLocks noGrp="1"/>
          </p:cNvSpPr>
          <p:nvPr>
            <p:ph type="ftr" sz="quarter" idx="11"/>
          </p:nvPr>
        </p:nvSpPr>
        <p:spPr/>
        <p:txBody>
          <a:bodyPr/>
          <a:lstStyle/>
          <a:p>
            <a:r>
              <a:rPr lang="en-US"/>
              <a:t>www.dvsschool.ru</a:t>
            </a:r>
            <a:endParaRPr lang="ru-RU"/>
          </a:p>
        </p:txBody>
      </p:sp>
      <p:sp>
        <p:nvSpPr>
          <p:cNvPr id="5" name="Номер слайда 4">
            <a:extLst>
              <a:ext uri="{FF2B5EF4-FFF2-40B4-BE49-F238E27FC236}">
                <a16:creationId xmlns:a16="http://schemas.microsoft.com/office/drawing/2014/main" id="{6490DF22-E040-4224-A053-A89019CFC5A4}"/>
              </a:ext>
            </a:extLst>
          </p:cNvPr>
          <p:cNvSpPr>
            <a:spLocks noGrp="1"/>
          </p:cNvSpPr>
          <p:nvPr>
            <p:ph type="sldNum" sz="quarter" idx="12"/>
          </p:nvPr>
        </p:nvSpPr>
        <p:spPr/>
        <p:txBody>
          <a:bodyPr/>
          <a:lstStyle/>
          <a:p>
            <a:fld id="{A7D5A495-E74E-4F5D-889D-5BC8C5C6F922}" type="slidenum">
              <a:rPr lang="ru-RU" smtClean="0"/>
              <a:t>‹#›</a:t>
            </a:fld>
            <a:endParaRPr lang="ru-RU"/>
          </a:p>
        </p:txBody>
      </p:sp>
    </p:spTree>
    <p:extLst>
      <p:ext uri="{BB962C8B-B14F-4D97-AF65-F5344CB8AC3E}">
        <p14:creationId xmlns:p14="http://schemas.microsoft.com/office/powerpoint/2010/main" val="2712352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4D042AD-8926-4C89-8DAD-6F7A14872686}"/>
              </a:ext>
            </a:extLst>
          </p:cNvPr>
          <p:cNvSpPr>
            <a:spLocks noGrp="1"/>
          </p:cNvSpPr>
          <p:nvPr>
            <p:ph type="dt" sz="half" idx="10"/>
          </p:nvPr>
        </p:nvSpPr>
        <p:spPr/>
        <p:txBody>
          <a:bodyPr/>
          <a:lstStyle/>
          <a:p>
            <a:fld id="{755F6B33-556B-47A0-A92D-9BC441E3C609}" type="datetime1">
              <a:rPr lang="ru-RU" smtClean="0"/>
              <a:t>18.12.2022</a:t>
            </a:fld>
            <a:endParaRPr lang="ru-RU"/>
          </a:p>
        </p:txBody>
      </p:sp>
      <p:sp>
        <p:nvSpPr>
          <p:cNvPr id="3" name="Нижний колонтитул 2">
            <a:extLst>
              <a:ext uri="{FF2B5EF4-FFF2-40B4-BE49-F238E27FC236}">
                <a16:creationId xmlns:a16="http://schemas.microsoft.com/office/drawing/2014/main" id="{1AF32D85-B151-43F0-849E-297CCBC8C7DD}"/>
              </a:ext>
            </a:extLst>
          </p:cNvPr>
          <p:cNvSpPr>
            <a:spLocks noGrp="1"/>
          </p:cNvSpPr>
          <p:nvPr>
            <p:ph type="ftr" sz="quarter" idx="11"/>
          </p:nvPr>
        </p:nvSpPr>
        <p:spPr/>
        <p:txBody>
          <a:bodyPr/>
          <a:lstStyle/>
          <a:p>
            <a:r>
              <a:rPr lang="en-US"/>
              <a:t>www.dvsschool.ru</a:t>
            </a:r>
            <a:endParaRPr lang="ru-RU"/>
          </a:p>
        </p:txBody>
      </p:sp>
      <p:sp>
        <p:nvSpPr>
          <p:cNvPr id="4" name="Номер слайда 3">
            <a:extLst>
              <a:ext uri="{FF2B5EF4-FFF2-40B4-BE49-F238E27FC236}">
                <a16:creationId xmlns:a16="http://schemas.microsoft.com/office/drawing/2014/main" id="{43E6317F-A6B4-433A-8A1D-3BD47D3F4978}"/>
              </a:ext>
            </a:extLst>
          </p:cNvPr>
          <p:cNvSpPr>
            <a:spLocks noGrp="1"/>
          </p:cNvSpPr>
          <p:nvPr>
            <p:ph type="sldNum" sz="quarter" idx="12"/>
          </p:nvPr>
        </p:nvSpPr>
        <p:spPr/>
        <p:txBody>
          <a:bodyPr/>
          <a:lstStyle/>
          <a:p>
            <a:fld id="{A7D5A495-E74E-4F5D-889D-5BC8C5C6F922}" type="slidenum">
              <a:rPr lang="ru-RU" smtClean="0"/>
              <a:t>‹#›</a:t>
            </a:fld>
            <a:endParaRPr lang="ru-RU"/>
          </a:p>
        </p:txBody>
      </p:sp>
    </p:spTree>
    <p:extLst>
      <p:ext uri="{BB962C8B-B14F-4D97-AF65-F5344CB8AC3E}">
        <p14:creationId xmlns:p14="http://schemas.microsoft.com/office/powerpoint/2010/main" val="2223743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BF65117-4A2F-4369-A355-2023E9E9BFD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9043B52-5580-4E58-93CB-675E7E395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A07A0E71-E338-40B5-A929-752328683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D8EF005-BB78-4A20-A1F4-48D26BCBB407}"/>
              </a:ext>
            </a:extLst>
          </p:cNvPr>
          <p:cNvSpPr>
            <a:spLocks noGrp="1"/>
          </p:cNvSpPr>
          <p:nvPr>
            <p:ph type="dt" sz="half" idx="10"/>
          </p:nvPr>
        </p:nvSpPr>
        <p:spPr/>
        <p:txBody>
          <a:bodyPr/>
          <a:lstStyle/>
          <a:p>
            <a:fld id="{9BFAA873-86E6-478B-9E4E-410833ED1F8B}" type="datetime1">
              <a:rPr lang="ru-RU" smtClean="0"/>
              <a:t>18.12.2022</a:t>
            </a:fld>
            <a:endParaRPr lang="ru-RU"/>
          </a:p>
        </p:txBody>
      </p:sp>
      <p:sp>
        <p:nvSpPr>
          <p:cNvPr id="6" name="Нижний колонтитул 5">
            <a:extLst>
              <a:ext uri="{FF2B5EF4-FFF2-40B4-BE49-F238E27FC236}">
                <a16:creationId xmlns:a16="http://schemas.microsoft.com/office/drawing/2014/main" id="{C058270D-694E-410B-978A-619A5263FB07}"/>
              </a:ext>
            </a:extLst>
          </p:cNvPr>
          <p:cNvSpPr>
            <a:spLocks noGrp="1"/>
          </p:cNvSpPr>
          <p:nvPr>
            <p:ph type="ftr" sz="quarter" idx="11"/>
          </p:nvPr>
        </p:nvSpPr>
        <p:spPr/>
        <p:txBody>
          <a:bodyPr/>
          <a:lstStyle/>
          <a:p>
            <a:r>
              <a:rPr lang="en-US"/>
              <a:t>www.dvsschool.ru</a:t>
            </a:r>
            <a:endParaRPr lang="ru-RU"/>
          </a:p>
        </p:txBody>
      </p:sp>
      <p:sp>
        <p:nvSpPr>
          <p:cNvPr id="7" name="Номер слайда 6">
            <a:extLst>
              <a:ext uri="{FF2B5EF4-FFF2-40B4-BE49-F238E27FC236}">
                <a16:creationId xmlns:a16="http://schemas.microsoft.com/office/drawing/2014/main" id="{28171BD9-8C21-412E-AC92-CA39AEF96104}"/>
              </a:ext>
            </a:extLst>
          </p:cNvPr>
          <p:cNvSpPr>
            <a:spLocks noGrp="1"/>
          </p:cNvSpPr>
          <p:nvPr>
            <p:ph type="sldNum" sz="quarter" idx="12"/>
          </p:nvPr>
        </p:nvSpPr>
        <p:spPr/>
        <p:txBody>
          <a:bodyPr/>
          <a:lstStyle/>
          <a:p>
            <a:fld id="{A7D5A495-E74E-4F5D-889D-5BC8C5C6F922}" type="slidenum">
              <a:rPr lang="ru-RU" smtClean="0"/>
              <a:t>‹#›</a:t>
            </a:fld>
            <a:endParaRPr lang="ru-RU"/>
          </a:p>
        </p:txBody>
      </p:sp>
    </p:spTree>
    <p:extLst>
      <p:ext uri="{BB962C8B-B14F-4D97-AF65-F5344CB8AC3E}">
        <p14:creationId xmlns:p14="http://schemas.microsoft.com/office/powerpoint/2010/main" val="1361469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5AA7A5-B03B-4470-A51F-EB6C05C429C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61614B7C-D808-433C-80BB-2930D361E00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2725691-279A-4161-98E3-AF7A0A32870C}"/>
              </a:ext>
            </a:extLst>
          </p:cNvPr>
          <p:cNvSpPr>
            <a:spLocks noGrp="1"/>
          </p:cNvSpPr>
          <p:nvPr>
            <p:ph type="dt" sz="half" idx="10"/>
          </p:nvPr>
        </p:nvSpPr>
        <p:spPr/>
        <p:txBody>
          <a:bodyPr/>
          <a:lstStyle/>
          <a:p>
            <a:fld id="{652BAD61-0B87-4A49-AB8E-823ED91BC0AD}" type="datetime1">
              <a:rPr lang="ru-RU" smtClean="0"/>
              <a:t>18.12.2022</a:t>
            </a:fld>
            <a:endParaRPr lang="ru-RU"/>
          </a:p>
        </p:txBody>
      </p:sp>
      <p:sp>
        <p:nvSpPr>
          <p:cNvPr id="5" name="Нижний колонтитул 4">
            <a:extLst>
              <a:ext uri="{FF2B5EF4-FFF2-40B4-BE49-F238E27FC236}">
                <a16:creationId xmlns:a16="http://schemas.microsoft.com/office/drawing/2014/main" id="{DC8AFA5B-418D-417B-9851-A6FB8DFA1A57}"/>
              </a:ext>
            </a:extLst>
          </p:cNvPr>
          <p:cNvSpPr>
            <a:spLocks noGrp="1"/>
          </p:cNvSpPr>
          <p:nvPr>
            <p:ph type="ftr" sz="quarter" idx="11"/>
          </p:nvPr>
        </p:nvSpPr>
        <p:spPr/>
        <p:txBody>
          <a:bodyPr/>
          <a:lstStyle/>
          <a:p>
            <a:r>
              <a:rPr lang="en-US"/>
              <a:t>www.dvsschool.ru</a:t>
            </a:r>
            <a:endParaRPr lang="ru-RU"/>
          </a:p>
        </p:txBody>
      </p:sp>
      <p:sp>
        <p:nvSpPr>
          <p:cNvPr id="6" name="Номер слайда 5">
            <a:extLst>
              <a:ext uri="{FF2B5EF4-FFF2-40B4-BE49-F238E27FC236}">
                <a16:creationId xmlns:a16="http://schemas.microsoft.com/office/drawing/2014/main" id="{ABCBF547-A0A4-4051-9BF2-F4EEDD2FA24A}"/>
              </a:ext>
            </a:extLst>
          </p:cNvPr>
          <p:cNvSpPr>
            <a:spLocks noGrp="1"/>
          </p:cNvSpPr>
          <p:nvPr>
            <p:ph type="sldNum" sz="quarter" idx="12"/>
          </p:nvPr>
        </p:nvSpPr>
        <p:spPr/>
        <p:txBody>
          <a:bodyPr/>
          <a:lstStyle/>
          <a:p>
            <a:fld id="{C74B2D8E-5E93-495E-93A1-70409E99D65A}" type="slidenum">
              <a:rPr lang="ru-RU" smtClean="0"/>
              <a:t>‹#›</a:t>
            </a:fld>
            <a:endParaRPr lang="ru-RU"/>
          </a:p>
        </p:txBody>
      </p:sp>
    </p:spTree>
    <p:extLst>
      <p:ext uri="{BB962C8B-B14F-4D97-AF65-F5344CB8AC3E}">
        <p14:creationId xmlns:p14="http://schemas.microsoft.com/office/powerpoint/2010/main" val="2961519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614A39-BD99-41FE-B24F-05F09E03F83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6510EBA-F4A6-4AF9-BB42-39B84BEF6C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E845C6C3-9B0F-4AE8-9D1F-A2C120295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92A8E44-BA49-4D0A-A43F-B706A1FAFEDA}"/>
              </a:ext>
            </a:extLst>
          </p:cNvPr>
          <p:cNvSpPr>
            <a:spLocks noGrp="1"/>
          </p:cNvSpPr>
          <p:nvPr>
            <p:ph type="dt" sz="half" idx="10"/>
          </p:nvPr>
        </p:nvSpPr>
        <p:spPr/>
        <p:txBody>
          <a:bodyPr/>
          <a:lstStyle/>
          <a:p>
            <a:fld id="{D41D6265-50E3-4EBC-9B4B-D8513F38CFF2}" type="datetime1">
              <a:rPr lang="ru-RU" smtClean="0"/>
              <a:t>18.12.2022</a:t>
            </a:fld>
            <a:endParaRPr lang="ru-RU"/>
          </a:p>
        </p:txBody>
      </p:sp>
      <p:sp>
        <p:nvSpPr>
          <p:cNvPr id="6" name="Нижний колонтитул 5">
            <a:extLst>
              <a:ext uri="{FF2B5EF4-FFF2-40B4-BE49-F238E27FC236}">
                <a16:creationId xmlns:a16="http://schemas.microsoft.com/office/drawing/2014/main" id="{F02C8BFA-1EC8-4252-8E24-ECEC7E4566A6}"/>
              </a:ext>
            </a:extLst>
          </p:cNvPr>
          <p:cNvSpPr>
            <a:spLocks noGrp="1"/>
          </p:cNvSpPr>
          <p:nvPr>
            <p:ph type="ftr" sz="quarter" idx="11"/>
          </p:nvPr>
        </p:nvSpPr>
        <p:spPr/>
        <p:txBody>
          <a:bodyPr/>
          <a:lstStyle/>
          <a:p>
            <a:r>
              <a:rPr lang="en-US"/>
              <a:t>www.dvsschool.ru</a:t>
            </a:r>
            <a:endParaRPr lang="ru-RU"/>
          </a:p>
        </p:txBody>
      </p:sp>
      <p:sp>
        <p:nvSpPr>
          <p:cNvPr id="7" name="Номер слайда 6">
            <a:extLst>
              <a:ext uri="{FF2B5EF4-FFF2-40B4-BE49-F238E27FC236}">
                <a16:creationId xmlns:a16="http://schemas.microsoft.com/office/drawing/2014/main" id="{4C05C570-6566-4EB4-B2A6-962E3C7449D6}"/>
              </a:ext>
            </a:extLst>
          </p:cNvPr>
          <p:cNvSpPr>
            <a:spLocks noGrp="1"/>
          </p:cNvSpPr>
          <p:nvPr>
            <p:ph type="sldNum" sz="quarter" idx="12"/>
          </p:nvPr>
        </p:nvSpPr>
        <p:spPr/>
        <p:txBody>
          <a:bodyPr/>
          <a:lstStyle/>
          <a:p>
            <a:fld id="{A7D5A495-E74E-4F5D-889D-5BC8C5C6F922}" type="slidenum">
              <a:rPr lang="ru-RU" smtClean="0"/>
              <a:t>‹#›</a:t>
            </a:fld>
            <a:endParaRPr lang="ru-RU"/>
          </a:p>
        </p:txBody>
      </p:sp>
    </p:spTree>
    <p:extLst>
      <p:ext uri="{BB962C8B-B14F-4D97-AF65-F5344CB8AC3E}">
        <p14:creationId xmlns:p14="http://schemas.microsoft.com/office/powerpoint/2010/main" val="2604123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C67DA2-1D92-4770-8E48-F1BB6DF947B1}"/>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E3F5375-B2FE-4C1F-B913-CB342075C65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0A5B1BF-EFB8-4B4C-A192-2AA8E727998A}"/>
              </a:ext>
            </a:extLst>
          </p:cNvPr>
          <p:cNvSpPr>
            <a:spLocks noGrp="1"/>
          </p:cNvSpPr>
          <p:nvPr>
            <p:ph type="dt" sz="half" idx="10"/>
          </p:nvPr>
        </p:nvSpPr>
        <p:spPr/>
        <p:txBody>
          <a:bodyPr/>
          <a:lstStyle/>
          <a:p>
            <a:fld id="{9850BE4F-3EF6-4F23-B439-61147502D948}" type="datetime1">
              <a:rPr lang="ru-RU" smtClean="0"/>
              <a:t>18.12.2022</a:t>
            </a:fld>
            <a:endParaRPr lang="ru-RU"/>
          </a:p>
        </p:txBody>
      </p:sp>
      <p:sp>
        <p:nvSpPr>
          <p:cNvPr id="5" name="Нижний колонтитул 4">
            <a:extLst>
              <a:ext uri="{FF2B5EF4-FFF2-40B4-BE49-F238E27FC236}">
                <a16:creationId xmlns:a16="http://schemas.microsoft.com/office/drawing/2014/main" id="{4F68A059-6F4A-4721-8C65-69F2534A4F70}"/>
              </a:ext>
            </a:extLst>
          </p:cNvPr>
          <p:cNvSpPr>
            <a:spLocks noGrp="1"/>
          </p:cNvSpPr>
          <p:nvPr>
            <p:ph type="ftr" sz="quarter" idx="11"/>
          </p:nvPr>
        </p:nvSpPr>
        <p:spPr/>
        <p:txBody>
          <a:bodyPr/>
          <a:lstStyle/>
          <a:p>
            <a:r>
              <a:rPr lang="en-US"/>
              <a:t>www.dvsschool.ru</a:t>
            </a:r>
            <a:endParaRPr lang="ru-RU"/>
          </a:p>
        </p:txBody>
      </p:sp>
      <p:sp>
        <p:nvSpPr>
          <p:cNvPr id="6" name="Номер слайда 5">
            <a:extLst>
              <a:ext uri="{FF2B5EF4-FFF2-40B4-BE49-F238E27FC236}">
                <a16:creationId xmlns:a16="http://schemas.microsoft.com/office/drawing/2014/main" id="{5EE57290-4097-4B27-ADDC-C19AC98E3981}"/>
              </a:ext>
            </a:extLst>
          </p:cNvPr>
          <p:cNvSpPr>
            <a:spLocks noGrp="1"/>
          </p:cNvSpPr>
          <p:nvPr>
            <p:ph type="sldNum" sz="quarter" idx="12"/>
          </p:nvPr>
        </p:nvSpPr>
        <p:spPr/>
        <p:txBody>
          <a:bodyPr/>
          <a:lstStyle/>
          <a:p>
            <a:fld id="{A7D5A495-E74E-4F5D-889D-5BC8C5C6F922}" type="slidenum">
              <a:rPr lang="ru-RU" smtClean="0"/>
              <a:t>‹#›</a:t>
            </a:fld>
            <a:endParaRPr lang="ru-RU"/>
          </a:p>
        </p:txBody>
      </p:sp>
    </p:spTree>
    <p:extLst>
      <p:ext uri="{BB962C8B-B14F-4D97-AF65-F5344CB8AC3E}">
        <p14:creationId xmlns:p14="http://schemas.microsoft.com/office/powerpoint/2010/main" val="3642890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8337D10-4E07-4E9C-97F8-D36F0F41580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1B513C0-AD28-4316-A967-537BE5B07BE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6D04804-0F83-4D0D-870A-2B8835125E8F}"/>
              </a:ext>
            </a:extLst>
          </p:cNvPr>
          <p:cNvSpPr>
            <a:spLocks noGrp="1"/>
          </p:cNvSpPr>
          <p:nvPr>
            <p:ph type="dt" sz="half" idx="10"/>
          </p:nvPr>
        </p:nvSpPr>
        <p:spPr/>
        <p:txBody>
          <a:bodyPr/>
          <a:lstStyle/>
          <a:p>
            <a:fld id="{E3826A1D-4558-4736-B954-E3519815CA66}" type="datetime1">
              <a:rPr lang="ru-RU" smtClean="0"/>
              <a:t>18.12.2022</a:t>
            </a:fld>
            <a:endParaRPr lang="ru-RU"/>
          </a:p>
        </p:txBody>
      </p:sp>
      <p:sp>
        <p:nvSpPr>
          <p:cNvPr id="5" name="Нижний колонтитул 4">
            <a:extLst>
              <a:ext uri="{FF2B5EF4-FFF2-40B4-BE49-F238E27FC236}">
                <a16:creationId xmlns:a16="http://schemas.microsoft.com/office/drawing/2014/main" id="{8E5C0140-04CB-47A2-85D8-89F1CF3BEAB7}"/>
              </a:ext>
            </a:extLst>
          </p:cNvPr>
          <p:cNvSpPr>
            <a:spLocks noGrp="1"/>
          </p:cNvSpPr>
          <p:nvPr>
            <p:ph type="ftr" sz="quarter" idx="11"/>
          </p:nvPr>
        </p:nvSpPr>
        <p:spPr/>
        <p:txBody>
          <a:bodyPr/>
          <a:lstStyle/>
          <a:p>
            <a:r>
              <a:rPr lang="en-US"/>
              <a:t>www.dvsschool.ru</a:t>
            </a:r>
            <a:endParaRPr lang="ru-RU"/>
          </a:p>
        </p:txBody>
      </p:sp>
      <p:sp>
        <p:nvSpPr>
          <p:cNvPr id="6" name="Номер слайда 5">
            <a:extLst>
              <a:ext uri="{FF2B5EF4-FFF2-40B4-BE49-F238E27FC236}">
                <a16:creationId xmlns:a16="http://schemas.microsoft.com/office/drawing/2014/main" id="{1BDB3A49-9A95-4A7E-9CC2-112E6EB86725}"/>
              </a:ext>
            </a:extLst>
          </p:cNvPr>
          <p:cNvSpPr>
            <a:spLocks noGrp="1"/>
          </p:cNvSpPr>
          <p:nvPr>
            <p:ph type="sldNum" sz="quarter" idx="12"/>
          </p:nvPr>
        </p:nvSpPr>
        <p:spPr/>
        <p:txBody>
          <a:bodyPr/>
          <a:lstStyle/>
          <a:p>
            <a:fld id="{A7D5A495-E74E-4F5D-889D-5BC8C5C6F922}" type="slidenum">
              <a:rPr lang="ru-RU" smtClean="0"/>
              <a:t>‹#›</a:t>
            </a:fld>
            <a:endParaRPr lang="ru-RU"/>
          </a:p>
        </p:txBody>
      </p:sp>
    </p:spTree>
    <p:extLst>
      <p:ext uri="{BB962C8B-B14F-4D97-AF65-F5344CB8AC3E}">
        <p14:creationId xmlns:p14="http://schemas.microsoft.com/office/powerpoint/2010/main" val="875683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1B2319-31C4-4D42-8456-86D8386382F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1F640873-A57A-4E04-A52F-026FD1CE2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4F3731E-6ABE-4090-B367-D4ABFF7320E8}"/>
              </a:ext>
            </a:extLst>
          </p:cNvPr>
          <p:cNvSpPr>
            <a:spLocks noGrp="1"/>
          </p:cNvSpPr>
          <p:nvPr>
            <p:ph type="dt" sz="half" idx="10"/>
          </p:nvPr>
        </p:nvSpPr>
        <p:spPr/>
        <p:txBody>
          <a:bodyPr/>
          <a:lstStyle/>
          <a:p>
            <a:fld id="{8DB9D85B-AF2B-4AB8-B6D9-3E2667ADD006}" type="datetime1">
              <a:rPr lang="ru-RU" smtClean="0"/>
              <a:t>18.12.2022</a:t>
            </a:fld>
            <a:endParaRPr lang="ru-RU"/>
          </a:p>
        </p:txBody>
      </p:sp>
      <p:sp>
        <p:nvSpPr>
          <p:cNvPr id="5" name="Нижний колонтитул 4">
            <a:extLst>
              <a:ext uri="{FF2B5EF4-FFF2-40B4-BE49-F238E27FC236}">
                <a16:creationId xmlns:a16="http://schemas.microsoft.com/office/drawing/2014/main" id="{4BB2D519-C75B-4735-989A-6550C49AF659}"/>
              </a:ext>
            </a:extLst>
          </p:cNvPr>
          <p:cNvSpPr>
            <a:spLocks noGrp="1"/>
          </p:cNvSpPr>
          <p:nvPr>
            <p:ph type="ftr" sz="quarter" idx="11"/>
          </p:nvPr>
        </p:nvSpPr>
        <p:spPr/>
        <p:txBody>
          <a:bodyPr/>
          <a:lstStyle/>
          <a:p>
            <a:r>
              <a:rPr lang="en-US"/>
              <a:t>www.dvsschool.ru</a:t>
            </a:r>
            <a:endParaRPr lang="ru-RU"/>
          </a:p>
        </p:txBody>
      </p:sp>
      <p:sp>
        <p:nvSpPr>
          <p:cNvPr id="6" name="Номер слайда 5">
            <a:extLst>
              <a:ext uri="{FF2B5EF4-FFF2-40B4-BE49-F238E27FC236}">
                <a16:creationId xmlns:a16="http://schemas.microsoft.com/office/drawing/2014/main" id="{D723B0CE-513B-44E7-A92B-7938FE9363EF}"/>
              </a:ext>
            </a:extLst>
          </p:cNvPr>
          <p:cNvSpPr>
            <a:spLocks noGrp="1"/>
          </p:cNvSpPr>
          <p:nvPr>
            <p:ph type="sldNum" sz="quarter" idx="12"/>
          </p:nvPr>
        </p:nvSpPr>
        <p:spPr/>
        <p:txBody>
          <a:bodyPr/>
          <a:lstStyle/>
          <a:p>
            <a:fld id="{C74B2D8E-5E93-495E-93A1-70409E99D65A}" type="slidenum">
              <a:rPr lang="ru-RU" smtClean="0"/>
              <a:t>‹#›</a:t>
            </a:fld>
            <a:endParaRPr lang="ru-RU"/>
          </a:p>
        </p:txBody>
      </p:sp>
    </p:spTree>
    <p:extLst>
      <p:ext uri="{BB962C8B-B14F-4D97-AF65-F5344CB8AC3E}">
        <p14:creationId xmlns:p14="http://schemas.microsoft.com/office/powerpoint/2010/main" val="3905760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D72DB-6EA3-494E-85A0-4540FE22EFB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B5BBB34-91C1-494A-A5ED-E0320156D2B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9022C632-8174-436E-B0C5-BCFEF018D05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16E9F66-ECAE-4E43-8E34-B1C3DD3F326C}"/>
              </a:ext>
            </a:extLst>
          </p:cNvPr>
          <p:cNvSpPr>
            <a:spLocks noGrp="1"/>
          </p:cNvSpPr>
          <p:nvPr>
            <p:ph type="dt" sz="half" idx="10"/>
          </p:nvPr>
        </p:nvSpPr>
        <p:spPr/>
        <p:txBody>
          <a:bodyPr/>
          <a:lstStyle/>
          <a:p>
            <a:fld id="{99D2597B-2C81-487A-92FB-74D7A2D12C95}" type="datetime1">
              <a:rPr lang="ru-RU" smtClean="0"/>
              <a:t>18.12.2022</a:t>
            </a:fld>
            <a:endParaRPr lang="ru-RU"/>
          </a:p>
        </p:txBody>
      </p:sp>
      <p:sp>
        <p:nvSpPr>
          <p:cNvPr id="6" name="Нижний колонтитул 5">
            <a:extLst>
              <a:ext uri="{FF2B5EF4-FFF2-40B4-BE49-F238E27FC236}">
                <a16:creationId xmlns:a16="http://schemas.microsoft.com/office/drawing/2014/main" id="{2B8C1F30-8FCF-4170-A718-F8D62B6846FD}"/>
              </a:ext>
            </a:extLst>
          </p:cNvPr>
          <p:cNvSpPr>
            <a:spLocks noGrp="1"/>
          </p:cNvSpPr>
          <p:nvPr>
            <p:ph type="ftr" sz="quarter" idx="11"/>
          </p:nvPr>
        </p:nvSpPr>
        <p:spPr/>
        <p:txBody>
          <a:bodyPr/>
          <a:lstStyle/>
          <a:p>
            <a:r>
              <a:rPr lang="en-US"/>
              <a:t>www.dvsschool.ru</a:t>
            </a:r>
            <a:endParaRPr lang="ru-RU"/>
          </a:p>
        </p:txBody>
      </p:sp>
      <p:sp>
        <p:nvSpPr>
          <p:cNvPr id="7" name="Номер слайда 6">
            <a:extLst>
              <a:ext uri="{FF2B5EF4-FFF2-40B4-BE49-F238E27FC236}">
                <a16:creationId xmlns:a16="http://schemas.microsoft.com/office/drawing/2014/main" id="{172F52A1-7E0C-4AA2-921A-5D557981ABFB}"/>
              </a:ext>
            </a:extLst>
          </p:cNvPr>
          <p:cNvSpPr>
            <a:spLocks noGrp="1"/>
          </p:cNvSpPr>
          <p:nvPr>
            <p:ph type="sldNum" sz="quarter" idx="12"/>
          </p:nvPr>
        </p:nvSpPr>
        <p:spPr/>
        <p:txBody>
          <a:bodyPr/>
          <a:lstStyle/>
          <a:p>
            <a:fld id="{C74B2D8E-5E93-495E-93A1-70409E99D65A}" type="slidenum">
              <a:rPr lang="ru-RU" smtClean="0"/>
              <a:t>‹#›</a:t>
            </a:fld>
            <a:endParaRPr lang="ru-RU"/>
          </a:p>
        </p:txBody>
      </p:sp>
    </p:spTree>
    <p:extLst>
      <p:ext uri="{BB962C8B-B14F-4D97-AF65-F5344CB8AC3E}">
        <p14:creationId xmlns:p14="http://schemas.microsoft.com/office/powerpoint/2010/main" val="784668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29F5F3-5B81-4302-9998-FA75BB216C0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3388434C-57A1-4BD5-A556-2ADA38F89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6969A6B-D64C-4AFA-BB9D-29BC9ED49F8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84EFF972-F0AD-47DB-B531-48719595A5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39D61FB-CEB1-45BC-9D89-91138E9A172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A41EFA6-98FC-49B4-974B-711D94AE3528}"/>
              </a:ext>
            </a:extLst>
          </p:cNvPr>
          <p:cNvSpPr>
            <a:spLocks noGrp="1"/>
          </p:cNvSpPr>
          <p:nvPr>
            <p:ph type="dt" sz="half" idx="10"/>
          </p:nvPr>
        </p:nvSpPr>
        <p:spPr/>
        <p:txBody>
          <a:bodyPr/>
          <a:lstStyle/>
          <a:p>
            <a:fld id="{4C9B9982-F504-4C82-8648-D08F463BB6AB}" type="datetime1">
              <a:rPr lang="ru-RU" smtClean="0"/>
              <a:t>18.12.2022</a:t>
            </a:fld>
            <a:endParaRPr lang="ru-RU"/>
          </a:p>
        </p:txBody>
      </p:sp>
      <p:sp>
        <p:nvSpPr>
          <p:cNvPr id="8" name="Нижний колонтитул 7">
            <a:extLst>
              <a:ext uri="{FF2B5EF4-FFF2-40B4-BE49-F238E27FC236}">
                <a16:creationId xmlns:a16="http://schemas.microsoft.com/office/drawing/2014/main" id="{12C41EAB-5C6B-466F-BBA6-927F218E22B7}"/>
              </a:ext>
            </a:extLst>
          </p:cNvPr>
          <p:cNvSpPr>
            <a:spLocks noGrp="1"/>
          </p:cNvSpPr>
          <p:nvPr>
            <p:ph type="ftr" sz="quarter" idx="11"/>
          </p:nvPr>
        </p:nvSpPr>
        <p:spPr/>
        <p:txBody>
          <a:bodyPr/>
          <a:lstStyle/>
          <a:p>
            <a:r>
              <a:rPr lang="en-US"/>
              <a:t>www.dvsschool.ru</a:t>
            </a:r>
            <a:endParaRPr lang="ru-RU"/>
          </a:p>
        </p:txBody>
      </p:sp>
      <p:sp>
        <p:nvSpPr>
          <p:cNvPr id="9" name="Номер слайда 8">
            <a:extLst>
              <a:ext uri="{FF2B5EF4-FFF2-40B4-BE49-F238E27FC236}">
                <a16:creationId xmlns:a16="http://schemas.microsoft.com/office/drawing/2014/main" id="{78DEA168-B4B4-4675-826C-1751EE1A5501}"/>
              </a:ext>
            </a:extLst>
          </p:cNvPr>
          <p:cNvSpPr>
            <a:spLocks noGrp="1"/>
          </p:cNvSpPr>
          <p:nvPr>
            <p:ph type="sldNum" sz="quarter" idx="12"/>
          </p:nvPr>
        </p:nvSpPr>
        <p:spPr/>
        <p:txBody>
          <a:bodyPr/>
          <a:lstStyle/>
          <a:p>
            <a:fld id="{C74B2D8E-5E93-495E-93A1-70409E99D65A}" type="slidenum">
              <a:rPr lang="ru-RU" smtClean="0"/>
              <a:t>‹#›</a:t>
            </a:fld>
            <a:endParaRPr lang="ru-RU"/>
          </a:p>
        </p:txBody>
      </p:sp>
    </p:spTree>
    <p:extLst>
      <p:ext uri="{BB962C8B-B14F-4D97-AF65-F5344CB8AC3E}">
        <p14:creationId xmlns:p14="http://schemas.microsoft.com/office/powerpoint/2010/main" val="2562557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99C6D2A-5FB5-42FB-B2E4-805CCB9DFEC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405D773-172A-470D-8B1A-A4D3C779AB68}"/>
              </a:ext>
            </a:extLst>
          </p:cNvPr>
          <p:cNvSpPr>
            <a:spLocks noGrp="1"/>
          </p:cNvSpPr>
          <p:nvPr>
            <p:ph type="dt" sz="half" idx="10"/>
          </p:nvPr>
        </p:nvSpPr>
        <p:spPr/>
        <p:txBody>
          <a:bodyPr/>
          <a:lstStyle/>
          <a:p>
            <a:fld id="{EEBF00AC-1E87-4530-853C-CFA2DEE33920}" type="datetime1">
              <a:rPr lang="ru-RU" smtClean="0"/>
              <a:t>18.12.2022</a:t>
            </a:fld>
            <a:endParaRPr lang="ru-RU"/>
          </a:p>
        </p:txBody>
      </p:sp>
      <p:sp>
        <p:nvSpPr>
          <p:cNvPr id="4" name="Нижний колонтитул 3">
            <a:extLst>
              <a:ext uri="{FF2B5EF4-FFF2-40B4-BE49-F238E27FC236}">
                <a16:creationId xmlns:a16="http://schemas.microsoft.com/office/drawing/2014/main" id="{258AF15F-C12F-4B2E-A2C4-D1A80799E155}"/>
              </a:ext>
            </a:extLst>
          </p:cNvPr>
          <p:cNvSpPr>
            <a:spLocks noGrp="1"/>
          </p:cNvSpPr>
          <p:nvPr>
            <p:ph type="ftr" sz="quarter" idx="11"/>
          </p:nvPr>
        </p:nvSpPr>
        <p:spPr/>
        <p:txBody>
          <a:bodyPr/>
          <a:lstStyle/>
          <a:p>
            <a:r>
              <a:rPr lang="en-US"/>
              <a:t>www.dvsschool.ru</a:t>
            </a:r>
            <a:endParaRPr lang="ru-RU"/>
          </a:p>
        </p:txBody>
      </p:sp>
      <p:sp>
        <p:nvSpPr>
          <p:cNvPr id="5" name="Номер слайда 4">
            <a:extLst>
              <a:ext uri="{FF2B5EF4-FFF2-40B4-BE49-F238E27FC236}">
                <a16:creationId xmlns:a16="http://schemas.microsoft.com/office/drawing/2014/main" id="{B6F4DC64-6ADD-4442-B148-5159A5B62E25}"/>
              </a:ext>
            </a:extLst>
          </p:cNvPr>
          <p:cNvSpPr>
            <a:spLocks noGrp="1"/>
          </p:cNvSpPr>
          <p:nvPr>
            <p:ph type="sldNum" sz="quarter" idx="12"/>
          </p:nvPr>
        </p:nvSpPr>
        <p:spPr/>
        <p:txBody>
          <a:bodyPr/>
          <a:lstStyle/>
          <a:p>
            <a:fld id="{C74B2D8E-5E93-495E-93A1-70409E99D65A}" type="slidenum">
              <a:rPr lang="ru-RU" smtClean="0"/>
              <a:t>‹#›</a:t>
            </a:fld>
            <a:endParaRPr lang="ru-RU"/>
          </a:p>
        </p:txBody>
      </p:sp>
    </p:spTree>
    <p:extLst>
      <p:ext uri="{BB962C8B-B14F-4D97-AF65-F5344CB8AC3E}">
        <p14:creationId xmlns:p14="http://schemas.microsoft.com/office/powerpoint/2010/main" val="160300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A3AC3C7-AA57-41BF-BC23-04A05B3F2072}"/>
              </a:ext>
            </a:extLst>
          </p:cNvPr>
          <p:cNvSpPr>
            <a:spLocks noGrp="1"/>
          </p:cNvSpPr>
          <p:nvPr>
            <p:ph type="dt" sz="half" idx="10"/>
          </p:nvPr>
        </p:nvSpPr>
        <p:spPr/>
        <p:txBody>
          <a:bodyPr/>
          <a:lstStyle/>
          <a:p>
            <a:fld id="{7D75795C-4BD0-4B68-9FF8-5AE7E9F59738}" type="datetime1">
              <a:rPr lang="ru-RU" smtClean="0"/>
              <a:t>18.12.2022</a:t>
            </a:fld>
            <a:endParaRPr lang="ru-RU"/>
          </a:p>
        </p:txBody>
      </p:sp>
      <p:sp>
        <p:nvSpPr>
          <p:cNvPr id="3" name="Нижний колонтитул 2">
            <a:extLst>
              <a:ext uri="{FF2B5EF4-FFF2-40B4-BE49-F238E27FC236}">
                <a16:creationId xmlns:a16="http://schemas.microsoft.com/office/drawing/2014/main" id="{B9B25648-5A5C-4C58-AED0-E91F9165BF7C}"/>
              </a:ext>
            </a:extLst>
          </p:cNvPr>
          <p:cNvSpPr>
            <a:spLocks noGrp="1"/>
          </p:cNvSpPr>
          <p:nvPr>
            <p:ph type="ftr" sz="quarter" idx="11"/>
          </p:nvPr>
        </p:nvSpPr>
        <p:spPr/>
        <p:txBody>
          <a:bodyPr/>
          <a:lstStyle/>
          <a:p>
            <a:r>
              <a:rPr lang="en-US"/>
              <a:t>www.dvsschool.ru</a:t>
            </a:r>
            <a:endParaRPr lang="ru-RU"/>
          </a:p>
        </p:txBody>
      </p:sp>
      <p:sp>
        <p:nvSpPr>
          <p:cNvPr id="4" name="Номер слайда 3">
            <a:extLst>
              <a:ext uri="{FF2B5EF4-FFF2-40B4-BE49-F238E27FC236}">
                <a16:creationId xmlns:a16="http://schemas.microsoft.com/office/drawing/2014/main" id="{72CC2BA3-CBF5-4D12-833B-08ABBAAF35B9}"/>
              </a:ext>
            </a:extLst>
          </p:cNvPr>
          <p:cNvSpPr>
            <a:spLocks noGrp="1"/>
          </p:cNvSpPr>
          <p:nvPr>
            <p:ph type="sldNum" sz="quarter" idx="12"/>
          </p:nvPr>
        </p:nvSpPr>
        <p:spPr/>
        <p:txBody>
          <a:bodyPr/>
          <a:lstStyle/>
          <a:p>
            <a:fld id="{C74B2D8E-5E93-495E-93A1-70409E99D65A}" type="slidenum">
              <a:rPr lang="ru-RU" smtClean="0"/>
              <a:t>‹#›</a:t>
            </a:fld>
            <a:endParaRPr lang="ru-RU"/>
          </a:p>
        </p:txBody>
      </p:sp>
    </p:spTree>
    <p:extLst>
      <p:ext uri="{BB962C8B-B14F-4D97-AF65-F5344CB8AC3E}">
        <p14:creationId xmlns:p14="http://schemas.microsoft.com/office/powerpoint/2010/main" val="3790778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4BCAFD3-6019-4CC4-8876-36E80A7EBA5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B78746E8-1F29-4B55-8EDA-EDECF39BD8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BA9A38A-8A33-4AC1-B9E3-433E61CD0D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7FF0E71-839A-43F5-903E-7305FB0E67F1}"/>
              </a:ext>
            </a:extLst>
          </p:cNvPr>
          <p:cNvSpPr>
            <a:spLocks noGrp="1"/>
          </p:cNvSpPr>
          <p:nvPr>
            <p:ph type="dt" sz="half" idx="10"/>
          </p:nvPr>
        </p:nvSpPr>
        <p:spPr/>
        <p:txBody>
          <a:bodyPr/>
          <a:lstStyle/>
          <a:p>
            <a:fld id="{DE5EDB64-8B26-4E2A-8DB4-78AF97F722F2}" type="datetime1">
              <a:rPr lang="ru-RU" smtClean="0"/>
              <a:t>18.12.2022</a:t>
            </a:fld>
            <a:endParaRPr lang="ru-RU"/>
          </a:p>
        </p:txBody>
      </p:sp>
      <p:sp>
        <p:nvSpPr>
          <p:cNvPr id="6" name="Нижний колонтитул 5">
            <a:extLst>
              <a:ext uri="{FF2B5EF4-FFF2-40B4-BE49-F238E27FC236}">
                <a16:creationId xmlns:a16="http://schemas.microsoft.com/office/drawing/2014/main" id="{17EF9A43-09E6-4B93-B40C-03F3DA5786CD}"/>
              </a:ext>
            </a:extLst>
          </p:cNvPr>
          <p:cNvSpPr>
            <a:spLocks noGrp="1"/>
          </p:cNvSpPr>
          <p:nvPr>
            <p:ph type="ftr" sz="quarter" idx="11"/>
          </p:nvPr>
        </p:nvSpPr>
        <p:spPr/>
        <p:txBody>
          <a:bodyPr/>
          <a:lstStyle/>
          <a:p>
            <a:r>
              <a:rPr lang="en-US"/>
              <a:t>www.dvsschool.ru</a:t>
            </a:r>
            <a:endParaRPr lang="ru-RU"/>
          </a:p>
        </p:txBody>
      </p:sp>
      <p:sp>
        <p:nvSpPr>
          <p:cNvPr id="7" name="Номер слайда 6">
            <a:extLst>
              <a:ext uri="{FF2B5EF4-FFF2-40B4-BE49-F238E27FC236}">
                <a16:creationId xmlns:a16="http://schemas.microsoft.com/office/drawing/2014/main" id="{665D995F-93DB-4844-A07B-96312B4C891A}"/>
              </a:ext>
            </a:extLst>
          </p:cNvPr>
          <p:cNvSpPr>
            <a:spLocks noGrp="1"/>
          </p:cNvSpPr>
          <p:nvPr>
            <p:ph type="sldNum" sz="quarter" idx="12"/>
          </p:nvPr>
        </p:nvSpPr>
        <p:spPr/>
        <p:txBody>
          <a:bodyPr/>
          <a:lstStyle/>
          <a:p>
            <a:fld id="{C74B2D8E-5E93-495E-93A1-70409E99D65A}" type="slidenum">
              <a:rPr lang="ru-RU" smtClean="0"/>
              <a:t>‹#›</a:t>
            </a:fld>
            <a:endParaRPr lang="ru-RU"/>
          </a:p>
        </p:txBody>
      </p:sp>
    </p:spTree>
    <p:extLst>
      <p:ext uri="{BB962C8B-B14F-4D97-AF65-F5344CB8AC3E}">
        <p14:creationId xmlns:p14="http://schemas.microsoft.com/office/powerpoint/2010/main" val="2046619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92088F-993F-4BA4-9A75-7B1EF2A0105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328530F-0760-48C5-8A91-0677F34B3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96389137-5A90-4EC0-AFB2-76ACF04D75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81CC588-6F6E-4BFE-B3E0-8AA27C08F7A7}"/>
              </a:ext>
            </a:extLst>
          </p:cNvPr>
          <p:cNvSpPr>
            <a:spLocks noGrp="1"/>
          </p:cNvSpPr>
          <p:nvPr>
            <p:ph type="dt" sz="half" idx="10"/>
          </p:nvPr>
        </p:nvSpPr>
        <p:spPr/>
        <p:txBody>
          <a:bodyPr/>
          <a:lstStyle/>
          <a:p>
            <a:fld id="{AF32CD7B-1A74-49E7-A3BA-D788369F5C61}" type="datetime1">
              <a:rPr lang="ru-RU" smtClean="0"/>
              <a:t>18.12.2022</a:t>
            </a:fld>
            <a:endParaRPr lang="ru-RU"/>
          </a:p>
        </p:txBody>
      </p:sp>
      <p:sp>
        <p:nvSpPr>
          <p:cNvPr id="6" name="Нижний колонтитул 5">
            <a:extLst>
              <a:ext uri="{FF2B5EF4-FFF2-40B4-BE49-F238E27FC236}">
                <a16:creationId xmlns:a16="http://schemas.microsoft.com/office/drawing/2014/main" id="{2DB65A1E-58E8-45C6-AEDD-6C5D6F3B1860}"/>
              </a:ext>
            </a:extLst>
          </p:cNvPr>
          <p:cNvSpPr>
            <a:spLocks noGrp="1"/>
          </p:cNvSpPr>
          <p:nvPr>
            <p:ph type="ftr" sz="quarter" idx="11"/>
          </p:nvPr>
        </p:nvSpPr>
        <p:spPr/>
        <p:txBody>
          <a:bodyPr/>
          <a:lstStyle/>
          <a:p>
            <a:r>
              <a:rPr lang="en-US"/>
              <a:t>www.dvsschool.ru</a:t>
            </a:r>
            <a:endParaRPr lang="ru-RU"/>
          </a:p>
        </p:txBody>
      </p:sp>
      <p:sp>
        <p:nvSpPr>
          <p:cNvPr id="7" name="Номер слайда 6">
            <a:extLst>
              <a:ext uri="{FF2B5EF4-FFF2-40B4-BE49-F238E27FC236}">
                <a16:creationId xmlns:a16="http://schemas.microsoft.com/office/drawing/2014/main" id="{E1A557BF-670B-44B1-B108-9809B54A154A}"/>
              </a:ext>
            </a:extLst>
          </p:cNvPr>
          <p:cNvSpPr>
            <a:spLocks noGrp="1"/>
          </p:cNvSpPr>
          <p:nvPr>
            <p:ph type="sldNum" sz="quarter" idx="12"/>
          </p:nvPr>
        </p:nvSpPr>
        <p:spPr/>
        <p:txBody>
          <a:bodyPr/>
          <a:lstStyle/>
          <a:p>
            <a:fld id="{C74B2D8E-5E93-495E-93A1-70409E99D65A}" type="slidenum">
              <a:rPr lang="ru-RU" smtClean="0"/>
              <a:t>‹#›</a:t>
            </a:fld>
            <a:endParaRPr lang="ru-RU"/>
          </a:p>
        </p:txBody>
      </p:sp>
    </p:spTree>
    <p:extLst>
      <p:ext uri="{BB962C8B-B14F-4D97-AF65-F5344CB8AC3E}">
        <p14:creationId xmlns:p14="http://schemas.microsoft.com/office/powerpoint/2010/main" val="375556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FD8529-C711-4EB9-B937-6793167145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364F242-0B8D-4630-BD32-EE201F745A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5790476-590A-4DC7-B441-A62626B2A9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8B3A9-8CBE-4CA2-9B2E-9563FADC90CE}" type="datetime1">
              <a:rPr lang="ru-RU" smtClean="0"/>
              <a:t>18.12.2022</a:t>
            </a:fld>
            <a:endParaRPr lang="ru-RU"/>
          </a:p>
        </p:txBody>
      </p:sp>
      <p:sp>
        <p:nvSpPr>
          <p:cNvPr id="5" name="Нижний колонтитул 4">
            <a:extLst>
              <a:ext uri="{FF2B5EF4-FFF2-40B4-BE49-F238E27FC236}">
                <a16:creationId xmlns:a16="http://schemas.microsoft.com/office/drawing/2014/main" id="{D14336E4-A476-4D9D-BFC8-D4B0678B90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www.dvsschool.ru</a:t>
            </a:r>
            <a:endParaRPr lang="ru-RU"/>
          </a:p>
        </p:txBody>
      </p:sp>
      <p:sp>
        <p:nvSpPr>
          <p:cNvPr id="6" name="Номер слайда 5">
            <a:extLst>
              <a:ext uri="{FF2B5EF4-FFF2-40B4-BE49-F238E27FC236}">
                <a16:creationId xmlns:a16="http://schemas.microsoft.com/office/drawing/2014/main" id="{82B1FFE0-1FDA-442C-8763-82ABFA4E31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4B2D8E-5E93-495E-93A1-70409E99D65A}" type="slidenum">
              <a:rPr lang="ru-RU" smtClean="0"/>
              <a:t>‹#›</a:t>
            </a:fld>
            <a:endParaRPr lang="ru-RU"/>
          </a:p>
        </p:txBody>
      </p:sp>
    </p:spTree>
    <p:extLst>
      <p:ext uri="{BB962C8B-B14F-4D97-AF65-F5344CB8AC3E}">
        <p14:creationId xmlns:p14="http://schemas.microsoft.com/office/powerpoint/2010/main" val="3907467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D44747-6544-4C6D-8CCD-97FE44EA9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372B9749-26B9-473E-8A0B-863411CC96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B3858FE-2192-4C74-97BE-FBA1928B7B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F69A3-A2D1-4FB7-B742-F936FE18DA7A}" type="datetime1">
              <a:rPr lang="ru-RU" smtClean="0"/>
              <a:t>18.12.2022</a:t>
            </a:fld>
            <a:endParaRPr lang="ru-RU"/>
          </a:p>
        </p:txBody>
      </p:sp>
      <p:sp>
        <p:nvSpPr>
          <p:cNvPr id="5" name="Нижний колонтитул 4">
            <a:extLst>
              <a:ext uri="{FF2B5EF4-FFF2-40B4-BE49-F238E27FC236}">
                <a16:creationId xmlns:a16="http://schemas.microsoft.com/office/drawing/2014/main" id="{0B395AC8-3677-4115-9C13-AC6481521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www.dvsschool.ru</a:t>
            </a:r>
            <a:endParaRPr lang="ru-RU"/>
          </a:p>
        </p:txBody>
      </p:sp>
      <p:sp>
        <p:nvSpPr>
          <p:cNvPr id="6" name="Номер слайда 5">
            <a:extLst>
              <a:ext uri="{FF2B5EF4-FFF2-40B4-BE49-F238E27FC236}">
                <a16:creationId xmlns:a16="http://schemas.microsoft.com/office/drawing/2014/main" id="{9D8066FA-0002-42BC-A932-9848B31D55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5A495-E74E-4F5D-889D-5BC8C5C6F922}" type="slidenum">
              <a:rPr lang="ru-RU" smtClean="0"/>
              <a:t>‹#›</a:t>
            </a:fld>
            <a:endParaRPr lang="ru-RU"/>
          </a:p>
        </p:txBody>
      </p:sp>
    </p:spTree>
    <p:extLst>
      <p:ext uri="{BB962C8B-B14F-4D97-AF65-F5344CB8AC3E}">
        <p14:creationId xmlns:p14="http://schemas.microsoft.com/office/powerpoint/2010/main" val="4006150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35.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 Target="slide23.xml"/><Relationship Id="rId5" Type="http://schemas.openxmlformats.org/officeDocument/2006/relationships/slide" Target="slide16.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w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60.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3.pn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7.xml"/><Relationship Id="rId7" Type="http://schemas.openxmlformats.org/officeDocument/2006/relationships/image" Target="../media/image7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5.png"/><Relationship Id="rId5" Type="http://schemas.openxmlformats.org/officeDocument/2006/relationships/image" Target="../media/image70.png"/><Relationship Id="rId4" Type="http://schemas.openxmlformats.org/officeDocument/2006/relationships/image" Target="../media/image3.png"/><Relationship Id="rId9"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a:extLst>
              <a:ext uri="{FF2B5EF4-FFF2-40B4-BE49-F238E27FC236}">
                <a16:creationId xmlns:a16="http://schemas.microsoft.com/office/drawing/2014/main" id="{D8C9C147-B146-4B23-A005-BD1C5EBF2B8B}"/>
              </a:ext>
            </a:extLst>
          </p:cNvPr>
          <p:cNvGrpSpPr/>
          <p:nvPr/>
        </p:nvGrpSpPr>
        <p:grpSpPr>
          <a:xfrm>
            <a:off x="0" y="0"/>
            <a:ext cx="12192000" cy="6858000"/>
            <a:chOff x="0" y="0"/>
            <a:chExt cx="12192000" cy="6858000"/>
          </a:xfrm>
        </p:grpSpPr>
        <p:pic>
          <p:nvPicPr>
            <p:cNvPr id="3" name="Рисунок 2">
              <a:extLst>
                <a:ext uri="{FF2B5EF4-FFF2-40B4-BE49-F238E27FC236}">
                  <a16:creationId xmlns:a16="http://schemas.microsoft.com/office/drawing/2014/main" id="{CB5B00CD-9502-4DCB-A308-FA9042EA2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Рисунок 7">
              <a:extLst>
                <a:ext uri="{FF2B5EF4-FFF2-40B4-BE49-F238E27FC236}">
                  <a16:creationId xmlns:a16="http://schemas.microsoft.com/office/drawing/2014/main" id="{5108C4FD-9490-4489-936E-4C8D50CE9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266" y="1157347"/>
              <a:ext cx="1807468" cy="1575819"/>
            </a:xfrm>
            <a:prstGeom prst="rect">
              <a:avLst/>
            </a:prstGeom>
          </p:spPr>
        </p:pic>
      </p:grpSp>
      <p:sp>
        <p:nvSpPr>
          <p:cNvPr id="10" name="TextBox 9">
            <a:extLst>
              <a:ext uri="{FF2B5EF4-FFF2-40B4-BE49-F238E27FC236}">
                <a16:creationId xmlns:a16="http://schemas.microsoft.com/office/drawing/2014/main" id="{6C6A1E49-594D-47AE-B070-EE8D0317E241}"/>
              </a:ext>
            </a:extLst>
          </p:cNvPr>
          <p:cNvSpPr txBox="1"/>
          <p:nvPr/>
        </p:nvSpPr>
        <p:spPr>
          <a:xfrm>
            <a:off x="4171147" y="2744264"/>
            <a:ext cx="3512500"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7200" b="1" dirty="0">
                <a:latin typeface="Courier New" panose="02070309020205020404" pitchFamily="49" charset="0"/>
                <a:cs typeface="Courier New" panose="02070309020205020404" pitchFamily="49" charset="0"/>
              </a:rPr>
              <a:t>ОПТИКА</a:t>
            </a:r>
          </a:p>
        </p:txBody>
      </p:sp>
      <p:sp>
        <p:nvSpPr>
          <p:cNvPr id="12" name="Нижний колонтитул 11">
            <a:extLst>
              <a:ext uri="{FF2B5EF4-FFF2-40B4-BE49-F238E27FC236}">
                <a16:creationId xmlns:a16="http://schemas.microsoft.com/office/drawing/2014/main" id="{43610EA3-1035-45AE-BAD3-E651DDBB68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www.dvsschool.ru</a:t>
            </a: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Дата 1">
            <a:extLst>
              <a:ext uri="{FF2B5EF4-FFF2-40B4-BE49-F238E27FC236}">
                <a16:creationId xmlns:a16="http://schemas.microsoft.com/office/drawing/2014/main" id="{34C17977-AD7E-E2FB-4D9D-844A0334B566}"/>
              </a:ext>
            </a:extLst>
          </p:cNvPr>
          <p:cNvSpPr>
            <a:spLocks noGrp="1"/>
          </p:cNvSpPr>
          <p:nvPr>
            <p:ph type="dt" sz="half" idx="10"/>
          </p:nvPr>
        </p:nvSpPr>
        <p:spPr/>
        <p:txBody>
          <a:bodyPr/>
          <a:lstStyle/>
          <a:p>
            <a:fld id="{9E90FCC1-584E-4B37-BD11-9BD209DA837F}" type="datetime1">
              <a:rPr lang="ru-RU" smtClean="0"/>
              <a:t>18.12.2022</a:t>
            </a:fld>
            <a:endParaRPr lang="ru-RU"/>
          </a:p>
        </p:txBody>
      </p:sp>
      <p:sp>
        <p:nvSpPr>
          <p:cNvPr id="4" name="Номер слайда 3">
            <a:extLst>
              <a:ext uri="{FF2B5EF4-FFF2-40B4-BE49-F238E27FC236}">
                <a16:creationId xmlns:a16="http://schemas.microsoft.com/office/drawing/2014/main" id="{70473857-1D9C-C802-E615-BFB448004DA6}"/>
              </a:ext>
            </a:extLst>
          </p:cNvPr>
          <p:cNvSpPr>
            <a:spLocks noGrp="1"/>
          </p:cNvSpPr>
          <p:nvPr>
            <p:ph type="sldNum" sz="quarter" idx="12"/>
          </p:nvPr>
        </p:nvSpPr>
        <p:spPr/>
        <p:txBody>
          <a:bodyPr/>
          <a:lstStyle/>
          <a:p>
            <a:fld id="{A7D5A495-E74E-4F5D-889D-5BC8C5C6F922}" type="slidenum">
              <a:rPr lang="ru-RU" smtClean="0"/>
              <a:t>1</a:t>
            </a:fld>
            <a:endParaRPr lang="ru-RU"/>
          </a:p>
        </p:txBody>
      </p:sp>
      <p:sp>
        <p:nvSpPr>
          <p:cNvPr id="5" name="TextBox 4">
            <a:extLst>
              <a:ext uri="{FF2B5EF4-FFF2-40B4-BE49-F238E27FC236}">
                <a16:creationId xmlns:a16="http://schemas.microsoft.com/office/drawing/2014/main" id="{85760F27-EB1A-7245-2E37-42E2504C11FC}"/>
              </a:ext>
            </a:extLst>
          </p:cNvPr>
          <p:cNvSpPr txBox="1"/>
          <p:nvPr/>
        </p:nvSpPr>
        <p:spPr>
          <a:xfrm>
            <a:off x="5276102" y="3955691"/>
            <a:ext cx="1625030" cy="646331"/>
          </a:xfrm>
          <a:prstGeom prst="rect">
            <a:avLst/>
          </a:prstGeom>
          <a:noFill/>
        </p:spPr>
        <p:txBody>
          <a:bodyPr wrap="square" rtlCol="0">
            <a:spAutoFit/>
          </a:bodyPr>
          <a:lstStyle/>
          <a:p>
            <a:pPr algn="ctr"/>
            <a:r>
              <a:rPr lang="ru-RU" b="1" dirty="0">
                <a:latin typeface="Courier New" panose="02070309020205020404" pitchFamily="49" charset="0"/>
                <a:cs typeface="Courier New" panose="02070309020205020404" pitchFamily="49" charset="0"/>
              </a:rPr>
              <a:t>ПРАКТИКА</a:t>
            </a:r>
          </a:p>
          <a:p>
            <a:pPr algn="ctr"/>
            <a:r>
              <a:rPr lang="ru-RU" b="1" dirty="0">
                <a:latin typeface="Courier New" panose="02070309020205020404" pitchFamily="49" charset="0"/>
                <a:cs typeface="Courier New" panose="02070309020205020404" pitchFamily="49" charset="0"/>
              </a:rPr>
              <a:t>2-я часть</a:t>
            </a:r>
          </a:p>
        </p:txBody>
      </p:sp>
    </p:spTree>
    <p:extLst>
      <p:ext uri="{BB962C8B-B14F-4D97-AF65-F5344CB8AC3E}">
        <p14:creationId xmlns:p14="http://schemas.microsoft.com/office/powerpoint/2010/main" val="2624238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10</a:t>
            </a:fld>
            <a:endParaRPr lang="ru-RU"/>
          </a:p>
        </p:txBody>
      </p:sp>
      <p:pic>
        <p:nvPicPr>
          <p:cNvPr id="7" name="Рисунок 6">
            <a:extLst>
              <a:ext uri="{FF2B5EF4-FFF2-40B4-BE49-F238E27FC236}">
                <a16:creationId xmlns:a16="http://schemas.microsoft.com/office/drawing/2014/main" id="{7860990A-90C2-E01D-E379-ACDD31E7FBDC}"/>
              </a:ext>
            </a:extLst>
          </p:cNvPr>
          <p:cNvPicPr>
            <a:picLocks noChangeAspect="1"/>
          </p:cNvPicPr>
          <p:nvPr/>
        </p:nvPicPr>
        <p:blipFill>
          <a:blip r:embed="rId3"/>
          <a:stretch>
            <a:fillRect/>
          </a:stretch>
        </p:blipFill>
        <p:spPr>
          <a:xfrm>
            <a:off x="101602" y="1233577"/>
            <a:ext cx="12035902" cy="4408097"/>
          </a:xfrm>
          <a:prstGeom prst="rect">
            <a:avLst/>
          </a:prstGeom>
        </p:spPr>
      </p:pic>
    </p:spTree>
    <p:extLst>
      <p:ext uri="{BB962C8B-B14F-4D97-AF65-F5344CB8AC3E}">
        <p14:creationId xmlns:p14="http://schemas.microsoft.com/office/powerpoint/2010/main" val="227699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11</a:t>
            </a:fld>
            <a:endParaRPr lang="ru-RU"/>
          </a:p>
        </p:txBody>
      </p:sp>
      <p:pic>
        <p:nvPicPr>
          <p:cNvPr id="7" name="Рисунок 6">
            <a:extLst>
              <a:ext uri="{FF2B5EF4-FFF2-40B4-BE49-F238E27FC236}">
                <a16:creationId xmlns:a16="http://schemas.microsoft.com/office/drawing/2014/main" id="{A7B5ACE5-9DA5-647D-7EC7-C61F21F5D137}"/>
              </a:ext>
            </a:extLst>
          </p:cNvPr>
          <p:cNvPicPr>
            <a:picLocks noChangeAspect="1"/>
          </p:cNvPicPr>
          <p:nvPr/>
        </p:nvPicPr>
        <p:blipFill>
          <a:blip r:embed="rId3"/>
          <a:stretch>
            <a:fillRect/>
          </a:stretch>
        </p:blipFill>
        <p:spPr>
          <a:xfrm>
            <a:off x="39400" y="1414732"/>
            <a:ext cx="12113200" cy="4028536"/>
          </a:xfrm>
          <a:prstGeom prst="rect">
            <a:avLst/>
          </a:prstGeom>
        </p:spPr>
      </p:pic>
    </p:spTree>
    <p:extLst>
      <p:ext uri="{BB962C8B-B14F-4D97-AF65-F5344CB8AC3E}">
        <p14:creationId xmlns:p14="http://schemas.microsoft.com/office/powerpoint/2010/main" val="34007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12</a:t>
            </a:fld>
            <a:endParaRPr lang="ru-RU"/>
          </a:p>
        </p:txBody>
      </p:sp>
      <p:pic>
        <p:nvPicPr>
          <p:cNvPr id="7" name="Рисунок 6">
            <a:extLst>
              <a:ext uri="{FF2B5EF4-FFF2-40B4-BE49-F238E27FC236}">
                <a16:creationId xmlns:a16="http://schemas.microsoft.com/office/drawing/2014/main" id="{F9DE1A92-88D0-5CD3-C911-368CB7961210}"/>
              </a:ext>
            </a:extLst>
          </p:cNvPr>
          <p:cNvPicPr>
            <a:picLocks noChangeAspect="1"/>
          </p:cNvPicPr>
          <p:nvPr/>
        </p:nvPicPr>
        <p:blipFill>
          <a:blip r:embed="rId2"/>
          <a:stretch>
            <a:fillRect/>
          </a:stretch>
        </p:blipFill>
        <p:spPr>
          <a:xfrm>
            <a:off x="458638" y="0"/>
            <a:ext cx="11274724" cy="6481884"/>
          </a:xfrm>
          <a:prstGeom prst="rect">
            <a:avLst/>
          </a:prstGeom>
        </p:spPr>
      </p:pic>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Tree>
    <p:extLst>
      <p:ext uri="{BB962C8B-B14F-4D97-AF65-F5344CB8AC3E}">
        <p14:creationId xmlns:p14="http://schemas.microsoft.com/office/powerpoint/2010/main" val="1848270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13</a:t>
            </a:fld>
            <a:endParaRPr lang="ru-RU"/>
          </a:p>
        </p:txBody>
      </p:sp>
      <p:pic>
        <p:nvPicPr>
          <p:cNvPr id="7" name="Рисунок 6">
            <a:extLst>
              <a:ext uri="{FF2B5EF4-FFF2-40B4-BE49-F238E27FC236}">
                <a16:creationId xmlns:a16="http://schemas.microsoft.com/office/drawing/2014/main" id="{99C35174-9BC4-4C19-284F-A8489A74E288}"/>
              </a:ext>
            </a:extLst>
          </p:cNvPr>
          <p:cNvPicPr>
            <a:picLocks noChangeAspect="1"/>
          </p:cNvPicPr>
          <p:nvPr/>
        </p:nvPicPr>
        <p:blipFill>
          <a:blip r:embed="rId2"/>
          <a:stretch>
            <a:fillRect/>
          </a:stretch>
        </p:blipFill>
        <p:spPr>
          <a:xfrm>
            <a:off x="933420" y="85816"/>
            <a:ext cx="10662249" cy="6210342"/>
          </a:xfrm>
          <a:prstGeom prst="rect">
            <a:avLst/>
          </a:prstGeom>
        </p:spPr>
      </p:pic>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Tree>
    <p:extLst>
      <p:ext uri="{BB962C8B-B14F-4D97-AF65-F5344CB8AC3E}">
        <p14:creationId xmlns:p14="http://schemas.microsoft.com/office/powerpoint/2010/main" val="2787726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14</a:t>
            </a:fld>
            <a:endParaRPr lang="ru-RU"/>
          </a:p>
        </p:txBody>
      </p:sp>
      <p:pic>
        <p:nvPicPr>
          <p:cNvPr id="7" name="Рисунок 6">
            <a:extLst>
              <a:ext uri="{FF2B5EF4-FFF2-40B4-BE49-F238E27FC236}">
                <a16:creationId xmlns:a16="http://schemas.microsoft.com/office/drawing/2014/main" id="{9D7F0D37-0407-0AFB-7F8B-C9B731BAC704}"/>
              </a:ext>
            </a:extLst>
          </p:cNvPr>
          <p:cNvPicPr>
            <a:picLocks noChangeAspect="1"/>
          </p:cNvPicPr>
          <p:nvPr/>
        </p:nvPicPr>
        <p:blipFill>
          <a:blip r:embed="rId3"/>
          <a:stretch>
            <a:fillRect/>
          </a:stretch>
        </p:blipFill>
        <p:spPr>
          <a:xfrm>
            <a:off x="1440612" y="374840"/>
            <a:ext cx="9445924" cy="6022158"/>
          </a:xfrm>
          <a:prstGeom prst="rect">
            <a:avLst/>
          </a:prstGeom>
        </p:spPr>
      </p:pic>
    </p:spTree>
    <p:extLst>
      <p:ext uri="{BB962C8B-B14F-4D97-AF65-F5344CB8AC3E}">
        <p14:creationId xmlns:p14="http://schemas.microsoft.com/office/powerpoint/2010/main" val="2421615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15</a:t>
            </a:fld>
            <a:endParaRPr lang="ru-RU"/>
          </a:p>
        </p:txBody>
      </p:sp>
      <p:pic>
        <p:nvPicPr>
          <p:cNvPr id="7" name="Рисунок 6">
            <a:extLst>
              <a:ext uri="{FF2B5EF4-FFF2-40B4-BE49-F238E27FC236}">
                <a16:creationId xmlns:a16="http://schemas.microsoft.com/office/drawing/2014/main" id="{C79EF807-E845-7A3D-49E2-CFAB1ACC41CA}"/>
              </a:ext>
            </a:extLst>
          </p:cNvPr>
          <p:cNvPicPr>
            <a:picLocks noChangeAspect="1"/>
          </p:cNvPicPr>
          <p:nvPr/>
        </p:nvPicPr>
        <p:blipFill>
          <a:blip r:embed="rId3"/>
          <a:stretch>
            <a:fillRect/>
          </a:stretch>
        </p:blipFill>
        <p:spPr>
          <a:xfrm>
            <a:off x="1509623" y="154257"/>
            <a:ext cx="8686221" cy="6202093"/>
          </a:xfrm>
          <a:prstGeom prst="rect">
            <a:avLst/>
          </a:prstGeom>
        </p:spPr>
      </p:pic>
    </p:spTree>
    <p:extLst>
      <p:ext uri="{BB962C8B-B14F-4D97-AF65-F5344CB8AC3E}">
        <p14:creationId xmlns:p14="http://schemas.microsoft.com/office/powerpoint/2010/main" val="3323675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16</a:t>
            </a:fld>
            <a:endParaRPr lang="ru-RU"/>
          </a:p>
        </p:txBody>
      </p:sp>
      <p:pic>
        <p:nvPicPr>
          <p:cNvPr id="7" name="Рисунок 6">
            <a:extLst>
              <a:ext uri="{FF2B5EF4-FFF2-40B4-BE49-F238E27FC236}">
                <a16:creationId xmlns:a16="http://schemas.microsoft.com/office/drawing/2014/main" id="{32301114-0E2C-096D-42D0-C7B91EB3ADA0}"/>
              </a:ext>
            </a:extLst>
          </p:cNvPr>
          <p:cNvPicPr>
            <a:picLocks noChangeAspect="1"/>
          </p:cNvPicPr>
          <p:nvPr/>
        </p:nvPicPr>
        <p:blipFill>
          <a:blip r:embed="rId3"/>
          <a:stretch>
            <a:fillRect/>
          </a:stretch>
        </p:blipFill>
        <p:spPr>
          <a:xfrm>
            <a:off x="2678290" y="136525"/>
            <a:ext cx="6563264" cy="3151850"/>
          </a:xfrm>
          <a:prstGeom prst="rect">
            <a:avLst/>
          </a:prstGeom>
        </p:spPr>
      </p:pic>
      <p:sp>
        <p:nvSpPr>
          <p:cNvPr id="9" name="TextBox 8">
            <a:extLst>
              <a:ext uri="{FF2B5EF4-FFF2-40B4-BE49-F238E27FC236}">
                <a16:creationId xmlns:a16="http://schemas.microsoft.com/office/drawing/2014/main" id="{2F137230-5995-471E-03F9-8DE83717FDAE}"/>
              </a:ext>
            </a:extLst>
          </p:cNvPr>
          <p:cNvSpPr txBox="1"/>
          <p:nvPr/>
        </p:nvSpPr>
        <p:spPr>
          <a:xfrm>
            <a:off x="268941" y="3429000"/>
            <a:ext cx="6096000" cy="523220"/>
          </a:xfrm>
          <a:prstGeom prst="rect">
            <a:avLst/>
          </a:prstGeom>
          <a:noFill/>
        </p:spPr>
        <p:txBody>
          <a:bodyPr wrap="square">
            <a:spAutoFit/>
          </a:bodyPr>
          <a:lstStyle/>
          <a:p>
            <a:r>
              <a:rPr lang="ru-RU" sz="2800" b="1" dirty="0">
                <a:latin typeface="Courier New" panose="02070309020205020404" pitchFamily="49" charset="0"/>
                <a:cs typeface="Courier New" panose="02070309020205020404" pitchFamily="49" charset="0"/>
              </a:rPr>
              <a:t>Аккомодация -</a:t>
            </a:r>
          </a:p>
        </p:txBody>
      </p:sp>
      <p:sp>
        <p:nvSpPr>
          <p:cNvPr id="11" name="TextBox 10">
            <a:extLst>
              <a:ext uri="{FF2B5EF4-FFF2-40B4-BE49-F238E27FC236}">
                <a16:creationId xmlns:a16="http://schemas.microsoft.com/office/drawing/2014/main" id="{5A4F57B9-4719-BCA1-868E-CBB0955E82D1}"/>
              </a:ext>
            </a:extLst>
          </p:cNvPr>
          <p:cNvSpPr txBox="1"/>
          <p:nvPr/>
        </p:nvSpPr>
        <p:spPr>
          <a:xfrm>
            <a:off x="3145554" y="3402105"/>
            <a:ext cx="8867152" cy="954107"/>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способность глаза отчётливо видеть предметы на различных расстояниях.</a:t>
            </a:r>
          </a:p>
        </p:txBody>
      </p:sp>
      <p:pic>
        <p:nvPicPr>
          <p:cNvPr id="13" name="Рисунок 12">
            <a:extLst>
              <a:ext uri="{FF2B5EF4-FFF2-40B4-BE49-F238E27FC236}">
                <a16:creationId xmlns:a16="http://schemas.microsoft.com/office/drawing/2014/main" id="{B152F929-CF76-4D78-B999-C047DE6DF69F}"/>
              </a:ext>
            </a:extLst>
          </p:cNvPr>
          <p:cNvPicPr>
            <a:picLocks noChangeAspect="1"/>
          </p:cNvPicPr>
          <p:nvPr/>
        </p:nvPicPr>
        <p:blipFill>
          <a:blip r:embed="rId4"/>
          <a:stretch>
            <a:fillRect/>
          </a:stretch>
        </p:blipFill>
        <p:spPr>
          <a:xfrm>
            <a:off x="1559859" y="4383107"/>
            <a:ext cx="8252572" cy="2052265"/>
          </a:xfrm>
          <a:prstGeom prst="rect">
            <a:avLst/>
          </a:prstGeom>
        </p:spPr>
      </p:pic>
    </p:spTree>
    <p:extLst>
      <p:ext uri="{BB962C8B-B14F-4D97-AF65-F5344CB8AC3E}">
        <p14:creationId xmlns:p14="http://schemas.microsoft.com/office/powerpoint/2010/main" val="49250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17</a:t>
            </a:fld>
            <a:endParaRPr lang="ru-RU"/>
          </a:p>
        </p:txBody>
      </p:sp>
      <p:sp>
        <p:nvSpPr>
          <p:cNvPr id="7" name="TextBox 6">
            <a:extLst>
              <a:ext uri="{FF2B5EF4-FFF2-40B4-BE49-F238E27FC236}">
                <a16:creationId xmlns:a16="http://schemas.microsoft.com/office/drawing/2014/main" id="{3DFEB3CA-F169-87E6-17B6-A0EFE223C4E3}"/>
              </a:ext>
            </a:extLst>
          </p:cNvPr>
          <p:cNvSpPr txBox="1"/>
          <p:nvPr/>
        </p:nvSpPr>
        <p:spPr>
          <a:xfrm>
            <a:off x="5257800" y="3194311"/>
            <a:ext cx="6096000" cy="523220"/>
          </a:xfrm>
          <a:prstGeom prst="rect">
            <a:avLst/>
          </a:prstGeom>
          <a:noFill/>
        </p:spPr>
        <p:txBody>
          <a:bodyPr wrap="square">
            <a:spAutoFit/>
          </a:bodyPr>
          <a:lstStyle/>
          <a:p>
            <a:r>
              <a:rPr lang="ru-RU" sz="2800" b="1" dirty="0">
                <a:latin typeface="Courier New" panose="02070309020205020404" pitchFamily="49" charset="0"/>
                <a:cs typeface="Courier New" panose="02070309020205020404" pitchFamily="49" charset="0"/>
              </a:rPr>
              <a:t>Угол зрения</a:t>
            </a:r>
          </a:p>
        </p:txBody>
      </p:sp>
      <p:pic>
        <p:nvPicPr>
          <p:cNvPr id="8" name="Рисунок 7">
            <a:extLst>
              <a:ext uri="{FF2B5EF4-FFF2-40B4-BE49-F238E27FC236}">
                <a16:creationId xmlns:a16="http://schemas.microsoft.com/office/drawing/2014/main" id="{83735F28-E7AF-7E35-5849-08804779119C}"/>
              </a:ext>
            </a:extLst>
          </p:cNvPr>
          <p:cNvPicPr>
            <a:picLocks noChangeAspect="1"/>
          </p:cNvPicPr>
          <p:nvPr/>
        </p:nvPicPr>
        <p:blipFill>
          <a:blip r:embed="rId3"/>
          <a:stretch>
            <a:fillRect/>
          </a:stretch>
        </p:blipFill>
        <p:spPr>
          <a:xfrm>
            <a:off x="2678290" y="136525"/>
            <a:ext cx="6563264" cy="3151850"/>
          </a:xfrm>
          <a:prstGeom prst="rect">
            <a:avLst/>
          </a:prstGeom>
        </p:spPr>
      </p:pic>
      <p:grpSp>
        <p:nvGrpSpPr>
          <p:cNvPr id="17" name="Группа 16">
            <a:extLst>
              <a:ext uri="{FF2B5EF4-FFF2-40B4-BE49-F238E27FC236}">
                <a16:creationId xmlns:a16="http://schemas.microsoft.com/office/drawing/2014/main" id="{C5BEC8F6-37B7-6A41-0D73-21992D7EBFA4}"/>
              </a:ext>
            </a:extLst>
          </p:cNvPr>
          <p:cNvGrpSpPr/>
          <p:nvPr/>
        </p:nvGrpSpPr>
        <p:grpSpPr>
          <a:xfrm>
            <a:off x="233632" y="3731818"/>
            <a:ext cx="7124700" cy="2417254"/>
            <a:chOff x="233632" y="3731818"/>
            <a:chExt cx="7124700" cy="2417254"/>
          </a:xfrm>
        </p:grpSpPr>
        <p:pic>
          <p:nvPicPr>
            <p:cNvPr id="10" name="Рисунок 9">
              <a:extLst>
                <a:ext uri="{FF2B5EF4-FFF2-40B4-BE49-F238E27FC236}">
                  <a16:creationId xmlns:a16="http://schemas.microsoft.com/office/drawing/2014/main" id="{70EB9139-CE9C-3CD4-86B1-EFD02D291CB3}"/>
                </a:ext>
              </a:extLst>
            </p:cNvPr>
            <p:cNvPicPr>
              <a:picLocks noChangeAspect="1"/>
            </p:cNvPicPr>
            <p:nvPr/>
          </p:nvPicPr>
          <p:blipFill>
            <a:blip r:embed="rId4"/>
            <a:stretch>
              <a:fillRect/>
            </a:stretch>
          </p:blipFill>
          <p:spPr>
            <a:xfrm>
              <a:off x="233632" y="3731818"/>
              <a:ext cx="7124700" cy="1943100"/>
            </a:xfrm>
            <a:prstGeom prst="rect">
              <a:avLst/>
            </a:prstGeom>
          </p:spPr>
        </p:pic>
        <p:sp>
          <p:nvSpPr>
            <p:cNvPr id="14" name="TextBox 13">
              <a:extLst>
                <a:ext uri="{FF2B5EF4-FFF2-40B4-BE49-F238E27FC236}">
                  <a16:creationId xmlns:a16="http://schemas.microsoft.com/office/drawing/2014/main" id="{691E56E1-CA5D-E072-BB0E-C9D0C955BDD3}"/>
                </a:ext>
              </a:extLst>
            </p:cNvPr>
            <p:cNvSpPr txBox="1"/>
            <p:nvPr/>
          </p:nvSpPr>
          <p:spPr>
            <a:xfrm>
              <a:off x="233632" y="5625852"/>
              <a:ext cx="7124700" cy="523220"/>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Предмет далеко, угол зрения мал.</a:t>
              </a:r>
            </a:p>
          </p:txBody>
        </p:sp>
      </p:grpSp>
      <p:grpSp>
        <p:nvGrpSpPr>
          <p:cNvPr id="18" name="Группа 17">
            <a:extLst>
              <a:ext uri="{FF2B5EF4-FFF2-40B4-BE49-F238E27FC236}">
                <a16:creationId xmlns:a16="http://schemas.microsoft.com/office/drawing/2014/main" id="{4023EEB4-8DF4-B83E-A560-5FA3A4FE5AAC}"/>
              </a:ext>
            </a:extLst>
          </p:cNvPr>
          <p:cNvGrpSpPr/>
          <p:nvPr/>
        </p:nvGrpSpPr>
        <p:grpSpPr>
          <a:xfrm>
            <a:off x="7358332" y="3621282"/>
            <a:ext cx="4762500" cy="2958677"/>
            <a:chOff x="7358332" y="3621282"/>
            <a:chExt cx="4762500" cy="2958677"/>
          </a:xfrm>
        </p:grpSpPr>
        <p:pic>
          <p:nvPicPr>
            <p:cNvPr id="12" name="Рисунок 11">
              <a:extLst>
                <a:ext uri="{FF2B5EF4-FFF2-40B4-BE49-F238E27FC236}">
                  <a16:creationId xmlns:a16="http://schemas.microsoft.com/office/drawing/2014/main" id="{EFDE3DA2-5F88-FA36-863D-8A57E19632A9}"/>
                </a:ext>
              </a:extLst>
            </p:cNvPr>
            <p:cNvPicPr>
              <a:picLocks noChangeAspect="1"/>
            </p:cNvPicPr>
            <p:nvPr/>
          </p:nvPicPr>
          <p:blipFill>
            <a:blip r:embed="rId5"/>
            <a:stretch>
              <a:fillRect/>
            </a:stretch>
          </p:blipFill>
          <p:spPr>
            <a:xfrm>
              <a:off x="7358332" y="3621282"/>
              <a:ext cx="4762500" cy="1971675"/>
            </a:xfrm>
            <a:prstGeom prst="rect">
              <a:avLst/>
            </a:prstGeom>
          </p:spPr>
        </p:pic>
        <p:sp>
          <p:nvSpPr>
            <p:cNvPr id="16" name="TextBox 15">
              <a:extLst>
                <a:ext uri="{FF2B5EF4-FFF2-40B4-BE49-F238E27FC236}">
                  <a16:creationId xmlns:a16="http://schemas.microsoft.com/office/drawing/2014/main" id="{885EA1B2-C58B-4EDE-2448-DF8EDED17E21}"/>
                </a:ext>
              </a:extLst>
            </p:cNvPr>
            <p:cNvSpPr txBox="1"/>
            <p:nvPr/>
          </p:nvSpPr>
          <p:spPr>
            <a:xfrm>
              <a:off x="7462939" y="5625852"/>
              <a:ext cx="4495429" cy="954107"/>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Предмет близко, угол зрения велик.</a:t>
              </a:r>
            </a:p>
          </p:txBody>
        </p:sp>
      </p:grpSp>
    </p:spTree>
    <p:extLst>
      <p:ext uri="{BB962C8B-B14F-4D97-AF65-F5344CB8AC3E}">
        <p14:creationId xmlns:p14="http://schemas.microsoft.com/office/powerpoint/2010/main" val="9157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18</a:t>
            </a:fld>
            <a:endParaRPr lang="ru-RU"/>
          </a:p>
        </p:txBody>
      </p:sp>
      <p:sp>
        <p:nvSpPr>
          <p:cNvPr id="7" name="TextBox 6">
            <a:extLst>
              <a:ext uri="{FF2B5EF4-FFF2-40B4-BE49-F238E27FC236}">
                <a16:creationId xmlns:a16="http://schemas.microsoft.com/office/drawing/2014/main" id="{2215B6B6-F726-82BF-B3DA-540C17A80D04}"/>
              </a:ext>
            </a:extLst>
          </p:cNvPr>
          <p:cNvSpPr txBox="1"/>
          <p:nvPr/>
        </p:nvSpPr>
        <p:spPr>
          <a:xfrm>
            <a:off x="224117" y="340520"/>
            <a:ext cx="6364942" cy="523220"/>
          </a:xfrm>
          <a:prstGeom prst="rect">
            <a:avLst/>
          </a:prstGeom>
          <a:noFill/>
        </p:spPr>
        <p:txBody>
          <a:bodyPr wrap="square">
            <a:spAutoFit/>
          </a:bodyPr>
          <a:lstStyle/>
          <a:p>
            <a:r>
              <a:rPr lang="ru-RU" sz="2800" b="1" dirty="0">
                <a:latin typeface="Courier New" panose="02070309020205020404" pitchFamily="49" charset="0"/>
                <a:cs typeface="Courier New" panose="02070309020205020404" pitchFamily="49" charset="0"/>
              </a:rPr>
              <a:t>Расстояние наилучшего зрения</a:t>
            </a:r>
          </a:p>
        </p:txBody>
      </p:sp>
      <p:sp>
        <p:nvSpPr>
          <p:cNvPr id="9" name="TextBox 8">
            <a:extLst>
              <a:ext uri="{FF2B5EF4-FFF2-40B4-BE49-F238E27FC236}">
                <a16:creationId xmlns:a16="http://schemas.microsoft.com/office/drawing/2014/main" id="{4CC53137-3307-F01D-DE7D-A1FB1984D25E}"/>
              </a:ext>
            </a:extLst>
          </p:cNvPr>
          <p:cNvSpPr txBox="1"/>
          <p:nvPr/>
        </p:nvSpPr>
        <p:spPr>
          <a:xfrm>
            <a:off x="358588" y="863740"/>
            <a:ext cx="7602071" cy="3970318"/>
          </a:xfrm>
          <a:prstGeom prst="rect">
            <a:avLst/>
          </a:prstGeom>
          <a:noFill/>
        </p:spPr>
        <p:txBody>
          <a:bodyPr wrap="square">
            <a:spAutoFit/>
          </a:bodyPr>
          <a:lstStyle/>
          <a:p>
            <a:pPr indent="358775" algn="just"/>
            <a:r>
              <a:rPr lang="ru-RU" sz="2800" dirty="0">
                <a:latin typeface="Courier New" panose="02070309020205020404" pitchFamily="49" charset="0"/>
                <a:cs typeface="Courier New" panose="02070309020205020404" pitchFamily="49" charset="0"/>
              </a:rPr>
              <a:t>При таком расстоянии достигается компромисс: угол зрения уже достаточно велик, и в то же время глаз не утомляется ввиду не слишком большой деформации хрусталика. Поэтому с расстояния наилучшего зрения мы можем полноценно созерцать предмет в течении весьма долгого времени.</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22E5D03-6809-E10B-294A-65E6E9474026}"/>
                  </a:ext>
                </a:extLst>
              </p:cNvPr>
              <p:cNvSpPr txBox="1"/>
              <p:nvPr/>
            </p:nvSpPr>
            <p:spPr>
              <a:xfrm>
                <a:off x="2934002" y="5195047"/>
                <a:ext cx="244938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𝑑</m:t>
                      </m:r>
                      <m:r>
                        <a:rPr lang="ru-RU" sz="3600" b="0" i="1" baseline="-25000" smtClean="0">
                          <a:latin typeface="Cambria Math" panose="02040503050406030204" pitchFamily="18" charset="0"/>
                        </a:rPr>
                        <m:t>0</m:t>
                      </m:r>
                      <m:r>
                        <a:rPr lang="en-US" sz="3600" b="0" i="1" smtClean="0">
                          <a:latin typeface="Cambria Math" panose="02040503050406030204" pitchFamily="18" charset="0"/>
                        </a:rPr>
                        <m:t> </m:t>
                      </m:r>
                      <m:r>
                        <a:rPr lang="en-US" sz="3600" b="0" i="1" smtClean="0">
                          <a:latin typeface="Cambria Math" panose="02040503050406030204" pitchFamily="18" charset="0"/>
                          <a:ea typeface="Cambria Math" panose="02040503050406030204" pitchFamily="18" charset="0"/>
                        </a:rPr>
                        <m:t>≈25 </m:t>
                      </m:r>
                      <m:r>
                        <a:rPr lang="ru-RU" sz="3600" b="0" i="1" smtClean="0">
                          <a:latin typeface="Cambria Math" panose="02040503050406030204" pitchFamily="18" charset="0"/>
                          <a:ea typeface="Cambria Math" panose="02040503050406030204" pitchFamily="18" charset="0"/>
                        </a:rPr>
                        <m:t>см</m:t>
                      </m:r>
                    </m:oMath>
                  </m:oMathPara>
                </a14:m>
                <a:endParaRPr lang="ru-RU" sz="3600" dirty="0"/>
              </a:p>
            </p:txBody>
          </p:sp>
        </mc:Choice>
        <mc:Fallback xmlns="">
          <p:sp>
            <p:nvSpPr>
              <p:cNvPr id="10" name="TextBox 9">
                <a:extLst>
                  <a:ext uri="{FF2B5EF4-FFF2-40B4-BE49-F238E27FC236}">
                    <a16:creationId xmlns:a16="http://schemas.microsoft.com/office/drawing/2014/main" id="{422E5D03-6809-E10B-294A-65E6E9474026}"/>
                  </a:ext>
                </a:extLst>
              </p:cNvPr>
              <p:cNvSpPr txBox="1">
                <a:spLocks noRot="1" noChangeAspect="1" noMove="1" noResize="1" noEditPoints="1" noAdjustHandles="1" noChangeArrowheads="1" noChangeShapeType="1" noTextEdit="1"/>
              </p:cNvSpPr>
              <p:nvPr/>
            </p:nvSpPr>
            <p:spPr>
              <a:xfrm>
                <a:off x="2934002" y="5195047"/>
                <a:ext cx="2449388" cy="553998"/>
              </a:xfrm>
              <a:prstGeom prst="rect">
                <a:avLst/>
              </a:prstGeom>
              <a:blipFill>
                <a:blip r:embed="rId3"/>
                <a:stretch>
                  <a:fillRect/>
                </a:stretch>
              </a:blipFill>
            </p:spPr>
            <p:txBody>
              <a:bodyPr/>
              <a:lstStyle/>
              <a:p>
                <a:r>
                  <a:rPr lang="ru-RU">
                    <a:noFill/>
                  </a:rPr>
                  <a:t> </a:t>
                </a:r>
              </a:p>
            </p:txBody>
          </p:sp>
        </mc:Fallback>
      </mc:AlternateContent>
      <p:pic>
        <p:nvPicPr>
          <p:cNvPr id="12" name="Рисунок 11">
            <a:extLst>
              <a:ext uri="{FF2B5EF4-FFF2-40B4-BE49-F238E27FC236}">
                <a16:creationId xmlns:a16="http://schemas.microsoft.com/office/drawing/2014/main" id="{C0DCCB1C-524D-8412-5C0D-52FB89733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165" y="1083153"/>
            <a:ext cx="3585882" cy="5212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1088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19</a:t>
            </a:fld>
            <a:endParaRPr lang="ru-RU"/>
          </a:p>
        </p:txBody>
      </p:sp>
      <p:sp>
        <p:nvSpPr>
          <p:cNvPr id="9" name="TextBox 8">
            <a:extLst>
              <a:ext uri="{FF2B5EF4-FFF2-40B4-BE49-F238E27FC236}">
                <a16:creationId xmlns:a16="http://schemas.microsoft.com/office/drawing/2014/main" id="{4FAAC8D8-C107-9E75-0C35-240F9856C6E0}"/>
              </a:ext>
            </a:extLst>
          </p:cNvPr>
          <p:cNvSpPr txBox="1"/>
          <p:nvPr/>
        </p:nvSpPr>
        <p:spPr>
          <a:xfrm>
            <a:off x="259975" y="417330"/>
            <a:ext cx="11591365" cy="1384995"/>
          </a:xfrm>
          <a:prstGeom prst="rect">
            <a:avLst/>
          </a:prstGeom>
          <a:noFill/>
        </p:spPr>
        <p:txBody>
          <a:bodyPr wrap="square">
            <a:spAutoFit/>
          </a:bodyPr>
          <a:lstStyle/>
          <a:p>
            <a:r>
              <a:rPr lang="ru-RU" sz="2800" b="1" dirty="0">
                <a:latin typeface="Courier New" panose="02070309020205020404" pitchFamily="49" charset="0"/>
                <a:cs typeface="Courier New" panose="02070309020205020404" pitchFamily="49" charset="0"/>
              </a:rPr>
              <a:t>Близорукость</a:t>
            </a:r>
            <a:r>
              <a:rPr lang="ru-RU" sz="2800" dirty="0">
                <a:latin typeface="Courier New" panose="02070309020205020404" pitchFamily="49" charset="0"/>
                <a:cs typeface="Courier New" panose="02070309020205020404" pitchFamily="49" charset="0"/>
              </a:rPr>
              <a:t> — это дефект зрения, при котором фокусное расстояние расслабленного глаза меньше расстояния от оптического центра до сетчатки.</a:t>
            </a:r>
          </a:p>
        </p:txBody>
      </p:sp>
      <p:pic>
        <p:nvPicPr>
          <p:cNvPr id="11" name="Рисунок 10">
            <a:extLst>
              <a:ext uri="{FF2B5EF4-FFF2-40B4-BE49-F238E27FC236}">
                <a16:creationId xmlns:a16="http://schemas.microsoft.com/office/drawing/2014/main" id="{09C6176A-28DB-1681-EB7E-2CDC078572D4}"/>
              </a:ext>
            </a:extLst>
          </p:cNvPr>
          <p:cNvPicPr>
            <a:picLocks noChangeAspect="1"/>
          </p:cNvPicPr>
          <p:nvPr/>
        </p:nvPicPr>
        <p:blipFill>
          <a:blip r:embed="rId3"/>
          <a:stretch>
            <a:fillRect/>
          </a:stretch>
        </p:blipFill>
        <p:spPr>
          <a:xfrm>
            <a:off x="259975" y="2133840"/>
            <a:ext cx="3657601" cy="2080538"/>
          </a:xfrm>
          <a:prstGeom prst="rect">
            <a:avLst/>
          </a:prstGeom>
        </p:spPr>
      </p:pic>
      <p:pic>
        <p:nvPicPr>
          <p:cNvPr id="13" name="Рисунок 12">
            <a:extLst>
              <a:ext uri="{FF2B5EF4-FFF2-40B4-BE49-F238E27FC236}">
                <a16:creationId xmlns:a16="http://schemas.microsoft.com/office/drawing/2014/main" id="{22E06549-8EF5-EFA2-4297-210177C76270}"/>
              </a:ext>
            </a:extLst>
          </p:cNvPr>
          <p:cNvPicPr>
            <a:picLocks noChangeAspect="1"/>
          </p:cNvPicPr>
          <p:nvPr/>
        </p:nvPicPr>
        <p:blipFill>
          <a:blip r:embed="rId4"/>
          <a:stretch>
            <a:fillRect/>
          </a:stretch>
        </p:blipFill>
        <p:spPr>
          <a:xfrm>
            <a:off x="5299643" y="1949452"/>
            <a:ext cx="6551697" cy="2449313"/>
          </a:xfrm>
          <a:prstGeom prst="rect">
            <a:avLst/>
          </a:prstGeom>
        </p:spPr>
      </p:pic>
      <p:sp>
        <p:nvSpPr>
          <p:cNvPr id="15" name="TextBox 14">
            <a:extLst>
              <a:ext uri="{FF2B5EF4-FFF2-40B4-BE49-F238E27FC236}">
                <a16:creationId xmlns:a16="http://schemas.microsoft.com/office/drawing/2014/main" id="{4C3306A9-CB72-C6F2-A4DF-03FBA74EE249}"/>
              </a:ext>
            </a:extLst>
          </p:cNvPr>
          <p:cNvSpPr txBox="1"/>
          <p:nvPr/>
        </p:nvSpPr>
        <p:spPr>
          <a:xfrm>
            <a:off x="325290" y="4469616"/>
            <a:ext cx="11672049" cy="1815882"/>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Ближняя точка аккомодации у близорукого глаза находится ближе, чем у нормального. Расстояние наилучшего зрения для близорукого человека меньше 25 см.</a:t>
            </a:r>
          </a:p>
        </p:txBody>
      </p:sp>
    </p:spTree>
    <p:extLst>
      <p:ext uri="{BB962C8B-B14F-4D97-AF65-F5344CB8AC3E}">
        <p14:creationId xmlns:p14="http://schemas.microsoft.com/office/powerpoint/2010/main" val="393606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2</a:t>
            </a:fld>
            <a:endParaRPr lang="ru-RU"/>
          </a:p>
        </p:txBody>
      </p:sp>
      <p:sp>
        <p:nvSpPr>
          <p:cNvPr id="9" name="TextBox 8">
            <a:extLst>
              <a:ext uri="{FF2B5EF4-FFF2-40B4-BE49-F238E27FC236}">
                <a16:creationId xmlns:a16="http://schemas.microsoft.com/office/drawing/2014/main" id="{7AA2247F-E26D-2D17-8C70-85774C39EE70}"/>
              </a:ext>
            </a:extLst>
          </p:cNvPr>
          <p:cNvSpPr txBox="1"/>
          <p:nvPr/>
        </p:nvSpPr>
        <p:spPr>
          <a:xfrm>
            <a:off x="4669406" y="427919"/>
            <a:ext cx="28531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32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Содержание</a:t>
            </a:r>
          </a:p>
        </p:txBody>
      </p:sp>
      <p:sp>
        <p:nvSpPr>
          <p:cNvPr id="10" name="TextBox 9">
            <a:extLst>
              <a:ext uri="{FF2B5EF4-FFF2-40B4-BE49-F238E27FC236}">
                <a16:creationId xmlns:a16="http://schemas.microsoft.com/office/drawing/2014/main" id="{729B7D0C-BD42-6D2C-2460-C96628B61932}"/>
              </a:ext>
            </a:extLst>
          </p:cNvPr>
          <p:cNvSpPr txBox="1"/>
          <p:nvPr/>
        </p:nvSpPr>
        <p:spPr>
          <a:xfrm>
            <a:off x="939033" y="1237698"/>
            <a:ext cx="7273145" cy="4216539"/>
          </a:xfrm>
          <a:prstGeom prst="rect">
            <a:avLst/>
          </a:prstGeom>
          <a:noFill/>
        </p:spPr>
        <p:txBody>
          <a:bodyPr wrap="none" rtlCol="0">
            <a:spAutoFit/>
          </a:bodyPr>
          <a:lstStyle/>
          <a:p>
            <a:pPr marL="342900" indent="-342900">
              <a:buAutoNum type="arabicPeriod"/>
            </a:pPr>
            <a:r>
              <a:rPr lang="ru-RU" sz="2800" dirty="0">
                <a:solidFill>
                  <a:srgbClr val="000000"/>
                </a:solidFill>
                <a:latin typeface="Courier New" panose="02070309020205020404" pitchFamily="49" charset="0"/>
                <a:hlinkClick r:id="rId3" action="ppaction://hlinksldjump"/>
              </a:rPr>
              <a:t>Основные формулы и понятия</a:t>
            </a:r>
            <a:endParaRPr lang="ru-RU" sz="2800" dirty="0">
              <a:solidFill>
                <a:srgbClr val="000000"/>
              </a:solidFill>
              <a:latin typeface="Courier New" panose="02070309020205020404" pitchFamily="49" charset="0"/>
            </a:endParaRPr>
          </a:p>
          <a:p>
            <a:pPr marL="342900" indent="-342900">
              <a:buAutoNum type="arabicPeriod"/>
            </a:pPr>
            <a:r>
              <a:rPr lang="ru-RU" sz="2800" dirty="0">
                <a:solidFill>
                  <a:srgbClr val="000000"/>
                </a:solidFill>
                <a:latin typeface="Courier New" panose="02070309020205020404" pitchFamily="49" charset="0"/>
                <a:hlinkClick r:id="rId4" action="ppaction://hlinksldjump"/>
              </a:rPr>
              <a:t>Построение изображения в линзах</a:t>
            </a:r>
            <a:endParaRPr lang="ru-RU" sz="2800" dirty="0">
              <a:solidFill>
                <a:srgbClr val="000000"/>
              </a:solidFill>
              <a:latin typeface="Courier New" panose="02070309020205020404" pitchFamily="49" charset="0"/>
            </a:endParaRPr>
          </a:p>
          <a:p>
            <a:pPr marL="342900" indent="-342900">
              <a:buAutoNum type="arabicPeriod"/>
            </a:pPr>
            <a:r>
              <a:rPr lang="ru-RU" sz="2800" dirty="0">
                <a:solidFill>
                  <a:srgbClr val="000000"/>
                </a:solidFill>
                <a:latin typeface="Courier New" panose="02070309020205020404" pitchFamily="49" charset="0"/>
                <a:hlinkClick r:id="rId5" action="ppaction://hlinksldjump"/>
              </a:rPr>
              <a:t>Оптические приборы</a:t>
            </a:r>
            <a:endParaRPr lang="ru-RU" sz="2800" dirty="0">
              <a:solidFill>
                <a:srgbClr val="000000"/>
              </a:solidFill>
              <a:latin typeface="Courier New" panose="02070309020205020404" pitchFamily="49" charset="0"/>
            </a:endParaRPr>
          </a:p>
          <a:p>
            <a:pPr marL="342900" indent="-342900">
              <a:buAutoNum type="arabicPeriod"/>
            </a:pPr>
            <a:r>
              <a:rPr lang="ru-RU" sz="2800" dirty="0">
                <a:solidFill>
                  <a:srgbClr val="000000"/>
                </a:solidFill>
                <a:latin typeface="Courier New" panose="02070309020205020404" pitchFamily="49" charset="0"/>
                <a:hlinkClick r:id="rId6" action="ppaction://hlinksldjump"/>
              </a:rPr>
              <a:t>Примеры решения задач</a:t>
            </a:r>
            <a:endParaRPr lang="en-US" sz="2800" dirty="0">
              <a:solidFill>
                <a:srgbClr val="000000"/>
              </a:solidFill>
              <a:latin typeface="Courier New" panose="02070309020205020404" pitchFamily="49" charset="0"/>
            </a:endParaRPr>
          </a:p>
          <a:p>
            <a:pPr marL="342900" indent="-342900">
              <a:buAutoNum type="arabicPeriod"/>
            </a:pPr>
            <a:r>
              <a:rPr lang="ru-RU" sz="2800" dirty="0">
                <a:solidFill>
                  <a:srgbClr val="000000"/>
                </a:solidFill>
                <a:latin typeface="Courier New" panose="02070309020205020404" pitchFamily="49" charset="0"/>
                <a:hlinkClick r:id="rId7" action="ppaction://hlinksldjump"/>
              </a:rPr>
              <a:t>ЭТИ ЗАДАЧИ БЫЛИ В ЕГЭ</a:t>
            </a:r>
            <a:endParaRPr lang="ru-RU" sz="2800" dirty="0">
              <a:solidFill>
                <a:srgbClr val="000000"/>
              </a:solidFill>
              <a:latin typeface="Courier New" panose="02070309020205020404" pitchFamily="49" charset="0"/>
            </a:endParaRPr>
          </a:p>
          <a:p>
            <a:pPr marL="342900" indent="-342900">
              <a:buAutoNum type="arabicPeriod"/>
            </a:pPr>
            <a:r>
              <a:rPr lang="ru-RU" sz="2800" dirty="0">
                <a:solidFill>
                  <a:srgbClr val="000000"/>
                </a:solidFill>
                <a:latin typeface="Courier New" panose="02070309020205020404" pitchFamily="49" charset="0"/>
              </a:rPr>
              <a:t>Источники и литература</a:t>
            </a:r>
          </a:p>
          <a:p>
            <a:pPr marL="342900" indent="-342900">
              <a:buAutoNum type="arabicPeriod"/>
            </a:pPr>
            <a:endParaRPr lang="ru-RU" sz="2800" dirty="0">
              <a:solidFill>
                <a:srgbClr val="000000"/>
              </a:solidFill>
              <a:latin typeface="Courier New" panose="02070309020205020404" pitchFamily="49" charset="0"/>
            </a:endParaRPr>
          </a:p>
          <a:p>
            <a:pPr marL="342900" indent="-342900">
              <a:buFontTx/>
              <a:buAutoNum type="arabicPeriod"/>
            </a:pPr>
            <a:endParaRPr lang="ru-RU" sz="1800" b="1" i="0" u="none" strike="noStrike" dirty="0">
              <a:solidFill>
                <a:srgbClr val="000000"/>
              </a:solidFill>
              <a:latin typeface="Courier New" panose="02070309020205020404" pitchFamily="49" charset="0"/>
            </a:endParaRPr>
          </a:p>
          <a:p>
            <a:pPr marL="342900" indent="-342900">
              <a:buAutoNum type="arabicPeriod"/>
            </a:pPr>
            <a:endParaRPr lang="ru-RU" sz="1800" b="1" dirty="0">
              <a:solidFill>
                <a:srgbClr val="000000"/>
              </a:solidFill>
              <a:latin typeface="Courier New" panose="02070309020205020404" pitchFamily="49" charset="0"/>
            </a:endParaRPr>
          </a:p>
          <a:p>
            <a:pPr marL="342900" indent="-342900">
              <a:buAutoNum type="arabicPeriod"/>
            </a:pPr>
            <a:endParaRPr lang="ru-RU" sz="1800" b="1" i="0" u="none" strike="noStrike" dirty="0">
              <a:solidFill>
                <a:srgbClr val="000000"/>
              </a:solidFill>
              <a:latin typeface="Courier New" panose="02070309020205020404" pitchFamily="49" charset="0"/>
            </a:endParaRPr>
          </a:p>
          <a:p>
            <a:endParaRPr lang="ru-RU" dirty="0"/>
          </a:p>
        </p:txBody>
      </p:sp>
    </p:spTree>
    <p:extLst>
      <p:ext uri="{BB962C8B-B14F-4D97-AF65-F5344CB8AC3E}">
        <p14:creationId xmlns:p14="http://schemas.microsoft.com/office/powerpoint/2010/main" val="1551264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20</a:t>
            </a:fld>
            <a:endParaRPr lang="ru-RU"/>
          </a:p>
        </p:txBody>
      </p:sp>
      <p:sp>
        <p:nvSpPr>
          <p:cNvPr id="7" name="TextBox 6">
            <a:extLst>
              <a:ext uri="{FF2B5EF4-FFF2-40B4-BE49-F238E27FC236}">
                <a16:creationId xmlns:a16="http://schemas.microsoft.com/office/drawing/2014/main" id="{846FE1C4-3EEC-115E-BD60-6058D7F2E6CB}"/>
              </a:ext>
            </a:extLst>
          </p:cNvPr>
          <p:cNvSpPr txBox="1"/>
          <p:nvPr/>
        </p:nvSpPr>
        <p:spPr>
          <a:xfrm>
            <a:off x="331694" y="493076"/>
            <a:ext cx="11501718" cy="1384995"/>
          </a:xfrm>
          <a:prstGeom prst="rect">
            <a:avLst/>
          </a:prstGeom>
          <a:noFill/>
        </p:spPr>
        <p:txBody>
          <a:bodyPr wrap="square">
            <a:spAutoFit/>
          </a:bodyPr>
          <a:lstStyle/>
          <a:p>
            <a:r>
              <a:rPr lang="ru-RU" sz="2800" b="1" dirty="0">
                <a:latin typeface="Courier New" panose="02070309020205020404" pitchFamily="49" charset="0"/>
                <a:cs typeface="Courier New" panose="02070309020205020404" pitchFamily="49" charset="0"/>
              </a:rPr>
              <a:t>Дальнозоркость</a:t>
            </a:r>
            <a:r>
              <a:rPr lang="ru-RU" sz="2800" dirty="0">
                <a:latin typeface="Courier New" panose="02070309020205020404" pitchFamily="49" charset="0"/>
                <a:cs typeface="Courier New" panose="02070309020205020404" pitchFamily="49" charset="0"/>
              </a:rPr>
              <a:t> — это дефект зрения, при котором фокусное расстояние расслабленного глаза больше расстояния от оптического центра до сетчатки.</a:t>
            </a:r>
          </a:p>
        </p:txBody>
      </p:sp>
      <p:pic>
        <p:nvPicPr>
          <p:cNvPr id="11" name="Рисунок 10">
            <a:extLst>
              <a:ext uri="{FF2B5EF4-FFF2-40B4-BE49-F238E27FC236}">
                <a16:creationId xmlns:a16="http://schemas.microsoft.com/office/drawing/2014/main" id="{24682F54-325C-6350-CAE5-6B2648137B82}"/>
              </a:ext>
            </a:extLst>
          </p:cNvPr>
          <p:cNvPicPr>
            <a:picLocks noChangeAspect="1"/>
          </p:cNvPicPr>
          <p:nvPr/>
        </p:nvPicPr>
        <p:blipFill>
          <a:blip r:embed="rId3"/>
          <a:stretch>
            <a:fillRect/>
          </a:stretch>
        </p:blipFill>
        <p:spPr>
          <a:xfrm>
            <a:off x="468546" y="2089481"/>
            <a:ext cx="4072882" cy="2055056"/>
          </a:xfrm>
          <a:prstGeom prst="rect">
            <a:avLst/>
          </a:prstGeom>
        </p:spPr>
      </p:pic>
      <p:pic>
        <p:nvPicPr>
          <p:cNvPr id="13" name="Рисунок 12">
            <a:extLst>
              <a:ext uri="{FF2B5EF4-FFF2-40B4-BE49-F238E27FC236}">
                <a16:creationId xmlns:a16="http://schemas.microsoft.com/office/drawing/2014/main" id="{804A3966-FD39-E693-6857-CB60C50AB3DB}"/>
              </a:ext>
            </a:extLst>
          </p:cNvPr>
          <p:cNvPicPr>
            <a:picLocks noChangeAspect="1"/>
          </p:cNvPicPr>
          <p:nvPr/>
        </p:nvPicPr>
        <p:blipFill>
          <a:blip r:embed="rId4"/>
          <a:stretch>
            <a:fillRect/>
          </a:stretch>
        </p:blipFill>
        <p:spPr>
          <a:xfrm>
            <a:off x="5354390" y="2089481"/>
            <a:ext cx="6656354" cy="2180530"/>
          </a:xfrm>
          <a:prstGeom prst="rect">
            <a:avLst/>
          </a:prstGeom>
        </p:spPr>
      </p:pic>
      <p:sp>
        <p:nvSpPr>
          <p:cNvPr id="15" name="TextBox 14">
            <a:extLst>
              <a:ext uri="{FF2B5EF4-FFF2-40B4-BE49-F238E27FC236}">
                <a16:creationId xmlns:a16="http://schemas.microsoft.com/office/drawing/2014/main" id="{FD76EABD-B76E-1B47-6D04-5B370C22B9D3}"/>
              </a:ext>
            </a:extLst>
          </p:cNvPr>
          <p:cNvSpPr txBox="1"/>
          <p:nvPr/>
        </p:nvSpPr>
        <p:spPr>
          <a:xfrm>
            <a:off x="259975" y="4737412"/>
            <a:ext cx="11645153" cy="954107"/>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Расстояние наилучшего зрения для дальнозоркого человека больше 25 см</a:t>
            </a:r>
            <a:r>
              <a:rPr lang="ru-RU" dirty="0"/>
              <a:t>.</a:t>
            </a:r>
          </a:p>
        </p:txBody>
      </p:sp>
    </p:spTree>
    <p:extLst>
      <p:ext uri="{BB962C8B-B14F-4D97-AF65-F5344CB8AC3E}">
        <p14:creationId xmlns:p14="http://schemas.microsoft.com/office/powerpoint/2010/main" val="30860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21</a:t>
            </a:fld>
            <a:endParaRPr lang="ru-RU" dirty="0"/>
          </a:p>
        </p:txBody>
      </p:sp>
      <p:sp>
        <p:nvSpPr>
          <p:cNvPr id="8" name="TextBox 7">
            <a:extLst>
              <a:ext uri="{FF2B5EF4-FFF2-40B4-BE49-F238E27FC236}">
                <a16:creationId xmlns:a16="http://schemas.microsoft.com/office/drawing/2014/main" id="{05FA5838-ADC1-8481-C86B-74E63575DF00}"/>
              </a:ext>
            </a:extLst>
          </p:cNvPr>
          <p:cNvSpPr txBox="1"/>
          <p:nvPr/>
        </p:nvSpPr>
        <p:spPr>
          <a:xfrm>
            <a:off x="3962400" y="140079"/>
            <a:ext cx="4051109" cy="523220"/>
          </a:xfrm>
          <a:prstGeom prst="rect">
            <a:avLst/>
          </a:prstGeom>
          <a:noFill/>
        </p:spPr>
        <p:txBody>
          <a:bodyPr wrap="none" rtlCol="0">
            <a:spAutoFit/>
          </a:bodyPr>
          <a:lstStyle/>
          <a:p>
            <a:r>
              <a:rPr lang="ru-RU" sz="2800" b="1" dirty="0">
                <a:latin typeface="Courier New" panose="02070309020205020404" pitchFamily="49" charset="0"/>
                <a:cs typeface="Courier New" panose="02070309020205020404" pitchFamily="49" charset="0"/>
              </a:rPr>
              <a:t>Оптические приборы</a:t>
            </a:r>
          </a:p>
        </p:txBody>
      </p:sp>
      <p:grpSp>
        <p:nvGrpSpPr>
          <p:cNvPr id="43" name="Группа 42">
            <a:extLst>
              <a:ext uri="{FF2B5EF4-FFF2-40B4-BE49-F238E27FC236}">
                <a16:creationId xmlns:a16="http://schemas.microsoft.com/office/drawing/2014/main" id="{1299B356-CE5E-C700-F97E-829995B98D37}"/>
              </a:ext>
            </a:extLst>
          </p:cNvPr>
          <p:cNvGrpSpPr/>
          <p:nvPr/>
        </p:nvGrpSpPr>
        <p:grpSpPr>
          <a:xfrm>
            <a:off x="290093" y="851642"/>
            <a:ext cx="5915025" cy="2435588"/>
            <a:chOff x="290093" y="851642"/>
            <a:chExt cx="5915025" cy="2435588"/>
          </a:xfrm>
        </p:grpSpPr>
        <p:pic>
          <p:nvPicPr>
            <p:cNvPr id="12" name="Рисунок 11">
              <a:extLst>
                <a:ext uri="{FF2B5EF4-FFF2-40B4-BE49-F238E27FC236}">
                  <a16:creationId xmlns:a16="http://schemas.microsoft.com/office/drawing/2014/main" id="{0397C9A2-0A12-FEA5-56A9-0F77AAE7B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093" y="1563205"/>
              <a:ext cx="5915025" cy="1724025"/>
            </a:xfrm>
            <a:prstGeom prst="rect">
              <a:avLst/>
            </a:prstGeom>
          </p:spPr>
        </p:pic>
        <p:sp>
          <p:nvSpPr>
            <p:cNvPr id="13" name="TextBox 12">
              <a:extLst>
                <a:ext uri="{FF2B5EF4-FFF2-40B4-BE49-F238E27FC236}">
                  <a16:creationId xmlns:a16="http://schemas.microsoft.com/office/drawing/2014/main" id="{9F0854F3-EBA3-EB48-91D3-05D883D79515}"/>
                </a:ext>
              </a:extLst>
            </p:cNvPr>
            <p:cNvSpPr txBox="1"/>
            <p:nvPr/>
          </p:nvSpPr>
          <p:spPr>
            <a:xfrm>
              <a:off x="1057836" y="851642"/>
              <a:ext cx="4051109" cy="523220"/>
            </a:xfrm>
            <a:prstGeom prst="rect">
              <a:avLst/>
            </a:prstGeom>
            <a:noFill/>
          </p:spPr>
          <p:txBody>
            <a:bodyPr wrap="none" rtlCol="0">
              <a:spAutoFit/>
            </a:bodyPr>
            <a:lstStyle/>
            <a:p>
              <a:r>
                <a:rPr lang="ru-RU" sz="2800" b="1" i="0" dirty="0">
                  <a:solidFill>
                    <a:srgbClr val="400000"/>
                  </a:solidFill>
                  <a:effectLst/>
                  <a:latin typeface="Courier New" panose="02070309020205020404" pitchFamily="49" charset="0"/>
                  <a:cs typeface="Courier New" panose="02070309020205020404" pitchFamily="49" charset="0"/>
                </a:rPr>
                <a:t>Телескоп-рефрактор</a:t>
              </a:r>
              <a:endParaRPr lang="ru-RU" sz="2800" b="1" dirty="0">
                <a:latin typeface="Courier New" panose="02070309020205020404" pitchFamily="49" charset="0"/>
                <a:cs typeface="Courier New" panose="02070309020205020404" pitchFamily="49" charset="0"/>
              </a:endParaRPr>
            </a:p>
          </p:txBody>
        </p:sp>
      </p:grpSp>
      <p:pic>
        <p:nvPicPr>
          <p:cNvPr id="20" name="Рисунок 19">
            <a:extLst>
              <a:ext uri="{FF2B5EF4-FFF2-40B4-BE49-F238E27FC236}">
                <a16:creationId xmlns:a16="http://schemas.microsoft.com/office/drawing/2014/main" id="{81D26BA8-B826-8075-E3B4-206B7DAEE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2235" y="3502486"/>
            <a:ext cx="2217759" cy="3218329"/>
          </a:xfrm>
          <a:prstGeom prst="rect">
            <a:avLst/>
          </a:prstGeom>
        </p:spPr>
      </p:pic>
      <p:pic>
        <p:nvPicPr>
          <p:cNvPr id="22" name="Рисунок 21">
            <a:extLst>
              <a:ext uri="{FF2B5EF4-FFF2-40B4-BE49-F238E27FC236}">
                <a16:creationId xmlns:a16="http://schemas.microsoft.com/office/drawing/2014/main" id="{C6F0519A-3148-95C4-19D3-48A1FDD73A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3830" y="1437714"/>
            <a:ext cx="1066800" cy="1257300"/>
          </a:xfrm>
          <a:prstGeom prst="rect">
            <a:avLst/>
          </a:prstGeom>
        </p:spPr>
      </p:pic>
      <p:pic>
        <p:nvPicPr>
          <p:cNvPr id="24" name="Рисунок 23">
            <a:extLst>
              <a:ext uri="{FF2B5EF4-FFF2-40B4-BE49-F238E27FC236}">
                <a16:creationId xmlns:a16="http://schemas.microsoft.com/office/drawing/2014/main" id="{DB90D32A-A226-8D8D-3643-02B9F850E3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3830" y="3732419"/>
            <a:ext cx="2230685" cy="2820407"/>
          </a:xfrm>
          <a:prstGeom prst="rect">
            <a:avLst/>
          </a:prstGeom>
        </p:spPr>
      </p:pic>
      <p:pic>
        <p:nvPicPr>
          <p:cNvPr id="26" name="Рисунок 25">
            <a:extLst>
              <a:ext uri="{FF2B5EF4-FFF2-40B4-BE49-F238E27FC236}">
                <a16:creationId xmlns:a16="http://schemas.microsoft.com/office/drawing/2014/main" id="{2AB251C4-5E67-0CC7-080B-7DC289A76AEA}"/>
              </a:ext>
            </a:extLst>
          </p:cNvPr>
          <p:cNvPicPr>
            <a:picLocks noChangeAspect="1"/>
          </p:cNvPicPr>
          <p:nvPr/>
        </p:nvPicPr>
        <p:blipFill>
          <a:blip r:embed="rId7"/>
          <a:stretch>
            <a:fillRect/>
          </a:stretch>
        </p:blipFill>
        <p:spPr>
          <a:xfrm>
            <a:off x="8966610" y="3488661"/>
            <a:ext cx="2031180" cy="1272873"/>
          </a:xfrm>
          <a:prstGeom prst="rect">
            <a:avLst/>
          </a:prstGeom>
        </p:spPr>
      </p:pic>
      <p:grpSp>
        <p:nvGrpSpPr>
          <p:cNvPr id="44" name="Группа 43">
            <a:extLst>
              <a:ext uri="{FF2B5EF4-FFF2-40B4-BE49-F238E27FC236}">
                <a16:creationId xmlns:a16="http://schemas.microsoft.com/office/drawing/2014/main" id="{23DE7334-BF48-11BE-B146-3DD6D98F193D}"/>
              </a:ext>
            </a:extLst>
          </p:cNvPr>
          <p:cNvGrpSpPr/>
          <p:nvPr/>
        </p:nvGrpSpPr>
        <p:grpSpPr>
          <a:xfrm>
            <a:off x="663122" y="3264143"/>
            <a:ext cx="11112914" cy="369812"/>
            <a:chOff x="663122" y="3264143"/>
            <a:chExt cx="11112914" cy="369812"/>
          </a:xfrm>
        </p:grpSpPr>
        <p:sp>
          <p:nvSpPr>
            <p:cNvPr id="28" name="TextBox 27">
              <a:extLst>
                <a:ext uri="{FF2B5EF4-FFF2-40B4-BE49-F238E27FC236}">
                  <a16:creationId xmlns:a16="http://schemas.microsoft.com/office/drawing/2014/main" id="{0DB45221-8956-2B24-6629-41ED2F27E5E2}"/>
                </a:ext>
              </a:extLst>
            </p:cNvPr>
            <p:cNvSpPr txBox="1"/>
            <p:nvPr/>
          </p:nvSpPr>
          <p:spPr>
            <a:xfrm>
              <a:off x="663122" y="3264143"/>
              <a:ext cx="5060708" cy="369332"/>
            </a:xfrm>
            <a:prstGeom prst="rect">
              <a:avLst/>
            </a:prstGeom>
            <a:noFill/>
          </p:spPr>
          <p:txBody>
            <a:bodyPr wrap="square">
              <a:spAutoFit/>
            </a:bodyPr>
            <a:lstStyle/>
            <a:p>
              <a:r>
                <a:rPr lang="en-US" b="1" dirty="0">
                  <a:latin typeface="Courier New" panose="02070309020205020404" pitchFamily="49" charset="0"/>
                  <a:cs typeface="Courier New" panose="02070309020205020404" pitchFamily="49" charset="0"/>
                </a:rPr>
                <a:t>f</a:t>
              </a:r>
              <a:r>
                <a:rPr lang="ru-RU" b="1" baseline="-25000" dirty="0">
                  <a:latin typeface="Courier New" panose="02070309020205020404" pitchFamily="49" charset="0"/>
                  <a:cs typeface="Courier New" panose="02070309020205020404" pitchFamily="49" charset="0"/>
                </a:rPr>
                <a:t>1</a:t>
              </a:r>
              <a:r>
                <a:rPr lang="ru-RU" b="1" dirty="0">
                  <a:latin typeface="Courier New" panose="02070309020205020404" pitchFamily="49" charset="0"/>
                  <a:cs typeface="Courier New" panose="02070309020205020404" pitchFamily="49" charset="0"/>
                </a:rPr>
                <a:t> </a:t>
              </a:r>
              <a:r>
                <a:rPr lang="ru-RU" dirty="0">
                  <a:latin typeface="Courier New" panose="02070309020205020404" pitchFamily="49" charset="0"/>
                  <a:cs typeface="Courier New" panose="02070309020205020404" pitchFamily="49" charset="0"/>
                </a:rPr>
                <a:t>— фокусное расстояние объектива</a:t>
              </a:r>
            </a:p>
          </p:txBody>
        </p:sp>
        <p:sp>
          <p:nvSpPr>
            <p:cNvPr id="29" name="TextBox 28">
              <a:extLst>
                <a:ext uri="{FF2B5EF4-FFF2-40B4-BE49-F238E27FC236}">
                  <a16:creationId xmlns:a16="http://schemas.microsoft.com/office/drawing/2014/main" id="{312FFF2B-AE9C-77E3-F2DE-0AA3E28006BC}"/>
                </a:ext>
              </a:extLst>
            </p:cNvPr>
            <p:cNvSpPr txBox="1"/>
            <p:nvPr/>
          </p:nvSpPr>
          <p:spPr>
            <a:xfrm>
              <a:off x="6637230" y="3264623"/>
              <a:ext cx="5138806" cy="369332"/>
            </a:xfrm>
            <a:prstGeom prst="rect">
              <a:avLst/>
            </a:prstGeom>
            <a:noFill/>
          </p:spPr>
          <p:txBody>
            <a:bodyPr wrap="square">
              <a:spAutoFit/>
            </a:bodyPr>
            <a:lstStyle/>
            <a:p>
              <a:r>
                <a:rPr lang="en-US" b="1" dirty="0">
                  <a:latin typeface="Courier New" panose="02070309020205020404" pitchFamily="49" charset="0"/>
                  <a:cs typeface="Courier New" panose="02070309020205020404" pitchFamily="49" charset="0"/>
                </a:rPr>
                <a:t>f</a:t>
              </a:r>
              <a:r>
                <a:rPr lang="ru-RU" b="1" baseline="-25000" dirty="0">
                  <a:latin typeface="Courier New" panose="02070309020205020404" pitchFamily="49" charset="0"/>
                  <a:cs typeface="Courier New" panose="02070309020205020404" pitchFamily="49" charset="0"/>
                </a:rPr>
                <a:t>2</a:t>
              </a:r>
              <a:r>
                <a:rPr lang="ru-RU" b="1" dirty="0">
                  <a:latin typeface="Courier New" panose="02070309020205020404" pitchFamily="49" charset="0"/>
                  <a:cs typeface="Courier New" panose="02070309020205020404" pitchFamily="49" charset="0"/>
                </a:rPr>
                <a:t> </a:t>
              </a:r>
              <a:r>
                <a:rPr lang="ru-RU" dirty="0">
                  <a:latin typeface="Courier New" panose="02070309020205020404" pitchFamily="49" charset="0"/>
                  <a:cs typeface="Courier New" panose="02070309020205020404" pitchFamily="49" charset="0"/>
                </a:rPr>
                <a:t>— фокусное расстояние окуляра</a:t>
              </a:r>
            </a:p>
          </p:txBody>
        </p:sp>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5D89E03-0B69-B625-242C-93A136C3B552}"/>
                  </a:ext>
                </a:extLst>
              </p:cNvPr>
              <p:cNvSpPr txBox="1"/>
              <p:nvPr/>
            </p:nvSpPr>
            <p:spPr>
              <a:xfrm>
                <a:off x="8036310" y="4682648"/>
                <a:ext cx="4114800" cy="1477328"/>
              </a:xfrm>
              <a:prstGeom prst="rect">
                <a:avLst/>
              </a:prstGeom>
              <a:noFill/>
            </p:spPr>
            <p:txBody>
              <a:bodyPr wrap="square">
                <a:spAutoFit/>
              </a:bodyPr>
              <a:lstStyle/>
              <a:p>
                <a14:m>
                  <m:oMath xmlns:m="http://schemas.openxmlformats.org/officeDocument/2006/math">
                    <m:r>
                      <a:rPr lang="ru-RU" b="1" i="1" smtClean="0">
                        <a:latin typeface="Cambria Math" panose="02040503050406030204" pitchFamily="18" charset="0"/>
                        <a:ea typeface="Cambria Math" panose="02040503050406030204" pitchFamily="18" charset="0"/>
                      </a:rPr>
                      <m:t>𝜹</m:t>
                    </m:r>
                  </m:oMath>
                </a14:m>
                <a:r>
                  <a:rPr lang="ru-RU" dirty="0">
                    <a:latin typeface="Courier New" panose="02070309020205020404" pitchFamily="49" charset="0"/>
                    <a:cs typeface="Courier New" panose="02070309020205020404" pitchFamily="49" charset="0"/>
                  </a:rPr>
                  <a:t> =  F</a:t>
                </a:r>
                <a:r>
                  <a:rPr lang="ru-RU" baseline="-25000" dirty="0">
                    <a:latin typeface="Courier New" panose="02070309020205020404" pitchFamily="49" charset="0"/>
                    <a:cs typeface="Courier New" panose="02070309020205020404" pitchFamily="49" charset="0"/>
                  </a:rPr>
                  <a:t>1</a:t>
                </a:r>
                <a:r>
                  <a:rPr lang="ru-RU" dirty="0">
                    <a:latin typeface="Courier New" panose="02070309020205020404" pitchFamily="49" charset="0"/>
                    <a:cs typeface="Courier New" panose="02070309020205020404" pitchFamily="49" charset="0"/>
                  </a:rPr>
                  <a:t>F</a:t>
                </a:r>
                <a:r>
                  <a:rPr lang="ru-RU" baseline="-25000" dirty="0">
                    <a:latin typeface="Courier New" panose="02070309020205020404" pitchFamily="49" charset="0"/>
                    <a:cs typeface="Courier New" panose="02070309020205020404" pitchFamily="49" charset="0"/>
                  </a:rPr>
                  <a:t>2</a:t>
                </a:r>
                <a:r>
                  <a:rPr lang="ru-RU" dirty="0">
                    <a:latin typeface="Courier New" panose="02070309020205020404" pitchFamily="49" charset="0"/>
                    <a:cs typeface="Courier New" panose="02070309020205020404" pitchFamily="49" charset="0"/>
                  </a:rPr>
                  <a:t> расстояние между фокальными плоскостями объектива и окуляра называется оптической длиной тубуса микроскопа.</a:t>
                </a:r>
              </a:p>
            </p:txBody>
          </p:sp>
        </mc:Choice>
        <mc:Fallback xmlns="">
          <p:sp>
            <p:nvSpPr>
              <p:cNvPr id="31" name="TextBox 30">
                <a:extLst>
                  <a:ext uri="{FF2B5EF4-FFF2-40B4-BE49-F238E27FC236}">
                    <a16:creationId xmlns:a16="http://schemas.microsoft.com/office/drawing/2014/main" id="{15D89E03-0B69-B625-242C-93A136C3B552}"/>
                  </a:ext>
                </a:extLst>
              </p:cNvPr>
              <p:cNvSpPr txBox="1">
                <a:spLocks noRot="1" noChangeAspect="1" noMove="1" noResize="1" noEditPoints="1" noAdjustHandles="1" noChangeArrowheads="1" noChangeShapeType="1" noTextEdit="1"/>
              </p:cNvSpPr>
              <p:nvPr/>
            </p:nvSpPr>
            <p:spPr>
              <a:xfrm>
                <a:off x="8036310" y="4682648"/>
                <a:ext cx="4114800" cy="1477328"/>
              </a:xfrm>
              <a:prstGeom prst="rect">
                <a:avLst/>
              </a:prstGeom>
              <a:blipFill>
                <a:blip r:embed="rId8"/>
                <a:stretch>
                  <a:fillRect l="-1185" t="-1653" r="-1926" b="-5785"/>
                </a:stretch>
              </a:blipFill>
            </p:spPr>
            <p:txBody>
              <a:bodyPr/>
              <a:lstStyle/>
              <a:p>
                <a:r>
                  <a:rPr lang="ru-RU">
                    <a:noFill/>
                  </a:rPr>
                  <a:t> </a:t>
                </a:r>
              </a:p>
            </p:txBody>
          </p:sp>
        </mc:Fallback>
      </mc:AlternateContent>
      <p:sp>
        <p:nvSpPr>
          <p:cNvPr id="38" name="TextBox 37">
            <a:extLst>
              <a:ext uri="{FF2B5EF4-FFF2-40B4-BE49-F238E27FC236}">
                <a16:creationId xmlns:a16="http://schemas.microsoft.com/office/drawing/2014/main" id="{EB4D2D61-8430-8AAB-B0F7-590729E8066C}"/>
              </a:ext>
            </a:extLst>
          </p:cNvPr>
          <p:cNvSpPr txBox="1"/>
          <p:nvPr/>
        </p:nvSpPr>
        <p:spPr>
          <a:xfrm>
            <a:off x="8134190" y="6095787"/>
            <a:ext cx="1773591" cy="369332"/>
          </a:xfrm>
          <a:prstGeom prst="rect">
            <a:avLst/>
          </a:prstGeom>
          <a:noFill/>
        </p:spPr>
        <p:txBody>
          <a:bodyPr wrap="square">
            <a:spAutoFit/>
          </a:bodyPr>
          <a:lstStyle/>
          <a:p>
            <a:r>
              <a:rPr lang="en-US" b="1" dirty="0">
                <a:latin typeface="Courier New" panose="02070309020205020404" pitchFamily="49" charset="0"/>
                <a:cs typeface="Courier New" panose="02070309020205020404" pitchFamily="49" charset="0"/>
              </a:rPr>
              <a:t>d</a:t>
            </a:r>
            <a:r>
              <a:rPr lang="en-US" b="1" baseline="-25000" dirty="0">
                <a:latin typeface="Courier New" panose="02070309020205020404" pitchFamily="49" charset="0"/>
                <a:cs typeface="Courier New" panose="02070309020205020404" pitchFamily="49" charset="0"/>
              </a:rPr>
              <a:t>0</a:t>
            </a:r>
            <a:r>
              <a:rPr lang="en-US" dirty="0">
                <a:latin typeface="Courier New" panose="02070309020205020404" pitchFamily="49" charset="0"/>
                <a:cs typeface="Courier New" panose="02070309020205020404" pitchFamily="49" charset="0"/>
              </a:rPr>
              <a:t> </a:t>
            </a:r>
            <a:r>
              <a:rPr lang="ru-RU" dirty="0">
                <a:latin typeface="Courier New" panose="02070309020205020404" pitchFamily="49" charset="0"/>
                <a:cs typeface="Courier New" panose="02070309020205020404" pitchFamily="49" charset="0"/>
              </a:rPr>
              <a:t>=</a:t>
            </a:r>
            <a:r>
              <a:rPr lang="en-US" dirty="0">
                <a:latin typeface="Courier New" panose="02070309020205020404" pitchFamily="49" charset="0"/>
                <a:cs typeface="Courier New" panose="02070309020205020404" pitchFamily="49" charset="0"/>
              </a:rPr>
              <a:t> 25 </a:t>
            </a:r>
            <a:r>
              <a:rPr lang="ru-RU" dirty="0">
                <a:latin typeface="Courier New" panose="02070309020205020404" pitchFamily="49" charset="0"/>
                <a:cs typeface="Courier New" panose="02070309020205020404" pitchFamily="49" charset="0"/>
              </a:rPr>
              <a:t>см.</a:t>
            </a:r>
          </a:p>
        </p:txBody>
      </p:sp>
      <p:pic>
        <p:nvPicPr>
          <p:cNvPr id="40" name="Рисунок 39">
            <a:extLst>
              <a:ext uri="{FF2B5EF4-FFF2-40B4-BE49-F238E27FC236}">
                <a16:creationId xmlns:a16="http://schemas.microsoft.com/office/drawing/2014/main" id="{47A338A2-2E1D-E1E5-043B-460A6AC57645}"/>
              </a:ext>
            </a:extLst>
          </p:cNvPr>
          <p:cNvPicPr>
            <a:picLocks noChangeAspect="1"/>
          </p:cNvPicPr>
          <p:nvPr/>
        </p:nvPicPr>
        <p:blipFill>
          <a:blip r:embed="rId9"/>
          <a:stretch>
            <a:fillRect/>
          </a:stretch>
        </p:blipFill>
        <p:spPr>
          <a:xfrm>
            <a:off x="1112736" y="3835534"/>
            <a:ext cx="1859477" cy="1274327"/>
          </a:xfrm>
          <a:prstGeom prst="rect">
            <a:avLst/>
          </a:prstGeom>
        </p:spPr>
      </p:pic>
      <p:grpSp>
        <p:nvGrpSpPr>
          <p:cNvPr id="45" name="Группа 44">
            <a:extLst>
              <a:ext uri="{FF2B5EF4-FFF2-40B4-BE49-F238E27FC236}">
                <a16:creationId xmlns:a16="http://schemas.microsoft.com/office/drawing/2014/main" id="{BA5B7947-EB6D-C72A-6C7C-1177087FE99E}"/>
              </a:ext>
            </a:extLst>
          </p:cNvPr>
          <p:cNvGrpSpPr/>
          <p:nvPr/>
        </p:nvGrpSpPr>
        <p:grpSpPr>
          <a:xfrm>
            <a:off x="6637230" y="851642"/>
            <a:ext cx="5483602" cy="2190386"/>
            <a:chOff x="6637230" y="851642"/>
            <a:chExt cx="5483602" cy="2190386"/>
          </a:xfrm>
        </p:grpSpPr>
        <p:sp>
          <p:nvSpPr>
            <p:cNvPr id="18" name="TextBox 17">
              <a:extLst>
                <a:ext uri="{FF2B5EF4-FFF2-40B4-BE49-F238E27FC236}">
                  <a16:creationId xmlns:a16="http://schemas.microsoft.com/office/drawing/2014/main" id="{05B67B8A-B040-33E7-AF8C-F64EE13B5C5F}"/>
                </a:ext>
              </a:extLst>
            </p:cNvPr>
            <p:cNvSpPr txBox="1"/>
            <p:nvPr/>
          </p:nvSpPr>
          <p:spPr>
            <a:xfrm>
              <a:off x="7083055" y="851642"/>
              <a:ext cx="2117887" cy="523220"/>
            </a:xfrm>
            <a:prstGeom prst="rect">
              <a:avLst/>
            </a:prstGeom>
            <a:noFill/>
          </p:spPr>
          <p:txBody>
            <a:bodyPr wrap="none" rtlCol="0">
              <a:spAutoFit/>
            </a:bodyPr>
            <a:lstStyle/>
            <a:p>
              <a:r>
                <a:rPr lang="ru-RU" sz="2800" b="1" i="0" dirty="0">
                  <a:solidFill>
                    <a:srgbClr val="400000"/>
                  </a:solidFill>
                  <a:effectLst/>
                  <a:latin typeface="Courier New" panose="02070309020205020404" pitchFamily="49" charset="0"/>
                  <a:cs typeface="Courier New" panose="02070309020205020404" pitchFamily="49" charset="0"/>
                </a:rPr>
                <a:t>Микроскоп</a:t>
              </a:r>
              <a:endParaRPr lang="ru-RU" sz="2800" b="1" dirty="0">
                <a:latin typeface="Courier New" panose="02070309020205020404" pitchFamily="49" charset="0"/>
                <a:cs typeface="Courier New" panose="02070309020205020404" pitchFamily="49" charset="0"/>
              </a:endParaRPr>
            </a:p>
          </p:txBody>
        </p:sp>
        <p:pic>
          <p:nvPicPr>
            <p:cNvPr id="42" name="Рисунок 41">
              <a:extLst>
                <a:ext uri="{FF2B5EF4-FFF2-40B4-BE49-F238E27FC236}">
                  <a16:creationId xmlns:a16="http://schemas.microsoft.com/office/drawing/2014/main" id="{F1FF55B1-33B9-9C11-D18F-F22257CD3BFE}"/>
                </a:ext>
              </a:extLst>
            </p:cNvPr>
            <p:cNvPicPr>
              <a:picLocks noChangeAspect="1"/>
            </p:cNvPicPr>
            <p:nvPr/>
          </p:nvPicPr>
          <p:blipFill>
            <a:blip r:embed="rId10"/>
            <a:stretch>
              <a:fillRect/>
            </a:stretch>
          </p:blipFill>
          <p:spPr>
            <a:xfrm>
              <a:off x="6637230" y="1462007"/>
              <a:ext cx="5483602" cy="1580021"/>
            </a:xfrm>
            <a:prstGeom prst="rect">
              <a:avLst/>
            </a:prstGeom>
          </p:spPr>
        </p:pic>
      </p:grpSp>
    </p:spTree>
    <p:extLst>
      <p:ext uri="{BB962C8B-B14F-4D97-AF65-F5344CB8AC3E}">
        <p14:creationId xmlns:p14="http://schemas.microsoft.com/office/powerpoint/2010/main" val="132279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6763301-9699-6857-78CE-52F90FD432C2}"/>
              </a:ext>
            </a:extLst>
          </p:cNvPr>
          <p:cNvPicPr>
            <a:picLocks noChangeAspect="1"/>
          </p:cNvPicPr>
          <p:nvPr/>
        </p:nvPicPr>
        <p:blipFill>
          <a:blip r:embed="rId2"/>
          <a:stretch>
            <a:fillRect/>
          </a:stretch>
        </p:blipFill>
        <p:spPr>
          <a:xfrm>
            <a:off x="9757352" y="3743596"/>
            <a:ext cx="2173776" cy="2281060"/>
          </a:xfrm>
          <a:prstGeom prst="rect">
            <a:avLst/>
          </a:prstGeom>
        </p:spPr>
      </p:pic>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22</a:t>
            </a:fld>
            <a:endParaRPr lang="ru-RU"/>
          </a:p>
        </p:txBody>
      </p:sp>
      <p:pic>
        <p:nvPicPr>
          <p:cNvPr id="2" name="Рисунок 1">
            <a:extLst>
              <a:ext uri="{FF2B5EF4-FFF2-40B4-BE49-F238E27FC236}">
                <a16:creationId xmlns:a16="http://schemas.microsoft.com/office/drawing/2014/main" id="{4A6FF748-787C-2F82-97D8-D1BF2982B0CD}"/>
              </a:ext>
            </a:extLst>
          </p:cNvPr>
          <p:cNvPicPr>
            <a:picLocks noChangeAspect="1"/>
          </p:cNvPicPr>
          <p:nvPr/>
        </p:nvPicPr>
        <p:blipFill>
          <a:blip r:embed="rId4"/>
          <a:stretch>
            <a:fillRect/>
          </a:stretch>
        </p:blipFill>
        <p:spPr>
          <a:xfrm>
            <a:off x="86310" y="657225"/>
            <a:ext cx="8839200" cy="5543550"/>
          </a:xfrm>
          <a:prstGeom prst="rect">
            <a:avLst/>
          </a:prstGeom>
        </p:spPr>
      </p:pic>
      <p:sp>
        <p:nvSpPr>
          <p:cNvPr id="7" name="TextBox 6">
            <a:extLst>
              <a:ext uri="{FF2B5EF4-FFF2-40B4-BE49-F238E27FC236}">
                <a16:creationId xmlns:a16="http://schemas.microsoft.com/office/drawing/2014/main" id="{5A738475-B105-0849-1C0D-A371314CBF2E}"/>
              </a:ext>
            </a:extLst>
          </p:cNvPr>
          <p:cNvSpPr txBox="1"/>
          <p:nvPr/>
        </p:nvSpPr>
        <p:spPr>
          <a:xfrm>
            <a:off x="5137244" y="201198"/>
            <a:ext cx="2547492" cy="523220"/>
          </a:xfrm>
          <a:prstGeom prst="rect">
            <a:avLst/>
          </a:prstGeom>
          <a:noFill/>
        </p:spPr>
        <p:txBody>
          <a:bodyPr wrap="none" rtlCol="0">
            <a:spAutoFit/>
          </a:bodyPr>
          <a:lstStyle/>
          <a:p>
            <a:r>
              <a:rPr lang="ru-RU" sz="2800" b="1" i="0" dirty="0">
                <a:solidFill>
                  <a:srgbClr val="400000"/>
                </a:solidFill>
                <a:effectLst/>
                <a:latin typeface="Courier New" panose="02070309020205020404" pitchFamily="49" charset="0"/>
                <a:cs typeface="Courier New" panose="02070309020205020404" pitchFamily="49" charset="0"/>
              </a:rPr>
              <a:t>Фотоаппарат</a:t>
            </a:r>
          </a:p>
        </p:txBody>
      </p:sp>
      <p:pic>
        <p:nvPicPr>
          <p:cNvPr id="9" name="Рисунок 8">
            <a:extLst>
              <a:ext uri="{FF2B5EF4-FFF2-40B4-BE49-F238E27FC236}">
                <a16:creationId xmlns:a16="http://schemas.microsoft.com/office/drawing/2014/main" id="{6BAD33AA-0883-7BC6-12CE-AF49DD2499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3247" y="340520"/>
            <a:ext cx="2348210" cy="3950260"/>
          </a:xfrm>
          <a:prstGeom prst="rect">
            <a:avLst/>
          </a:prstGeom>
        </p:spPr>
      </p:pic>
    </p:spTree>
    <p:extLst>
      <p:ext uri="{BB962C8B-B14F-4D97-AF65-F5344CB8AC3E}">
        <p14:creationId xmlns:p14="http://schemas.microsoft.com/office/powerpoint/2010/main" val="2010942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B0066E3-C785-A34A-68B6-1D06DE65319A}"/>
              </a:ext>
            </a:extLst>
          </p:cNvPr>
          <p:cNvSpPr>
            <a:spLocks noGrp="1"/>
          </p:cNvSpPr>
          <p:nvPr>
            <p:ph type="dt" sz="half" idx="10"/>
          </p:nvPr>
        </p:nvSpPr>
        <p:spPr/>
        <p:txBody>
          <a:bodyPr/>
          <a:lstStyle/>
          <a:p>
            <a:fld id="{7D75795C-4BD0-4B68-9FF8-5AE7E9F59738}" type="datetime1">
              <a:rPr lang="ru-RU" smtClean="0"/>
              <a:t>18.12.2022</a:t>
            </a:fld>
            <a:endParaRPr lang="ru-RU"/>
          </a:p>
        </p:txBody>
      </p:sp>
      <p:sp>
        <p:nvSpPr>
          <p:cNvPr id="3" name="Нижний колонтитул 2">
            <a:extLst>
              <a:ext uri="{FF2B5EF4-FFF2-40B4-BE49-F238E27FC236}">
                <a16:creationId xmlns:a16="http://schemas.microsoft.com/office/drawing/2014/main" id="{183EACCE-28A5-FC7B-C1A2-F2F09EFA05D9}"/>
              </a:ext>
            </a:extLst>
          </p:cNvPr>
          <p:cNvSpPr>
            <a:spLocks noGrp="1"/>
          </p:cNvSpPr>
          <p:nvPr>
            <p:ph type="ftr" sz="quarter" idx="11"/>
          </p:nvPr>
        </p:nvSpPr>
        <p:spPr/>
        <p:txBody>
          <a:bodyPr/>
          <a:lstStyle/>
          <a:p>
            <a:r>
              <a:rPr lang="en-US"/>
              <a:t>www.dvsschool.ru</a:t>
            </a:r>
            <a:endParaRPr lang="ru-RU"/>
          </a:p>
        </p:txBody>
      </p:sp>
      <p:sp>
        <p:nvSpPr>
          <p:cNvPr id="4" name="Номер слайда 3">
            <a:extLst>
              <a:ext uri="{FF2B5EF4-FFF2-40B4-BE49-F238E27FC236}">
                <a16:creationId xmlns:a16="http://schemas.microsoft.com/office/drawing/2014/main" id="{2C2757A7-D352-2DC9-3359-C833554AF2F2}"/>
              </a:ext>
            </a:extLst>
          </p:cNvPr>
          <p:cNvSpPr>
            <a:spLocks noGrp="1"/>
          </p:cNvSpPr>
          <p:nvPr>
            <p:ph type="sldNum" sz="quarter" idx="12"/>
          </p:nvPr>
        </p:nvSpPr>
        <p:spPr/>
        <p:txBody>
          <a:bodyPr/>
          <a:lstStyle/>
          <a:p>
            <a:fld id="{C74B2D8E-5E93-495E-93A1-70409E99D65A}" type="slidenum">
              <a:rPr lang="ru-RU" smtClean="0"/>
              <a:t>23</a:t>
            </a:fld>
            <a:endParaRPr lang="ru-RU" dirty="0"/>
          </a:p>
        </p:txBody>
      </p:sp>
      <p:sp>
        <p:nvSpPr>
          <p:cNvPr id="6" name="TextBox 5">
            <a:extLst>
              <a:ext uri="{FF2B5EF4-FFF2-40B4-BE49-F238E27FC236}">
                <a16:creationId xmlns:a16="http://schemas.microsoft.com/office/drawing/2014/main" id="{B0D062B1-7FB0-7819-679F-596A26465AF6}"/>
              </a:ext>
            </a:extLst>
          </p:cNvPr>
          <p:cNvSpPr txBox="1"/>
          <p:nvPr/>
        </p:nvSpPr>
        <p:spPr>
          <a:xfrm>
            <a:off x="389553" y="289679"/>
            <a:ext cx="10601907" cy="1384995"/>
          </a:xfrm>
          <a:prstGeom prst="rect">
            <a:avLst/>
          </a:prstGeom>
          <a:noFill/>
        </p:spPr>
        <p:txBody>
          <a:bodyPr wrap="square">
            <a:spAutoFit/>
          </a:bodyPr>
          <a:lstStyle/>
          <a:p>
            <a:r>
              <a:rPr lang="ru-RU" sz="2800" b="1" dirty="0">
                <a:solidFill>
                  <a:srgbClr val="FF0000"/>
                </a:solidFill>
                <a:latin typeface="Courier New" panose="02070309020205020404" pitchFamily="49" charset="0"/>
                <a:cs typeface="Courier New" panose="02070309020205020404" pitchFamily="49" charset="0"/>
              </a:rPr>
              <a:t>ПОРЕШАЕМ ЗАДАЧИ. </a:t>
            </a:r>
            <a:r>
              <a:rPr lang="ru-RU" sz="2800" dirty="0">
                <a:latin typeface="Courier New" panose="02070309020205020404" pitchFamily="49" charset="0"/>
                <a:cs typeface="Courier New" panose="02070309020205020404" pitchFamily="49" charset="0"/>
              </a:rPr>
              <a:t>С самолета, летящего на высоте 12 км, сфотографирована местность в масштабе 1:16000. Каково фокусное расстояние объектива?</a:t>
            </a:r>
            <a:endParaRPr lang="ru-RU" sz="2800" dirty="0"/>
          </a:p>
        </p:txBody>
      </p:sp>
      <p:pic>
        <p:nvPicPr>
          <p:cNvPr id="7" name="Рисунок 6">
            <a:extLst>
              <a:ext uri="{FF2B5EF4-FFF2-40B4-BE49-F238E27FC236}">
                <a16:creationId xmlns:a16="http://schemas.microsoft.com/office/drawing/2014/main" id="{1C9FB952-3CFF-89A8-B87A-237535990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9" name="TextBox 8">
            <a:extLst>
              <a:ext uri="{FF2B5EF4-FFF2-40B4-BE49-F238E27FC236}">
                <a16:creationId xmlns:a16="http://schemas.microsoft.com/office/drawing/2014/main" id="{BC61D153-219F-61C4-D7DE-D07B4739675C}"/>
              </a:ext>
            </a:extLst>
          </p:cNvPr>
          <p:cNvSpPr txBox="1"/>
          <p:nvPr/>
        </p:nvSpPr>
        <p:spPr>
          <a:xfrm>
            <a:off x="532623" y="1942427"/>
            <a:ext cx="6097554" cy="1815882"/>
          </a:xfrm>
          <a:prstGeom prst="rect">
            <a:avLst/>
          </a:prstGeom>
          <a:noFill/>
        </p:spPr>
        <p:txBody>
          <a:bodyPr wrap="square">
            <a:spAutoFit/>
          </a:bodyPr>
          <a:lstStyle/>
          <a:p>
            <a:r>
              <a:rPr lang="ru-RU" sz="2800" b="1" dirty="0">
                <a:latin typeface="Courier New" panose="02070309020205020404" pitchFamily="49" charset="0"/>
                <a:cs typeface="Courier New" panose="02070309020205020404" pitchFamily="49" charset="0"/>
              </a:rPr>
              <a:t>Дано:</a:t>
            </a:r>
            <a:endParaRPr lang="en-US" sz="2800" b="1" dirty="0">
              <a:latin typeface="Courier New" panose="02070309020205020404" pitchFamily="49" charset="0"/>
              <a:cs typeface="Courier New" panose="02070309020205020404" pitchFamily="49" charset="0"/>
            </a:endParaRPr>
          </a:p>
          <a:p>
            <a:r>
              <a:rPr lang="ru-RU" sz="2800" dirty="0">
                <a:latin typeface="Courier New" panose="02070309020205020404" pitchFamily="49" charset="0"/>
                <a:cs typeface="Courier New" panose="02070309020205020404" pitchFamily="49" charset="0"/>
              </a:rPr>
              <a:t>d=12 км, </a:t>
            </a:r>
            <a:endParaRPr lang="en-US" sz="2800" dirty="0">
              <a:latin typeface="Courier New" panose="02070309020205020404" pitchFamily="49" charset="0"/>
              <a:cs typeface="Courier New" panose="02070309020205020404" pitchFamily="49" charset="0"/>
            </a:endParaRPr>
          </a:p>
          <a:p>
            <a:r>
              <a:rPr lang="ru-RU" sz="2800" dirty="0">
                <a:latin typeface="Courier New" panose="02070309020205020404" pitchFamily="49" charset="0"/>
                <a:cs typeface="Courier New" panose="02070309020205020404" pitchFamily="49" charset="0"/>
              </a:rPr>
              <a:t>Γ=1</a:t>
            </a:r>
            <a:r>
              <a:rPr lang="en-US" sz="2800" dirty="0">
                <a:latin typeface="Courier New" panose="02070309020205020404" pitchFamily="49" charset="0"/>
                <a:cs typeface="Courier New" panose="02070309020205020404" pitchFamily="49" charset="0"/>
              </a:rPr>
              <a:t>/</a:t>
            </a:r>
            <a:r>
              <a:rPr lang="ru-RU" sz="2800" dirty="0">
                <a:latin typeface="Courier New" panose="02070309020205020404" pitchFamily="49" charset="0"/>
                <a:cs typeface="Courier New" panose="02070309020205020404" pitchFamily="49" charset="0"/>
              </a:rPr>
              <a:t>16000, </a:t>
            </a:r>
            <a:endParaRPr lang="en-US" sz="2800" dirty="0">
              <a:latin typeface="Courier New" panose="02070309020205020404" pitchFamily="49" charset="0"/>
              <a:cs typeface="Courier New" panose="02070309020205020404" pitchFamily="49" charset="0"/>
            </a:endParaRPr>
          </a:p>
          <a:p>
            <a:r>
              <a:rPr lang="ru-RU" sz="2800" dirty="0">
                <a:latin typeface="Courier New" panose="02070309020205020404" pitchFamily="49" charset="0"/>
                <a:cs typeface="Courier New" panose="02070309020205020404" pitchFamily="49" charset="0"/>
              </a:rPr>
              <a:t>F−?</a:t>
            </a:r>
          </a:p>
        </p:txBody>
      </p:sp>
      <p:cxnSp>
        <p:nvCxnSpPr>
          <p:cNvPr id="11" name="Прямая соединительная линия 10">
            <a:extLst>
              <a:ext uri="{FF2B5EF4-FFF2-40B4-BE49-F238E27FC236}">
                <a16:creationId xmlns:a16="http://schemas.microsoft.com/office/drawing/2014/main" id="{02E0866B-8A14-A366-5EDB-CB669EA9D9E3}"/>
              </a:ext>
            </a:extLst>
          </p:cNvPr>
          <p:cNvCxnSpPr/>
          <p:nvPr/>
        </p:nvCxnSpPr>
        <p:spPr>
          <a:xfrm>
            <a:off x="606490" y="3237722"/>
            <a:ext cx="23979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61390EC0-5E2F-BBBD-99A5-8CF0BB1F8649}"/>
              </a:ext>
            </a:extLst>
          </p:cNvPr>
          <p:cNvCxnSpPr/>
          <p:nvPr/>
        </p:nvCxnSpPr>
        <p:spPr>
          <a:xfrm>
            <a:off x="2789853" y="1942427"/>
            <a:ext cx="0" cy="2032414"/>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239FF96-1085-E87D-1C66-6E9013C74102}"/>
              </a:ext>
            </a:extLst>
          </p:cNvPr>
          <p:cNvSpPr txBox="1"/>
          <p:nvPr/>
        </p:nvSpPr>
        <p:spPr>
          <a:xfrm>
            <a:off x="4373725" y="1942427"/>
            <a:ext cx="6097554" cy="584775"/>
          </a:xfrm>
          <a:prstGeom prst="rect">
            <a:avLst/>
          </a:prstGeom>
          <a:noFill/>
        </p:spPr>
        <p:txBody>
          <a:bodyPr wrap="square">
            <a:spAutoFit/>
          </a:bodyPr>
          <a:lstStyle/>
          <a:p>
            <a:r>
              <a:rPr lang="ru-RU" sz="3200" b="1" dirty="0">
                <a:latin typeface="Courier New" panose="02070309020205020404" pitchFamily="49" charset="0"/>
                <a:cs typeface="Courier New" panose="02070309020205020404" pitchFamily="49" charset="0"/>
              </a:rPr>
              <a:t>Решение:</a:t>
            </a:r>
            <a:endParaRPr lang="en-US" sz="3200" b="1" dirty="0">
              <a:latin typeface="Courier New" panose="02070309020205020404" pitchFamily="49" charset="0"/>
              <a:cs typeface="Courier New" panose="02070309020205020404" pitchFamily="49" charset="0"/>
            </a:endParaRPr>
          </a:p>
        </p:txBody>
      </p:sp>
      <p:pic>
        <p:nvPicPr>
          <p:cNvPr id="17" name="Рисунок 16">
            <a:extLst>
              <a:ext uri="{FF2B5EF4-FFF2-40B4-BE49-F238E27FC236}">
                <a16:creationId xmlns:a16="http://schemas.microsoft.com/office/drawing/2014/main" id="{A084775F-3592-4A8D-C88F-EF3B70ABF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324" y="2691287"/>
            <a:ext cx="2975581" cy="2485972"/>
          </a:xfrm>
          <a:prstGeom prst="rect">
            <a:avLst/>
          </a:prstGeom>
        </p:spPr>
      </p:pic>
      <p:pic>
        <p:nvPicPr>
          <p:cNvPr id="19" name="Рисунок 18">
            <a:extLst>
              <a:ext uri="{FF2B5EF4-FFF2-40B4-BE49-F238E27FC236}">
                <a16:creationId xmlns:a16="http://schemas.microsoft.com/office/drawing/2014/main" id="{952F3CC0-DCEA-BD9A-E5C7-A94ADF4C7A1D}"/>
              </a:ext>
            </a:extLst>
          </p:cNvPr>
          <p:cNvPicPr>
            <a:picLocks noChangeAspect="1"/>
          </p:cNvPicPr>
          <p:nvPr/>
        </p:nvPicPr>
        <p:blipFill>
          <a:blip r:embed="rId4"/>
          <a:stretch>
            <a:fillRect/>
          </a:stretch>
        </p:blipFill>
        <p:spPr>
          <a:xfrm>
            <a:off x="7722684" y="1901829"/>
            <a:ext cx="2037280" cy="1316119"/>
          </a:xfrm>
          <a:prstGeom prst="rect">
            <a:avLst/>
          </a:prstGeom>
        </p:spPr>
      </p:pic>
      <p:pic>
        <p:nvPicPr>
          <p:cNvPr id="21" name="Рисунок 20">
            <a:extLst>
              <a:ext uri="{FF2B5EF4-FFF2-40B4-BE49-F238E27FC236}">
                <a16:creationId xmlns:a16="http://schemas.microsoft.com/office/drawing/2014/main" id="{87D944D8-B90F-7DA1-BAC8-F56AFD9B09AC}"/>
              </a:ext>
            </a:extLst>
          </p:cNvPr>
          <p:cNvPicPr>
            <a:picLocks noChangeAspect="1"/>
          </p:cNvPicPr>
          <p:nvPr/>
        </p:nvPicPr>
        <p:blipFill>
          <a:blip r:embed="rId5"/>
          <a:stretch>
            <a:fillRect/>
          </a:stretch>
        </p:blipFill>
        <p:spPr>
          <a:xfrm>
            <a:off x="5974720" y="3024273"/>
            <a:ext cx="2397965" cy="1151778"/>
          </a:xfrm>
          <a:prstGeom prst="rect">
            <a:avLst/>
          </a:prstGeom>
        </p:spPr>
      </p:pic>
      <p:pic>
        <p:nvPicPr>
          <p:cNvPr id="23" name="Рисунок 22">
            <a:extLst>
              <a:ext uri="{FF2B5EF4-FFF2-40B4-BE49-F238E27FC236}">
                <a16:creationId xmlns:a16="http://schemas.microsoft.com/office/drawing/2014/main" id="{4F74A15C-5F42-D0DB-04DD-945A635A9B7E}"/>
              </a:ext>
            </a:extLst>
          </p:cNvPr>
          <p:cNvPicPr>
            <a:picLocks noChangeAspect="1"/>
          </p:cNvPicPr>
          <p:nvPr/>
        </p:nvPicPr>
        <p:blipFill>
          <a:blip r:embed="rId6"/>
          <a:stretch>
            <a:fillRect/>
          </a:stretch>
        </p:blipFill>
        <p:spPr>
          <a:xfrm>
            <a:off x="8154143" y="2983887"/>
            <a:ext cx="2037280" cy="1158820"/>
          </a:xfrm>
          <a:prstGeom prst="rect">
            <a:avLst/>
          </a:prstGeom>
        </p:spPr>
      </p:pic>
      <p:pic>
        <p:nvPicPr>
          <p:cNvPr id="25" name="Рисунок 24">
            <a:extLst>
              <a:ext uri="{FF2B5EF4-FFF2-40B4-BE49-F238E27FC236}">
                <a16:creationId xmlns:a16="http://schemas.microsoft.com/office/drawing/2014/main" id="{1583E10E-157B-A328-2D30-FE0A1292B95B}"/>
              </a:ext>
            </a:extLst>
          </p:cNvPr>
          <p:cNvPicPr>
            <a:picLocks noChangeAspect="1"/>
          </p:cNvPicPr>
          <p:nvPr/>
        </p:nvPicPr>
        <p:blipFill>
          <a:blip r:embed="rId7"/>
          <a:stretch>
            <a:fillRect/>
          </a:stretch>
        </p:blipFill>
        <p:spPr>
          <a:xfrm>
            <a:off x="10077136" y="3058090"/>
            <a:ext cx="1828647" cy="1042132"/>
          </a:xfrm>
          <a:prstGeom prst="rect">
            <a:avLst/>
          </a:prstGeom>
        </p:spPr>
      </p:pic>
      <p:pic>
        <p:nvPicPr>
          <p:cNvPr id="27" name="Рисунок 26">
            <a:extLst>
              <a:ext uri="{FF2B5EF4-FFF2-40B4-BE49-F238E27FC236}">
                <a16:creationId xmlns:a16="http://schemas.microsoft.com/office/drawing/2014/main" id="{7E54C3B7-620C-68B5-ADE0-01299B18AE24}"/>
              </a:ext>
            </a:extLst>
          </p:cNvPr>
          <p:cNvPicPr>
            <a:picLocks noChangeAspect="1"/>
          </p:cNvPicPr>
          <p:nvPr/>
        </p:nvPicPr>
        <p:blipFill>
          <a:blip r:embed="rId8"/>
          <a:stretch>
            <a:fillRect/>
          </a:stretch>
        </p:blipFill>
        <p:spPr>
          <a:xfrm>
            <a:off x="6204218" y="4091471"/>
            <a:ext cx="2109691" cy="1232060"/>
          </a:xfrm>
          <a:prstGeom prst="rect">
            <a:avLst/>
          </a:prstGeom>
        </p:spPr>
      </p:pic>
      <p:pic>
        <p:nvPicPr>
          <p:cNvPr id="29" name="Рисунок 28">
            <a:extLst>
              <a:ext uri="{FF2B5EF4-FFF2-40B4-BE49-F238E27FC236}">
                <a16:creationId xmlns:a16="http://schemas.microsoft.com/office/drawing/2014/main" id="{1BE297CF-5128-3DF3-0825-D61219CA790A}"/>
              </a:ext>
            </a:extLst>
          </p:cNvPr>
          <p:cNvPicPr>
            <a:picLocks noChangeAspect="1"/>
          </p:cNvPicPr>
          <p:nvPr/>
        </p:nvPicPr>
        <p:blipFill>
          <a:blip r:embed="rId9"/>
          <a:stretch>
            <a:fillRect/>
          </a:stretch>
        </p:blipFill>
        <p:spPr>
          <a:xfrm>
            <a:off x="8464222" y="4225549"/>
            <a:ext cx="1583872" cy="992096"/>
          </a:xfrm>
          <a:prstGeom prst="rect">
            <a:avLst/>
          </a:prstGeom>
        </p:spPr>
      </p:pic>
      <p:pic>
        <p:nvPicPr>
          <p:cNvPr id="31" name="Рисунок 30">
            <a:extLst>
              <a:ext uri="{FF2B5EF4-FFF2-40B4-BE49-F238E27FC236}">
                <a16:creationId xmlns:a16="http://schemas.microsoft.com/office/drawing/2014/main" id="{0F2393E6-3525-5CF4-CE65-BE2A020C818D}"/>
              </a:ext>
            </a:extLst>
          </p:cNvPr>
          <p:cNvPicPr>
            <a:picLocks noChangeAspect="1"/>
          </p:cNvPicPr>
          <p:nvPr/>
        </p:nvPicPr>
        <p:blipFill>
          <a:blip r:embed="rId10"/>
          <a:stretch>
            <a:fillRect/>
          </a:stretch>
        </p:blipFill>
        <p:spPr>
          <a:xfrm>
            <a:off x="1057955" y="5363057"/>
            <a:ext cx="2303689" cy="741866"/>
          </a:xfrm>
          <a:prstGeom prst="rect">
            <a:avLst/>
          </a:prstGeom>
        </p:spPr>
      </p:pic>
      <p:pic>
        <p:nvPicPr>
          <p:cNvPr id="33" name="Рисунок 32">
            <a:extLst>
              <a:ext uri="{FF2B5EF4-FFF2-40B4-BE49-F238E27FC236}">
                <a16:creationId xmlns:a16="http://schemas.microsoft.com/office/drawing/2014/main" id="{C14E34F5-8B8B-DDA4-9F3F-668755382C92}"/>
              </a:ext>
            </a:extLst>
          </p:cNvPr>
          <p:cNvPicPr>
            <a:picLocks noChangeAspect="1"/>
          </p:cNvPicPr>
          <p:nvPr/>
        </p:nvPicPr>
        <p:blipFill>
          <a:blip r:embed="rId11"/>
          <a:stretch>
            <a:fillRect/>
          </a:stretch>
        </p:blipFill>
        <p:spPr>
          <a:xfrm>
            <a:off x="4190702" y="5117984"/>
            <a:ext cx="2037280" cy="1112959"/>
          </a:xfrm>
          <a:prstGeom prst="rect">
            <a:avLst/>
          </a:prstGeom>
        </p:spPr>
      </p:pic>
      <p:pic>
        <p:nvPicPr>
          <p:cNvPr id="35" name="Рисунок 34">
            <a:extLst>
              <a:ext uri="{FF2B5EF4-FFF2-40B4-BE49-F238E27FC236}">
                <a16:creationId xmlns:a16="http://schemas.microsoft.com/office/drawing/2014/main" id="{4A656A9D-10D0-F76D-2909-49B221DD1F23}"/>
              </a:ext>
            </a:extLst>
          </p:cNvPr>
          <p:cNvPicPr>
            <a:picLocks noChangeAspect="1"/>
          </p:cNvPicPr>
          <p:nvPr/>
        </p:nvPicPr>
        <p:blipFill>
          <a:blip r:embed="rId12"/>
          <a:stretch>
            <a:fillRect/>
          </a:stretch>
        </p:blipFill>
        <p:spPr>
          <a:xfrm>
            <a:off x="6781800" y="5208870"/>
            <a:ext cx="2743200" cy="1245379"/>
          </a:xfrm>
          <a:prstGeom prst="rect">
            <a:avLst/>
          </a:prstGeom>
        </p:spPr>
      </p:pic>
      <p:sp>
        <p:nvSpPr>
          <p:cNvPr id="39" name="TextBox 38">
            <a:extLst>
              <a:ext uri="{FF2B5EF4-FFF2-40B4-BE49-F238E27FC236}">
                <a16:creationId xmlns:a16="http://schemas.microsoft.com/office/drawing/2014/main" id="{06ED63B1-5110-B5B6-EE3D-9B43F9C7DE19}"/>
              </a:ext>
            </a:extLst>
          </p:cNvPr>
          <p:cNvSpPr txBox="1"/>
          <p:nvPr/>
        </p:nvSpPr>
        <p:spPr>
          <a:xfrm>
            <a:off x="9295745" y="5939356"/>
            <a:ext cx="3201709" cy="523220"/>
          </a:xfrm>
          <a:prstGeom prst="rect">
            <a:avLst/>
          </a:prstGeom>
          <a:noFill/>
        </p:spPr>
        <p:txBody>
          <a:bodyPr wrap="square">
            <a:spAutoFit/>
          </a:bodyPr>
          <a:lstStyle/>
          <a:p>
            <a:r>
              <a:rPr lang="ru-RU" sz="2800" b="1" dirty="0">
                <a:solidFill>
                  <a:srgbClr val="FF0000"/>
                </a:solidFill>
                <a:latin typeface="Courier New" panose="02070309020205020404" pitchFamily="49" charset="0"/>
                <a:cs typeface="Courier New" panose="02070309020205020404" pitchFamily="49" charset="0"/>
              </a:rPr>
              <a:t>Ответ: 75 см.</a:t>
            </a:r>
          </a:p>
        </p:txBody>
      </p:sp>
    </p:spTree>
    <p:extLst>
      <p:ext uri="{BB962C8B-B14F-4D97-AF65-F5344CB8AC3E}">
        <p14:creationId xmlns:p14="http://schemas.microsoft.com/office/powerpoint/2010/main" val="168646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24</a:t>
            </a:fld>
            <a:endParaRPr lang="ru-RU"/>
          </a:p>
        </p:txBody>
      </p:sp>
      <p:sp>
        <p:nvSpPr>
          <p:cNvPr id="7" name="TextBox 6">
            <a:extLst>
              <a:ext uri="{FF2B5EF4-FFF2-40B4-BE49-F238E27FC236}">
                <a16:creationId xmlns:a16="http://schemas.microsoft.com/office/drawing/2014/main" id="{54BAC982-2AB3-A9B3-0F8A-6CC2BD77833E}"/>
              </a:ext>
            </a:extLst>
          </p:cNvPr>
          <p:cNvSpPr txBox="1"/>
          <p:nvPr/>
        </p:nvSpPr>
        <p:spPr>
          <a:xfrm>
            <a:off x="156882" y="136525"/>
            <a:ext cx="11519647" cy="1815882"/>
          </a:xfrm>
          <a:prstGeom prst="rect">
            <a:avLst/>
          </a:prstGeom>
          <a:noFill/>
        </p:spPr>
        <p:txBody>
          <a:bodyPr wrap="square">
            <a:spAutoFit/>
          </a:bodyPr>
          <a:lstStyle/>
          <a:p>
            <a:r>
              <a:rPr lang="ru-RU" sz="2800" b="1" dirty="0">
                <a:solidFill>
                  <a:srgbClr val="FF0000"/>
                </a:solidFill>
                <a:latin typeface="Courier New" panose="02070309020205020404" pitchFamily="49" charset="0"/>
                <a:cs typeface="Courier New" panose="02070309020205020404" pitchFamily="49" charset="0"/>
              </a:rPr>
              <a:t>ПОВТОРЕНИЕ – МАТЬ УЧЕНИЯ. </a:t>
            </a:r>
            <a:r>
              <a:rPr lang="ru-RU" sz="2800" dirty="0">
                <a:latin typeface="Courier New" panose="02070309020205020404" pitchFamily="49" charset="0"/>
                <a:cs typeface="Courier New" panose="02070309020205020404" pitchFamily="49" charset="0"/>
              </a:rPr>
              <a:t>На рисунке  показаны положения собирающей линзы, точки К. Постройте изображение точки, даваемой линзой. Точка F — фокус линзы.</a:t>
            </a:r>
          </a:p>
        </p:txBody>
      </p:sp>
      <p:pic>
        <p:nvPicPr>
          <p:cNvPr id="9" name="Рисунок 8">
            <a:extLst>
              <a:ext uri="{FF2B5EF4-FFF2-40B4-BE49-F238E27FC236}">
                <a16:creationId xmlns:a16="http://schemas.microsoft.com/office/drawing/2014/main" id="{E2D496AA-DC65-24E4-52F3-28C36E33C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746" y="1811769"/>
            <a:ext cx="9026043" cy="4544581"/>
          </a:xfrm>
          <a:prstGeom prst="rect">
            <a:avLst/>
          </a:prstGeom>
        </p:spPr>
      </p:pic>
      <p:graphicFrame>
        <p:nvGraphicFramePr>
          <p:cNvPr id="11" name="Объект 10">
            <a:extLst>
              <a:ext uri="{FF2B5EF4-FFF2-40B4-BE49-F238E27FC236}">
                <a16:creationId xmlns:a16="http://schemas.microsoft.com/office/drawing/2014/main" id="{77C094FF-BEA8-4E8F-DB97-5A1275CD090F}"/>
              </a:ext>
            </a:extLst>
          </p:cNvPr>
          <p:cNvGraphicFramePr>
            <a:graphicFrameLocks noChangeAspect="1"/>
          </p:cNvGraphicFramePr>
          <p:nvPr>
            <p:extLst>
              <p:ext uri="{D42A27DB-BD31-4B8C-83A1-F6EECF244321}">
                <p14:modId xmlns:p14="http://schemas.microsoft.com/office/powerpoint/2010/main" val="1588274567"/>
              </p:ext>
            </p:extLst>
          </p:nvPr>
        </p:nvGraphicFramePr>
        <p:xfrm>
          <a:off x="8399890" y="3556733"/>
          <a:ext cx="520700" cy="660400"/>
        </p:xfrm>
        <a:graphic>
          <a:graphicData uri="http://schemas.openxmlformats.org/presentationml/2006/ole">
            <mc:AlternateContent xmlns:mc="http://schemas.openxmlformats.org/markup-compatibility/2006">
              <mc:Choice xmlns:v="urn:schemas-microsoft-com:vml" Requires="v">
                <p:oleObj r:id="rId4" imgW="520560" imgH="660240" progId="">
                  <p:embed/>
                </p:oleObj>
              </mc:Choice>
              <mc:Fallback>
                <p:oleObj r:id="rId4" imgW="520560" imgH="660240" progId="">
                  <p:embed/>
                  <p:pic>
                    <p:nvPicPr>
                      <p:cNvPr id="0" name=""/>
                      <p:cNvPicPr/>
                      <p:nvPr/>
                    </p:nvPicPr>
                    <p:blipFill>
                      <a:blip r:embed="rId5"/>
                      <a:stretch>
                        <a:fillRect/>
                      </a:stretch>
                    </p:blipFill>
                    <p:spPr>
                      <a:xfrm>
                        <a:off x="8399890" y="3556733"/>
                        <a:ext cx="520700" cy="660400"/>
                      </a:xfrm>
                      <a:prstGeom prst="rect">
                        <a:avLst/>
                      </a:prstGeom>
                    </p:spPr>
                  </p:pic>
                </p:oleObj>
              </mc:Fallback>
            </mc:AlternateContent>
          </a:graphicData>
        </a:graphic>
      </p:graphicFrame>
      <p:grpSp>
        <p:nvGrpSpPr>
          <p:cNvPr id="19" name="Группа 18">
            <a:extLst>
              <a:ext uri="{FF2B5EF4-FFF2-40B4-BE49-F238E27FC236}">
                <a16:creationId xmlns:a16="http://schemas.microsoft.com/office/drawing/2014/main" id="{6CE891C6-5E2E-28DF-CBF6-C5E396391662}"/>
              </a:ext>
            </a:extLst>
          </p:cNvPr>
          <p:cNvGrpSpPr/>
          <p:nvPr/>
        </p:nvGrpSpPr>
        <p:grpSpPr>
          <a:xfrm>
            <a:off x="6649414" y="3949688"/>
            <a:ext cx="3803433" cy="0"/>
            <a:chOff x="6649414" y="3949688"/>
            <a:chExt cx="3803433" cy="0"/>
          </a:xfrm>
        </p:grpSpPr>
        <p:grpSp>
          <p:nvGrpSpPr>
            <p:cNvPr id="16" name="Группа 15">
              <a:extLst>
                <a:ext uri="{FF2B5EF4-FFF2-40B4-BE49-F238E27FC236}">
                  <a16:creationId xmlns:a16="http://schemas.microsoft.com/office/drawing/2014/main" id="{D899211D-5BF3-91BF-CED9-4B7EBFA9C6DD}"/>
                </a:ext>
              </a:extLst>
            </p:cNvPr>
            <p:cNvGrpSpPr/>
            <p:nvPr/>
          </p:nvGrpSpPr>
          <p:grpSpPr>
            <a:xfrm>
              <a:off x="6649414" y="3949688"/>
              <a:ext cx="3417912" cy="0"/>
              <a:chOff x="6649414" y="3949688"/>
              <a:chExt cx="3417912" cy="0"/>
            </a:xfrm>
          </p:grpSpPr>
          <p:cxnSp>
            <p:nvCxnSpPr>
              <p:cNvPr id="13" name="Прямая со стрелкой 12">
                <a:extLst>
                  <a:ext uri="{FF2B5EF4-FFF2-40B4-BE49-F238E27FC236}">
                    <a16:creationId xmlns:a16="http://schemas.microsoft.com/office/drawing/2014/main" id="{2EFBAE5B-7E12-883D-A179-BF33754F198D}"/>
                  </a:ext>
                </a:extLst>
              </p:cNvPr>
              <p:cNvCxnSpPr>
                <a:cxnSpLocks/>
              </p:cNvCxnSpPr>
              <p:nvPr/>
            </p:nvCxnSpPr>
            <p:spPr>
              <a:xfrm>
                <a:off x="6649414" y="3949688"/>
                <a:ext cx="175047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a:extLst>
                  <a:ext uri="{FF2B5EF4-FFF2-40B4-BE49-F238E27FC236}">
                    <a16:creationId xmlns:a16="http://schemas.microsoft.com/office/drawing/2014/main" id="{77326994-68C5-F325-65BD-079E6A799D30}"/>
                  </a:ext>
                </a:extLst>
              </p:cNvPr>
              <p:cNvCxnSpPr>
                <a:cxnSpLocks/>
              </p:cNvCxnSpPr>
              <p:nvPr/>
            </p:nvCxnSpPr>
            <p:spPr>
              <a:xfrm>
                <a:off x="8316850" y="3949688"/>
                <a:ext cx="175047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8" name="Прямая соединительная линия 17">
              <a:extLst>
                <a:ext uri="{FF2B5EF4-FFF2-40B4-BE49-F238E27FC236}">
                  <a16:creationId xmlns:a16="http://schemas.microsoft.com/office/drawing/2014/main" id="{718CBFE6-A7A0-A2B8-9177-DEF442201B50}"/>
                </a:ext>
              </a:extLst>
            </p:cNvPr>
            <p:cNvCxnSpPr/>
            <p:nvPr/>
          </p:nvCxnSpPr>
          <p:spPr>
            <a:xfrm>
              <a:off x="9982200" y="3949688"/>
              <a:ext cx="4706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3" name="Прямая со стрелкой 22">
            <a:extLst>
              <a:ext uri="{FF2B5EF4-FFF2-40B4-BE49-F238E27FC236}">
                <a16:creationId xmlns:a16="http://schemas.microsoft.com/office/drawing/2014/main" id="{0F24105B-E26E-462D-305D-4FF6968425AD}"/>
              </a:ext>
            </a:extLst>
          </p:cNvPr>
          <p:cNvCxnSpPr>
            <a:cxnSpLocks/>
          </p:cNvCxnSpPr>
          <p:nvPr/>
        </p:nvCxnSpPr>
        <p:spPr>
          <a:xfrm flipV="1">
            <a:off x="6609373" y="2743200"/>
            <a:ext cx="817765" cy="12064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0" name="Группа 39">
            <a:extLst>
              <a:ext uri="{FF2B5EF4-FFF2-40B4-BE49-F238E27FC236}">
                <a16:creationId xmlns:a16="http://schemas.microsoft.com/office/drawing/2014/main" id="{F8E36962-D16D-40E3-CF5D-D65587411DE0}"/>
              </a:ext>
            </a:extLst>
          </p:cNvPr>
          <p:cNvGrpSpPr/>
          <p:nvPr/>
        </p:nvGrpSpPr>
        <p:grpSpPr>
          <a:xfrm>
            <a:off x="6499416" y="1374028"/>
            <a:ext cx="2483929" cy="4617197"/>
            <a:chOff x="6499416" y="1374028"/>
            <a:chExt cx="2483929" cy="4617197"/>
          </a:xfrm>
        </p:grpSpPr>
        <p:cxnSp>
          <p:nvCxnSpPr>
            <p:cNvPr id="30" name="Прямая соединительная линия 29">
              <a:extLst>
                <a:ext uri="{FF2B5EF4-FFF2-40B4-BE49-F238E27FC236}">
                  <a16:creationId xmlns:a16="http://schemas.microsoft.com/office/drawing/2014/main" id="{2808F732-A1A5-2AF9-A15C-2C662F4C5F1C}"/>
                </a:ext>
              </a:extLst>
            </p:cNvPr>
            <p:cNvCxnSpPr>
              <a:cxnSpLocks/>
            </p:cNvCxnSpPr>
            <p:nvPr/>
          </p:nvCxnSpPr>
          <p:spPr>
            <a:xfrm flipV="1">
              <a:off x="6499416" y="1586753"/>
              <a:ext cx="2483929" cy="3693459"/>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a:extLst>
                <a:ext uri="{FF2B5EF4-FFF2-40B4-BE49-F238E27FC236}">
                  <a16:creationId xmlns:a16="http://schemas.microsoft.com/office/drawing/2014/main" id="{0953F4FB-685C-C080-1E62-43087B9F70ED}"/>
                </a:ext>
              </a:extLst>
            </p:cNvPr>
            <p:cNvCxnSpPr>
              <a:cxnSpLocks/>
            </p:cNvCxnSpPr>
            <p:nvPr/>
          </p:nvCxnSpPr>
          <p:spPr>
            <a:xfrm flipH="1" flipV="1">
              <a:off x="8634486" y="1374028"/>
              <a:ext cx="25754" cy="4617197"/>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grpSp>
      <p:cxnSp>
        <p:nvCxnSpPr>
          <p:cNvPr id="37" name="Прямая со стрелкой 36">
            <a:extLst>
              <a:ext uri="{FF2B5EF4-FFF2-40B4-BE49-F238E27FC236}">
                <a16:creationId xmlns:a16="http://schemas.microsoft.com/office/drawing/2014/main" id="{4730C912-F4B0-4C03-6421-7B301F12F59D}"/>
              </a:ext>
            </a:extLst>
          </p:cNvPr>
          <p:cNvCxnSpPr>
            <a:cxnSpLocks/>
          </p:cNvCxnSpPr>
          <p:nvPr/>
        </p:nvCxnSpPr>
        <p:spPr>
          <a:xfrm flipV="1">
            <a:off x="7427138" y="1667062"/>
            <a:ext cx="2299125" cy="10711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8" name="Объект 47">
            <a:extLst>
              <a:ext uri="{FF2B5EF4-FFF2-40B4-BE49-F238E27FC236}">
                <a16:creationId xmlns:a16="http://schemas.microsoft.com/office/drawing/2014/main" id="{575A8201-3541-D4CA-3D9F-0D6388BD0CB3}"/>
              </a:ext>
            </a:extLst>
          </p:cNvPr>
          <p:cNvGraphicFramePr>
            <a:graphicFrameLocks noChangeAspect="1"/>
          </p:cNvGraphicFramePr>
          <p:nvPr>
            <p:extLst>
              <p:ext uri="{D42A27DB-BD31-4B8C-83A1-F6EECF244321}">
                <p14:modId xmlns:p14="http://schemas.microsoft.com/office/powerpoint/2010/main" val="418294249"/>
              </p:ext>
            </p:extLst>
          </p:nvPr>
        </p:nvGraphicFramePr>
        <p:xfrm>
          <a:off x="4435220" y="3482074"/>
          <a:ext cx="495300" cy="558800"/>
        </p:xfrm>
        <a:graphic>
          <a:graphicData uri="http://schemas.openxmlformats.org/presentationml/2006/ole">
            <mc:AlternateContent xmlns:mc="http://schemas.openxmlformats.org/markup-compatibility/2006">
              <mc:Choice xmlns:v="urn:schemas-microsoft-com:vml" Requires="v">
                <p:oleObj r:id="rId6" imgW="495000" imgH="558720" progId="">
                  <p:embed/>
                </p:oleObj>
              </mc:Choice>
              <mc:Fallback>
                <p:oleObj r:id="rId6" imgW="495000" imgH="558720" progId="">
                  <p:embed/>
                  <p:pic>
                    <p:nvPicPr>
                      <p:cNvPr id="0" name=""/>
                      <p:cNvPicPr/>
                      <p:nvPr/>
                    </p:nvPicPr>
                    <p:blipFill>
                      <a:blip r:embed="rId7"/>
                      <a:stretch>
                        <a:fillRect/>
                      </a:stretch>
                    </p:blipFill>
                    <p:spPr>
                      <a:xfrm>
                        <a:off x="4435220" y="3482074"/>
                        <a:ext cx="495300" cy="558800"/>
                      </a:xfrm>
                      <a:prstGeom prst="rect">
                        <a:avLst/>
                      </a:prstGeom>
                    </p:spPr>
                  </p:pic>
                </p:oleObj>
              </mc:Fallback>
            </mc:AlternateContent>
          </a:graphicData>
        </a:graphic>
      </p:graphicFrame>
      <p:cxnSp>
        <p:nvCxnSpPr>
          <p:cNvPr id="42" name="Прямая соединительная линия 41">
            <a:extLst>
              <a:ext uri="{FF2B5EF4-FFF2-40B4-BE49-F238E27FC236}">
                <a16:creationId xmlns:a16="http://schemas.microsoft.com/office/drawing/2014/main" id="{AEE215C4-9FF6-0E9F-9669-8790032C84A1}"/>
              </a:ext>
            </a:extLst>
          </p:cNvPr>
          <p:cNvCxnSpPr>
            <a:cxnSpLocks/>
          </p:cNvCxnSpPr>
          <p:nvPr/>
        </p:nvCxnSpPr>
        <p:spPr>
          <a:xfrm flipH="1">
            <a:off x="3402442" y="2738214"/>
            <a:ext cx="4024696" cy="1809069"/>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A6BB9151-81E9-8934-946F-C851932B1EEA}"/>
              </a:ext>
            </a:extLst>
          </p:cNvPr>
          <p:cNvCxnSpPr>
            <a:cxnSpLocks/>
          </p:cNvCxnSpPr>
          <p:nvPr/>
        </p:nvCxnSpPr>
        <p:spPr>
          <a:xfrm flipH="1">
            <a:off x="3662792" y="3949688"/>
            <a:ext cx="2998654"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37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25</a:t>
            </a:fld>
            <a:endParaRPr lang="ru-RU"/>
          </a:p>
        </p:txBody>
      </p:sp>
      <p:sp>
        <p:nvSpPr>
          <p:cNvPr id="7" name="TextBox 6">
            <a:extLst>
              <a:ext uri="{FF2B5EF4-FFF2-40B4-BE49-F238E27FC236}">
                <a16:creationId xmlns:a16="http://schemas.microsoft.com/office/drawing/2014/main" id="{3756CB63-78B3-2C44-F07B-3120C06CD27A}"/>
              </a:ext>
            </a:extLst>
          </p:cNvPr>
          <p:cNvSpPr txBox="1"/>
          <p:nvPr/>
        </p:nvSpPr>
        <p:spPr>
          <a:xfrm>
            <a:off x="3581400" y="208884"/>
            <a:ext cx="7755293" cy="1815882"/>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Определите построением положение линзы и ее фокусов. Положение предмета АВ и его изображения А′В′ приведены на рисунке.</a:t>
            </a:r>
          </a:p>
        </p:txBody>
      </p:sp>
      <p:pic>
        <p:nvPicPr>
          <p:cNvPr id="8" name="karlson-i-tak-prodoljaem-razgovor_(videomega.ru) (1)">
            <a:hlinkClick r:id="" action="ppaction://media"/>
            <a:extLst>
              <a:ext uri="{FF2B5EF4-FFF2-40B4-BE49-F238E27FC236}">
                <a16:creationId xmlns:a16="http://schemas.microsoft.com/office/drawing/2014/main" id="{EFDEBEA0-F67E-C683-58DE-6D23C1F7882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958" r="14881"/>
          <a:stretch/>
        </p:blipFill>
        <p:spPr>
          <a:xfrm>
            <a:off x="746449" y="202941"/>
            <a:ext cx="2640564" cy="2116994"/>
          </a:xfrm>
          <a:prstGeom prst="rect">
            <a:avLst/>
          </a:prstGeom>
        </p:spPr>
      </p:pic>
      <p:pic>
        <p:nvPicPr>
          <p:cNvPr id="10" name="Рисунок 9">
            <a:extLst>
              <a:ext uri="{FF2B5EF4-FFF2-40B4-BE49-F238E27FC236}">
                <a16:creationId xmlns:a16="http://schemas.microsoft.com/office/drawing/2014/main" id="{B9D0561C-5635-44E3-1127-0EDD9770C001}"/>
              </a:ext>
            </a:extLst>
          </p:cNvPr>
          <p:cNvPicPr>
            <a:picLocks noChangeAspect="1"/>
          </p:cNvPicPr>
          <p:nvPr/>
        </p:nvPicPr>
        <p:blipFill>
          <a:blip r:embed="rId6"/>
          <a:stretch>
            <a:fillRect/>
          </a:stretch>
        </p:blipFill>
        <p:spPr>
          <a:xfrm rot="5400000">
            <a:off x="4023784" y="2521417"/>
            <a:ext cx="3570612" cy="3540980"/>
          </a:xfrm>
          <a:prstGeom prst="rect">
            <a:avLst/>
          </a:prstGeom>
        </p:spPr>
      </p:pic>
      <p:cxnSp>
        <p:nvCxnSpPr>
          <p:cNvPr id="12" name="Прямая соединительная линия 11">
            <a:extLst>
              <a:ext uri="{FF2B5EF4-FFF2-40B4-BE49-F238E27FC236}">
                <a16:creationId xmlns:a16="http://schemas.microsoft.com/office/drawing/2014/main" id="{524F2F7A-BEC0-8540-0DA8-4985694D6CFA}"/>
              </a:ext>
            </a:extLst>
          </p:cNvPr>
          <p:cNvCxnSpPr/>
          <p:nvPr/>
        </p:nvCxnSpPr>
        <p:spPr>
          <a:xfrm flipH="1">
            <a:off x="4646645" y="3685592"/>
            <a:ext cx="2388637" cy="2024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C35A27BF-05CE-20F2-A92C-921E715950DA}"/>
              </a:ext>
            </a:extLst>
          </p:cNvPr>
          <p:cNvCxnSpPr/>
          <p:nvPr/>
        </p:nvCxnSpPr>
        <p:spPr>
          <a:xfrm>
            <a:off x="4646645" y="2883159"/>
            <a:ext cx="2230016" cy="2239347"/>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Группа 27">
            <a:extLst>
              <a:ext uri="{FF2B5EF4-FFF2-40B4-BE49-F238E27FC236}">
                <a16:creationId xmlns:a16="http://schemas.microsoft.com/office/drawing/2014/main" id="{4E019E89-9147-EE26-5D5F-FAFEDE4BE8D7}"/>
              </a:ext>
            </a:extLst>
          </p:cNvPr>
          <p:cNvGrpSpPr/>
          <p:nvPr/>
        </p:nvGrpSpPr>
        <p:grpSpPr>
          <a:xfrm>
            <a:off x="4646645" y="2883159"/>
            <a:ext cx="2388637" cy="1530223"/>
            <a:chOff x="4646645" y="2883159"/>
            <a:chExt cx="2388637" cy="1530223"/>
          </a:xfrm>
        </p:grpSpPr>
        <p:cxnSp>
          <p:nvCxnSpPr>
            <p:cNvPr id="16" name="Прямая соединительная линия 15">
              <a:extLst>
                <a:ext uri="{FF2B5EF4-FFF2-40B4-BE49-F238E27FC236}">
                  <a16:creationId xmlns:a16="http://schemas.microsoft.com/office/drawing/2014/main" id="{3E0C8B20-D5F1-C876-A7CD-CF73EB5B2DC1}"/>
                </a:ext>
              </a:extLst>
            </p:cNvPr>
            <p:cNvCxnSpPr>
              <a:cxnSpLocks/>
            </p:cNvCxnSpPr>
            <p:nvPr/>
          </p:nvCxnSpPr>
          <p:spPr>
            <a:xfrm>
              <a:off x="4646645" y="2883159"/>
              <a:ext cx="0" cy="15302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582F44D1-E8F0-BB25-3C1B-EC9AE72A86C1}"/>
                </a:ext>
              </a:extLst>
            </p:cNvPr>
            <p:cNvCxnSpPr>
              <a:cxnSpLocks/>
            </p:cNvCxnSpPr>
            <p:nvPr/>
          </p:nvCxnSpPr>
          <p:spPr>
            <a:xfrm>
              <a:off x="7035282" y="3685592"/>
              <a:ext cx="0" cy="727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B06BF90D-0BC7-9E56-D4A9-5333225E8F80}"/>
                </a:ext>
              </a:extLst>
            </p:cNvPr>
            <p:cNvCxnSpPr/>
            <p:nvPr/>
          </p:nvCxnSpPr>
          <p:spPr>
            <a:xfrm>
              <a:off x="4646645" y="4413382"/>
              <a:ext cx="2388637"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5" name="Группа 24">
            <a:extLst>
              <a:ext uri="{FF2B5EF4-FFF2-40B4-BE49-F238E27FC236}">
                <a16:creationId xmlns:a16="http://schemas.microsoft.com/office/drawing/2014/main" id="{7E64B5BE-6B90-C5E8-AAD6-F7AC757DAD6E}"/>
              </a:ext>
            </a:extLst>
          </p:cNvPr>
          <p:cNvGrpSpPr/>
          <p:nvPr/>
        </p:nvGrpSpPr>
        <p:grpSpPr>
          <a:xfrm>
            <a:off x="4324190" y="4421678"/>
            <a:ext cx="3134856" cy="3810"/>
            <a:chOff x="8037986" y="20160803"/>
            <a:chExt cx="2384304" cy="6"/>
          </a:xfrm>
        </p:grpSpPr>
        <p:cxnSp>
          <p:nvCxnSpPr>
            <p:cNvPr id="22" name="Прямая со стрелкой 21">
              <a:extLst>
                <a:ext uri="{FF2B5EF4-FFF2-40B4-BE49-F238E27FC236}">
                  <a16:creationId xmlns:a16="http://schemas.microsoft.com/office/drawing/2014/main" id="{52D1D759-F41C-A3A5-A1EC-B0494895E0BF}"/>
                </a:ext>
              </a:extLst>
            </p:cNvPr>
            <p:cNvCxnSpPr/>
            <p:nvPr/>
          </p:nvCxnSpPr>
          <p:spPr>
            <a:xfrm>
              <a:off x="8229596" y="20160809"/>
              <a:ext cx="219269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39101755-6925-7E77-03A4-570F58AC8446}"/>
                </a:ext>
              </a:extLst>
            </p:cNvPr>
            <p:cNvCxnSpPr>
              <a:cxnSpLocks/>
            </p:cNvCxnSpPr>
            <p:nvPr/>
          </p:nvCxnSpPr>
          <p:spPr>
            <a:xfrm flipH="1">
              <a:off x="8037986" y="20160803"/>
              <a:ext cx="58160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cxnSp>
        <p:nvCxnSpPr>
          <p:cNvPr id="30" name="Прямая соединительная линия 29">
            <a:extLst>
              <a:ext uri="{FF2B5EF4-FFF2-40B4-BE49-F238E27FC236}">
                <a16:creationId xmlns:a16="http://schemas.microsoft.com/office/drawing/2014/main" id="{FA893C3D-5CF0-6B09-AB2A-CEDD716891E7}"/>
              </a:ext>
            </a:extLst>
          </p:cNvPr>
          <p:cNvCxnSpPr/>
          <p:nvPr/>
        </p:nvCxnSpPr>
        <p:spPr>
          <a:xfrm flipH="1">
            <a:off x="4646645" y="4413382"/>
            <a:ext cx="2388637" cy="1296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a:extLst>
              <a:ext uri="{FF2B5EF4-FFF2-40B4-BE49-F238E27FC236}">
                <a16:creationId xmlns:a16="http://schemas.microsoft.com/office/drawing/2014/main" id="{3C4597AD-EECF-8777-1740-4C3E61BCE108}"/>
              </a:ext>
            </a:extLst>
          </p:cNvPr>
          <p:cNvCxnSpPr/>
          <p:nvPr/>
        </p:nvCxnSpPr>
        <p:spPr>
          <a:xfrm>
            <a:off x="4646645" y="4413382"/>
            <a:ext cx="2230016" cy="7091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a:extLst>
              <a:ext uri="{FF2B5EF4-FFF2-40B4-BE49-F238E27FC236}">
                <a16:creationId xmlns:a16="http://schemas.microsoft.com/office/drawing/2014/main" id="{CDEB9E32-B937-2823-761B-476E9B486DA6}"/>
              </a:ext>
            </a:extLst>
          </p:cNvPr>
          <p:cNvCxnSpPr>
            <a:cxnSpLocks/>
          </p:cNvCxnSpPr>
          <p:nvPr/>
        </p:nvCxnSpPr>
        <p:spPr>
          <a:xfrm>
            <a:off x="6155099" y="2883159"/>
            <a:ext cx="9915" cy="30511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Овал 37">
            <a:extLst>
              <a:ext uri="{FF2B5EF4-FFF2-40B4-BE49-F238E27FC236}">
                <a16:creationId xmlns:a16="http://schemas.microsoft.com/office/drawing/2014/main" id="{27D5B162-77CD-B9F2-6E58-D005217E3755}"/>
              </a:ext>
            </a:extLst>
          </p:cNvPr>
          <p:cNvSpPr/>
          <p:nvPr/>
        </p:nvSpPr>
        <p:spPr>
          <a:xfrm>
            <a:off x="6136437" y="4839371"/>
            <a:ext cx="55983" cy="74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a:extLst>
              <a:ext uri="{FF2B5EF4-FFF2-40B4-BE49-F238E27FC236}">
                <a16:creationId xmlns:a16="http://schemas.microsoft.com/office/drawing/2014/main" id="{6CDFCB35-BBD6-F59F-230B-B1B5727FA277}"/>
              </a:ext>
            </a:extLst>
          </p:cNvPr>
          <p:cNvSpPr/>
          <p:nvPr/>
        </p:nvSpPr>
        <p:spPr>
          <a:xfrm>
            <a:off x="6130176" y="3881533"/>
            <a:ext cx="55983" cy="746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2" name="Группа 41">
            <a:extLst>
              <a:ext uri="{FF2B5EF4-FFF2-40B4-BE49-F238E27FC236}">
                <a16:creationId xmlns:a16="http://schemas.microsoft.com/office/drawing/2014/main" id="{D32E5027-FE44-0380-0416-161FE3DF6C92}"/>
              </a:ext>
            </a:extLst>
          </p:cNvPr>
          <p:cNvGrpSpPr/>
          <p:nvPr/>
        </p:nvGrpSpPr>
        <p:grpSpPr>
          <a:xfrm>
            <a:off x="6136436" y="3716365"/>
            <a:ext cx="296654" cy="1560291"/>
            <a:chOff x="6136436" y="3716365"/>
            <a:chExt cx="296654" cy="1560291"/>
          </a:xfrm>
        </p:grpSpPr>
        <p:sp>
          <p:nvSpPr>
            <p:cNvPr id="39" name="TextBox 38">
              <a:extLst>
                <a:ext uri="{FF2B5EF4-FFF2-40B4-BE49-F238E27FC236}">
                  <a16:creationId xmlns:a16="http://schemas.microsoft.com/office/drawing/2014/main" id="{D94818A7-20CD-2F85-F246-7AB82452A57F}"/>
                </a:ext>
              </a:extLst>
            </p:cNvPr>
            <p:cNvSpPr txBox="1"/>
            <p:nvPr/>
          </p:nvSpPr>
          <p:spPr>
            <a:xfrm>
              <a:off x="6136436" y="4907324"/>
              <a:ext cx="290464" cy="369332"/>
            </a:xfrm>
            <a:prstGeom prst="rect">
              <a:avLst/>
            </a:prstGeom>
            <a:noFill/>
          </p:spPr>
          <p:txBody>
            <a:bodyPr wrap="none" rtlCol="0">
              <a:spAutoFit/>
            </a:bodyPr>
            <a:lstStyle/>
            <a:p>
              <a:r>
                <a:rPr lang="en-US" b="1" dirty="0"/>
                <a:t>F</a:t>
              </a:r>
              <a:endParaRPr lang="ru-RU" b="1" dirty="0"/>
            </a:p>
          </p:txBody>
        </p:sp>
        <p:sp>
          <p:nvSpPr>
            <p:cNvPr id="41" name="TextBox 40">
              <a:extLst>
                <a:ext uri="{FF2B5EF4-FFF2-40B4-BE49-F238E27FC236}">
                  <a16:creationId xmlns:a16="http://schemas.microsoft.com/office/drawing/2014/main" id="{2AF54841-BA06-3ABB-8407-914B20080942}"/>
                </a:ext>
              </a:extLst>
            </p:cNvPr>
            <p:cNvSpPr txBox="1"/>
            <p:nvPr/>
          </p:nvSpPr>
          <p:spPr>
            <a:xfrm>
              <a:off x="6142626" y="3716365"/>
              <a:ext cx="290464" cy="369332"/>
            </a:xfrm>
            <a:prstGeom prst="rect">
              <a:avLst/>
            </a:prstGeom>
            <a:noFill/>
          </p:spPr>
          <p:txBody>
            <a:bodyPr wrap="none" rtlCol="0">
              <a:spAutoFit/>
            </a:bodyPr>
            <a:lstStyle/>
            <a:p>
              <a:r>
                <a:rPr lang="en-US" b="1" dirty="0"/>
                <a:t>F</a:t>
              </a:r>
              <a:endParaRPr lang="ru-RU" b="1" dirty="0"/>
            </a:p>
          </p:txBody>
        </p:sp>
      </p:grpSp>
    </p:spTree>
    <p:extLst>
      <p:ext uri="{BB962C8B-B14F-4D97-AF65-F5344CB8AC3E}">
        <p14:creationId xmlns:p14="http://schemas.microsoft.com/office/powerpoint/2010/main" val="105840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8"/>
                </p:tgtEl>
              </p:cMediaNode>
            </p:video>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afterEffect">
                                  <p:stCondLst>
                                    <p:cond delay="0"/>
                                  </p:stCondLst>
                                  <p:childTnLst>
                                    <p:cmd type="call" cmd="togglePause">
                                      <p:cBhvr>
                                        <p:cTn id="50" dur="1" fill="hold"/>
                                        <p:tgtEl>
                                          <p:spTgt spid="8"/>
                                        </p:tgtEl>
                                      </p:cBhvr>
                                    </p:cmd>
                                  </p:childTnLst>
                                </p:cTn>
                              </p:par>
                            </p:childTnLst>
                          </p:cTn>
                        </p:par>
                      </p:childTnLst>
                    </p:cTn>
                  </p:par>
                </p:childTnLst>
              </p:cTn>
              <p:nextCondLst>
                <p:cond evt="onClick" delay="0">
                  <p:tgtEl>
                    <p:spTgt spid="8"/>
                  </p:tgtEl>
                </p:cond>
              </p:nextCondLst>
            </p:seq>
          </p:childTnLst>
        </p:cTn>
      </p:par>
    </p:tnLst>
    <p:bldLst>
      <p:bldP spid="38" grpId="0" animBg="1"/>
      <p:bldP spid="4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26</a:t>
            </a:fld>
            <a:endParaRPr lang="ru-RU"/>
          </a:p>
        </p:txBody>
      </p:sp>
      <p:sp>
        <p:nvSpPr>
          <p:cNvPr id="7" name="TextBox 6">
            <a:extLst>
              <a:ext uri="{FF2B5EF4-FFF2-40B4-BE49-F238E27FC236}">
                <a16:creationId xmlns:a16="http://schemas.microsoft.com/office/drawing/2014/main" id="{66D63B27-644F-3532-713E-2778389C689A}"/>
              </a:ext>
            </a:extLst>
          </p:cNvPr>
          <p:cNvSpPr txBox="1"/>
          <p:nvPr/>
        </p:nvSpPr>
        <p:spPr>
          <a:xfrm>
            <a:off x="3581401" y="595224"/>
            <a:ext cx="8268478" cy="3108543"/>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Плоскость треугольника площадью </a:t>
            </a:r>
            <a:r>
              <a:rPr lang="ru-RU" sz="2800" b="1" dirty="0">
                <a:latin typeface="Courier New" panose="02070309020205020404" pitchFamily="49" charset="0"/>
                <a:cs typeface="Courier New" panose="02070309020205020404" pitchFamily="49" charset="0"/>
              </a:rPr>
              <a:t>27 см</a:t>
            </a:r>
            <a:r>
              <a:rPr lang="en-US" sz="2800" b="1" baseline="30000" dirty="0">
                <a:latin typeface="Courier New" panose="02070309020205020404" pitchFamily="49" charset="0"/>
                <a:cs typeface="Courier New" panose="02070309020205020404" pitchFamily="49" charset="0"/>
              </a:rPr>
              <a:t>2 </a:t>
            </a:r>
            <a:r>
              <a:rPr lang="ru-RU" sz="2800" dirty="0">
                <a:latin typeface="Courier New" panose="02070309020205020404" pitchFamily="49" charset="0"/>
                <a:cs typeface="Courier New" panose="02070309020205020404" pitchFamily="49" charset="0"/>
              </a:rPr>
              <a:t>располагается перпендикулярно главной оптической оси собирающей линзы с фокусным расстоянием </a:t>
            </a:r>
            <a:r>
              <a:rPr lang="ru-RU" sz="2800" b="1" dirty="0">
                <a:latin typeface="Courier New" panose="02070309020205020404" pitchFamily="49" charset="0"/>
                <a:cs typeface="Courier New" panose="02070309020205020404" pitchFamily="49" charset="0"/>
              </a:rPr>
              <a:t>10 см </a:t>
            </a:r>
            <a:r>
              <a:rPr lang="ru-RU" sz="2800" dirty="0">
                <a:latin typeface="Courier New" panose="02070309020205020404" pitchFamily="49" charset="0"/>
                <a:cs typeface="Courier New" panose="02070309020205020404" pitchFamily="49" charset="0"/>
              </a:rPr>
              <a:t>на расстоянии </a:t>
            </a:r>
            <a:r>
              <a:rPr lang="ru-RU" sz="2800" b="1" dirty="0">
                <a:latin typeface="Courier New" panose="02070309020205020404" pitchFamily="49" charset="0"/>
                <a:cs typeface="Courier New" panose="02070309020205020404" pitchFamily="49" charset="0"/>
              </a:rPr>
              <a:t>40 см </a:t>
            </a:r>
            <a:r>
              <a:rPr lang="ru-RU" sz="2800" dirty="0">
                <a:latin typeface="Courier New" panose="02070309020205020404" pitchFamily="49" charset="0"/>
                <a:cs typeface="Courier New" panose="02070309020205020404" pitchFamily="49" charset="0"/>
              </a:rPr>
              <a:t>от линзы. Определить площадь изображения треугольника в линзе.</a:t>
            </a:r>
          </a:p>
        </p:txBody>
      </p:sp>
      <p:pic>
        <p:nvPicPr>
          <p:cNvPr id="9" name="Карлсон_ О брат, это жулики!">
            <a:hlinkClick r:id="" action="ppaction://media"/>
            <a:extLst>
              <a:ext uri="{FF2B5EF4-FFF2-40B4-BE49-F238E27FC236}">
                <a16:creationId xmlns:a16="http://schemas.microsoft.com/office/drawing/2014/main" id="{35577A51-CA91-EEB1-E49D-6652FFB713F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4694" r="14668"/>
          <a:stretch/>
        </p:blipFill>
        <p:spPr>
          <a:xfrm>
            <a:off x="71168" y="176873"/>
            <a:ext cx="3510232" cy="2795255"/>
          </a:xfrm>
          <a:prstGeom prst="rect">
            <a:avLst/>
          </a:prstGeom>
        </p:spPr>
      </p:pic>
      <p:sp>
        <p:nvSpPr>
          <p:cNvPr id="11" name="TextBox 10">
            <a:extLst>
              <a:ext uri="{FF2B5EF4-FFF2-40B4-BE49-F238E27FC236}">
                <a16:creationId xmlns:a16="http://schemas.microsoft.com/office/drawing/2014/main" id="{F165D452-AA75-A84C-06D3-4AEB77135967}"/>
              </a:ext>
            </a:extLst>
          </p:cNvPr>
          <p:cNvSpPr txBox="1"/>
          <p:nvPr/>
        </p:nvSpPr>
        <p:spPr>
          <a:xfrm>
            <a:off x="0" y="3598898"/>
            <a:ext cx="12192000" cy="523220"/>
          </a:xfrm>
          <a:prstGeom prst="rect">
            <a:avLst/>
          </a:prstGeom>
          <a:noFill/>
        </p:spPr>
        <p:txBody>
          <a:bodyPr wrap="square">
            <a:spAutoFit/>
          </a:bodyPr>
          <a:lstStyle/>
          <a:p>
            <a:r>
              <a:rPr lang="ru-RU" sz="2800" b="1" dirty="0">
                <a:latin typeface="Courier New" panose="02070309020205020404" pitchFamily="49" charset="0"/>
                <a:cs typeface="Courier New" panose="02070309020205020404" pitchFamily="49" charset="0"/>
              </a:rPr>
              <a:t>Решение. </a:t>
            </a:r>
            <a:r>
              <a:rPr lang="ru-RU" sz="2800" dirty="0">
                <a:latin typeface="Courier New" panose="02070309020205020404" pitchFamily="49" charset="0"/>
                <a:cs typeface="Courier New" panose="02070309020205020404" pitchFamily="49" charset="0"/>
              </a:rPr>
              <a:t>Сначала выясним, где располагается изображение</a:t>
            </a:r>
            <a:r>
              <a:rPr lang="en-US" sz="2800" dirty="0">
                <a:latin typeface="Courier New" panose="02070309020205020404" pitchFamily="49" charset="0"/>
                <a:cs typeface="Courier New" panose="02070309020205020404" pitchFamily="49" charset="0"/>
              </a:rPr>
              <a:t>:</a:t>
            </a:r>
            <a:endParaRPr lang="ru-RU" sz="2800" dirty="0">
              <a:latin typeface="Courier New" panose="02070309020205020404" pitchFamily="49" charset="0"/>
              <a:cs typeface="Courier New" panose="02070309020205020404" pitchFamily="49" charset="0"/>
            </a:endParaRPr>
          </a:p>
        </p:txBody>
      </p:sp>
      <p:pic>
        <p:nvPicPr>
          <p:cNvPr id="13" name="Рисунок 12">
            <a:extLst>
              <a:ext uri="{FF2B5EF4-FFF2-40B4-BE49-F238E27FC236}">
                <a16:creationId xmlns:a16="http://schemas.microsoft.com/office/drawing/2014/main" id="{99A11BF4-EF92-E32D-A0B2-EED89196B630}"/>
              </a:ext>
            </a:extLst>
          </p:cNvPr>
          <p:cNvPicPr>
            <a:picLocks noChangeAspect="1"/>
          </p:cNvPicPr>
          <p:nvPr/>
        </p:nvPicPr>
        <p:blipFill>
          <a:blip r:embed="rId6"/>
          <a:stretch>
            <a:fillRect/>
          </a:stretch>
        </p:blipFill>
        <p:spPr>
          <a:xfrm>
            <a:off x="194583" y="4213994"/>
            <a:ext cx="2128740" cy="1199290"/>
          </a:xfrm>
          <a:prstGeom prst="rect">
            <a:avLst/>
          </a:prstGeom>
        </p:spPr>
      </p:pic>
      <p:pic>
        <p:nvPicPr>
          <p:cNvPr id="15" name="Рисунок 14">
            <a:extLst>
              <a:ext uri="{FF2B5EF4-FFF2-40B4-BE49-F238E27FC236}">
                <a16:creationId xmlns:a16="http://schemas.microsoft.com/office/drawing/2014/main" id="{AD1344A9-9480-4695-8172-A6A3D78E6FAE}"/>
              </a:ext>
            </a:extLst>
          </p:cNvPr>
          <p:cNvPicPr>
            <a:picLocks noChangeAspect="1"/>
          </p:cNvPicPr>
          <p:nvPr/>
        </p:nvPicPr>
        <p:blipFill>
          <a:blip r:embed="rId7"/>
          <a:stretch>
            <a:fillRect/>
          </a:stretch>
        </p:blipFill>
        <p:spPr>
          <a:xfrm>
            <a:off x="2448508" y="4311602"/>
            <a:ext cx="2459393" cy="1015836"/>
          </a:xfrm>
          <a:prstGeom prst="rect">
            <a:avLst/>
          </a:prstGeom>
        </p:spPr>
      </p:pic>
      <p:pic>
        <p:nvPicPr>
          <p:cNvPr id="17" name="Рисунок 16">
            <a:extLst>
              <a:ext uri="{FF2B5EF4-FFF2-40B4-BE49-F238E27FC236}">
                <a16:creationId xmlns:a16="http://schemas.microsoft.com/office/drawing/2014/main" id="{4D634913-9F44-C09F-9ECF-04AC425ADFA1}"/>
              </a:ext>
            </a:extLst>
          </p:cNvPr>
          <p:cNvPicPr>
            <a:picLocks noChangeAspect="1"/>
          </p:cNvPicPr>
          <p:nvPr/>
        </p:nvPicPr>
        <p:blipFill>
          <a:blip r:embed="rId8"/>
          <a:stretch>
            <a:fillRect/>
          </a:stretch>
        </p:blipFill>
        <p:spPr>
          <a:xfrm>
            <a:off x="5033086" y="4272693"/>
            <a:ext cx="2709669" cy="970440"/>
          </a:xfrm>
          <a:prstGeom prst="rect">
            <a:avLst/>
          </a:prstGeom>
        </p:spPr>
      </p:pic>
      <p:grpSp>
        <p:nvGrpSpPr>
          <p:cNvPr id="21" name="Группа 20">
            <a:extLst>
              <a:ext uri="{FF2B5EF4-FFF2-40B4-BE49-F238E27FC236}">
                <a16:creationId xmlns:a16="http://schemas.microsoft.com/office/drawing/2014/main" id="{7D2C5CAA-6A98-3F95-44FF-B0CA89735BDF}"/>
              </a:ext>
            </a:extLst>
          </p:cNvPr>
          <p:cNvGrpSpPr/>
          <p:nvPr/>
        </p:nvGrpSpPr>
        <p:grpSpPr>
          <a:xfrm>
            <a:off x="7867940" y="4399959"/>
            <a:ext cx="2313994" cy="611577"/>
            <a:chOff x="7867940" y="4399959"/>
            <a:chExt cx="2313994" cy="611577"/>
          </a:xfrm>
        </p:grpSpPr>
        <p:pic>
          <p:nvPicPr>
            <p:cNvPr id="19" name="Рисунок 18">
              <a:extLst>
                <a:ext uri="{FF2B5EF4-FFF2-40B4-BE49-F238E27FC236}">
                  <a16:creationId xmlns:a16="http://schemas.microsoft.com/office/drawing/2014/main" id="{91375D17-C0D6-DDC1-DA9E-3DE21DB8ACB2}"/>
                </a:ext>
              </a:extLst>
            </p:cNvPr>
            <p:cNvPicPr>
              <a:picLocks noChangeAspect="1"/>
            </p:cNvPicPr>
            <p:nvPr/>
          </p:nvPicPr>
          <p:blipFill>
            <a:blip r:embed="rId9"/>
            <a:stretch>
              <a:fillRect/>
            </a:stretch>
          </p:blipFill>
          <p:spPr>
            <a:xfrm>
              <a:off x="7867940" y="4399959"/>
              <a:ext cx="1880599" cy="611577"/>
            </a:xfrm>
            <a:prstGeom prst="rect">
              <a:avLst/>
            </a:prstGeom>
          </p:spPr>
        </p:pic>
        <p:sp>
          <p:nvSpPr>
            <p:cNvPr id="20" name="TextBox 19">
              <a:extLst>
                <a:ext uri="{FF2B5EF4-FFF2-40B4-BE49-F238E27FC236}">
                  <a16:creationId xmlns:a16="http://schemas.microsoft.com/office/drawing/2014/main" id="{0DD95A35-A393-EB0E-1E38-435918A36963}"/>
                </a:ext>
              </a:extLst>
            </p:cNvPr>
            <p:cNvSpPr txBox="1"/>
            <p:nvPr/>
          </p:nvSpPr>
          <p:spPr>
            <a:xfrm>
              <a:off x="9782466" y="4488316"/>
              <a:ext cx="399468" cy="523220"/>
            </a:xfrm>
            <a:prstGeom prst="rect">
              <a:avLst/>
            </a:prstGeom>
            <a:noFill/>
          </p:spPr>
          <p:txBody>
            <a:bodyPr wrap="none" rtlCol="0">
              <a:spAutoFit/>
            </a:bodyPr>
            <a:lstStyle/>
            <a:p>
              <a:r>
                <a:rPr lang="ru-RU" sz="2800" b="1" dirty="0">
                  <a:latin typeface="Courier New" panose="02070309020205020404" pitchFamily="49" charset="0"/>
                  <a:cs typeface="Courier New" panose="02070309020205020404" pitchFamily="49" charset="0"/>
                </a:rPr>
                <a:t>м</a:t>
              </a:r>
            </a:p>
          </p:txBody>
        </p:sp>
      </p:grpSp>
      <p:pic>
        <p:nvPicPr>
          <p:cNvPr id="23" name="Рисунок 22">
            <a:extLst>
              <a:ext uri="{FF2B5EF4-FFF2-40B4-BE49-F238E27FC236}">
                <a16:creationId xmlns:a16="http://schemas.microsoft.com/office/drawing/2014/main" id="{661005CE-9CC1-6F2A-7BFE-C174F42DBCE4}"/>
              </a:ext>
            </a:extLst>
          </p:cNvPr>
          <p:cNvPicPr>
            <a:picLocks noChangeAspect="1"/>
          </p:cNvPicPr>
          <p:nvPr/>
        </p:nvPicPr>
        <p:blipFill>
          <a:blip r:embed="rId10"/>
          <a:stretch>
            <a:fillRect/>
          </a:stretch>
        </p:blipFill>
        <p:spPr>
          <a:xfrm>
            <a:off x="71168" y="5352915"/>
            <a:ext cx="3163077" cy="1086035"/>
          </a:xfrm>
          <a:prstGeom prst="rect">
            <a:avLst/>
          </a:prstGeom>
        </p:spPr>
      </p:pic>
      <p:sp>
        <p:nvSpPr>
          <p:cNvPr id="25" name="TextBox 24">
            <a:extLst>
              <a:ext uri="{FF2B5EF4-FFF2-40B4-BE49-F238E27FC236}">
                <a16:creationId xmlns:a16="http://schemas.microsoft.com/office/drawing/2014/main" id="{9ACB00BE-DA7D-3DFB-7651-A27CE076C909}"/>
              </a:ext>
            </a:extLst>
          </p:cNvPr>
          <p:cNvSpPr txBox="1"/>
          <p:nvPr/>
        </p:nvSpPr>
        <p:spPr>
          <a:xfrm>
            <a:off x="3516453" y="5213801"/>
            <a:ext cx="8604379" cy="1384995"/>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Площадь изображения меньше площади самого треугольника в 3</a:t>
            </a:r>
            <a:r>
              <a:rPr lang="ru-RU" sz="2800" baseline="30000" dirty="0">
                <a:latin typeface="Courier New" panose="02070309020205020404" pitchFamily="49" charset="0"/>
                <a:cs typeface="Courier New" panose="02070309020205020404" pitchFamily="49" charset="0"/>
              </a:rPr>
              <a:t>2</a:t>
            </a:r>
            <a:r>
              <a:rPr lang="ru-RU" sz="2800" dirty="0">
                <a:latin typeface="Courier New" panose="02070309020205020404" pitchFamily="49" charset="0"/>
                <a:cs typeface="Courier New" panose="02070309020205020404" pitchFamily="49" charset="0"/>
              </a:rPr>
              <a:t>= 9 раз, т.е. </a:t>
            </a:r>
            <a:r>
              <a:rPr lang="en-US" sz="2800" b="1" dirty="0">
                <a:latin typeface="Courier New" panose="02070309020205020404" pitchFamily="49" charset="0"/>
                <a:cs typeface="Courier New" panose="02070309020205020404" pitchFamily="49" charset="0"/>
              </a:rPr>
              <a:t>S=3</a:t>
            </a:r>
            <a:r>
              <a:rPr lang="ru-RU" sz="2800" b="1" dirty="0">
                <a:latin typeface="Courier New" panose="02070309020205020404" pitchFamily="49" charset="0"/>
                <a:cs typeface="Courier New" panose="02070309020205020404" pitchFamily="49" charset="0"/>
              </a:rPr>
              <a:t>см</a:t>
            </a:r>
            <a:r>
              <a:rPr lang="ru-RU" sz="2800" b="1" baseline="30000" dirty="0">
                <a:latin typeface="Courier New" panose="02070309020205020404" pitchFamily="49" charset="0"/>
                <a:cs typeface="Courier New" panose="02070309020205020404" pitchFamily="49" charset="0"/>
              </a:rPr>
              <a:t>2</a:t>
            </a:r>
          </a:p>
        </p:txBody>
      </p:sp>
    </p:spTree>
    <p:extLst>
      <p:ext uri="{BB962C8B-B14F-4D97-AF65-F5344CB8AC3E}">
        <p14:creationId xmlns:p14="http://schemas.microsoft.com/office/powerpoint/2010/main" val="24296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8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9"/>
                </p:tgtEl>
              </p:cMediaNode>
            </p:video>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withEffect">
                                  <p:stCondLst>
                                    <p:cond delay="0"/>
                                  </p:stCondLst>
                                  <p:childTnLst>
                                    <p:cmd type="call" cmd="togglePause">
                                      <p:cBhvr>
                                        <p:cTn id="40" dur="1" fill="hold"/>
                                        <p:tgtEl>
                                          <p:spTgt spid="9"/>
                                        </p:tgtEl>
                                      </p:cBhvr>
                                    </p:cmd>
                                  </p:childTnLst>
                                </p:cTn>
                              </p:par>
                            </p:childTnLst>
                          </p:cTn>
                        </p:par>
                      </p:childTnLst>
                    </p:cTn>
                  </p:par>
                </p:childTnLst>
              </p:cTn>
              <p:nextCondLst>
                <p:cond evt="onClick" delay="0">
                  <p:tgtEl>
                    <p:spTgt spid="9"/>
                  </p:tgtEl>
                </p:cond>
              </p:nextCondLst>
            </p:seq>
          </p:childTnLst>
        </p:cTn>
      </p:par>
    </p:tnLst>
    <p:bldLst>
      <p:bldP spid="11"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27</a:t>
            </a:fld>
            <a:endParaRPr lang="ru-RU"/>
          </a:p>
        </p:txBody>
      </p:sp>
      <p:sp>
        <p:nvSpPr>
          <p:cNvPr id="7" name="TextBox 6">
            <a:extLst>
              <a:ext uri="{FF2B5EF4-FFF2-40B4-BE49-F238E27FC236}">
                <a16:creationId xmlns:a16="http://schemas.microsoft.com/office/drawing/2014/main" id="{F0F8DFD3-6201-8BE7-0E36-E9CB5C7F5919}"/>
              </a:ext>
            </a:extLst>
          </p:cNvPr>
          <p:cNvSpPr txBox="1"/>
          <p:nvPr/>
        </p:nvSpPr>
        <p:spPr>
          <a:xfrm>
            <a:off x="4340291" y="231330"/>
            <a:ext cx="7626218" cy="3539430"/>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Муравей ползет со скоростью 0,5 см/с параллельно плоскости рассеивающей линзы с фокусным расстоянием 0,2 м. Траектория движения проходит через мнимый фокус линзы. Определите скорость движения мнимого изображения муравья.</a:t>
            </a:r>
          </a:p>
        </p:txBody>
      </p:sp>
      <p:pic>
        <p:nvPicPr>
          <p:cNvPr id="8" name="Preview Путешествие муравья (1983, HD-1080, мультфильм) (2)">
            <a:hlinkClick r:id="" action="ppaction://media"/>
            <a:extLst>
              <a:ext uri="{FF2B5EF4-FFF2-40B4-BE49-F238E27FC236}">
                <a16:creationId xmlns:a16="http://schemas.microsoft.com/office/drawing/2014/main" id="{CBC55855-86DF-74AA-555F-C1D64FC384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2793" y="347733"/>
            <a:ext cx="3900196" cy="2925147"/>
          </a:xfrm>
          <a:prstGeom prst="rect">
            <a:avLst/>
          </a:prstGeom>
        </p:spPr>
      </p:pic>
      <p:sp>
        <p:nvSpPr>
          <p:cNvPr id="10" name="TextBox 9">
            <a:extLst>
              <a:ext uri="{FF2B5EF4-FFF2-40B4-BE49-F238E27FC236}">
                <a16:creationId xmlns:a16="http://schemas.microsoft.com/office/drawing/2014/main" id="{DFE28EEC-B257-D65A-F1F8-3CFDE8A68DCF}"/>
              </a:ext>
            </a:extLst>
          </p:cNvPr>
          <p:cNvSpPr txBox="1"/>
          <p:nvPr/>
        </p:nvSpPr>
        <p:spPr>
          <a:xfrm>
            <a:off x="225491" y="3585121"/>
            <a:ext cx="11615056" cy="1815882"/>
          </a:xfrm>
          <a:prstGeom prst="rect">
            <a:avLst/>
          </a:prstGeom>
          <a:noFill/>
        </p:spPr>
        <p:txBody>
          <a:bodyPr wrap="square">
            <a:spAutoFit/>
          </a:bodyPr>
          <a:lstStyle/>
          <a:p>
            <a:r>
              <a:rPr lang="ru-RU" sz="2800" b="1" dirty="0">
                <a:latin typeface="Courier New" panose="02070309020205020404" pitchFamily="49" charset="0"/>
                <a:cs typeface="Courier New" panose="02070309020205020404" pitchFamily="49" charset="0"/>
              </a:rPr>
              <a:t>Решение. </a:t>
            </a:r>
            <a:r>
              <a:rPr lang="ru-RU" sz="2800" dirty="0">
                <a:latin typeface="Courier New" panose="02070309020205020404" pitchFamily="49" charset="0"/>
                <a:cs typeface="Courier New" panose="02070309020205020404" pitchFamily="49" charset="0"/>
              </a:rPr>
              <a:t>За малый промежуток времени </a:t>
            </a:r>
            <a:r>
              <a:rPr lang="el-GR" sz="2800" b="1" dirty="0">
                <a:latin typeface="Courier New" panose="02070309020205020404" pitchFamily="49" charset="0"/>
                <a:cs typeface="Courier New" panose="02070309020205020404" pitchFamily="49" charset="0"/>
              </a:rPr>
              <a:t>Δ</a:t>
            </a:r>
            <a:r>
              <a:rPr lang="ru-RU" sz="2800" b="1" dirty="0">
                <a:latin typeface="Courier New" panose="02070309020205020404" pitchFamily="49" charset="0"/>
                <a:cs typeface="Courier New" panose="02070309020205020404" pitchFamily="49" charset="0"/>
              </a:rPr>
              <a:t>t </a:t>
            </a:r>
            <a:r>
              <a:rPr lang="ru-RU" sz="2800" dirty="0">
                <a:latin typeface="Courier New" panose="02070309020205020404" pitchFamily="49" charset="0"/>
                <a:cs typeface="Courier New" panose="02070309020205020404" pitchFamily="49" charset="0"/>
              </a:rPr>
              <a:t>муравей проползет отрезок </a:t>
            </a:r>
            <a:r>
              <a:rPr lang="ru-RU" sz="2800" b="1" dirty="0">
                <a:latin typeface="Courier New" panose="02070309020205020404" pitchFamily="49" charset="0"/>
                <a:cs typeface="Courier New" panose="02070309020205020404" pitchFamily="49" charset="0"/>
              </a:rPr>
              <a:t>АВ = V·</a:t>
            </a:r>
            <a:r>
              <a:rPr lang="el-GR" sz="2800" b="1" dirty="0">
                <a:latin typeface="Courier New" panose="02070309020205020404" pitchFamily="49" charset="0"/>
                <a:cs typeface="Courier New" panose="02070309020205020404" pitchFamily="49" charset="0"/>
              </a:rPr>
              <a:t>Δ</a:t>
            </a:r>
            <a:r>
              <a:rPr lang="ru-RU" sz="2800" b="1" dirty="0">
                <a:latin typeface="Courier New" panose="02070309020205020404" pitchFamily="49" charset="0"/>
                <a:cs typeface="Courier New" panose="02070309020205020404" pitchFamily="49" charset="0"/>
              </a:rPr>
              <a:t>t</a:t>
            </a:r>
            <a:r>
              <a:rPr lang="ru-RU" sz="2800" dirty="0">
                <a:latin typeface="Courier New" panose="02070309020205020404" pitchFamily="49" charset="0"/>
                <a:cs typeface="Courier New" panose="02070309020205020404" pitchFamily="49" charset="0"/>
              </a:rPr>
              <a:t>, где V - скорость муравья. Определим расстояние между точками А' и В' - изображениями А и В </a:t>
            </a:r>
            <a:r>
              <a:rPr lang="ru-RU" sz="2800" dirty="0" err="1">
                <a:latin typeface="Courier New" panose="02070309020205020404" pitchFamily="49" charset="0"/>
                <a:cs typeface="Courier New" panose="02070309020205020404" pitchFamily="49" charset="0"/>
              </a:rPr>
              <a:t>в</a:t>
            </a:r>
            <a:r>
              <a:rPr lang="ru-RU" sz="2800" dirty="0">
                <a:latin typeface="Courier New" panose="02070309020205020404" pitchFamily="49" charset="0"/>
                <a:cs typeface="Courier New" panose="02070309020205020404" pitchFamily="49" charset="0"/>
              </a:rPr>
              <a:t> линзе.</a:t>
            </a:r>
          </a:p>
        </p:txBody>
      </p:sp>
      <p:pic>
        <p:nvPicPr>
          <p:cNvPr id="11" name="Рисунок 10">
            <a:extLst>
              <a:ext uri="{FF2B5EF4-FFF2-40B4-BE49-F238E27FC236}">
                <a16:creationId xmlns:a16="http://schemas.microsoft.com/office/drawing/2014/main" id="{FDB79139-550E-334E-A126-BA43A2D5F08A}"/>
              </a:ext>
            </a:extLst>
          </p:cNvPr>
          <p:cNvPicPr>
            <a:picLocks noChangeAspect="1"/>
          </p:cNvPicPr>
          <p:nvPr/>
        </p:nvPicPr>
        <p:blipFill>
          <a:blip r:embed="rId6"/>
          <a:stretch>
            <a:fillRect/>
          </a:stretch>
        </p:blipFill>
        <p:spPr>
          <a:xfrm>
            <a:off x="225491" y="5279032"/>
            <a:ext cx="2128740" cy="119929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5D785A5-ADBF-7E8E-473B-9F49E5B70625}"/>
                  </a:ext>
                </a:extLst>
              </p:cNvPr>
              <p:cNvSpPr txBox="1"/>
              <p:nvPr/>
            </p:nvSpPr>
            <p:spPr>
              <a:xfrm>
                <a:off x="2744175" y="5443076"/>
                <a:ext cx="2588850" cy="871201"/>
              </a:xfrm>
              <a:prstGeom prst="rect">
                <a:avLst/>
              </a:prstGeom>
              <a:noFill/>
            </p:spPr>
            <p:txBody>
              <a:bodyPr wrap="none" lIns="0" tIns="0" rIns="0" bIns="0" rtlCol="0">
                <a:spAutoFit/>
              </a:bodyPr>
              <a:lstStyle/>
              <a:p>
                <a14:m>
                  <m:oMath xmlns:m="http://schemas.openxmlformats.org/officeDocument/2006/math">
                    <m:f>
                      <m:fPr>
                        <m:ctrlPr>
                          <a:rPr lang="ru-RU" sz="3600" b="1" i="1" smtClean="0">
                            <a:latin typeface="Cambria Math" panose="02040503050406030204" pitchFamily="18" charset="0"/>
                          </a:rPr>
                        </m:ctrlPr>
                      </m:fPr>
                      <m:num>
                        <m:r>
                          <a:rPr lang="en-US" sz="3600" b="1" i="1" smtClean="0">
                            <a:latin typeface="Cambria Math" panose="02040503050406030204" pitchFamily="18" charset="0"/>
                          </a:rPr>
                          <m:t>𝟏</m:t>
                        </m:r>
                      </m:num>
                      <m:den>
                        <m:r>
                          <a:rPr lang="en-US" sz="3600" b="1" i="1" smtClean="0">
                            <a:latin typeface="Cambria Math" panose="02040503050406030204" pitchFamily="18" charset="0"/>
                          </a:rPr>
                          <m:t>𝟎</m:t>
                        </m:r>
                        <m:r>
                          <a:rPr lang="en-US" sz="3600" b="1" i="1" smtClean="0">
                            <a:latin typeface="Cambria Math" panose="02040503050406030204" pitchFamily="18" charset="0"/>
                          </a:rPr>
                          <m:t>,</m:t>
                        </m:r>
                        <m:r>
                          <a:rPr lang="en-US" sz="3600" b="1" i="1" smtClean="0">
                            <a:latin typeface="Cambria Math" panose="02040503050406030204" pitchFamily="18" charset="0"/>
                          </a:rPr>
                          <m:t>𝟐</m:t>
                        </m:r>
                      </m:den>
                    </m:f>
                  </m:oMath>
                </a14:m>
                <a:r>
                  <a:rPr lang="en-US" sz="3600" b="1" dirty="0">
                    <a:latin typeface="Times New Roman" panose="02020603050405020304" pitchFamily="18" charset="0"/>
                    <a:cs typeface="Times New Roman" panose="02020603050405020304" pitchFamily="18" charset="0"/>
                  </a:rPr>
                  <a:t> + </a:t>
                </a:r>
                <a14:m>
                  <m:oMath xmlns:m="http://schemas.openxmlformats.org/officeDocument/2006/math">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𝟏</m:t>
                        </m:r>
                      </m:num>
                      <m:den>
                        <m:r>
                          <a:rPr lang="en-US" sz="3600" b="1" i="1" smtClean="0">
                            <a:latin typeface="Cambria Math" panose="02040503050406030204" pitchFamily="18" charset="0"/>
                          </a:rPr>
                          <m:t>𝒇</m:t>
                        </m:r>
                      </m:den>
                    </m:f>
                    <m:r>
                      <a:rPr lang="en-US" sz="3600" b="1" i="1" smtClean="0">
                        <a:latin typeface="Cambria Math" panose="02040503050406030204" pitchFamily="18" charset="0"/>
                      </a:rPr>
                      <m:t>= </m:t>
                    </m:r>
                    <m:f>
                      <m:fPr>
                        <m:ctrlPr>
                          <a:rPr lang="en-US" sz="3600" b="1" i="1" smtClean="0">
                            <a:latin typeface="Cambria Math" panose="02040503050406030204" pitchFamily="18" charset="0"/>
                          </a:rPr>
                        </m:ctrlPr>
                      </m:fPr>
                      <m:num>
                        <m:r>
                          <a:rPr lang="en-US" sz="3600" b="1" i="1" smtClean="0">
                            <a:latin typeface="Cambria Math" panose="02040503050406030204" pitchFamily="18" charset="0"/>
                          </a:rPr>
                          <m:t>𝟏</m:t>
                        </m:r>
                      </m:num>
                      <m:den>
                        <m:r>
                          <a:rPr lang="en-US" sz="3600" b="1" i="1" smtClean="0">
                            <a:latin typeface="Cambria Math" panose="02040503050406030204" pitchFamily="18" charset="0"/>
                          </a:rPr>
                          <m:t>−</m:t>
                        </m:r>
                        <m:r>
                          <a:rPr lang="en-US" sz="3600" b="1" i="1" smtClean="0">
                            <a:latin typeface="Cambria Math" panose="02040503050406030204" pitchFamily="18" charset="0"/>
                          </a:rPr>
                          <m:t>𝟎</m:t>
                        </m:r>
                        <m:r>
                          <a:rPr lang="en-US" sz="3600" b="1" i="1" smtClean="0">
                            <a:latin typeface="Cambria Math" panose="02040503050406030204" pitchFamily="18" charset="0"/>
                          </a:rPr>
                          <m:t>,</m:t>
                        </m:r>
                        <m:r>
                          <a:rPr lang="en-US" sz="3600" b="1" i="1" smtClean="0">
                            <a:latin typeface="Cambria Math" panose="02040503050406030204" pitchFamily="18" charset="0"/>
                          </a:rPr>
                          <m:t>𝟐</m:t>
                        </m:r>
                      </m:den>
                    </m:f>
                  </m:oMath>
                </a14:m>
                <a:endParaRPr lang="ru-RU" sz="3600" b="1"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5D785A5-ADBF-7E8E-473B-9F49E5B70625}"/>
                  </a:ext>
                </a:extLst>
              </p:cNvPr>
              <p:cNvSpPr txBox="1">
                <a:spLocks noRot="1" noChangeAspect="1" noMove="1" noResize="1" noEditPoints="1" noAdjustHandles="1" noChangeArrowheads="1" noChangeShapeType="1" noTextEdit="1"/>
              </p:cNvSpPr>
              <p:nvPr/>
            </p:nvSpPr>
            <p:spPr>
              <a:xfrm>
                <a:off x="2744175" y="5443076"/>
                <a:ext cx="2588850" cy="871201"/>
              </a:xfrm>
              <a:prstGeom prst="rect">
                <a:avLst/>
              </a:prstGeom>
              <a:blipFill>
                <a:blip r:embed="rId7"/>
                <a:stretch>
                  <a:fillRect t="-2797" b="-769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71D0E92-67BA-ADA0-FC29-5B66FC212F8D}"/>
                  </a:ext>
                </a:extLst>
              </p:cNvPr>
              <p:cNvSpPr txBox="1"/>
              <p:nvPr/>
            </p:nvSpPr>
            <p:spPr>
              <a:xfrm>
                <a:off x="5722969" y="5401003"/>
                <a:ext cx="1662506" cy="8849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𝟏</m:t>
                          </m:r>
                        </m:num>
                        <m:den>
                          <m:r>
                            <a:rPr lang="en-US" sz="2800" b="1" i="1" smtClean="0">
                              <a:latin typeface="Cambria Math" panose="02040503050406030204" pitchFamily="18" charset="0"/>
                            </a:rPr>
                            <m:t>𝒇</m:t>
                          </m:r>
                        </m:den>
                      </m:f>
                      <m:r>
                        <a:rPr lang="en-US" sz="2800" b="1" i="1" smtClean="0">
                          <a:latin typeface="Cambria Math" panose="02040503050406030204" pitchFamily="18" charset="0"/>
                        </a:rPr>
                        <m:t>=−</m:t>
                      </m:r>
                      <m:f>
                        <m:fPr>
                          <m:ctrlPr>
                            <a:rPr lang="en-US" sz="2800" b="1" i="1" smtClean="0">
                              <a:latin typeface="Cambria Math" panose="02040503050406030204" pitchFamily="18" charset="0"/>
                            </a:rPr>
                          </m:ctrlPr>
                        </m:fPr>
                        <m:num>
                          <m:r>
                            <a:rPr lang="en-US" sz="2800" b="1" i="1" smtClean="0">
                              <a:latin typeface="Cambria Math" panose="02040503050406030204" pitchFamily="18" charset="0"/>
                            </a:rPr>
                            <m:t>𝟐</m:t>
                          </m:r>
                        </m:num>
                        <m:den>
                          <m:r>
                            <a:rPr lang="en-US" sz="2800" b="1" i="1" smtClean="0">
                              <a:latin typeface="Cambria Math" panose="02040503050406030204" pitchFamily="18" charset="0"/>
                            </a:rPr>
                            <m:t>𝟎</m:t>
                          </m:r>
                          <m:r>
                            <a:rPr lang="en-US" sz="2800" b="1" i="1" smtClean="0">
                              <a:latin typeface="Cambria Math" panose="02040503050406030204" pitchFamily="18" charset="0"/>
                            </a:rPr>
                            <m:t>,</m:t>
                          </m:r>
                          <m:r>
                            <a:rPr lang="en-US" sz="2800" b="1" i="1" smtClean="0">
                              <a:latin typeface="Cambria Math" panose="02040503050406030204" pitchFamily="18" charset="0"/>
                            </a:rPr>
                            <m:t>𝟐</m:t>
                          </m:r>
                        </m:den>
                      </m:f>
                    </m:oMath>
                  </m:oMathPara>
                </a14:m>
                <a:endParaRPr lang="ru-RU" sz="2800" b="1" dirty="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971D0E92-67BA-ADA0-FC29-5B66FC212F8D}"/>
                  </a:ext>
                </a:extLst>
              </p:cNvPr>
              <p:cNvSpPr txBox="1">
                <a:spLocks noRot="1" noChangeAspect="1" noMove="1" noResize="1" noEditPoints="1" noAdjustHandles="1" noChangeArrowheads="1" noChangeShapeType="1" noTextEdit="1"/>
              </p:cNvSpPr>
              <p:nvPr/>
            </p:nvSpPr>
            <p:spPr>
              <a:xfrm>
                <a:off x="5722969" y="5401003"/>
                <a:ext cx="1662506" cy="884986"/>
              </a:xfrm>
              <a:prstGeom prst="rect">
                <a:avLst/>
              </a:prstGeom>
              <a:blipFill>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232D490-8AB1-F647-623B-B6B58DB72FD3}"/>
                  </a:ext>
                </a:extLst>
              </p:cNvPr>
              <p:cNvSpPr txBox="1"/>
              <p:nvPr/>
            </p:nvSpPr>
            <p:spPr>
              <a:xfrm>
                <a:off x="7775419" y="5628052"/>
                <a:ext cx="198900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𝒇</m:t>
                      </m:r>
                      <m:r>
                        <a:rPr lang="en-US" sz="2800" b="1" i="1" smtClean="0">
                          <a:latin typeface="Cambria Math" panose="02040503050406030204" pitchFamily="18" charset="0"/>
                        </a:rPr>
                        <m:t>=−</m:t>
                      </m:r>
                      <m:r>
                        <a:rPr lang="en-US" sz="2800" b="1" i="1" smtClean="0">
                          <a:latin typeface="Cambria Math" panose="02040503050406030204" pitchFamily="18" charset="0"/>
                        </a:rPr>
                        <m:t>𝟎</m:t>
                      </m:r>
                      <m:r>
                        <a:rPr lang="en-US" sz="2800" b="1" i="1" smtClean="0">
                          <a:latin typeface="Cambria Math" panose="02040503050406030204" pitchFamily="18" charset="0"/>
                        </a:rPr>
                        <m:t>,</m:t>
                      </m:r>
                      <m:r>
                        <a:rPr lang="en-US" sz="2800" b="1" i="1" smtClean="0">
                          <a:latin typeface="Cambria Math" panose="02040503050406030204" pitchFamily="18" charset="0"/>
                        </a:rPr>
                        <m:t>𝟏</m:t>
                      </m:r>
                      <m:r>
                        <a:rPr lang="ru-RU" sz="2800" b="1" i="1" smtClean="0">
                          <a:latin typeface="Cambria Math" panose="02040503050406030204" pitchFamily="18" charset="0"/>
                        </a:rPr>
                        <m:t> м</m:t>
                      </m:r>
                      <m:r>
                        <a:rPr lang="en-US" sz="2800" b="1" i="1" smtClean="0">
                          <a:latin typeface="Cambria Math" panose="02040503050406030204" pitchFamily="18" charset="0"/>
                        </a:rPr>
                        <m:t> </m:t>
                      </m:r>
                    </m:oMath>
                  </m:oMathPara>
                </a14:m>
                <a:endParaRPr lang="ru-RU" sz="2800" b="1" dirty="0">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C232D490-8AB1-F647-623B-B6B58DB72FD3}"/>
                  </a:ext>
                </a:extLst>
              </p:cNvPr>
              <p:cNvSpPr txBox="1">
                <a:spLocks noRot="1" noChangeAspect="1" noMove="1" noResize="1" noEditPoints="1" noAdjustHandles="1" noChangeArrowheads="1" noChangeShapeType="1" noTextEdit="1"/>
              </p:cNvSpPr>
              <p:nvPr/>
            </p:nvSpPr>
            <p:spPr>
              <a:xfrm>
                <a:off x="7775419" y="5628052"/>
                <a:ext cx="1989006" cy="430887"/>
              </a:xfrm>
              <a:prstGeom prst="rect">
                <a:avLst/>
              </a:prstGeom>
              <a:blipFill>
                <a:blip r:embed="rId9"/>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29539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8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withEffect">
                                  <p:stCondLst>
                                    <p:cond delay="0"/>
                                  </p:stCondLst>
                                  <p:childTnLst>
                                    <p:cmd type="call" cmd="togglePause">
                                      <p:cBhvr>
                                        <p:cTn id="32" dur="1" fill="hold"/>
                                        <p:tgtEl>
                                          <p:spTgt spid="8"/>
                                        </p:tgtEl>
                                      </p:cBhvr>
                                    </p:cmd>
                                  </p:childTnLst>
                                </p:cTn>
                              </p:par>
                            </p:childTnLst>
                          </p:cTn>
                        </p:par>
                      </p:childTnLst>
                    </p:cTn>
                  </p:par>
                </p:childTnLst>
              </p:cTn>
              <p:nextCondLst>
                <p:cond evt="onClick" delay="0">
                  <p:tgtEl>
                    <p:spTgt spid="8"/>
                  </p:tgtEl>
                </p:cond>
              </p:nextCondLst>
            </p:seq>
          </p:childTnLst>
        </p:cTn>
      </p:par>
    </p:tnLst>
    <p:bldLst>
      <p:bldP spid="10" grpId="0"/>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28</a:t>
            </a:fld>
            <a:endParaRPr lang="ru-RU"/>
          </a:p>
        </p:txBody>
      </p:sp>
      <p:pic>
        <p:nvPicPr>
          <p:cNvPr id="7" name="Рисунок 6">
            <a:extLst>
              <a:ext uri="{FF2B5EF4-FFF2-40B4-BE49-F238E27FC236}">
                <a16:creationId xmlns:a16="http://schemas.microsoft.com/office/drawing/2014/main" id="{C671F1EA-074D-E76C-BFCE-A5C145AC3DEF}"/>
              </a:ext>
            </a:extLst>
          </p:cNvPr>
          <p:cNvPicPr>
            <a:picLocks noChangeAspect="1"/>
          </p:cNvPicPr>
          <p:nvPr/>
        </p:nvPicPr>
        <p:blipFill>
          <a:blip r:embed="rId3"/>
          <a:stretch>
            <a:fillRect/>
          </a:stretch>
        </p:blipFill>
        <p:spPr>
          <a:xfrm>
            <a:off x="4891400" y="416068"/>
            <a:ext cx="2409199" cy="1009844"/>
          </a:xfrm>
          <a:prstGeom prst="rect">
            <a:avLst/>
          </a:prstGeom>
        </p:spPr>
      </p:pic>
      <p:sp>
        <p:nvSpPr>
          <p:cNvPr id="9" name="TextBox 8">
            <a:extLst>
              <a:ext uri="{FF2B5EF4-FFF2-40B4-BE49-F238E27FC236}">
                <a16:creationId xmlns:a16="http://schemas.microsoft.com/office/drawing/2014/main" id="{C724DC27-8DC6-6742-E16B-B84E8FCB1026}"/>
              </a:ext>
            </a:extLst>
          </p:cNvPr>
          <p:cNvSpPr txBox="1"/>
          <p:nvPr/>
        </p:nvSpPr>
        <p:spPr>
          <a:xfrm>
            <a:off x="202941" y="1667460"/>
            <a:ext cx="10079394" cy="523220"/>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Тогда длина участка А'В' вдвое меньше длины АВ</a:t>
            </a:r>
          </a:p>
        </p:txBody>
      </p:sp>
      <p:sp>
        <p:nvSpPr>
          <p:cNvPr id="11" name="TextBox 10">
            <a:extLst>
              <a:ext uri="{FF2B5EF4-FFF2-40B4-BE49-F238E27FC236}">
                <a16:creationId xmlns:a16="http://schemas.microsoft.com/office/drawing/2014/main" id="{8747883B-7120-02DE-4FFB-9D6ADEFE7186}"/>
              </a:ext>
            </a:extLst>
          </p:cNvPr>
          <p:cNvSpPr txBox="1"/>
          <p:nvPr/>
        </p:nvSpPr>
        <p:spPr>
          <a:xfrm>
            <a:off x="3795227" y="2215388"/>
            <a:ext cx="6097554" cy="584775"/>
          </a:xfrm>
          <a:prstGeom prst="rect">
            <a:avLst/>
          </a:prstGeom>
          <a:noFill/>
        </p:spPr>
        <p:txBody>
          <a:bodyPr wrap="square">
            <a:spAutoFit/>
          </a:bodyPr>
          <a:lstStyle/>
          <a:p>
            <a:r>
              <a:rPr lang="ru-RU" sz="3200" dirty="0">
                <a:latin typeface="Times New Roman" panose="02020603050405020304" pitchFamily="18" charset="0"/>
                <a:cs typeface="Times New Roman" panose="02020603050405020304" pitchFamily="18" charset="0"/>
              </a:rPr>
              <a:t>А' В'= 0,5АВ = 0,5</a:t>
            </a:r>
            <a:r>
              <a:rPr lang="en-US" sz="3200" dirty="0">
                <a:latin typeface="Times New Roman" panose="02020603050405020304" pitchFamily="18" charset="0"/>
                <a:cs typeface="Times New Roman" panose="02020603050405020304" pitchFamily="18" charset="0"/>
              </a:rPr>
              <a:t>V · </a:t>
            </a:r>
            <a:r>
              <a:rPr lang="el-GR" sz="3200" dirty="0">
                <a:latin typeface="Times New Roman" panose="02020603050405020304" pitchFamily="18" charset="0"/>
                <a:cs typeface="Times New Roman" panose="02020603050405020304" pitchFamily="18" charset="0"/>
              </a:rPr>
              <a:t>Δ</a:t>
            </a:r>
            <a:r>
              <a:rPr lang="ru-RU" sz="3200" dirty="0">
                <a:latin typeface="Times New Roman" panose="02020603050405020304" pitchFamily="18" charset="0"/>
                <a:cs typeface="Times New Roman" panose="02020603050405020304" pitchFamily="18" charset="0"/>
              </a:rPr>
              <a:t>t.</a:t>
            </a:r>
          </a:p>
        </p:txBody>
      </p:sp>
      <p:sp>
        <p:nvSpPr>
          <p:cNvPr id="13" name="TextBox 12">
            <a:extLst>
              <a:ext uri="{FF2B5EF4-FFF2-40B4-BE49-F238E27FC236}">
                <a16:creationId xmlns:a16="http://schemas.microsoft.com/office/drawing/2014/main" id="{D0343E20-94B8-FD9E-567A-A4C28E031F54}"/>
              </a:ext>
            </a:extLst>
          </p:cNvPr>
          <p:cNvSpPr txBox="1"/>
          <p:nvPr/>
        </p:nvSpPr>
        <p:spPr>
          <a:xfrm>
            <a:off x="268254" y="3244334"/>
            <a:ext cx="10611239" cy="523220"/>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Но А'В'= U•</a:t>
            </a:r>
            <a:r>
              <a:rPr lang="el-GR" sz="2800" dirty="0">
                <a:latin typeface="Courier New" panose="02070309020205020404" pitchFamily="49" charset="0"/>
                <a:cs typeface="Courier New" panose="02070309020205020404" pitchFamily="49" charset="0"/>
              </a:rPr>
              <a:t>Δ</a:t>
            </a:r>
            <a:r>
              <a:rPr lang="ru-RU" sz="2800" dirty="0">
                <a:latin typeface="Courier New" panose="02070309020205020404" pitchFamily="49" charset="0"/>
                <a:cs typeface="Courier New" panose="02070309020205020404" pitchFamily="49" charset="0"/>
              </a:rPr>
              <a:t>t, где U- скорость изображения.</a:t>
            </a:r>
          </a:p>
        </p:txBody>
      </p:sp>
      <p:sp>
        <p:nvSpPr>
          <p:cNvPr id="14" name="TextBox 13">
            <a:extLst>
              <a:ext uri="{FF2B5EF4-FFF2-40B4-BE49-F238E27FC236}">
                <a16:creationId xmlns:a16="http://schemas.microsoft.com/office/drawing/2014/main" id="{EFB37539-FF3B-BFAD-1504-EB99B76D29C0}"/>
              </a:ext>
            </a:extLst>
          </p:cNvPr>
          <p:cNvSpPr txBox="1"/>
          <p:nvPr/>
        </p:nvSpPr>
        <p:spPr>
          <a:xfrm>
            <a:off x="4700296" y="3919337"/>
            <a:ext cx="2969467" cy="58477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U·</a:t>
            </a:r>
            <a:r>
              <a:rPr lang="el-GR" sz="3200" dirty="0">
                <a:latin typeface="Times New Roman" panose="02020603050405020304" pitchFamily="18" charset="0"/>
                <a:cs typeface="Times New Roman" panose="02020603050405020304" pitchFamily="18" charset="0"/>
              </a:rPr>
              <a:t>Δ</a:t>
            </a:r>
            <a:r>
              <a:rPr lang="en-US" sz="3200" dirty="0">
                <a:latin typeface="Times New Roman" panose="02020603050405020304" pitchFamily="18" charset="0"/>
                <a:cs typeface="Times New Roman" panose="02020603050405020304" pitchFamily="18" charset="0"/>
              </a:rPr>
              <a:t>t</a:t>
            </a:r>
            <a:r>
              <a:rPr lang="ru-RU" sz="3200" dirty="0">
                <a:latin typeface="Times New Roman" panose="02020603050405020304" pitchFamily="18" charset="0"/>
                <a:cs typeface="Times New Roman" panose="02020603050405020304" pitchFamily="18" charset="0"/>
              </a:rPr>
              <a:t>= 0,5</a:t>
            </a:r>
            <a:r>
              <a:rPr lang="en-US" sz="3200" dirty="0">
                <a:latin typeface="Times New Roman" panose="02020603050405020304" pitchFamily="18" charset="0"/>
                <a:cs typeface="Times New Roman" panose="02020603050405020304" pitchFamily="18" charset="0"/>
              </a:rPr>
              <a:t>V · </a:t>
            </a:r>
            <a:r>
              <a:rPr lang="el-GR" sz="3200" dirty="0">
                <a:latin typeface="Times New Roman" panose="02020603050405020304" pitchFamily="18" charset="0"/>
                <a:cs typeface="Times New Roman" panose="02020603050405020304" pitchFamily="18" charset="0"/>
              </a:rPr>
              <a:t>Δ</a:t>
            </a:r>
            <a:r>
              <a:rPr lang="ru-RU" sz="3200" dirty="0">
                <a:latin typeface="Times New Roman" panose="02020603050405020304" pitchFamily="18" charset="0"/>
                <a:cs typeface="Times New Roman" panose="02020603050405020304" pitchFamily="18" charset="0"/>
              </a:rPr>
              <a:t>t.</a:t>
            </a:r>
          </a:p>
        </p:txBody>
      </p:sp>
      <p:sp>
        <p:nvSpPr>
          <p:cNvPr id="15" name="TextBox 14">
            <a:extLst>
              <a:ext uri="{FF2B5EF4-FFF2-40B4-BE49-F238E27FC236}">
                <a16:creationId xmlns:a16="http://schemas.microsoft.com/office/drawing/2014/main" id="{E02FBB93-DF56-5256-0DF5-D6331CFD7F28}"/>
              </a:ext>
            </a:extLst>
          </p:cNvPr>
          <p:cNvSpPr txBox="1"/>
          <p:nvPr/>
        </p:nvSpPr>
        <p:spPr>
          <a:xfrm>
            <a:off x="4451480" y="4769564"/>
            <a:ext cx="3804557" cy="58477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U</a:t>
            </a:r>
            <a:r>
              <a:rPr lang="ru-RU" sz="3200" dirty="0">
                <a:latin typeface="Times New Roman" panose="02020603050405020304" pitchFamily="18" charset="0"/>
                <a:cs typeface="Times New Roman" panose="02020603050405020304" pitchFamily="18" charset="0"/>
              </a:rPr>
              <a:t>= 0,5</a:t>
            </a:r>
            <a:r>
              <a:rPr lang="en-US" sz="3200" dirty="0">
                <a:latin typeface="Times New Roman" panose="02020603050405020304" pitchFamily="18" charset="0"/>
                <a:cs typeface="Times New Roman" panose="02020603050405020304" pitchFamily="18" charset="0"/>
              </a:rPr>
              <a:t>V = 0,25c</a:t>
            </a:r>
            <a:r>
              <a:rPr lang="ru-RU" sz="3200" dirty="0">
                <a:latin typeface="Times New Roman" panose="02020603050405020304" pitchFamily="18" charset="0"/>
                <a:cs typeface="Times New Roman" panose="02020603050405020304" pitchFamily="18" charset="0"/>
              </a:rPr>
              <a:t>м/с</a:t>
            </a:r>
          </a:p>
        </p:txBody>
      </p:sp>
    </p:spTree>
    <p:extLst>
      <p:ext uri="{BB962C8B-B14F-4D97-AF65-F5344CB8AC3E}">
        <p14:creationId xmlns:p14="http://schemas.microsoft.com/office/powerpoint/2010/main" val="203339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29</a:t>
            </a:fld>
            <a:endParaRPr lang="ru-RU"/>
          </a:p>
        </p:txBody>
      </p:sp>
      <p:sp>
        <p:nvSpPr>
          <p:cNvPr id="7" name="TextBox 6">
            <a:extLst>
              <a:ext uri="{FF2B5EF4-FFF2-40B4-BE49-F238E27FC236}">
                <a16:creationId xmlns:a16="http://schemas.microsoft.com/office/drawing/2014/main" id="{BB518EA2-C0B5-FCE3-77FB-DF2A87485957}"/>
              </a:ext>
            </a:extLst>
          </p:cNvPr>
          <p:cNvSpPr txBox="1"/>
          <p:nvPr/>
        </p:nvSpPr>
        <p:spPr>
          <a:xfrm>
            <a:off x="4038600" y="136525"/>
            <a:ext cx="7745962" cy="6124754"/>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Равнобедренный прямоугольный треугольник ABC расположен перед тонкой собирающей линзой оптической силой 2,5 </a:t>
            </a:r>
            <a:r>
              <a:rPr lang="ru-RU" sz="2800" dirty="0" err="1">
                <a:latin typeface="Courier New" panose="02070309020205020404" pitchFamily="49" charset="0"/>
                <a:cs typeface="Courier New" panose="02070309020205020404" pitchFamily="49" charset="0"/>
              </a:rPr>
              <a:t>дптр</a:t>
            </a:r>
            <a:r>
              <a:rPr lang="ru-RU" sz="2800" dirty="0">
                <a:latin typeface="Courier New" panose="02070309020205020404" pitchFamily="49" charset="0"/>
                <a:cs typeface="Courier New" panose="02070309020205020404" pitchFamily="49" charset="0"/>
              </a:rPr>
              <a:t> так, что его катет AC лежит на главной оптической оси линзы (см. рисунок). Вершина прямого угла C лежит дальше от центра линзы, чем вершина острого угла A, расстояние от центра линзы до точки A равно удвоенному фокусному расстоянию линзы, AC = 4 см. Постройте изображение треугольника и найдите площадь получившейся фигуры. </a:t>
            </a:r>
          </a:p>
        </p:txBody>
      </p:sp>
      <p:grpSp>
        <p:nvGrpSpPr>
          <p:cNvPr id="26" name="Группа 25">
            <a:extLst>
              <a:ext uri="{FF2B5EF4-FFF2-40B4-BE49-F238E27FC236}">
                <a16:creationId xmlns:a16="http://schemas.microsoft.com/office/drawing/2014/main" id="{041FB48A-C9FF-D213-4250-8B6028B0676B}"/>
              </a:ext>
            </a:extLst>
          </p:cNvPr>
          <p:cNvGrpSpPr/>
          <p:nvPr/>
        </p:nvGrpSpPr>
        <p:grpSpPr>
          <a:xfrm>
            <a:off x="185551" y="3618622"/>
            <a:ext cx="3516779" cy="2026400"/>
            <a:chOff x="185551" y="3618622"/>
            <a:chExt cx="3516779" cy="2026400"/>
          </a:xfrm>
        </p:grpSpPr>
        <p:grpSp>
          <p:nvGrpSpPr>
            <p:cNvPr id="20" name="Группа 19">
              <a:extLst>
                <a:ext uri="{FF2B5EF4-FFF2-40B4-BE49-F238E27FC236}">
                  <a16:creationId xmlns:a16="http://schemas.microsoft.com/office/drawing/2014/main" id="{3E05B40D-E348-D0DD-DCED-08DCF10FCE5A}"/>
                </a:ext>
              </a:extLst>
            </p:cNvPr>
            <p:cNvGrpSpPr/>
            <p:nvPr/>
          </p:nvGrpSpPr>
          <p:grpSpPr>
            <a:xfrm>
              <a:off x="279918" y="4040154"/>
              <a:ext cx="3422412" cy="1604868"/>
              <a:chOff x="279918" y="4040154"/>
              <a:chExt cx="3422412" cy="1604868"/>
            </a:xfrm>
          </p:grpSpPr>
          <p:grpSp>
            <p:nvGrpSpPr>
              <p:cNvPr id="17" name="Группа 16">
                <a:extLst>
                  <a:ext uri="{FF2B5EF4-FFF2-40B4-BE49-F238E27FC236}">
                    <a16:creationId xmlns:a16="http://schemas.microsoft.com/office/drawing/2014/main" id="{AD149A3A-72A8-CBD6-D4D3-186623A9109B}"/>
                  </a:ext>
                </a:extLst>
              </p:cNvPr>
              <p:cNvGrpSpPr/>
              <p:nvPr/>
            </p:nvGrpSpPr>
            <p:grpSpPr>
              <a:xfrm>
                <a:off x="279918" y="4124131"/>
                <a:ext cx="3422412" cy="1520891"/>
                <a:chOff x="279918" y="4124131"/>
                <a:chExt cx="3422412" cy="1520891"/>
              </a:xfrm>
            </p:grpSpPr>
            <p:cxnSp>
              <p:nvCxnSpPr>
                <p:cNvPr id="11" name="Прямая соединительная линия 10">
                  <a:extLst>
                    <a:ext uri="{FF2B5EF4-FFF2-40B4-BE49-F238E27FC236}">
                      <a16:creationId xmlns:a16="http://schemas.microsoft.com/office/drawing/2014/main" id="{3F85E7F1-3888-7000-A26E-1965944AF3CE}"/>
                    </a:ext>
                  </a:extLst>
                </p:cNvPr>
                <p:cNvCxnSpPr/>
                <p:nvPr/>
              </p:nvCxnSpPr>
              <p:spPr>
                <a:xfrm>
                  <a:off x="279918" y="4842588"/>
                  <a:ext cx="3422412"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6" name="Группа 15">
                  <a:extLst>
                    <a:ext uri="{FF2B5EF4-FFF2-40B4-BE49-F238E27FC236}">
                      <a16:creationId xmlns:a16="http://schemas.microsoft.com/office/drawing/2014/main" id="{DB15AE59-4782-56A1-5660-D9A376C91DEB}"/>
                    </a:ext>
                  </a:extLst>
                </p:cNvPr>
                <p:cNvGrpSpPr/>
                <p:nvPr/>
              </p:nvGrpSpPr>
              <p:grpSpPr>
                <a:xfrm>
                  <a:off x="2481943" y="4124131"/>
                  <a:ext cx="8" cy="1520891"/>
                  <a:chOff x="2481943" y="4124131"/>
                  <a:chExt cx="8" cy="1520891"/>
                </a:xfrm>
              </p:grpSpPr>
              <p:cxnSp>
                <p:nvCxnSpPr>
                  <p:cNvPr id="13" name="Прямая со стрелкой 12">
                    <a:extLst>
                      <a:ext uri="{FF2B5EF4-FFF2-40B4-BE49-F238E27FC236}">
                        <a16:creationId xmlns:a16="http://schemas.microsoft.com/office/drawing/2014/main" id="{518C844C-E8A5-5412-9E6A-E779D440AF84}"/>
                      </a:ext>
                    </a:extLst>
                  </p:cNvPr>
                  <p:cNvCxnSpPr/>
                  <p:nvPr/>
                </p:nvCxnSpPr>
                <p:spPr>
                  <a:xfrm flipV="1">
                    <a:off x="2481943" y="4124131"/>
                    <a:ext cx="0" cy="14835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a:extLst>
                      <a:ext uri="{FF2B5EF4-FFF2-40B4-BE49-F238E27FC236}">
                        <a16:creationId xmlns:a16="http://schemas.microsoft.com/office/drawing/2014/main" id="{524C88FC-0C8D-9ACB-DCB1-1D01F3035E7E}"/>
                      </a:ext>
                    </a:extLst>
                  </p:cNvPr>
                  <p:cNvCxnSpPr>
                    <a:cxnSpLocks/>
                  </p:cNvCxnSpPr>
                  <p:nvPr/>
                </p:nvCxnSpPr>
                <p:spPr>
                  <a:xfrm>
                    <a:off x="2481951" y="4766097"/>
                    <a:ext cx="0" cy="8789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sp>
            <p:nvSpPr>
              <p:cNvPr id="18" name="Прямоугольный треугольник 17">
                <a:extLst>
                  <a:ext uri="{FF2B5EF4-FFF2-40B4-BE49-F238E27FC236}">
                    <a16:creationId xmlns:a16="http://schemas.microsoft.com/office/drawing/2014/main" id="{49DE01CC-FC0B-FA6F-5EE4-33262D2F5DED}"/>
                  </a:ext>
                </a:extLst>
              </p:cNvPr>
              <p:cNvSpPr/>
              <p:nvPr/>
            </p:nvSpPr>
            <p:spPr>
              <a:xfrm rot="16200000">
                <a:off x="313445" y="4096229"/>
                <a:ext cx="802433" cy="690284"/>
              </a:xfrm>
              <a:prstGeom prst="rtTriangle">
                <a:avLst/>
              </a:prstGeom>
              <a:solidFill>
                <a:schemeClr val="accent4">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a:extLst>
                  <a:ext uri="{FF2B5EF4-FFF2-40B4-BE49-F238E27FC236}">
                    <a16:creationId xmlns:a16="http://schemas.microsoft.com/office/drawing/2014/main" id="{3070A671-1B85-32FD-A6BA-6A441D37B2F6}"/>
                  </a:ext>
                </a:extLst>
              </p:cNvPr>
              <p:cNvSpPr/>
              <p:nvPr/>
            </p:nvSpPr>
            <p:spPr>
              <a:xfrm>
                <a:off x="1324942" y="4805264"/>
                <a:ext cx="45719" cy="764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1" name="TextBox 20">
              <a:extLst>
                <a:ext uri="{FF2B5EF4-FFF2-40B4-BE49-F238E27FC236}">
                  <a16:creationId xmlns:a16="http://schemas.microsoft.com/office/drawing/2014/main" id="{560987DB-BF0A-7ED5-D83D-BA380B87F498}"/>
                </a:ext>
              </a:extLst>
            </p:cNvPr>
            <p:cNvSpPr txBox="1"/>
            <p:nvPr/>
          </p:nvSpPr>
          <p:spPr>
            <a:xfrm>
              <a:off x="1214208" y="4496582"/>
              <a:ext cx="31290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a:t>
              </a:r>
              <a:endParaRPr lang="ru-RU"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E9B2965-15A4-B6DB-A0FA-F99E86492279}"/>
                </a:ext>
              </a:extLst>
            </p:cNvPr>
            <p:cNvSpPr txBox="1"/>
            <p:nvPr/>
          </p:nvSpPr>
          <p:spPr>
            <a:xfrm>
              <a:off x="915033" y="4805264"/>
              <a:ext cx="3385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t>
              </a:r>
              <a:endParaRPr lang="ru-RU"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0132330-3CE2-ADF0-3EF9-C64821FEE22F}"/>
                </a:ext>
              </a:extLst>
            </p:cNvPr>
            <p:cNvSpPr txBox="1"/>
            <p:nvPr/>
          </p:nvSpPr>
          <p:spPr>
            <a:xfrm>
              <a:off x="838200" y="3618622"/>
              <a:ext cx="3385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t>
              </a:r>
              <a:endParaRPr lang="ru-RU"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6B4F9D64-1C75-A45F-2343-CE495881A786}"/>
                </a:ext>
              </a:extLst>
            </p:cNvPr>
            <p:cNvSpPr txBox="1"/>
            <p:nvPr/>
          </p:nvSpPr>
          <p:spPr>
            <a:xfrm>
              <a:off x="192690" y="4445539"/>
              <a:ext cx="35137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a:t>
              </a:r>
              <a:endParaRPr lang="ru-RU"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9A16B7E4-6008-23A6-D8BE-BFB98CC9C518}"/>
                </a:ext>
              </a:extLst>
            </p:cNvPr>
            <p:cNvSpPr txBox="1"/>
            <p:nvPr/>
          </p:nvSpPr>
          <p:spPr>
            <a:xfrm>
              <a:off x="185551" y="4846374"/>
              <a:ext cx="4283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2F</a:t>
              </a:r>
              <a:endParaRPr lang="ru-RU" dirty="0">
                <a:latin typeface="Times New Roman" panose="02020603050405020304" pitchFamily="18" charset="0"/>
                <a:cs typeface="Times New Roman" panose="02020603050405020304" pitchFamily="18" charset="0"/>
              </a:endParaRPr>
            </a:p>
          </p:txBody>
        </p:sp>
      </p:grpSp>
      <p:pic>
        <p:nvPicPr>
          <p:cNvPr id="27" name="Preview Ни пуха, ни пера. мультик про охотников! (2)">
            <a:hlinkClick r:id="" action="ppaction://media"/>
            <a:extLst>
              <a:ext uri="{FF2B5EF4-FFF2-40B4-BE49-F238E27FC236}">
                <a16:creationId xmlns:a16="http://schemas.microsoft.com/office/drawing/2014/main" id="{B74B55A7-5EE7-43F1-6C91-4758C13FE9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551" y="208190"/>
            <a:ext cx="3818529" cy="2153226"/>
          </a:xfrm>
          <a:prstGeom prst="rect">
            <a:avLst/>
          </a:prstGeom>
        </p:spPr>
      </p:pic>
    </p:spTree>
    <p:extLst>
      <p:ext uri="{BB962C8B-B14F-4D97-AF65-F5344CB8AC3E}">
        <p14:creationId xmlns:p14="http://schemas.microsoft.com/office/powerpoint/2010/main" val="26844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4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3</a:t>
            </a:fld>
            <a:endParaRPr lang="ru-RU"/>
          </a:p>
        </p:txBody>
      </p:sp>
      <p:sp>
        <p:nvSpPr>
          <p:cNvPr id="2" name="Прямоугольник 1">
            <a:extLst>
              <a:ext uri="{FF2B5EF4-FFF2-40B4-BE49-F238E27FC236}">
                <a16:creationId xmlns:a16="http://schemas.microsoft.com/office/drawing/2014/main" id="{88D7D2B6-0A1D-F113-0D8B-63F7067E3113}"/>
              </a:ext>
            </a:extLst>
          </p:cNvPr>
          <p:cNvSpPr/>
          <p:nvPr/>
        </p:nvSpPr>
        <p:spPr>
          <a:xfrm>
            <a:off x="4018935" y="85816"/>
            <a:ext cx="4134465" cy="584775"/>
          </a:xfrm>
          <a:prstGeom prst="rect">
            <a:avLst/>
          </a:prstGeom>
          <a:noFill/>
        </p:spPr>
        <p:txBody>
          <a:bodyPr wrap="none" lIns="91440" tIns="45720" rIns="91440" bIns="45720">
            <a:spAutoFit/>
          </a:bodyPr>
          <a:lstStyle/>
          <a:p>
            <a:pPr marR="0" algn="l" rtl="0"/>
            <a:r>
              <a:rPr lang="ru-RU" sz="3200" b="1" dirty="0">
                <a:solidFill>
                  <a:srgbClr val="000000"/>
                </a:solidFill>
                <a:latin typeface="Courier New" panose="02070309020205020404" pitchFamily="49" charset="0"/>
              </a:rPr>
              <a:t>Основные формулы</a:t>
            </a:r>
            <a:endParaRPr lang="ru-RU" sz="3200" b="1" i="0" u="none" strike="noStrike" dirty="0">
              <a:solidFill>
                <a:srgbClr val="000000"/>
              </a:solidFill>
              <a:latin typeface="Courier New" panose="02070309020205020404" pitchFamily="49" charset="0"/>
            </a:endParaRPr>
          </a:p>
        </p:txBody>
      </p:sp>
      <p:sp>
        <p:nvSpPr>
          <p:cNvPr id="8" name="TextBox 7">
            <a:extLst>
              <a:ext uri="{FF2B5EF4-FFF2-40B4-BE49-F238E27FC236}">
                <a16:creationId xmlns:a16="http://schemas.microsoft.com/office/drawing/2014/main" id="{008A62DA-3141-B59C-AF7D-D3E070280D09}"/>
              </a:ext>
            </a:extLst>
          </p:cNvPr>
          <p:cNvSpPr txBox="1"/>
          <p:nvPr/>
        </p:nvSpPr>
        <p:spPr>
          <a:xfrm>
            <a:off x="274806" y="644230"/>
            <a:ext cx="6094378" cy="523220"/>
          </a:xfrm>
          <a:prstGeom prst="rect">
            <a:avLst/>
          </a:prstGeom>
          <a:noFill/>
        </p:spPr>
        <p:txBody>
          <a:bodyPr wrap="square">
            <a:spAutoFit/>
          </a:bodyPr>
          <a:lstStyle/>
          <a:p>
            <a:pPr marR="0" algn="l" rtl="0"/>
            <a:r>
              <a:rPr lang="ru-RU" sz="2800" b="0" i="0" u="none" strike="noStrike" dirty="0">
                <a:solidFill>
                  <a:srgbClr val="000000"/>
                </a:solidFill>
                <a:latin typeface="Courier New" panose="02070309020205020404" pitchFamily="49" charset="0"/>
              </a:rPr>
              <a:t>1. Закон преломления:</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6FF5180-7FAF-B6F2-3EA2-4BB5FFE2AE78}"/>
                  </a:ext>
                </a:extLst>
              </p:cNvPr>
              <p:cNvSpPr txBox="1"/>
              <p:nvPr/>
            </p:nvSpPr>
            <p:spPr>
              <a:xfrm>
                <a:off x="4800599" y="728227"/>
                <a:ext cx="2164567" cy="10015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u-RU" sz="3200" i="1" smtClean="0">
                              <a:latin typeface="Cambria Math" panose="02040503050406030204" pitchFamily="18" charset="0"/>
                            </a:rPr>
                          </m:ctrlPr>
                        </m:sSubPr>
                        <m:e>
                          <m:r>
                            <a:rPr lang="en-US" sz="3200" b="0" i="1" smtClean="0">
                              <a:latin typeface="Cambria Math" panose="02040503050406030204" pitchFamily="18" charset="0"/>
                            </a:rPr>
                            <m:t>𝑛</m:t>
                          </m:r>
                        </m:e>
                        <m:sub>
                          <m:r>
                            <a:rPr lang="en-US" sz="3200" b="0" i="1" smtClean="0">
                              <a:latin typeface="Cambria Math" panose="02040503050406030204" pitchFamily="18" charset="0"/>
                            </a:rPr>
                            <m:t>21</m:t>
                          </m:r>
                        </m:sub>
                      </m:sSub>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ea typeface="Cambria Math" panose="02040503050406030204" pitchFamily="18" charset="0"/>
                                </a:rPr>
                                <m:t>𝛼</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ea typeface="Cambria Math" panose="02040503050406030204" pitchFamily="18" charset="0"/>
                                </a:rPr>
                                <m:t>𝛽</m:t>
                              </m:r>
                            </m:e>
                          </m:func>
                        </m:den>
                      </m:f>
                    </m:oMath>
                  </m:oMathPara>
                </a14:m>
                <a:endParaRPr lang="ru-RU" sz="3200" dirty="0"/>
              </a:p>
            </p:txBody>
          </p:sp>
        </mc:Choice>
        <mc:Fallback xmlns="">
          <p:sp>
            <p:nvSpPr>
              <p:cNvPr id="9" name="TextBox 8">
                <a:extLst>
                  <a:ext uri="{FF2B5EF4-FFF2-40B4-BE49-F238E27FC236}">
                    <a16:creationId xmlns:a16="http://schemas.microsoft.com/office/drawing/2014/main" id="{E6FF5180-7FAF-B6F2-3EA2-4BB5FFE2AE78}"/>
                  </a:ext>
                </a:extLst>
              </p:cNvPr>
              <p:cNvSpPr txBox="1">
                <a:spLocks noRot="1" noChangeAspect="1" noMove="1" noResize="1" noEditPoints="1" noAdjustHandles="1" noChangeArrowheads="1" noChangeShapeType="1" noTextEdit="1"/>
              </p:cNvSpPr>
              <p:nvPr/>
            </p:nvSpPr>
            <p:spPr>
              <a:xfrm>
                <a:off x="4800599" y="728227"/>
                <a:ext cx="2164567" cy="1001556"/>
              </a:xfrm>
              <a:prstGeom prst="rect">
                <a:avLst/>
              </a:prstGeom>
              <a:blipFill>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D3CEFEA-6F46-1DB5-1546-F77587DD90A4}"/>
                  </a:ext>
                </a:extLst>
              </p:cNvPr>
              <p:cNvSpPr txBox="1"/>
              <p:nvPr/>
            </p:nvSpPr>
            <p:spPr>
              <a:xfrm>
                <a:off x="187257" y="1787419"/>
                <a:ext cx="11719398" cy="1435201"/>
              </a:xfrm>
              <a:prstGeom prst="rect">
                <a:avLst/>
              </a:prstGeom>
              <a:noFill/>
            </p:spPr>
            <p:txBody>
              <a:bodyPr wrap="square">
                <a:spAutoFit/>
              </a:bodyPr>
              <a:lstStyle/>
              <a:p>
                <a:r>
                  <a:rPr lang="ru-RU" sz="2800" b="0" i="0" u="none" strike="noStrike" dirty="0">
                    <a:solidFill>
                      <a:srgbClr val="000000"/>
                    </a:solidFill>
                    <a:latin typeface="Courier New" panose="02070309020205020404" pitchFamily="49" charset="0"/>
                  </a:rPr>
                  <a:t>Где, </a:t>
                </a:r>
                <a:r>
                  <a:rPr lang="en-US" sz="2800" b="0" i="0" u="none" strike="noStrike" dirty="0">
                    <a:solidFill>
                      <a:srgbClr val="000000"/>
                    </a:solidFill>
                    <a:latin typeface="Courier New" panose="02070309020205020404" pitchFamily="49" charset="0"/>
                  </a:rPr>
                  <a:t>n</a:t>
                </a:r>
                <a:r>
                  <a:rPr lang="ru-RU" sz="2800" b="0" i="0" u="none" strike="noStrike" baseline="-25000" dirty="0">
                    <a:solidFill>
                      <a:srgbClr val="000000"/>
                    </a:solidFill>
                    <a:latin typeface="Courier New" panose="02070309020205020404" pitchFamily="49" charset="0"/>
                  </a:rPr>
                  <a:t>21</a:t>
                </a:r>
                <a:r>
                  <a:rPr lang="ru-RU" sz="2800" b="0" i="0" u="none" strike="noStrike" dirty="0">
                    <a:solidFill>
                      <a:srgbClr val="000000"/>
                    </a:solidFill>
                    <a:latin typeface="Courier New" panose="02070309020205020404" pitchFamily="49" charset="0"/>
                  </a:rPr>
                  <a:t> — относительный показатель преломления второй среды по отношению к первой, </a:t>
                </a:r>
                <a14:m>
                  <m:oMath xmlns:m="http://schemas.openxmlformats.org/officeDocument/2006/math">
                    <m:r>
                      <a:rPr lang="en-US" sz="2800" b="0" i="1" smtClean="0">
                        <a:latin typeface="Cambria Math" panose="02040503050406030204" pitchFamily="18" charset="0"/>
                        <a:ea typeface="Cambria Math" panose="02040503050406030204" pitchFamily="18" charset="0"/>
                      </a:rPr>
                      <m:t>𝛼</m:t>
                    </m:r>
                  </m:oMath>
                </a14:m>
                <a:r>
                  <a:rPr lang="ru-RU" sz="2800" b="0" i="0" u="none" strike="noStrike" dirty="0">
                    <a:solidFill>
                      <a:srgbClr val="000000"/>
                    </a:solidFill>
                    <a:latin typeface="Courier New" panose="02070309020205020404" pitchFamily="49" charset="0"/>
                  </a:rPr>
                  <a:t> — угол падения,</a:t>
                </a:r>
                <a:r>
                  <a:rPr lang="en-US" sz="2800" dirty="0">
                    <a:ea typeface="Cambria Math" panose="02040503050406030204" pitchFamily="18" charset="0"/>
                  </a:rPr>
                  <a:t> </a:t>
                </a:r>
                <a14:m>
                  <m:oMath xmlns:m="http://schemas.openxmlformats.org/officeDocument/2006/math">
                    <m:r>
                      <a:rPr lang="en-US" sz="2800" i="1">
                        <a:latin typeface="Cambria Math" panose="02040503050406030204" pitchFamily="18" charset="0"/>
                        <a:ea typeface="Cambria Math" panose="02040503050406030204" pitchFamily="18" charset="0"/>
                      </a:rPr>
                      <m:t>𝛽</m:t>
                    </m:r>
                  </m:oMath>
                </a14:m>
                <a:r>
                  <a:rPr lang="ru-RU" sz="2800" b="0" i="0" u="none" strike="noStrike" dirty="0">
                    <a:solidFill>
                      <a:srgbClr val="000000"/>
                    </a:solidFill>
                    <a:latin typeface="Courier New" panose="02070309020205020404" pitchFamily="49" charset="0"/>
                  </a:rPr>
                  <a:t>— угол преломления.</a:t>
                </a:r>
              </a:p>
            </p:txBody>
          </p:sp>
        </mc:Choice>
        <mc:Fallback xmlns="">
          <p:sp>
            <p:nvSpPr>
              <p:cNvPr id="11" name="TextBox 10">
                <a:extLst>
                  <a:ext uri="{FF2B5EF4-FFF2-40B4-BE49-F238E27FC236}">
                    <a16:creationId xmlns:a16="http://schemas.microsoft.com/office/drawing/2014/main" id="{2D3CEFEA-6F46-1DB5-1546-F77587DD90A4}"/>
                  </a:ext>
                </a:extLst>
              </p:cNvPr>
              <p:cNvSpPr txBox="1">
                <a:spLocks noRot="1" noChangeAspect="1" noMove="1" noResize="1" noEditPoints="1" noAdjustHandles="1" noChangeArrowheads="1" noChangeShapeType="1" noTextEdit="1"/>
              </p:cNvSpPr>
              <p:nvPr/>
            </p:nvSpPr>
            <p:spPr>
              <a:xfrm>
                <a:off x="187257" y="1787419"/>
                <a:ext cx="11719398" cy="1435201"/>
              </a:xfrm>
              <a:prstGeom prst="rect">
                <a:avLst/>
              </a:prstGeom>
              <a:blipFill>
                <a:blip r:embed="rId4"/>
                <a:stretch>
                  <a:fillRect l="-1093" t="-4661" r="-1561" b="-678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9C20EE9-5CB4-739A-618D-01DAC3DB53E2}"/>
                  </a:ext>
                </a:extLst>
              </p:cNvPr>
              <p:cNvSpPr txBox="1"/>
              <p:nvPr/>
            </p:nvSpPr>
            <p:spPr>
              <a:xfrm>
                <a:off x="2721314" y="4073279"/>
                <a:ext cx="6094378" cy="10161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ru-RU" sz="3200" i="1" smtClean="0">
                              <a:latin typeface="Cambria Math" panose="02040503050406030204" pitchFamily="18" charset="0"/>
                            </a:rPr>
                          </m:ctrlPr>
                        </m:sSubPr>
                        <m:e>
                          <m:r>
                            <a:rPr lang="en-US" sz="3200" b="0" i="1" smtClean="0">
                              <a:latin typeface="Cambria Math" panose="02040503050406030204" pitchFamily="18" charset="0"/>
                            </a:rPr>
                            <m:t>𝑛</m:t>
                          </m:r>
                        </m:e>
                        <m:sub>
                          <m:r>
                            <a:rPr lang="en-US" sz="3200" b="0" i="1" smtClean="0">
                              <a:latin typeface="Cambria Math" panose="02040503050406030204" pitchFamily="18" charset="0"/>
                            </a:rPr>
                            <m:t>21</m:t>
                          </m:r>
                        </m:sub>
                      </m:sSub>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𝜐</m:t>
                              </m:r>
                            </m:e>
                            <m:sub>
                              <m:r>
                                <a:rPr lang="en-US" sz="3200" b="0" i="1" smtClean="0">
                                  <a:latin typeface="Cambria Math" panose="02040503050406030204" pitchFamily="18" charset="0"/>
                                </a:rPr>
                                <m:t>1</m:t>
                              </m:r>
                            </m:sub>
                          </m:sSub>
                        </m:num>
                        <m:den>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𝜐</m:t>
                              </m:r>
                            </m:e>
                            <m:sub>
                              <m:r>
                                <a:rPr lang="en-US" sz="3200" b="0" i="1" smtClean="0">
                                  <a:latin typeface="Cambria Math" panose="02040503050406030204" pitchFamily="18" charset="0"/>
                                  <a:ea typeface="Cambria Math" panose="02040503050406030204" pitchFamily="18" charset="0"/>
                                </a:rPr>
                                <m:t>2</m:t>
                              </m:r>
                            </m:sub>
                          </m:sSub>
                        </m:den>
                      </m:f>
                    </m:oMath>
                  </m:oMathPara>
                </a14:m>
                <a:endParaRPr lang="ru-RU" sz="3200" dirty="0"/>
              </a:p>
            </p:txBody>
          </p:sp>
        </mc:Choice>
        <mc:Fallback xmlns="">
          <p:sp>
            <p:nvSpPr>
              <p:cNvPr id="13" name="TextBox 12">
                <a:extLst>
                  <a:ext uri="{FF2B5EF4-FFF2-40B4-BE49-F238E27FC236}">
                    <a16:creationId xmlns:a16="http://schemas.microsoft.com/office/drawing/2014/main" id="{C9C20EE9-5CB4-739A-618D-01DAC3DB53E2}"/>
                  </a:ext>
                </a:extLst>
              </p:cNvPr>
              <p:cNvSpPr txBox="1">
                <a:spLocks noRot="1" noChangeAspect="1" noMove="1" noResize="1" noEditPoints="1" noAdjustHandles="1" noChangeArrowheads="1" noChangeShapeType="1" noTextEdit="1"/>
              </p:cNvSpPr>
              <p:nvPr/>
            </p:nvSpPr>
            <p:spPr>
              <a:xfrm>
                <a:off x="2721314" y="4073279"/>
                <a:ext cx="6094378" cy="1016112"/>
              </a:xfrm>
              <a:prstGeom prst="rect">
                <a:avLst/>
              </a:prstGeom>
              <a:blipFill>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730F400-4EA6-14E2-5B10-5651D5705E5F}"/>
                  </a:ext>
                </a:extLst>
              </p:cNvPr>
              <p:cNvSpPr txBox="1"/>
              <p:nvPr/>
            </p:nvSpPr>
            <p:spPr>
              <a:xfrm>
                <a:off x="248056" y="3146134"/>
                <a:ext cx="11571050" cy="1435201"/>
              </a:xfrm>
              <a:prstGeom prst="rect">
                <a:avLst/>
              </a:prstGeom>
              <a:noFill/>
            </p:spPr>
            <p:txBody>
              <a:bodyPr wrap="square">
                <a:spAutoFit/>
              </a:bodyPr>
              <a:lstStyle/>
              <a:p>
                <a:r>
                  <a:rPr lang="ru-RU" sz="2800" b="0" i="0" u="none" strike="noStrike" dirty="0">
                    <a:solidFill>
                      <a:srgbClr val="000000"/>
                    </a:solidFill>
                    <a:latin typeface="Courier New" panose="02070309020205020404" pitchFamily="49" charset="0"/>
                  </a:rPr>
                  <a:t>Относительный показатель преломления связан со скоростями света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𝜐</m:t>
                        </m:r>
                      </m:e>
                      <m:sub>
                        <m:r>
                          <a:rPr lang="en-US" sz="2800" b="0" i="1" smtClean="0">
                            <a:latin typeface="Cambria Math" panose="02040503050406030204" pitchFamily="18" charset="0"/>
                          </a:rPr>
                          <m:t>1</m:t>
                        </m:r>
                      </m:sub>
                    </m:sSub>
                    <m:r>
                      <a:rPr lang="en-US" sz="2800" b="0" i="1" smtClean="0">
                        <a:latin typeface="Cambria Math" panose="02040503050406030204" pitchFamily="18" charset="0"/>
                      </a:rPr>
                      <m:t> </m:t>
                    </m:r>
                  </m:oMath>
                </a14:m>
                <a:r>
                  <a:rPr lang="ru-RU" sz="2800" b="0" i="0" u="none" strike="noStrike" dirty="0">
                    <a:solidFill>
                      <a:srgbClr val="000000"/>
                    </a:solidFill>
                    <a:latin typeface="Courier New" panose="02070309020205020404" pitchFamily="49" charset="0"/>
                  </a:rPr>
                  <a:t>и </a:t>
                </a:r>
                <a14:m>
                  <m:oMath xmlns:m="http://schemas.openxmlformats.org/officeDocument/2006/math">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𝜐</m:t>
                        </m:r>
                      </m:e>
                      <m:sub>
                        <m:r>
                          <a:rPr lang="en-US" sz="2800" i="1">
                            <a:latin typeface="Cambria Math" panose="02040503050406030204" pitchFamily="18" charset="0"/>
                            <a:ea typeface="Cambria Math" panose="02040503050406030204" pitchFamily="18" charset="0"/>
                          </a:rPr>
                          <m:t>2</m:t>
                        </m:r>
                      </m:sub>
                    </m:sSub>
                    <m:r>
                      <a:rPr lang="en-US" sz="2800" i="1">
                        <a:latin typeface="Cambria Math" panose="02040503050406030204" pitchFamily="18" charset="0"/>
                        <a:ea typeface="Cambria Math" panose="02040503050406030204" pitchFamily="18" charset="0"/>
                      </a:rPr>
                      <m:t> </m:t>
                    </m:r>
                  </m:oMath>
                </a14:m>
                <a:r>
                  <a:rPr lang="ru-RU" sz="2800" b="0" i="0" u="none" strike="noStrike" dirty="0">
                    <a:solidFill>
                      <a:srgbClr val="000000"/>
                    </a:solidFill>
                    <a:latin typeface="Courier New" panose="02070309020205020404" pitchFamily="49" charset="0"/>
                  </a:rPr>
                  <a:t> в первой и второй средах следующим образом:</a:t>
                </a:r>
              </a:p>
            </p:txBody>
          </p:sp>
        </mc:Choice>
        <mc:Fallback xmlns="">
          <p:sp>
            <p:nvSpPr>
              <p:cNvPr id="15" name="TextBox 14">
                <a:extLst>
                  <a:ext uri="{FF2B5EF4-FFF2-40B4-BE49-F238E27FC236}">
                    <a16:creationId xmlns:a16="http://schemas.microsoft.com/office/drawing/2014/main" id="{7730F400-4EA6-14E2-5B10-5651D5705E5F}"/>
                  </a:ext>
                </a:extLst>
              </p:cNvPr>
              <p:cNvSpPr txBox="1">
                <a:spLocks noRot="1" noChangeAspect="1" noMove="1" noResize="1" noEditPoints="1" noAdjustHandles="1" noChangeArrowheads="1" noChangeShapeType="1" noTextEdit="1"/>
              </p:cNvSpPr>
              <p:nvPr/>
            </p:nvSpPr>
            <p:spPr>
              <a:xfrm>
                <a:off x="248056" y="3146134"/>
                <a:ext cx="11571050" cy="1435201"/>
              </a:xfrm>
              <a:prstGeom prst="rect">
                <a:avLst/>
              </a:prstGeom>
              <a:blipFill>
                <a:blip r:embed="rId6"/>
                <a:stretch>
                  <a:fillRect l="-1106" t="-4661" b="-6780"/>
                </a:stretch>
              </a:blipFill>
            </p:spPr>
            <p:txBody>
              <a:bodyPr/>
              <a:lstStyle/>
              <a:p>
                <a:r>
                  <a:rPr lang="ru-RU">
                    <a:noFill/>
                  </a:rPr>
                  <a:t> </a:t>
                </a:r>
              </a:p>
            </p:txBody>
          </p:sp>
        </mc:Fallback>
      </mc:AlternateContent>
      <p:sp>
        <p:nvSpPr>
          <p:cNvPr id="17" name="TextBox 16">
            <a:extLst>
              <a:ext uri="{FF2B5EF4-FFF2-40B4-BE49-F238E27FC236}">
                <a16:creationId xmlns:a16="http://schemas.microsoft.com/office/drawing/2014/main" id="{7196957C-F513-FF3F-56C5-19FEDA342F0D}"/>
              </a:ext>
            </a:extLst>
          </p:cNvPr>
          <p:cNvSpPr txBox="1"/>
          <p:nvPr/>
        </p:nvSpPr>
        <p:spPr>
          <a:xfrm>
            <a:off x="274806" y="5042438"/>
            <a:ext cx="11544300" cy="523220"/>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Абсолютный показатель преломления среды равен:</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93A3311-82BA-4902-D88D-12129D1EE015}"/>
                  </a:ext>
                </a:extLst>
              </p:cNvPr>
              <p:cNvSpPr txBox="1"/>
              <p:nvPr/>
            </p:nvSpPr>
            <p:spPr>
              <a:xfrm>
                <a:off x="4921063" y="5458461"/>
                <a:ext cx="1174937" cy="8432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𝑐</m:t>
                          </m:r>
                        </m:num>
                        <m:den>
                          <m:r>
                            <a:rPr lang="en-US" sz="3200" b="0" i="1" smtClean="0">
                              <a:latin typeface="Cambria Math" panose="02040503050406030204" pitchFamily="18" charset="0"/>
                              <a:ea typeface="Cambria Math" panose="02040503050406030204" pitchFamily="18" charset="0"/>
                            </a:rPr>
                            <m:t>𝜐</m:t>
                          </m:r>
                        </m:den>
                      </m:f>
                    </m:oMath>
                  </m:oMathPara>
                </a14:m>
                <a:endParaRPr lang="ru-RU" sz="3200" dirty="0"/>
              </a:p>
            </p:txBody>
          </p:sp>
        </mc:Choice>
        <mc:Fallback xmlns="">
          <p:sp>
            <p:nvSpPr>
              <p:cNvPr id="18" name="TextBox 17">
                <a:extLst>
                  <a:ext uri="{FF2B5EF4-FFF2-40B4-BE49-F238E27FC236}">
                    <a16:creationId xmlns:a16="http://schemas.microsoft.com/office/drawing/2014/main" id="{493A3311-82BA-4902-D88D-12129D1EE015}"/>
                  </a:ext>
                </a:extLst>
              </p:cNvPr>
              <p:cNvSpPr txBox="1">
                <a:spLocks noRot="1" noChangeAspect="1" noMove="1" noResize="1" noEditPoints="1" noAdjustHandles="1" noChangeArrowheads="1" noChangeShapeType="1" noTextEdit="1"/>
              </p:cNvSpPr>
              <p:nvPr/>
            </p:nvSpPr>
            <p:spPr>
              <a:xfrm>
                <a:off x="4921063" y="5458461"/>
                <a:ext cx="1174937" cy="843244"/>
              </a:xfrm>
              <a:prstGeom prst="rect">
                <a:avLst/>
              </a:prstGeom>
              <a:blipFill>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BD5C7A0-BDC7-6841-05AF-52BCE72ADBB0}"/>
                  </a:ext>
                </a:extLst>
              </p:cNvPr>
              <p:cNvSpPr txBox="1"/>
              <p:nvPr/>
            </p:nvSpPr>
            <p:spPr>
              <a:xfrm>
                <a:off x="7538286" y="5633861"/>
                <a:ext cx="283853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𝑐</m:t>
                      </m:r>
                      <m:r>
                        <a:rPr lang="en-US" sz="3200" b="0" i="1" smtClean="0">
                          <a:latin typeface="Cambria Math" panose="02040503050406030204" pitchFamily="18" charset="0"/>
                        </a:rPr>
                        <m:t>=3∙ </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10</m:t>
                          </m:r>
                        </m:e>
                        <m:sup>
                          <m:r>
                            <a:rPr lang="en-US" sz="3200" b="0" i="1" smtClean="0">
                              <a:latin typeface="Cambria Math" panose="02040503050406030204" pitchFamily="18" charset="0"/>
                              <a:ea typeface="Cambria Math" panose="02040503050406030204" pitchFamily="18" charset="0"/>
                            </a:rPr>
                            <m:t>8</m:t>
                          </m:r>
                        </m:sup>
                      </m:sSup>
                      <m:r>
                        <a:rPr lang="en-US" sz="3200" b="0" i="1" smtClean="0">
                          <a:latin typeface="Cambria Math" panose="02040503050406030204" pitchFamily="18" charset="0"/>
                          <a:ea typeface="Cambria Math" panose="02040503050406030204" pitchFamily="18" charset="0"/>
                        </a:rPr>
                        <m:t> </m:t>
                      </m:r>
                      <m:r>
                        <a:rPr lang="ru-RU" sz="3200" b="0" i="1" smtClean="0">
                          <a:latin typeface="Cambria Math" panose="02040503050406030204" pitchFamily="18" charset="0"/>
                          <a:ea typeface="Cambria Math" panose="02040503050406030204" pitchFamily="18" charset="0"/>
                        </a:rPr>
                        <m:t>м/с</m:t>
                      </m:r>
                    </m:oMath>
                  </m:oMathPara>
                </a14:m>
                <a:endParaRPr lang="ru-RU" sz="3200" dirty="0"/>
              </a:p>
            </p:txBody>
          </p:sp>
        </mc:Choice>
        <mc:Fallback xmlns="">
          <p:sp>
            <p:nvSpPr>
              <p:cNvPr id="19" name="TextBox 18">
                <a:extLst>
                  <a:ext uri="{FF2B5EF4-FFF2-40B4-BE49-F238E27FC236}">
                    <a16:creationId xmlns:a16="http://schemas.microsoft.com/office/drawing/2014/main" id="{CBD5C7A0-BDC7-6841-05AF-52BCE72ADBB0}"/>
                  </a:ext>
                </a:extLst>
              </p:cNvPr>
              <p:cNvSpPr txBox="1">
                <a:spLocks noRot="1" noChangeAspect="1" noMove="1" noResize="1" noEditPoints="1" noAdjustHandles="1" noChangeArrowheads="1" noChangeShapeType="1" noTextEdit="1"/>
              </p:cNvSpPr>
              <p:nvPr/>
            </p:nvSpPr>
            <p:spPr>
              <a:xfrm>
                <a:off x="7538286" y="5633861"/>
                <a:ext cx="2838534" cy="492443"/>
              </a:xfrm>
              <a:prstGeom prst="rect">
                <a:avLst/>
              </a:prstGeom>
              <a:blipFill>
                <a:blip r:embed="rId8"/>
                <a:stretch>
                  <a:fillRect/>
                </a:stretch>
              </a:blipFill>
            </p:spPr>
            <p:txBody>
              <a:bodyPr/>
              <a:lstStyle/>
              <a:p>
                <a:r>
                  <a:rPr lang="ru-RU">
                    <a:noFill/>
                  </a:rPr>
                  <a:t> </a:t>
                </a:r>
              </a:p>
            </p:txBody>
          </p:sp>
        </mc:Fallback>
      </mc:AlternateContent>
      <p:sp>
        <p:nvSpPr>
          <p:cNvPr id="7" name="Прямоугольник 6">
            <a:extLst>
              <a:ext uri="{FF2B5EF4-FFF2-40B4-BE49-F238E27FC236}">
                <a16:creationId xmlns:a16="http://schemas.microsoft.com/office/drawing/2014/main" id="{3419B65E-8285-61C0-8C04-B78CAA4E3854}"/>
              </a:ext>
            </a:extLst>
          </p:cNvPr>
          <p:cNvSpPr/>
          <p:nvPr/>
        </p:nvSpPr>
        <p:spPr>
          <a:xfrm>
            <a:off x="4800599" y="728227"/>
            <a:ext cx="2164567" cy="10591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4" name="Группа 13">
            <a:extLst>
              <a:ext uri="{FF2B5EF4-FFF2-40B4-BE49-F238E27FC236}">
                <a16:creationId xmlns:a16="http://schemas.microsoft.com/office/drawing/2014/main" id="{729C26D4-8247-A7F7-41BF-05BCC7FD6346}"/>
              </a:ext>
            </a:extLst>
          </p:cNvPr>
          <p:cNvGrpSpPr/>
          <p:nvPr/>
        </p:nvGrpSpPr>
        <p:grpSpPr>
          <a:xfrm>
            <a:off x="187257" y="1842065"/>
            <a:ext cx="11510162" cy="842966"/>
            <a:chOff x="187257" y="1842065"/>
            <a:chExt cx="11510162" cy="842966"/>
          </a:xfrm>
        </p:grpSpPr>
        <p:sp>
          <p:nvSpPr>
            <p:cNvPr id="10" name="Прямоугольник 9">
              <a:extLst>
                <a:ext uri="{FF2B5EF4-FFF2-40B4-BE49-F238E27FC236}">
                  <a16:creationId xmlns:a16="http://schemas.microsoft.com/office/drawing/2014/main" id="{4810FAB4-35B7-F2CA-BC82-3152A563D866}"/>
                </a:ext>
              </a:extLst>
            </p:cNvPr>
            <p:cNvSpPr/>
            <p:nvPr/>
          </p:nvSpPr>
          <p:spPr>
            <a:xfrm>
              <a:off x="2424023" y="1842065"/>
              <a:ext cx="9273396" cy="442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57ADB881-E931-F48F-BEBB-F218616F0CAB}"/>
                </a:ext>
              </a:extLst>
            </p:cNvPr>
            <p:cNvSpPr/>
            <p:nvPr/>
          </p:nvSpPr>
          <p:spPr>
            <a:xfrm>
              <a:off x="187257" y="2226642"/>
              <a:ext cx="6118652" cy="4583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6" name="Прямоугольник 15">
            <a:extLst>
              <a:ext uri="{FF2B5EF4-FFF2-40B4-BE49-F238E27FC236}">
                <a16:creationId xmlns:a16="http://schemas.microsoft.com/office/drawing/2014/main" id="{B56E2401-B84C-A5F9-0969-A288E996617F}"/>
              </a:ext>
            </a:extLst>
          </p:cNvPr>
          <p:cNvSpPr/>
          <p:nvPr/>
        </p:nvSpPr>
        <p:spPr>
          <a:xfrm>
            <a:off x="7273505" y="2308528"/>
            <a:ext cx="2577861" cy="361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2" name="Группа 21">
            <a:extLst>
              <a:ext uri="{FF2B5EF4-FFF2-40B4-BE49-F238E27FC236}">
                <a16:creationId xmlns:a16="http://schemas.microsoft.com/office/drawing/2014/main" id="{080A0363-FB87-7FF4-8370-D9FE9D52DA3A}"/>
              </a:ext>
            </a:extLst>
          </p:cNvPr>
          <p:cNvGrpSpPr/>
          <p:nvPr/>
        </p:nvGrpSpPr>
        <p:grpSpPr>
          <a:xfrm>
            <a:off x="187257" y="2305369"/>
            <a:ext cx="11510162" cy="840765"/>
            <a:chOff x="187257" y="2305369"/>
            <a:chExt cx="11510162" cy="840765"/>
          </a:xfrm>
        </p:grpSpPr>
        <p:sp>
          <p:nvSpPr>
            <p:cNvPr id="20" name="Прямоугольник 19">
              <a:extLst>
                <a:ext uri="{FF2B5EF4-FFF2-40B4-BE49-F238E27FC236}">
                  <a16:creationId xmlns:a16="http://schemas.microsoft.com/office/drawing/2014/main" id="{5C9620CB-2E1A-9CB6-90C8-22363B9E178E}"/>
                </a:ext>
              </a:extLst>
            </p:cNvPr>
            <p:cNvSpPr/>
            <p:nvPr/>
          </p:nvSpPr>
          <p:spPr>
            <a:xfrm>
              <a:off x="187257" y="2784795"/>
              <a:ext cx="2577861" cy="361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DAE4E640-A3A2-3314-8EDA-4BA4E89A125E}"/>
                </a:ext>
              </a:extLst>
            </p:cNvPr>
            <p:cNvSpPr/>
            <p:nvPr/>
          </p:nvSpPr>
          <p:spPr>
            <a:xfrm>
              <a:off x="10735618" y="2305369"/>
              <a:ext cx="961801" cy="3613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3" name="Прямоугольник 22">
            <a:extLst>
              <a:ext uri="{FF2B5EF4-FFF2-40B4-BE49-F238E27FC236}">
                <a16:creationId xmlns:a16="http://schemas.microsoft.com/office/drawing/2014/main" id="{AEF154AF-5C0E-62C6-7D0F-80FE090BAFEE}"/>
              </a:ext>
            </a:extLst>
          </p:cNvPr>
          <p:cNvSpPr/>
          <p:nvPr/>
        </p:nvSpPr>
        <p:spPr>
          <a:xfrm>
            <a:off x="4800598" y="4051739"/>
            <a:ext cx="2164567" cy="10591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a:extLst>
              <a:ext uri="{FF2B5EF4-FFF2-40B4-BE49-F238E27FC236}">
                <a16:creationId xmlns:a16="http://schemas.microsoft.com/office/drawing/2014/main" id="{7040A872-FE89-B5A7-3EA9-CF43EFB9C02E}"/>
              </a:ext>
            </a:extLst>
          </p:cNvPr>
          <p:cNvSpPr/>
          <p:nvPr/>
        </p:nvSpPr>
        <p:spPr>
          <a:xfrm>
            <a:off x="4800597" y="5524616"/>
            <a:ext cx="2164567" cy="9229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a:extLst>
              <a:ext uri="{FF2B5EF4-FFF2-40B4-BE49-F238E27FC236}">
                <a16:creationId xmlns:a16="http://schemas.microsoft.com/office/drawing/2014/main" id="{642AFA93-439F-4E52-5D17-C92D01605264}"/>
              </a:ext>
            </a:extLst>
          </p:cNvPr>
          <p:cNvSpPr/>
          <p:nvPr/>
        </p:nvSpPr>
        <p:spPr>
          <a:xfrm>
            <a:off x="8273866" y="5519955"/>
            <a:ext cx="2164567" cy="9189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6090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3" grpId="0" animBg="1"/>
      <p:bldP spid="2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dirty="0"/>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30</a:t>
            </a:fld>
            <a:endParaRPr lang="ru-RU"/>
          </a:p>
        </p:txBody>
      </p:sp>
      <p:grpSp>
        <p:nvGrpSpPr>
          <p:cNvPr id="12" name="Группа 11">
            <a:extLst>
              <a:ext uri="{FF2B5EF4-FFF2-40B4-BE49-F238E27FC236}">
                <a16:creationId xmlns:a16="http://schemas.microsoft.com/office/drawing/2014/main" id="{D93FF830-C620-3596-F8EF-ED169636A36D}"/>
              </a:ext>
            </a:extLst>
          </p:cNvPr>
          <p:cNvGrpSpPr/>
          <p:nvPr/>
        </p:nvGrpSpPr>
        <p:grpSpPr>
          <a:xfrm>
            <a:off x="71168" y="0"/>
            <a:ext cx="6238292" cy="2592070"/>
            <a:chOff x="214604" y="85816"/>
            <a:chExt cx="6238292" cy="2592070"/>
          </a:xfrm>
        </p:grpSpPr>
        <p:sp>
          <p:nvSpPr>
            <p:cNvPr id="7" name="TextBox 6">
              <a:extLst>
                <a:ext uri="{FF2B5EF4-FFF2-40B4-BE49-F238E27FC236}">
                  <a16:creationId xmlns:a16="http://schemas.microsoft.com/office/drawing/2014/main" id="{35CD2A2E-D893-5588-3C5F-9434D1D4FADB}"/>
                </a:ext>
              </a:extLst>
            </p:cNvPr>
            <p:cNvSpPr txBox="1"/>
            <p:nvPr/>
          </p:nvSpPr>
          <p:spPr>
            <a:xfrm>
              <a:off x="355342" y="486852"/>
              <a:ext cx="6097554" cy="1815882"/>
            </a:xfrm>
            <a:prstGeom prst="rect">
              <a:avLst/>
            </a:prstGeom>
            <a:noFill/>
          </p:spPr>
          <p:txBody>
            <a:bodyPr wrap="square">
              <a:spAutoFit/>
            </a:bodyPr>
            <a:lstStyle/>
            <a:p>
              <a:r>
                <a:rPr lang="ru-RU" sz="2800" b="1" dirty="0">
                  <a:latin typeface="Courier New" panose="02070309020205020404" pitchFamily="49" charset="0"/>
                  <a:cs typeface="Courier New" panose="02070309020205020404" pitchFamily="49" charset="0"/>
                </a:rPr>
                <a:t>Дано:</a:t>
              </a:r>
              <a:endParaRPr lang="en-US" sz="2800" b="1" dirty="0">
                <a:latin typeface="Courier New" panose="02070309020205020404" pitchFamily="49" charset="0"/>
                <a:cs typeface="Courier New" panose="02070309020205020404" pitchFamily="49" charset="0"/>
              </a:endParaRPr>
            </a:p>
            <a:p>
              <a:r>
                <a:rPr lang="en-US" sz="2800" dirty="0">
                  <a:latin typeface="Courier New" panose="02070309020205020404" pitchFamily="49" charset="0"/>
                  <a:cs typeface="Courier New" panose="02070309020205020404" pitchFamily="49" charset="0"/>
                </a:rPr>
                <a:t>D</a:t>
              </a:r>
              <a:r>
                <a:rPr lang="ru-RU" sz="2800" dirty="0">
                  <a:latin typeface="Courier New" panose="02070309020205020404" pitchFamily="49" charset="0"/>
                  <a:cs typeface="Courier New" panose="02070309020205020404" pitchFamily="49" charset="0"/>
                </a:rPr>
                <a:t>=2,5 </a:t>
              </a:r>
              <a:r>
                <a:rPr lang="ru-RU" sz="2800" dirty="0" err="1">
                  <a:latin typeface="Courier New" panose="02070309020205020404" pitchFamily="49" charset="0"/>
                  <a:cs typeface="Courier New" panose="02070309020205020404" pitchFamily="49" charset="0"/>
                </a:rPr>
                <a:t>дптр</a:t>
              </a:r>
              <a:r>
                <a:rPr lang="ru-RU" sz="2800" dirty="0">
                  <a:latin typeface="Courier New" panose="02070309020205020404" pitchFamily="49" charset="0"/>
                  <a:cs typeface="Courier New" panose="02070309020205020404" pitchFamily="49" charset="0"/>
                </a:rPr>
                <a:t> </a:t>
              </a:r>
              <a:endParaRPr lang="en-US" sz="2800" dirty="0">
                <a:latin typeface="Courier New" panose="02070309020205020404" pitchFamily="49" charset="0"/>
                <a:cs typeface="Courier New" panose="02070309020205020404" pitchFamily="49" charset="0"/>
              </a:endParaRPr>
            </a:p>
            <a:p>
              <a:r>
                <a:rPr lang="ru-RU" sz="2800" dirty="0">
                  <a:latin typeface="Courier New" panose="02070309020205020404" pitchFamily="49" charset="0"/>
                  <a:cs typeface="Courier New" panose="02070309020205020404" pitchFamily="49" charset="0"/>
                </a:rPr>
                <a:t>AC=</a:t>
              </a:r>
              <a:r>
                <a:rPr lang="en-US" sz="2800" dirty="0">
                  <a:latin typeface="Courier New" panose="02070309020205020404" pitchFamily="49" charset="0"/>
                  <a:cs typeface="Courier New" panose="02070309020205020404" pitchFamily="49" charset="0"/>
                </a:rPr>
                <a:t>BC=</a:t>
              </a:r>
              <a:r>
                <a:rPr lang="ru-RU" sz="2800" dirty="0">
                  <a:latin typeface="Courier New" panose="02070309020205020404" pitchFamily="49" charset="0"/>
                  <a:cs typeface="Courier New" panose="02070309020205020404" pitchFamily="49" charset="0"/>
                </a:rPr>
                <a:t>4 см </a:t>
              </a:r>
              <a:endParaRPr lang="en-US" sz="2800" dirty="0">
                <a:latin typeface="Courier New" panose="02070309020205020404" pitchFamily="49" charset="0"/>
                <a:cs typeface="Courier New" panose="02070309020205020404" pitchFamily="49" charset="0"/>
              </a:endParaRPr>
            </a:p>
            <a:p>
              <a:r>
                <a:rPr lang="en-US" sz="2800" dirty="0">
                  <a:latin typeface="Courier New" panose="02070309020205020404" pitchFamily="49" charset="0"/>
                  <a:cs typeface="Courier New" panose="02070309020205020404" pitchFamily="49" charset="0"/>
                </a:rPr>
                <a:t>S</a:t>
              </a:r>
              <a:r>
                <a:rPr lang="ru-RU" sz="2800" dirty="0">
                  <a:latin typeface="Courier New" panose="02070309020205020404" pitchFamily="49" charset="0"/>
                  <a:cs typeface="Courier New" panose="02070309020205020404" pitchFamily="49" charset="0"/>
                </a:rPr>
                <a:t>−?</a:t>
              </a:r>
            </a:p>
          </p:txBody>
        </p:sp>
        <p:cxnSp>
          <p:nvCxnSpPr>
            <p:cNvPr id="9" name="Прямая соединительная линия 8">
              <a:extLst>
                <a:ext uri="{FF2B5EF4-FFF2-40B4-BE49-F238E27FC236}">
                  <a16:creationId xmlns:a16="http://schemas.microsoft.com/office/drawing/2014/main" id="{4914B335-5874-857D-CE34-55B433712D7A}"/>
                </a:ext>
              </a:extLst>
            </p:cNvPr>
            <p:cNvCxnSpPr/>
            <p:nvPr/>
          </p:nvCxnSpPr>
          <p:spPr>
            <a:xfrm>
              <a:off x="214604" y="1782147"/>
              <a:ext cx="32283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4FFA2DBB-2F00-60E4-6DDC-6008FACB7C86}"/>
                </a:ext>
              </a:extLst>
            </p:cNvPr>
            <p:cNvCxnSpPr/>
            <p:nvPr/>
          </p:nvCxnSpPr>
          <p:spPr>
            <a:xfrm>
              <a:off x="2995127" y="85816"/>
              <a:ext cx="0" cy="259207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4DA0894A-C161-7AFE-C99A-657E98AB6652}"/>
              </a:ext>
            </a:extLst>
          </p:cNvPr>
          <p:cNvSpPr txBox="1"/>
          <p:nvPr/>
        </p:nvSpPr>
        <p:spPr>
          <a:xfrm>
            <a:off x="5389645" y="108648"/>
            <a:ext cx="6097554" cy="584775"/>
          </a:xfrm>
          <a:prstGeom prst="rect">
            <a:avLst/>
          </a:prstGeom>
          <a:noFill/>
        </p:spPr>
        <p:txBody>
          <a:bodyPr wrap="square">
            <a:spAutoFit/>
          </a:bodyPr>
          <a:lstStyle/>
          <a:p>
            <a:r>
              <a:rPr lang="ru-RU" sz="3200" b="1" dirty="0">
                <a:latin typeface="Courier New" panose="02070309020205020404" pitchFamily="49" charset="0"/>
                <a:cs typeface="Courier New" panose="02070309020205020404" pitchFamily="49" charset="0"/>
              </a:rPr>
              <a:t>Решение:</a:t>
            </a:r>
            <a:endParaRPr lang="en-US" sz="3200" b="1" dirty="0">
              <a:latin typeface="Courier New" panose="02070309020205020404" pitchFamily="49" charset="0"/>
              <a:cs typeface="Courier New" panose="02070309020205020404" pitchFamily="49" charset="0"/>
            </a:endParaRPr>
          </a:p>
        </p:txBody>
      </p:sp>
      <p:cxnSp>
        <p:nvCxnSpPr>
          <p:cNvPr id="15" name="Прямая соединительная линия 14">
            <a:extLst>
              <a:ext uri="{FF2B5EF4-FFF2-40B4-BE49-F238E27FC236}">
                <a16:creationId xmlns:a16="http://schemas.microsoft.com/office/drawing/2014/main" id="{14E24E76-259B-86B3-0020-1DBBBD38B58F}"/>
              </a:ext>
            </a:extLst>
          </p:cNvPr>
          <p:cNvCxnSpPr/>
          <p:nvPr/>
        </p:nvCxnSpPr>
        <p:spPr>
          <a:xfrm>
            <a:off x="6156649" y="1994328"/>
            <a:ext cx="5524089"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6" name="Группа 15">
            <a:extLst>
              <a:ext uri="{FF2B5EF4-FFF2-40B4-BE49-F238E27FC236}">
                <a16:creationId xmlns:a16="http://schemas.microsoft.com/office/drawing/2014/main" id="{46BB5F50-B3E1-9497-B592-CD639E9254A6}"/>
              </a:ext>
            </a:extLst>
          </p:cNvPr>
          <p:cNvGrpSpPr/>
          <p:nvPr/>
        </p:nvGrpSpPr>
        <p:grpSpPr>
          <a:xfrm>
            <a:off x="3055438" y="775210"/>
            <a:ext cx="3516779" cy="2530251"/>
            <a:chOff x="185551" y="3618622"/>
            <a:chExt cx="3516779" cy="2530251"/>
          </a:xfrm>
        </p:grpSpPr>
        <p:grpSp>
          <p:nvGrpSpPr>
            <p:cNvPr id="17" name="Группа 16">
              <a:extLst>
                <a:ext uri="{FF2B5EF4-FFF2-40B4-BE49-F238E27FC236}">
                  <a16:creationId xmlns:a16="http://schemas.microsoft.com/office/drawing/2014/main" id="{F9323BAE-F783-42C9-A135-1C93C6092AA0}"/>
                </a:ext>
              </a:extLst>
            </p:cNvPr>
            <p:cNvGrpSpPr/>
            <p:nvPr/>
          </p:nvGrpSpPr>
          <p:grpSpPr>
            <a:xfrm>
              <a:off x="279918" y="3618622"/>
              <a:ext cx="3422412" cy="2530251"/>
              <a:chOff x="279918" y="3618622"/>
              <a:chExt cx="3422412" cy="2530251"/>
            </a:xfrm>
          </p:grpSpPr>
          <p:grpSp>
            <p:nvGrpSpPr>
              <p:cNvPr id="23" name="Группа 22">
                <a:extLst>
                  <a:ext uri="{FF2B5EF4-FFF2-40B4-BE49-F238E27FC236}">
                    <a16:creationId xmlns:a16="http://schemas.microsoft.com/office/drawing/2014/main" id="{B185B20D-3501-A2F6-69E1-93993D27412E}"/>
                  </a:ext>
                </a:extLst>
              </p:cNvPr>
              <p:cNvGrpSpPr/>
              <p:nvPr/>
            </p:nvGrpSpPr>
            <p:grpSpPr>
              <a:xfrm>
                <a:off x="279918" y="3618622"/>
                <a:ext cx="3422412" cy="2530251"/>
                <a:chOff x="279918" y="3618622"/>
                <a:chExt cx="3422412" cy="2530251"/>
              </a:xfrm>
            </p:grpSpPr>
            <p:cxnSp>
              <p:nvCxnSpPr>
                <p:cNvPr id="26" name="Прямая соединительная линия 25">
                  <a:extLst>
                    <a:ext uri="{FF2B5EF4-FFF2-40B4-BE49-F238E27FC236}">
                      <a16:creationId xmlns:a16="http://schemas.microsoft.com/office/drawing/2014/main" id="{66FE93C7-C0E3-A72A-500F-6C6B6D104EAF}"/>
                    </a:ext>
                  </a:extLst>
                </p:cNvPr>
                <p:cNvCxnSpPr/>
                <p:nvPr/>
              </p:nvCxnSpPr>
              <p:spPr>
                <a:xfrm>
                  <a:off x="279918" y="4842588"/>
                  <a:ext cx="3422412"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7" name="Группа 26">
                  <a:extLst>
                    <a:ext uri="{FF2B5EF4-FFF2-40B4-BE49-F238E27FC236}">
                      <a16:creationId xmlns:a16="http://schemas.microsoft.com/office/drawing/2014/main" id="{31C22D12-2D8B-3BB5-CDE4-AE31682E5855}"/>
                    </a:ext>
                  </a:extLst>
                </p:cNvPr>
                <p:cNvGrpSpPr/>
                <p:nvPr/>
              </p:nvGrpSpPr>
              <p:grpSpPr>
                <a:xfrm>
                  <a:off x="2397964" y="3618622"/>
                  <a:ext cx="8" cy="2530251"/>
                  <a:chOff x="2397964" y="3618622"/>
                  <a:chExt cx="8" cy="2530251"/>
                </a:xfrm>
              </p:grpSpPr>
              <p:cxnSp>
                <p:nvCxnSpPr>
                  <p:cNvPr id="28" name="Прямая со стрелкой 27">
                    <a:extLst>
                      <a:ext uri="{FF2B5EF4-FFF2-40B4-BE49-F238E27FC236}">
                        <a16:creationId xmlns:a16="http://schemas.microsoft.com/office/drawing/2014/main" id="{6F5038F2-E762-C8AA-C732-FD3F7A911890}"/>
                      </a:ext>
                    </a:extLst>
                  </p:cNvPr>
                  <p:cNvCxnSpPr>
                    <a:cxnSpLocks/>
                  </p:cNvCxnSpPr>
                  <p:nvPr/>
                </p:nvCxnSpPr>
                <p:spPr>
                  <a:xfrm flipV="1">
                    <a:off x="2397964" y="3618622"/>
                    <a:ext cx="8" cy="19890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1520502D-0302-62AE-58A0-BDE754F52F60}"/>
                      </a:ext>
                    </a:extLst>
                  </p:cNvPr>
                  <p:cNvCxnSpPr>
                    <a:cxnSpLocks/>
                  </p:cNvCxnSpPr>
                  <p:nvPr/>
                </p:nvCxnSpPr>
                <p:spPr>
                  <a:xfrm>
                    <a:off x="2397972" y="4766097"/>
                    <a:ext cx="0" cy="1382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sp>
            <p:nvSpPr>
              <p:cNvPr id="24" name="Прямоугольный треугольник 23">
                <a:extLst>
                  <a:ext uri="{FF2B5EF4-FFF2-40B4-BE49-F238E27FC236}">
                    <a16:creationId xmlns:a16="http://schemas.microsoft.com/office/drawing/2014/main" id="{42899A54-F197-740C-CA2E-D22F40EECB1E}"/>
                  </a:ext>
                </a:extLst>
              </p:cNvPr>
              <p:cNvSpPr/>
              <p:nvPr/>
            </p:nvSpPr>
            <p:spPr>
              <a:xfrm rot="16200000">
                <a:off x="313445" y="4096229"/>
                <a:ext cx="802433" cy="690284"/>
              </a:xfrm>
              <a:prstGeom prst="rtTriangle">
                <a:avLst/>
              </a:prstGeom>
              <a:solidFill>
                <a:schemeClr val="accent4">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a:extLst>
                  <a:ext uri="{FF2B5EF4-FFF2-40B4-BE49-F238E27FC236}">
                    <a16:creationId xmlns:a16="http://schemas.microsoft.com/office/drawing/2014/main" id="{B0EADEF8-6163-C64C-4F9A-E2CC6B2BFD81}"/>
                  </a:ext>
                </a:extLst>
              </p:cNvPr>
              <p:cNvSpPr/>
              <p:nvPr/>
            </p:nvSpPr>
            <p:spPr>
              <a:xfrm>
                <a:off x="1324942" y="4805264"/>
                <a:ext cx="45719" cy="764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8" name="TextBox 17">
              <a:extLst>
                <a:ext uri="{FF2B5EF4-FFF2-40B4-BE49-F238E27FC236}">
                  <a16:creationId xmlns:a16="http://schemas.microsoft.com/office/drawing/2014/main" id="{F38A6FF2-BBB5-98BF-5E9F-4C3ED362B27D}"/>
                </a:ext>
              </a:extLst>
            </p:cNvPr>
            <p:cNvSpPr txBox="1"/>
            <p:nvPr/>
          </p:nvSpPr>
          <p:spPr>
            <a:xfrm>
              <a:off x="1214208" y="4496582"/>
              <a:ext cx="31290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a:t>
              </a:r>
              <a:endParaRPr lang="ru-RU"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167AB07-4BBB-A94B-76A0-8B6E95FB23DC}"/>
                </a:ext>
              </a:extLst>
            </p:cNvPr>
            <p:cNvSpPr txBox="1"/>
            <p:nvPr/>
          </p:nvSpPr>
          <p:spPr>
            <a:xfrm>
              <a:off x="915033" y="4805264"/>
              <a:ext cx="3385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t>
              </a:r>
              <a:endParaRPr lang="ru-RU"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41E72D4-5FC5-5AA8-C28B-7118F90E20CB}"/>
                </a:ext>
              </a:extLst>
            </p:cNvPr>
            <p:cNvSpPr txBox="1"/>
            <p:nvPr/>
          </p:nvSpPr>
          <p:spPr>
            <a:xfrm>
              <a:off x="838200" y="3618622"/>
              <a:ext cx="3385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t>
              </a:r>
              <a:endParaRPr lang="ru-RU"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934476D-5870-3A08-50D8-6317C44107B0}"/>
                </a:ext>
              </a:extLst>
            </p:cNvPr>
            <p:cNvSpPr txBox="1"/>
            <p:nvPr/>
          </p:nvSpPr>
          <p:spPr>
            <a:xfrm>
              <a:off x="192690" y="4445539"/>
              <a:ext cx="35137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a:t>
              </a:r>
              <a:endParaRPr lang="ru-RU"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BCD92C10-A590-740E-AA38-39A84BDBA458}"/>
                </a:ext>
              </a:extLst>
            </p:cNvPr>
            <p:cNvSpPr txBox="1"/>
            <p:nvPr/>
          </p:nvSpPr>
          <p:spPr>
            <a:xfrm>
              <a:off x="185551" y="4846374"/>
              <a:ext cx="4283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2F</a:t>
              </a:r>
              <a:endParaRPr lang="ru-RU" dirty="0">
                <a:latin typeface="Times New Roman" panose="02020603050405020304" pitchFamily="18" charset="0"/>
                <a:cs typeface="Times New Roman" panose="02020603050405020304" pitchFamily="18" charset="0"/>
              </a:endParaRPr>
            </a:p>
          </p:txBody>
        </p:sp>
      </p:grpSp>
      <p:cxnSp>
        <p:nvCxnSpPr>
          <p:cNvPr id="33" name="Прямая соединительная линия 32">
            <a:extLst>
              <a:ext uri="{FF2B5EF4-FFF2-40B4-BE49-F238E27FC236}">
                <a16:creationId xmlns:a16="http://schemas.microsoft.com/office/drawing/2014/main" id="{9E376201-E8DE-5373-6B24-BC48118DB2BE}"/>
              </a:ext>
            </a:extLst>
          </p:cNvPr>
          <p:cNvCxnSpPr>
            <a:cxnSpLocks/>
            <a:stCxn id="24" idx="4"/>
          </p:cNvCxnSpPr>
          <p:nvPr/>
        </p:nvCxnSpPr>
        <p:spPr>
          <a:xfrm>
            <a:off x="3929691" y="1196743"/>
            <a:ext cx="1338160"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652AF80-E03A-4C50-EE0C-D726C46E6E9A}"/>
              </a:ext>
            </a:extLst>
          </p:cNvPr>
          <p:cNvSpPr txBox="1"/>
          <p:nvPr/>
        </p:nvSpPr>
        <p:spPr>
          <a:xfrm>
            <a:off x="6250859" y="2115854"/>
            <a:ext cx="31290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a:t>
            </a:r>
            <a:endParaRPr lang="ru-RU" dirty="0">
              <a:latin typeface="Times New Roman" panose="02020603050405020304" pitchFamily="18" charset="0"/>
              <a:cs typeface="Times New Roman" panose="02020603050405020304" pitchFamily="18" charset="0"/>
            </a:endParaRPr>
          </a:p>
        </p:txBody>
      </p:sp>
      <p:sp>
        <p:nvSpPr>
          <p:cNvPr id="36" name="Овал 35">
            <a:extLst>
              <a:ext uri="{FF2B5EF4-FFF2-40B4-BE49-F238E27FC236}">
                <a16:creationId xmlns:a16="http://schemas.microsoft.com/office/drawing/2014/main" id="{96945D99-3748-B915-528D-9B835EC9792F}"/>
              </a:ext>
            </a:extLst>
          </p:cNvPr>
          <p:cNvSpPr/>
          <p:nvPr/>
        </p:nvSpPr>
        <p:spPr>
          <a:xfrm>
            <a:off x="6352592" y="1988002"/>
            <a:ext cx="59644"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8" name="Прямая соединительная линия 37">
            <a:extLst>
              <a:ext uri="{FF2B5EF4-FFF2-40B4-BE49-F238E27FC236}">
                <a16:creationId xmlns:a16="http://schemas.microsoft.com/office/drawing/2014/main" id="{93582B9C-86A1-1932-B1B9-127121722F3C}"/>
              </a:ext>
            </a:extLst>
          </p:cNvPr>
          <p:cNvCxnSpPr>
            <a:cxnSpLocks/>
          </p:cNvCxnSpPr>
          <p:nvPr/>
        </p:nvCxnSpPr>
        <p:spPr>
          <a:xfrm>
            <a:off x="5267851" y="1196742"/>
            <a:ext cx="6085949" cy="4464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AB8680DF-833C-9A6A-A9EF-E26074B0FA4B}"/>
              </a:ext>
            </a:extLst>
          </p:cNvPr>
          <p:cNvCxnSpPr>
            <a:cxnSpLocks/>
            <a:stCxn id="24" idx="4"/>
          </p:cNvCxnSpPr>
          <p:nvPr/>
        </p:nvCxnSpPr>
        <p:spPr>
          <a:xfrm>
            <a:off x="3929691" y="1196743"/>
            <a:ext cx="7265488" cy="432799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EEF2D8D-16B4-ECDC-9B1F-79DF1F147C6D}"/>
              </a:ext>
            </a:extLst>
          </p:cNvPr>
          <p:cNvSpPr txBox="1"/>
          <p:nvPr/>
        </p:nvSpPr>
        <p:spPr>
          <a:xfrm>
            <a:off x="7244147" y="2092527"/>
            <a:ext cx="4283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2F</a:t>
            </a:r>
            <a:endParaRPr lang="ru-RU" dirty="0">
              <a:latin typeface="Times New Roman" panose="02020603050405020304" pitchFamily="18" charset="0"/>
              <a:cs typeface="Times New Roman" panose="02020603050405020304" pitchFamily="18" charset="0"/>
            </a:endParaRPr>
          </a:p>
        </p:txBody>
      </p:sp>
      <p:sp>
        <p:nvSpPr>
          <p:cNvPr id="44" name="Прямоугольный треугольник 43">
            <a:extLst>
              <a:ext uri="{FF2B5EF4-FFF2-40B4-BE49-F238E27FC236}">
                <a16:creationId xmlns:a16="http://schemas.microsoft.com/office/drawing/2014/main" id="{25846AC6-9D47-4541-448D-6CC7FD558360}"/>
              </a:ext>
            </a:extLst>
          </p:cNvPr>
          <p:cNvSpPr/>
          <p:nvPr/>
        </p:nvSpPr>
        <p:spPr>
          <a:xfrm rot="10800000">
            <a:off x="7546764" y="1999176"/>
            <a:ext cx="3611090" cy="3505068"/>
          </a:xfrm>
          <a:prstGeom prst="rtTriangle">
            <a:avLst/>
          </a:prstGeom>
          <a:solidFill>
            <a:schemeClr val="accent4">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TextBox 48">
            <a:extLst>
              <a:ext uri="{FF2B5EF4-FFF2-40B4-BE49-F238E27FC236}">
                <a16:creationId xmlns:a16="http://schemas.microsoft.com/office/drawing/2014/main" id="{85A02A5F-DB16-F534-78A8-C58EA8C8FFF7}"/>
              </a:ext>
            </a:extLst>
          </p:cNvPr>
          <p:cNvSpPr txBox="1"/>
          <p:nvPr/>
        </p:nvSpPr>
        <p:spPr>
          <a:xfrm>
            <a:off x="10819300" y="5571209"/>
            <a:ext cx="4154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t>
            </a:r>
            <a:endParaRPr lang="ru-RU" dirty="0">
              <a:latin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38689891-4254-C0CF-F02E-7C101FD71BEC}"/>
              </a:ext>
            </a:extLst>
          </p:cNvPr>
          <p:cNvSpPr txBox="1"/>
          <p:nvPr/>
        </p:nvSpPr>
        <p:spPr>
          <a:xfrm>
            <a:off x="10769299" y="1644348"/>
            <a:ext cx="51549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a:t>
            </a:r>
            <a:endParaRPr lang="ru-RU" dirty="0">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E6357F1B-71F6-BB55-84D6-F29032A9AE52}"/>
              </a:ext>
            </a:extLst>
          </p:cNvPr>
          <p:cNvSpPr txBox="1"/>
          <p:nvPr/>
        </p:nvSpPr>
        <p:spPr>
          <a:xfrm>
            <a:off x="7403288" y="1565007"/>
            <a:ext cx="408060" cy="369332"/>
          </a:xfrm>
          <a:prstGeom prst="rect">
            <a:avLst/>
          </a:prstGeom>
          <a:noFill/>
        </p:spPr>
        <p:txBody>
          <a:bodyPr wrap="none" rtlCol="0">
            <a:spAutoFit/>
          </a:bodyPr>
          <a:lstStyle/>
          <a:p>
            <a:r>
              <a:rPr lang="ru-RU" dirty="0">
                <a:latin typeface="Times New Roman" panose="02020603050405020304" pitchFamily="18" charset="0"/>
                <a:cs typeface="Times New Roman" panose="02020603050405020304" pitchFamily="18" charset="0"/>
              </a:rPr>
              <a:t>А</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53" name="Рисунок 52">
            <a:extLst>
              <a:ext uri="{FF2B5EF4-FFF2-40B4-BE49-F238E27FC236}">
                <a16:creationId xmlns:a16="http://schemas.microsoft.com/office/drawing/2014/main" id="{B8E5636A-14A2-D2CB-4448-833085894914}"/>
              </a:ext>
            </a:extLst>
          </p:cNvPr>
          <p:cNvPicPr>
            <a:picLocks noChangeAspect="1"/>
          </p:cNvPicPr>
          <p:nvPr/>
        </p:nvPicPr>
        <p:blipFill>
          <a:blip r:embed="rId3"/>
          <a:stretch>
            <a:fillRect/>
          </a:stretch>
        </p:blipFill>
        <p:spPr>
          <a:xfrm>
            <a:off x="391439" y="3411172"/>
            <a:ext cx="2128740" cy="1199290"/>
          </a:xfrm>
          <a:prstGeom prst="rect">
            <a:avLst/>
          </a:prstGeom>
        </p:spPr>
      </p:pic>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220EC592-89D6-A2C5-1CC3-FC1699F9FE9F}"/>
                  </a:ext>
                </a:extLst>
              </p:cNvPr>
              <p:cNvSpPr txBox="1"/>
              <p:nvPr/>
            </p:nvSpPr>
            <p:spPr>
              <a:xfrm>
                <a:off x="2801546" y="3468985"/>
                <a:ext cx="4057586" cy="9773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𝐹</m:t>
                      </m:r>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𝐷</m:t>
                          </m:r>
                        </m:den>
                      </m:f>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2,5</m:t>
                          </m:r>
                        </m:den>
                      </m:f>
                      <m:r>
                        <a:rPr lang="en-US" sz="3200" b="0" i="1" smtClean="0">
                          <a:latin typeface="Cambria Math" panose="02040503050406030204" pitchFamily="18" charset="0"/>
                        </a:rPr>
                        <m:t>=0,4</m:t>
                      </m:r>
                      <m:r>
                        <a:rPr lang="ru-RU" sz="3200" b="0" i="1" smtClean="0">
                          <a:latin typeface="Cambria Math" panose="02040503050406030204" pitchFamily="18" charset="0"/>
                        </a:rPr>
                        <m:t> м.</m:t>
                      </m:r>
                      <m:r>
                        <a:rPr lang="en-US" sz="3200" b="0" i="1" smtClean="0">
                          <a:latin typeface="Cambria Math" panose="02040503050406030204" pitchFamily="18" charset="0"/>
                        </a:rPr>
                        <m:t> </m:t>
                      </m:r>
                    </m:oMath>
                  </m:oMathPara>
                </a14:m>
                <a:endParaRPr lang="ru-RU" sz="3200" dirty="0"/>
              </a:p>
            </p:txBody>
          </p:sp>
        </mc:Choice>
        <mc:Fallback xmlns="">
          <p:sp>
            <p:nvSpPr>
              <p:cNvPr id="54" name="TextBox 53">
                <a:extLst>
                  <a:ext uri="{FF2B5EF4-FFF2-40B4-BE49-F238E27FC236}">
                    <a16:creationId xmlns:a16="http://schemas.microsoft.com/office/drawing/2014/main" id="{220EC592-89D6-A2C5-1CC3-FC1699F9FE9F}"/>
                  </a:ext>
                </a:extLst>
              </p:cNvPr>
              <p:cNvSpPr txBox="1">
                <a:spLocks noRot="1" noChangeAspect="1" noMove="1" noResize="1" noEditPoints="1" noAdjustHandles="1" noChangeArrowheads="1" noChangeShapeType="1" noTextEdit="1"/>
              </p:cNvSpPr>
              <p:nvPr/>
            </p:nvSpPr>
            <p:spPr>
              <a:xfrm>
                <a:off x="2801546" y="3468985"/>
                <a:ext cx="4057586" cy="977319"/>
              </a:xfrm>
              <a:prstGeom prst="rect">
                <a:avLst/>
              </a:prstGeom>
              <a:blipFill>
                <a:blip r:embed="rId4"/>
                <a:stretch>
                  <a:fillRect/>
                </a:stretch>
              </a:blipFill>
            </p:spPr>
            <p:txBody>
              <a:bodyPr/>
              <a:lstStyle/>
              <a:p>
                <a:r>
                  <a:rPr lang="ru-RU">
                    <a:noFill/>
                  </a:rPr>
                  <a:t> </a:t>
                </a:r>
              </a:p>
            </p:txBody>
          </p:sp>
        </mc:Fallback>
      </mc:AlternateContent>
      <p:sp>
        <p:nvSpPr>
          <p:cNvPr id="58" name="TextBox 57">
            <a:extLst>
              <a:ext uri="{FF2B5EF4-FFF2-40B4-BE49-F238E27FC236}">
                <a16:creationId xmlns:a16="http://schemas.microsoft.com/office/drawing/2014/main" id="{9271CB2E-602E-7AE1-39F5-6C05555E9FC9}"/>
              </a:ext>
            </a:extLst>
          </p:cNvPr>
          <p:cNvSpPr txBox="1"/>
          <p:nvPr/>
        </p:nvSpPr>
        <p:spPr>
          <a:xfrm>
            <a:off x="139409" y="4652388"/>
            <a:ext cx="9381860" cy="954107"/>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Найдем расстояние от линзы до изображения точки С</a:t>
            </a:r>
            <a:r>
              <a:rPr lang="en-US" sz="2800" dirty="0">
                <a:latin typeface="Courier New" panose="02070309020205020404" pitchFamily="49" charset="0"/>
                <a:cs typeface="Courier New" panose="02070309020205020404" pitchFamily="49" charset="0"/>
              </a:rPr>
              <a:t>:</a:t>
            </a:r>
            <a:endParaRPr lang="ru-RU" sz="2800" dirty="0">
              <a:latin typeface="Courier New" panose="02070309020205020404" pitchFamily="49" charset="0"/>
              <a:cs typeface="Courier New" panose="02070309020205020404" pitchFamily="49" charset="0"/>
            </a:endParaRPr>
          </a:p>
        </p:txBody>
      </p:sp>
      <p:grpSp>
        <p:nvGrpSpPr>
          <p:cNvPr id="61" name="Группа 60">
            <a:extLst>
              <a:ext uri="{FF2B5EF4-FFF2-40B4-BE49-F238E27FC236}">
                <a16:creationId xmlns:a16="http://schemas.microsoft.com/office/drawing/2014/main" id="{595AC1E4-AFAF-3796-89D5-BCC75E82C34B}"/>
              </a:ext>
            </a:extLst>
          </p:cNvPr>
          <p:cNvGrpSpPr/>
          <p:nvPr/>
        </p:nvGrpSpPr>
        <p:grpSpPr>
          <a:xfrm>
            <a:off x="2139748" y="5263317"/>
            <a:ext cx="6860228" cy="935000"/>
            <a:chOff x="2139748" y="5263317"/>
            <a:chExt cx="6860228" cy="935000"/>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5196C748-312C-B0A2-0B79-D655791C46BB}"/>
                    </a:ext>
                  </a:extLst>
                </p:cNvPr>
                <p:cNvSpPr txBox="1"/>
                <p:nvPr/>
              </p:nvSpPr>
              <p:spPr>
                <a:xfrm>
                  <a:off x="2139748" y="5263317"/>
                  <a:ext cx="3888693" cy="9350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𝑓</m:t>
                        </m:r>
                        <m:r>
                          <a:rPr lang="en-US" sz="3200" b="0" i="1" smtClean="0">
                            <a:latin typeface="Cambria Math" panose="02040503050406030204" pitchFamily="18" charset="0"/>
                          </a:rPr>
                          <m:t>=</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𝑑𝐹</m:t>
                            </m:r>
                          </m:num>
                          <m:den>
                            <m:r>
                              <a:rPr lang="en-US" sz="3200" b="0" i="1" smtClean="0">
                                <a:latin typeface="Cambria Math" panose="02040503050406030204" pitchFamily="18" charset="0"/>
                              </a:rPr>
                              <m:t>𝑑</m:t>
                            </m:r>
                            <m:r>
                              <a:rPr lang="en-US" sz="3200" b="0" i="1" smtClean="0">
                                <a:latin typeface="Cambria Math" panose="02040503050406030204" pitchFamily="18" charset="0"/>
                              </a:rPr>
                              <m:t>−</m:t>
                            </m:r>
                            <m:r>
                              <a:rPr lang="en-US" sz="3200" b="0" i="1" smtClean="0">
                                <a:latin typeface="Cambria Math" panose="02040503050406030204" pitchFamily="18" charset="0"/>
                              </a:rPr>
                              <m:t>𝐹</m:t>
                            </m:r>
                          </m:den>
                        </m:f>
                        <m:r>
                          <a:rPr lang="en-US" sz="3200" b="0" i="1" smtClean="0">
                            <a:latin typeface="Cambria Math" panose="02040503050406030204" pitchFamily="18" charset="0"/>
                          </a:rPr>
                          <m:t>≈84,4 </m:t>
                        </m:r>
                        <m:r>
                          <a:rPr lang="ru-RU" sz="3200" b="0" i="1" smtClean="0">
                            <a:latin typeface="Cambria Math" panose="02040503050406030204" pitchFamily="18" charset="0"/>
                          </a:rPr>
                          <m:t>см.</m:t>
                        </m:r>
                        <m:r>
                          <a:rPr lang="en-US" sz="3200" b="0" i="1" smtClean="0">
                            <a:latin typeface="Cambria Math" panose="02040503050406030204" pitchFamily="18" charset="0"/>
                          </a:rPr>
                          <m:t> </m:t>
                        </m:r>
                      </m:oMath>
                    </m:oMathPara>
                  </a14:m>
                  <a:endParaRPr lang="ru-RU" sz="3200" dirty="0"/>
                </a:p>
              </p:txBody>
            </p:sp>
          </mc:Choice>
          <mc:Fallback xmlns="">
            <p:sp>
              <p:nvSpPr>
                <p:cNvPr id="55" name="TextBox 54">
                  <a:extLst>
                    <a:ext uri="{FF2B5EF4-FFF2-40B4-BE49-F238E27FC236}">
                      <a16:creationId xmlns:a16="http://schemas.microsoft.com/office/drawing/2014/main" id="{5196C748-312C-B0A2-0B79-D655791C46BB}"/>
                    </a:ext>
                  </a:extLst>
                </p:cNvPr>
                <p:cNvSpPr txBox="1">
                  <a:spLocks noRot="1" noChangeAspect="1" noMove="1" noResize="1" noEditPoints="1" noAdjustHandles="1" noChangeArrowheads="1" noChangeShapeType="1" noTextEdit="1"/>
                </p:cNvSpPr>
                <p:nvPr/>
              </p:nvSpPr>
              <p:spPr>
                <a:xfrm>
                  <a:off x="2139748" y="5263317"/>
                  <a:ext cx="3888693" cy="935000"/>
                </a:xfrm>
                <a:prstGeom prst="rect">
                  <a:avLst/>
                </a:prstGeom>
                <a:blipFill>
                  <a:blip r:embed="rId5"/>
                  <a:stretch>
                    <a:fillRect/>
                  </a:stretch>
                </a:blipFill>
              </p:spPr>
              <p:txBody>
                <a:bodyPr/>
                <a:lstStyle/>
                <a:p>
                  <a:r>
                    <a:rPr lang="ru-RU">
                      <a:noFill/>
                    </a:rPr>
                    <a:t> </a:t>
                  </a:r>
                </a:p>
              </p:txBody>
            </p:sp>
          </mc:Fallback>
        </mc:AlternateContent>
        <p:sp>
          <p:nvSpPr>
            <p:cNvPr id="60" name="TextBox 59">
              <a:extLst>
                <a:ext uri="{FF2B5EF4-FFF2-40B4-BE49-F238E27FC236}">
                  <a16:creationId xmlns:a16="http://schemas.microsoft.com/office/drawing/2014/main" id="{49FFA9BA-F449-4FFC-2985-0DB2E1A8E1A7}"/>
                </a:ext>
              </a:extLst>
            </p:cNvPr>
            <p:cNvSpPr txBox="1"/>
            <p:nvPr/>
          </p:nvSpPr>
          <p:spPr>
            <a:xfrm>
              <a:off x="6352592" y="5527542"/>
              <a:ext cx="2647384" cy="584775"/>
            </a:xfrm>
            <a:prstGeom prst="rect">
              <a:avLst/>
            </a:prstGeom>
            <a:noFill/>
          </p:spPr>
          <p:txBody>
            <a:bodyPr wrap="square">
              <a:spAutoFit/>
            </a:bodyPr>
            <a:lstStyle/>
            <a:p>
              <a:r>
                <a:rPr lang="ru-RU" sz="3200" dirty="0">
                  <a:latin typeface="Courier New" panose="02070309020205020404" pitchFamily="49" charset="0"/>
                  <a:cs typeface="Courier New" panose="02070309020205020404" pitchFamily="49" charset="0"/>
                </a:rPr>
                <a:t>(d=2F</a:t>
              </a:r>
              <a:r>
                <a:rPr lang="en-US" sz="3200" dirty="0">
                  <a:latin typeface="Courier New" panose="02070309020205020404" pitchFamily="49" charset="0"/>
                  <a:cs typeface="Courier New" panose="02070309020205020404" pitchFamily="49" charset="0"/>
                </a:rPr>
                <a:t>-AC</a:t>
              </a:r>
              <a:r>
                <a:rPr lang="ru-RU" sz="3200" dirty="0">
                  <a:latin typeface="Courier New" panose="02070309020205020404" pitchFamily="49" charset="0"/>
                  <a:cs typeface="Courier New" panose="02070309020205020404" pitchFamily="49" charset="0"/>
                </a:rPr>
                <a:t>)</a:t>
              </a:r>
              <a:endParaRPr lang="ru-RU" sz="3200" dirty="0"/>
            </a:p>
          </p:txBody>
        </p:sp>
      </p:grpSp>
    </p:spTree>
    <p:extLst>
      <p:ext uri="{BB962C8B-B14F-4D97-AF65-F5344CB8AC3E}">
        <p14:creationId xmlns:p14="http://schemas.microsoft.com/office/powerpoint/2010/main" val="285246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4" grpId="0"/>
      <p:bldP spid="5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31</a:t>
            </a:fld>
            <a:endParaRPr lang="ru-RU"/>
          </a:p>
        </p:txBody>
      </p:sp>
      <p:sp>
        <p:nvSpPr>
          <p:cNvPr id="7" name="TextBox 6">
            <a:extLst>
              <a:ext uri="{FF2B5EF4-FFF2-40B4-BE49-F238E27FC236}">
                <a16:creationId xmlns:a16="http://schemas.microsoft.com/office/drawing/2014/main" id="{ED0E81BB-AB0E-A88F-1CF5-1866EA5C561C}"/>
              </a:ext>
            </a:extLst>
          </p:cNvPr>
          <p:cNvSpPr txBox="1"/>
          <p:nvPr/>
        </p:nvSpPr>
        <p:spPr>
          <a:xfrm>
            <a:off x="314909" y="501134"/>
            <a:ext cx="6097554" cy="523220"/>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Горизонтальный катет равен:</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78706E1-F918-C7A9-0BC3-107F87226706}"/>
                  </a:ext>
                </a:extLst>
              </p:cNvPr>
              <p:cNvSpPr txBox="1"/>
              <p:nvPr/>
            </p:nvSpPr>
            <p:spPr>
              <a:xfrm>
                <a:off x="2970406" y="1154253"/>
                <a:ext cx="3257939" cy="584775"/>
              </a:xfrm>
              <a:prstGeom prst="rect">
                <a:avLst/>
              </a:prstGeom>
              <a:noFill/>
            </p:spPr>
            <p:txBody>
              <a:bodyPr wrap="square">
                <a:spAutoFit/>
              </a:bodyPr>
              <a:lstStyle/>
              <a:p>
                <a:r>
                  <a:rPr lang="ru-RU" sz="3200" i="1" dirty="0">
                    <a:latin typeface="Times New Roman" panose="02020603050405020304" pitchFamily="18" charset="0"/>
                    <a:cs typeface="Times New Roman" panose="02020603050405020304" pitchFamily="18" charset="0"/>
                  </a:rPr>
                  <a:t>а=</a:t>
                </a:r>
                <a:r>
                  <a:rPr lang="en-US" sz="3200" i="1" dirty="0">
                    <a:latin typeface="Times New Roman" panose="02020603050405020304" pitchFamily="18" charset="0"/>
                    <a:cs typeface="Times New Roman" panose="02020603050405020304" pitchFamily="18" charset="0"/>
                  </a:rPr>
                  <a:t>f - 2f </a:t>
                </a:r>
                <a14:m>
                  <m:oMath xmlns:m="http://schemas.openxmlformats.org/officeDocument/2006/math">
                    <m:r>
                      <a:rPr lang="en-US" sz="3200" b="0" i="1" smtClean="0">
                        <a:latin typeface="Cambria Math" panose="02040503050406030204" pitchFamily="18" charset="0"/>
                      </a:rPr>
                      <m:t>≈</m:t>
                    </m:r>
                  </m:oMath>
                </a14:m>
                <a:r>
                  <a:rPr lang="en-US" sz="3200" i="1" dirty="0">
                    <a:latin typeface="Times New Roman" panose="02020603050405020304" pitchFamily="18" charset="0"/>
                    <a:cs typeface="Times New Roman" panose="02020603050405020304" pitchFamily="18" charset="0"/>
                  </a:rPr>
                  <a:t> 4,4</a:t>
                </a:r>
                <a:r>
                  <a:rPr lang="ru-RU" sz="3200" i="1" dirty="0">
                    <a:latin typeface="Times New Roman" panose="02020603050405020304" pitchFamily="18" charset="0"/>
                    <a:cs typeface="Times New Roman" panose="02020603050405020304" pitchFamily="18" charset="0"/>
                  </a:rPr>
                  <a:t> см</a:t>
                </a:r>
                <a:r>
                  <a:rPr lang="en-US" sz="3200" i="1" dirty="0">
                    <a:latin typeface="Times New Roman" panose="02020603050405020304" pitchFamily="18" charset="0"/>
                    <a:cs typeface="Times New Roman" panose="02020603050405020304" pitchFamily="18" charset="0"/>
                  </a:rPr>
                  <a:t>  </a:t>
                </a:r>
                <a:endParaRPr lang="ru-RU" sz="3200" i="1" dirty="0">
                  <a:latin typeface="Times New Roman" panose="020206030504050203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C78706E1-F918-C7A9-0BC3-107F87226706}"/>
                  </a:ext>
                </a:extLst>
              </p:cNvPr>
              <p:cNvSpPr txBox="1">
                <a:spLocks noRot="1" noChangeAspect="1" noMove="1" noResize="1" noEditPoints="1" noAdjustHandles="1" noChangeArrowheads="1" noChangeShapeType="1" noTextEdit="1"/>
              </p:cNvSpPr>
              <p:nvPr/>
            </p:nvSpPr>
            <p:spPr>
              <a:xfrm>
                <a:off x="2970406" y="1154253"/>
                <a:ext cx="3257939" cy="584775"/>
              </a:xfrm>
              <a:prstGeom prst="rect">
                <a:avLst/>
              </a:prstGeom>
              <a:blipFill>
                <a:blip r:embed="rId3"/>
                <a:stretch>
                  <a:fillRect l="-4673" t="-14583" b="-32292"/>
                </a:stretch>
              </a:blipFill>
            </p:spPr>
            <p:txBody>
              <a:bodyPr/>
              <a:lstStyle/>
              <a:p>
                <a:r>
                  <a:rPr lang="ru-RU">
                    <a:noFill/>
                  </a:rPr>
                  <a:t> </a:t>
                </a:r>
              </a:p>
            </p:txBody>
          </p:sp>
        </mc:Fallback>
      </mc:AlternateContent>
      <p:sp>
        <p:nvSpPr>
          <p:cNvPr id="10" name="TextBox 9">
            <a:extLst>
              <a:ext uri="{FF2B5EF4-FFF2-40B4-BE49-F238E27FC236}">
                <a16:creationId xmlns:a16="http://schemas.microsoft.com/office/drawing/2014/main" id="{563BFE7E-34DC-A7DC-859D-5B2A8C1F3BEB}"/>
              </a:ext>
            </a:extLst>
          </p:cNvPr>
          <p:cNvSpPr txBox="1"/>
          <p:nvPr/>
        </p:nvSpPr>
        <p:spPr>
          <a:xfrm>
            <a:off x="240264" y="1948839"/>
            <a:ext cx="9370652" cy="954107"/>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Из подобия треугольников для вертикального катета треугольника - изображения имеем:</a:t>
            </a:r>
          </a:p>
        </p:txBody>
      </p:sp>
      <p:grpSp>
        <p:nvGrpSpPr>
          <p:cNvPr id="34" name="Группа 33">
            <a:extLst>
              <a:ext uri="{FF2B5EF4-FFF2-40B4-BE49-F238E27FC236}">
                <a16:creationId xmlns:a16="http://schemas.microsoft.com/office/drawing/2014/main" id="{7F5F31B9-BE70-07B8-A4E3-EFE5A16D2959}"/>
              </a:ext>
            </a:extLst>
          </p:cNvPr>
          <p:cNvGrpSpPr/>
          <p:nvPr/>
        </p:nvGrpSpPr>
        <p:grpSpPr>
          <a:xfrm>
            <a:off x="7053943" y="595224"/>
            <a:ext cx="5023317" cy="2763796"/>
            <a:chOff x="3055438" y="775210"/>
            <a:chExt cx="8625300" cy="5165331"/>
          </a:xfrm>
        </p:grpSpPr>
        <p:cxnSp>
          <p:nvCxnSpPr>
            <p:cNvPr id="11" name="Прямая соединительная линия 10">
              <a:extLst>
                <a:ext uri="{FF2B5EF4-FFF2-40B4-BE49-F238E27FC236}">
                  <a16:creationId xmlns:a16="http://schemas.microsoft.com/office/drawing/2014/main" id="{FCA74DB3-4859-0E63-3DE9-10E8162B10C8}"/>
                </a:ext>
              </a:extLst>
            </p:cNvPr>
            <p:cNvCxnSpPr/>
            <p:nvPr/>
          </p:nvCxnSpPr>
          <p:spPr>
            <a:xfrm>
              <a:off x="6156649" y="1994328"/>
              <a:ext cx="5524089"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2" name="Группа 11">
              <a:extLst>
                <a:ext uri="{FF2B5EF4-FFF2-40B4-BE49-F238E27FC236}">
                  <a16:creationId xmlns:a16="http://schemas.microsoft.com/office/drawing/2014/main" id="{009D847E-0202-265F-19CB-71C932DBC546}"/>
                </a:ext>
              </a:extLst>
            </p:cNvPr>
            <p:cNvGrpSpPr/>
            <p:nvPr/>
          </p:nvGrpSpPr>
          <p:grpSpPr>
            <a:xfrm>
              <a:off x="3055438" y="775210"/>
              <a:ext cx="3516779" cy="2530251"/>
              <a:chOff x="185551" y="3618622"/>
              <a:chExt cx="3516779" cy="2530251"/>
            </a:xfrm>
          </p:grpSpPr>
          <p:grpSp>
            <p:nvGrpSpPr>
              <p:cNvPr id="13" name="Группа 12">
                <a:extLst>
                  <a:ext uri="{FF2B5EF4-FFF2-40B4-BE49-F238E27FC236}">
                    <a16:creationId xmlns:a16="http://schemas.microsoft.com/office/drawing/2014/main" id="{506D9F5C-22FA-D036-B5F7-6860F5F50A7F}"/>
                  </a:ext>
                </a:extLst>
              </p:cNvPr>
              <p:cNvGrpSpPr/>
              <p:nvPr/>
            </p:nvGrpSpPr>
            <p:grpSpPr>
              <a:xfrm>
                <a:off x="279918" y="3618622"/>
                <a:ext cx="3422412" cy="2530251"/>
                <a:chOff x="279918" y="3618622"/>
                <a:chExt cx="3422412" cy="2530251"/>
              </a:xfrm>
            </p:grpSpPr>
            <p:grpSp>
              <p:nvGrpSpPr>
                <p:cNvPr id="19" name="Группа 18">
                  <a:extLst>
                    <a:ext uri="{FF2B5EF4-FFF2-40B4-BE49-F238E27FC236}">
                      <a16:creationId xmlns:a16="http://schemas.microsoft.com/office/drawing/2014/main" id="{7B8EBBE2-3546-E1E3-8FC6-64DE13C7744B}"/>
                    </a:ext>
                  </a:extLst>
                </p:cNvPr>
                <p:cNvGrpSpPr/>
                <p:nvPr/>
              </p:nvGrpSpPr>
              <p:grpSpPr>
                <a:xfrm>
                  <a:off x="279918" y="3618622"/>
                  <a:ext cx="3422412" cy="2530251"/>
                  <a:chOff x="279918" y="3618622"/>
                  <a:chExt cx="3422412" cy="2530251"/>
                </a:xfrm>
              </p:grpSpPr>
              <p:cxnSp>
                <p:nvCxnSpPr>
                  <p:cNvPr id="22" name="Прямая соединительная линия 21">
                    <a:extLst>
                      <a:ext uri="{FF2B5EF4-FFF2-40B4-BE49-F238E27FC236}">
                        <a16:creationId xmlns:a16="http://schemas.microsoft.com/office/drawing/2014/main" id="{2F3869D3-05EF-1DE1-7C91-403D75967A70}"/>
                      </a:ext>
                    </a:extLst>
                  </p:cNvPr>
                  <p:cNvCxnSpPr/>
                  <p:nvPr/>
                </p:nvCxnSpPr>
                <p:spPr>
                  <a:xfrm>
                    <a:off x="279918" y="4842588"/>
                    <a:ext cx="3422412"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3" name="Группа 22">
                    <a:extLst>
                      <a:ext uri="{FF2B5EF4-FFF2-40B4-BE49-F238E27FC236}">
                        <a16:creationId xmlns:a16="http://schemas.microsoft.com/office/drawing/2014/main" id="{52F021F9-47BB-E6A0-7775-D0731C46B33B}"/>
                      </a:ext>
                    </a:extLst>
                  </p:cNvPr>
                  <p:cNvGrpSpPr/>
                  <p:nvPr/>
                </p:nvGrpSpPr>
                <p:grpSpPr>
                  <a:xfrm>
                    <a:off x="2397964" y="3618622"/>
                    <a:ext cx="8" cy="2530251"/>
                    <a:chOff x="2397964" y="3618622"/>
                    <a:chExt cx="8" cy="2530251"/>
                  </a:xfrm>
                </p:grpSpPr>
                <p:cxnSp>
                  <p:nvCxnSpPr>
                    <p:cNvPr id="24" name="Прямая со стрелкой 23">
                      <a:extLst>
                        <a:ext uri="{FF2B5EF4-FFF2-40B4-BE49-F238E27FC236}">
                          <a16:creationId xmlns:a16="http://schemas.microsoft.com/office/drawing/2014/main" id="{10BA755A-CF22-C074-BE03-2088EC60BEA3}"/>
                        </a:ext>
                      </a:extLst>
                    </p:cNvPr>
                    <p:cNvCxnSpPr>
                      <a:cxnSpLocks/>
                    </p:cNvCxnSpPr>
                    <p:nvPr/>
                  </p:nvCxnSpPr>
                  <p:spPr>
                    <a:xfrm flipV="1">
                      <a:off x="2397964" y="3618622"/>
                      <a:ext cx="8" cy="19890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a:extLst>
                        <a:ext uri="{FF2B5EF4-FFF2-40B4-BE49-F238E27FC236}">
                          <a16:creationId xmlns:a16="http://schemas.microsoft.com/office/drawing/2014/main" id="{6ABF7F9A-EFEC-B799-9BA6-6DE246DC637D}"/>
                        </a:ext>
                      </a:extLst>
                    </p:cNvPr>
                    <p:cNvCxnSpPr>
                      <a:cxnSpLocks/>
                    </p:cNvCxnSpPr>
                    <p:nvPr/>
                  </p:nvCxnSpPr>
                  <p:spPr>
                    <a:xfrm>
                      <a:off x="2397972" y="4766097"/>
                      <a:ext cx="0" cy="13827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grpSp>
            <p:sp>
              <p:nvSpPr>
                <p:cNvPr id="20" name="Прямоугольный треугольник 19">
                  <a:extLst>
                    <a:ext uri="{FF2B5EF4-FFF2-40B4-BE49-F238E27FC236}">
                      <a16:creationId xmlns:a16="http://schemas.microsoft.com/office/drawing/2014/main" id="{C303B333-8147-976A-FA5C-523D4991B05D}"/>
                    </a:ext>
                  </a:extLst>
                </p:cNvPr>
                <p:cNvSpPr/>
                <p:nvPr/>
              </p:nvSpPr>
              <p:spPr>
                <a:xfrm rot="16200000">
                  <a:off x="313445" y="4096229"/>
                  <a:ext cx="802433" cy="690284"/>
                </a:xfrm>
                <a:prstGeom prst="rtTriangle">
                  <a:avLst/>
                </a:prstGeom>
                <a:solidFill>
                  <a:schemeClr val="accent4">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a:extLst>
                    <a:ext uri="{FF2B5EF4-FFF2-40B4-BE49-F238E27FC236}">
                      <a16:creationId xmlns:a16="http://schemas.microsoft.com/office/drawing/2014/main" id="{CD2D0A5A-753B-AF2B-1CF8-626E23D5FDB8}"/>
                    </a:ext>
                  </a:extLst>
                </p:cNvPr>
                <p:cNvSpPr/>
                <p:nvPr/>
              </p:nvSpPr>
              <p:spPr>
                <a:xfrm>
                  <a:off x="1324942" y="4805264"/>
                  <a:ext cx="45719" cy="7648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4" name="TextBox 13">
                <a:extLst>
                  <a:ext uri="{FF2B5EF4-FFF2-40B4-BE49-F238E27FC236}">
                    <a16:creationId xmlns:a16="http://schemas.microsoft.com/office/drawing/2014/main" id="{1F765B6C-C219-C37D-3EB3-4EF787D3B216}"/>
                  </a:ext>
                </a:extLst>
              </p:cNvPr>
              <p:cNvSpPr txBox="1"/>
              <p:nvPr/>
            </p:nvSpPr>
            <p:spPr>
              <a:xfrm>
                <a:off x="1214208" y="4496582"/>
                <a:ext cx="31290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a:t>
                </a:r>
                <a:endParaRPr lang="ru-RU"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3422944-19D5-796B-8296-0B381B58A982}"/>
                  </a:ext>
                </a:extLst>
              </p:cNvPr>
              <p:cNvSpPr txBox="1"/>
              <p:nvPr/>
            </p:nvSpPr>
            <p:spPr>
              <a:xfrm>
                <a:off x="915033" y="4805264"/>
                <a:ext cx="3385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t>
                </a:r>
                <a:endParaRPr lang="ru-RU"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84B6512-6E32-2491-B5F3-0D7401DD65FE}"/>
                  </a:ext>
                </a:extLst>
              </p:cNvPr>
              <p:cNvSpPr txBox="1"/>
              <p:nvPr/>
            </p:nvSpPr>
            <p:spPr>
              <a:xfrm>
                <a:off x="838200" y="3618622"/>
                <a:ext cx="33855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t>
                </a:r>
                <a:endParaRPr lang="ru-RU"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CAD9F7B-EEB3-BA1E-646C-1D04DC368CA4}"/>
                  </a:ext>
                </a:extLst>
              </p:cNvPr>
              <p:cNvSpPr txBox="1"/>
              <p:nvPr/>
            </p:nvSpPr>
            <p:spPr>
              <a:xfrm>
                <a:off x="192690" y="4445539"/>
                <a:ext cx="35137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a:t>
                </a:r>
                <a:endParaRPr lang="ru-RU"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74ECA8C-04AD-925F-774D-BA6E8DA007DD}"/>
                  </a:ext>
                </a:extLst>
              </p:cNvPr>
              <p:cNvSpPr txBox="1"/>
              <p:nvPr/>
            </p:nvSpPr>
            <p:spPr>
              <a:xfrm>
                <a:off x="185551" y="4846374"/>
                <a:ext cx="4283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2F</a:t>
                </a:r>
                <a:endParaRPr lang="ru-RU" dirty="0">
                  <a:latin typeface="Times New Roman" panose="02020603050405020304" pitchFamily="18" charset="0"/>
                  <a:cs typeface="Times New Roman" panose="02020603050405020304" pitchFamily="18" charset="0"/>
                </a:endParaRPr>
              </a:p>
            </p:txBody>
          </p:sp>
        </p:grpSp>
        <p:cxnSp>
          <p:nvCxnSpPr>
            <p:cNvPr id="26" name="Прямая соединительная линия 25">
              <a:extLst>
                <a:ext uri="{FF2B5EF4-FFF2-40B4-BE49-F238E27FC236}">
                  <a16:creationId xmlns:a16="http://schemas.microsoft.com/office/drawing/2014/main" id="{8E2DF5FA-2606-FB6B-2F16-93A1E0C0AD10}"/>
                </a:ext>
              </a:extLst>
            </p:cNvPr>
            <p:cNvCxnSpPr>
              <a:cxnSpLocks/>
              <a:stCxn id="20" idx="4"/>
            </p:cNvCxnSpPr>
            <p:nvPr/>
          </p:nvCxnSpPr>
          <p:spPr>
            <a:xfrm>
              <a:off x="3929691" y="1196743"/>
              <a:ext cx="1338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id="{BBBDD7AB-16DB-E9A4-D39F-3287E67F0721}"/>
                </a:ext>
              </a:extLst>
            </p:cNvPr>
            <p:cNvCxnSpPr>
              <a:cxnSpLocks/>
            </p:cNvCxnSpPr>
            <p:nvPr/>
          </p:nvCxnSpPr>
          <p:spPr>
            <a:xfrm>
              <a:off x="5267851" y="1196742"/>
              <a:ext cx="6085949" cy="44645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a:extLst>
                <a:ext uri="{FF2B5EF4-FFF2-40B4-BE49-F238E27FC236}">
                  <a16:creationId xmlns:a16="http://schemas.microsoft.com/office/drawing/2014/main" id="{4113D1BC-66C8-6213-F409-42812FE9208F}"/>
                </a:ext>
              </a:extLst>
            </p:cNvPr>
            <p:cNvCxnSpPr>
              <a:cxnSpLocks/>
              <a:stCxn id="20" idx="4"/>
            </p:cNvCxnSpPr>
            <p:nvPr/>
          </p:nvCxnSpPr>
          <p:spPr>
            <a:xfrm>
              <a:off x="3929691" y="1196743"/>
              <a:ext cx="7265488" cy="432799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E322D0C-8B9B-AEAC-0EE6-F919090267E9}"/>
                </a:ext>
              </a:extLst>
            </p:cNvPr>
            <p:cNvSpPr txBox="1"/>
            <p:nvPr/>
          </p:nvSpPr>
          <p:spPr>
            <a:xfrm>
              <a:off x="7244147" y="2092527"/>
              <a:ext cx="42832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2F</a:t>
              </a:r>
              <a:endParaRPr lang="ru-RU" dirty="0">
                <a:latin typeface="Times New Roman" panose="02020603050405020304" pitchFamily="18" charset="0"/>
                <a:cs typeface="Times New Roman" panose="02020603050405020304" pitchFamily="18" charset="0"/>
              </a:endParaRPr>
            </a:p>
          </p:txBody>
        </p:sp>
        <p:sp>
          <p:nvSpPr>
            <p:cNvPr id="30" name="Прямоугольный треугольник 29">
              <a:extLst>
                <a:ext uri="{FF2B5EF4-FFF2-40B4-BE49-F238E27FC236}">
                  <a16:creationId xmlns:a16="http://schemas.microsoft.com/office/drawing/2014/main" id="{7C32EBCA-6B14-FE5B-DA02-A2CE5B12A57C}"/>
                </a:ext>
              </a:extLst>
            </p:cNvPr>
            <p:cNvSpPr/>
            <p:nvPr/>
          </p:nvSpPr>
          <p:spPr>
            <a:xfrm rot="10800000">
              <a:off x="7546764" y="1999176"/>
              <a:ext cx="3611090" cy="3505068"/>
            </a:xfrm>
            <a:prstGeom prst="rtTriangle">
              <a:avLst/>
            </a:prstGeom>
            <a:solidFill>
              <a:schemeClr val="accent4">
                <a:lumMod val="75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1" name="TextBox 30">
              <a:extLst>
                <a:ext uri="{FF2B5EF4-FFF2-40B4-BE49-F238E27FC236}">
                  <a16:creationId xmlns:a16="http://schemas.microsoft.com/office/drawing/2014/main" id="{2578CAB8-1279-2759-442D-B9F589EC6FB7}"/>
                </a:ext>
              </a:extLst>
            </p:cNvPr>
            <p:cNvSpPr txBox="1"/>
            <p:nvPr/>
          </p:nvSpPr>
          <p:spPr>
            <a:xfrm>
              <a:off x="10819300" y="5571209"/>
              <a:ext cx="4154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a:t>
              </a:r>
              <a:endParaRPr lang="ru-RU"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8E84C6C0-3B24-BC55-DE87-EF0BA9524E0C}"/>
                </a:ext>
              </a:extLst>
            </p:cNvPr>
            <p:cNvSpPr txBox="1"/>
            <p:nvPr/>
          </p:nvSpPr>
          <p:spPr>
            <a:xfrm>
              <a:off x="10758794" y="1413325"/>
              <a:ext cx="871811" cy="69025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a:t>
              </a:r>
              <a:endParaRPr lang="ru-RU"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525EDEED-C4B9-B2E0-FC65-472C3A6F180E}"/>
                </a:ext>
              </a:extLst>
            </p:cNvPr>
            <p:cNvSpPr txBox="1"/>
            <p:nvPr/>
          </p:nvSpPr>
          <p:spPr>
            <a:xfrm>
              <a:off x="7401238" y="1389121"/>
              <a:ext cx="408059" cy="369332"/>
            </a:xfrm>
            <a:prstGeom prst="rect">
              <a:avLst/>
            </a:prstGeom>
            <a:noFill/>
          </p:spPr>
          <p:txBody>
            <a:bodyPr wrap="none" rtlCol="0">
              <a:spAutoFit/>
            </a:bodyPr>
            <a:lstStyle/>
            <a:p>
              <a:r>
                <a:rPr lang="ru-RU" dirty="0">
                  <a:latin typeface="Times New Roman" panose="02020603050405020304" pitchFamily="18" charset="0"/>
                  <a:cs typeface="Times New Roman" panose="02020603050405020304" pitchFamily="18" charset="0"/>
                </a:rPr>
                <a:t>А</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2EA4795-5621-88EA-9478-FC03F46181BE}"/>
                  </a:ext>
                </a:extLst>
              </p:cNvPr>
              <p:cNvSpPr txBox="1"/>
              <p:nvPr/>
            </p:nvSpPr>
            <p:spPr>
              <a:xfrm>
                <a:off x="2080564" y="3157301"/>
                <a:ext cx="8640634" cy="10225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ru-RU" sz="3200" i="1" smtClean="0">
                              <a:latin typeface="Cambria Math" panose="02040503050406030204" pitchFamily="18" charset="0"/>
                            </a:rPr>
                          </m:ctrlPr>
                        </m:fPr>
                        <m:num>
                          <m:r>
                            <a:rPr lang="en-US" sz="3200" b="0" i="1" smtClean="0">
                              <a:latin typeface="Cambria Math" panose="02040503050406030204" pitchFamily="18" charset="0"/>
                            </a:rPr>
                            <m:t>𝐵𝐶</m:t>
                          </m:r>
                        </m:num>
                        <m:den>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𝐵</m:t>
                              </m:r>
                            </m:e>
                            <m:sup>
                              <m:r>
                                <a:rPr lang="en-US" sz="3200" b="0" i="1" smtClean="0">
                                  <a:latin typeface="Cambria Math" panose="02040503050406030204" pitchFamily="18" charset="0"/>
                                </a:rPr>
                                <m:t>′</m:t>
                              </m:r>
                            </m:sup>
                          </m:sSup>
                          <m:r>
                            <a:rPr lang="en-US" sz="3200" b="0" i="1" smtClean="0">
                              <a:latin typeface="Cambria Math" panose="02040503050406030204" pitchFamily="18" charset="0"/>
                            </a:rPr>
                            <m:t>𝐶</m:t>
                          </m:r>
                          <m:r>
                            <a:rPr lang="en-US" sz="3200" b="0" i="1" smtClean="0">
                              <a:latin typeface="Cambria Math" panose="02040503050406030204" pitchFamily="18" charset="0"/>
                            </a:rPr>
                            <m:t>′</m:t>
                          </m:r>
                        </m:den>
                      </m:f>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𝑑</m:t>
                          </m:r>
                        </m:num>
                        <m:den>
                          <m:r>
                            <a:rPr lang="en-US" sz="3200" b="0" i="1" smtClean="0">
                              <a:latin typeface="Cambria Math" panose="02040503050406030204" pitchFamily="18" charset="0"/>
                            </a:rPr>
                            <m:t>𝑓</m:t>
                          </m:r>
                        </m:den>
                      </m:f>
                      <m:r>
                        <a:rPr lang="en-US" sz="3200" b="0" i="1" smtClean="0">
                          <a:latin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𝐵</m:t>
                          </m:r>
                        </m:e>
                        <m:sup>
                          <m:r>
                            <a:rPr lang="en-US" sz="3200" b="0" i="1" smtClean="0">
                              <a:latin typeface="Cambria Math" panose="02040503050406030204" pitchFamily="18" charset="0"/>
                              <a:ea typeface="Cambria Math" panose="02040503050406030204" pitchFamily="18" charset="0"/>
                            </a:rPr>
                            <m:t>′</m:t>
                          </m:r>
                        </m:sup>
                      </m:sSup>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𝐶</m:t>
                          </m:r>
                        </m:e>
                        <m:sup>
                          <m:r>
                            <a:rPr lang="en-US" sz="3200" b="0" i="1" smtClean="0">
                              <a:latin typeface="Cambria Math" panose="02040503050406030204" pitchFamily="18" charset="0"/>
                              <a:ea typeface="Cambria Math" panose="02040503050406030204" pitchFamily="18" charset="0"/>
                            </a:rPr>
                            <m:t>′</m:t>
                          </m:r>
                        </m:sup>
                      </m:sSup>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𝐵𝐶</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𝑓</m:t>
                          </m:r>
                        </m:num>
                        <m:den>
                          <m:r>
                            <a:rPr lang="en-US" sz="3200" b="0" i="1" smtClean="0">
                              <a:latin typeface="Cambria Math" panose="02040503050406030204" pitchFamily="18" charset="0"/>
                              <a:ea typeface="Cambria Math" panose="02040503050406030204" pitchFamily="18" charset="0"/>
                            </a:rPr>
                            <m:t>𝑑</m:t>
                          </m:r>
                        </m:den>
                      </m:f>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𝐵𝐶</m:t>
                          </m:r>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𝑓</m:t>
                          </m:r>
                        </m:num>
                        <m:den>
                          <m:r>
                            <a:rPr lang="en-US" sz="3200" b="0" i="1" smtClean="0">
                              <a:latin typeface="Cambria Math" panose="02040503050406030204" pitchFamily="18" charset="0"/>
                              <a:ea typeface="Cambria Math" panose="02040503050406030204" pitchFamily="18" charset="0"/>
                            </a:rPr>
                            <m:t>2</m:t>
                          </m:r>
                          <m:r>
                            <a:rPr lang="en-US" sz="3200" b="0" i="1" smtClean="0">
                              <a:latin typeface="Cambria Math" panose="02040503050406030204" pitchFamily="18" charset="0"/>
                              <a:ea typeface="Cambria Math" panose="02040503050406030204" pitchFamily="18" charset="0"/>
                            </a:rPr>
                            <m:t>𝐹</m:t>
                          </m:r>
                          <m:r>
                            <a:rPr lang="en-US" sz="3200" b="0" i="1" smtClean="0">
                              <a:latin typeface="Cambria Math" panose="02040503050406030204" pitchFamily="18" charset="0"/>
                              <a:ea typeface="Cambria Math" panose="02040503050406030204" pitchFamily="18" charset="0"/>
                            </a:rPr>
                            <m:t>−4</m:t>
                          </m:r>
                        </m:den>
                      </m:f>
                      <m:r>
                        <a:rPr lang="en-US" sz="3200" b="0" i="1" smtClean="0">
                          <a:latin typeface="Cambria Math" panose="02040503050406030204" pitchFamily="18" charset="0"/>
                          <a:ea typeface="Cambria Math" panose="02040503050406030204" pitchFamily="18" charset="0"/>
                        </a:rPr>
                        <m:t> ≈4,4 </m:t>
                      </m:r>
                      <m:r>
                        <a:rPr lang="ru-RU" sz="3200" b="0" i="1" smtClean="0">
                          <a:latin typeface="Cambria Math" panose="02040503050406030204" pitchFamily="18" charset="0"/>
                          <a:ea typeface="Cambria Math" panose="02040503050406030204" pitchFamily="18" charset="0"/>
                        </a:rPr>
                        <m:t>см.</m:t>
                      </m:r>
                      <m:r>
                        <a:rPr lang="en-US" sz="3200" b="0" i="1" smtClean="0">
                          <a:latin typeface="Cambria Math" panose="02040503050406030204" pitchFamily="18" charset="0"/>
                          <a:ea typeface="Cambria Math" panose="02040503050406030204" pitchFamily="18" charset="0"/>
                        </a:rPr>
                        <m:t> </m:t>
                      </m:r>
                    </m:oMath>
                  </m:oMathPara>
                </a14:m>
                <a:endParaRPr lang="ru-RU" sz="3200" dirty="0"/>
              </a:p>
            </p:txBody>
          </p:sp>
        </mc:Choice>
        <mc:Fallback xmlns="">
          <p:sp>
            <p:nvSpPr>
              <p:cNvPr id="35" name="TextBox 34">
                <a:extLst>
                  <a:ext uri="{FF2B5EF4-FFF2-40B4-BE49-F238E27FC236}">
                    <a16:creationId xmlns:a16="http://schemas.microsoft.com/office/drawing/2014/main" id="{52EA4795-5621-88EA-9478-FC03F46181BE}"/>
                  </a:ext>
                </a:extLst>
              </p:cNvPr>
              <p:cNvSpPr txBox="1">
                <a:spLocks noRot="1" noChangeAspect="1" noMove="1" noResize="1" noEditPoints="1" noAdjustHandles="1" noChangeArrowheads="1" noChangeShapeType="1" noTextEdit="1"/>
              </p:cNvSpPr>
              <p:nvPr/>
            </p:nvSpPr>
            <p:spPr>
              <a:xfrm>
                <a:off x="2080564" y="3157301"/>
                <a:ext cx="8640634" cy="1022524"/>
              </a:xfrm>
              <a:prstGeom prst="rect">
                <a:avLst/>
              </a:prstGeom>
              <a:blipFill>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ADD46FF0-34AC-71EB-0ABD-0CA4BCA46FE0}"/>
                  </a:ext>
                </a:extLst>
              </p:cNvPr>
              <p:cNvSpPr txBox="1"/>
              <p:nvPr/>
            </p:nvSpPr>
            <p:spPr>
              <a:xfrm>
                <a:off x="3966008" y="4671085"/>
                <a:ext cx="4099712" cy="9219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𝑆</m:t>
                      </m:r>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r>
                        <a:rPr lang="en-US" sz="3200" b="0" i="1" smtClean="0">
                          <a:latin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4,4</m:t>
                          </m:r>
                        </m:e>
                        <m:sup>
                          <m:r>
                            <a:rPr lang="en-US" sz="3200" b="0" i="1" smtClean="0">
                              <a:latin typeface="Cambria Math" panose="02040503050406030204" pitchFamily="18" charset="0"/>
                              <a:ea typeface="Cambria Math" panose="02040503050406030204" pitchFamily="18" charset="0"/>
                            </a:rPr>
                            <m:t>2</m:t>
                          </m:r>
                        </m:sup>
                      </m:sSup>
                      <m:r>
                        <a:rPr lang="en-US" sz="3200" b="0" i="1" smtClean="0">
                          <a:latin typeface="Cambria Math" panose="02040503050406030204" pitchFamily="18" charset="0"/>
                          <a:ea typeface="Cambria Math" panose="02040503050406030204" pitchFamily="18" charset="0"/>
                        </a:rPr>
                        <m:t> ≈10 </m:t>
                      </m:r>
                      <m:sSup>
                        <m:sSupPr>
                          <m:ctrlPr>
                            <a:rPr lang="en-US" sz="3200" b="0" i="1" smtClean="0">
                              <a:latin typeface="Cambria Math" panose="02040503050406030204" pitchFamily="18" charset="0"/>
                              <a:ea typeface="Cambria Math" panose="02040503050406030204" pitchFamily="18" charset="0"/>
                            </a:rPr>
                          </m:ctrlPr>
                        </m:sSupPr>
                        <m:e>
                          <m:r>
                            <a:rPr lang="ru-RU" sz="3200" b="0" i="1" smtClean="0">
                              <a:latin typeface="Cambria Math" panose="02040503050406030204" pitchFamily="18" charset="0"/>
                              <a:ea typeface="Cambria Math" panose="02040503050406030204" pitchFamily="18" charset="0"/>
                            </a:rPr>
                            <m:t>см</m:t>
                          </m:r>
                        </m:e>
                        <m:sup>
                          <m:r>
                            <a:rPr lang="ru-RU" sz="3200" b="0" i="1" smtClean="0">
                              <a:latin typeface="Cambria Math" panose="02040503050406030204" pitchFamily="18" charset="0"/>
                              <a:ea typeface="Cambria Math" panose="02040503050406030204" pitchFamily="18" charset="0"/>
                            </a:rPr>
                            <m:t>2</m:t>
                          </m:r>
                        </m:sup>
                      </m:sSup>
                    </m:oMath>
                  </m:oMathPara>
                </a14:m>
                <a:endParaRPr lang="ru-RU" sz="3200" dirty="0"/>
              </a:p>
            </p:txBody>
          </p:sp>
        </mc:Choice>
        <mc:Fallback xmlns="">
          <p:sp>
            <p:nvSpPr>
              <p:cNvPr id="36" name="TextBox 35">
                <a:extLst>
                  <a:ext uri="{FF2B5EF4-FFF2-40B4-BE49-F238E27FC236}">
                    <a16:creationId xmlns:a16="http://schemas.microsoft.com/office/drawing/2014/main" id="{ADD46FF0-34AC-71EB-0ABD-0CA4BCA46FE0}"/>
                  </a:ext>
                </a:extLst>
              </p:cNvPr>
              <p:cNvSpPr txBox="1">
                <a:spLocks noRot="1" noChangeAspect="1" noMove="1" noResize="1" noEditPoints="1" noAdjustHandles="1" noChangeArrowheads="1" noChangeShapeType="1" noTextEdit="1"/>
              </p:cNvSpPr>
              <p:nvPr/>
            </p:nvSpPr>
            <p:spPr>
              <a:xfrm>
                <a:off x="3966008" y="4671085"/>
                <a:ext cx="4099712" cy="921984"/>
              </a:xfrm>
              <a:prstGeom prst="rect">
                <a:avLst/>
              </a:prstGeom>
              <a:blipFill>
                <a:blip r:embed="rId5"/>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383887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32</a:t>
            </a:fld>
            <a:endParaRPr lang="ru-RU"/>
          </a:p>
        </p:txBody>
      </p:sp>
      <p:pic>
        <p:nvPicPr>
          <p:cNvPr id="7" name="Рисунок 6">
            <a:extLst>
              <a:ext uri="{FF2B5EF4-FFF2-40B4-BE49-F238E27FC236}">
                <a16:creationId xmlns:a16="http://schemas.microsoft.com/office/drawing/2014/main" id="{3EDF7074-8252-34C7-40D1-A7B1B8138B5D}"/>
              </a:ext>
            </a:extLst>
          </p:cNvPr>
          <p:cNvPicPr>
            <a:picLocks noChangeAspect="1"/>
          </p:cNvPicPr>
          <p:nvPr/>
        </p:nvPicPr>
        <p:blipFill>
          <a:blip r:embed="rId3"/>
          <a:stretch>
            <a:fillRect/>
          </a:stretch>
        </p:blipFill>
        <p:spPr>
          <a:xfrm>
            <a:off x="176927" y="136525"/>
            <a:ext cx="6994837" cy="6258131"/>
          </a:xfrm>
          <a:prstGeom prst="rect">
            <a:avLst/>
          </a:prstGeom>
        </p:spPr>
      </p:pic>
      <p:sp>
        <p:nvSpPr>
          <p:cNvPr id="9" name="TextBox 8">
            <a:extLst>
              <a:ext uri="{FF2B5EF4-FFF2-40B4-BE49-F238E27FC236}">
                <a16:creationId xmlns:a16="http://schemas.microsoft.com/office/drawing/2014/main" id="{B90626A3-03CE-6CA5-2B4B-4106435BAF7A}"/>
              </a:ext>
            </a:extLst>
          </p:cNvPr>
          <p:cNvSpPr txBox="1"/>
          <p:nvPr/>
        </p:nvSpPr>
        <p:spPr>
          <a:xfrm>
            <a:off x="7395882" y="811777"/>
            <a:ext cx="4547473" cy="2031325"/>
          </a:xfrm>
          <a:prstGeom prst="rect">
            <a:avLst/>
          </a:prstGeom>
          <a:noFill/>
        </p:spPr>
        <p:txBody>
          <a:bodyPr wrap="square">
            <a:spAutoFit/>
          </a:bodyPr>
          <a:lstStyle/>
          <a:p>
            <a:pPr algn="just"/>
            <a:r>
              <a:rPr lang="ru-RU" b="1" dirty="0">
                <a:latin typeface="Courier New" panose="02070309020205020404" pitchFamily="49" charset="0"/>
                <a:cs typeface="Courier New" panose="02070309020205020404" pitchFamily="49" charset="0"/>
              </a:rPr>
              <a:t>Задача 1. </a:t>
            </a:r>
            <a:r>
              <a:rPr lang="ru-RU" dirty="0">
                <a:latin typeface="Courier New" panose="02070309020205020404" pitchFamily="49" charset="0"/>
                <a:cs typeface="Courier New" panose="02070309020205020404" pitchFamily="49" charset="0"/>
              </a:rPr>
              <a:t>На рисунке, а—е показаны положения собирающей (рассеивающей) линзы, предметов АВ, CD и точек К, М. Постройте изображения предметов и точек, даваемые линзой. Точка F — фокус линзы.</a:t>
            </a:r>
          </a:p>
        </p:txBody>
      </p:sp>
      <p:graphicFrame>
        <p:nvGraphicFramePr>
          <p:cNvPr id="16" name="Таблица 16">
            <a:extLst>
              <a:ext uri="{FF2B5EF4-FFF2-40B4-BE49-F238E27FC236}">
                <a16:creationId xmlns:a16="http://schemas.microsoft.com/office/drawing/2014/main" id="{9F3E80C3-C389-CFE0-700B-A8B5253521DD}"/>
              </a:ext>
            </a:extLst>
          </p:cNvPr>
          <p:cNvGraphicFramePr>
            <a:graphicFrameLocks noGrp="1"/>
          </p:cNvGraphicFramePr>
          <p:nvPr>
            <p:extLst>
              <p:ext uri="{D42A27DB-BD31-4B8C-83A1-F6EECF244321}">
                <p14:modId xmlns:p14="http://schemas.microsoft.com/office/powerpoint/2010/main" val="2544057768"/>
              </p:ext>
            </p:extLst>
          </p:nvPr>
        </p:nvGraphicFramePr>
        <p:xfrm>
          <a:off x="7151559" y="3059655"/>
          <a:ext cx="4903347" cy="741680"/>
        </p:xfrm>
        <a:graphic>
          <a:graphicData uri="http://schemas.openxmlformats.org/drawingml/2006/table">
            <a:tbl>
              <a:tblPr firstRow="1" bandRow="1">
                <a:tableStyleId>{5C22544A-7EE6-4342-B048-85BDC9FD1C3A}</a:tableStyleId>
              </a:tblPr>
              <a:tblGrid>
                <a:gridCol w="1395773">
                  <a:extLst>
                    <a:ext uri="{9D8B030D-6E8A-4147-A177-3AD203B41FA5}">
                      <a16:colId xmlns:a16="http://schemas.microsoft.com/office/drawing/2014/main" val="2002525061"/>
                    </a:ext>
                  </a:extLst>
                </a:gridCol>
                <a:gridCol w="722221">
                  <a:extLst>
                    <a:ext uri="{9D8B030D-6E8A-4147-A177-3AD203B41FA5}">
                      <a16:colId xmlns:a16="http://schemas.microsoft.com/office/drawing/2014/main" val="1649000655"/>
                    </a:ext>
                  </a:extLst>
                </a:gridCol>
                <a:gridCol w="712932">
                  <a:extLst>
                    <a:ext uri="{9D8B030D-6E8A-4147-A177-3AD203B41FA5}">
                      <a16:colId xmlns:a16="http://schemas.microsoft.com/office/drawing/2014/main" val="4025796395"/>
                    </a:ext>
                  </a:extLst>
                </a:gridCol>
                <a:gridCol w="740780">
                  <a:extLst>
                    <a:ext uri="{9D8B030D-6E8A-4147-A177-3AD203B41FA5}">
                      <a16:colId xmlns:a16="http://schemas.microsoft.com/office/drawing/2014/main" val="450484766"/>
                    </a:ext>
                  </a:extLst>
                </a:gridCol>
                <a:gridCol w="682906">
                  <a:extLst>
                    <a:ext uri="{9D8B030D-6E8A-4147-A177-3AD203B41FA5}">
                      <a16:colId xmlns:a16="http://schemas.microsoft.com/office/drawing/2014/main" val="2523358279"/>
                    </a:ext>
                  </a:extLst>
                </a:gridCol>
                <a:gridCol w="648735">
                  <a:extLst>
                    <a:ext uri="{9D8B030D-6E8A-4147-A177-3AD203B41FA5}">
                      <a16:colId xmlns:a16="http://schemas.microsoft.com/office/drawing/2014/main" val="170819048"/>
                    </a:ext>
                  </a:extLst>
                </a:gridCol>
              </a:tblGrid>
              <a:tr h="370840">
                <a:tc>
                  <a:txBody>
                    <a:bodyPr/>
                    <a:lstStyle/>
                    <a:p>
                      <a:r>
                        <a:rPr lang="ru-RU" b="1" dirty="0">
                          <a:latin typeface="Courier New" panose="02070309020205020404" pitchFamily="49" charset="0"/>
                          <a:cs typeface="Courier New" panose="02070309020205020404" pitchFamily="49" charset="0"/>
                        </a:rPr>
                        <a:t>ВАРИАНТ</a:t>
                      </a:r>
                    </a:p>
                  </a:txBody>
                  <a:tcPr/>
                </a:tc>
                <a:tc>
                  <a:txBody>
                    <a:bodyPr/>
                    <a:lstStyle/>
                    <a:p>
                      <a:pPr algn="ctr"/>
                      <a:r>
                        <a:rPr lang="ru-RU" b="1" dirty="0">
                          <a:latin typeface="Courier New" panose="02070309020205020404" pitchFamily="49" charset="0"/>
                          <a:cs typeface="Courier New" panose="02070309020205020404" pitchFamily="49" charset="0"/>
                        </a:rPr>
                        <a:t>1</a:t>
                      </a:r>
                    </a:p>
                  </a:txBody>
                  <a:tcPr/>
                </a:tc>
                <a:tc>
                  <a:txBody>
                    <a:bodyPr/>
                    <a:lstStyle/>
                    <a:p>
                      <a:pPr algn="ctr"/>
                      <a:r>
                        <a:rPr lang="ru-RU" b="1" dirty="0">
                          <a:latin typeface="Courier New" panose="02070309020205020404" pitchFamily="49" charset="0"/>
                          <a:cs typeface="Courier New" panose="02070309020205020404" pitchFamily="49" charset="0"/>
                        </a:rPr>
                        <a:t>2</a:t>
                      </a:r>
                    </a:p>
                  </a:txBody>
                  <a:tcPr/>
                </a:tc>
                <a:tc>
                  <a:txBody>
                    <a:bodyPr/>
                    <a:lstStyle/>
                    <a:p>
                      <a:pPr algn="ctr"/>
                      <a:r>
                        <a:rPr lang="ru-RU" b="1" dirty="0">
                          <a:latin typeface="Courier New" panose="02070309020205020404" pitchFamily="49" charset="0"/>
                          <a:cs typeface="Courier New" panose="02070309020205020404" pitchFamily="49" charset="0"/>
                        </a:rPr>
                        <a:t>3</a:t>
                      </a:r>
                    </a:p>
                  </a:txBody>
                  <a:tcPr/>
                </a:tc>
                <a:tc>
                  <a:txBody>
                    <a:bodyPr/>
                    <a:lstStyle/>
                    <a:p>
                      <a:pPr algn="ctr"/>
                      <a:r>
                        <a:rPr lang="ru-RU" b="1" dirty="0">
                          <a:latin typeface="Courier New" panose="02070309020205020404" pitchFamily="49" charset="0"/>
                          <a:cs typeface="Courier New" panose="02070309020205020404" pitchFamily="49" charset="0"/>
                        </a:rPr>
                        <a:t>4</a:t>
                      </a:r>
                    </a:p>
                  </a:txBody>
                  <a:tcPr/>
                </a:tc>
                <a:tc>
                  <a:txBody>
                    <a:bodyPr/>
                    <a:lstStyle/>
                    <a:p>
                      <a:pPr algn="ctr"/>
                      <a:r>
                        <a:rPr lang="ru-RU" b="1" dirty="0">
                          <a:latin typeface="Courier New" panose="02070309020205020404" pitchFamily="49" charset="0"/>
                          <a:cs typeface="Courier New" panose="02070309020205020404" pitchFamily="49" charset="0"/>
                        </a:rPr>
                        <a:t>5</a:t>
                      </a:r>
                    </a:p>
                  </a:txBody>
                  <a:tcPr/>
                </a:tc>
                <a:extLst>
                  <a:ext uri="{0D108BD9-81ED-4DB2-BD59-A6C34878D82A}">
                    <a16:rowId xmlns:a16="http://schemas.microsoft.com/office/drawing/2014/main" val="315954254"/>
                  </a:ext>
                </a:extLst>
              </a:tr>
              <a:tr h="370840">
                <a:tc>
                  <a:txBody>
                    <a:bodyPr/>
                    <a:lstStyle/>
                    <a:p>
                      <a:r>
                        <a:rPr lang="ru-RU" b="1" dirty="0">
                          <a:latin typeface="Courier New" panose="02070309020205020404" pitchFamily="49" charset="0"/>
                          <a:cs typeface="Courier New" panose="02070309020205020404" pitchFamily="49" charset="0"/>
                        </a:rPr>
                        <a:t>РИСУНОК</a:t>
                      </a:r>
                    </a:p>
                  </a:txBody>
                  <a:tcPr/>
                </a:tc>
                <a:tc>
                  <a:txBody>
                    <a:bodyPr/>
                    <a:lstStyle/>
                    <a:p>
                      <a:pPr algn="ctr"/>
                      <a:r>
                        <a:rPr lang="ru-RU" b="1" dirty="0" err="1">
                          <a:latin typeface="Courier New" panose="02070309020205020404" pitchFamily="49" charset="0"/>
                          <a:cs typeface="Courier New" panose="02070309020205020404" pitchFamily="49" charset="0"/>
                        </a:rPr>
                        <a:t>а,г</a:t>
                      </a:r>
                      <a:endParaRPr lang="ru-RU" b="1" dirty="0">
                        <a:latin typeface="Courier New" panose="02070309020205020404" pitchFamily="49" charset="0"/>
                        <a:cs typeface="Courier New" panose="02070309020205020404" pitchFamily="49" charset="0"/>
                      </a:endParaRPr>
                    </a:p>
                  </a:txBody>
                  <a:tcPr/>
                </a:tc>
                <a:tc>
                  <a:txBody>
                    <a:bodyPr/>
                    <a:lstStyle/>
                    <a:p>
                      <a:pPr algn="ctr"/>
                      <a:r>
                        <a:rPr lang="ru-RU" b="1" dirty="0" err="1">
                          <a:latin typeface="Courier New" panose="02070309020205020404" pitchFamily="49" charset="0"/>
                          <a:cs typeface="Courier New" panose="02070309020205020404" pitchFamily="49" charset="0"/>
                        </a:rPr>
                        <a:t>б,д</a:t>
                      </a:r>
                      <a:endParaRPr lang="ru-RU" b="1" dirty="0">
                        <a:latin typeface="Courier New" panose="02070309020205020404" pitchFamily="49" charset="0"/>
                        <a:cs typeface="Courier New" panose="02070309020205020404" pitchFamily="49" charset="0"/>
                      </a:endParaRPr>
                    </a:p>
                  </a:txBody>
                  <a:tcPr/>
                </a:tc>
                <a:tc>
                  <a:txBody>
                    <a:bodyPr/>
                    <a:lstStyle/>
                    <a:p>
                      <a:pPr algn="ctr"/>
                      <a:r>
                        <a:rPr lang="ru-RU" b="1" dirty="0" err="1">
                          <a:latin typeface="Courier New" panose="02070309020205020404" pitchFamily="49" charset="0"/>
                          <a:cs typeface="Courier New" panose="02070309020205020404" pitchFamily="49" charset="0"/>
                        </a:rPr>
                        <a:t>в,е</a:t>
                      </a:r>
                      <a:endParaRPr lang="ru-RU" b="1" dirty="0">
                        <a:latin typeface="Courier New" panose="02070309020205020404" pitchFamily="49" charset="0"/>
                        <a:cs typeface="Courier New" panose="02070309020205020404" pitchFamily="49" charset="0"/>
                      </a:endParaRPr>
                    </a:p>
                  </a:txBody>
                  <a:tcPr/>
                </a:tc>
                <a:tc>
                  <a:txBody>
                    <a:bodyPr/>
                    <a:lstStyle/>
                    <a:p>
                      <a:pPr algn="ctr"/>
                      <a:r>
                        <a:rPr lang="ru-RU" b="1" dirty="0" err="1">
                          <a:latin typeface="Courier New" panose="02070309020205020404" pitchFamily="49" charset="0"/>
                          <a:cs typeface="Courier New" panose="02070309020205020404" pitchFamily="49" charset="0"/>
                        </a:rPr>
                        <a:t>а,д</a:t>
                      </a:r>
                      <a:endParaRPr lang="ru-RU" b="1" dirty="0">
                        <a:latin typeface="Courier New" panose="02070309020205020404" pitchFamily="49" charset="0"/>
                        <a:cs typeface="Courier New" panose="02070309020205020404" pitchFamily="49" charset="0"/>
                      </a:endParaRPr>
                    </a:p>
                  </a:txBody>
                  <a:tcPr/>
                </a:tc>
                <a:tc>
                  <a:txBody>
                    <a:bodyPr/>
                    <a:lstStyle/>
                    <a:p>
                      <a:pPr algn="ctr"/>
                      <a:r>
                        <a:rPr lang="ru-RU" b="1" dirty="0" err="1">
                          <a:latin typeface="Courier New" panose="02070309020205020404" pitchFamily="49" charset="0"/>
                          <a:cs typeface="Courier New" panose="02070309020205020404" pitchFamily="49" charset="0"/>
                        </a:rPr>
                        <a:t>б,е</a:t>
                      </a:r>
                      <a:endParaRPr lang="ru-RU" b="1"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2780743278"/>
                  </a:ext>
                </a:extLst>
              </a:tr>
            </a:tbl>
          </a:graphicData>
        </a:graphic>
      </p:graphicFrame>
      <p:graphicFrame>
        <p:nvGraphicFramePr>
          <p:cNvPr id="17" name="Таблица 16">
            <a:extLst>
              <a:ext uri="{FF2B5EF4-FFF2-40B4-BE49-F238E27FC236}">
                <a16:creationId xmlns:a16="http://schemas.microsoft.com/office/drawing/2014/main" id="{6439DC8A-4C1D-3F98-D8A3-6FF35520AF91}"/>
              </a:ext>
            </a:extLst>
          </p:cNvPr>
          <p:cNvGraphicFramePr>
            <a:graphicFrameLocks noGrp="1"/>
          </p:cNvGraphicFramePr>
          <p:nvPr>
            <p:extLst>
              <p:ext uri="{D42A27DB-BD31-4B8C-83A1-F6EECF244321}">
                <p14:modId xmlns:p14="http://schemas.microsoft.com/office/powerpoint/2010/main" val="335167056"/>
              </p:ext>
            </p:extLst>
          </p:nvPr>
        </p:nvGraphicFramePr>
        <p:xfrm>
          <a:off x="7171764" y="3966322"/>
          <a:ext cx="4903347" cy="741680"/>
        </p:xfrm>
        <a:graphic>
          <a:graphicData uri="http://schemas.openxmlformats.org/drawingml/2006/table">
            <a:tbl>
              <a:tblPr firstRow="1" bandRow="1">
                <a:tableStyleId>{5C22544A-7EE6-4342-B048-85BDC9FD1C3A}</a:tableStyleId>
              </a:tblPr>
              <a:tblGrid>
                <a:gridCol w="1395773">
                  <a:extLst>
                    <a:ext uri="{9D8B030D-6E8A-4147-A177-3AD203B41FA5}">
                      <a16:colId xmlns:a16="http://schemas.microsoft.com/office/drawing/2014/main" val="2002525061"/>
                    </a:ext>
                  </a:extLst>
                </a:gridCol>
                <a:gridCol w="722221">
                  <a:extLst>
                    <a:ext uri="{9D8B030D-6E8A-4147-A177-3AD203B41FA5}">
                      <a16:colId xmlns:a16="http://schemas.microsoft.com/office/drawing/2014/main" val="1649000655"/>
                    </a:ext>
                  </a:extLst>
                </a:gridCol>
                <a:gridCol w="712932">
                  <a:extLst>
                    <a:ext uri="{9D8B030D-6E8A-4147-A177-3AD203B41FA5}">
                      <a16:colId xmlns:a16="http://schemas.microsoft.com/office/drawing/2014/main" val="4025796395"/>
                    </a:ext>
                  </a:extLst>
                </a:gridCol>
                <a:gridCol w="740780">
                  <a:extLst>
                    <a:ext uri="{9D8B030D-6E8A-4147-A177-3AD203B41FA5}">
                      <a16:colId xmlns:a16="http://schemas.microsoft.com/office/drawing/2014/main" val="450484766"/>
                    </a:ext>
                  </a:extLst>
                </a:gridCol>
                <a:gridCol w="682906">
                  <a:extLst>
                    <a:ext uri="{9D8B030D-6E8A-4147-A177-3AD203B41FA5}">
                      <a16:colId xmlns:a16="http://schemas.microsoft.com/office/drawing/2014/main" val="2523358279"/>
                    </a:ext>
                  </a:extLst>
                </a:gridCol>
                <a:gridCol w="648735">
                  <a:extLst>
                    <a:ext uri="{9D8B030D-6E8A-4147-A177-3AD203B41FA5}">
                      <a16:colId xmlns:a16="http://schemas.microsoft.com/office/drawing/2014/main" val="170819048"/>
                    </a:ext>
                  </a:extLst>
                </a:gridCol>
              </a:tblGrid>
              <a:tr h="370840">
                <a:tc>
                  <a:txBody>
                    <a:bodyPr/>
                    <a:lstStyle/>
                    <a:p>
                      <a:r>
                        <a:rPr lang="ru-RU" b="1" dirty="0">
                          <a:latin typeface="Courier New" panose="02070309020205020404" pitchFamily="49" charset="0"/>
                          <a:cs typeface="Courier New" panose="02070309020205020404" pitchFamily="49" charset="0"/>
                        </a:rPr>
                        <a:t>ВАРИАНТ</a:t>
                      </a:r>
                    </a:p>
                  </a:txBody>
                  <a:tcPr/>
                </a:tc>
                <a:tc>
                  <a:txBody>
                    <a:bodyPr/>
                    <a:lstStyle/>
                    <a:p>
                      <a:pPr algn="ctr"/>
                      <a:r>
                        <a:rPr lang="ru-RU" b="1" dirty="0">
                          <a:latin typeface="Courier New" panose="02070309020205020404" pitchFamily="49" charset="0"/>
                          <a:cs typeface="Courier New" panose="02070309020205020404" pitchFamily="49" charset="0"/>
                        </a:rPr>
                        <a:t>6</a:t>
                      </a:r>
                    </a:p>
                  </a:txBody>
                  <a:tcPr/>
                </a:tc>
                <a:tc>
                  <a:txBody>
                    <a:bodyPr/>
                    <a:lstStyle/>
                    <a:p>
                      <a:pPr algn="ctr"/>
                      <a:r>
                        <a:rPr lang="ru-RU" b="1" dirty="0">
                          <a:latin typeface="Courier New" panose="02070309020205020404" pitchFamily="49" charset="0"/>
                          <a:cs typeface="Courier New" panose="02070309020205020404" pitchFamily="49" charset="0"/>
                        </a:rPr>
                        <a:t>7</a:t>
                      </a:r>
                    </a:p>
                  </a:txBody>
                  <a:tcPr/>
                </a:tc>
                <a:tc>
                  <a:txBody>
                    <a:bodyPr/>
                    <a:lstStyle/>
                    <a:p>
                      <a:pPr algn="ctr"/>
                      <a:r>
                        <a:rPr lang="ru-RU" b="1" dirty="0">
                          <a:latin typeface="Courier New" panose="02070309020205020404" pitchFamily="49" charset="0"/>
                          <a:cs typeface="Courier New" panose="02070309020205020404" pitchFamily="49" charset="0"/>
                        </a:rPr>
                        <a:t>8</a:t>
                      </a:r>
                    </a:p>
                  </a:txBody>
                  <a:tcPr/>
                </a:tc>
                <a:tc>
                  <a:txBody>
                    <a:bodyPr/>
                    <a:lstStyle/>
                    <a:p>
                      <a:pPr algn="ctr"/>
                      <a:r>
                        <a:rPr lang="ru-RU" b="1" dirty="0">
                          <a:latin typeface="Courier New" panose="02070309020205020404" pitchFamily="49" charset="0"/>
                          <a:cs typeface="Courier New" panose="02070309020205020404" pitchFamily="49" charset="0"/>
                        </a:rPr>
                        <a:t>9</a:t>
                      </a:r>
                    </a:p>
                  </a:txBody>
                  <a:tcPr/>
                </a:tc>
                <a:tc>
                  <a:txBody>
                    <a:bodyPr/>
                    <a:lstStyle/>
                    <a:p>
                      <a:pPr algn="ctr"/>
                      <a:r>
                        <a:rPr lang="ru-RU" b="1" dirty="0">
                          <a:latin typeface="Courier New" panose="02070309020205020404" pitchFamily="49" charset="0"/>
                          <a:cs typeface="Courier New" panose="02070309020205020404" pitchFamily="49" charset="0"/>
                        </a:rPr>
                        <a:t>10</a:t>
                      </a:r>
                    </a:p>
                  </a:txBody>
                  <a:tcPr/>
                </a:tc>
                <a:extLst>
                  <a:ext uri="{0D108BD9-81ED-4DB2-BD59-A6C34878D82A}">
                    <a16:rowId xmlns:a16="http://schemas.microsoft.com/office/drawing/2014/main" val="315954254"/>
                  </a:ext>
                </a:extLst>
              </a:tr>
              <a:tr h="370840">
                <a:tc>
                  <a:txBody>
                    <a:bodyPr/>
                    <a:lstStyle/>
                    <a:p>
                      <a:r>
                        <a:rPr lang="ru-RU" b="1" dirty="0">
                          <a:latin typeface="Courier New" panose="02070309020205020404" pitchFamily="49" charset="0"/>
                          <a:cs typeface="Courier New" panose="02070309020205020404" pitchFamily="49" charset="0"/>
                        </a:rPr>
                        <a:t>РИСУНОК</a:t>
                      </a:r>
                    </a:p>
                  </a:txBody>
                  <a:tcPr/>
                </a:tc>
                <a:tc>
                  <a:txBody>
                    <a:bodyPr/>
                    <a:lstStyle/>
                    <a:p>
                      <a:pPr algn="ctr"/>
                      <a:r>
                        <a:rPr lang="ru-RU" b="1" dirty="0" err="1">
                          <a:latin typeface="Courier New" panose="02070309020205020404" pitchFamily="49" charset="0"/>
                          <a:cs typeface="Courier New" panose="02070309020205020404" pitchFamily="49" charset="0"/>
                        </a:rPr>
                        <a:t>в,г</a:t>
                      </a:r>
                      <a:endParaRPr lang="ru-RU" b="1" dirty="0">
                        <a:latin typeface="Courier New" panose="02070309020205020404" pitchFamily="49" charset="0"/>
                        <a:cs typeface="Courier New" panose="02070309020205020404" pitchFamily="49" charset="0"/>
                      </a:endParaRPr>
                    </a:p>
                  </a:txBody>
                  <a:tcPr/>
                </a:tc>
                <a:tc>
                  <a:txBody>
                    <a:bodyPr/>
                    <a:lstStyle/>
                    <a:p>
                      <a:pPr algn="ctr"/>
                      <a:r>
                        <a:rPr lang="ru-RU" b="1" dirty="0" err="1">
                          <a:latin typeface="Courier New" panose="02070309020205020404" pitchFamily="49" charset="0"/>
                          <a:cs typeface="Courier New" panose="02070309020205020404" pitchFamily="49" charset="0"/>
                        </a:rPr>
                        <a:t>а,е</a:t>
                      </a:r>
                      <a:endParaRPr lang="ru-RU" b="1" dirty="0">
                        <a:latin typeface="Courier New" panose="02070309020205020404" pitchFamily="49" charset="0"/>
                        <a:cs typeface="Courier New" panose="02070309020205020404" pitchFamily="49" charset="0"/>
                      </a:endParaRPr>
                    </a:p>
                  </a:txBody>
                  <a:tcPr/>
                </a:tc>
                <a:tc>
                  <a:txBody>
                    <a:bodyPr/>
                    <a:lstStyle/>
                    <a:p>
                      <a:pPr algn="ctr"/>
                      <a:r>
                        <a:rPr lang="ru-RU" b="1" dirty="0" err="1">
                          <a:latin typeface="Courier New" panose="02070309020205020404" pitchFamily="49" charset="0"/>
                          <a:cs typeface="Courier New" panose="02070309020205020404" pitchFamily="49" charset="0"/>
                        </a:rPr>
                        <a:t>б,г</a:t>
                      </a:r>
                      <a:endParaRPr lang="ru-RU" b="1" dirty="0">
                        <a:latin typeface="Courier New" panose="02070309020205020404" pitchFamily="49" charset="0"/>
                        <a:cs typeface="Courier New" panose="02070309020205020404" pitchFamily="49" charset="0"/>
                      </a:endParaRPr>
                    </a:p>
                  </a:txBody>
                  <a:tcPr/>
                </a:tc>
                <a:tc>
                  <a:txBody>
                    <a:bodyPr/>
                    <a:lstStyle/>
                    <a:p>
                      <a:pPr algn="ctr"/>
                      <a:r>
                        <a:rPr lang="ru-RU" b="1" dirty="0" err="1">
                          <a:latin typeface="Courier New" panose="02070309020205020404" pitchFamily="49" charset="0"/>
                          <a:cs typeface="Courier New" panose="02070309020205020404" pitchFamily="49" charset="0"/>
                        </a:rPr>
                        <a:t>в,д</a:t>
                      </a:r>
                      <a:endParaRPr lang="ru-RU" b="1" dirty="0">
                        <a:latin typeface="Courier New" panose="02070309020205020404" pitchFamily="49" charset="0"/>
                        <a:cs typeface="Courier New" panose="02070309020205020404" pitchFamily="49" charset="0"/>
                      </a:endParaRPr>
                    </a:p>
                  </a:txBody>
                  <a:tcPr/>
                </a:tc>
                <a:tc>
                  <a:txBody>
                    <a:bodyPr/>
                    <a:lstStyle/>
                    <a:p>
                      <a:pPr algn="ctr"/>
                      <a:r>
                        <a:rPr lang="ru-RU" b="1" dirty="0" err="1">
                          <a:latin typeface="Courier New" panose="02070309020205020404" pitchFamily="49" charset="0"/>
                          <a:cs typeface="Courier New" panose="02070309020205020404" pitchFamily="49" charset="0"/>
                        </a:rPr>
                        <a:t>а,г</a:t>
                      </a:r>
                      <a:endParaRPr lang="ru-RU" b="1"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2780743278"/>
                  </a:ext>
                </a:extLst>
              </a:tr>
            </a:tbl>
          </a:graphicData>
        </a:graphic>
      </p:graphicFrame>
      <p:graphicFrame>
        <p:nvGraphicFramePr>
          <p:cNvPr id="18" name="Таблица 17">
            <a:extLst>
              <a:ext uri="{FF2B5EF4-FFF2-40B4-BE49-F238E27FC236}">
                <a16:creationId xmlns:a16="http://schemas.microsoft.com/office/drawing/2014/main" id="{FEF7AABB-6933-C47E-6323-85920196AE1B}"/>
              </a:ext>
            </a:extLst>
          </p:cNvPr>
          <p:cNvGraphicFramePr>
            <a:graphicFrameLocks noGrp="1"/>
          </p:cNvGraphicFramePr>
          <p:nvPr>
            <p:extLst>
              <p:ext uri="{D42A27DB-BD31-4B8C-83A1-F6EECF244321}">
                <p14:modId xmlns:p14="http://schemas.microsoft.com/office/powerpoint/2010/main" val="3810682700"/>
              </p:ext>
            </p:extLst>
          </p:nvPr>
        </p:nvGraphicFramePr>
        <p:xfrm>
          <a:off x="7151558" y="4936693"/>
          <a:ext cx="4903347" cy="741680"/>
        </p:xfrm>
        <a:graphic>
          <a:graphicData uri="http://schemas.openxmlformats.org/drawingml/2006/table">
            <a:tbl>
              <a:tblPr firstRow="1" bandRow="1">
                <a:tableStyleId>{5C22544A-7EE6-4342-B048-85BDC9FD1C3A}</a:tableStyleId>
              </a:tblPr>
              <a:tblGrid>
                <a:gridCol w="1395773">
                  <a:extLst>
                    <a:ext uri="{9D8B030D-6E8A-4147-A177-3AD203B41FA5}">
                      <a16:colId xmlns:a16="http://schemas.microsoft.com/office/drawing/2014/main" val="2002525061"/>
                    </a:ext>
                  </a:extLst>
                </a:gridCol>
                <a:gridCol w="722221">
                  <a:extLst>
                    <a:ext uri="{9D8B030D-6E8A-4147-A177-3AD203B41FA5}">
                      <a16:colId xmlns:a16="http://schemas.microsoft.com/office/drawing/2014/main" val="1649000655"/>
                    </a:ext>
                  </a:extLst>
                </a:gridCol>
                <a:gridCol w="712932">
                  <a:extLst>
                    <a:ext uri="{9D8B030D-6E8A-4147-A177-3AD203B41FA5}">
                      <a16:colId xmlns:a16="http://schemas.microsoft.com/office/drawing/2014/main" val="4025796395"/>
                    </a:ext>
                  </a:extLst>
                </a:gridCol>
                <a:gridCol w="740780">
                  <a:extLst>
                    <a:ext uri="{9D8B030D-6E8A-4147-A177-3AD203B41FA5}">
                      <a16:colId xmlns:a16="http://schemas.microsoft.com/office/drawing/2014/main" val="450484766"/>
                    </a:ext>
                  </a:extLst>
                </a:gridCol>
                <a:gridCol w="682906">
                  <a:extLst>
                    <a:ext uri="{9D8B030D-6E8A-4147-A177-3AD203B41FA5}">
                      <a16:colId xmlns:a16="http://schemas.microsoft.com/office/drawing/2014/main" val="2523358279"/>
                    </a:ext>
                  </a:extLst>
                </a:gridCol>
                <a:gridCol w="648735">
                  <a:extLst>
                    <a:ext uri="{9D8B030D-6E8A-4147-A177-3AD203B41FA5}">
                      <a16:colId xmlns:a16="http://schemas.microsoft.com/office/drawing/2014/main" val="170819048"/>
                    </a:ext>
                  </a:extLst>
                </a:gridCol>
              </a:tblGrid>
              <a:tr h="370840">
                <a:tc>
                  <a:txBody>
                    <a:bodyPr/>
                    <a:lstStyle/>
                    <a:p>
                      <a:r>
                        <a:rPr lang="ru-RU" b="1" dirty="0">
                          <a:latin typeface="Courier New" panose="02070309020205020404" pitchFamily="49" charset="0"/>
                          <a:cs typeface="Courier New" panose="02070309020205020404" pitchFamily="49" charset="0"/>
                        </a:rPr>
                        <a:t>ВАРИАНТ</a:t>
                      </a:r>
                    </a:p>
                  </a:txBody>
                  <a:tcPr/>
                </a:tc>
                <a:tc>
                  <a:txBody>
                    <a:bodyPr/>
                    <a:lstStyle/>
                    <a:p>
                      <a:pPr algn="ctr"/>
                      <a:r>
                        <a:rPr lang="ru-RU" b="1" dirty="0">
                          <a:latin typeface="Courier New" panose="02070309020205020404" pitchFamily="49" charset="0"/>
                          <a:cs typeface="Courier New" panose="02070309020205020404" pitchFamily="49" charset="0"/>
                        </a:rPr>
                        <a:t>11</a:t>
                      </a:r>
                    </a:p>
                  </a:txBody>
                  <a:tcPr/>
                </a:tc>
                <a:tc>
                  <a:txBody>
                    <a:bodyPr/>
                    <a:lstStyle/>
                    <a:p>
                      <a:pPr algn="ctr"/>
                      <a:r>
                        <a:rPr lang="ru-RU" b="1" dirty="0">
                          <a:latin typeface="Courier New" panose="02070309020205020404" pitchFamily="49" charset="0"/>
                          <a:cs typeface="Courier New" panose="02070309020205020404" pitchFamily="49" charset="0"/>
                        </a:rPr>
                        <a:t>12</a:t>
                      </a:r>
                    </a:p>
                  </a:txBody>
                  <a:tcPr/>
                </a:tc>
                <a:tc>
                  <a:txBody>
                    <a:bodyPr/>
                    <a:lstStyle/>
                    <a:p>
                      <a:pPr algn="ctr"/>
                      <a:endParaRPr lang="ru-RU" b="1" dirty="0">
                        <a:latin typeface="Courier New" panose="02070309020205020404" pitchFamily="49" charset="0"/>
                        <a:cs typeface="Courier New" panose="02070309020205020404" pitchFamily="49" charset="0"/>
                      </a:endParaRPr>
                    </a:p>
                  </a:txBody>
                  <a:tcPr/>
                </a:tc>
                <a:tc>
                  <a:txBody>
                    <a:bodyPr/>
                    <a:lstStyle/>
                    <a:p>
                      <a:pPr algn="ctr"/>
                      <a:endParaRPr lang="ru-RU" b="1" dirty="0">
                        <a:latin typeface="Courier New" panose="02070309020205020404" pitchFamily="49" charset="0"/>
                        <a:cs typeface="Courier New" panose="02070309020205020404" pitchFamily="49" charset="0"/>
                      </a:endParaRPr>
                    </a:p>
                  </a:txBody>
                  <a:tcPr/>
                </a:tc>
                <a:tc>
                  <a:txBody>
                    <a:bodyPr/>
                    <a:lstStyle/>
                    <a:p>
                      <a:pPr algn="ctr"/>
                      <a:endParaRPr lang="ru-RU" b="1"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315954254"/>
                  </a:ext>
                </a:extLst>
              </a:tr>
              <a:tr h="370840">
                <a:tc>
                  <a:txBody>
                    <a:bodyPr/>
                    <a:lstStyle/>
                    <a:p>
                      <a:r>
                        <a:rPr lang="ru-RU" b="1" dirty="0">
                          <a:latin typeface="Courier New" panose="02070309020205020404" pitchFamily="49" charset="0"/>
                          <a:cs typeface="Courier New" panose="02070309020205020404" pitchFamily="49" charset="0"/>
                        </a:rPr>
                        <a:t>РИСУНОК</a:t>
                      </a:r>
                    </a:p>
                  </a:txBody>
                  <a:tcPr/>
                </a:tc>
                <a:tc>
                  <a:txBody>
                    <a:bodyPr/>
                    <a:lstStyle/>
                    <a:p>
                      <a:pPr algn="ctr"/>
                      <a:r>
                        <a:rPr lang="ru-RU" b="1" dirty="0" err="1">
                          <a:latin typeface="Courier New" panose="02070309020205020404" pitchFamily="49" charset="0"/>
                          <a:cs typeface="Courier New" panose="02070309020205020404" pitchFamily="49" charset="0"/>
                        </a:rPr>
                        <a:t>б,д</a:t>
                      </a:r>
                      <a:endParaRPr lang="ru-RU" b="1" dirty="0">
                        <a:latin typeface="Courier New" panose="02070309020205020404" pitchFamily="49" charset="0"/>
                        <a:cs typeface="Courier New" panose="02070309020205020404" pitchFamily="49" charset="0"/>
                      </a:endParaRPr>
                    </a:p>
                  </a:txBody>
                  <a:tcPr/>
                </a:tc>
                <a:tc>
                  <a:txBody>
                    <a:bodyPr/>
                    <a:lstStyle/>
                    <a:p>
                      <a:pPr algn="ctr"/>
                      <a:r>
                        <a:rPr lang="ru-RU" b="1" dirty="0" err="1">
                          <a:latin typeface="Courier New" panose="02070309020205020404" pitchFamily="49" charset="0"/>
                          <a:cs typeface="Courier New" panose="02070309020205020404" pitchFamily="49" charset="0"/>
                        </a:rPr>
                        <a:t>в,е</a:t>
                      </a:r>
                      <a:endParaRPr lang="ru-RU" b="1" dirty="0">
                        <a:latin typeface="Courier New" panose="02070309020205020404" pitchFamily="49" charset="0"/>
                        <a:cs typeface="Courier New" panose="02070309020205020404" pitchFamily="49" charset="0"/>
                      </a:endParaRPr>
                    </a:p>
                  </a:txBody>
                  <a:tcPr/>
                </a:tc>
                <a:tc>
                  <a:txBody>
                    <a:bodyPr/>
                    <a:lstStyle/>
                    <a:p>
                      <a:pPr algn="ctr"/>
                      <a:endParaRPr lang="ru-RU" b="1" dirty="0">
                        <a:latin typeface="Courier New" panose="02070309020205020404" pitchFamily="49" charset="0"/>
                        <a:cs typeface="Courier New" panose="02070309020205020404" pitchFamily="49" charset="0"/>
                      </a:endParaRPr>
                    </a:p>
                  </a:txBody>
                  <a:tcPr/>
                </a:tc>
                <a:tc>
                  <a:txBody>
                    <a:bodyPr/>
                    <a:lstStyle/>
                    <a:p>
                      <a:pPr algn="ctr"/>
                      <a:endParaRPr lang="ru-RU" b="1" dirty="0">
                        <a:latin typeface="Courier New" panose="02070309020205020404" pitchFamily="49" charset="0"/>
                        <a:cs typeface="Courier New" panose="02070309020205020404" pitchFamily="49" charset="0"/>
                      </a:endParaRPr>
                    </a:p>
                  </a:txBody>
                  <a:tcPr/>
                </a:tc>
                <a:tc>
                  <a:txBody>
                    <a:bodyPr/>
                    <a:lstStyle/>
                    <a:p>
                      <a:pPr algn="ctr"/>
                      <a:endParaRPr lang="ru-RU" b="1"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2780743278"/>
                  </a:ext>
                </a:extLst>
              </a:tr>
            </a:tbl>
          </a:graphicData>
        </a:graphic>
      </p:graphicFrame>
    </p:spTree>
    <p:extLst>
      <p:ext uri="{BB962C8B-B14F-4D97-AF65-F5344CB8AC3E}">
        <p14:creationId xmlns:p14="http://schemas.microsoft.com/office/powerpoint/2010/main" val="3151894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33</a:t>
            </a:fld>
            <a:endParaRPr lang="ru-RU"/>
          </a:p>
        </p:txBody>
      </p:sp>
      <p:sp>
        <p:nvSpPr>
          <p:cNvPr id="7" name="TextBox 6">
            <a:extLst>
              <a:ext uri="{FF2B5EF4-FFF2-40B4-BE49-F238E27FC236}">
                <a16:creationId xmlns:a16="http://schemas.microsoft.com/office/drawing/2014/main" id="{B303468B-AAB5-C78B-87B3-C29593CAA39D}"/>
              </a:ext>
            </a:extLst>
          </p:cNvPr>
          <p:cNvSpPr txBox="1"/>
          <p:nvPr/>
        </p:nvSpPr>
        <p:spPr>
          <a:xfrm>
            <a:off x="310105" y="136525"/>
            <a:ext cx="11571789" cy="3046988"/>
          </a:xfrm>
          <a:prstGeom prst="rect">
            <a:avLst/>
          </a:prstGeom>
          <a:noFill/>
        </p:spPr>
        <p:txBody>
          <a:bodyPr wrap="square">
            <a:spAutoFit/>
          </a:bodyPr>
          <a:lstStyle/>
          <a:p>
            <a:r>
              <a:rPr lang="ru-RU" sz="2400" b="1" dirty="0">
                <a:latin typeface="Courier New" panose="02070309020205020404" pitchFamily="49" charset="0"/>
                <a:cs typeface="Courier New" panose="02070309020205020404" pitchFamily="49" charset="0"/>
              </a:rPr>
              <a:t>Задача 2. </a:t>
            </a:r>
            <a:r>
              <a:rPr lang="ru-RU" sz="2400" dirty="0">
                <a:latin typeface="Courier New" panose="02070309020205020404" pitchFamily="49" charset="0"/>
                <a:cs typeface="Courier New" panose="02070309020205020404" pitchFamily="49" charset="0"/>
              </a:rPr>
              <a:t>Выполняя лабораторную работу по определению фокусного расстояния и оптической силы собирающей линзы, ученик расположил на столе вдоль одной прямой экран, линзу и зажженную свечу. Когда расстояние от линзы до свечи составляло </a:t>
            </a:r>
            <a:r>
              <a:rPr lang="ru-RU" sz="2400" b="1" dirty="0">
                <a:latin typeface="Courier New" panose="02070309020205020404" pitchFamily="49" charset="0"/>
                <a:cs typeface="Courier New" panose="02070309020205020404" pitchFamily="49" charset="0"/>
              </a:rPr>
              <a:t>а</a:t>
            </a:r>
            <a:r>
              <a:rPr lang="ru-RU" sz="2400" dirty="0">
                <a:latin typeface="Courier New" panose="02070309020205020404" pitchFamily="49" charset="0"/>
                <a:cs typeface="Courier New" panose="02070309020205020404" pitchFamily="49" charset="0"/>
              </a:rPr>
              <a:t>, то на экране, удаленном от линзы на расстояние </a:t>
            </a:r>
            <a:r>
              <a:rPr lang="en-US" sz="2400" b="1" dirty="0">
                <a:latin typeface="Courier New" panose="02070309020205020404" pitchFamily="49" charset="0"/>
                <a:cs typeface="Courier New" panose="02070309020205020404" pitchFamily="49" charset="0"/>
              </a:rPr>
              <a:t>b</a:t>
            </a:r>
            <a:r>
              <a:rPr lang="ru-RU" sz="2400" dirty="0">
                <a:latin typeface="Courier New" panose="02070309020205020404" pitchFamily="49" charset="0"/>
                <a:cs typeface="Courier New" panose="02070309020205020404" pitchFamily="49" charset="0"/>
              </a:rPr>
              <a:t>, отчетливо наблюдалось перевернутое изображение свечи. Фокусное расстояние линзы </a:t>
            </a:r>
            <a:r>
              <a:rPr lang="ru-RU" sz="2400" b="1" dirty="0">
                <a:latin typeface="Courier New" panose="02070309020205020404" pitchFamily="49" charset="0"/>
                <a:cs typeface="Courier New" panose="02070309020205020404" pitchFamily="49" charset="0"/>
              </a:rPr>
              <a:t>F</a:t>
            </a:r>
            <a:r>
              <a:rPr lang="ru-RU" sz="2400" dirty="0">
                <a:latin typeface="Courier New" panose="02070309020205020404" pitchFamily="49" charset="0"/>
                <a:cs typeface="Courier New" panose="02070309020205020404" pitchFamily="49" charset="0"/>
              </a:rPr>
              <a:t>, оптическая сила </a:t>
            </a:r>
            <a:r>
              <a:rPr lang="ru-RU" sz="2400" b="1" dirty="0">
                <a:latin typeface="Courier New" panose="02070309020205020404" pitchFamily="49" charset="0"/>
                <a:cs typeface="Courier New" panose="02070309020205020404" pitchFamily="49" charset="0"/>
              </a:rPr>
              <a:t>D</a:t>
            </a:r>
            <a:r>
              <a:rPr lang="ru-RU" sz="2400" dirty="0">
                <a:latin typeface="Courier New" panose="02070309020205020404" pitchFamily="49" charset="0"/>
                <a:cs typeface="Courier New" panose="02070309020205020404" pitchFamily="49" charset="0"/>
              </a:rPr>
              <a:t>. Определите значения величин, обозначенных </a:t>
            </a:r>
            <a:r>
              <a:rPr lang="ru-RU" sz="2400" b="1" dirty="0">
                <a:latin typeface="Courier New" panose="02070309020205020404" pitchFamily="49" charset="0"/>
                <a:cs typeface="Courier New" panose="02070309020205020404" pitchFamily="49" charset="0"/>
              </a:rPr>
              <a:t>*</a:t>
            </a:r>
            <a:r>
              <a:rPr lang="ru-RU" sz="2400" dirty="0">
                <a:latin typeface="Courier New" panose="02070309020205020404" pitchFamily="49" charset="0"/>
                <a:cs typeface="Courier New" panose="02070309020205020404" pitchFamily="49" charset="0"/>
              </a:rPr>
              <a:t>.</a:t>
            </a:r>
          </a:p>
        </p:txBody>
      </p:sp>
      <p:graphicFrame>
        <p:nvGraphicFramePr>
          <p:cNvPr id="8" name="Таблица 8">
            <a:extLst>
              <a:ext uri="{FF2B5EF4-FFF2-40B4-BE49-F238E27FC236}">
                <a16:creationId xmlns:a16="http://schemas.microsoft.com/office/drawing/2014/main" id="{835219C2-54DD-13ED-CF7E-6F9BEC220C41}"/>
              </a:ext>
            </a:extLst>
          </p:cNvPr>
          <p:cNvGraphicFramePr>
            <a:graphicFrameLocks noGrp="1" noChangeAspect="1"/>
          </p:cNvGraphicFramePr>
          <p:nvPr>
            <p:extLst>
              <p:ext uri="{D42A27DB-BD31-4B8C-83A1-F6EECF244321}">
                <p14:modId xmlns:p14="http://schemas.microsoft.com/office/powerpoint/2010/main" val="473624968"/>
              </p:ext>
            </p:extLst>
          </p:nvPr>
        </p:nvGraphicFramePr>
        <p:xfrm>
          <a:off x="1096622" y="3674488"/>
          <a:ext cx="10141835" cy="1854200"/>
        </p:xfrm>
        <a:graphic>
          <a:graphicData uri="http://schemas.openxmlformats.org/drawingml/2006/table">
            <a:tbl>
              <a:tblPr firstRow="1" bandRow="1">
                <a:tableStyleId>{5C22544A-7EE6-4342-B048-85BDC9FD1C3A}</a:tableStyleId>
              </a:tblPr>
              <a:tblGrid>
                <a:gridCol w="1449248">
                  <a:extLst>
                    <a:ext uri="{9D8B030D-6E8A-4147-A177-3AD203B41FA5}">
                      <a16:colId xmlns:a16="http://schemas.microsoft.com/office/drawing/2014/main" val="950578528"/>
                    </a:ext>
                  </a:extLst>
                </a:gridCol>
                <a:gridCol w="752354">
                  <a:extLst>
                    <a:ext uri="{9D8B030D-6E8A-4147-A177-3AD203B41FA5}">
                      <a16:colId xmlns:a16="http://schemas.microsoft.com/office/drawing/2014/main" val="1660139947"/>
                    </a:ext>
                  </a:extLst>
                </a:gridCol>
                <a:gridCol w="729205">
                  <a:extLst>
                    <a:ext uri="{9D8B030D-6E8A-4147-A177-3AD203B41FA5}">
                      <a16:colId xmlns:a16="http://schemas.microsoft.com/office/drawing/2014/main" val="411059818"/>
                    </a:ext>
                  </a:extLst>
                </a:gridCol>
                <a:gridCol w="717631">
                  <a:extLst>
                    <a:ext uri="{9D8B030D-6E8A-4147-A177-3AD203B41FA5}">
                      <a16:colId xmlns:a16="http://schemas.microsoft.com/office/drawing/2014/main" val="3705547003"/>
                    </a:ext>
                  </a:extLst>
                </a:gridCol>
                <a:gridCol w="671331">
                  <a:extLst>
                    <a:ext uri="{9D8B030D-6E8A-4147-A177-3AD203B41FA5}">
                      <a16:colId xmlns:a16="http://schemas.microsoft.com/office/drawing/2014/main" val="3759591828"/>
                    </a:ext>
                  </a:extLst>
                </a:gridCol>
                <a:gridCol w="717631">
                  <a:extLst>
                    <a:ext uri="{9D8B030D-6E8A-4147-A177-3AD203B41FA5}">
                      <a16:colId xmlns:a16="http://schemas.microsoft.com/office/drawing/2014/main" val="3158228608"/>
                    </a:ext>
                  </a:extLst>
                </a:gridCol>
                <a:gridCol w="706055">
                  <a:extLst>
                    <a:ext uri="{9D8B030D-6E8A-4147-A177-3AD203B41FA5}">
                      <a16:colId xmlns:a16="http://schemas.microsoft.com/office/drawing/2014/main" val="3608459140"/>
                    </a:ext>
                  </a:extLst>
                </a:gridCol>
                <a:gridCol w="740780">
                  <a:extLst>
                    <a:ext uri="{9D8B030D-6E8A-4147-A177-3AD203B41FA5}">
                      <a16:colId xmlns:a16="http://schemas.microsoft.com/office/drawing/2014/main" val="2895805595"/>
                    </a:ext>
                  </a:extLst>
                </a:gridCol>
                <a:gridCol w="717631">
                  <a:extLst>
                    <a:ext uri="{9D8B030D-6E8A-4147-A177-3AD203B41FA5}">
                      <a16:colId xmlns:a16="http://schemas.microsoft.com/office/drawing/2014/main" val="724353143"/>
                    </a:ext>
                  </a:extLst>
                </a:gridCol>
                <a:gridCol w="717630">
                  <a:extLst>
                    <a:ext uri="{9D8B030D-6E8A-4147-A177-3AD203B41FA5}">
                      <a16:colId xmlns:a16="http://schemas.microsoft.com/office/drawing/2014/main" val="3222662326"/>
                    </a:ext>
                  </a:extLst>
                </a:gridCol>
                <a:gridCol w="798653">
                  <a:extLst>
                    <a:ext uri="{9D8B030D-6E8A-4147-A177-3AD203B41FA5}">
                      <a16:colId xmlns:a16="http://schemas.microsoft.com/office/drawing/2014/main" val="3378598886"/>
                    </a:ext>
                  </a:extLst>
                </a:gridCol>
                <a:gridCol w="682906">
                  <a:extLst>
                    <a:ext uri="{9D8B030D-6E8A-4147-A177-3AD203B41FA5}">
                      <a16:colId xmlns:a16="http://schemas.microsoft.com/office/drawing/2014/main" val="4247420059"/>
                    </a:ext>
                  </a:extLst>
                </a:gridCol>
                <a:gridCol w="740780">
                  <a:extLst>
                    <a:ext uri="{9D8B030D-6E8A-4147-A177-3AD203B41FA5}">
                      <a16:colId xmlns:a16="http://schemas.microsoft.com/office/drawing/2014/main" val="1970223914"/>
                    </a:ext>
                  </a:extLst>
                </a:gridCol>
              </a:tblGrid>
              <a:tr h="370840">
                <a:tc>
                  <a:txBody>
                    <a:bodyPr/>
                    <a:lstStyle/>
                    <a:p>
                      <a:r>
                        <a:rPr lang="ru-RU" dirty="0"/>
                        <a:t>ВАРИАНТ</a:t>
                      </a:r>
                    </a:p>
                  </a:txBody>
                  <a:tcPr/>
                </a:tc>
                <a:tc>
                  <a:txBody>
                    <a:bodyPr/>
                    <a:lstStyle/>
                    <a:p>
                      <a:pPr algn="ctr"/>
                      <a:r>
                        <a:rPr lang="ru-RU" dirty="0"/>
                        <a:t>1</a:t>
                      </a:r>
                    </a:p>
                  </a:txBody>
                  <a:tcPr/>
                </a:tc>
                <a:tc>
                  <a:txBody>
                    <a:bodyPr/>
                    <a:lstStyle/>
                    <a:p>
                      <a:pPr algn="ctr"/>
                      <a:r>
                        <a:rPr lang="ru-RU" dirty="0"/>
                        <a:t>2</a:t>
                      </a:r>
                    </a:p>
                  </a:txBody>
                  <a:tcPr/>
                </a:tc>
                <a:tc>
                  <a:txBody>
                    <a:bodyPr/>
                    <a:lstStyle/>
                    <a:p>
                      <a:pPr algn="ctr"/>
                      <a:r>
                        <a:rPr lang="ru-RU" dirty="0"/>
                        <a:t>3</a:t>
                      </a:r>
                    </a:p>
                  </a:txBody>
                  <a:tcPr/>
                </a:tc>
                <a:tc>
                  <a:txBody>
                    <a:bodyPr/>
                    <a:lstStyle/>
                    <a:p>
                      <a:pPr algn="ctr"/>
                      <a:r>
                        <a:rPr lang="ru-RU" dirty="0"/>
                        <a:t>4</a:t>
                      </a:r>
                    </a:p>
                  </a:txBody>
                  <a:tcPr/>
                </a:tc>
                <a:tc>
                  <a:txBody>
                    <a:bodyPr/>
                    <a:lstStyle/>
                    <a:p>
                      <a:pPr algn="ctr"/>
                      <a:r>
                        <a:rPr lang="ru-RU" dirty="0"/>
                        <a:t>5</a:t>
                      </a:r>
                    </a:p>
                  </a:txBody>
                  <a:tcPr/>
                </a:tc>
                <a:tc>
                  <a:txBody>
                    <a:bodyPr/>
                    <a:lstStyle/>
                    <a:p>
                      <a:pPr algn="ctr"/>
                      <a:r>
                        <a:rPr lang="ru-RU" dirty="0"/>
                        <a:t>6</a:t>
                      </a:r>
                    </a:p>
                  </a:txBody>
                  <a:tcPr/>
                </a:tc>
                <a:tc>
                  <a:txBody>
                    <a:bodyPr/>
                    <a:lstStyle/>
                    <a:p>
                      <a:pPr algn="ctr"/>
                      <a:r>
                        <a:rPr lang="ru-RU" dirty="0"/>
                        <a:t>7</a:t>
                      </a:r>
                    </a:p>
                  </a:txBody>
                  <a:tcPr/>
                </a:tc>
                <a:tc>
                  <a:txBody>
                    <a:bodyPr/>
                    <a:lstStyle/>
                    <a:p>
                      <a:pPr algn="ctr"/>
                      <a:r>
                        <a:rPr lang="ru-RU" dirty="0"/>
                        <a:t>8</a:t>
                      </a:r>
                    </a:p>
                  </a:txBody>
                  <a:tcPr/>
                </a:tc>
                <a:tc>
                  <a:txBody>
                    <a:bodyPr/>
                    <a:lstStyle/>
                    <a:p>
                      <a:pPr algn="ctr"/>
                      <a:r>
                        <a:rPr lang="ru-RU" dirty="0"/>
                        <a:t>9</a:t>
                      </a:r>
                    </a:p>
                  </a:txBody>
                  <a:tcPr/>
                </a:tc>
                <a:tc>
                  <a:txBody>
                    <a:bodyPr/>
                    <a:lstStyle/>
                    <a:p>
                      <a:pPr algn="ctr"/>
                      <a:r>
                        <a:rPr lang="ru-RU" dirty="0"/>
                        <a:t>10</a:t>
                      </a:r>
                    </a:p>
                  </a:txBody>
                  <a:tcPr/>
                </a:tc>
                <a:tc>
                  <a:txBody>
                    <a:bodyPr/>
                    <a:lstStyle/>
                    <a:p>
                      <a:pPr algn="ctr"/>
                      <a:r>
                        <a:rPr lang="ru-RU" dirty="0"/>
                        <a:t>11</a:t>
                      </a:r>
                    </a:p>
                  </a:txBody>
                  <a:tcPr/>
                </a:tc>
                <a:tc>
                  <a:txBody>
                    <a:bodyPr/>
                    <a:lstStyle/>
                    <a:p>
                      <a:pPr algn="ctr"/>
                      <a:r>
                        <a:rPr lang="ru-RU" dirty="0"/>
                        <a:t>12</a:t>
                      </a:r>
                    </a:p>
                  </a:txBody>
                  <a:tcPr/>
                </a:tc>
                <a:extLst>
                  <a:ext uri="{0D108BD9-81ED-4DB2-BD59-A6C34878D82A}">
                    <a16:rowId xmlns:a16="http://schemas.microsoft.com/office/drawing/2014/main" val="320473401"/>
                  </a:ext>
                </a:extLst>
              </a:tr>
              <a:tr h="370840">
                <a:tc>
                  <a:txBody>
                    <a:bodyPr/>
                    <a:lstStyle/>
                    <a:p>
                      <a:pPr algn="ctr"/>
                      <a:r>
                        <a:rPr lang="ru-RU" b="1" dirty="0">
                          <a:solidFill>
                            <a:srgbClr val="002060"/>
                          </a:solidFill>
                          <a:latin typeface="Courier New" panose="02070309020205020404" pitchFamily="49" charset="0"/>
                          <a:cs typeface="Courier New" panose="02070309020205020404" pitchFamily="49" charset="0"/>
                        </a:rPr>
                        <a:t>а, см</a:t>
                      </a:r>
                    </a:p>
                  </a:txBody>
                  <a:tcPr/>
                </a:tc>
                <a:tc>
                  <a:txBody>
                    <a:bodyPr/>
                    <a:lstStyle/>
                    <a:p>
                      <a:pPr algn="ctr"/>
                      <a:r>
                        <a:rPr lang="ru-RU" b="1" dirty="0">
                          <a:latin typeface="Courier New" panose="02070309020205020404" pitchFamily="49" charset="0"/>
                          <a:cs typeface="Courier New" panose="02070309020205020404" pitchFamily="49" charset="0"/>
                        </a:rPr>
                        <a:t>40</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55</a:t>
                      </a:r>
                    </a:p>
                  </a:txBody>
                  <a:tcPr/>
                </a:tc>
                <a:tc>
                  <a:txBody>
                    <a:bodyPr/>
                    <a:lstStyle/>
                    <a:p>
                      <a:pPr algn="ctr"/>
                      <a:r>
                        <a:rPr lang="ru-RU" b="1" dirty="0">
                          <a:latin typeface="Courier New" panose="02070309020205020404" pitchFamily="49" charset="0"/>
                          <a:cs typeface="Courier New" panose="02070309020205020404" pitchFamily="49" charset="0"/>
                        </a:rPr>
                        <a:t>30</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60</a:t>
                      </a:r>
                    </a:p>
                  </a:txBody>
                  <a:tcPr/>
                </a:tc>
                <a:tc>
                  <a:txBody>
                    <a:bodyPr/>
                    <a:lstStyle/>
                    <a:p>
                      <a:pPr algn="ctr"/>
                      <a:r>
                        <a:rPr lang="ru-RU" b="1" dirty="0">
                          <a:latin typeface="Courier New" panose="02070309020205020404" pitchFamily="49" charset="0"/>
                          <a:cs typeface="Courier New" panose="02070309020205020404" pitchFamily="49" charset="0"/>
                        </a:rPr>
                        <a:t>35</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35</a:t>
                      </a:r>
                    </a:p>
                  </a:txBody>
                  <a:tcPr/>
                </a:tc>
                <a:extLst>
                  <a:ext uri="{0D108BD9-81ED-4DB2-BD59-A6C34878D82A}">
                    <a16:rowId xmlns:a16="http://schemas.microsoft.com/office/drawing/2014/main" val="445023067"/>
                  </a:ext>
                </a:extLst>
              </a:tr>
              <a:tr h="370840">
                <a:tc>
                  <a:txBody>
                    <a:bodyPr/>
                    <a:lstStyle/>
                    <a:p>
                      <a:pPr algn="ctr"/>
                      <a:r>
                        <a:rPr lang="en-US" b="1" dirty="0">
                          <a:solidFill>
                            <a:srgbClr val="002060"/>
                          </a:solidFill>
                          <a:latin typeface="Courier New" panose="02070309020205020404" pitchFamily="49" charset="0"/>
                          <a:cs typeface="Courier New" panose="02070309020205020404" pitchFamily="49" charset="0"/>
                        </a:rPr>
                        <a:t>b,  </a:t>
                      </a:r>
                      <a:r>
                        <a:rPr lang="ru-RU" b="1" dirty="0">
                          <a:solidFill>
                            <a:srgbClr val="002060"/>
                          </a:solidFill>
                          <a:latin typeface="Courier New" panose="02070309020205020404" pitchFamily="49" charset="0"/>
                          <a:cs typeface="Courier New" panose="02070309020205020404" pitchFamily="49" charset="0"/>
                        </a:rPr>
                        <a:t>см</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14</a:t>
                      </a:r>
                    </a:p>
                  </a:txBody>
                  <a:tcPr/>
                </a:tc>
                <a:tc>
                  <a:txBody>
                    <a:bodyPr/>
                    <a:lstStyle/>
                    <a:p>
                      <a:pPr algn="ctr"/>
                      <a:r>
                        <a:rPr lang="ru-RU" b="1" dirty="0">
                          <a:latin typeface="Courier New" panose="02070309020205020404" pitchFamily="49" charset="0"/>
                          <a:cs typeface="Courier New" panose="02070309020205020404" pitchFamily="49" charset="0"/>
                        </a:rPr>
                        <a:t>18</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8,0</a:t>
                      </a:r>
                    </a:p>
                  </a:txBody>
                  <a:tcPr/>
                </a:tc>
                <a:tc>
                  <a:txBody>
                    <a:bodyPr/>
                    <a:lstStyle/>
                    <a:p>
                      <a:pPr algn="ctr"/>
                      <a:r>
                        <a:rPr lang="ru-RU" b="1" dirty="0">
                          <a:latin typeface="Courier New" panose="02070309020205020404" pitchFamily="49" charset="0"/>
                          <a:cs typeface="Courier New" panose="02070309020205020404" pitchFamily="49" charset="0"/>
                        </a:rPr>
                        <a:t>17</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17</a:t>
                      </a:r>
                    </a:p>
                  </a:txBody>
                  <a:tcPr/>
                </a:tc>
                <a:tc>
                  <a:txBody>
                    <a:bodyPr/>
                    <a:lstStyle/>
                    <a:p>
                      <a:pPr algn="ctr"/>
                      <a:r>
                        <a:rPr lang="ru-RU" b="1" dirty="0">
                          <a:latin typeface="Courier New" panose="02070309020205020404" pitchFamily="49" charset="0"/>
                          <a:cs typeface="Courier New" panose="02070309020205020404" pitchFamily="49" charset="0"/>
                        </a:rPr>
                        <a:t>11</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extLst>
                  <a:ext uri="{0D108BD9-81ED-4DB2-BD59-A6C34878D82A}">
                    <a16:rowId xmlns:a16="http://schemas.microsoft.com/office/drawing/2014/main" val="2461857824"/>
                  </a:ext>
                </a:extLst>
              </a:tr>
              <a:tr h="370840">
                <a:tc>
                  <a:txBody>
                    <a:bodyPr/>
                    <a:lstStyle/>
                    <a:p>
                      <a:pPr algn="ctr"/>
                      <a:r>
                        <a:rPr lang="en-US" b="1" dirty="0">
                          <a:solidFill>
                            <a:srgbClr val="002060"/>
                          </a:solidFill>
                          <a:latin typeface="Courier New" panose="02070309020205020404" pitchFamily="49" charset="0"/>
                          <a:cs typeface="Courier New" panose="02070309020205020404" pitchFamily="49" charset="0"/>
                        </a:rPr>
                        <a:t>F, </a:t>
                      </a:r>
                      <a:r>
                        <a:rPr lang="ru-RU" b="1" dirty="0">
                          <a:solidFill>
                            <a:srgbClr val="002060"/>
                          </a:solidFill>
                          <a:latin typeface="Courier New" panose="02070309020205020404" pitchFamily="49" charset="0"/>
                          <a:cs typeface="Courier New" panose="02070309020205020404" pitchFamily="49" charset="0"/>
                        </a:rPr>
                        <a:t>см</a:t>
                      </a:r>
                    </a:p>
                  </a:txBody>
                  <a:tcPr/>
                </a:tc>
                <a:tc>
                  <a:txBody>
                    <a:bodyPr/>
                    <a:lstStyle/>
                    <a:p>
                      <a:pPr algn="ctr"/>
                      <a:r>
                        <a:rPr lang="ru-RU" b="1" dirty="0">
                          <a:latin typeface="Courier New" panose="02070309020205020404" pitchFamily="49" charset="0"/>
                          <a:cs typeface="Courier New" panose="02070309020205020404" pitchFamily="49" charset="0"/>
                        </a:rPr>
                        <a:t>8</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13</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9</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13</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10</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9</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extLst>
                  <a:ext uri="{0D108BD9-81ED-4DB2-BD59-A6C34878D82A}">
                    <a16:rowId xmlns:a16="http://schemas.microsoft.com/office/drawing/2014/main" val="4215599949"/>
                  </a:ext>
                </a:extLst>
              </a:tr>
              <a:tr h="370840">
                <a:tc>
                  <a:txBody>
                    <a:bodyPr/>
                    <a:lstStyle/>
                    <a:p>
                      <a:pPr algn="ctr"/>
                      <a:r>
                        <a:rPr lang="en-US" b="1" dirty="0">
                          <a:solidFill>
                            <a:srgbClr val="002060"/>
                          </a:solidFill>
                          <a:latin typeface="Courier New" panose="02070309020205020404" pitchFamily="49" charset="0"/>
                          <a:cs typeface="Courier New" panose="02070309020205020404" pitchFamily="49" charset="0"/>
                        </a:rPr>
                        <a:t>D, </a:t>
                      </a:r>
                      <a:r>
                        <a:rPr lang="ru-RU" b="1" dirty="0" err="1">
                          <a:solidFill>
                            <a:srgbClr val="002060"/>
                          </a:solidFill>
                          <a:latin typeface="Courier New" panose="02070309020205020404" pitchFamily="49" charset="0"/>
                          <a:cs typeface="Courier New" panose="02070309020205020404" pitchFamily="49" charset="0"/>
                        </a:rPr>
                        <a:t>дптр</a:t>
                      </a:r>
                      <a:endParaRPr lang="ru-RU" b="1" dirty="0">
                        <a:solidFill>
                          <a:srgbClr val="002060"/>
                        </a:solidFill>
                        <a:latin typeface="Courier New" panose="02070309020205020404" pitchFamily="49" charset="0"/>
                        <a:cs typeface="Courier New" panose="02070309020205020404" pitchFamily="49" charset="0"/>
                      </a:endParaRP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10</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8,3</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14</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12</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10</a:t>
                      </a:r>
                    </a:p>
                  </a:txBody>
                  <a:tcPr/>
                </a:tc>
                <a:tc>
                  <a:txBody>
                    <a:bodyPr/>
                    <a:lstStyle/>
                    <a:p>
                      <a:pPr algn="ctr"/>
                      <a:r>
                        <a:rPr lang="ru-RU" b="1" dirty="0">
                          <a:latin typeface="Courier New" panose="02070309020205020404" pitchFamily="49" charset="0"/>
                          <a:cs typeface="Courier New" panose="02070309020205020404" pitchFamily="49" charset="0"/>
                        </a:rPr>
                        <a:t>*</a:t>
                      </a:r>
                    </a:p>
                  </a:txBody>
                  <a:tcPr/>
                </a:tc>
                <a:tc>
                  <a:txBody>
                    <a:bodyPr/>
                    <a:lstStyle/>
                    <a:p>
                      <a:pPr algn="ctr"/>
                      <a:r>
                        <a:rPr lang="ru-RU" b="1" dirty="0">
                          <a:latin typeface="Courier New" panose="02070309020205020404" pitchFamily="49" charset="0"/>
                          <a:cs typeface="Courier New" panose="02070309020205020404" pitchFamily="49" charset="0"/>
                        </a:rPr>
                        <a:t>14</a:t>
                      </a:r>
                    </a:p>
                  </a:txBody>
                  <a:tcPr/>
                </a:tc>
                <a:extLst>
                  <a:ext uri="{0D108BD9-81ED-4DB2-BD59-A6C34878D82A}">
                    <a16:rowId xmlns:a16="http://schemas.microsoft.com/office/drawing/2014/main" val="1341917460"/>
                  </a:ext>
                </a:extLst>
              </a:tr>
            </a:tbl>
          </a:graphicData>
        </a:graphic>
      </p:graphicFrame>
    </p:spTree>
    <p:extLst>
      <p:ext uri="{BB962C8B-B14F-4D97-AF65-F5344CB8AC3E}">
        <p14:creationId xmlns:p14="http://schemas.microsoft.com/office/powerpoint/2010/main" val="4142161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34</a:t>
            </a:fld>
            <a:endParaRPr lang="ru-RU"/>
          </a:p>
        </p:txBody>
      </p:sp>
      <p:sp>
        <p:nvSpPr>
          <p:cNvPr id="7" name="TextBox 6">
            <a:extLst>
              <a:ext uri="{FF2B5EF4-FFF2-40B4-BE49-F238E27FC236}">
                <a16:creationId xmlns:a16="http://schemas.microsoft.com/office/drawing/2014/main" id="{3C2DF850-0A94-935E-5801-0724E6696A66}"/>
              </a:ext>
            </a:extLst>
          </p:cNvPr>
          <p:cNvSpPr txBox="1"/>
          <p:nvPr/>
        </p:nvSpPr>
        <p:spPr>
          <a:xfrm>
            <a:off x="328515" y="136525"/>
            <a:ext cx="11534969" cy="2677656"/>
          </a:xfrm>
          <a:prstGeom prst="rect">
            <a:avLst/>
          </a:prstGeom>
          <a:noFill/>
        </p:spPr>
        <p:txBody>
          <a:bodyPr wrap="square">
            <a:spAutoFit/>
          </a:bodyPr>
          <a:lstStyle/>
          <a:p>
            <a:r>
              <a:rPr lang="ru-RU" sz="2400" b="1" dirty="0">
                <a:latin typeface="Courier New" panose="02070309020205020404" pitchFamily="49" charset="0"/>
                <a:cs typeface="Courier New" panose="02070309020205020404" pitchFamily="49" charset="0"/>
              </a:rPr>
              <a:t>Задача 3. </a:t>
            </a:r>
            <a:r>
              <a:rPr lang="ru-RU" sz="2400" dirty="0">
                <a:latin typeface="Courier New" panose="02070309020205020404" pitchFamily="49" charset="0"/>
                <a:cs typeface="Courier New" panose="02070309020205020404" pitchFamily="49" charset="0"/>
              </a:rPr>
              <a:t>С самолета, летящего на высоте </a:t>
            </a:r>
            <a:r>
              <a:rPr lang="en-US" sz="2400" b="1" dirty="0">
                <a:latin typeface="Courier New" panose="02070309020205020404" pitchFamily="49" charset="0"/>
                <a:cs typeface="Courier New" panose="02070309020205020404" pitchFamily="49" charset="0"/>
              </a:rPr>
              <a:t>h</a:t>
            </a:r>
            <a:r>
              <a:rPr lang="ru-RU" sz="2400" dirty="0">
                <a:latin typeface="Courier New" panose="02070309020205020404" pitchFamily="49" charset="0"/>
                <a:cs typeface="Courier New" panose="02070309020205020404" pitchFamily="49" charset="0"/>
              </a:rPr>
              <a:t>, с помощью фотоаппарата (оптическая сила объектива </a:t>
            </a:r>
            <a:r>
              <a:rPr lang="ru-RU" sz="2400" b="1" dirty="0">
                <a:latin typeface="Courier New" panose="02070309020205020404" pitchFamily="49" charset="0"/>
                <a:cs typeface="Courier New" panose="02070309020205020404" pitchFamily="49" charset="0"/>
              </a:rPr>
              <a:t>D</a:t>
            </a:r>
            <a:r>
              <a:rPr lang="ru-RU" sz="2400" dirty="0">
                <a:latin typeface="Courier New" panose="02070309020205020404" pitchFamily="49" charset="0"/>
                <a:cs typeface="Courier New" panose="02070309020205020404" pitchFamily="49" charset="0"/>
              </a:rPr>
              <a:t>, фокусное расстояние </a:t>
            </a:r>
            <a:r>
              <a:rPr lang="ru-RU" sz="2400" b="1" dirty="0">
                <a:latin typeface="Courier New" panose="02070309020205020404" pitchFamily="49" charset="0"/>
                <a:cs typeface="Courier New" panose="02070309020205020404" pitchFamily="49" charset="0"/>
              </a:rPr>
              <a:t>F</a:t>
            </a:r>
            <a:r>
              <a:rPr lang="ru-RU" sz="2400" dirty="0">
                <a:latin typeface="Courier New" panose="02070309020205020404" pitchFamily="49" charset="0"/>
                <a:cs typeface="Courier New" panose="02070309020205020404" pitchFamily="49" charset="0"/>
              </a:rPr>
              <a:t>) фотографируют предметы, расположенные на поверхности земли. При этом на пленке получается изображение, в </a:t>
            </a:r>
            <a:r>
              <a:rPr lang="ru-RU" sz="2400" b="1" dirty="0">
                <a:latin typeface="Courier New" panose="02070309020205020404" pitchFamily="49" charset="0"/>
                <a:cs typeface="Courier New" panose="02070309020205020404" pitchFamily="49" charset="0"/>
              </a:rPr>
              <a:t>k</a:t>
            </a:r>
            <a:r>
              <a:rPr lang="ru-RU" sz="2400" dirty="0">
                <a:latin typeface="Courier New" panose="02070309020205020404" pitchFamily="49" charset="0"/>
                <a:cs typeface="Courier New" panose="02070309020205020404" pitchFamily="49" charset="0"/>
              </a:rPr>
              <a:t> раз меньшее их размеров. Определите значения величин, обозначенных </a:t>
            </a:r>
            <a:r>
              <a:rPr lang="ru-RU" sz="2400" b="1" dirty="0">
                <a:latin typeface="Courier New" panose="02070309020205020404" pitchFamily="49" charset="0"/>
                <a:cs typeface="Courier New" panose="02070309020205020404" pitchFamily="49" charset="0"/>
              </a:rPr>
              <a:t>*</a:t>
            </a:r>
            <a:r>
              <a:rPr lang="ru-RU" sz="2400" dirty="0">
                <a:latin typeface="Courier New" panose="02070309020205020404" pitchFamily="49" charset="0"/>
                <a:cs typeface="Courier New" panose="02070309020205020404" pitchFamily="49" charset="0"/>
              </a:rPr>
              <a:t>. Как изменится масштаб снимков, если самолет увеличит высоту полета в </a:t>
            </a:r>
            <a:r>
              <a:rPr lang="el-GR" sz="2400" b="1" dirty="0">
                <a:latin typeface="Courier New" panose="02070309020205020404" pitchFamily="49" charset="0"/>
                <a:cs typeface="Courier New" panose="02070309020205020404" pitchFamily="49" charset="0"/>
              </a:rPr>
              <a:t>α</a:t>
            </a:r>
            <a:r>
              <a:rPr lang="ru-RU" sz="2400" dirty="0">
                <a:latin typeface="Courier New" panose="02070309020205020404" pitchFamily="49" charset="0"/>
                <a:cs typeface="Courier New" panose="02070309020205020404" pitchFamily="49" charset="0"/>
              </a:rPr>
              <a:t> раз, а съемки будут производиться тем же фотоаппаратом?</a:t>
            </a:r>
          </a:p>
        </p:txBody>
      </p:sp>
      <p:graphicFrame>
        <p:nvGraphicFramePr>
          <p:cNvPr id="8" name="Таблица 8">
            <a:extLst>
              <a:ext uri="{FF2B5EF4-FFF2-40B4-BE49-F238E27FC236}">
                <a16:creationId xmlns:a16="http://schemas.microsoft.com/office/drawing/2014/main" id="{DB7B3CDF-DA61-D482-0C8D-A185D7918AFE}"/>
              </a:ext>
            </a:extLst>
          </p:cNvPr>
          <p:cNvGraphicFramePr>
            <a:graphicFrameLocks noGrp="1" noChangeAspect="1"/>
          </p:cNvGraphicFramePr>
          <p:nvPr>
            <p:extLst>
              <p:ext uri="{D42A27DB-BD31-4B8C-83A1-F6EECF244321}">
                <p14:modId xmlns:p14="http://schemas.microsoft.com/office/powerpoint/2010/main" val="396366177"/>
              </p:ext>
            </p:extLst>
          </p:nvPr>
        </p:nvGraphicFramePr>
        <p:xfrm>
          <a:off x="1025081" y="3357201"/>
          <a:ext cx="10141835" cy="2484120"/>
        </p:xfrm>
        <a:graphic>
          <a:graphicData uri="http://schemas.openxmlformats.org/drawingml/2006/table">
            <a:tbl>
              <a:tblPr firstRow="1" bandRow="1">
                <a:tableStyleId>{5C22544A-7EE6-4342-B048-85BDC9FD1C3A}</a:tableStyleId>
              </a:tblPr>
              <a:tblGrid>
                <a:gridCol w="1449248">
                  <a:extLst>
                    <a:ext uri="{9D8B030D-6E8A-4147-A177-3AD203B41FA5}">
                      <a16:colId xmlns:a16="http://schemas.microsoft.com/office/drawing/2014/main" val="950578528"/>
                    </a:ext>
                  </a:extLst>
                </a:gridCol>
                <a:gridCol w="752354">
                  <a:extLst>
                    <a:ext uri="{9D8B030D-6E8A-4147-A177-3AD203B41FA5}">
                      <a16:colId xmlns:a16="http://schemas.microsoft.com/office/drawing/2014/main" val="1660139947"/>
                    </a:ext>
                  </a:extLst>
                </a:gridCol>
                <a:gridCol w="729205">
                  <a:extLst>
                    <a:ext uri="{9D8B030D-6E8A-4147-A177-3AD203B41FA5}">
                      <a16:colId xmlns:a16="http://schemas.microsoft.com/office/drawing/2014/main" val="411059818"/>
                    </a:ext>
                  </a:extLst>
                </a:gridCol>
                <a:gridCol w="717631">
                  <a:extLst>
                    <a:ext uri="{9D8B030D-6E8A-4147-A177-3AD203B41FA5}">
                      <a16:colId xmlns:a16="http://schemas.microsoft.com/office/drawing/2014/main" val="3705547003"/>
                    </a:ext>
                  </a:extLst>
                </a:gridCol>
                <a:gridCol w="671331">
                  <a:extLst>
                    <a:ext uri="{9D8B030D-6E8A-4147-A177-3AD203B41FA5}">
                      <a16:colId xmlns:a16="http://schemas.microsoft.com/office/drawing/2014/main" val="3759591828"/>
                    </a:ext>
                  </a:extLst>
                </a:gridCol>
                <a:gridCol w="717631">
                  <a:extLst>
                    <a:ext uri="{9D8B030D-6E8A-4147-A177-3AD203B41FA5}">
                      <a16:colId xmlns:a16="http://schemas.microsoft.com/office/drawing/2014/main" val="3158228608"/>
                    </a:ext>
                  </a:extLst>
                </a:gridCol>
                <a:gridCol w="706055">
                  <a:extLst>
                    <a:ext uri="{9D8B030D-6E8A-4147-A177-3AD203B41FA5}">
                      <a16:colId xmlns:a16="http://schemas.microsoft.com/office/drawing/2014/main" val="3608459140"/>
                    </a:ext>
                  </a:extLst>
                </a:gridCol>
                <a:gridCol w="740780">
                  <a:extLst>
                    <a:ext uri="{9D8B030D-6E8A-4147-A177-3AD203B41FA5}">
                      <a16:colId xmlns:a16="http://schemas.microsoft.com/office/drawing/2014/main" val="2895805595"/>
                    </a:ext>
                  </a:extLst>
                </a:gridCol>
                <a:gridCol w="717631">
                  <a:extLst>
                    <a:ext uri="{9D8B030D-6E8A-4147-A177-3AD203B41FA5}">
                      <a16:colId xmlns:a16="http://schemas.microsoft.com/office/drawing/2014/main" val="724353143"/>
                    </a:ext>
                  </a:extLst>
                </a:gridCol>
                <a:gridCol w="717630">
                  <a:extLst>
                    <a:ext uri="{9D8B030D-6E8A-4147-A177-3AD203B41FA5}">
                      <a16:colId xmlns:a16="http://schemas.microsoft.com/office/drawing/2014/main" val="3222662326"/>
                    </a:ext>
                  </a:extLst>
                </a:gridCol>
                <a:gridCol w="798653">
                  <a:extLst>
                    <a:ext uri="{9D8B030D-6E8A-4147-A177-3AD203B41FA5}">
                      <a16:colId xmlns:a16="http://schemas.microsoft.com/office/drawing/2014/main" val="3378598886"/>
                    </a:ext>
                  </a:extLst>
                </a:gridCol>
                <a:gridCol w="682906">
                  <a:extLst>
                    <a:ext uri="{9D8B030D-6E8A-4147-A177-3AD203B41FA5}">
                      <a16:colId xmlns:a16="http://schemas.microsoft.com/office/drawing/2014/main" val="4247420059"/>
                    </a:ext>
                  </a:extLst>
                </a:gridCol>
                <a:gridCol w="740780">
                  <a:extLst>
                    <a:ext uri="{9D8B030D-6E8A-4147-A177-3AD203B41FA5}">
                      <a16:colId xmlns:a16="http://schemas.microsoft.com/office/drawing/2014/main" val="1970223914"/>
                    </a:ext>
                  </a:extLst>
                </a:gridCol>
              </a:tblGrid>
              <a:tr h="370840">
                <a:tc>
                  <a:txBody>
                    <a:bodyPr/>
                    <a:lstStyle/>
                    <a:p>
                      <a:r>
                        <a:rPr lang="ru-RU" dirty="0"/>
                        <a:t>ВАРИАНТ</a:t>
                      </a:r>
                    </a:p>
                  </a:txBody>
                  <a:tcPr/>
                </a:tc>
                <a:tc>
                  <a:txBody>
                    <a:bodyPr/>
                    <a:lstStyle/>
                    <a:p>
                      <a:pPr algn="ctr"/>
                      <a:r>
                        <a:rPr lang="ru-RU" dirty="0"/>
                        <a:t>1</a:t>
                      </a:r>
                    </a:p>
                  </a:txBody>
                  <a:tcPr/>
                </a:tc>
                <a:tc>
                  <a:txBody>
                    <a:bodyPr/>
                    <a:lstStyle/>
                    <a:p>
                      <a:pPr algn="ctr"/>
                      <a:r>
                        <a:rPr lang="ru-RU" dirty="0"/>
                        <a:t>2</a:t>
                      </a:r>
                    </a:p>
                  </a:txBody>
                  <a:tcPr/>
                </a:tc>
                <a:tc>
                  <a:txBody>
                    <a:bodyPr/>
                    <a:lstStyle/>
                    <a:p>
                      <a:pPr algn="ctr"/>
                      <a:r>
                        <a:rPr lang="ru-RU" dirty="0"/>
                        <a:t>3</a:t>
                      </a:r>
                    </a:p>
                  </a:txBody>
                  <a:tcPr/>
                </a:tc>
                <a:tc>
                  <a:txBody>
                    <a:bodyPr/>
                    <a:lstStyle/>
                    <a:p>
                      <a:pPr algn="ctr"/>
                      <a:r>
                        <a:rPr lang="ru-RU" dirty="0"/>
                        <a:t>4</a:t>
                      </a:r>
                    </a:p>
                  </a:txBody>
                  <a:tcPr/>
                </a:tc>
                <a:tc>
                  <a:txBody>
                    <a:bodyPr/>
                    <a:lstStyle/>
                    <a:p>
                      <a:pPr algn="ctr"/>
                      <a:r>
                        <a:rPr lang="ru-RU" dirty="0"/>
                        <a:t>5</a:t>
                      </a:r>
                    </a:p>
                  </a:txBody>
                  <a:tcPr/>
                </a:tc>
                <a:tc>
                  <a:txBody>
                    <a:bodyPr/>
                    <a:lstStyle/>
                    <a:p>
                      <a:pPr algn="ctr"/>
                      <a:r>
                        <a:rPr lang="ru-RU" dirty="0"/>
                        <a:t>6</a:t>
                      </a:r>
                    </a:p>
                  </a:txBody>
                  <a:tcPr/>
                </a:tc>
                <a:tc>
                  <a:txBody>
                    <a:bodyPr/>
                    <a:lstStyle/>
                    <a:p>
                      <a:pPr algn="ctr"/>
                      <a:r>
                        <a:rPr lang="ru-RU" dirty="0"/>
                        <a:t>7</a:t>
                      </a:r>
                    </a:p>
                  </a:txBody>
                  <a:tcPr/>
                </a:tc>
                <a:tc>
                  <a:txBody>
                    <a:bodyPr/>
                    <a:lstStyle/>
                    <a:p>
                      <a:pPr algn="ctr"/>
                      <a:r>
                        <a:rPr lang="ru-RU" dirty="0"/>
                        <a:t>8</a:t>
                      </a:r>
                    </a:p>
                  </a:txBody>
                  <a:tcPr/>
                </a:tc>
                <a:tc>
                  <a:txBody>
                    <a:bodyPr/>
                    <a:lstStyle/>
                    <a:p>
                      <a:pPr algn="ctr"/>
                      <a:r>
                        <a:rPr lang="ru-RU" dirty="0"/>
                        <a:t>9</a:t>
                      </a:r>
                    </a:p>
                  </a:txBody>
                  <a:tcPr/>
                </a:tc>
                <a:tc>
                  <a:txBody>
                    <a:bodyPr/>
                    <a:lstStyle/>
                    <a:p>
                      <a:pPr algn="ctr"/>
                      <a:r>
                        <a:rPr lang="ru-RU" dirty="0"/>
                        <a:t>10</a:t>
                      </a:r>
                    </a:p>
                  </a:txBody>
                  <a:tcPr/>
                </a:tc>
                <a:tc>
                  <a:txBody>
                    <a:bodyPr/>
                    <a:lstStyle/>
                    <a:p>
                      <a:pPr algn="ctr"/>
                      <a:r>
                        <a:rPr lang="ru-RU" dirty="0"/>
                        <a:t>11</a:t>
                      </a:r>
                    </a:p>
                  </a:txBody>
                  <a:tcPr/>
                </a:tc>
                <a:tc>
                  <a:txBody>
                    <a:bodyPr/>
                    <a:lstStyle/>
                    <a:p>
                      <a:pPr algn="ctr"/>
                      <a:r>
                        <a:rPr lang="ru-RU" dirty="0"/>
                        <a:t>12</a:t>
                      </a:r>
                    </a:p>
                  </a:txBody>
                  <a:tcPr/>
                </a:tc>
                <a:extLst>
                  <a:ext uri="{0D108BD9-81ED-4DB2-BD59-A6C34878D82A}">
                    <a16:rowId xmlns:a16="http://schemas.microsoft.com/office/drawing/2014/main" val="320473401"/>
                  </a:ext>
                </a:extLst>
              </a:tr>
              <a:tr h="370840">
                <a:tc>
                  <a:txBody>
                    <a:bodyPr/>
                    <a:lstStyle/>
                    <a:p>
                      <a:pPr algn="ctr"/>
                      <a:r>
                        <a:rPr lang="en-US" b="1" dirty="0">
                          <a:solidFill>
                            <a:srgbClr val="002060"/>
                          </a:solidFill>
                          <a:latin typeface="Courier New" panose="02070309020205020404" pitchFamily="49" charset="0"/>
                          <a:cs typeface="Courier New" panose="02070309020205020404" pitchFamily="49" charset="0"/>
                        </a:rPr>
                        <a:t>h</a:t>
                      </a:r>
                      <a:r>
                        <a:rPr lang="ru-RU" b="1" dirty="0">
                          <a:solidFill>
                            <a:srgbClr val="002060"/>
                          </a:solidFill>
                          <a:latin typeface="Courier New" panose="02070309020205020404" pitchFamily="49" charset="0"/>
                          <a:cs typeface="Courier New" panose="02070309020205020404" pitchFamily="49" charset="0"/>
                        </a:rPr>
                        <a:t>, км</a:t>
                      </a:r>
                    </a:p>
                  </a:txBody>
                  <a:tcPr/>
                </a:tc>
                <a:tc>
                  <a:txBody>
                    <a:bodyPr/>
                    <a:lstStyle/>
                    <a:p>
                      <a:pPr algn="ctr"/>
                      <a:r>
                        <a:rPr lang="en-US" b="1" dirty="0">
                          <a:latin typeface="Courier New" panose="02070309020205020404" pitchFamily="49" charset="0"/>
                          <a:cs typeface="Courier New" panose="02070309020205020404" pitchFamily="49" charset="0"/>
                        </a:rPr>
                        <a:t>4,0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5,0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5,0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3,5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4,0</a:t>
                      </a:r>
                      <a:endParaRPr lang="ru-RU" b="1" dirty="0">
                        <a:latin typeface="Courier New" panose="02070309020205020404" pitchFamily="49" charset="0"/>
                        <a:cs typeface="Courier New" panose="02070309020205020404" pitchFamily="49"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3,5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2,0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3,5</a:t>
                      </a:r>
                      <a:endParaRPr lang="ru-RU" b="1"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445023067"/>
                  </a:ext>
                </a:extLst>
              </a:tr>
              <a:tr h="370840">
                <a:tc>
                  <a:txBody>
                    <a:bodyPr/>
                    <a:lstStyle/>
                    <a:p>
                      <a:pPr algn="ctr"/>
                      <a:r>
                        <a:rPr lang="en-US" b="1" dirty="0">
                          <a:solidFill>
                            <a:srgbClr val="002060"/>
                          </a:solidFill>
                          <a:latin typeface="Courier New" panose="02070309020205020404" pitchFamily="49" charset="0"/>
                          <a:cs typeface="Courier New" panose="02070309020205020404" pitchFamily="49" charset="0"/>
                        </a:rPr>
                        <a:t>D, </a:t>
                      </a:r>
                      <a:r>
                        <a:rPr lang="ru-RU" b="1" dirty="0" err="1">
                          <a:solidFill>
                            <a:srgbClr val="002060"/>
                          </a:solidFill>
                          <a:latin typeface="Courier New" panose="02070309020205020404" pitchFamily="49" charset="0"/>
                          <a:cs typeface="Courier New" panose="02070309020205020404" pitchFamily="49" charset="0"/>
                        </a:rPr>
                        <a:t>дптр</a:t>
                      </a:r>
                      <a:endParaRPr lang="ru-RU" b="1" dirty="0">
                        <a:solidFill>
                          <a:srgbClr val="002060"/>
                        </a:solidFill>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4</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10</a:t>
                      </a:r>
                      <a:endParaRPr lang="ru-RU" b="1" dirty="0">
                        <a:latin typeface="Courier New" panose="02070309020205020404" pitchFamily="49" charset="0"/>
                        <a:cs typeface="Courier New" panose="02070309020205020404" pitchFamily="49"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2461857824"/>
                  </a:ext>
                </a:extLst>
              </a:tr>
              <a:tr h="370840">
                <a:tc>
                  <a:txBody>
                    <a:bodyPr/>
                    <a:lstStyle/>
                    <a:p>
                      <a:pPr algn="ctr"/>
                      <a:r>
                        <a:rPr lang="en-US" b="1" dirty="0">
                          <a:solidFill>
                            <a:srgbClr val="002060"/>
                          </a:solidFill>
                          <a:latin typeface="Courier New" panose="02070309020205020404" pitchFamily="49" charset="0"/>
                          <a:cs typeface="Courier New" panose="02070309020205020404" pitchFamily="49" charset="0"/>
                        </a:rPr>
                        <a:t>F, </a:t>
                      </a:r>
                      <a:r>
                        <a:rPr lang="ru-RU" b="1" dirty="0">
                          <a:solidFill>
                            <a:srgbClr val="002060"/>
                          </a:solidFill>
                          <a:latin typeface="Courier New" panose="02070309020205020404" pitchFamily="49" charset="0"/>
                          <a:cs typeface="Courier New" panose="02070309020205020404" pitchFamily="49" charset="0"/>
                        </a:rPr>
                        <a:t>см</a:t>
                      </a: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12,5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13</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`12,5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14</a:t>
                      </a:r>
                      <a:endParaRPr lang="ru-RU" b="1"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4215599949"/>
                  </a:ext>
                </a:extLst>
              </a:tr>
              <a:tr h="185420">
                <a:tc>
                  <a:txBody>
                    <a:bodyPr/>
                    <a:lstStyle/>
                    <a:p>
                      <a:pPr algn="ctr"/>
                      <a:r>
                        <a:rPr lang="en-US" b="1" dirty="0">
                          <a:solidFill>
                            <a:srgbClr val="002060"/>
                          </a:solidFill>
                          <a:latin typeface="Courier New" panose="02070309020205020404" pitchFamily="49" charset="0"/>
                          <a:cs typeface="Courier New" panose="02070309020205020404" pitchFamily="49" charset="0"/>
                        </a:rPr>
                        <a:t>k, 10</a:t>
                      </a:r>
                      <a:r>
                        <a:rPr lang="en-US" b="1" baseline="30000" dirty="0">
                          <a:solidFill>
                            <a:srgbClr val="002060"/>
                          </a:solidFill>
                          <a:latin typeface="Courier New" panose="02070309020205020404" pitchFamily="49" charset="0"/>
                          <a:cs typeface="Courier New" panose="02070309020205020404" pitchFamily="49" charset="0"/>
                        </a:rPr>
                        <a:t>4</a:t>
                      </a:r>
                      <a:endParaRPr lang="ru-RU" b="1" baseline="30000" dirty="0">
                        <a:solidFill>
                          <a:srgbClr val="002060"/>
                        </a:solidFill>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2,0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2,5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3,5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2,5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4,0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2,0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3,0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a:t>
                      </a:r>
                      <a:endParaRPr lang="ru-RU" b="1"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341917460"/>
                  </a:ext>
                </a:extLst>
              </a:tr>
              <a:tr h="185420">
                <a:tc>
                  <a:txBody>
                    <a:bodyPr/>
                    <a:lstStyle/>
                    <a:p>
                      <a:pPr algn="ctr"/>
                      <a:r>
                        <a:rPr lang="el-GR" b="1" baseline="0" dirty="0">
                          <a:solidFill>
                            <a:srgbClr val="002060"/>
                          </a:solidFill>
                          <a:latin typeface="Courier New" panose="02070309020205020404" pitchFamily="49" charset="0"/>
                          <a:cs typeface="Courier New" panose="02070309020205020404" pitchFamily="49" charset="0"/>
                        </a:rPr>
                        <a:t>α</a:t>
                      </a:r>
                      <a:endParaRPr lang="ru-RU" b="1" baseline="0" dirty="0">
                        <a:solidFill>
                          <a:srgbClr val="002060"/>
                        </a:solidFill>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2,0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1,8</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2,0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1,6</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1,3</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1,7</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2,5</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2,0</a:t>
                      </a:r>
                      <a:endParaRPr lang="ru-RU" b="1" dirty="0">
                        <a:latin typeface="Courier New" panose="02070309020205020404" pitchFamily="49" charset="0"/>
                        <a:cs typeface="Courier New" panose="02070309020205020404" pitchFamily="49" charset="0"/>
                      </a:endParaRPr>
                    </a:p>
                  </a:txBody>
                  <a:tcPr/>
                </a:tc>
                <a:tc>
                  <a:txBody>
                    <a:bodyPr/>
                    <a:lstStyle/>
                    <a:p>
                      <a:pPr algn="ctr"/>
                      <a:r>
                        <a:rPr lang="en-US" b="1" dirty="0">
                          <a:latin typeface="Courier New" panose="02070309020205020404" pitchFamily="49" charset="0"/>
                          <a:cs typeface="Courier New" panose="02070309020205020404" pitchFamily="49" charset="0"/>
                        </a:rPr>
                        <a:t>1,3</a:t>
                      </a:r>
                      <a:endParaRPr lang="ru-RU" b="1"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623408664"/>
                  </a:ext>
                </a:extLst>
              </a:tr>
            </a:tbl>
          </a:graphicData>
        </a:graphic>
      </p:graphicFrame>
    </p:spTree>
    <p:extLst>
      <p:ext uri="{BB962C8B-B14F-4D97-AF65-F5344CB8AC3E}">
        <p14:creationId xmlns:p14="http://schemas.microsoft.com/office/powerpoint/2010/main" val="2756202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4840147-1584-D380-B5AE-1E8C4A132B18}"/>
              </a:ext>
            </a:extLst>
          </p:cNvPr>
          <p:cNvSpPr>
            <a:spLocks noGrp="1"/>
          </p:cNvSpPr>
          <p:nvPr>
            <p:ph type="dt" sz="half" idx="10"/>
          </p:nvPr>
        </p:nvSpPr>
        <p:spPr/>
        <p:txBody>
          <a:bodyPr/>
          <a:lstStyle/>
          <a:p>
            <a:fld id="{7D75795C-4BD0-4B68-9FF8-5AE7E9F59738}" type="datetime1">
              <a:rPr lang="ru-RU" smtClean="0"/>
              <a:t>18.12.2022</a:t>
            </a:fld>
            <a:endParaRPr lang="ru-RU"/>
          </a:p>
        </p:txBody>
      </p:sp>
      <p:sp>
        <p:nvSpPr>
          <p:cNvPr id="3" name="Нижний колонтитул 2">
            <a:extLst>
              <a:ext uri="{FF2B5EF4-FFF2-40B4-BE49-F238E27FC236}">
                <a16:creationId xmlns:a16="http://schemas.microsoft.com/office/drawing/2014/main" id="{03FBABF5-9B4E-A63E-1E53-6E309FF781D5}"/>
              </a:ext>
            </a:extLst>
          </p:cNvPr>
          <p:cNvSpPr>
            <a:spLocks noGrp="1"/>
          </p:cNvSpPr>
          <p:nvPr>
            <p:ph type="ftr" sz="quarter" idx="11"/>
          </p:nvPr>
        </p:nvSpPr>
        <p:spPr/>
        <p:txBody>
          <a:bodyPr/>
          <a:lstStyle/>
          <a:p>
            <a:r>
              <a:rPr lang="en-US"/>
              <a:t>www.dvsschool.ru</a:t>
            </a:r>
            <a:endParaRPr lang="ru-RU"/>
          </a:p>
        </p:txBody>
      </p:sp>
      <p:sp>
        <p:nvSpPr>
          <p:cNvPr id="4" name="Номер слайда 3">
            <a:extLst>
              <a:ext uri="{FF2B5EF4-FFF2-40B4-BE49-F238E27FC236}">
                <a16:creationId xmlns:a16="http://schemas.microsoft.com/office/drawing/2014/main" id="{2E30C6FE-83E4-8CE0-F7DF-F46FEE3425D9}"/>
              </a:ext>
            </a:extLst>
          </p:cNvPr>
          <p:cNvSpPr>
            <a:spLocks noGrp="1"/>
          </p:cNvSpPr>
          <p:nvPr>
            <p:ph type="sldNum" sz="quarter" idx="12"/>
          </p:nvPr>
        </p:nvSpPr>
        <p:spPr/>
        <p:txBody>
          <a:bodyPr/>
          <a:lstStyle/>
          <a:p>
            <a:fld id="{C74B2D8E-5E93-495E-93A1-70409E99D65A}" type="slidenum">
              <a:rPr lang="ru-RU" smtClean="0"/>
              <a:t>35</a:t>
            </a:fld>
            <a:endParaRPr lang="ru-RU"/>
          </a:p>
        </p:txBody>
      </p:sp>
      <p:sp>
        <p:nvSpPr>
          <p:cNvPr id="6" name="TextBox 5">
            <a:extLst>
              <a:ext uri="{FF2B5EF4-FFF2-40B4-BE49-F238E27FC236}">
                <a16:creationId xmlns:a16="http://schemas.microsoft.com/office/drawing/2014/main" id="{0B56773E-955E-66B7-0993-52A3EBBD21D3}"/>
              </a:ext>
            </a:extLst>
          </p:cNvPr>
          <p:cNvSpPr txBox="1"/>
          <p:nvPr/>
        </p:nvSpPr>
        <p:spPr>
          <a:xfrm>
            <a:off x="3701921" y="136525"/>
            <a:ext cx="5104622" cy="523220"/>
          </a:xfrm>
          <a:prstGeom prst="rect">
            <a:avLst/>
          </a:prstGeom>
          <a:noFill/>
        </p:spPr>
        <p:txBody>
          <a:bodyPr wrap="square">
            <a:spAutoFit/>
          </a:bodyPr>
          <a:lstStyle/>
          <a:p>
            <a:r>
              <a:rPr lang="ru-RU" sz="2800" b="1" dirty="0">
                <a:latin typeface="Courier New" panose="02070309020205020404" pitchFamily="49" charset="0"/>
                <a:cs typeface="Courier New" panose="02070309020205020404" pitchFamily="49" charset="0"/>
              </a:rPr>
              <a:t>ЭТИ ЗАДАЧИ БЫЛИ В ЕГЭ</a:t>
            </a:r>
          </a:p>
        </p:txBody>
      </p:sp>
      <p:pic>
        <p:nvPicPr>
          <p:cNvPr id="7" name="Рисунок 6">
            <a:extLst>
              <a:ext uri="{FF2B5EF4-FFF2-40B4-BE49-F238E27FC236}">
                <a16:creationId xmlns:a16="http://schemas.microsoft.com/office/drawing/2014/main" id="{F0D53A70-9C0F-336F-4C1A-29233AC7D0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9" name="TextBox 8">
            <a:extLst>
              <a:ext uri="{FF2B5EF4-FFF2-40B4-BE49-F238E27FC236}">
                <a16:creationId xmlns:a16="http://schemas.microsoft.com/office/drawing/2014/main" id="{411FC751-2EE2-0162-220C-C60F875FBC17}"/>
              </a:ext>
            </a:extLst>
          </p:cNvPr>
          <p:cNvSpPr txBox="1"/>
          <p:nvPr/>
        </p:nvSpPr>
        <p:spPr>
          <a:xfrm>
            <a:off x="258924" y="729448"/>
            <a:ext cx="11590953" cy="1815882"/>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1 (ЕГЭ). Линзу, изготовленную из двух тонких сферических стекол одинакового радиуса, между которыми находится воздух (воздушная линза), опустили в воду (рис.). Как действует эта линза?</a:t>
            </a:r>
          </a:p>
        </p:txBody>
      </p:sp>
      <p:pic>
        <p:nvPicPr>
          <p:cNvPr id="11" name="Рисунок 10">
            <a:extLst>
              <a:ext uri="{FF2B5EF4-FFF2-40B4-BE49-F238E27FC236}">
                <a16:creationId xmlns:a16="http://schemas.microsoft.com/office/drawing/2014/main" id="{267A800C-A1B1-2A7A-8363-A3B2BB3930FB}"/>
              </a:ext>
            </a:extLst>
          </p:cNvPr>
          <p:cNvPicPr>
            <a:picLocks noChangeAspect="1"/>
          </p:cNvPicPr>
          <p:nvPr/>
        </p:nvPicPr>
        <p:blipFill>
          <a:blip r:embed="rId3"/>
          <a:stretch>
            <a:fillRect/>
          </a:stretch>
        </p:blipFill>
        <p:spPr>
          <a:xfrm>
            <a:off x="258923" y="2615033"/>
            <a:ext cx="4204763" cy="2946012"/>
          </a:xfrm>
          <a:prstGeom prst="rect">
            <a:avLst/>
          </a:prstGeom>
        </p:spPr>
      </p:pic>
      <p:sp>
        <p:nvSpPr>
          <p:cNvPr id="13" name="TextBox 12">
            <a:extLst>
              <a:ext uri="{FF2B5EF4-FFF2-40B4-BE49-F238E27FC236}">
                <a16:creationId xmlns:a16="http://schemas.microsoft.com/office/drawing/2014/main" id="{D02289CE-C00A-67B7-2B55-114CE5AE170C}"/>
              </a:ext>
            </a:extLst>
          </p:cNvPr>
          <p:cNvSpPr txBox="1"/>
          <p:nvPr/>
        </p:nvSpPr>
        <p:spPr>
          <a:xfrm>
            <a:off x="4567387" y="2749211"/>
            <a:ext cx="7028282" cy="2677656"/>
          </a:xfrm>
          <a:prstGeom prst="rect">
            <a:avLst/>
          </a:prstGeom>
          <a:noFill/>
        </p:spPr>
        <p:txBody>
          <a:bodyPr wrap="square">
            <a:spAutoFit/>
          </a:bodyPr>
          <a:lstStyle/>
          <a:p>
            <a:pPr marL="457200" indent="-457200">
              <a:buAutoNum type="arabicParenR"/>
            </a:pPr>
            <a:r>
              <a:rPr lang="ru-RU" sz="2800" i="1" dirty="0">
                <a:latin typeface="Courier New" panose="02070309020205020404" pitchFamily="49" charset="0"/>
                <a:cs typeface="Courier New" panose="02070309020205020404" pitchFamily="49" charset="0"/>
              </a:rPr>
              <a:t>Как собирающая линза; </a:t>
            </a:r>
          </a:p>
          <a:p>
            <a:pPr marL="457200" indent="-457200">
              <a:buAutoNum type="arabicParenR"/>
            </a:pPr>
            <a:r>
              <a:rPr lang="ru-RU" sz="2800" i="1" dirty="0">
                <a:latin typeface="Courier New" panose="02070309020205020404" pitchFamily="49" charset="0"/>
                <a:cs typeface="Courier New" panose="02070309020205020404" pitchFamily="49" charset="0"/>
              </a:rPr>
              <a:t>как рассеивающая линза; </a:t>
            </a:r>
          </a:p>
          <a:p>
            <a:pPr marL="457200" indent="-457200">
              <a:buAutoNum type="arabicParenR"/>
            </a:pPr>
            <a:r>
              <a:rPr lang="ru-RU" sz="2800" i="1" dirty="0">
                <a:latin typeface="Courier New" panose="02070309020205020404" pitchFamily="49" charset="0"/>
                <a:cs typeface="Courier New" panose="02070309020205020404" pitchFamily="49" charset="0"/>
              </a:rPr>
              <a:t>она не изменяет хода луча; </a:t>
            </a:r>
          </a:p>
          <a:p>
            <a:pPr marL="457200" indent="-457200">
              <a:buAutoNum type="arabicParenR"/>
            </a:pPr>
            <a:r>
              <a:rPr lang="ru-RU" sz="2800" i="1" dirty="0">
                <a:latin typeface="Courier New" panose="02070309020205020404" pitchFamily="49" charset="0"/>
                <a:cs typeface="Courier New" panose="02070309020205020404" pitchFamily="49" charset="0"/>
              </a:rPr>
              <a:t>может действовать и как собирающая, и как рассеивающая линза.</a:t>
            </a:r>
          </a:p>
        </p:txBody>
      </p:sp>
      <p:cxnSp>
        <p:nvCxnSpPr>
          <p:cNvPr id="15" name="Прямая соединительная линия 14">
            <a:extLst>
              <a:ext uri="{FF2B5EF4-FFF2-40B4-BE49-F238E27FC236}">
                <a16:creationId xmlns:a16="http://schemas.microsoft.com/office/drawing/2014/main" id="{26C99B7A-313B-386D-9880-33BC71188F99}"/>
              </a:ext>
            </a:extLst>
          </p:cNvPr>
          <p:cNvCxnSpPr/>
          <p:nvPr/>
        </p:nvCxnSpPr>
        <p:spPr>
          <a:xfrm>
            <a:off x="5113176" y="3191069"/>
            <a:ext cx="46839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05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B43C0D7-B005-2175-6A99-A00300A53EEB}"/>
              </a:ext>
            </a:extLst>
          </p:cNvPr>
          <p:cNvSpPr>
            <a:spLocks noGrp="1"/>
          </p:cNvSpPr>
          <p:nvPr>
            <p:ph type="dt" sz="half" idx="10"/>
          </p:nvPr>
        </p:nvSpPr>
        <p:spPr/>
        <p:txBody>
          <a:bodyPr/>
          <a:lstStyle/>
          <a:p>
            <a:fld id="{7D75795C-4BD0-4B68-9FF8-5AE7E9F59738}" type="datetime1">
              <a:rPr lang="ru-RU" smtClean="0"/>
              <a:t>18.12.2022</a:t>
            </a:fld>
            <a:endParaRPr lang="ru-RU"/>
          </a:p>
        </p:txBody>
      </p:sp>
      <p:sp>
        <p:nvSpPr>
          <p:cNvPr id="3" name="Нижний колонтитул 2">
            <a:extLst>
              <a:ext uri="{FF2B5EF4-FFF2-40B4-BE49-F238E27FC236}">
                <a16:creationId xmlns:a16="http://schemas.microsoft.com/office/drawing/2014/main" id="{42CFB618-6EA5-87B7-2266-63BDD6736AC5}"/>
              </a:ext>
            </a:extLst>
          </p:cNvPr>
          <p:cNvSpPr>
            <a:spLocks noGrp="1"/>
          </p:cNvSpPr>
          <p:nvPr>
            <p:ph type="ftr" sz="quarter" idx="11"/>
          </p:nvPr>
        </p:nvSpPr>
        <p:spPr/>
        <p:txBody>
          <a:bodyPr/>
          <a:lstStyle/>
          <a:p>
            <a:r>
              <a:rPr lang="en-US"/>
              <a:t>www.dvsschool.ru</a:t>
            </a:r>
            <a:endParaRPr lang="ru-RU"/>
          </a:p>
        </p:txBody>
      </p:sp>
      <p:sp>
        <p:nvSpPr>
          <p:cNvPr id="4" name="Номер слайда 3">
            <a:extLst>
              <a:ext uri="{FF2B5EF4-FFF2-40B4-BE49-F238E27FC236}">
                <a16:creationId xmlns:a16="http://schemas.microsoft.com/office/drawing/2014/main" id="{DC656102-0ADF-5F0B-ABFF-A583E3176E51}"/>
              </a:ext>
            </a:extLst>
          </p:cNvPr>
          <p:cNvSpPr>
            <a:spLocks noGrp="1"/>
          </p:cNvSpPr>
          <p:nvPr>
            <p:ph type="sldNum" sz="quarter" idx="12"/>
          </p:nvPr>
        </p:nvSpPr>
        <p:spPr/>
        <p:txBody>
          <a:bodyPr/>
          <a:lstStyle/>
          <a:p>
            <a:fld id="{C74B2D8E-5E93-495E-93A1-70409E99D65A}" type="slidenum">
              <a:rPr lang="ru-RU" smtClean="0"/>
              <a:t>36</a:t>
            </a:fld>
            <a:endParaRPr lang="ru-RU"/>
          </a:p>
        </p:txBody>
      </p:sp>
      <p:pic>
        <p:nvPicPr>
          <p:cNvPr id="5" name="Рисунок 4">
            <a:extLst>
              <a:ext uri="{FF2B5EF4-FFF2-40B4-BE49-F238E27FC236}">
                <a16:creationId xmlns:a16="http://schemas.microsoft.com/office/drawing/2014/main" id="{3A804922-A030-C927-D7FD-287D9B9BB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7" name="TextBox 6">
            <a:extLst>
              <a:ext uri="{FF2B5EF4-FFF2-40B4-BE49-F238E27FC236}">
                <a16:creationId xmlns:a16="http://schemas.microsoft.com/office/drawing/2014/main" id="{12BDFA80-4FAD-554C-DB62-0109DCC1E240}"/>
              </a:ext>
            </a:extLst>
          </p:cNvPr>
          <p:cNvSpPr txBox="1"/>
          <p:nvPr/>
        </p:nvSpPr>
        <p:spPr>
          <a:xfrm>
            <a:off x="71168" y="85816"/>
            <a:ext cx="11684259" cy="6555641"/>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2. В отверстие в экране вставлена рассеивающая линза с фокусным расстоянием 10 см, на которую падает параллельный пучок лучей. На расстоянии 30 см от линзы параллельно ее плоскости расположен экран для наблюдения. При замене рассеивающей линзы собирающей такого же диаметра радиус светлого пятна на экране не изменился. Чему равно фокусное расстояние собирающей линзы?</a:t>
            </a:r>
          </a:p>
          <a:p>
            <a:r>
              <a:rPr lang="ru-RU" sz="2800" dirty="0">
                <a:latin typeface="Courier New" panose="02070309020205020404" pitchFamily="49" charset="0"/>
                <a:cs typeface="Courier New" panose="02070309020205020404" pitchFamily="49" charset="0"/>
              </a:rPr>
              <a:t>3. Точечный источник света помещен в фокусе собирающей линзы с фокусным расстоянием 6 см. За линзой на расстоянии 12 см от нее расположен плоский экран, на котором видно круглое светлое пятно. На какое расстояние от фокуса линзы надо переместить вдоль оптической оси источник света, чтобы радиус светлого пятна на экране увеличился в 2 раза?</a:t>
            </a:r>
          </a:p>
        </p:txBody>
      </p:sp>
    </p:spTree>
    <p:extLst>
      <p:ext uri="{BB962C8B-B14F-4D97-AF65-F5344CB8AC3E}">
        <p14:creationId xmlns:p14="http://schemas.microsoft.com/office/powerpoint/2010/main" val="1622421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B4C9D02-E8BF-F009-74E4-04B1225DAB1E}"/>
              </a:ext>
            </a:extLst>
          </p:cNvPr>
          <p:cNvSpPr>
            <a:spLocks noGrp="1"/>
          </p:cNvSpPr>
          <p:nvPr>
            <p:ph type="dt" sz="half" idx="10"/>
          </p:nvPr>
        </p:nvSpPr>
        <p:spPr/>
        <p:txBody>
          <a:bodyPr/>
          <a:lstStyle/>
          <a:p>
            <a:fld id="{7D75795C-4BD0-4B68-9FF8-5AE7E9F59738}" type="datetime1">
              <a:rPr lang="ru-RU" smtClean="0"/>
              <a:t>18.12.2022</a:t>
            </a:fld>
            <a:endParaRPr lang="ru-RU"/>
          </a:p>
        </p:txBody>
      </p:sp>
      <p:sp>
        <p:nvSpPr>
          <p:cNvPr id="3" name="Нижний колонтитул 2">
            <a:extLst>
              <a:ext uri="{FF2B5EF4-FFF2-40B4-BE49-F238E27FC236}">
                <a16:creationId xmlns:a16="http://schemas.microsoft.com/office/drawing/2014/main" id="{E5FB7938-299F-6E38-4F91-5A675AD6F5FA}"/>
              </a:ext>
            </a:extLst>
          </p:cNvPr>
          <p:cNvSpPr>
            <a:spLocks noGrp="1"/>
          </p:cNvSpPr>
          <p:nvPr>
            <p:ph type="ftr" sz="quarter" idx="11"/>
          </p:nvPr>
        </p:nvSpPr>
        <p:spPr/>
        <p:txBody>
          <a:bodyPr/>
          <a:lstStyle/>
          <a:p>
            <a:r>
              <a:rPr lang="en-US"/>
              <a:t>www.dvsschool.ru</a:t>
            </a:r>
            <a:endParaRPr lang="ru-RU"/>
          </a:p>
        </p:txBody>
      </p:sp>
      <p:sp>
        <p:nvSpPr>
          <p:cNvPr id="4" name="Номер слайда 3">
            <a:extLst>
              <a:ext uri="{FF2B5EF4-FFF2-40B4-BE49-F238E27FC236}">
                <a16:creationId xmlns:a16="http://schemas.microsoft.com/office/drawing/2014/main" id="{8F69ED4D-38DC-DE0F-DBD0-62098DABF429}"/>
              </a:ext>
            </a:extLst>
          </p:cNvPr>
          <p:cNvSpPr>
            <a:spLocks noGrp="1"/>
          </p:cNvSpPr>
          <p:nvPr>
            <p:ph type="sldNum" sz="quarter" idx="12"/>
          </p:nvPr>
        </p:nvSpPr>
        <p:spPr/>
        <p:txBody>
          <a:bodyPr/>
          <a:lstStyle/>
          <a:p>
            <a:fld id="{C74B2D8E-5E93-495E-93A1-70409E99D65A}" type="slidenum">
              <a:rPr lang="ru-RU" smtClean="0"/>
              <a:t>37</a:t>
            </a:fld>
            <a:endParaRPr lang="ru-RU"/>
          </a:p>
        </p:txBody>
      </p:sp>
      <p:pic>
        <p:nvPicPr>
          <p:cNvPr id="5" name="Рисунок 4">
            <a:extLst>
              <a:ext uri="{FF2B5EF4-FFF2-40B4-BE49-F238E27FC236}">
                <a16:creationId xmlns:a16="http://schemas.microsoft.com/office/drawing/2014/main" id="{442C7E18-CBA6-190C-F175-1D2CD8A27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7" name="TextBox 6">
            <a:extLst>
              <a:ext uri="{FF2B5EF4-FFF2-40B4-BE49-F238E27FC236}">
                <a16:creationId xmlns:a16="http://schemas.microsoft.com/office/drawing/2014/main" id="{7FE38818-D9A1-67EC-F95B-0894645BAFF1}"/>
              </a:ext>
            </a:extLst>
          </p:cNvPr>
          <p:cNvSpPr txBox="1"/>
          <p:nvPr/>
        </p:nvSpPr>
        <p:spPr>
          <a:xfrm>
            <a:off x="211883" y="421718"/>
            <a:ext cx="11768234" cy="4401205"/>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4. Предмет находится на расстоянии 20 см от собирающей линзы с оптической силой 4 </a:t>
            </a:r>
            <a:r>
              <a:rPr lang="ru-RU" sz="2800" dirty="0" err="1">
                <a:latin typeface="Courier New" panose="02070309020205020404" pitchFamily="49" charset="0"/>
                <a:cs typeface="Courier New" panose="02070309020205020404" pitchFamily="49" charset="0"/>
              </a:rPr>
              <a:t>дптр</a:t>
            </a:r>
            <a:r>
              <a:rPr lang="ru-RU" sz="2800" dirty="0">
                <a:latin typeface="Courier New" panose="02070309020205020404" pitchFamily="49" charset="0"/>
                <a:cs typeface="Courier New" panose="02070309020205020404" pitchFamily="49" charset="0"/>
              </a:rPr>
              <a:t>. Найдите расстояние от изображения до предмета.</a:t>
            </a:r>
          </a:p>
          <a:p>
            <a:r>
              <a:rPr lang="ru-RU" sz="2800" dirty="0">
                <a:latin typeface="Courier New" panose="02070309020205020404" pitchFamily="49" charset="0"/>
                <a:cs typeface="Courier New" panose="02070309020205020404" pitchFamily="49" charset="0"/>
              </a:rPr>
              <a:t>5. Действительное изображение предмета, полученное с помощью собирающей линзы, находится от нее на расстоянии 8 см. Если собирающую линзу заменить рассеивающей с таким же по величине фокусным расстоянием, то мнимое изображение этого предмета будет отстоять от линзы на 2 см. Найдите абсолютную величину фокусного расстояния линз.</a:t>
            </a:r>
          </a:p>
        </p:txBody>
      </p:sp>
    </p:spTree>
    <p:extLst>
      <p:ext uri="{BB962C8B-B14F-4D97-AF65-F5344CB8AC3E}">
        <p14:creationId xmlns:p14="http://schemas.microsoft.com/office/powerpoint/2010/main" val="424984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F0A9C75-FD40-3380-F613-C4ED40FE47C0}"/>
              </a:ext>
            </a:extLst>
          </p:cNvPr>
          <p:cNvSpPr>
            <a:spLocks noGrp="1"/>
          </p:cNvSpPr>
          <p:nvPr>
            <p:ph type="dt" sz="half" idx="10"/>
          </p:nvPr>
        </p:nvSpPr>
        <p:spPr/>
        <p:txBody>
          <a:bodyPr/>
          <a:lstStyle/>
          <a:p>
            <a:fld id="{7D75795C-4BD0-4B68-9FF8-5AE7E9F59738}" type="datetime1">
              <a:rPr lang="ru-RU" smtClean="0"/>
              <a:t>18.12.2022</a:t>
            </a:fld>
            <a:endParaRPr lang="ru-RU"/>
          </a:p>
        </p:txBody>
      </p:sp>
      <p:sp>
        <p:nvSpPr>
          <p:cNvPr id="3" name="Нижний колонтитул 2">
            <a:extLst>
              <a:ext uri="{FF2B5EF4-FFF2-40B4-BE49-F238E27FC236}">
                <a16:creationId xmlns:a16="http://schemas.microsoft.com/office/drawing/2014/main" id="{3D2FECE2-57B9-5751-1150-5E95172B25FE}"/>
              </a:ext>
            </a:extLst>
          </p:cNvPr>
          <p:cNvSpPr>
            <a:spLocks noGrp="1"/>
          </p:cNvSpPr>
          <p:nvPr>
            <p:ph type="ftr" sz="quarter" idx="11"/>
          </p:nvPr>
        </p:nvSpPr>
        <p:spPr/>
        <p:txBody>
          <a:bodyPr/>
          <a:lstStyle/>
          <a:p>
            <a:r>
              <a:rPr lang="en-US"/>
              <a:t>www.dvsschool.ru</a:t>
            </a:r>
            <a:endParaRPr lang="ru-RU"/>
          </a:p>
        </p:txBody>
      </p:sp>
      <p:sp>
        <p:nvSpPr>
          <p:cNvPr id="4" name="Номер слайда 3">
            <a:extLst>
              <a:ext uri="{FF2B5EF4-FFF2-40B4-BE49-F238E27FC236}">
                <a16:creationId xmlns:a16="http://schemas.microsoft.com/office/drawing/2014/main" id="{10EE7AD1-180A-0748-3474-FBD2D262D4F9}"/>
              </a:ext>
            </a:extLst>
          </p:cNvPr>
          <p:cNvSpPr>
            <a:spLocks noGrp="1"/>
          </p:cNvSpPr>
          <p:nvPr>
            <p:ph type="sldNum" sz="quarter" idx="12"/>
          </p:nvPr>
        </p:nvSpPr>
        <p:spPr/>
        <p:txBody>
          <a:bodyPr/>
          <a:lstStyle/>
          <a:p>
            <a:fld id="{C74B2D8E-5E93-495E-93A1-70409E99D65A}" type="slidenum">
              <a:rPr lang="ru-RU" smtClean="0"/>
              <a:t>38</a:t>
            </a:fld>
            <a:endParaRPr lang="ru-RU"/>
          </a:p>
        </p:txBody>
      </p:sp>
      <p:pic>
        <p:nvPicPr>
          <p:cNvPr id="5" name="Рисунок 4">
            <a:extLst>
              <a:ext uri="{FF2B5EF4-FFF2-40B4-BE49-F238E27FC236}">
                <a16:creationId xmlns:a16="http://schemas.microsoft.com/office/drawing/2014/main" id="{788FB92C-7556-A703-8AF8-BB6449533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7" name="TextBox 6">
            <a:extLst>
              <a:ext uri="{FF2B5EF4-FFF2-40B4-BE49-F238E27FC236}">
                <a16:creationId xmlns:a16="http://schemas.microsoft.com/office/drawing/2014/main" id="{01E248DF-24CA-3A77-0883-75C653855D02}"/>
              </a:ext>
            </a:extLst>
          </p:cNvPr>
          <p:cNvSpPr txBox="1"/>
          <p:nvPr/>
        </p:nvSpPr>
        <p:spPr>
          <a:xfrm>
            <a:off x="286917" y="340520"/>
            <a:ext cx="11553630" cy="3970318"/>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6. На оси х в точке x</a:t>
            </a:r>
            <a:r>
              <a:rPr lang="ru-RU" sz="2800" baseline="-25000" dirty="0">
                <a:latin typeface="Courier New" panose="02070309020205020404" pitchFamily="49" charset="0"/>
                <a:cs typeface="Courier New" panose="02070309020205020404" pitchFamily="49" charset="0"/>
              </a:rPr>
              <a:t>1</a:t>
            </a:r>
            <a:r>
              <a:rPr lang="ru-RU" sz="2800" dirty="0">
                <a:latin typeface="Courier New" panose="02070309020205020404" pitchFamily="49" charset="0"/>
                <a:cs typeface="Courier New" panose="02070309020205020404" pitchFamily="49" charset="0"/>
              </a:rPr>
              <a:t> = 0 находится оптический центр тонкой рассеивающей линзы с фокусным расстоянием F</a:t>
            </a:r>
            <a:r>
              <a:rPr lang="ru-RU" sz="2800" baseline="-25000" dirty="0">
                <a:latin typeface="Courier New" panose="02070309020205020404" pitchFamily="49" charset="0"/>
                <a:cs typeface="Courier New" panose="02070309020205020404" pitchFamily="49" charset="0"/>
              </a:rPr>
              <a:t>1</a:t>
            </a:r>
            <a:r>
              <a:rPr lang="ru-RU" sz="2800" dirty="0">
                <a:latin typeface="Courier New" panose="02070309020205020404" pitchFamily="49" charset="0"/>
                <a:cs typeface="Courier New" panose="02070309020205020404" pitchFamily="49" charset="0"/>
              </a:rPr>
              <a:t> = -20 см, а в точке х</a:t>
            </a:r>
            <a:r>
              <a:rPr lang="ru-RU" sz="2800" baseline="-25000" dirty="0">
                <a:latin typeface="Courier New" panose="02070309020205020404" pitchFamily="49" charset="0"/>
                <a:cs typeface="Courier New" panose="02070309020205020404" pitchFamily="49" charset="0"/>
              </a:rPr>
              <a:t>2</a:t>
            </a:r>
            <a:r>
              <a:rPr lang="ru-RU" sz="2800" dirty="0">
                <a:latin typeface="Courier New" panose="02070309020205020404" pitchFamily="49" charset="0"/>
                <a:cs typeface="Courier New" panose="02070309020205020404" pitchFamily="49" charset="0"/>
              </a:rPr>
              <a:t> = 20 см - центр тонкой собирающей линзы. Главные оптические оси обеих линз лежат на оси х. На рассеивающую линзу по оси х падает параллельный пучок света из области х &lt; 0. Пройдя данную оптическую систему, лучи собираются в точке с координатой х</a:t>
            </a:r>
            <a:r>
              <a:rPr lang="ru-RU" sz="2800" baseline="-25000" dirty="0">
                <a:latin typeface="Courier New" panose="02070309020205020404" pitchFamily="49" charset="0"/>
                <a:cs typeface="Courier New" panose="02070309020205020404" pitchFamily="49" charset="0"/>
              </a:rPr>
              <a:t>3</a:t>
            </a:r>
            <a:r>
              <a:rPr lang="ru-RU" sz="2800" dirty="0">
                <a:latin typeface="Courier New" panose="02070309020205020404" pitchFamily="49" charset="0"/>
                <a:cs typeface="Courier New" panose="02070309020205020404" pitchFamily="49" charset="0"/>
              </a:rPr>
              <a:t> = 60 см. Найдите фокусное расстояние собирающей линзы F</a:t>
            </a:r>
            <a:r>
              <a:rPr lang="ru-RU" sz="2800" baseline="-25000" dirty="0">
                <a:latin typeface="Courier New" panose="02070309020205020404" pitchFamily="49" charset="0"/>
                <a:cs typeface="Courier New" panose="02070309020205020404" pitchFamily="49" charset="0"/>
              </a:rPr>
              <a:t>2</a:t>
            </a:r>
            <a:r>
              <a:rPr lang="ru-RU" sz="2800" dirty="0">
                <a:latin typeface="Courier New" panose="02070309020205020404" pitchFamily="49" charset="0"/>
                <a:cs typeface="Courier New" panose="02070309020205020404" pitchFamily="49" charset="0"/>
              </a:rPr>
              <a:t>.</a:t>
            </a:r>
          </a:p>
        </p:txBody>
      </p:sp>
      <p:pic>
        <p:nvPicPr>
          <p:cNvPr id="9" name="Рисунок 8">
            <a:extLst>
              <a:ext uri="{FF2B5EF4-FFF2-40B4-BE49-F238E27FC236}">
                <a16:creationId xmlns:a16="http://schemas.microsoft.com/office/drawing/2014/main" id="{9E95E0EF-F6AF-409D-E8B9-60837AA3C06A}"/>
              </a:ext>
            </a:extLst>
          </p:cNvPr>
          <p:cNvPicPr>
            <a:picLocks noChangeAspect="1"/>
          </p:cNvPicPr>
          <p:nvPr/>
        </p:nvPicPr>
        <p:blipFill>
          <a:blip r:embed="rId3"/>
          <a:stretch>
            <a:fillRect/>
          </a:stretch>
        </p:blipFill>
        <p:spPr>
          <a:xfrm>
            <a:off x="118188" y="4229942"/>
            <a:ext cx="4739417" cy="1890939"/>
          </a:xfrm>
          <a:prstGeom prst="rect">
            <a:avLst/>
          </a:prstGeom>
        </p:spPr>
      </p:pic>
      <p:pic>
        <p:nvPicPr>
          <p:cNvPr id="11" name="Рисунок 10">
            <a:extLst>
              <a:ext uri="{FF2B5EF4-FFF2-40B4-BE49-F238E27FC236}">
                <a16:creationId xmlns:a16="http://schemas.microsoft.com/office/drawing/2014/main" id="{760F9993-6A7D-7737-5D18-A5F3FA9303D4}"/>
              </a:ext>
            </a:extLst>
          </p:cNvPr>
          <p:cNvPicPr>
            <a:picLocks noChangeAspect="1"/>
          </p:cNvPicPr>
          <p:nvPr/>
        </p:nvPicPr>
        <p:blipFill>
          <a:blip r:embed="rId4"/>
          <a:stretch>
            <a:fillRect/>
          </a:stretch>
        </p:blipFill>
        <p:spPr>
          <a:xfrm>
            <a:off x="5585394" y="3952616"/>
            <a:ext cx="6010275" cy="2286000"/>
          </a:xfrm>
          <a:prstGeom prst="rect">
            <a:avLst/>
          </a:prstGeom>
        </p:spPr>
      </p:pic>
    </p:spTree>
    <p:extLst>
      <p:ext uri="{BB962C8B-B14F-4D97-AF65-F5344CB8AC3E}">
        <p14:creationId xmlns:p14="http://schemas.microsoft.com/office/powerpoint/2010/main" val="349294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B2E983E-67B2-9D90-B445-231F5E4C4200}"/>
              </a:ext>
            </a:extLst>
          </p:cNvPr>
          <p:cNvSpPr>
            <a:spLocks noGrp="1"/>
          </p:cNvSpPr>
          <p:nvPr>
            <p:ph type="dt" sz="half" idx="10"/>
          </p:nvPr>
        </p:nvSpPr>
        <p:spPr/>
        <p:txBody>
          <a:bodyPr/>
          <a:lstStyle/>
          <a:p>
            <a:fld id="{7D75795C-4BD0-4B68-9FF8-5AE7E9F59738}" type="datetime1">
              <a:rPr lang="ru-RU" smtClean="0"/>
              <a:t>18.12.2022</a:t>
            </a:fld>
            <a:endParaRPr lang="ru-RU"/>
          </a:p>
        </p:txBody>
      </p:sp>
      <p:sp>
        <p:nvSpPr>
          <p:cNvPr id="3" name="Нижний колонтитул 2">
            <a:extLst>
              <a:ext uri="{FF2B5EF4-FFF2-40B4-BE49-F238E27FC236}">
                <a16:creationId xmlns:a16="http://schemas.microsoft.com/office/drawing/2014/main" id="{C1EA1CB6-FFA7-C986-C536-42B0A8D28627}"/>
              </a:ext>
            </a:extLst>
          </p:cNvPr>
          <p:cNvSpPr>
            <a:spLocks noGrp="1"/>
          </p:cNvSpPr>
          <p:nvPr>
            <p:ph type="ftr" sz="quarter" idx="11"/>
          </p:nvPr>
        </p:nvSpPr>
        <p:spPr/>
        <p:txBody>
          <a:bodyPr/>
          <a:lstStyle/>
          <a:p>
            <a:r>
              <a:rPr lang="en-US"/>
              <a:t>www.dvsschool.ru</a:t>
            </a:r>
            <a:endParaRPr lang="ru-RU"/>
          </a:p>
        </p:txBody>
      </p:sp>
      <p:sp>
        <p:nvSpPr>
          <p:cNvPr id="4" name="Номер слайда 3">
            <a:extLst>
              <a:ext uri="{FF2B5EF4-FFF2-40B4-BE49-F238E27FC236}">
                <a16:creationId xmlns:a16="http://schemas.microsoft.com/office/drawing/2014/main" id="{D16940F6-22B8-C341-413C-B9DB4F51A8C0}"/>
              </a:ext>
            </a:extLst>
          </p:cNvPr>
          <p:cNvSpPr>
            <a:spLocks noGrp="1"/>
          </p:cNvSpPr>
          <p:nvPr>
            <p:ph type="sldNum" sz="quarter" idx="12"/>
          </p:nvPr>
        </p:nvSpPr>
        <p:spPr/>
        <p:txBody>
          <a:bodyPr/>
          <a:lstStyle/>
          <a:p>
            <a:fld id="{C74B2D8E-5E93-495E-93A1-70409E99D65A}" type="slidenum">
              <a:rPr lang="ru-RU" smtClean="0"/>
              <a:t>39</a:t>
            </a:fld>
            <a:endParaRPr lang="ru-RU"/>
          </a:p>
        </p:txBody>
      </p:sp>
      <p:pic>
        <p:nvPicPr>
          <p:cNvPr id="5" name="Рисунок 4">
            <a:extLst>
              <a:ext uri="{FF2B5EF4-FFF2-40B4-BE49-F238E27FC236}">
                <a16:creationId xmlns:a16="http://schemas.microsoft.com/office/drawing/2014/main" id="{5015ABEB-7A24-5E7A-3672-3F73D37C4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7" name="TextBox 6">
            <a:extLst>
              <a:ext uri="{FF2B5EF4-FFF2-40B4-BE49-F238E27FC236}">
                <a16:creationId xmlns:a16="http://schemas.microsoft.com/office/drawing/2014/main" id="{6F1A506B-DF68-4DF4-605E-4FB7340F295C}"/>
              </a:ext>
            </a:extLst>
          </p:cNvPr>
          <p:cNvSpPr txBox="1"/>
          <p:nvPr/>
        </p:nvSpPr>
        <p:spPr>
          <a:xfrm>
            <a:off x="0" y="1840"/>
            <a:ext cx="12192000" cy="6555641"/>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7.Сторона АВ квадрата ABCD расположена на оптической </a:t>
            </a:r>
          </a:p>
          <a:p>
            <a:r>
              <a:rPr lang="ru-RU" sz="2800" dirty="0">
                <a:latin typeface="Courier New" panose="02070309020205020404" pitchFamily="49" charset="0"/>
                <a:cs typeface="Courier New" panose="02070309020205020404" pitchFamily="49" charset="0"/>
              </a:rPr>
              <a:t>оси собирающей линзы, причем расстояние от линзы до точки А в два раза больше фокусного расстояния линзы. Линза создает действительное изображение квадрата. Площадь изображения составляет 3/8 площади квадрата ABCD. С каким увеличением изображается сторона ВС?</a:t>
            </a:r>
          </a:p>
          <a:p>
            <a:r>
              <a:rPr lang="ru-RU" sz="2800" b="1" dirty="0">
                <a:latin typeface="Courier New" panose="02070309020205020404" pitchFamily="49" charset="0"/>
                <a:cs typeface="Courier New" panose="02070309020205020404" pitchFamily="49" charset="0"/>
              </a:rPr>
              <a:t>8.</a:t>
            </a:r>
            <a:r>
              <a:rPr lang="ru-RU" sz="2800" dirty="0">
                <a:latin typeface="Courier New" panose="02070309020205020404" pitchFamily="49" charset="0"/>
                <a:cs typeface="Courier New" panose="02070309020205020404" pitchFamily="49" charset="0"/>
              </a:rPr>
              <a:t>Небольшой груз, подвешенный на нити длиной 2,5 м, совершает гармонические колебания, при которых его максимальная скорость достигает 0,2 м/с. При помощи собирающей линзы с фокусным расстоянием 0,2 м </a:t>
            </a:r>
            <a:r>
              <a:rPr lang="ru-RU" sz="2800" dirty="0" err="1">
                <a:latin typeface="Courier New" panose="02070309020205020404" pitchFamily="49" charset="0"/>
                <a:cs typeface="Courier New" panose="02070309020205020404" pitchFamily="49" charset="0"/>
              </a:rPr>
              <a:t>изобр-ие</a:t>
            </a:r>
            <a:r>
              <a:rPr lang="ru-RU" sz="2800" dirty="0">
                <a:latin typeface="Courier New" panose="02070309020205020404" pitchFamily="49" charset="0"/>
                <a:cs typeface="Courier New" panose="02070309020205020404" pitchFamily="49" charset="0"/>
              </a:rPr>
              <a:t> колеблющегося груза проецируется на экран, расположенный на расстоянии 0,5 м от линзы. Главная оптическая ось линзы перпендикулярна плоскости колебаний маятника и плоскости экрана. Определите максимальное смещение изображения груза на экране от положения равновесия.</a:t>
            </a:r>
          </a:p>
        </p:txBody>
      </p:sp>
    </p:spTree>
    <p:extLst>
      <p:ext uri="{BB962C8B-B14F-4D97-AF65-F5344CB8AC3E}">
        <p14:creationId xmlns:p14="http://schemas.microsoft.com/office/powerpoint/2010/main" val="4129709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4</a:t>
            </a:fld>
            <a:endParaRPr lang="ru-RU"/>
          </a:p>
        </p:txBody>
      </p:sp>
      <p:sp>
        <p:nvSpPr>
          <p:cNvPr id="7" name="TextBox 6">
            <a:extLst>
              <a:ext uri="{FF2B5EF4-FFF2-40B4-BE49-F238E27FC236}">
                <a16:creationId xmlns:a16="http://schemas.microsoft.com/office/drawing/2014/main" id="{162F4B6B-0358-7E1C-78B5-5F70F351CE7E}"/>
              </a:ext>
            </a:extLst>
          </p:cNvPr>
          <p:cNvSpPr txBox="1"/>
          <p:nvPr/>
        </p:nvSpPr>
        <p:spPr>
          <a:xfrm>
            <a:off x="342900" y="469639"/>
            <a:ext cx="11651304" cy="954107"/>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Связь относительного показателя преломления двух сред с их абсолютными показателями имеет вид:</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45BF70C-7FB7-1498-8171-C6FD8185830C}"/>
                  </a:ext>
                </a:extLst>
              </p:cNvPr>
              <p:cNvSpPr txBox="1"/>
              <p:nvPr/>
            </p:nvSpPr>
            <p:spPr>
              <a:xfrm>
                <a:off x="5053518" y="1345583"/>
                <a:ext cx="1895584" cy="9239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ru-RU" sz="3200" i="1" smtClean="0">
                              <a:latin typeface="Cambria Math" panose="02040503050406030204" pitchFamily="18" charset="0"/>
                            </a:rPr>
                          </m:ctrlPr>
                        </m:sSubPr>
                        <m:e>
                          <m:r>
                            <a:rPr lang="en-US" sz="3200" b="0" i="1" smtClean="0">
                              <a:latin typeface="Cambria Math" panose="02040503050406030204" pitchFamily="18" charset="0"/>
                            </a:rPr>
                            <m:t>𝑛</m:t>
                          </m:r>
                        </m:e>
                        <m:sub>
                          <m:r>
                            <a:rPr lang="en-US" sz="3200" b="0" i="1" smtClean="0">
                              <a:latin typeface="Cambria Math" panose="02040503050406030204" pitchFamily="18" charset="0"/>
                            </a:rPr>
                            <m:t>21</m:t>
                          </m:r>
                        </m:sub>
                      </m:sSub>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𝑛</m:t>
                              </m:r>
                            </m:e>
                            <m:sub>
                              <m:r>
                                <a:rPr lang="en-US" sz="3200" b="0" i="1" smtClean="0">
                                  <a:latin typeface="Cambria Math" panose="02040503050406030204" pitchFamily="18" charset="0"/>
                                </a:rPr>
                                <m:t>2</m:t>
                              </m:r>
                            </m:sub>
                          </m:sSub>
                        </m:num>
                        <m:den>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𝑛</m:t>
                              </m:r>
                            </m:e>
                            <m:sub>
                              <m:r>
                                <a:rPr lang="en-US" sz="3200" b="0" i="1" smtClean="0">
                                  <a:latin typeface="Cambria Math" panose="02040503050406030204" pitchFamily="18" charset="0"/>
                                </a:rPr>
                                <m:t>1</m:t>
                              </m:r>
                            </m:sub>
                          </m:sSub>
                        </m:den>
                      </m:f>
                    </m:oMath>
                  </m:oMathPara>
                </a14:m>
                <a:endParaRPr lang="ru-RU" sz="3200" dirty="0">
                  <a:latin typeface="Courier New" panose="02070309020205020404" pitchFamily="49" charset="0"/>
                  <a:cs typeface="Courier New" panose="02070309020205020404" pitchFamily="49" charset="0"/>
                </a:endParaRPr>
              </a:p>
            </p:txBody>
          </p:sp>
        </mc:Choice>
        <mc:Fallback xmlns="">
          <p:sp>
            <p:nvSpPr>
              <p:cNvPr id="8" name="TextBox 7">
                <a:extLst>
                  <a:ext uri="{FF2B5EF4-FFF2-40B4-BE49-F238E27FC236}">
                    <a16:creationId xmlns:a16="http://schemas.microsoft.com/office/drawing/2014/main" id="{345BF70C-7FB7-1498-8171-C6FD8185830C}"/>
                  </a:ext>
                </a:extLst>
              </p:cNvPr>
              <p:cNvSpPr txBox="1">
                <a:spLocks noRot="1" noChangeAspect="1" noMove="1" noResize="1" noEditPoints="1" noAdjustHandles="1" noChangeArrowheads="1" noChangeShapeType="1" noTextEdit="1"/>
              </p:cNvSpPr>
              <p:nvPr/>
            </p:nvSpPr>
            <p:spPr>
              <a:xfrm>
                <a:off x="5053518" y="1345583"/>
                <a:ext cx="1895584" cy="923971"/>
              </a:xfrm>
              <a:prstGeom prst="rect">
                <a:avLst/>
              </a:prstGeom>
              <a:blipFill>
                <a:blip r:embed="rId3"/>
                <a:stretch>
                  <a:fillRect/>
                </a:stretch>
              </a:blipFill>
            </p:spPr>
            <p:txBody>
              <a:bodyPr/>
              <a:lstStyle/>
              <a:p>
                <a:r>
                  <a:rPr lang="ru-RU">
                    <a:noFill/>
                  </a:rPr>
                  <a:t> </a:t>
                </a:r>
              </a:p>
            </p:txBody>
          </p:sp>
        </mc:Fallback>
      </mc:AlternateContent>
      <p:sp>
        <p:nvSpPr>
          <p:cNvPr id="10" name="TextBox 9">
            <a:extLst>
              <a:ext uri="{FF2B5EF4-FFF2-40B4-BE49-F238E27FC236}">
                <a16:creationId xmlns:a16="http://schemas.microsoft.com/office/drawing/2014/main" id="{3FC1A636-FF6F-0EFF-992D-3BB648B8B766}"/>
              </a:ext>
            </a:extLst>
          </p:cNvPr>
          <p:cNvSpPr txBox="1"/>
          <p:nvPr/>
        </p:nvSpPr>
        <p:spPr>
          <a:xfrm>
            <a:off x="239544" y="2446666"/>
            <a:ext cx="6094378" cy="523220"/>
          </a:xfrm>
          <a:prstGeom prst="rect">
            <a:avLst/>
          </a:prstGeom>
          <a:noFill/>
        </p:spPr>
        <p:txBody>
          <a:bodyPr wrap="square">
            <a:spAutoFit/>
          </a:bodyPr>
          <a:lstStyle/>
          <a:p>
            <a:r>
              <a:rPr lang="en-US" sz="2800" dirty="0">
                <a:latin typeface="Courier New" panose="02070309020205020404" pitchFamily="49" charset="0"/>
                <a:cs typeface="Courier New" panose="02070309020205020404" pitchFamily="49" charset="0"/>
              </a:rPr>
              <a:t>2. </a:t>
            </a:r>
            <a:r>
              <a:rPr lang="ru-RU" sz="2800" dirty="0">
                <a:latin typeface="Courier New" panose="02070309020205020404" pitchFamily="49" charset="0"/>
                <a:cs typeface="Courier New" panose="02070309020205020404" pitchFamily="49" charset="0"/>
              </a:rPr>
              <a:t>Формула линзы:</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685E7DA-EFB8-5543-4B91-E2DF95F145DB}"/>
                  </a:ext>
                </a:extLst>
              </p:cNvPr>
              <p:cNvSpPr txBox="1"/>
              <p:nvPr/>
            </p:nvSpPr>
            <p:spPr>
              <a:xfrm>
                <a:off x="4878951" y="2708276"/>
                <a:ext cx="2244717" cy="10114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sz="3200" i="1" smtClean="0">
                          <a:latin typeface="Cambria Math" panose="02040503050406030204" pitchFamily="18" charset="0"/>
                          <a:ea typeface="Cambria Math" panose="02040503050406030204" pitchFamily="18" charset="0"/>
                        </a:rPr>
                        <m:t>±</m:t>
                      </m:r>
                      <m:f>
                        <m:fPr>
                          <m:ctrlPr>
                            <a:rPr lang="ru-RU" sz="320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1</m:t>
                          </m:r>
                        </m:num>
                        <m:den>
                          <m:r>
                            <a:rPr lang="en-US" sz="3200" b="0" i="1" smtClean="0">
                              <a:latin typeface="Cambria Math" panose="02040503050406030204" pitchFamily="18" charset="0"/>
                              <a:ea typeface="Cambria Math" panose="02040503050406030204" pitchFamily="18" charset="0"/>
                            </a:rPr>
                            <m:t>𝐹</m:t>
                          </m:r>
                        </m:den>
                      </m:f>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1</m:t>
                          </m:r>
                        </m:num>
                        <m:den>
                          <m:r>
                            <a:rPr lang="en-US" sz="3200" b="0" i="1" smtClean="0">
                              <a:latin typeface="Cambria Math" panose="02040503050406030204" pitchFamily="18" charset="0"/>
                              <a:ea typeface="Cambria Math" panose="02040503050406030204" pitchFamily="18" charset="0"/>
                            </a:rPr>
                            <m:t>𝑑</m:t>
                          </m:r>
                        </m:den>
                      </m:f>
                      <m:r>
                        <a:rPr lang="en-US" sz="3200" b="0" i="1" smtClean="0">
                          <a:latin typeface="Cambria Math" panose="02040503050406030204" pitchFamily="18" charset="0"/>
                          <a:ea typeface="Cambria Math" panose="02040503050406030204" pitchFamily="18" charset="0"/>
                        </a:rPr>
                        <m:t>±</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1</m:t>
                          </m:r>
                        </m:num>
                        <m:den>
                          <m:r>
                            <a:rPr lang="en-US" sz="3200" b="0" i="1" smtClean="0">
                              <a:latin typeface="Cambria Math" panose="02040503050406030204" pitchFamily="18" charset="0"/>
                              <a:ea typeface="Cambria Math" panose="02040503050406030204" pitchFamily="18" charset="0"/>
                            </a:rPr>
                            <m:t>𝑓</m:t>
                          </m:r>
                        </m:den>
                      </m:f>
                    </m:oMath>
                  </m:oMathPara>
                </a14:m>
                <a:endParaRPr lang="ru-RU" sz="3200" dirty="0"/>
              </a:p>
            </p:txBody>
          </p:sp>
        </mc:Choice>
        <mc:Fallback xmlns="">
          <p:sp>
            <p:nvSpPr>
              <p:cNvPr id="11" name="TextBox 10">
                <a:extLst>
                  <a:ext uri="{FF2B5EF4-FFF2-40B4-BE49-F238E27FC236}">
                    <a16:creationId xmlns:a16="http://schemas.microsoft.com/office/drawing/2014/main" id="{9685E7DA-EFB8-5543-4B91-E2DF95F145DB}"/>
                  </a:ext>
                </a:extLst>
              </p:cNvPr>
              <p:cNvSpPr txBox="1">
                <a:spLocks noRot="1" noChangeAspect="1" noMove="1" noResize="1" noEditPoints="1" noAdjustHandles="1" noChangeArrowheads="1" noChangeShapeType="1" noTextEdit="1"/>
              </p:cNvSpPr>
              <p:nvPr/>
            </p:nvSpPr>
            <p:spPr>
              <a:xfrm>
                <a:off x="4878951" y="2708276"/>
                <a:ext cx="2244717" cy="1011495"/>
              </a:xfrm>
              <a:prstGeom prst="rect">
                <a:avLst/>
              </a:prstGeom>
              <a:blipFill>
                <a:blip r:embed="rId4"/>
                <a:stretch>
                  <a:fillRect/>
                </a:stretch>
              </a:blipFill>
            </p:spPr>
            <p:txBody>
              <a:bodyPr/>
              <a:lstStyle/>
              <a:p>
                <a:r>
                  <a:rPr lang="ru-RU">
                    <a:noFill/>
                  </a:rPr>
                  <a:t> </a:t>
                </a:r>
              </a:p>
            </p:txBody>
          </p:sp>
        </mc:Fallback>
      </mc:AlternateContent>
      <p:sp>
        <p:nvSpPr>
          <p:cNvPr id="13" name="TextBox 12">
            <a:extLst>
              <a:ext uri="{FF2B5EF4-FFF2-40B4-BE49-F238E27FC236}">
                <a16:creationId xmlns:a16="http://schemas.microsoft.com/office/drawing/2014/main" id="{396FF9F8-485D-59C3-FE53-C9E96CE4BFE9}"/>
              </a:ext>
            </a:extLst>
          </p:cNvPr>
          <p:cNvSpPr txBox="1"/>
          <p:nvPr/>
        </p:nvSpPr>
        <p:spPr>
          <a:xfrm>
            <a:off x="239543" y="4060325"/>
            <a:ext cx="11651303" cy="2246769"/>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F — фокусное расстояние линзы, d — расстояние от источника света до линзы, f — расстояние от линзы до изображения. Знак «+» перед 1/F соответствует собирающей линзе (фокус действительный), а «—» — рассеивающей линзе (фокус мнимый). </a:t>
            </a:r>
          </a:p>
        </p:txBody>
      </p:sp>
      <p:sp>
        <p:nvSpPr>
          <p:cNvPr id="2" name="Прямоугольник 1">
            <a:extLst>
              <a:ext uri="{FF2B5EF4-FFF2-40B4-BE49-F238E27FC236}">
                <a16:creationId xmlns:a16="http://schemas.microsoft.com/office/drawing/2014/main" id="{C933B99B-7E22-1E0E-B9AE-BF7A28C4950A}"/>
              </a:ext>
            </a:extLst>
          </p:cNvPr>
          <p:cNvSpPr/>
          <p:nvPr/>
        </p:nvSpPr>
        <p:spPr>
          <a:xfrm>
            <a:off x="4884702" y="1338218"/>
            <a:ext cx="2395992" cy="10591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45D86D0C-BADD-E41D-BFBF-8795BF7BBC0A}"/>
              </a:ext>
            </a:extLst>
          </p:cNvPr>
          <p:cNvSpPr/>
          <p:nvPr/>
        </p:nvSpPr>
        <p:spPr>
          <a:xfrm>
            <a:off x="4867198" y="2736393"/>
            <a:ext cx="2395992" cy="10591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F388A37A-5D4A-7E50-41A2-6D2DCF34BBD4}"/>
              </a:ext>
            </a:extLst>
          </p:cNvPr>
          <p:cNvSpPr/>
          <p:nvPr/>
        </p:nvSpPr>
        <p:spPr>
          <a:xfrm>
            <a:off x="1185407" y="4124517"/>
            <a:ext cx="5318909" cy="395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6" name="Группа 15">
            <a:extLst>
              <a:ext uri="{FF2B5EF4-FFF2-40B4-BE49-F238E27FC236}">
                <a16:creationId xmlns:a16="http://schemas.microsoft.com/office/drawing/2014/main" id="{96A1546E-7FBA-B43A-3568-E1D87DC50965}"/>
              </a:ext>
            </a:extLst>
          </p:cNvPr>
          <p:cNvGrpSpPr/>
          <p:nvPr/>
        </p:nvGrpSpPr>
        <p:grpSpPr>
          <a:xfrm>
            <a:off x="301154" y="4124516"/>
            <a:ext cx="11819679" cy="840707"/>
            <a:chOff x="301154" y="4124516"/>
            <a:chExt cx="11819679" cy="840707"/>
          </a:xfrm>
        </p:grpSpPr>
        <p:sp>
          <p:nvSpPr>
            <p:cNvPr id="14" name="Прямоугольник 13">
              <a:extLst>
                <a:ext uri="{FF2B5EF4-FFF2-40B4-BE49-F238E27FC236}">
                  <a16:creationId xmlns:a16="http://schemas.microsoft.com/office/drawing/2014/main" id="{BE039CF1-3580-AA64-3413-0CCEBA2FFA47}"/>
                </a:ext>
              </a:extLst>
            </p:cNvPr>
            <p:cNvSpPr/>
            <p:nvPr/>
          </p:nvSpPr>
          <p:spPr>
            <a:xfrm>
              <a:off x="7617839" y="4124516"/>
              <a:ext cx="4502994" cy="395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CF28A742-C5ED-A56D-1B3E-739D0F8583EA}"/>
                </a:ext>
              </a:extLst>
            </p:cNvPr>
            <p:cNvSpPr/>
            <p:nvPr/>
          </p:nvSpPr>
          <p:spPr>
            <a:xfrm>
              <a:off x="301154" y="4569498"/>
              <a:ext cx="5185246" cy="395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3" name="Группа 22">
            <a:extLst>
              <a:ext uri="{FF2B5EF4-FFF2-40B4-BE49-F238E27FC236}">
                <a16:creationId xmlns:a16="http://schemas.microsoft.com/office/drawing/2014/main" id="{FA49C7B8-8D47-E4A3-E95F-4447082B5F34}"/>
              </a:ext>
            </a:extLst>
          </p:cNvPr>
          <p:cNvGrpSpPr/>
          <p:nvPr/>
        </p:nvGrpSpPr>
        <p:grpSpPr>
          <a:xfrm>
            <a:off x="301154" y="4584432"/>
            <a:ext cx="11128846" cy="825772"/>
            <a:chOff x="301154" y="4584432"/>
            <a:chExt cx="11128846" cy="825772"/>
          </a:xfrm>
        </p:grpSpPr>
        <p:sp>
          <p:nvSpPr>
            <p:cNvPr id="17" name="Прямоугольник 16">
              <a:extLst>
                <a:ext uri="{FF2B5EF4-FFF2-40B4-BE49-F238E27FC236}">
                  <a16:creationId xmlns:a16="http://schemas.microsoft.com/office/drawing/2014/main" id="{BA980BDD-B234-8213-2722-E13E2A89C968}"/>
                </a:ext>
              </a:extLst>
            </p:cNvPr>
            <p:cNvSpPr/>
            <p:nvPr/>
          </p:nvSpPr>
          <p:spPr>
            <a:xfrm>
              <a:off x="6597760" y="4584432"/>
              <a:ext cx="4832240" cy="395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27D0B8BD-6318-A8E3-769B-6931F0D400AB}"/>
                </a:ext>
              </a:extLst>
            </p:cNvPr>
            <p:cNvSpPr/>
            <p:nvPr/>
          </p:nvSpPr>
          <p:spPr>
            <a:xfrm>
              <a:off x="301154" y="5014479"/>
              <a:ext cx="2554189" cy="395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1" name="Группа 20">
            <a:extLst>
              <a:ext uri="{FF2B5EF4-FFF2-40B4-BE49-F238E27FC236}">
                <a16:creationId xmlns:a16="http://schemas.microsoft.com/office/drawing/2014/main" id="{C85FD24A-D11C-A2B9-A006-5BDBE6FF7D1F}"/>
              </a:ext>
            </a:extLst>
          </p:cNvPr>
          <p:cNvGrpSpPr/>
          <p:nvPr/>
        </p:nvGrpSpPr>
        <p:grpSpPr>
          <a:xfrm>
            <a:off x="301154" y="5029413"/>
            <a:ext cx="9714114" cy="791450"/>
            <a:chOff x="301154" y="5029413"/>
            <a:chExt cx="9714114" cy="791450"/>
          </a:xfrm>
        </p:grpSpPr>
        <p:sp>
          <p:nvSpPr>
            <p:cNvPr id="19" name="Прямоугольник 18">
              <a:extLst>
                <a:ext uri="{FF2B5EF4-FFF2-40B4-BE49-F238E27FC236}">
                  <a16:creationId xmlns:a16="http://schemas.microsoft.com/office/drawing/2014/main" id="{FE9ECD4A-5250-CA1F-44A1-07AD8DB007FF}"/>
                </a:ext>
              </a:extLst>
            </p:cNvPr>
            <p:cNvSpPr/>
            <p:nvPr/>
          </p:nvSpPr>
          <p:spPr>
            <a:xfrm>
              <a:off x="4995402" y="5029413"/>
              <a:ext cx="5019866" cy="395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DAC7ECA7-E5B6-20B1-79A2-9B074FBCDE52}"/>
                </a:ext>
              </a:extLst>
            </p:cNvPr>
            <p:cNvSpPr/>
            <p:nvPr/>
          </p:nvSpPr>
          <p:spPr>
            <a:xfrm>
              <a:off x="301154" y="5425138"/>
              <a:ext cx="8309445" cy="395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2" name="Прямоугольник 21">
            <a:extLst>
              <a:ext uri="{FF2B5EF4-FFF2-40B4-BE49-F238E27FC236}">
                <a16:creationId xmlns:a16="http://schemas.microsoft.com/office/drawing/2014/main" id="{DF83EFEF-1811-2B97-7861-A6482A81F012}"/>
              </a:ext>
            </a:extLst>
          </p:cNvPr>
          <p:cNvSpPr/>
          <p:nvPr/>
        </p:nvSpPr>
        <p:spPr>
          <a:xfrm>
            <a:off x="301154" y="5866116"/>
            <a:ext cx="7057178" cy="395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157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2"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7DA19A1-83C7-563A-C92D-00FFBD0170B6}"/>
              </a:ext>
            </a:extLst>
          </p:cNvPr>
          <p:cNvSpPr>
            <a:spLocks noGrp="1"/>
          </p:cNvSpPr>
          <p:nvPr>
            <p:ph type="dt" sz="half" idx="10"/>
          </p:nvPr>
        </p:nvSpPr>
        <p:spPr/>
        <p:txBody>
          <a:bodyPr/>
          <a:lstStyle/>
          <a:p>
            <a:fld id="{7D75795C-4BD0-4B68-9FF8-5AE7E9F59738}" type="datetime1">
              <a:rPr lang="ru-RU" smtClean="0"/>
              <a:t>18.12.2022</a:t>
            </a:fld>
            <a:endParaRPr lang="ru-RU"/>
          </a:p>
        </p:txBody>
      </p:sp>
      <p:sp>
        <p:nvSpPr>
          <p:cNvPr id="3" name="Нижний колонтитул 2">
            <a:extLst>
              <a:ext uri="{FF2B5EF4-FFF2-40B4-BE49-F238E27FC236}">
                <a16:creationId xmlns:a16="http://schemas.microsoft.com/office/drawing/2014/main" id="{819CAB20-0E49-D21A-717E-8EC93923FC12}"/>
              </a:ext>
            </a:extLst>
          </p:cNvPr>
          <p:cNvSpPr>
            <a:spLocks noGrp="1"/>
          </p:cNvSpPr>
          <p:nvPr>
            <p:ph type="ftr" sz="quarter" idx="11"/>
          </p:nvPr>
        </p:nvSpPr>
        <p:spPr/>
        <p:txBody>
          <a:bodyPr/>
          <a:lstStyle/>
          <a:p>
            <a:r>
              <a:rPr lang="en-US"/>
              <a:t>www.dvsschool.ru</a:t>
            </a:r>
            <a:endParaRPr lang="ru-RU"/>
          </a:p>
        </p:txBody>
      </p:sp>
      <p:sp>
        <p:nvSpPr>
          <p:cNvPr id="4" name="Номер слайда 3">
            <a:extLst>
              <a:ext uri="{FF2B5EF4-FFF2-40B4-BE49-F238E27FC236}">
                <a16:creationId xmlns:a16="http://schemas.microsoft.com/office/drawing/2014/main" id="{FAC257B0-B0F7-B4FC-8298-2C02F084BDCB}"/>
              </a:ext>
            </a:extLst>
          </p:cNvPr>
          <p:cNvSpPr>
            <a:spLocks noGrp="1"/>
          </p:cNvSpPr>
          <p:nvPr>
            <p:ph type="sldNum" sz="quarter" idx="12"/>
          </p:nvPr>
        </p:nvSpPr>
        <p:spPr/>
        <p:txBody>
          <a:bodyPr/>
          <a:lstStyle/>
          <a:p>
            <a:fld id="{C74B2D8E-5E93-495E-93A1-70409E99D65A}" type="slidenum">
              <a:rPr lang="ru-RU" smtClean="0"/>
              <a:t>40</a:t>
            </a:fld>
            <a:endParaRPr lang="ru-RU"/>
          </a:p>
        </p:txBody>
      </p:sp>
      <p:pic>
        <p:nvPicPr>
          <p:cNvPr id="5" name="Рисунок 4">
            <a:extLst>
              <a:ext uri="{FF2B5EF4-FFF2-40B4-BE49-F238E27FC236}">
                <a16:creationId xmlns:a16="http://schemas.microsoft.com/office/drawing/2014/main" id="{6F8322EC-3CE8-1839-231D-E2FCB7DEF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7" name="TextBox 6">
            <a:extLst>
              <a:ext uri="{FF2B5EF4-FFF2-40B4-BE49-F238E27FC236}">
                <a16:creationId xmlns:a16="http://schemas.microsoft.com/office/drawing/2014/main" id="{4AB88B2A-BFC8-B765-B9C7-B95F32209171}"/>
              </a:ext>
            </a:extLst>
          </p:cNvPr>
          <p:cNvSpPr txBox="1"/>
          <p:nvPr/>
        </p:nvSpPr>
        <p:spPr>
          <a:xfrm>
            <a:off x="-1554" y="85816"/>
            <a:ext cx="12122386" cy="2677656"/>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9. Собирающую линзу с фокусным расстоянием 10 см перемещают со скоростью 3 мм/с в направлении точечного источника света, находящегося на ее главной оптической оси. С какой скоростью движется изображение в тот момент, когда расстояние между линзой и источником составляет 12 см?</a:t>
            </a:r>
          </a:p>
        </p:txBody>
      </p:sp>
      <p:sp>
        <p:nvSpPr>
          <p:cNvPr id="9" name="TextBox 8">
            <a:extLst>
              <a:ext uri="{FF2B5EF4-FFF2-40B4-BE49-F238E27FC236}">
                <a16:creationId xmlns:a16="http://schemas.microsoft.com/office/drawing/2014/main" id="{160D4798-C3C7-F0B9-C1FF-B3E3646C98A2}"/>
              </a:ext>
            </a:extLst>
          </p:cNvPr>
          <p:cNvSpPr txBox="1"/>
          <p:nvPr/>
        </p:nvSpPr>
        <p:spPr>
          <a:xfrm>
            <a:off x="71168" y="2653374"/>
            <a:ext cx="11817587" cy="2677656"/>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10. Телескоп имеет объектив с фокусным расстояние 1 м и окуляр с фокусным расстоянием 5 см. Какого диаметра изображение Солнца можно получить с помощью этого телескопа, если есть возможность удалять экран от окуляра до расстояния 1,5 м? Угловой диаметр Солнца 30’.</a:t>
            </a:r>
          </a:p>
        </p:txBody>
      </p:sp>
    </p:spTree>
    <p:extLst>
      <p:ext uri="{BB962C8B-B14F-4D97-AF65-F5344CB8AC3E}">
        <p14:creationId xmlns:p14="http://schemas.microsoft.com/office/powerpoint/2010/main" val="2489417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0B46E38-03FB-E988-F97F-7209C38E3A0E}"/>
              </a:ext>
            </a:extLst>
          </p:cNvPr>
          <p:cNvSpPr>
            <a:spLocks noGrp="1"/>
          </p:cNvSpPr>
          <p:nvPr>
            <p:ph type="dt" sz="half" idx="10"/>
          </p:nvPr>
        </p:nvSpPr>
        <p:spPr/>
        <p:txBody>
          <a:bodyPr/>
          <a:lstStyle/>
          <a:p>
            <a:fld id="{7D75795C-4BD0-4B68-9FF8-5AE7E9F59738}" type="datetime1">
              <a:rPr lang="ru-RU" smtClean="0"/>
              <a:t>18.12.2022</a:t>
            </a:fld>
            <a:endParaRPr lang="ru-RU"/>
          </a:p>
        </p:txBody>
      </p:sp>
      <p:sp>
        <p:nvSpPr>
          <p:cNvPr id="3" name="Нижний колонтитул 2">
            <a:extLst>
              <a:ext uri="{FF2B5EF4-FFF2-40B4-BE49-F238E27FC236}">
                <a16:creationId xmlns:a16="http://schemas.microsoft.com/office/drawing/2014/main" id="{225E6EEE-C517-CC5F-62CA-8E20B2E1EEB8}"/>
              </a:ext>
            </a:extLst>
          </p:cNvPr>
          <p:cNvSpPr>
            <a:spLocks noGrp="1"/>
          </p:cNvSpPr>
          <p:nvPr>
            <p:ph type="ftr" sz="quarter" idx="11"/>
          </p:nvPr>
        </p:nvSpPr>
        <p:spPr/>
        <p:txBody>
          <a:bodyPr/>
          <a:lstStyle/>
          <a:p>
            <a:r>
              <a:rPr lang="en-US"/>
              <a:t>www.dvsschool.ru</a:t>
            </a:r>
            <a:endParaRPr lang="ru-RU"/>
          </a:p>
        </p:txBody>
      </p:sp>
      <p:sp>
        <p:nvSpPr>
          <p:cNvPr id="4" name="Номер слайда 3">
            <a:extLst>
              <a:ext uri="{FF2B5EF4-FFF2-40B4-BE49-F238E27FC236}">
                <a16:creationId xmlns:a16="http://schemas.microsoft.com/office/drawing/2014/main" id="{063B34EE-F99B-C8D7-592B-E127928497FA}"/>
              </a:ext>
            </a:extLst>
          </p:cNvPr>
          <p:cNvSpPr>
            <a:spLocks noGrp="1"/>
          </p:cNvSpPr>
          <p:nvPr>
            <p:ph type="sldNum" sz="quarter" idx="12"/>
          </p:nvPr>
        </p:nvSpPr>
        <p:spPr/>
        <p:txBody>
          <a:bodyPr/>
          <a:lstStyle/>
          <a:p>
            <a:fld id="{C74B2D8E-5E93-495E-93A1-70409E99D65A}" type="slidenum">
              <a:rPr lang="ru-RU" smtClean="0"/>
              <a:t>41</a:t>
            </a:fld>
            <a:endParaRPr lang="ru-RU"/>
          </a:p>
        </p:txBody>
      </p:sp>
      <p:pic>
        <p:nvPicPr>
          <p:cNvPr id="5" name="Рисунок 4">
            <a:extLst>
              <a:ext uri="{FF2B5EF4-FFF2-40B4-BE49-F238E27FC236}">
                <a16:creationId xmlns:a16="http://schemas.microsoft.com/office/drawing/2014/main" id="{29BF0BDD-2136-FCFA-F874-3ED38CDDC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pic>
        <p:nvPicPr>
          <p:cNvPr id="6" name="Рисунок 5">
            <a:extLst>
              <a:ext uri="{FF2B5EF4-FFF2-40B4-BE49-F238E27FC236}">
                <a16:creationId xmlns:a16="http://schemas.microsoft.com/office/drawing/2014/main" id="{F2775A05-13C5-FE70-3B94-C7A843F65FFE}"/>
              </a:ext>
            </a:extLst>
          </p:cNvPr>
          <p:cNvPicPr>
            <a:picLocks noChangeAspect="1"/>
          </p:cNvPicPr>
          <p:nvPr/>
        </p:nvPicPr>
        <p:blipFill>
          <a:blip r:embed="rId3"/>
          <a:stretch>
            <a:fillRect/>
          </a:stretch>
        </p:blipFill>
        <p:spPr>
          <a:xfrm>
            <a:off x="1692009" y="0"/>
            <a:ext cx="8839173" cy="6540759"/>
          </a:xfrm>
          <a:prstGeom prst="rect">
            <a:avLst/>
          </a:prstGeom>
        </p:spPr>
      </p:pic>
    </p:spTree>
    <p:extLst>
      <p:ext uri="{BB962C8B-B14F-4D97-AF65-F5344CB8AC3E}">
        <p14:creationId xmlns:p14="http://schemas.microsoft.com/office/powerpoint/2010/main" val="634366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42</a:t>
            </a:fld>
            <a:endParaRPr lang="ru-RU"/>
          </a:p>
        </p:txBody>
      </p:sp>
      <p:pic>
        <p:nvPicPr>
          <p:cNvPr id="8" name="Рисунок 7">
            <a:extLst>
              <a:ext uri="{FF2B5EF4-FFF2-40B4-BE49-F238E27FC236}">
                <a16:creationId xmlns:a16="http://schemas.microsoft.com/office/drawing/2014/main" id="{0284EB57-A679-06C9-2252-57A67A83CBD3}"/>
              </a:ext>
            </a:extLst>
          </p:cNvPr>
          <p:cNvPicPr>
            <a:picLocks noChangeAspect="1"/>
          </p:cNvPicPr>
          <p:nvPr/>
        </p:nvPicPr>
        <p:blipFill>
          <a:blip r:embed="rId3"/>
          <a:stretch>
            <a:fillRect/>
          </a:stretch>
        </p:blipFill>
        <p:spPr>
          <a:xfrm>
            <a:off x="4004388" y="1141760"/>
            <a:ext cx="4065010" cy="5214590"/>
          </a:xfrm>
          <a:prstGeom prst="rect">
            <a:avLst/>
          </a:prstGeom>
        </p:spPr>
      </p:pic>
      <p:sp>
        <p:nvSpPr>
          <p:cNvPr id="7" name="TextBox 6">
            <a:extLst>
              <a:ext uri="{FF2B5EF4-FFF2-40B4-BE49-F238E27FC236}">
                <a16:creationId xmlns:a16="http://schemas.microsoft.com/office/drawing/2014/main" id="{67C8FF80-8BD7-5556-9012-7A7B3654B711}"/>
              </a:ext>
            </a:extLst>
          </p:cNvPr>
          <p:cNvSpPr txBox="1"/>
          <p:nvPr/>
        </p:nvSpPr>
        <p:spPr>
          <a:xfrm>
            <a:off x="3655269" y="72004"/>
            <a:ext cx="6097554" cy="523220"/>
          </a:xfrm>
          <a:prstGeom prst="rect">
            <a:avLst/>
          </a:prstGeom>
          <a:noFill/>
        </p:spPr>
        <p:txBody>
          <a:bodyPr wrap="square">
            <a:spAutoFit/>
          </a:bodyPr>
          <a:lstStyle/>
          <a:p>
            <a:r>
              <a:rPr lang="ru-RU" sz="2800" b="1" dirty="0">
                <a:latin typeface="Courier New" panose="02070309020205020404" pitchFamily="49" charset="0"/>
                <a:cs typeface="Courier New" panose="02070309020205020404" pitchFamily="49" charset="0"/>
              </a:rPr>
              <a:t>Источники и литература</a:t>
            </a:r>
          </a:p>
        </p:txBody>
      </p:sp>
    </p:spTree>
    <p:extLst>
      <p:ext uri="{BB962C8B-B14F-4D97-AF65-F5344CB8AC3E}">
        <p14:creationId xmlns:p14="http://schemas.microsoft.com/office/powerpoint/2010/main" val="402906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5</a:t>
            </a:fld>
            <a:endParaRPr lang="ru-RU" dirty="0"/>
          </a:p>
        </p:txBody>
      </p:sp>
      <p:sp>
        <p:nvSpPr>
          <p:cNvPr id="7" name="TextBox 6">
            <a:extLst>
              <a:ext uri="{FF2B5EF4-FFF2-40B4-BE49-F238E27FC236}">
                <a16:creationId xmlns:a16="http://schemas.microsoft.com/office/drawing/2014/main" id="{FB79FDF2-50FA-BB12-015E-08D1FC242D08}"/>
              </a:ext>
            </a:extLst>
          </p:cNvPr>
          <p:cNvSpPr txBox="1"/>
          <p:nvPr/>
        </p:nvSpPr>
        <p:spPr>
          <a:xfrm>
            <a:off x="294261" y="450025"/>
            <a:ext cx="6094378" cy="523220"/>
          </a:xfrm>
          <a:prstGeom prst="rect">
            <a:avLst/>
          </a:prstGeom>
          <a:noFill/>
        </p:spPr>
        <p:txBody>
          <a:bodyPr wrap="square">
            <a:spAutoFit/>
          </a:bodyPr>
          <a:lstStyle/>
          <a:p>
            <a:pPr marR="0" algn="l" rtl="0"/>
            <a:r>
              <a:rPr lang="ru-RU" sz="2800" b="0" i="0" u="none" strike="noStrike" dirty="0">
                <a:solidFill>
                  <a:srgbClr val="000000"/>
                </a:solidFill>
                <a:latin typeface="Courier New" panose="02070309020205020404" pitchFamily="49" charset="0"/>
              </a:rPr>
              <a:t>Увеличение линзы:</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A3A29F7-7CDD-8E8D-D46C-F62611D3A76F}"/>
                  </a:ext>
                </a:extLst>
              </p:cNvPr>
              <p:cNvSpPr txBox="1"/>
              <p:nvPr/>
            </p:nvSpPr>
            <p:spPr>
              <a:xfrm>
                <a:off x="4820052" y="138837"/>
                <a:ext cx="2120965" cy="9362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ru-RU" sz="3200" b="0" i="1" smtClean="0">
                          <a:latin typeface="Cambria Math" panose="02040503050406030204" pitchFamily="18" charset="0"/>
                        </a:rPr>
                        <m:t>Г= </m:t>
                      </m:r>
                      <m:f>
                        <m:fPr>
                          <m:ctrlPr>
                            <a:rPr lang="ru-RU" sz="3200" b="0" i="1" smtClean="0">
                              <a:latin typeface="Cambria Math" panose="02040503050406030204" pitchFamily="18" charset="0"/>
                            </a:rPr>
                          </m:ctrlPr>
                        </m:fPr>
                        <m:num>
                          <m:r>
                            <a:rPr lang="en-US" sz="3200" b="0" i="1" smtClean="0">
                              <a:latin typeface="Cambria Math" panose="02040503050406030204" pitchFamily="18" charset="0"/>
                            </a:rPr>
                            <m:t>𝐻</m:t>
                          </m:r>
                        </m:num>
                        <m:den>
                          <m:r>
                            <a:rPr lang="en-US" sz="3200" b="0" i="1" smtClean="0">
                              <a:latin typeface="Cambria Math" panose="02040503050406030204" pitchFamily="18" charset="0"/>
                            </a:rPr>
                            <m:t>h</m:t>
                          </m:r>
                        </m:den>
                      </m:f>
                      <m:r>
                        <a:rPr lang="en-US" sz="3200" b="0" i="1" smtClean="0">
                          <a:latin typeface="Cambria Math" panose="02040503050406030204" pitchFamily="18" charset="0"/>
                        </a:rPr>
                        <m:t>= </m:t>
                      </m:r>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𝑓</m:t>
                          </m:r>
                        </m:num>
                        <m:den>
                          <m:r>
                            <a:rPr lang="en-US" sz="3200" b="0" i="1" smtClean="0">
                              <a:latin typeface="Cambria Math" panose="02040503050406030204" pitchFamily="18" charset="0"/>
                            </a:rPr>
                            <m:t>𝑑</m:t>
                          </m:r>
                        </m:den>
                      </m:f>
                    </m:oMath>
                  </m:oMathPara>
                </a14:m>
                <a:endParaRPr lang="ru-RU" sz="3200" dirty="0"/>
              </a:p>
            </p:txBody>
          </p:sp>
        </mc:Choice>
        <mc:Fallback xmlns="">
          <p:sp>
            <p:nvSpPr>
              <p:cNvPr id="8" name="TextBox 7">
                <a:extLst>
                  <a:ext uri="{FF2B5EF4-FFF2-40B4-BE49-F238E27FC236}">
                    <a16:creationId xmlns:a16="http://schemas.microsoft.com/office/drawing/2014/main" id="{3A3A29F7-7CDD-8E8D-D46C-F62611D3A76F}"/>
                  </a:ext>
                </a:extLst>
              </p:cNvPr>
              <p:cNvSpPr txBox="1">
                <a:spLocks noRot="1" noChangeAspect="1" noMove="1" noResize="1" noEditPoints="1" noAdjustHandles="1" noChangeArrowheads="1" noChangeShapeType="1" noTextEdit="1"/>
              </p:cNvSpPr>
              <p:nvPr/>
            </p:nvSpPr>
            <p:spPr>
              <a:xfrm>
                <a:off x="4820052" y="138837"/>
                <a:ext cx="2120965" cy="936218"/>
              </a:xfrm>
              <a:prstGeom prst="rect">
                <a:avLst/>
              </a:prstGeom>
              <a:blipFill>
                <a:blip r:embed="rId3"/>
                <a:stretch>
                  <a:fillRect/>
                </a:stretch>
              </a:blipFill>
            </p:spPr>
            <p:txBody>
              <a:bodyPr/>
              <a:lstStyle/>
              <a:p>
                <a:r>
                  <a:rPr lang="ru-RU">
                    <a:noFill/>
                  </a:rPr>
                  <a:t> </a:t>
                </a:r>
              </a:p>
            </p:txBody>
          </p:sp>
        </mc:Fallback>
      </mc:AlternateContent>
      <p:sp>
        <p:nvSpPr>
          <p:cNvPr id="10" name="TextBox 9">
            <a:extLst>
              <a:ext uri="{FF2B5EF4-FFF2-40B4-BE49-F238E27FC236}">
                <a16:creationId xmlns:a16="http://schemas.microsoft.com/office/drawing/2014/main" id="{296EB716-C0BE-4F41-5AD1-3BD2954B9AE5}"/>
              </a:ext>
            </a:extLst>
          </p:cNvPr>
          <p:cNvSpPr txBox="1"/>
          <p:nvPr/>
        </p:nvSpPr>
        <p:spPr>
          <a:xfrm>
            <a:off x="294261" y="1227094"/>
            <a:ext cx="11641577" cy="954107"/>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h — линейные размеры предмета, Н — соответствующие линейные размеры изображения.</a:t>
            </a:r>
          </a:p>
        </p:txBody>
      </p:sp>
      <p:sp>
        <p:nvSpPr>
          <p:cNvPr id="12" name="TextBox 11">
            <a:extLst>
              <a:ext uri="{FF2B5EF4-FFF2-40B4-BE49-F238E27FC236}">
                <a16:creationId xmlns:a16="http://schemas.microsoft.com/office/drawing/2014/main" id="{99F7486D-F2AC-73D0-3ACC-DDBD7DE74318}"/>
              </a:ext>
            </a:extLst>
          </p:cNvPr>
          <p:cNvSpPr txBox="1"/>
          <p:nvPr/>
        </p:nvSpPr>
        <p:spPr>
          <a:xfrm>
            <a:off x="237516" y="2547842"/>
            <a:ext cx="6094378" cy="523220"/>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Оптическая сила линзы:</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FB8FDC9-4218-A6E9-A998-21BBCDE4D411}"/>
                  </a:ext>
                </a:extLst>
              </p:cNvPr>
              <p:cNvSpPr txBox="1"/>
              <p:nvPr/>
            </p:nvSpPr>
            <p:spPr>
              <a:xfrm>
                <a:off x="5505193" y="2300090"/>
                <a:ext cx="1653401" cy="9219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𝐷</m:t>
                      </m:r>
                      <m:r>
                        <a:rPr lang="en-US" sz="3200" b="0" i="1" smtClean="0">
                          <a:latin typeface="Cambria Math" panose="02040503050406030204" pitchFamily="18" charset="0"/>
                        </a:rPr>
                        <m:t>= ±</m:t>
                      </m:r>
                      <m:f>
                        <m:fPr>
                          <m:ctrlPr>
                            <a:rPr lang="en-US" sz="3200" b="0" i="1" smtClean="0">
                              <a:latin typeface="Cambria Math" panose="02040503050406030204" pitchFamily="18" charset="0"/>
                              <a:ea typeface="Cambria Math" panose="02040503050406030204" pitchFamily="18" charset="0"/>
                            </a:rPr>
                          </m:ctrlPr>
                        </m:fPr>
                        <m:num>
                          <m:r>
                            <a:rPr lang="en-US" sz="3200" b="0" i="1" smtClean="0">
                              <a:latin typeface="Cambria Math" panose="02040503050406030204" pitchFamily="18" charset="0"/>
                              <a:ea typeface="Cambria Math" panose="02040503050406030204" pitchFamily="18" charset="0"/>
                            </a:rPr>
                            <m:t>1</m:t>
                          </m:r>
                        </m:num>
                        <m:den>
                          <m:r>
                            <a:rPr lang="en-US" sz="3200" b="0" i="1" smtClean="0">
                              <a:latin typeface="Cambria Math" panose="02040503050406030204" pitchFamily="18" charset="0"/>
                              <a:ea typeface="Cambria Math" panose="02040503050406030204" pitchFamily="18" charset="0"/>
                            </a:rPr>
                            <m:t>𝐹</m:t>
                          </m:r>
                        </m:den>
                      </m:f>
                    </m:oMath>
                  </m:oMathPara>
                </a14:m>
                <a:endParaRPr lang="ru-RU" sz="3200" dirty="0"/>
              </a:p>
            </p:txBody>
          </p:sp>
        </mc:Choice>
        <mc:Fallback xmlns="">
          <p:sp>
            <p:nvSpPr>
              <p:cNvPr id="13" name="TextBox 12">
                <a:extLst>
                  <a:ext uri="{FF2B5EF4-FFF2-40B4-BE49-F238E27FC236}">
                    <a16:creationId xmlns:a16="http://schemas.microsoft.com/office/drawing/2014/main" id="{AFB8FDC9-4218-A6E9-A998-21BBCDE4D411}"/>
                  </a:ext>
                </a:extLst>
              </p:cNvPr>
              <p:cNvSpPr txBox="1">
                <a:spLocks noRot="1" noChangeAspect="1" noMove="1" noResize="1" noEditPoints="1" noAdjustHandles="1" noChangeArrowheads="1" noChangeShapeType="1" noTextEdit="1"/>
              </p:cNvSpPr>
              <p:nvPr/>
            </p:nvSpPr>
            <p:spPr>
              <a:xfrm>
                <a:off x="5505193" y="2300090"/>
                <a:ext cx="1653401" cy="921984"/>
              </a:xfrm>
              <a:prstGeom prst="rect">
                <a:avLst/>
              </a:prstGeom>
              <a:blipFill>
                <a:blip r:embed="rId4"/>
                <a:stretch>
                  <a:fillRect/>
                </a:stretch>
              </a:blipFill>
            </p:spPr>
            <p:txBody>
              <a:bodyPr/>
              <a:lstStyle/>
              <a:p>
                <a:r>
                  <a:rPr lang="ru-RU">
                    <a:noFill/>
                  </a:rPr>
                  <a:t> </a:t>
                </a:r>
              </a:p>
            </p:txBody>
          </p:sp>
        </mc:Fallback>
      </mc:AlternateContent>
      <p:sp>
        <p:nvSpPr>
          <p:cNvPr id="15" name="TextBox 14">
            <a:extLst>
              <a:ext uri="{FF2B5EF4-FFF2-40B4-BE49-F238E27FC236}">
                <a16:creationId xmlns:a16="http://schemas.microsoft.com/office/drawing/2014/main" id="{2FCAA1FB-44F3-A5B6-9D56-50F3ABB7F85D}"/>
              </a:ext>
            </a:extLst>
          </p:cNvPr>
          <p:cNvSpPr txBox="1"/>
          <p:nvPr/>
        </p:nvSpPr>
        <p:spPr>
          <a:xfrm>
            <a:off x="237516" y="3309885"/>
            <a:ext cx="11554028" cy="954107"/>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знак «+» соответствует собирающей линзе, « —» — рассеивающей.</a:t>
            </a:r>
          </a:p>
        </p:txBody>
      </p:sp>
      <p:sp>
        <p:nvSpPr>
          <p:cNvPr id="17" name="TextBox 16">
            <a:extLst>
              <a:ext uri="{FF2B5EF4-FFF2-40B4-BE49-F238E27FC236}">
                <a16:creationId xmlns:a16="http://schemas.microsoft.com/office/drawing/2014/main" id="{B6201CAE-EAB5-596E-9029-FF4AEA8147C7}"/>
              </a:ext>
            </a:extLst>
          </p:cNvPr>
          <p:cNvSpPr txBox="1"/>
          <p:nvPr/>
        </p:nvSpPr>
        <p:spPr>
          <a:xfrm>
            <a:off x="256162" y="4460993"/>
            <a:ext cx="11698322" cy="954107"/>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Если </a:t>
            </a:r>
            <a:r>
              <a:rPr lang="en-US" sz="2800" dirty="0">
                <a:latin typeface="Courier New" panose="02070309020205020404" pitchFamily="49" charset="0"/>
                <a:cs typeface="Courier New" panose="02070309020205020404" pitchFamily="49" charset="0"/>
              </a:rPr>
              <a:t>n</a:t>
            </a:r>
            <a:r>
              <a:rPr lang="ru-RU" sz="2800" dirty="0">
                <a:latin typeface="Courier New" panose="02070309020205020404" pitchFamily="49" charset="0"/>
                <a:cs typeface="Courier New" panose="02070309020205020404" pitchFamily="49" charset="0"/>
              </a:rPr>
              <a:t> тонких линз сложены вплотную, то </a:t>
            </a:r>
            <a:r>
              <a:rPr lang="ru-RU" sz="2800" dirty="0" err="1">
                <a:latin typeface="Courier New" panose="02070309020205020404" pitchFamily="49" charset="0"/>
                <a:cs typeface="Courier New" panose="02070309020205020404" pitchFamily="49" charset="0"/>
              </a:rPr>
              <a:t>оптиче</a:t>
            </a:r>
            <a:r>
              <a:rPr lang="en-US" sz="2800" dirty="0">
                <a:latin typeface="Courier New" panose="02070309020205020404" pitchFamily="49" charset="0"/>
                <a:cs typeface="Courier New" panose="02070309020205020404" pitchFamily="49" charset="0"/>
              </a:rPr>
              <a:t>c</a:t>
            </a:r>
            <a:r>
              <a:rPr lang="ru-RU" sz="2800" dirty="0">
                <a:latin typeface="Courier New" panose="02070309020205020404" pitchFamily="49" charset="0"/>
                <a:cs typeface="Courier New" panose="02070309020205020404" pitchFamily="49" charset="0"/>
              </a:rPr>
              <a:t>кая сила этой системы линз D равна сумме</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949EE23-4621-E0DB-0187-F645E497A944}"/>
                  </a:ext>
                </a:extLst>
              </p:cNvPr>
              <p:cNvSpPr txBox="1"/>
              <p:nvPr/>
            </p:nvSpPr>
            <p:spPr>
              <a:xfrm>
                <a:off x="4110900" y="5554527"/>
                <a:ext cx="4441985"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𝐷</m:t>
                      </m:r>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𝐷</m:t>
                          </m:r>
                        </m:e>
                        <m:sub>
                          <m:r>
                            <a:rPr lang="en-US" sz="3200" b="0" i="1" smtClean="0">
                              <a:latin typeface="Cambria Math" panose="02040503050406030204" pitchFamily="18" charset="0"/>
                            </a:rPr>
                            <m:t>1</m:t>
                          </m:r>
                        </m:sub>
                      </m:sSub>
                      <m:r>
                        <a:rPr lang="en-US" sz="3200" b="0" i="1" smtClean="0">
                          <a:latin typeface="Cambria Math" panose="02040503050406030204" pitchFamily="18" charset="0"/>
                        </a:rPr>
                        <m:t>+ </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𝐷</m:t>
                          </m:r>
                        </m:e>
                        <m:sub>
                          <m:r>
                            <a:rPr lang="en-US" sz="3200" b="0" i="1" smtClean="0">
                              <a:latin typeface="Cambria Math" panose="02040503050406030204" pitchFamily="18" charset="0"/>
                            </a:rPr>
                            <m:t>2</m:t>
                          </m:r>
                        </m:sub>
                      </m:sSub>
                      <m:r>
                        <a:rPr lang="en-US" sz="3200" b="0" i="1" smtClean="0">
                          <a:latin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 </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𝐷</m:t>
                          </m:r>
                        </m:e>
                        <m:sub>
                          <m:r>
                            <a:rPr lang="en-US" sz="3200" b="0" i="1" smtClean="0">
                              <a:latin typeface="Cambria Math" panose="02040503050406030204" pitchFamily="18" charset="0"/>
                              <a:ea typeface="Cambria Math" panose="02040503050406030204" pitchFamily="18" charset="0"/>
                            </a:rPr>
                            <m:t>𝑛</m:t>
                          </m:r>
                        </m:sub>
                      </m:sSub>
                    </m:oMath>
                  </m:oMathPara>
                </a14:m>
                <a:endParaRPr lang="ru-RU" sz="3200" dirty="0"/>
              </a:p>
            </p:txBody>
          </p:sp>
        </mc:Choice>
        <mc:Fallback xmlns="">
          <p:sp>
            <p:nvSpPr>
              <p:cNvPr id="18" name="TextBox 17">
                <a:extLst>
                  <a:ext uri="{FF2B5EF4-FFF2-40B4-BE49-F238E27FC236}">
                    <a16:creationId xmlns:a16="http://schemas.microsoft.com/office/drawing/2014/main" id="{2949EE23-4621-E0DB-0187-F645E497A944}"/>
                  </a:ext>
                </a:extLst>
              </p:cNvPr>
              <p:cNvSpPr txBox="1">
                <a:spLocks noRot="1" noChangeAspect="1" noMove="1" noResize="1" noEditPoints="1" noAdjustHandles="1" noChangeArrowheads="1" noChangeShapeType="1" noTextEdit="1"/>
              </p:cNvSpPr>
              <p:nvPr/>
            </p:nvSpPr>
            <p:spPr>
              <a:xfrm>
                <a:off x="4110900" y="5554527"/>
                <a:ext cx="4441985" cy="492443"/>
              </a:xfrm>
              <a:prstGeom prst="rect">
                <a:avLst/>
              </a:prstGeom>
              <a:blipFill>
                <a:blip r:embed="rId5"/>
                <a:stretch>
                  <a:fillRect/>
                </a:stretch>
              </a:blipFill>
            </p:spPr>
            <p:txBody>
              <a:bodyPr/>
              <a:lstStyle/>
              <a:p>
                <a:r>
                  <a:rPr lang="ru-RU">
                    <a:noFill/>
                  </a:rPr>
                  <a:t> </a:t>
                </a:r>
              </a:p>
            </p:txBody>
          </p:sp>
        </mc:Fallback>
      </mc:AlternateContent>
      <p:sp>
        <p:nvSpPr>
          <p:cNvPr id="2" name="Прямоугольник 1">
            <a:extLst>
              <a:ext uri="{FF2B5EF4-FFF2-40B4-BE49-F238E27FC236}">
                <a16:creationId xmlns:a16="http://schemas.microsoft.com/office/drawing/2014/main" id="{7B743325-5CB4-D8B6-B2B8-E0BE7581FC0F}"/>
              </a:ext>
            </a:extLst>
          </p:cNvPr>
          <p:cNvSpPr/>
          <p:nvPr/>
        </p:nvSpPr>
        <p:spPr>
          <a:xfrm>
            <a:off x="4820052" y="108458"/>
            <a:ext cx="2164567" cy="10591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752E7D0F-B34B-8AC0-BD91-55148E6B284E}"/>
              </a:ext>
            </a:extLst>
          </p:cNvPr>
          <p:cNvSpPr/>
          <p:nvPr/>
        </p:nvSpPr>
        <p:spPr>
          <a:xfrm>
            <a:off x="5137030" y="2308638"/>
            <a:ext cx="2164567" cy="10591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117F32F2-01D6-0663-969B-2316CBFB9551}"/>
              </a:ext>
            </a:extLst>
          </p:cNvPr>
          <p:cNvSpPr/>
          <p:nvPr/>
        </p:nvSpPr>
        <p:spPr>
          <a:xfrm>
            <a:off x="5227608" y="3419075"/>
            <a:ext cx="3382992" cy="336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a:extLst>
              <a:ext uri="{FF2B5EF4-FFF2-40B4-BE49-F238E27FC236}">
                <a16:creationId xmlns:a16="http://schemas.microsoft.com/office/drawing/2014/main" id="{77BD95C7-851B-E751-105C-3138C2D72BD6}"/>
              </a:ext>
            </a:extLst>
          </p:cNvPr>
          <p:cNvSpPr/>
          <p:nvPr/>
        </p:nvSpPr>
        <p:spPr>
          <a:xfrm>
            <a:off x="294261" y="3873694"/>
            <a:ext cx="2638720" cy="3367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1" name="Группа 20">
            <a:extLst>
              <a:ext uri="{FF2B5EF4-FFF2-40B4-BE49-F238E27FC236}">
                <a16:creationId xmlns:a16="http://schemas.microsoft.com/office/drawing/2014/main" id="{ACA9ABCD-99E7-9972-B65A-736B7BBCE091}"/>
              </a:ext>
            </a:extLst>
          </p:cNvPr>
          <p:cNvGrpSpPr/>
          <p:nvPr/>
        </p:nvGrpSpPr>
        <p:grpSpPr>
          <a:xfrm>
            <a:off x="3942272" y="4917057"/>
            <a:ext cx="4610613" cy="1224951"/>
            <a:chOff x="3942272" y="4917057"/>
            <a:chExt cx="4610613" cy="1224951"/>
          </a:xfrm>
        </p:grpSpPr>
        <p:sp>
          <p:nvSpPr>
            <p:cNvPr id="19" name="Прямоугольник 18">
              <a:extLst>
                <a:ext uri="{FF2B5EF4-FFF2-40B4-BE49-F238E27FC236}">
                  <a16:creationId xmlns:a16="http://schemas.microsoft.com/office/drawing/2014/main" id="{BC0F31E3-69CC-6D98-AC82-A748BC92E420}"/>
                </a:ext>
              </a:extLst>
            </p:cNvPr>
            <p:cNvSpPr/>
            <p:nvPr/>
          </p:nvSpPr>
          <p:spPr>
            <a:xfrm>
              <a:off x="6858000" y="4917057"/>
              <a:ext cx="1173192" cy="4980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D703E0E4-4C48-38E6-5FBE-E49E9349A4A8}"/>
                </a:ext>
              </a:extLst>
            </p:cNvPr>
            <p:cNvSpPr/>
            <p:nvPr/>
          </p:nvSpPr>
          <p:spPr>
            <a:xfrm>
              <a:off x="3942272" y="5409500"/>
              <a:ext cx="4610613" cy="732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75905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6</a:t>
            </a:fld>
            <a:endParaRPr lang="ru-RU"/>
          </a:p>
        </p:txBody>
      </p:sp>
      <p:sp>
        <p:nvSpPr>
          <p:cNvPr id="7" name="TextBox 6">
            <a:extLst>
              <a:ext uri="{FF2B5EF4-FFF2-40B4-BE49-F238E27FC236}">
                <a16:creationId xmlns:a16="http://schemas.microsoft.com/office/drawing/2014/main" id="{F84A2C10-C140-3DD3-BF7F-3EF2B2602137}"/>
              </a:ext>
            </a:extLst>
          </p:cNvPr>
          <p:cNvSpPr txBox="1"/>
          <p:nvPr/>
        </p:nvSpPr>
        <p:spPr>
          <a:xfrm>
            <a:off x="269576" y="413440"/>
            <a:ext cx="11574492" cy="2246769"/>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Оптическая сила </a:t>
            </a:r>
            <a:r>
              <a:rPr lang="ru-RU" sz="2800" b="1" dirty="0">
                <a:latin typeface="Courier New" panose="02070309020205020404" pitchFamily="49" charset="0"/>
                <a:cs typeface="Courier New" panose="02070309020205020404" pitchFamily="49" charset="0"/>
              </a:rPr>
              <a:t>D </a:t>
            </a:r>
            <a:r>
              <a:rPr lang="ru-RU" sz="2800" dirty="0">
                <a:latin typeface="Courier New" panose="02070309020205020404" pitchFamily="49" charset="0"/>
                <a:cs typeface="Courier New" panose="02070309020205020404" pitchFamily="49" charset="0"/>
              </a:rPr>
              <a:t>и фоку</a:t>
            </a:r>
            <a:r>
              <a:rPr lang="en-US" sz="2800" dirty="0">
                <a:latin typeface="Courier New" panose="02070309020205020404" pitchFamily="49" charset="0"/>
                <a:cs typeface="Courier New" panose="02070309020205020404" pitchFamily="49" charset="0"/>
              </a:rPr>
              <a:t>c</a:t>
            </a:r>
            <a:r>
              <a:rPr lang="ru-RU" sz="2800" dirty="0" err="1">
                <a:latin typeface="Courier New" panose="02070309020205020404" pitchFamily="49" charset="0"/>
                <a:cs typeface="Courier New" panose="02070309020205020404" pitchFamily="49" charset="0"/>
              </a:rPr>
              <a:t>ное</a:t>
            </a:r>
            <a:r>
              <a:rPr lang="ru-RU" sz="2800" dirty="0">
                <a:latin typeface="Courier New" panose="02070309020205020404" pitchFamily="49" charset="0"/>
                <a:cs typeface="Courier New" panose="02070309020205020404" pitchFamily="49" charset="0"/>
              </a:rPr>
              <a:t> расстояние </a:t>
            </a:r>
            <a:r>
              <a:rPr lang="en-US" sz="2800" b="1" dirty="0">
                <a:latin typeface="Courier New" panose="02070309020205020404" pitchFamily="49" charset="0"/>
                <a:cs typeface="Courier New" panose="02070309020205020404" pitchFamily="49" charset="0"/>
              </a:rPr>
              <a:t>F </a:t>
            </a:r>
            <a:r>
              <a:rPr lang="ru-RU" sz="2800" dirty="0">
                <a:latin typeface="Courier New" panose="02070309020205020404" pitchFamily="49" charset="0"/>
                <a:cs typeface="Courier New" panose="02070309020205020404" pitchFamily="49" charset="0"/>
              </a:rPr>
              <a:t>линзы зависит как от радиусов кривизны </a:t>
            </a:r>
            <a:r>
              <a:rPr lang="ru-RU" sz="2800" b="1" dirty="0">
                <a:latin typeface="Courier New" panose="02070309020205020404" pitchFamily="49" charset="0"/>
                <a:cs typeface="Courier New" panose="02070309020205020404" pitchFamily="49" charset="0"/>
              </a:rPr>
              <a:t>R</a:t>
            </a:r>
            <a:r>
              <a:rPr lang="ru-RU" sz="2800" b="1" baseline="-25000" dirty="0">
                <a:latin typeface="Courier New" panose="02070309020205020404" pitchFamily="49" charset="0"/>
                <a:cs typeface="Courier New" panose="02070309020205020404" pitchFamily="49" charset="0"/>
              </a:rPr>
              <a:t>1</a:t>
            </a:r>
            <a:r>
              <a:rPr lang="ru-RU" sz="2800" dirty="0">
                <a:latin typeface="Courier New" panose="02070309020205020404" pitchFamily="49" charset="0"/>
                <a:cs typeface="Courier New" panose="02070309020205020404" pitchFamily="49" charset="0"/>
              </a:rPr>
              <a:t> и </a:t>
            </a:r>
            <a:r>
              <a:rPr lang="ru-RU" sz="2800" b="1" dirty="0">
                <a:latin typeface="Courier New" panose="02070309020205020404" pitchFamily="49" charset="0"/>
                <a:cs typeface="Courier New" panose="02070309020205020404" pitchFamily="49" charset="0"/>
              </a:rPr>
              <a:t>R</a:t>
            </a:r>
            <a:r>
              <a:rPr lang="ru-RU" sz="2800" b="1" baseline="-25000" dirty="0">
                <a:latin typeface="Courier New" panose="02070309020205020404" pitchFamily="49" charset="0"/>
                <a:cs typeface="Courier New" panose="02070309020205020404" pitchFamily="49" charset="0"/>
              </a:rPr>
              <a:t>2</a:t>
            </a:r>
            <a:r>
              <a:rPr lang="ru-RU" sz="2800" dirty="0">
                <a:latin typeface="Courier New" panose="02070309020205020404" pitchFamily="49" charset="0"/>
                <a:cs typeface="Courier New" panose="02070309020205020404" pitchFamily="49" charset="0"/>
              </a:rPr>
              <a:t> ее сферических поверхностей, так и от показателя преломления </a:t>
            </a:r>
            <a:r>
              <a:rPr lang="ru-RU" sz="2800" b="1" dirty="0">
                <a:latin typeface="Courier New" panose="02070309020205020404" pitchFamily="49" charset="0"/>
                <a:cs typeface="Courier New" panose="02070309020205020404" pitchFamily="49" charset="0"/>
              </a:rPr>
              <a:t>n</a:t>
            </a:r>
            <a:r>
              <a:rPr lang="ru-RU" sz="2800" dirty="0">
                <a:latin typeface="Courier New" panose="02070309020205020404" pitchFamily="49" charset="0"/>
                <a:cs typeface="Courier New" panose="02070309020205020404" pitchFamily="49" charset="0"/>
              </a:rPr>
              <a:t> материала, из которого изготовлена линза.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388FD18-3E7F-8A31-DD63-C1D6CC3B333C}"/>
                  </a:ext>
                </a:extLst>
              </p:cNvPr>
              <p:cNvSpPr txBox="1"/>
              <p:nvPr/>
            </p:nvSpPr>
            <p:spPr>
              <a:xfrm>
                <a:off x="2945921" y="2297600"/>
                <a:ext cx="5530360" cy="11314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0" i="1" smtClean="0">
                          <a:latin typeface="Cambria Math" panose="02040503050406030204" pitchFamily="18" charset="0"/>
                        </a:rPr>
                        <m:t>𝐷</m:t>
                      </m:r>
                      <m:r>
                        <a:rPr lang="en-US" sz="3600" b="0" i="1" smtClean="0">
                          <a:latin typeface="Cambria Math" panose="02040503050406030204" pitchFamily="18" charset="0"/>
                        </a:rPr>
                        <m:t>= </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1</m:t>
                          </m:r>
                        </m:num>
                        <m:den>
                          <m:r>
                            <a:rPr lang="en-US" sz="3600" b="0" i="1" smtClean="0">
                              <a:latin typeface="Cambria Math" panose="02040503050406030204" pitchFamily="18" charset="0"/>
                            </a:rPr>
                            <m:t>𝐹</m:t>
                          </m:r>
                        </m:den>
                      </m:f>
                      <m:r>
                        <a:rPr lang="en-US" sz="3600" b="0" i="1" smtClean="0">
                          <a:latin typeface="Cambria Math" panose="02040503050406030204" pitchFamily="18" charset="0"/>
                        </a:rPr>
                        <m:t>=(</m:t>
                      </m:r>
                      <m:r>
                        <a:rPr lang="en-US" sz="3600" b="0" i="1" smtClean="0">
                          <a:latin typeface="Cambria Math" panose="02040503050406030204" pitchFamily="18" charset="0"/>
                        </a:rPr>
                        <m:t>𝑛</m:t>
                      </m:r>
                      <m:r>
                        <a:rPr lang="en-US" sz="3600" b="0" i="1" smtClean="0">
                          <a:latin typeface="Cambria Math" panose="02040503050406030204" pitchFamily="18" charset="0"/>
                        </a:rPr>
                        <m:t>−1)(</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1</m:t>
                          </m:r>
                        </m:num>
                        <m:den>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𝑅</m:t>
                              </m:r>
                            </m:e>
                            <m:sub>
                              <m:r>
                                <a:rPr lang="en-US" sz="3600" b="0" i="1" smtClean="0">
                                  <a:latin typeface="Cambria Math" panose="02040503050406030204" pitchFamily="18" charset="0"/>
                                </a:rPr>
                                <m:t>1</m:t>
                              </m:r>
                            </m:sub>
                          </m:sSub>
                        </m:den>
                      </m:f>
                      <m:r>
                        <a:rPr lang="en-US" sz="3600" b="0" i="1" smtClean="0">
                          <a:latin typeface="Cambria Math" panose="02040503050406030204" pitchFamily="18" charset="0"/>
                        </a:rPr>
                        <m:t>+ </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1</m:t>
                          </m:r>
                        </m:num>
                        <m:den>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𝑅</m:t>
                              </m:r>
                            </m:e>
                            <m:sub>
                              <m:r>
                                <a:rPr lang="en-US" sz="3600" b="0" i="1" smtClean="0">
                                  <a:latin typeface="Cambria Math" panose="02040503050406030204" pitchFamily="18" charset="0"/>
                                </a:rPr>
                                <m:t>2</m:t>
                              </m:r>
                            </m:sub>
                          </m:sSub>
                        </m:den>
                      </m:f>
                      <m:r>
                        <a:rPr lang="en-US" sz="3600" b="0" i="1" smtClean="0">
                          <a:latin typeface="Cambria Math" panose="02040503050406030204" pitchFamily="18" charset="0"/>
                        </a:rPr>
                        <m:t>)</m:t>
                      </m:r>
                    </m:oMath>
                  </m:oMathPara>
                </a14:m>
                <a:endParaRPr lang="ru-RU" sz="3600" dirty="0"/>
              </a:p>
            </p:txBody>
          </p:sp>
        </mc:Choice>
        <mc:Fallback xmlns="">
          <p:sp>
            <p:nvSpPr>
              <p:cNvPr id="8" name="TextBox 7">
                <a:extLst>
                  <a:ext uri="{FF2B5EF4-FFF2-40B4-BE49-F238E27FC236}">
                    <a16:creationId xmlns:a16="http://schemas.microsoft.com/office/drawing/2014/main" id="{8388FD18-3E7F-8A31-DD63-C1D6CC3B333C}"/>
                  </a:ext>
                </a:extLst>
              </p:cNvPr>
              <p:cNvSpPr txBox="1">
                <a:spLocks noRot="1" noChangeAspect="1" noMove="1" noResize="1" noEditPoints="1" noAdjustHandles="1" noChangeArrowheads="1" noChangeShapeType="1" noTextEdit="1"/>
              </p:cNvSpPr>
              <p:nvPr/>
            </p:nvSpPr>
            <p:spPr>
              <a:xfrm>
                <a:off x="2945921" y="2297600"/>
                <a:ext cx="5530360" cy="1131400"/>
              </a:xfrm>
              <a:prstGeom prst="rect">
                <a:avLst/>
              </a:prstGeom>
              <a:blipFill>
                <a:blip r:embed="rId3"/>
                <a:stretch>
                  <a:fillRect/>
                </a:stretch>
              </a:blipFill>
            </p:spPr>
            <p:txBody>
              <a:bodyPr/>
              <a:lstStyle/>
              <a:p>
                <a:r>
                  <a:rPr lang="ru-RU">
                    <a:noFill/>
                  </a:rPr>
                  <a:t> </a:t>
                </a:r>
              </a:p>
            </p:txBody>
          </p:sp>
        </mc:Fallback>
      </mc:AlternateContent>
      <p:sp>
        <p:nvSpPr>
          <p:cNvPr id="10" name="TextBox 9">
            <a:extLst>
              <a:ext uri="{FF2B5EF4-FFF2-40B4-BE49-F238E27FC236}">
                <a16:creationId xmlns:a16="http://schemas.microsoft.com/office/drawing/2014/main" id="{7C642C42-5653-A0C6-E50E-901FAA4E9AF9}"/>
              </a:ext>
            </a:extLst>
          </p:cNvPr>
          <p:cNvSpPr txBox="1"/>
          <p:nvPr/>
        </p:nvSpPr>
        <p:spPr>
          <a:xfrm>
            <a:off x="269576" y="3800718"/>
            <a:ext cx="11574492" cy="954107"/>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Радиус кривизны выпуклой поверхности считается положительным, вогнутой – отрицательным. </a:t>
            </a:r>
          </a:p>
        </p:txBody>
      </p:sp>
      <p:sp>
        <p:nvSpPr>
          <p:cNvPr id="11" name="Прямоугольник 10">
            <a:extLst>
              <a:ext uri="{FF2B5EF4-FFF2-40B4-BE49-F238E27FC236}">
                <a16:creationId xmlns:a16="http://schemas.microsoft.com/office/drawing/2014/main" id="{749B1A44-CBF9-676F-59DF-4DD95DEB7909}"/>
              </a:ext>
            </a:extLst>
          </p:cNvPr>
          <p:cNvSpPr/>
          <p:nvPr/>
        </p:nvSpPr>
        <p:spPr>
          <a:xfrm>
            <a:off x="2850776" y="2151529"/>
            <a:ext cx="5759824" cy="15508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33083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7</a:t>
            </a:fld>
            <a:endParaRPr lang="ru-RU"/>
          </a:p>
        </p:txBody>
      </p:sp>
      <p:sp>
        <p:nvSpPr>
          <p:cNvPr id="9" name="TextBox 8">
            <a:extLst>
              <a:ext uri="{FF2B5EF4-FFF2-40B4-BE49-F238E27FC236}">
                <a16:creationId xmlns:a16="http://schemas.microsoft.com/office/drawing/2014/main" id="{A0F45309-9B5B-51EB-CB23-F585EADCF815}"/>
              </a:ext>
            </a:extLst>
          </p:cNvPr>
          <p:cNvSpPr txBox="1"/>
          <p:nvPr/>
        </p:nvSpPr>
        <p:spPr>
          <a:xfrm>
            <a:off x="364466" y="432123"/>
            <a:ext cx="10823994" cy="523220"/>
          </a:xfrm>
          <a:prstGeom prst="rect">
            <a:avLst/>
          </a:prstGeom>
          <a:noFill/>
        </p:spPr>
        <p:txBody>
          <a:bodyPr wrap="square">
            <a:spAutoFit/>
          </a:bodyPr>
          <a:lstStyle/>
          <a:p>
            <a:r>
              <a:rPr lang="ru-RU" sz="2800" dirty="0">
                <a:latin typeface="Courier New" panose="02070309020205020404" pitchFamily="49" charset="0"/>
                <a:cs typeface="Courier New" panose="02070309020205020404" pitchFamily="49" charset="0"/>
              </a:rPr>
              <a:t>Используя рисунок, заполните таблицу.</a:t>
            </a:r>
          </a:p>
        </p:txBody>
      </p:sp>
      <p:pic>
        <p:nvPicPr>
          <p:cNvPr id="11" name="Рисунок 10">
            <a:extLst>
              <a:ext uri="{FF2B5EF4-FFF2-40B4-BE49-F238E27FC236}">
                <a16:creationId xmlns:a16="http://schemas.microsoft.com/office/drawing/2014/main" id="{377CC2F8-4D3C-93D1-DC85-BDCCE2947057}"/>
              </a:ext>
            </a:extLst>
          </p:cNvPr>
          <p:cNvPicPr>
            <a:picLocks noChangeAspect="1"/>
          </p:cNvPicPr>
          <p:nvPr/>
        </p:nvPicPr>
        <p:blipFill>
          <a:blip r:embed="rId3"/>
          <a:stretch>
            <a:fillRect/>
          </a:stretch>
        </p:blipFill>
        <p:spPr>
          <a:xfrm>
            <a:off x="302464" y="2067580"/>
            <a:ext cx="5610404" cy="2720196"/>
          </a:xfrm>
          <a:prstGeom prst="rect">
            <a:avLst/>
          </a:prstGeom>
        </p:spPr>
      </p:pic>
      <p:pic>
        <p:nvPicPr>
          <p:cNvPr id="17" name="Рисунок 16">
            <a:extLst>
              <a:ext uri="{FF2B5EF4-FFF2-40B4-BE49-F238E27FC236}">
                <a16:creationId xmlns:a16="http://schemas.microsoft.com/office/drawing/2014/main" id="{52EF947B-0D08-2981-BCD3-896C1AE8ECFA}"/>
              </a:ext>
            </a:extLst>
          </p:cNvPr>
          <p:cNvPicPr>
            <a:picLocks noChangeAspect="1"/>
          </p:cNvPicPr>
          <p:nvPr/>
        </p:nvPicPr>
        <p:blipFill>
          <a:blip r:embed="rId4"/>
          <a:stretch>
            <a:fillRect/>
          </a:stretch>
        </p:blipFill>
        <p:spPr>
          <a:xfrm>
            <a:off x="6001652" y="2067580"/>
            <a:ext cx="6119180" cy="3002931"/>
          </a:xfrm>
          <a:prstGeom prst="rect">
            <a:avLst/>
          </a:prstGeom>
        </p:spPr>
      </p:pic>
      <p:sp>
        <p:nvSpPr>
          <p:cNvPr id="18" name="TextBox 17">
            <a:extLst>
              <a:ext uri="{FF2B5EF4-FFF2-40B4-BE49-F238E27FC236}">
                <a16:creationId xmlns:a16="http://schemas.microsoft.com/office/drawing/2014/main" id="{E7EA734C-BF68-C637-19D2-B0F79526C7E1}"/>
              </a:ext>
            </a:extLst>
          </p:cNvPr>
          <p:cNvSpPr txBox="1"/>
          <p:nvPr/>
        </p:nvSpPr>
        <p:spPr>
          <a:xfrm>
            <a:off x="8385347" y="2587925"/>
            <a:ext cx="3355406" cy="369332"/>
          </a:xfrm>
          <a:prstGeom prst="rect">
            <a:avLst/>
          </a:prstGeom>
          <a:noFill/>
        </p:spPr>
        <p:txBody>
          <a:bodyPr wrap="none" rtlCol="0">
            <a:spAutoFit/>
          </a:bodyPr>
          <a:lstStyle/>
          <a:p>
            <a:r>
              <a:rPr lang="ru-RU" b="1" dirty="0">
                <a:solidFill>
                  <a:srgbClr val="FF0000"/>
                </a:solidFill>
                <a:latin typeface="Courier New" panose="02070309020205020404" pitchFamily="49" charset="0"/>
                <a:cs typeface="Courier New" panose="02070309020205020404" pitchFamily="49" charset="0"/>
              </a:rPr>
              <a:t>Побочная оптическая ось</a:t>
            </a:r>
          </a:p>
        </p:txBody>
      </p:sp>
      <p:sp>
        <p:nvSpPr>
          <p:cNvPr id="19" name="TextBox 18">
            <a:extLst>
              <a:ext uri="{FF2B5EF4-FFF2-40B4-BE49-F238E27FC236}">
                <a16:creationId xmlns:a16="http://schemas.microsoft.com/office/drawing/2014/main" id="{B8AF6DB5-9D3A-F22B-A2D5-36DAC948A943}"/>
              </a:ext>
            </a:extLst>
          </p:cNvPr>
          <p:cNvSpPr txBox="1"/>
          <p:nvPr/>
        </p:nvSpPr>
        <p:spPr>
          <a:xfrm>
            <a:off x="8385347" y="2957257"/>
            <a:ext cx="3217547" cy="369332"/>
          </a:xfrm>
          <a:prstGeom prst="rect">
            <a:avLst/>
          </a:prstGeom>
          <a:noFill/>
        </p:spPr>
        <p:txBody>
          <a:bodyPr wrap="none" rtlCol="0">
            <a:spAutoFit/>
          </a:bodyPr>
          <a:lstStyle/>
          <a:p>
            <a:r>
              <a:rPr lang="ru-RU" b="1" dirty="0">
                <a:solidFill>
                  <a:srgbClr val="FF0000"/>
                </a:solidFill>
                <a:latin typeface="Courier New" panose="02070309020205020404" pitchFamily="49" charset="0"/>
                <a:cs typeface="Courier New" panose="02070309020205020404" pitchFamily="49" charset="0"/>
              </a:rPr>
              <a:t>Главная оптическая ось</a:t>
            </a:r>
          </a:p>
        </p:txBody>
      </p:sp>
      <p:sp>
        <p:nvSpPr>
          <p:cNvPr id="20" name="TextBox 19">
            <a:extLst>
              <a:ext uri="{FF2B5EF4-FFF2-40B4-BE49-F238E27FC236}">
                <a16:creationId xmlns:a16="http://schemas.microsoft.com/office/drawing/2014/main" id="{07E84778-9F65-802B-4E3D-96FADEB33929}"/>
              </a:ext>
            </a:extLst>
          </p:cNvPr>
          <p:cNvSpPr txBox="1"/>
          <p:nvPr/>
        </p:nvSpPr>
        <p:spPr>
          <a:xfrm>
            <a:off x="8373426" y="3384379"/>
            <a:ext cx="2390398" cy="369332"/>
          </a:xfrm>
          <a:prstGeom prst="rect">
            <a:avLst/>
          </a:prstGeom>
          <a:noFill/>
        </p:spPr>
        <p:txBody>
          <a:bodyPr wrap="none" rtlCol="0">
            <a:spAutoFit/>
          </a:bodyPr>
          <a:lstStyle/>
          <a:p>
            <a:r>
              <a:rPr lang="ru-RU" b="1" dirty="0">
                <a:solidFill>
                  <a:srgbClr val="FF0000"/>
                </a:solidFill>
                <a:latin typeface="Courier New" panose="02070309020205020404" pitchFamily="49" charset="0"/>
                <a:cs typeface="Courier New" panose="02070309020205020404" pitchFamily="49" charset="0"/>
              </a:rPr>
              <a:t>Оптический центр</a:t>
            </a:r>
          </a:p>
        </p:txBody>
      </p:sp>
      <p:sp>
        <p:nvSpPr>
          <p:cNvPr id="21" name="TextBox 20">
            <a:extLst>
              <a:ext uri="{FF2B5EF4-FFF2-40B4-BE49-F238E27FC236}">
                <a16:creationId xmlns:a16="http://schemas.microsoft.com/office/drawing/2014/main" id="{5ECD5B07-326F-0B11-E582-CC99F2F6D7FB}"/>
              </a:ext>
            </a:extLst>
          </p:cNvPr>
          <p:cNvSpPr txBox="1"/>
          <p:nvPr/>
        </p:nvSpPr>
        <p:spPr>
          <a:xfrm>
            <a:off x="8385347" y="3800323"/>
            <a:ext cx="2114681" cy="369332"/>
          </a:xfrm>
          <a:prstGeom prst="rect">
            <a:avLst/>
          </a:prstGeom>
          <a:noFill/>
        </p:spPr>
        <p:txBody>
          <a:bodyPr wrap="none" rtlCol="0">
            <a:spAutoFit/>
          </a:bodyPr>
          <a:lstStyle/>
          <a:p>
            <a:r>
              <a:rPr lang="ru-RU" b="1" dirty="0">
                <a:solidFill>
                  <a:srgbClr val="FF0000"/>
                </a:solidFill>
                <a:latin typeface="Courier New" panose="02070309020205020404" pitchFamily="49" charset="0"/>
                <a:cs typeface="Courier New" panose="02070309020205020404" pitchFamily="49" charset="0"/>
              </a:rPr>
              <a:t>Главные фокусы</a:t>
            </a:r>
          </a:p>
        </p:txBody>
      </p:sp>
      <p:sp>
        <p:nvSpPr>
          <p:cNvPr id="22" name="TextBox 21">
            <a:extLst>
              <a:ext uri="{FF2B5EF4-FFF2-40B4-BE49-F238E27FC236}">
                <a16:creationId xmlns:a16="http://schemas.microsoft.com/office/drawing/2014/main" id="{6E73D432-3087-57C3-1240-E6754F298A5A}"/>
              </a:ext>
            </a:extLst>
          </p:cNvPr>
          <p:cNvSpPr txBox="1"/>
          <p:nvPr/>
        </p:nvSpPr>
        <p:spPr>
          <a:xfrm>
            <a:off x="8385347" y="4221810"/>
            <a:ext cx="2803973" cy="369332"/>
          </a:xfrm>
          <a:prstGeom prst="rect">
            <a:avLst/>
          </a:prstGeom>
          <a:noFill/>
        </p:spPr>
        <p:txBody>
          <a:bodyPr wrap="none" rtlCol="0">
            <a:spAutoFit/>
          </a:bodyPr>
          <a:lstStyle/>
          <a:p>
            <a:r>
              <a:rPr lang="ru-RU" b="1" dirty="0">
                <a:solidFill>
                  <a:srgbClr val="FF0000"/>
                </a:solidFill>
                <a:latin typeface="Courier New" panose="02070309020205020404" pitchFamily="49" charset="0"/>
                <a:cs typeface="Courier New" panose="02070309020205020404" pitchFamily="49" charset="0"/>
              </a:rPr>
              <a:t>Фокусные расстояния</a:t>
            </a:r>
          </a:p>
        </p:txBody>
      </p:sp>
      <p:sp>
        <p:nvSpPr>
          <p:cNvPr id="23" name="TextBox 22">
            <a:extLst>
              <a:ext uri="{FF2B5EF4-FFF2-40B4-BE49-F238E27FC236}">
                <a16:creationId xmlns:a16="http://schemas.microsoft.com/office/drawing/2014/main" id="{2AAA49A1-F7D2-99B0-40F9-E9A3A789F6CA}"/>
              </a:ext>
            </a:extLst>
          </p:cNvPr>
          <p:cNvSpPr txBox="1"/>
          <p:nvPr/>
        </p:nvSpPr>
        <p:spPr>
          <a:xfrm>
            <a:off x="8385347" y="4591142"/>
            <a:ext cx="2803973" cy="369332"/>
          </a:xfrm>
          <a:prstGeom prst="rect">
            <a:avLst/>
          </a:prstGeom>
          <a:noFill/>
        </p:spPr>
        <p:txBody>
          <a:bodyPr wrap="none" rtlCol="0">
            <a:spAutoFit/>
          </a:bodyPr>
          <a:lstStyle/>
          <a:p>
            <a:r>
              <a:rPr lang="ru-RU" b="1" dirty="0">
                <a:solidFill>
                  <a:srgbClr val="FF0000"/>
                </a:solidFill>
                <a:latin typeface="Courier New" panose="02070309020205020404" pitchFamily="49" charset="0"/>
                <a:cs typeface="Courier New" panose="02070309020205020404" pitchFamily="49" charset="0"/>
              </a:rPr>
              <a:t>Фокальная плоскость</a:t>
            </a:r>
          </a:p>
        </p:txBody>
      </p:sp>
    </p:spTree>
    <p:extLst>
      <p:ext uri="{BB962C8B-B14F-4D97-AF65-F5344CB8AC3E}">
        <p14:creationId xmlns:p14="http://schemas.microsoft.com/office/powerpoint/2010/main" val="10796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8</a:t>
            </a:fld>
            <a:endParaRPr lang="ru-RU"/>
          </a:p>
        </p:txBody>
      </p:sp>
      <p:pic>
        <p:nvPicPr>
          <p:cNvPr id="7" name="Рисунок 6">
            <a:extLst>
              <a:ext uri="{FF2B5EF4-FFF2-40B4-BE49-F238E27FC236}">
                <a16:creationId xmlns:a16="http://schemas.microsoft.com/office/drawing/2014/main" id="{B1F0A635-251F-B56C-C620-EB38C9DC6569}"/>
              </a:ext>
            </a:extLst>
          </p:cNvPr>
          <p:cNvPicPr>
            <a:picLocks noChangeAspect="1"/>
          </p:cNvPicPr>
          <p:nvPr/>
        </p:nvPicPr>
        <p:blipFill>
          <a:blip r:embed="rId3"/>
          <a:stretch>
            <a:fillRect/>
          </a:stretch>
        </p:blipFill>
        <p:spPr>
          <a:xfrm>
            <a:off x="71168" y="110447"/>
            <a:ext cx="4058116" cy="3379455"/>
          </a:xfrm>
          <a:prstGeom prst="rect">
            <a:avLst/>
          </a:prstGeom>
        </p:spPr>
      </p:pic>
      <p:pic>
        <p:nvPicPr>
          <p:cNvPr id="9" name="Рисунок 8">
            <a:extLst>
              <a:ext uri="{FF2B5EF4-FFF2-40B4-BE49-F238E27FC236}">
                <a16:creationId xmlns:a16="http://schemas.microsoft.com/office/drawing/2014/main" id="{3553A8D2-964D-842B-98D4-F1FAE7508C18}"/>
              </a:ext>
            </a:extLst>
          </p:cNvPr>
          <p:cNvPicPr>
            <a:picLocks noChangeAspect="1"/>
          </p:cNvPicPr>
          <p:nvPr/>
        </p:nvPicPr>
        <p:blipFill>
          <a:blip r:embed="rId4"/>
          <a:stretch>
            <a:fillRect/>
          </a:stretch>
        </p:blipFill>
        <p:spPr>
          <a:xfrm>
            <a:off x="4544908" y="110447"/>
            <a:ext cx="5979484" cy="3497159"/>
          </a:xfrm>
          <a:prstGeom prst="rect">
            <a:avLst/>
          </a:prstGeom>
        </p:spPr>
      </p:pic>
      <p:pic>
        <p:nvPicPr>
          <p:cNvPr id="11" name="Рисунок 10">
            <a:extLst>
              <a:ext uri="{FF2B5EF4-FFF2-40B4-BE49-F238E27FC236}">
                <a16:creationId xmlns:a16="http://schemas.microsoft.com/office/drawing/2014/main" id="{380F00EA-CB63-8827-3253-AC872EB7B6B2}"/>
              </a:ext>
            </a:extLst>
          </p:cNvPr>
          <p:cNvPicPr>
            <a:picLocks noChangeAspect="1"/>
          </p:cNvPicPr>
          <p:nvPr/>
        </p:nvPicPr>
        <p:blipFill>
          <a:blip r:embed="rId5"/>
          <a:stretch>
            <a:fillRect/>
          </a:stretch>
        </p:blipFill>
        <p:spPr>
          <a:xfrm>
            <a:off x="55685" y="3469304"/>
            <a:ext cx="4489223" cy="2933722"/>
          </a:xfrm>
          <a:prstGeom prst="rect">
            <a:avLst/>
          </a:prstGeom>
        </p:spPr>
      </p:pic>
      <p:pic>
        <p:nvPicPr>
          <p:cNvPr id="13" name="Рисунок 12">
            <a:extLst>
              <a:ext uri="{FF2B5EF4-FFF2-40B4-BE49-F238E27FC236}">
                <a16:creationId xmlns:a16="http://schemas.microsoft.com/office/drawing/2014/main" id="{FD745545-5C15-8EFD-C256-A1C6966BCA59}"/>
              </a:ext>
            </a:extLst>
          </p:cNvPr>
          <p:cNvPicPr>
            <a:picLocks noChangeAspect="1"/>
          </p:cNvPicPr>
          <p:nvPr/>
        </p:nvPicPr>
        <p:blipFill>
          <a:blip r:embed="rId6"/>
          <a:stretch>
            <a:fillRect/>
          </a:stretch>
        </p:blipFill>
        <p:spPr>
          <a:xfrm>
            <a:off x="5639899" y="3642201"/>
            <a:ext cx="5027002" cy="2760825"/>
          </a:xfrm>
          <a:prstGeom prst="rect">
            <a:avLst/>
          </a:prstGeom>
        </p:spPr>
      </p:pic>
    </p:spTree>
    <p:extLst>
      <p:ext uri="{BB962C8B-B14F-4D97-AF65-F5344CB8AC3E}">
        <p14:creationId xmlns:p14="http://schemas.microsoft.com/office/powerpoint/2010/main" val="37466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821368-494C-C6EE-188C-62E3B151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0506" y="85816"/>
            <a:ext cx="1050326" cy="509408"/>
          </a:xfrm>
          <a:prstGeom prst="rect">
            <a:avLst/>
          </a:prstGeom>
        </p:spPr>
      </p:pic>
      <p:sp>
        <p:nvSpPr>
          <p:cNvPr id="4" name="Нижний колонтитул 3">
            <a:extLst>
              <a:ext uri="{FF2B5EF4-FFF2-40B4-BE49-F238E27FC236}">
                <a16:creationId xmlns:a16="http://schemas.microsoft.com/office/drawing/2014/main" id="{5B5BD36F-EB09-1564-3135-1091F8E2B713}"/>
              </a:ext>
            </a:extLst>
          </p:cNvPr>
          <p:cNvSpPr>
            <a:spLocks noGrp="1"/>
          </p:cNvSpPr>
          <p:nvPr>
            <p:ph type="ftr" sz="quarter" idx="11"/>
          </p:nvPr>
        </p:nvSpPr>
        <p:spPr/>
        <p:txBody>
          <a:bodyPr/>
          <a:lstStyle/>
          <a:p>
            <a:r>
              <a:rPr lang="en-US" dirty="0"/>
              <a:t>www.dvsschool.ru</a:t>
            </a:r>
            <a:endParaRPr lang="ru-RU" dirty="0"/>
          </a:p>
        </p:txBody>
      </p:sp>
      <p:sp>
        <p:nvSpPr>
          <p:cNvPr id="5" name="Дата 4">
            <a:extLst>
              <a:ext uri="{FF2B5EF4-FFF2-40B4-BE49-F238E27FC236}">
                <a16:creationId xmlns:a16="http://schemas.microsoft.com/office/drawing/2014/main" id="{57F2D7CB-CDCE-EEB0-184A-24EA302F3D2A}"/>
              </a:ext>
            </a:extLst>
          </p:cNvPr>
          <p:cNvSpPr>
            <a:spLocks noGrp="1"/>
          </p:cNvSpPr>
          <p:nvPr>
            <p:ph type="dt" sz="half" idx="10"/>
          </p:nvPr>
        </p:nvSpPr>
        <p:spPr/>
        <p:txBody>
          <a:bodyPr/>
          <a:lstStyle/>
          <a:p>
            <a:fld id="{CE0047D4-A356-4EAC-96F2-478BCCB58340}" type="datetime1">
              <a:rPr lang="ru-RU" smtClean="0"/>
              <a:t>18.12.2022</a:t>
            </a:fld>
            <a:endParaRPr lang="ru-RU"/>
          </a:p>
        </p:txBody>
      </p:sp>
      <p:sp>
        <p:nvSpPr>
          <p:cNvPr id="6" name="Номер слайда 5">
            <a:extLst>
              <a:ext uri="{FF2B5EF4-FFF2-40B4-BE49-F238E27FC236}">
                <a16:creationId xmlns:a16="http://schemas.microsoft.com/office/drawing/2014/main" id="{D32F2BBE-DF1D-A6A4-411F-3C060006D947}"/>
              </a:ext>
            </a:extLst>
          </p:cNvPr>
          <p:cNvSpPr>
            <a:spLocks noGrp="1"/>
          </p:cNvSpPr>
          <p:nvPr>
            <p:ph type="sldNum" sz="quarter" idx="12"/>
          </p:nvPr>
        </p:nvSpPr>
        <p:spPr/>
        <p:txBody>
          <a:bodyPr/>
          <a:lstStyle/>
          <a:p>
            <a:fld id="{C74B2D8E-5E93-495E-93A1-70409E99D65A}" type="slidenum">
              <a:rPr lang="ru-RU" smtClean="0"/>
              <a:t>9</a:t>
            </a:fld>
            <a:endParaRPr lang="ru-RU"/>
          </a:p>
        </p:txBody>
      </p:sp>
      <p:pic>
        <p:nvPicPr>
          <p:cNvPr id="7" name="Рисунок 6">
            <a:extLst>
              <a:ext uri="{FF2B5EF4-FFF2-40B4-BE49-F238E27FC236}">
                <a16:creationId xmlns:a16="http://schemas.microsoft.com/office/drawing/2014/main" id="{956E977D-46BC-FD75-D51B-06A11613281C}"/>
              </a:ext>
            </a:extLst>
          </p:cNvPr>
          <p:cNvPicPr>
            <a:picLocks noChangeAspect="1"/>
          </p:cNvPicPr>
          <p:nvPr/>
        </p:nvPicPr>
        <p:blipFill>
          <a:blip r:embed="rId3"/>
          <a:stretch>
            <a:fillRect/>
          </a:stretch>
        </p:blipFill>
        <p:spPr>
          <a:xfrm>
            <a:off x="196431" y="858103"/>
            <a:ext cx="11512274" cy="5141793"/>
          </a:xfrm>
          <a:prstGeom prst="rect">
            <a:avLst/>
          </a:prstGeom>
        </p:spPr>
      </p:pic>
    </p:spTree>
    <p:extLst>
      <p:ext uri="{BB962C8B-B14F-4D97-AF65-F5344CB8AC3E}">
        <p14:creationId xmlns:p14="http://schemas.microsoft.com/office/powerpoint/2010/main" val="311681092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1822</TotalTime>
  <Words>2267</Words>
  <Application>Microsoft Office PowerPoint</Application>
  <PresentationFormat>Широкоэкранный</PresentationFormat>
  <Paragraphs>448</Paragraphs>
  <Slides>42</Slides>
  <Notes>0</Notes>
  <HiddenSlides>0</HiddenSlides>
  <MMClips>4</MMClips>
  <ScaleCrop>false</ScaleCrop>
  <HeadingPairs>
    <vt:vector size="8" baseType="variant">
      <vt:variant>
        <vt:lpstr>Использованные шрифты</vt:lpstr>
      </vt:variant>
      <vt:variant>
        <vt:i4>6</vt:i4>
      </vt:variant>
      <vt:variant>
        <vt:lpstr>Тема</vt:lpstr>
      </vt:variant>
      <vt:variant>
        <vt:i4>2</vt:i4>
      </vt:variant>
      <vt:variant>
        <vt:lpstr>Внедренные серверы OLE</vt:lpstr>
      </vt:variant>
      <vt:variant>
        <vt:i4>0</vt:i4>
      </vt:variant>
      <vt:variant>
        <vt:lpstr>Заголовки слайдов</vt:lpstr>
      </vt:variant>
      <vt:variant>
        <vt:i4>42</vt:i4>
      </vt:variant>
    </vt:vector>
  </HeadingPairs>
  <TitlesOfParts>
    <vt:vector size="50" baseType="lpstr">
      <vt:lpstr>Arial</vt:lpstr>
      <vt:lpstr>Calibri</vt:lpstr>
      <vt:lpstr>Calibri Light</vt:lpstr>
      <vt:lpstr>Cambria Math</vt:lpstr>
      <vt:lpstr>Courier New</vt:lpstr>
      <vt:lpstr>Times New Roman</vt:lpstr>
      <vt:lpstr>Тема Office</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DVS_FILMS</dc:creator>
  <cp:lastModifiedBy>DVS_FILMS</cp:lastModifiedBy>
  <cp:revision>234</cp:revision>
  <dcterms:created xsi:type="dcterms:W3CDTF">2021-12-16T02:43:21Z</dcterms:created>
  <dcterms:modified xsi:type="dcterms:W3CDTF">2022-12-18T18:32:50Z</dcterms:modified>
</cp:coreProperties>
</file>