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4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E1D6E-798E-4B3E-AEBB-C029AFAB1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6F1326-C6B8-4A21-8CD3-21406BB51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4D454A-B9CC-4434-984F-1D00A1F15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758-6191-4FFA-98A7-16F1FE54175E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4D5C6D-CDB4-41F4-9848-42DAB60B5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F9C33C-148D-4C90-944E-C0C556EF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5C-72F8-4936-A6BF-29D79125A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2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51C6B-E00F-4BE7-B096-4996A601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6137CA-778B-4726-8556-072587D3A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A74DE2-2029-4343-8E6A-EA85D81CC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758-6191-4FFA-98A7-16F1FE54175E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0EA32-C820-47C7-9655-C5CFA381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FAAC09-70C6-477A-89B9-C9515CD2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5C-72F8-4936-A6BF-29D79125A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25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ED467E-9868-4192-A712-BDBEDD762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9BE6A9-5EDF-43B9-A4A5-4A5AAC7CC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6F2ECA-7A04-448A-806F-C4AC0101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758-6191-4FFA-98A7-16F1FE54175E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96247B-8E1E-422F-B1CD-F4D607F4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0EC340-100D-4B93-9A43-880D6E2C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5C-72F8-4936-A6BF-29D79125A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27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A7051-1E78-4822-AEE5-8F3CAEF1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272AAB-E50C-4B8F-9B9C-25F05C399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C16C77-0CE5-4336-B785-21D8CEAD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758-6191-4FFA-98A7-16F1FE54175E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B4BEE2-469D-4704-98E1-CF317E930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7076E-623C-49A3-AC2F-718880BE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5C-72F8-4936-A6BF-29D79125A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99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B9AF9-26C4-4C99-AF76-FD321CFC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A78F2F-803C-41DF-A628-5EA6BB8F0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DD69E-AD9D-4CDB-A400-0E0C8F084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758-6191-4FFA-98A7-16F1FE54175E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40E9A6-1934-4A5A-A661-E3245CF9E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15877-2AFE-4101-8AE0-32A3D405E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5C-72F8-4936-A6BF-29D79125A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60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D8EAF-7005-46E0-8B29-7CFF8A6F0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356641-8F51-42C5-9F15-C1466260F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D0B2F3-BD30-451E-8D1C-9F2DCA5B1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2657F2-F66A-426E-9E73-9A90E55A6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758-6191-4FFA-98A7-16F1FE54175E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F99914-74AA-412B-8B95-F8FB56186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5AA6A4-97C9-4767-BD33-62EB7219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5C-72F8-4936-A6BF-29D79125A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72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8784D-F231-4594-BE73-1B104288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1BE282-6A76-412E-9EDE-BB4BB86E4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383D47-7987-4441-BE52-260653116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302F35-7AB8-4D51-88A9-FC36C6225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092DE3-63B2-4ABC-88C6-DE4902120D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31CDF11-3740-4790-B336-1EFED57BC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758-6191-4FFA-98A7-16F1FE54175E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62DC91-ECBC-47D4-B0C8-DE867E3A9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4EB4E7-5C37-451E-89AE-49D39137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5C-72F8-4936-A6BF-29D79125A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73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4EE6D-25AD-42A2-9234-8D084873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4AA85E-62D7-4EFE-9C49-32FC8762D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758-6191-4FFA-98A7-16F1FE54175E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257524-C672-42F1-9588-F76AA11EE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6E63CC-A191-4BAA-A11F-96D5DEDAB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5C-72F8-4936-A6BF-29D79125A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12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F64CB9-4747-4D6F-A982-52BD2F4B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758-6191-4FFA-98A7-16F1FE54175E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71C703-39F9-4597-B212-B95D60178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EF0580-B6C4-425C-A4B9-D726D1120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5C-72F8-4936-A6BF-29D79125A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44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AD406-4605-46B2-B315-DC7DC6B11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A0E13B-95E5-4175-8673-9D0C93824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AC3C76-6DD9-41C6-AA66-97D00ADFF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87378-38F3-4732-9B8D-F5B36C15E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758-6191-4FFA-98A7-16F1FE54175E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83E574-1EF0-4500-BF2E-DBB401A5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D40791-3560-4D98-A844-49DC91A7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5C-72F8-4936-A6BF-29D79125A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78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041A3-7E84-4DC2-BF5D-B40A1822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951D9D-FD41-4057-8536-43BB5AF40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45DB83-548E-4AE6-B74F-10280E0A2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7C1A4F-4297-4BEA-A656-F89FA22A1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758-6191-4FFA-98A7-16F1FE54175E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55FD81-F2E1-4859-B4C6-48A5C7E34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71A92F-C8B1-45F9-BDBA-EA63749FA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5C-72F8-4936-A6BF-29D79125A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58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B4906-E2F0-4E65-B3C5-5C39E027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6179AB-8254-4443-8C61-7CA9BA26F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21BED4-9D41-4713-B76E-3514C02F3D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50758-6191-4FFA-98A7-16F1FE54175E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F6963A-70EA-4204-88ED-DFABEC1CF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9380A-23B5-4250-8FEC-4E24E2026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A455C-72F8-4936-A6BF-29D79125A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32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0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0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0.png"/><Relationship Id="rId11" Type="http://schemas.openxmlformats.org/officeDocument/2006/relationships/image" Target="../media/image15.png"/><Relationship Id="rId5" Type="http://schemas.openxmlformats.org/officeDocument/2006/relationships/image" Target="../media/image910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51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D3765E-9D76-4D80-89AF-FC764E5E7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486"/>
            <a:ext cx="12192000" cy="61174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5E5C9F-ED81-40FB-A0E0-6CD6DF256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4" y="478665"/>
            <a:ext cx="1031302" cy="10313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90044F-9A47-4061-8C76-4A70B93BB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8376">
            <a:off x="-664099" y="79105"/>
            <a:ext cx="7706728" cy="578004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F33F6D0-0443-4BA0-BA4F-E762674F4D10}"/>
              </a:ext>
            </a:extLst>
          </p:cNvPr>
          <p:cNvSpPr/>
          <p:nvPr/>
        </p:nvSpPr>
        <p:spPr>
          <a:xfrm>
            <a:off x="6826294" y="478665"/>
            <a:ext cx="415088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ВАРИАНТ </a:t>
            </a:r>
          </a:p>
          <a:p>
            <a:pPr algn="ctr"/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A5024D-6F5C-423F-8A52-87E875FF6989}"/>
              </a:ext>
            </a:extLst>
          </p:cNvPr>
          <p:cNvSpPr/>
          <p:nvPr/>
        </p:nvSpPr>
        <p:spPr>
          <a:xfrm>
            <a:off x="5416607" y="1485258"/>
            <a:ext cx="65918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0" u="none" strike="noStrike" cap="none" spc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7 марта 2024 года </a:t>
            </a:r>
          </a:p>
          <a:p>
            <a:pPr algn="ctr"/>
            <a:r>
              <a:rPr lang="ru-RU" sz="5400" b="1" i="0" u="none" strike="noStrike" cap="none" spc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Вариант ФИ2310401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833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AA94C8-527C-4897-99D0-1988DE3A0987}"/>
              </a:ext>
            </a:extLst>
          </p:cNvPr>
          <p:cNvSpPr txBox="1"/>
          <p:nvPr/>
        </p:nvSpPr>
        <p:spPr>
          <a:xfrm>
            <a:off x="138446" y="426873"/>
            <a:ext cx="120535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Кристаллическое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вещество медленно нагревалось в плавильной печи с постоянной мощностью. Тепловые потери были пренебрежимо малыми. В таблице приведены результаты измерений температуры этого вещества в разные моменты времени.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2E3A1B-0D01-4402-985B-1D30EB7B744E}"/>
              </a:ext>
            </a:extLst>
          </p:cNvPr>
          <p:cNvSpPr txBox="1"/>
          <p:nvPr/>
        </p:nvSpPr>
        <p:spPr>
          <a:xfrm>
            <a:off x="138446" y="2728427"/>
            <a:ext cx="1205355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Выберите из предложенного перечня все утверждения, которые соответствуют результатам проведённого экспериментального исследования, и укажите их номера.</a:t>
            </a:r>
          </a:p>
          <a:p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1)</a:t>
            </a:r>
            <a:r>
              <a:rPr lang="ru-RU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Температура плавления вещества в данных условиях равна 229 °C.</a:t>
            </a:r>
          </a:p>
          <a:p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2)</a:t>
            </a:r>
            <a:r>
              <a:rPr lang="ru-RU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Через 18 мин после начала измерений часть вещества находилась в твёрдом, а часть - в жидком состоянии.</a:t>
            </a:r>
          </a:p>
          <a:p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3)</a:t>
            </a:r>
            <a:r>
              <a:rPr lang="ru-RU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Удельная теплоёмкость вещества в жидком и в твёрдом состояниях одинакова.</a:t>
            </a:r>
          </a:p>
          <a:p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4)</a:t>
            </a:r>
            <a:r>
              <a:rPr lang="ru-RU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Через 30 мин после начала измерений всё вещество находилось в жидком состоянии.</a:t>
            </a:r>
          </a:p>
          <a:p>
            <a:r>
              <a:rPr lang="ru-RU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5)</a:t>
            </a:r>
            <a:r>
              <a:rPr lang="ru-RU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Процесс плавления вещества продолжался более 25 минут.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9F3C91-9E5F-436C-A80E-23058C672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643" y="1975281"/>
            <a:ext cx="7077075" cy="7048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168CBB-3B8C-40B7-8AFF-744CE27E7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46" y="529173"/>
            <a:ext cx="5524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56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37923B-C8B7-4FEE-A34E-A7B8DE8D6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013" y="512505"/>
            <a:ext cx="7071973" cy="707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73ED52-C97F-4E9C-9486-1590B473D59B}"/>
              </a:ext>
            </a:extLst>
          </p:cNvPr>
          <p:cNvSpPr txBox="1"/>
          <p:nvPr/>
        </p:nvSpPr>
        <p:spPr>
          <a:xfrm>
            <a:off x="112690" y="1309855"/>
            <a:ext cx="12079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Температура плавления вещества в данных условиях равна 229 °C.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0B9B42-82AD-426E-ACF3-7A0792997932}"/>
              </a:ext>
            </a:extLst>
          </p:cNvPr>
          <p:cNvSpPr txBox="1"/>
          <p:nvPr/>
        </p:nvSpPr>
        <p:spPr>
          <a:xfrm>
            <a:off x="10673366" y="1630840"/>
            <a:ext cx="1664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Неверно. 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A1DA3A-1141-47D2-82A2-FEA4F53C79AD}"/>
              </a:ext>
            </a:extLst>
          </p:cNvPr>
          <p:cNvSpPr txBox="1"/>
          <p:nvPr/>
        </p:nvSpPr>
        <p:spPr>
          <a:xfrm>
            <a:off x="112689" y="2092505"/>
            <a:ext cx="120793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Через 18 мин после начала измерений часть вещества находилась в твёрдом, а часть - в жидком состоянии.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7A7A4B-0658-4944-8238-2787C56E0CE9}"/>
              </a:ext>
            </a:extLst>
          </p:cNvPr>
          <p:cNvSpPr txBox="1"/>
          <p:nvPr/>
        </p:nvSpPr>
        <p:spPr>
          <a:xfrm>
            <a:off x="7232560" y="2442035"/>
            <a:ext cx="1664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Верно.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0DEFA0-43CA-45F8-A7DC-7B2511E5972F}"/>
              </a:ext>
            </a:extLst>
          </p:cNvPr>
          <p:cNvSpPr txBox="1"/>
          <p:nvPr/>
        </p:nvSpPr>
        <p:spPr>
          <a:xfrm>
            <a:off x="112689" y="3019889"/>
            <a:ext cx="120793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Удельная теплоёмкость вещества в жидком и в твёрдом состояниях одинакова.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DA9B2B-63A3-4EE7-B694-4AC74FCB859C}"/>
              </a:ext>
            </a:extLst>
          </p:cNvPr>
          <p:cNvSpPr txBox="1"/>
          <p:nvPr/>
        </p:nvSpPr>
        <p:spPr>
          <a:xfrm>
            <a:off x="2119648" y="3389221"/>
            <a:ext cx="1664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Неверно. 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D49200-7416-406F-8D7F-E7519C0481D6}"/>
              </a:ext>
            </a:extLst>
          </p:cNvPr>
          <p:cNvSpPr txBox="1"/>
          <p:nvPr/>
        </p:nvSpPr>
        <p:spPr>
          <a:xfrm>
            <a:off x="112688" y="3909123"/>
            <a:ext cx="120793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4)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Через 30 мин после начала измерений всё вещество находилось в жидком состоянии.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9A4E3-36A9-41CB-AD4C-27EC725F35EA}"/>
              </a:ext>
            </a:extLst>
          </p:cNvPr>
          <p:cNvSpPr txBox="1"/>
          <p:nvPr/>
        </p:nvSpPr>
        <p:spPr>
          <a:xfrm>
            <a:off x="3444025" y="4251757"/>
            <a:ext cx="1664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Верно. 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BBFA9D-8552-4F9B-9F67-FBE812DF8217}"/>
              </a:ext>
            </a:extLst>
          </p:cNvPr>
          <p:cNvSpPr txBox="1"/>
          <p:nvPr/>
        </p:nvSpPr>
        <p:spPr>
          <a:xfrm>
            <a:off x="112683" y="4705601"/>
            <a:ext cx="12079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Процесс плавления вещества продолжался более 25 минут.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B1A402-D21B-4450-8FB7-91EA417CE1D9}"/>
              </a:ext>
            </a:extLst>
          </p:cNvPr>
          <p:cNvSpPr txBox="1"/>
          <p:nvPr/>
        </p:nvSpPr>
        <p:spPr>
          <a:xfrm>
            <a:off x="10589654" y="4687020"/>
            <a:ext cx="1664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Неверно. </a:t>
            </a:r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39C0211-CA0A-49F2-98B2-BA3C53B6C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72" y="5725741"/>
            <a:ext cx="5171018" cy="424673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551EAAA-4F20-4372-AAC0-3F1AADD80821}"/>
              </a:ext>
            </a:extLst>
          </p:cNvPr>
          <p:cNvSpPr/>
          <p:nvPr/>
        </p:nvSpPr>
        <p:spPr>
          <a:xfrm>
            <a:off x="2977793" y="5424516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81063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99F381-1536-4C6E-B5BB-F3658F59176E}"/>
              </a:ext>
            </a:extLst>
          </p:cNvPr>
          <p:cNvSpPr txBox="1"/>
          <p:nvPr/>
        </p:nvSpPr>
        <p:spPr>
          <a:xfrm>
            <a:off x="202842" y="462342"/>
            <a:ext cx="97730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 рисунке показан процесс изменения состояния одного моля идеального одноатомного газа (U - внутренняя энергия газа, р - его давление). Как изменяются в ходе этого процесса температура и объём газа?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1165A-2D8F-4EA4-8EE7-6326F17BEBDF}"/>
              </a:ext>
            </a:extLst>
          </p:cNvPr>
          <p:cNvSpPr txBox="1"/>
          <p:nvPr/>
        </p:nvSpPr>
        <p:spPr>
          <a:xfrm>
            <a:off x="202842" y="2459504"/>
            <a:ext cx="119891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Для каждой величины определите соответствующий характер изменения:</a:t>
            </a:r>
          </a:p>
          <a:p>
            <a:pPr algn="ctr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1)Увеличилась   2)уменьшилась    3)	не изменилась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Запишите в таблицу выбранные цифры для каждой физической величины. Цифры в ответе могут повторяться.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49653C2E-0722-4B57-BC99-2F2979103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789580"/>
              </p:ext>
            </p:extLst>
          </p:nvPr>
        </p:nvGraphicFramePr>
        <p:xfrm>
          <a:off x="1847850" y="4456666"/>
          <a:ext cx="8128000" cy="1038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1806618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36288462"/>
                    </a:ext>
                  </a:extLst>
                </a:gridCol>
              </a:tblGrid>
              <a:tr h="5194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Температура газа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Объем газа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355178"/>
                  </a:ext>
                </a:extLst>
              </a:tr>
              <a:tr h="5194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803736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08D5B1-69E2-4081-8DC1-0A8A81E0D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0" y="828727"/>
            <a:ext cx="1847850" cy="15716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F1E89DD-F441-4877-9968-A9DB4E0CE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35" y="462342"/>
            <a:ext cx="533400" cy="3905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660AF7-34C2-4B0A-A1F6-297EBE2BE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42" y="5475082"/>
            <a:ext cx="2310584" cy="920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681B3E-F7B7-4BA8-903E-D9F0A7639D84}"/>
                  </a:ext>
                </a:extLst>
              </p:cNvPr>
              <p:cNvSpPr txBox="1"/>
              <p:nvPr/>
            </p:nvSpPr>
            <p:spPr>
              <a:xfrm>
                <a:off x="2410395" y="5738021"/>
                <a:ext cx="19973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681B3E-F7B7-4BA8-903E-D9F0A7639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395" y="5738021"/>
                <a:ext cx="1997342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7FD012-909F-4040-A5AA-08128E488982}"/>
                  </a:ext>
                </a:extLst>
              </p:cNvPr>
              <p:cNvSpPr txBox="1"/>
              <p:nvPr/>
            </p:nvSpPr>
            <p:spPr>
              <a:xfrm>
                <a:off x="5491206" y="5738021"/>
                <a:ext cx="583505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7FD012-909F-4040-A5AA-08128E488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206" y="5738021"/>
                <a:ext cx="5835059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B121E2E-4B68-4715-8224-794EFE206518}"/>
              </a:ext>
            </a:extLst>
          </p:cNvPr>
          <p:cNvSpPr/>
          <p:nvPr/>
        </p:nvSpPr>
        <p:spPr>
          <a:xfrm>
            <a:off x="3792963" y="4926496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5550798-91AB-484E-B9E0-421658EA7717}"/>
              </a:ext>
            </a:extLst>
          </p:cNvPr>
          <p:cNvSpPr/>
          <p:nvPr/>
        </p:nvSpPr>
        <p:spPr>
          <a:xfrm>
            <a:off x="7770983" y="4929426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970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BAFAD0-5BD2-46DA-9868-F23CE3A5AA38}"/>
              </a:ext>
            </a:extLst>
          </p:cNvPr>
          <p:cNvSpPr txBox="1"/>
          <p:nvPr/>
        </p:nvSpPr>
        <p:spPr>
          <a:xfrm>
            <a:off x="177085" y="513858"/>
            <a:ext cx="117873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Пять одинаковых резисторов с сопротивлением R = 1 Ом каждый соединены так, как показано на рисунке. В участке АВ электрической цепи протекает ток силой I = 3 А. Какое напряжение показывает идеальный вольтметр?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F7C28B-B3A6-4341-BC74-E1098F70B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85" y="513858"/>
            <a:ext cx="542925" cy="4095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E38D80-79C0-4AC9-81F8-0A05A3525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136" y="2124477"/>
            <a:ext cx="4248150" cy="1333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D27CB7-0E11-4338-B479-74AB5965A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42" y="4997003"/>
            <a:ext cx="5785227" cy="550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CE97E7-28BE-4C4E-B97C-AB50B7A235BC}"/>
                  </a:ext>
                </a:extLst>
              </p:cNvPr>
              <p:cNvSpPr txBox="1"/>
              <p:nvPr/>
            </p:nvSpPr>
            <p:spPr>
              <a:xfrm>
                <a:off x="804742" y="3658024"/>
                <a:ext cx="10508454" cy="1116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общ</m:t>
                          </m:r>
                        </m:sub>
                      </m:sSub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=3∙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=6+2=8 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В.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CE97E7-28BE-4C4E-B97C-AB50B7A23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42" y="3658024"/>
                <a:ext cx="10508454" cy="11164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43EBA90-C618-4DF3-8F25-C2E8C3211E82}"/>
              </a:ext>
            </a:extLst>
          </p:cNvPr>
          <p:cNvSpPr/>
          <p:nvPr/>
        </p:nvSpPr>
        <p:spPr>
          <a:xfrm>
            <a:off x="3166355" y="4901646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451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1E6606-1FCC-48DC-ABCB-4747BD1B98F4}"/>
              </a:ext>
            </a:extLst>
          </p:cNvPr>
          <p:cNvSpPr txBox="1"/>
          <p:nvPr/>
        </p:nvSpPr>
        <p:spPr>
          <a:xfrm>
            <a:off x="292993" y="520194"/>
            <a:ext cx="117229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Тонкий прямой проводник длиной 30 см находится в однородном магнитном поле с индукцией 0,2 Тл. По этому проводнику протекает электрический ток силой 2,5 А. Определите модуль силы Ампера, действующей на проводник, если он составляет угол 30° с направлением вектора магнитной индукции магнитного поля.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90D1B0-E131-4E3C-87AC-9A7AD0B6B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93" y="520194"/>
            <a:ext cx="533400" cy="3905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72578E-3119-4368-9473-5FF01EE91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5" y="3528812"/>
            <a:ext cx="6330143" cy="536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63D51B-6AF1-4F22-9FF4-9D698BB610DF}"/>
                  </a:ext>
                </a:extLst>
              </p:cNvPr>
              <p:cNvSpPr txBox="1"/>
              <p:nvPr/>
            </p:nvSpPr>
            <p:spPr>
              <a:xfrm>
                <a:off x="559693" y="2817921"/>
                <a:ext cx="903728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𝐼𝐵𝐿𝑠𝑖𝑛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=2,5∙0,2∙0,3∙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=0,075 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Н.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63D51B-6AF1-4F22-9FF4-9D698BB61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93" y="2817921"/>
                <a:ext cx="903728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DCE8E0-9676-4939-90B5-2CDF2FE84452}"/>
              </a:ext>
            </a:extLst>
          </p:cNvPr>
          <p:cNvSpPr/>
          <p:nvPr/>
        </p:nvSpPr>
        <p:spPr>
          <a:xfrm>
            <a:off x="3448581" y="3345933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75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1508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2E3C5D-790B-4994-BC68-5CF208EBA6EC}"/>
              </a:ext>
            </a:extLst>
          </p:cNvPr>
          <p:cNvSpPr txBox="1"/>
          <p:nvPr/>
        </p:nvSpPr>
        <p:spPr>
          <a:xfrm>
            <a:off x="138448" y="401116"/>
            <a:ext cx="119290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11213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 рисунке приведён график зависимости силы тока I в идеальном электрическом колебательном контуре от времени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Сколько раз в интервале времени от 0 мкс до 4 мкс энергия магнитного поля в катушке достигает максимального значения?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6DB9D0-59A7-40D1-AB27-D51A3DD07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48" y="503416"/>
            <a:ext cx="542925" cy="3905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E3B94F-FC53-4040-8934-0F5E02985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170" y="2075309"/>
            <a:ext cx="4651390" cy="27156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94CA07-22FF-4704-A62A-67846D735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10" y="5460642"/>
            <a:ext cx="6291533" cy="470884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36FE4EF-85D7-4B5E-B27D-130D939DCD0A}"/>
              </a:ext>
            </a:extLst>
          </p:cNvPr>
          <p:cNvCxnSpPr/>
          <p:nvPr/>
        </p:nvCxnSpPr>
        <p:spPr>
          <a:xfrm>
            <a:off x="6589961" y="2075309"/>
            <a:ext cx="0" cy="270425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EF9B5FD-9595-460D-9DA3-67025D58BD89}"/>
              </a:ext>
            </a:extLst>
          </p:cNvPr>
          <p:cNvSpPr txBox="1"/>
          <p:nvPr/>
        </p:nvSpPr>
        <p:spPr>
          <a:xfrm>
            <a:off x="6400800" y="221516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52319B-D4A1-4275-9E3A-F7D8A989F665}"/>
                  </a:ext>
                </a:extLst>
              </p:cNvPr>
              <p:cNvSpPr txBox="1"/>
              <p:nvPr/>
            </p:nvSpPr>
            <p:spPr>
              <a:xfrm>
                <a:off x="1057890" y="3044237"/>
                <a:ext cx="1891800" cy="984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52319B-D4A1-4275-9E3A-F7D8A989F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890" y="3044237"/>
                <a:ext cx="1891800" cy="9849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8AA87AD-B792-4BB8-BE63-8EFC0D6DBC01}"/>
              </a:ext>
            </a:extLst>
          </p:cNvPr>
          <p:cNvCxnSpPr/>
          <p:nvPr/>
        </p:nvCxnSpPr>
        <p:spPr>
          <a:xfrm flipV="1">
            <a:off x="2846231" y="2676831"/>
            <a:ext cx="2395470" cy="750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C88998CD-0425-424F-9A39-56A98BC7DC76}"/>
              </a:ext>
            </a:extLst>
          </p:cNvPr>
          <p:cNvCxnSpPr/>
          <p:nvPr/>
        </p:nvCxnSpPr>
        <p:spPr>
          <a:xfrm>
            <a:off x="2777754" y="3427436"/>
            <a:ext cx="3325222" cy="942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5C34379-3671-4BD8-A1CB-5713C83E3368}"/>
              </a:ext>
            </a:extLst>
          </p:cNvPr>
          <p:cNvSpPr/>
          <p:nvPr/>
        </p:nvSpPr>
        <p:spPr>
          <a:xfrm>
            <a:off x="3346323" y="5209577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498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069A05-6F43-4203-A616-66929565A3EB}"/>
              </a:ext>
            </a:extLst>
          </p:cNvPr>
          <p:cNvSpPr txBox="1"/>
          <p:nvPr/>
        </p:nvSpPr>
        <p:spPr>
          <a:xfrm>
            <a:off x="215721" y="468678"/>
            <a:ext cx="97782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 рисунке представлена схема электрической цепи, содержащей источник напряжения и два первоначально не заряженных конденсатора. ЭДС источника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ε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=10 В, электроёмкости конденсаторов C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3 мкФ и С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7 мкФ. Выберите все верные утверждения, соответствующие приведённым данным.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FB3F5F-B36E-4E23-BBB2-C05B18173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3204" y="650249"/>
            <a:ext cx="1743075" cy="1362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7AA327-8F77-437A-9B73-D617D9E5E356}"/>
              </a:ext>
            </a:extLst>
          </p:cNvPr>
          <p:cNvSpPr txBox="1"/>
          <p:nvPr/>
        </p:nvSpPr>
        <p:spPr>
          <a:xfrm>
            <a:off x="215721" y="2777002"/>
            <a:ext cx="117605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1)Общая электроёмкость конденсаторов равна 2,1 мкФ.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2)Заряд конденсатора С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равен 30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мкКл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3)Напряжение на конденсаторе С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равно 3 В.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4)Энергия конденсатора С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равна 12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мкДж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5)Заряды на конденсаторах С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и С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одинаковые.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708257-5291-4087-95D8-C2E599845690}"/>
                  </a:ext>
                </a:extLst>
              </p:cNvPr>
              <p:cNvSpPr txBox="1"/>
              <p:nvPr/>
            </p:nvSpPr>
            <p:spPr>
              <a:xfrm>
                <a:off x="386366" y="4715994"/>
                <a:ext cx="4057073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3+7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=2,1.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ВЕРНО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708257-5291-4087-95D8-C2E599845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6" y="4715994"/>
                <a:ext cx="4057073" cy="565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CE59E8-9577-4DED-91BF-5AC9D3B302EB}"/>
                  </a:ext>
                </a:extLst>
              </p:cNvPr>
              <p:cNvSpPr txBox="1"/>
              <p:nvPr/>
            </p:nvSpPr>
            <p:spPr>
              <a:xfrm>
                <a:off x="386366" y="5480672"/>
                <a:ext cx="20774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5−</m:t>
                      </m:r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ВЕРНО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CE59E8-9577-4DED-91BF-5AC9D3B30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6" y="5480672"/>
                <a:ext cx="2077492" cy="276999"/>
              </a:xfrm>
              <a:prstGeom prst="rect">
                <a:avLst/>
              </a:prstGeom>
              <a:blipFill>
                <a:blip r:embed="rId4"/>
                <a:stretch>
                  <a:fillRect l="-2346" r="-2639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D9F3EF-F2AE-4219-910D-AFE9B693E472}"/>
                  </a:ext>
                </a:extLst>
              </p:cNvPr>
              <p:cNvSpPr txBox="1"/>
              <p:nvPr/>
            </p:nvSpPr>
            <p:spPr>
              <a:xfrm>
                <a:off x="5104864" y="4887506"/>
                <a:ext cx="40124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=2,1∙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∙10=21∙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Кл.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D9F3EF-F2AE-4219-910D-AFE9B693E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864" y="4887506"/>
                <a:ext cx="4012445" cy="276999"/>
              </a:xfrm>
              <a:prstGeom prst="rect">
                <a:avLst/>
              </a:prstGeom>
              <a:blipFill>
                <a:blip r:embed="rId5"/>
                <a:stretch>
                  <a:fillRect l="-1062" t="-444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DB8467-1DC3-4387-AD24-A93C8500D41D}"/>
                  </a:ext>
                </a:extLst>
              </p:cNvPr>
              <p:cNvSpPr txBox="1"/>
              <p:nvPr/>
            </p:nvSpPr>
            <p:spPr>
              <a:xfrm>
                <a:off x="4047806" y="5281726"/>
                <a:ext cx="3700757" cy="6011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3 −</m:t>
                      </m:r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ВЕРНО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DB8467-1DC3-4387-AD24-A93C8500D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806" y="5281726"/>
                <a:ext cx="3700757" cy="6011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AB7F3B-5C9F-467E-B99A-7C206484E764}"/>
                  </a:ext>
                </a:extLst>
              </p:cNvPr>
              <p:cNvSpPr txBox="1"/>
              <p:nvPr/>
            </p:nvSpPr>
            <p:spPr>
              <a:xfrm>
                <a:off x="8510545" y="5206879"/>
                <a:ext cx="3634456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21∙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−6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ru-RU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мкДж.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AB7F3B-5C9F-467E-B99A-7C206484E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545" y="5206879"/>
                <a:ext cx="3634456" cy="5557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DF11C1F-B5C7-4ED9-BF50-B87970675F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265" y="484777"/>
            <a:ext cx="542925" cy="3905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D1ACBB2-4C84-46EE-B486-63F2487263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265" y="6000074"/>
            <a:ext cx="5462515" cy="44325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4216508-05F8-49A2-BD92-D8CFD8FBE9D4}"/>
              </a:ext>
            </a:extLst>
          </p:cNvPr>
          <p:cNvSpPr/>
          <p:nvPr/>
        </p:nvSpPr>
        <p:spPr>
          <a:xfrm>
            <a:off x="2192107" y="5786128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135</a:t>
            </a:r>
          </a:p>
        </p:txBody>
      </p:sp>
    </p:spTree>
    <p:extLst>
      <p:ext uri="{BB962C8B-B14F-4D97-AF65-F5344CB8AC3E}">
        <p14:creationId xmlns:p14="http://schemas.microsoft.com/office/powerpoint/2010/main" val="30732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3276A9-0211-48E0-B708-69B686B50552}"/>
              </a:ext>
            </a:extLst>
          </p:cNvPr>
          <p:cNvSpPr txBox="1"/>
          <p:nvPr/>
        </p:nvSpPr>
        <p:spPr>
          <a:xfrm>
            <a:off x="202842" y="532867"/>
            <a:ext cx="1198915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Установите соответствие между формулами для расчёта физических величин, используемых для описания цепей постоянного тока, и названиями этих величин. В формулах использованы следующие обозначения: R -сопротивление резистора; W - мощность тока в резисторе; U - напряжение на резисторе.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 каждой позиции первого столбца подберите соответствующую позицию из второго столбца и запишите в таблицу выбранные цифры под соответствующими буквами.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07A7B7-8379-4A41-B672-CC69202DD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072" y="3579855"/>
            <a:ext cx="6829425" cy="25050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D0CE39-FEF1-469F-BD9F-5BD7AD989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08" y="561844"/>
            <a:ext cx="542925" cy="371475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19510316-F2A4-47C5-877E-D8CAA8E2C944}"/>
              </a:ext>
            </a:extLst>
          </p:cNvPr>
          <p:cNvCxnSpPr/>
          <p:nvPr/>
        </p:nvCxnSpPr>
        <p:spPr>
          <a:xfrm>
            <a:off x="3090930" y="4018208"/>
            <a:ext cx="1970467" cy="321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FB92220-9098-4D6A-BBB4-D004CA505471}"/>
              </a:ext>
            </a:extLst>
          </p:cNvPr>
          <p:cNvCxnSpPr>
            <a:cxnSpLocks/>
          </p:cNvCxnSpPr>
          <p:nvPr/>
        </p:nvCxnSpPr>
        <p:spPr>
          <a:xfrm>
            <a:off x="3389222" y="4617547"/>
            <a:ext cx="16721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69326C0-B779-4891-9F59-490B3ACBB31F}"/>
              </a:ext>
            </a:extLst>
          </p:cNvPr>
          <p:cNvSpPr/>
          <p:nvPr/>
        </p:nvSpPr>
        <p:spPr>
          <a:xfrm>
            <a:off x="3371323" y="5438599"/>
            <a:ext cx="7569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2 3</a:t>
            </a:r>
          </a:p>
        </p:txBody>
      </p:sp>
    </p:spTree>
    <p:extLst>
      <p:ext uri="{BB962C8B-B14F-4D97-AF65-F5344CB8AC3E}">
        <p14:creationId xmlns:p14="http://schemas.microsoft.com/office/powerpoint/2010/main" val="326303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A61D80-F9D6-47F7-B860-724891EE36B1}"/>
              </a:ext>
            </a:extLst>
          </p:cNvPr>
          <p:cNvSpPr txBox="1"/>
          <p:nvPr/>
        </p:nvSpPr>
        <p:spPr>
          <a:xfrm>
            <a:off x="357388" y="468885"/>
            <a:ext cx="118346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31825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Чему равно количество нейтронов в ядре изотопа натрия   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BA9934-F495-4B03-BB61-5ACFCC89C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07" y="468885"/>
            <a:ext cx="552450" cy="4191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DA7293-70E5-4D1B-965B-3DF389A02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9901" y="523620"/>
            <a:ext cx="570628" cy="3930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CCA560-1216-481E-912F-3CFB17642652}"/>
                  </a:ext>
                </a:extLst>
              </p:cNvPr>
              <p:cNvSpPr txBox="1"/>
              <p:nvPr/>
            </p:nvSpPr>
            <p:spPr>
              <a:xfrm>
                <a:off x="3786388" y="1056067"/>
                <a:ext cx="5464509" cy="530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я</m:t>
                          </m:r>
                        </m:sub>
                      </m:sSub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=22−11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CCA560-1216-481E-912F-3CFB17642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388" y="1056067"/>
                <a:ext cx="5464509" cy="530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3B47F2A-CFE2-4932-BCB5-E1CDD35EA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32" y="1912358"/>
            <a:ext cx="5752811" cy="53040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887F776-B68C-412A-BC3D-3793B7B2BA59}"/>
              </a:ext>
            </a:extLst>
          </p:cNvPr>
          <p:cNvSpPr/>
          <p:nvPr/>
        </p:nvSpPr>
        <p:spPr>
          <a:xfrm>
            <a:off x="3133645" y="1796428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11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655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FCAC4B-7657-4EAF-BB80-6858197BC660}"/>
              </a:ext>
            </a:extLst>
          </p:cNvPr>
          <p:cNvSpPr txBox="1"/>
          <p:nvPr/>
        </p:nvSpPr>
        <p:spPr>
          <a:xfrm>
            <a:off x="151326" y="458968"/>
            <a:ext cx="120406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Установите соответствие между физическими величинами и формулами, по которым их можно рассчитать (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ν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 частота фотона, h - постоянная Планка, р - модуль импульса фотона). К каждой позиции первого столбца подберите соответствующую позицию из второго столбца и запишите в таблицу выбранные цифры под соответствующими буквами.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7E62D8-05A2-4509-B61D-46E8E0FC6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558" y="2964086"/>
            <a:ext cx="6953250" cy="32480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42005E-5174-4911-A4B3-4E676BBB9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77" y="458968"/>
            <a:ext cx="571500" cy="409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37DF17-46EA-4BA7-BDF0-4790AD4973A5}"/>
                  </a:ext>
                </a:extLst>
              </p:cNvPr>
              <p:cNvSpPr txBox="1"/>
              <p:nvPr/>
            </p:nvSpPr>
            <p:spPr>
              <a:xfrm>
                <a:off x="593501" y="2978002"/>
                <a:ext cx="134774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37DF17-46EA-4BA7-BDF0-4790AD497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01" y="2978002"/>
                <a:ext cx="134774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3CFCC3C6-C017-4FFA-8A7B-CF8DA3D10F97}"/>
              </a:ext>
            </a:extLst>
          </p:cNvPr>
          <p:cNvCxnSpPr/>
          <p:nvPr/>
        </p:nvCxnSpPr>
        <p:spPr>
          <a:xfrm flipH="1" flipV="1">
            <a:off x="4713668" y="3786389"/>
            <a:ext cx="2962140" cy="801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7AEE4C-3139-4BB2-BD8A-62A003D59390}"/>
                  </a:ext>
                </a:extLst>
              </p:cNvPr>
              <p:cNvSpPr txBox="1"/>
              <p:nvPr/>
            </p:nvSpPr>
            <p:spPr>
              <a:xfrm>
                <a:off x="593501" y="3598266"/>
                <a:ext cx="126297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𝜆𝜈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07AEE4C-3139-4BB2-BD8A-62A003D59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01" y="3598266"/>
                <a:ext cx="1262974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F775150-15E3-46C3-888D-D62788A9958B}"/>
              </a:ext>
            </a:extLst>
          </p:cNvPr>
          <p:cNvSpPr/>
          <p:nvPr/>
        </p:nvSpPr>
        <p:spPr>
          <a:xfrm>
            <a:off x="3783447" y="5630175"/>
            <a:ext cx="7569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166EA2-3AD3-4B14-A734-0D91960DB1E9}"/>
                  </a:ext>
                </a:extLst>
              </p:cNvPr>
              <p:cNvSpPr txBox="1"/>
              <p:nvPr/>
            </p:nvSpPr>
            <p:spPr>
              <a:xfrm>
                <a:off x="8373184" y="3750062"/>
                <a:ext cx="3648306" cy="13320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h𝑐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166EA2-3AD3-4B14-A734-0D91960DB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184" y="3750062"/>
                <a:ext cx="3648306" cy="13320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3BC032-DA9D-48D2-A0EC-903FDB28EC0F}"/>
                  </a:ext>
                </a:extLst>
              </p:cNvPr>
              <p:cNvSpPr txBox="1"/>
              <p:nvPr/>
            </p:nvSpPr>
            <p:spPr>
              <a:xfrm>
                <a:off x="633667" y="4187243"/>
                <a:ext cx="1133900" cy="9221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3BC032-DA9D-48D2-A0EC-903FDB28E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67" y="4187243"/>
                <a:ext cx="1133900" cy="922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0C411B1-4DAA-46F9-885A-166EDA79628E}"/>
              </a:ext>
            </a:extLst>
          </p:cNvPr>
          <p:cNvCxnSpPr>
            <a:cxnSpLocks/>
          </p:cNvCxnSpPr>
          <p:nvPr/>
        </p:nvCxnSpPr>
        <p:spPr>
          <a:xfrm flipH="1" flipV="1">
            <a:off x="5280338" y="3429000"/>
            <a:ext cx="2395470" cy="551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55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168E1C-DDC9-40CD-9AF0-23A90A749C3B}"/>
              </a:ext>
            </a:extLst>
          </p:cNvPr>
          <p:cNvSpPr txBox="1"/>
          <p:nvPr/>
        </p:nvSpPr>
        <p:spPr>
          <a:xfrm>
            <a:off x="138447" y="504146"/>
            <a:ext cx="74600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11213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Небольшое тело движется прямолинейно вдоль осп ОХ. На рисунке приведён график зависимости проекции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скорости этого тела от времени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Определите путь, пройденный этим телом за промежуток времени от 2 с до 4 с.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805123-F8DF-41D8-9A46-5760EFB4C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9" y="504146"/>
            <a:ext cx="552450" cy="4191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25B812-EC07-485C-BBAF-557F12BEE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28" y="504146"/>
            <a:ext cx="4162425" cy="28003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A0FFA5-E808-44D7-9539-456C77FCD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26" y="3206840"/>
            <a:ext cx="5883874" cy="44432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68FBF92-9E93-4CD9-A69E-62FA32B8897C}"/>
              </a:ext>
            </a:extLst>
          </p:cNvPr>
          <p:cNvSpPr/>
          <p:nvPr/>
        </p:nvSpPr>
        <p:spPr>
          <a:xfrm>
            <a:off x="3154063" y="3004829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E06F1-3C34-4617-89B8-3836652D1B86}"/>
              </a:ext>
            </a:extLst>
          </p:cNvPr>
          <p:cNvSpPr txBox="1"/>
          <p:nvPr/>
        </p:nvSpPr>
        <p:spPr>
          <a:xfrm>
            <a:off x="212125" y="3853171"/>
            <a:ext cx="118414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𝑆 (пройденный путь)−численно равен площади фигуры, ограниченной графиком.</a:t>
            </a: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E4EDB097-F9B6-485F-AA30-24A9E7968770}"/>
              </a:ext>
            </a:extLst>
          </p:cNvPr>
          <p:cNvSpPr/>
          <p:nvPr/>
        </p:nvSpPr>
        <p:spPr>
          <a:xfrm>
            <a:off x="9079606" y="2021983"/>
            <a:ext cx="566670" cy="1107583"/>
          </a:xfrm>
          <a:custGeom>
            <a:avLst/>
            <a:gdLst>
              <a:gd name="connsiteX0" fmla="*/ 0 w 566670"/>
              <a:gd name="connsiteY0" fmla="*/ 0 h 1107583"/>
              <a:gd name="connsiteX1" fmla="*/ 0 w 566670"/>
              <a:gd name="connsiteY1" fmla="*/ 746975 h 1107583"/>
              <a:gd name="connsiteX2" fmla="*/ 553791 w 566670"/>
              <a:gd name="connsiteY2" fmla="*/ 1107583 h 1107583"/>
              <a:gd name="connsiteX3" fmla="*/ 566670 w 566670"/>
              <a:gd name="connsiteY3" fmla="*/ 12879 h 1107583"/>
              <a:gd name="connsiteX4" fmla="*/ 0 w 566670"/>
              <a:gd name="connsiteY4" fmla="*/ 0 h 110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670" h="1107583">
                <a:moveTo>
                  <a:pt x="0" y="0"/>
                </a:moveTo>
                <a:lnTo>
                  <a:pt x="0" y="746975"/>
                </a:lnTo>
                <a:lnTo>
                  <a:pt x="553791" y="1107583"/>
                </a:lnTo>
                <a:lnTo>
                  <a:pt x="566670" y="128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723C1D-A067-4B0C-9A27-351EF30001CF}"/>
                  </a:ext>
                </a:extLst>
              </p:cNvPr>
              <p:cNvSpPr txBox="1"/>
              <p:nvPr/>
            </p:nvSpPr>
            <p:spPr>
              <a:xfrm>
                <a:off x="4838251" y="4691861"/>
                <a:ext cx="2515497" cy="7089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+mj-lt"/>
                  </a:rPr>
                  <a:t>2=10</a:t>
                </a:r>
                <a:r>
                  <a:rPr lang="ru-RU" sz="3200" b="1" dirty="0">
                    <a:latin typeface="+mj-lt"/>
                  </a:rPr>
                  <a:t>м.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723C1D-A067-4B0C-9A27-351EF3000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251" y="4691861"/>
                <a:ext cx="2515497" cy="708977"/>
              </a:xfrm>
              <a:prstGeom prst="rect">
                <a:avLst/>
              </a:prstGeom>
              <a:blipFill>
                <a:blip r:embed="rId5"/>
                <a:stretch>
                  <a:fillRect t="-862" r="-9951" b="-206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418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9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09D6BF-6029-4AC7-A128-7DFA9AD10655}"/>
              </a:ext>
            </a:extLst>
          </p:cNvPr>
          <p:cNvSpPr txBox="1"/>
          <p:nvPr/>
        </p:nvSpPr>
        <p:spPr>
          <a:xfrm>
            <a:off x="305872" y="477770"/>
            <a:ext cx="1176163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Выберите все верные утверждения о физических явлениях, величинах и закономерностях. Запишите цифры, под которыми они указаны.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При равномерном прямолинейном движении за любые равные промежутки времени тело совершает одинаковые перемещения.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ВЕРНО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Средняя кинетическая энергия поступательного теплового движения молекул газа обратно пропорциональна абсолютной температуре газа.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однородном электростатическом поле работа по перемещению заряда между двумя точками не зависит от траектории.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ВЕРНО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При переходе электромагнитной волны из оптически менее плотной среды в оптически более плотную среду частота волны уменьшается.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При электронном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β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-распаде масса атомного ядра остаётся практически неизменной.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ВЕРНО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9C41F3-D312-4302-9856-B5B35F02F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57" y="517351"/>
            <a:ext cx="523875" cy="381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17ADAD-221B-42C8-8995-2AFB10637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444" y="5882322"/>
            <a:ext cx="5518263" cy="45551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3D87E1-3AAF-4C75-8A90-8325F96C7A76}"/>
              </a:ext>
            </a:extLst>
          </p:cNvPr>
          <p:cNvSpPr/>
          <p:nvPr/>
        </p:nvSpPr>
        <p:spPr>
          <a:xfrm>
            <a:off x="9024622" y="5577629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135</a:t>
            </a:r>
          </a:p>
        </p:txBody>
      </p:sp>
    </p:spTree>
    <p:extLst>
      <p:ext uri="{BB962C8B-B14F-4D97-AF65-F5344CB8AC3E}">
        <p14:creationId xmlns:p14="http://schemas.microsoft.com/office/powerpoint/2010/main" val="392817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95B257-34FC-4993-9BC7-417788484043}"/>
              </a:ext>
            </a:extLst>
          </p:cNvPr>
          <p:cNvSpPr txBox="1"/>
          <p:nvPr/>
        </p:nvSpPr>
        <p:spPr>
          <a:xfrm>
            <a:off x="254356" y="539616"/>
            <a:ext cx="63138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Для взвешивания муки использовали бытовые весы (см. рис.). Определите массу муки, если абсолютная погрешность прямого измерения массы равна половине цены деления весов.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8924E-9EFE-4F10-817E-DC79209BB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760" y="620503"/>
            <a:ext cx="4291884" cy="57520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4E4A32-FA56-4DF9-93BE-F6603B915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74" y="542836"/>
            <a:ext cx="542925" cy="3905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4C81E2-BB06-4840-9742-91F0C199F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74" y="5720666"/>
            <a:ext cx="4169468" cy="43456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9B4FC2B-6BBC-4F2A-83B4-C4E49E5334AC}"/>
              </a:ext>
            </a:extLst>
          </p:cNvPr>
          <p:cNvSpPr/>
          <p:nvPr/>
        </p:nvSpPr>
        <p:spPr>
          <a:xfrm>
            <a:off x="1477603" y="5508899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440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2808283-0C0C-440E-9777-67069DCCF69C}"/>
              </a:ext>
            </a:extLst>
          </p:cNvPr>
          <p:cNvSpPr/>
          <p:nvPr/>
        </p:nvSpPr>
        <p:spPr>
          <a:xfrm>
            <a:off x="3138842" y="5508898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52628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41338A-163F-4F31-911B-79528AFCD057}"/>
              </a:ext>
            </a:extLst>
          </p:cNvPr>
          <p:cNvSpPr txBox="1"/>
          <p:nvPr/>
        </p:nvSpPr>
        <p:spPr>
          <a:xfrm>
            <a:off x="228600" y="430042"/>
            <a:ext cx="118646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Для проведения лабораторной работы по обнаружению зависимости сопротивления цилиндрического проводника от его диаметра ученику выдали пять разных проводников, характеристики которых приведены в таблице. Какие два проводника ученик должен выбрать для проведения этой лабораторной работы?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4CC98A-379E-4D4C-9DB7-DA604F4A3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21" y="430042"/>
            <a:ext cx="533400" cy="381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EBBCBB-589F-4AD5-8F51-96DEE6F75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37" y="2355367"/>
            <a:ext cx="7553325" cy="2133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F6D119-ACF0-4A7E-AB18-4993CE147DE4}"/>
              </a:ext>
            </a:extLst>
          </p:cNvPr>
          <p:cNvSpPr txBox="1"/>
          <p:nvPr/>
        </p:nvSpPr>
        <p:spPr>
          <a:xfrm>
            <a:off x="330021" y="4651350"/>
            <a:ext cx="10629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Запишите в ответ номера выбранных проводников.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AF208B-6813-4CC1-82FF-3D8DE7794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79" y="5237883"/>
            <a:ext cx="2464225" cy="80794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102DC9A-AF86-486C-ABE0-176E8F52E83B}"/>
              </a:ext>
            </a:extLst>
          </p:cNvPr>
          <p:cNvSpPr/>
          <p:nvPr/>
        </p:nvSpPr>
        <p:spPr>
          <a:xfrm>
            <a:off x="1940868" y="5318688"/>
            <a:ext cx="7569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2 4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54745B4-7112-4DF3-B7F4-634BB77D5F7F}"/>
              </a:ext>
            </a:extLst>
          </p:cNvPr>
          <p:cNvSpPr/>
          <p:nvPr/>
        </p:nvSpPr>
        <p:spPr>
          <a:xfrm>
            <a:off x="2319337" y="3850783"/>
            <a:ext cx="7553325" cy="309093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C8AF4CC-046A-4FD6-BA7C-8364C1B2C12E}"/>
              </a:ext>
            </a:extLst>
          </p:cNvPr>
          <p:cNvSpPr/>
          <p:nvPr/>
        </p:nvSpPr>
        <p:spPr>
          <a:xfrm>
            <a:off x="2384268" y="3274454"/>
            <a:ext cx="7553325" cy="309093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40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CE5F73-CAE1-4414-BEA5-ED031C267292}"/>
              </a:ext>
            </a:extLst>
          </p:cNvPr>
          <p:cNvSpPr txBox="1"/>
          <p:nvPr/>
        </p:nvSpPr>
        <p:spPr>
          <a:xfrm>
            <a:off x="228600" y="533073"/>
            <a:ext cx="87350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Точечный положительный заряд +q находится в точке А, расположенной посередине между двумя закреплёнными точечными электрическими зарядами -положительным +Q и отрицательным -Q. Заряд +q начинают перемещать вдоль прямой АВ, которая перпендикулярна линии, проходящей через закреплённые заряды (см. рис.). Как при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0FA67-F43C-4EE9-863E-40FDCF9062A4}"/>
              </a:ext>
            </a:extLst>
          </p:cNvPr>
          <p:cNvSpPr txBox="1"/>
          <p:nvPr/>
        </p:nvSpPr>
        <p:spPr>
          <a:xfrm>
            <a:off x="228600" y="3097704"/>
            <a:ext cx="118389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этом будут изменяться модуль и направление силы, действующей на заряд +q со стороны закреплённых зарядов? Нарисуйте вектор этой силы в тот момент, когда заряд +q будет находиться в положении В. Ответ поясните, указав, какие физические явления и закономерности Вы использовали для объяснения.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F34EF7-BEF1-42A9-B9A2-F2DF694AD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073"/>
            <a:ext cx="533400" cy="4000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DC2723-2C77-40CC-AD88-3E06694C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081" y="792971"/>
            <a:ext cx="2899423" cy="224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06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8535BC4-BCF1-49B2-B5D8-50D464F67E99}"/>
              </a:ext>
            </a:extLst>
          </p:cNvPr>
          <p:cNvGrpSpPr/>
          <p:nvPr/>
        </p:nvGrpSpPr>
        <p:grpSpPr>
          <a:xfrm>
            <a:off x="1279112" y="1182025"/>
            <a:ext cx="5477768" cy="4246420"/>
            <a:chOff x="1283640" y="1131638"/>
            <a:chExt cx="5477768" cy="4246420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8D850E91-5011-4092-80F7-5CC1128F8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3640" y="1131638"/>
              <a:ext cx="5477768" cy="4246420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B355CC0D-DE22-4E9E-84BE-B601C9FB7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7313" y="3088697"/>
              <a:ext cx="800100" cy="409575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B5468640-3C40-45DE-9265-4E017E8465C7}"/>
                </a:ext>
              </a:extLst>
            </p:cNvPr>
            <p:cNvSpPr/>
            <p:nvPr/>
          </p:nvSpPr>
          <p:spPr>
            <a:xfrm>
              <a:off x="1283640" y="3088697"/>
              <a:ext cx="802737" cy="409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45B9DCD-3663-4B0A-B9D0-55E17562B5A7}"/>
              </a:ext>
            </a:extLst>
          </p:cNvPr>
          <p:cNvCxnSpPr/>
          <p:nvPr/>
        </p:nvCxnSpPr>
        <p:spPr>
          <a:xfrm>
            <a:off x="2266682" y="1429555"/>
            <a:ext cx="7366715" cy="330987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7C4EC56-4FC2-4B13-A81C-87C987922BC9}"/>
              </a:ext>
            </a:extLst>
          </p:cNvPr>
          <p:cNvCxnSpPr>
            <a:cxnSpLocks/>
          </p:cNvCxnSpPr>
          <p:nvPr/>
        </p:nvCxnSpPr>
        <p:spPr>
          <a:xfrm flipV="1">
            <a:off x="2266682" y="1803043"/>
            <a:ext cx="7263684" cy="330987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CEC5F027-EC25-4CB4-8ECC-24C26B6F0833}"/>
              </a:ext>
            </a:extLst>
          </p:cNvPr>
          <p:cNvCxnSpPr>
            <a:cxnSpLocks/>
          </p:cNvCxnSpPr>
          <p:nvPr/>
        </p:nvCxnSpPr>
        <p:spPr>
          <a:xfrm flipH="1">
            <a:off x="4868214" y="3284113"/>
            <a:ext cx="1442434" cy="6310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AE0BDE1-78E0-415B-8B4A-780773519725}"/>
              </a:ext>
            </a:extLst>
          </p:cNvPr>
          <p:cNvCxnSpPr>
            <a:cxnSpLocks/>
          </p:cNvCxnSpPr>
          <p:nvPr/>
        </p:nvCxnSpPr>
        <p:spPr>
          <a:xfrm>
            <a:off x="6310648" y="3284113"/>
            <a:ext cx="1448828" cy="6310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04D1F99-C129-4732-AE96-3AA89BE6C494}"/>
              </a:ext>
            </a:extLst>
          </p:cNvPr>
          <p:cNvCxnSpPr>
            <a:cxnSpLocks/>
          </p:cNvCxnSpPr>
          <p:nvPr/>
        </p:nvCxnSpPr>
        <p:spPr>
          <a:xfrm flipV="1">
            <a:off x="2994246" y="2776581"/>
            <a:ext cx="7263684" cy="330987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43E985A2-E995-4685-BE45-9BA71C133739}"/>
              </a:ext>
            </a:extLst>
          </p:cNvPr>
          <p:cNvCxnSpPr/>
          <p:nvPr/>
        </p:nvCxnSpPr>
        <p:spPr>
          <a:xfrm>
            <a:off x="1800896" y="2550073"/>
            <a:ext cx="7366715" cy="330987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2E5E3660-DDA9-46B8-A22A-1F1F86454923}"/>
              </a:ext>
            </a:extLst>
          </p:cNvPr>
          <p:cNvCxnSpPr>
            <a:cxnSpLocks/>
          </p:cNvCxnSpPr>
          <p:nvPr/>
        </p:nvCxnSpPr>
        <p:spPr>
          <a:xfrm>
            <a:off x="6338530" y="3284113"/>
            <a:ext cx="19743" cy="13346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6AE7D44-1A4A-4D78-A088-CFD3B743FFCE}"/>
              </a:ext>
            </a:extLst>
          </p:cNvPr>
          <p:cNvCxnSpPr/>
          <p:nvPr/>
        </p:nvCxnSpPr>
        <p:spPr>
          <a:xfrm>
            <a:off x="2266682" y="811369"/>
            <a:ext cx="0" cy="504857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608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1FCDFE-ECCA-444A-A554-9253EA5F2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157" y="3078646"/>
            <a:ext cx="5330043" cy="33043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CFEF58-AC55-41CE-A307-EDFFA01AB713}"/>
              </a:ext>
            </a:extLst>
          </p:cNvPr>
          <p:cNvSpPr txBox="1"/>
          <p:nvPr/>
        </p:nvSpPr>
        <p:spPr>
          <a:xfrm>
            <a:off x="112690" y="475015"/>
            <a:ext cx="118646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У нижнего края наклонной плоскости, составляющей с горизонтом угол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30°, находится небольшой брусок. В некоторый момент ему сообщают начальную скорость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о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4 м/с, направленную вверх, вдоль плоскости. Коэффициент трения бруска о плоскость равен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μ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0,3. После подъёма по прямой на максимально возможную высоту брусок соскальзывает вниз. Найдите скорость бруска в момент его возврата в исходную точку.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226208-EC72-49D6-B32D-6A40288D2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225939"/>
            <a:ext cx="1730062" cy="547005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0E67A4C-8202-430A-B1F2-4B3E6D5F0F5D}"/>
              </a:ext>
            </a:extLst>
          </p:cNvPr>
          <p:cNvGrpSpPr/>
          <p:nvPr/>
        </p:nvGrpSpPr>
        <p:grpSpPr>
          <a:xfrm>
            <a:off x="112690" y="3804856"/>
            <a:ext cx="6558566" cy="582615"/>
            <a:chOff x="112690" y="3804856"/>
            <a:chExt cx="6558566" cy="582615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8DAEDC8-9809-4F43-A2D1-C28D1813E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690" y="3840467"/>
              <a:ext cx="5848735" cy="54700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EC20F60-7518-441E-8575-3D12F2CE3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39419" y="3804856"/>
              <a:ext cx="831837" cy="535759"/>
            </a:xfrm>
            <a:prstGeom prst="rect">
              <a:avLst/>
            </a:prstGeom>
          </p:spPr>
        </p:pic>
      </p:grp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2C35AEE-13E6-48A7-A960-874C2CF323FB}"/>
              </a:ext>
            </a:extLst>
          </p:cNvPr>
          <p:cNvCxnSpPr/>
          <p:nvPr/>
        </p:nvCxnSpPr>
        <p:spPr>
          <a:xfrm flipH="1">
            <a:off x="7266988" y="3152671"/>
            <a:ext cx="3966693" cy="2922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0F492F5-C3BC-483C-B47F-D3369119D9EB}"/>
              </a:ext>
            </a:extLst>
          </p:cNvPr>
          <p:cNvSpPr txBox="1"/>
          <p:nvPr/>
        </p:nvSpPr>
        <p:spPr>
          <a:xfrm>
            <a:off x="7109138" y="564094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Х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9C159FE1-F1A9-4300-A34E-A9F1EE424A43}"/>
              </a:ext>
            </a:extLst>
          </p:cNvPr>
          <p:cNvCxnSpPr>
            <a:cxnSpLocks/>
          </p:cNvCxnSpPr>
          <p:nvPr/>
        </p:nvCxnSpPr>
        <p:spPr>
          <a:xfrm flipH="1" flipV="1">
            <a:off x="10533434" y="2746061"/>
            <a:ext cx="1443918" cy="1868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D114F25-3A44-4520-BC9E-12B16C6203F3}"/>
              </a:ext>
            </a:extLst>
          </p:cNvPr>
          <p:cNvSpPr txBox="1"/>
          <p:nvPr/>
        </p:nvSpPr>
        <p:spPr>
          <a:xfrm>
            <a:off x="10228542" y="272768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FB176F2-9D00-4877-8D02-37BB4BE8C9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0948" y="4426892"/>
            <a:ext cx="4226816" cy="56431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597D7E1-F453-4046-BC72-B6DE45A15F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5126782"/>
            <a:ext cx="1535451" cy="56431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AD97E18-365B-4D7F-803F-F35B3C920D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346" y="5730514"/>
            <a:ext cx="1535451" cy="473335"/>
          </a:xfrm>
          <a:prstGeom prst="rect">
            <a:avLst/>
          </a:prstGeom>
        </p:spPr>
      </p:pic>
      <p:sp>
        <p:nvSpPr>
          <p:cNvPr id="24" name="Правая фигурная скобка 23">
            <a:extLst>
              <a:ext uri="{FF2B5EF4-FFF2-40B4-BE49-F238E27FC236}">
                <a16:creationId xmlns:a16="http://schemas.microsoft.com/office/drawing/2014/main" id="{50EDD3A6-6516-4D03-86C5-83F3DD272EC1}"/>
              </a:ext>
            </a:extLst>
          </p:cNvPr>
          <p:cNvSpPr/>
          <p:nvPr/>
        </p:nvSpPr>
        <p:spPr>
          <a:xfrm>
            <a:off x="1648496" y="5126782"/>
            <a:ext cx="349605" cy="1256203"/>
          </a:xfrm>
          <a:prstGeom prst="righ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6882E1-98CD-4C66-85C7-FA0DE258A6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9778" y="5457477"/>
            <a:ext cx="2401603" cy="5643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3F879D1-205C-43EB-AA3D-633F2A27CB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717" y="475015"/>
            <a:ext cx="544132" cy="3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14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69F8D0-E06E-4790-B521-977E3041F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040" y="1548015"/>
            <a:ext cx="5783331" cy="5604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EFCF78-0F6B-47ED-9180-04A78B482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06" y="2285195"/>
            <a:ext cx="7148781" cy="11438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BA7024-0513-4C33-B477-8729EDACD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339" y="3605681"/>
            <a:ext cx="3398735" cy="13655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6056A5-38CB-4C6B-802D-A380778E9D13}"/>
              </a:ext>
            </a:extLst>
          </p:cNvPr>
          <p:cNvSpPr txBox="1"/>
          <p:nvPr/>
        </p:nvSpPr>
        <p:spPr>
          <a:xfrm>
            <a:off x="138448" y="448004"/>
            <a:ext cx="120535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Так как потенциальная энергия бруска в начале и в конце движения одинакова, то из закона изменения механической энергии получаем: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88D796-543C-495F-96E9-71908D6DA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9728" y="5047399"/>
            <a:ext cx="5772544" cy="127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58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CB36BC-4E38-4413-99A8-844CC46CAC26}"/>
              </a:ext>
            </a:extLst>
          </p:cNvPr>
          <p:cNvSpPr txBox="1"/>
          <p:nvPr/>
        </p:nvSpPr>
        <p:spPr>
          <a:xfrm>
            <a:off x="292994" y="510278"/>
            <a:ext cx="11658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однородном магнитном поле с индукцией В = 1 Тл находится круглый плоский виток радиусом г = 10 см, изготовленный из тонкого проводника с сопротивлением Л =10 Ом, причём плоскость витка перпендикулярна направлению вектора индукции магнитного поля. Этот виток деформируют, превращая из круглого в квадратный. Во время деформации виток всё время остаётся плоским, его длина при этом не изменяется, плоскость витка остаётся перпендикулярной направлению вектора индукции магнитного поля. Какой заряд q протечёт по этому проводнику в процессе его трансформации?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F79F88-6ECC-48A9-B590-A9DEE8A49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06" y="510278"/>
            <a:ext cx="617113" cy="4530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F6F583-AE05-40FC-8142-BAD81D493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06" y="4295930"/>
            <a:ext cx="2677514" cy="6419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34DD69-50CF-4C79-B4EF-EB54D17AB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186" y="4304897"/>
            <a:ext cx="1751818" cy="6330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77A224-A507-485C-A857-103590F78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220" y="4304897"/>
            <a:ext cx="2435501" cy="5653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C4A050-F990-4267-B771-2B7FFB8BEF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966" y="4937907"/>
            <a:ext cx="1794244" cy="64197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2B8505D-AA60-434C-8A26-A2E54B728C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4300" y="4946874"/>
            <a:ext cx="8123399" cy="64495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97E0BE9-42FA-4176-AABC-EE8EA571B3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450" y="5702765"/>
            <a:ext cx="3649520" cy="6449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4871491-6606-4676-BE63-D83E27553D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2823" y="5702765"/>
            <a:ext cx="1734361" cy="59222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75AD1AC-9C16-4CF3-95DE-4F04206FA8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8818" y="5739333"/>
            <a:ext cx="6333182" cy="49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73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C51C6A-DFD9-4213-BD16-9871BE9E5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776" y="566672"/>
            <a:ext cx="7128448" cy="6682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870554-3DCE-4CD8-B46A-C68D058D2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055" y="1459806"/>
            <a:ext cx="9542588" cy="66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82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641E7E-EED6-4AC1-95EF-DD9019026BF2}"/>
              </a:ext>
            </a:extLst>
          </p:cNvPr>
          <p:cNvSpPr txBox="1"/>
          <p:nvPr/>
        </p:nvSpPr>
        <p:spPr>
          <a:xfrm>
            <a:off x="267235" y="529904"/>
            <a:ext cx="116328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цикле теплового двигателя, изображённом на диаграмме, используется в качестве рабочего тела v = 1 моль одноатомного идеального газа (р и V - давление и объём газа,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р</a:t>
            </a:r>
            <a:r>
              <a:rPr lang="ru-RU" sz="2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о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и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о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 постоянные величины). Чему равен КПД этого цикла?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3808A1-4E24-48C9-8F9E-2035F576E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753" y="2099564"/>
            <a:ext cx="4505325" cy="33813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9677A0-3FD5-4919-A115-C8DE23587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22" y="529904"/>
            <a:ext cx="690563" cy="5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9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E16440-85C3-4481-8F90-69218B23A482}"/>
              </a:ext>
            </a:extLst>
          </p:cNvPr>
          <p:cNvSpPr txBox="1"/>
          <p:nvPr/>
        </p:nvSpPr>
        <p:spPr>
          <a:xfrm>
            <a:off x="344508" y="723087"/>
            <a:ext cx="116070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Деревянный брусок массой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0,2 кг скользит равномерно и прямолинейно по горизонтальной шероховатой опоре под действием горизонтальной силы F = 0,3 Н. Каков коэффициент трения бруска об опору, если площадь соприкосновения бруска с опорой равна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=15 см</a:t>
            </a:r>
            <a:r>
              <a:rPr lang="ru-RU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356E3C-0CB6-4C6C-A5FE-6C4149179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08" y="723087"/>
            <a:ext cx="533400" cy="4095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30D57B-42C1-4A6C-BA5F-885E120C3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07" y="2857329"/>
            <a:ext cx="5322197" cy="42423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FEBB0B-ED4E-4688-A048-D404F3487BE1}"/>
              </a:ext>
            </a:extLst>
          </p:cNvPr>
          <p:cNvSpPr/>
          <p:nvPr/>
        </p:nvSpPr>
        <p:spPr>
          <a:xfrm>
            <a:off x="2829275" y="2635231"/>
            <a:ext cx="10054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0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,15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319E530-3CBF-4038-BA18-8BE8E3DB0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536" y="4222929"/>
            <a:ext cx="3609975" cy="1276350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E7E4EE4-5360-4F9F-99B4-0BB6C551FA5C}"/>
              </a:ext>
            </a:extLst>
          </p:cNvPr>
          <p:cNvGrpSpPr/>
          <p:nvPr/>
        </p:nvGrpSpPr>
        <p:grpSpPr>
          <a:xfrm>
            <a:off x="344507" y="3476812"/>
            <a:ext cx="2917137" cy="2755047"/>
            <a:chOff x="3412901" y="2730695"/>
            <a:chExt cx="2917137" cy="2755047"/>
          </a:xfrm>
        </p:grpSpPr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C5572830-E460-4BBE-9684-3ACF206648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901" y="4063471"/>
              <a:ext cx="230531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F4B390B-B0E7-44C2-8CF8-E5B00777888C}"/>
                    </a:ext>
                  </a:extLst>
                </p:cNvPr>
                <p:cNvSpPr txBox="1"/>
                <p:nvPr/>
              </p:nvSpPr>
              <p:spPr>
                <a:xfrm>
                  <a:off x="3412901" y="3576439"/>
                  <a:ext cx="370262" cy="37978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ru-RU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ru-RU" sz="2000" b="1" i="1" smtClean="0">
                                    <a:latin typeface="Cambria Math" panose="02040503050406030204" pitchFamily="18" charset="0"/>
                                  </a:rPr>
                                  <m:t>тр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ru-RU" sz="2000" b="1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F4B390B-B0E7-44C2-8CF8-E5B0077788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2901" y="3576439"/>
                  <a:ext cx="370262" cy="379784"/>
                </a:xfrm>
                <a:prstGeom prst="rect">
                  <a:avLst/>
                </a:prstGeom>
                <a:blipFill>
                  <a:blip r:embed="rId5"/>
                  <a:stretch>
                    <a:fillRect l="-25000" r="-18333" b="-2096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45667976-5963-4EB7-BF0B-F7D419F7BC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3979" y="4114987"/>
              <a:ext cx="1" cy="121686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196F4BD-8CD5-4760-B1E2-C8476097966F}"/>
                    </a:ext>
                  </a:extLst>
                </p:cNvPr>
                <p:cNvSpPr txBox="1"/>
                <p:nvPr/>
              </p:nvSpPr>
              <p:spPr>
                <a:xfrm>
                  <a:off x="5861961" y="5177965"/>
                  <a:ext cx="46807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𝒎𝒈</m:t>
                            </m:r>
                          </m:e>
                        </m:acc>
                      </m:oMath>
                    </m:oMathPara>
                  </a14:m>
                  <a:endParaRPr lang="ru-RU" sz="2000" b="1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196F4BD-8CD5-4760-B1E2-C847609796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1961" y="5177965"/>
                  <a:ext cx="468077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2987" r="-14286" b="-2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id="{5131E400-1AA6-4084-9F3E-A9E8EFDF75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41908" y="2801139"/>
              <a:ext cx="1" cy="123284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0CD7460-81E0-4983-B486-BE0A9610F6C8}"/>
                    </a:ext>
                  </a:extLst>
                </p:cNvPr>
                <p:cNvSpPr txBox="1"/>
                <p:nvPr/>
              </p:nvSpPr>
              <p:spPr>
                <a:xfrm>
                  <a:off x="5824334" y="2730695"/>
                  <a:ext cx="253274" cy="345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lang="ru-RU" sz="2000" b="1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0CD7460-81E0-4983-B486-BE0A9610F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4334" y="2730695"/>
                  <a:ext cx="253274" cy="345159"/>
                </a:xfrm>
                <a:prstGeom prst="rect">
                  <a:avLst/>
                </a:prstGeom>
                <a:blipFill>
                  <a:blip r:embed="rId7"/>
                  <a:stretch>
                    <a:fillRect l="-21429" r="-23810" b="-52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32EE108-172C-4043-BAFD-A7FF89D8CD93}"/>
                  </a:ext>
                </a:extLst>
              </p:cNvPr>
              <p:cNvSpPr txBox="1"/>
              <p:nvPr/>
            </p:nvSpPr>
            <p:spPr>
              <a:xfrm>
                <a:off x="8216721" y="3476812"/>
                <a:ext cx="1400833" cy="536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32EE108-172C-4043-BAFD-A7FF89D8C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721" y="3476812"/>
                <a:ext cx="1400833" cy="5365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D03CCC-FB6D-4643-8CD8-F9E12F258949}"/>
                  </a:ext>
                </a:extLst>
              </p:cNvPr>
              <p:cNvSpPr txBox="1"/>
              <p:nvPr/>
            </p:nvSpPr>
            <p:spPr>
              <a:xfrm>
                <a:off x="8056645" y="4266226"/>
                <a:ext cx="172098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D03CCC-FB6D-4643-8CD8-F9E12F258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645" y="4266226"/>
                <a:ext cx="1720984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2964C71-8A7E-4CDB-9FDF-939EDAB106A0}"/>
                  </a:ext>
                </a:extLst>
              </p:cNvPr>
              <p:cNvSpPr txBox="1"/>
              <p:nvPr/>
            </p:nvSpPr>
            <p:spPr>
              <a:xfrm>
                <a:off x="6868777" y="5011526"/>
                <a:ext cx="4680320" cy="10115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0,2∙10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=0,15.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2964C71-8A7E-4CDB-9FDF-939EDAB10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777" y="5011526"/>
                <a:ext cx="4680320" cy="10115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E4CADB78-A886-4BF0-800A-9BC66A89BF44}"/>
              </a:ext>
            </a:extLst>
          </p:cNvPr>
          <p:cNvCxnSpPr/>
          <p:nvPr/>
        </p:nvCxnSpPr>
        <p:spPr>
          <a:xfrm>
            <a:off x="4121239" y="3429000"/>
            <a:ext cx="12363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FBE85A8-F5EA-497C-B195-E5C465297496}"/>
                  </a:ext>
                </a:extLst>
              </p:cNvPr>
              <p:cNvSpPr txBox="1"/>
              <p:nvPr/>
            </p:nvSpPr>
            <p:spPr>
              <a:xfrm>
                <a:off x="4109512" y="3528631"/>
                <a:ext cx="11677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FBE85A8-F5EA-497C-B195-E5C465297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512" y="3528631"/>
                <a:ext cx="1167756" cy="307777"/>
              </a:xfrm>
              <a:prstGeom prst="rect">
                <a:avLst/>
              </a:prstGeom>
              <a:blipFill>
                <a:blip r:embed="rId11"/>
                <a:stretch>
                  <a:fillRect l="-3646" t="-40000" r="-3125"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23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1F5C65-0A11-4A33-BCFF-70634EC0F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12" y="592228"/>
            <a:ext cx="3501378" cy="25945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F1B45E-3784-4856-A220-EA3B4758940A}"/>
              </a:ext>
            </a:extLst>
          </p:cNvPr>
          <p:cNvSpPr txBox="1"/>
          <p:nvPr/>
        </p:nvSpPr>
        <p:spPr>
          <a:xfrm>
            <a:off x="4256936" y="592227"/>
            <a:ext cx="79350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Совершённая газом на участке цикла работа численно равна площади под линией, изображающей данный участок на р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-диаграмме. Соответственно, работа, совершённая газом за полный цикл, численно равна площади цикла на р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-диаграмме. Для данного «треугольного» цикла: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57753A-AA22-47A8-8C1E-2E4139D7C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48" y="3429000"/>
            <a:ext cx="11015546" cy="5041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96B0C1-C94A-4FBA-8DED-3B2982F2E790}"/>
              </a:ext>
            </a:extLst>
          </p:cNvPr>
          <p:cNvSpPr txBox="1"/>
          <p:nvPr/>
        </p:nvSpPr>
        <p:spPr>
          <a:xfrm>
            <a:off x="71639" y="4063283"/>
            <a:ext cx="120487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11213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Газ в этом цикле получает количество теплоты на участках 1-2 и 2-3. Количество теплоты, полученное газом на этих участках, в соответствии с первым законом термодинамики равно сумме изменения внутренней энергии газа в процессе 1-2-3 и работы, совершённой газом в процессе 2-3: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F100F56-CE60-4CAD-A3D5-D4D339A49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713" y="5950044"/>
            <a:ext cx="5838893" cy="47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53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FE9772-9D4B-43BC-94F5-85799576181B}"/>
                  </a:ext>
                </a:extLst>
              </p:cNvPr>
              <p:cNvSpPr txBox="1"/>
              <p:nvPr/>
            </p:nvSpPr>
            <p:spPr>
              <a:xfrm>
                <a:off x="4842455" y="682579"/>
                <a:ext cx="211032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𝑝𝑉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FE9772-9D4B-43BC-94F5-857995761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455" y="682579"/>
                <a:ext cx="2110321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474341E-1088-4BCD-B5E8-C9953875B3A9}"/>
              </a:ext>
            </a:extLst>
          </p:cNvPr>
          <p:cNvGrpSpPr/>
          <p:nvPr/>
        </p:nvGrpSpPr>
        <p:grpSpPr>
          <a:xfrm>
            <a:off x="201775" y="1390918"/>
            <a:ext cx="11788450" cy="1134012"/>
            <a:chOff x="201775" y="1390918"/>
            <a:chExt cx="11788450" cy="113401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8BC470EF-B844-438D-A65F-B4159BB4B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775" y="1390918"/>
              <a:ext cx="11788450" cy="1134012"/>
            </a:xfrm>
            <a:prstGeom prst="rect">
              <a:avLst/>
            </a:prstGeom>
          </p:spPr>
        </p:pic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3409D30-2F7E-494E-9669-1DB126088CE9}"/>
                </a:ext>
              </a:extLst>
            </p:cNvPr>
            <p:cNvSpPr/>
            <p:nvPr/>
          </p:nvSpPr>
          <p:spPr>
            <a:xfrm>
              <a:off x="4018207" y="1493949"/>
              <a:ext cx="450761" cy="425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A8BB486-1E46-40D3-AD08-F1B200EC6B41}"/>
              </a:ext>
            </a:extLst>
          </p:cNvPr>
          <p:cNvSpPr txBox="1"/>
          <p:nvPr/>
        </p:nvSpPr>
        <p:spPr>
          <a:xfrm>
            <a:off x="3933245" y="1337351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87EBF9-0A51-4099-9091-B852B6EAC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771" y="2759764"/>
            <a:ext cx="9848458" cy="63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87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45DE0C-5745-43CB-B38C-41B5C1F16A90}"/>
              </a:ext>
            </a:extLst>
          </p:cNvPr>
          <p:cNvSpPr txBox="1"/>
          <p:nvPr/>
        </p:nvSpPr>
        <p:spPr>
          <a:xfrm>
            <a:off x="114300" y="510483"/>
            <a:ext cx="11963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 рисунке изображена схема электрической цепи, состоящей из источника постоянного напряжения с ЭДС Е и внутренним сопротивлением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четырёх одинаковых резисторов и ключа К. После размыкания ключа тепловая мощность, выделяющаяся в подключённых к источнику резисторах, не изменилась. Чему равно внутреннее сопротивление источника, если R = 10 Ом?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A02CC7-6AF9-4223-9BA7-ED90ACE10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050" y="2779300"/>
            <a:ext cx="4453944" cy="35682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44CDCB-7CB0-4C0E-91D5-51A4D550F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510483"/>
            <a:ext cx="599002" cy="44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76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EAF6E2-321D-40ED-904F-F80768B00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566" y="513414"/>
            <a:ext cx="4288867" cy="5562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1B96CE-883F-4413-B69A-D18FA9141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92" y="513414"/>
            <a:ext cx="3248344" cy="25995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34C47C-6867-4FC5-BBC1-E624C4763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569" y="2099295"/>
            <a:ext cx="4624697" cy="5562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047F2E-E4F0-45BF-8CF8-D289A871F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313" y="3567449"/>
            <a:ext cx="2011299" cy="911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2848DB-96FE-4B87-BB5E-8E33C6A34E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371" y="3429000"/>
            <a:ext cx="4192705" cy="11718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A28123-0476-4AE5-B937-FF4C152B0A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392" y="4916896"/>
            <a:ext cx="3441598" cy="117327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774E09-E777-4B0C-8349-BC541BCAA0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6692" y="4758992"/>
            <a:ext cx="2914114" cy="148908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C3A540F-932C-4229-B461-251831A2C5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8508" y="4758992"/>
            <a:ext cx="3088395" cy="12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09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031556-3E22-46A2-BBEE-C9250919A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280" y="674195"/>
            <a:ext cx="6727439" cy="70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97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AC88F9-D910-43FA-8F41-80510D32251A}"/>
              </a:ext>
            </a:extLst>
          </p:cNvPr>
          <p:cNvSpPr txBox="1"/>
          <p:nvPr/>
        </p:nvSpPr>
        <p:spPr>
          <a:xfrm>
            <a:off x="292993" y="555662"/>
            <a:ext cx="116714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Тело массой 0,1 кг, подвешенное на нити длиной 1 м, вращается, двигаясь в горизонтальной плоскости по окружности. Чему равна работа, которую совершает сила тяжести, действующая на это тело, за время его полного оборота?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6C36F5-75A0-499C-9458-9E9A68B36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93" y="555662"/>
            <a:ext cx="552450" cy="390525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3695A23-E204-4509-BC7E-DED9F6276C23}"/>
              </a:ext>
            </a:extLst>
          </p:cNvPr>
          <p:cNvGrpSpPr/>
          <p:nvPr/>
        </p:nvGrpSpPr>
        <p:grpSpPr>
          <a:xfrm>
            <a:off x="487118" y="2125323"/>
            <a:ext cx="2629569" cy="2356526"/>
            <a:chOff x="487118" y="2125322"/>
            <a:chExt cx="4110639" cy="4527667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654AEF4D-05DB-4D70-974B-4170A7851B75}"/>
                </a:ext>
              </a:extLst>
            </p:cNvPr>
            <p:cNvGrpSpPr/>
            <p:nvPr/>
          </p:nvGrpSpPr>
          <p:grpSpPr>
            <a:xfrm>
              <a:off x="487118" y="2125322"/>
              <a:ext cx="4110639" cy="4527667"/>
              <a:chOff x="487118" y="2125322"/>
              <a:chExt cx="4110639" cy="4527667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F7A2C1A0-7DF4-4147-8D4D-ED25B6712A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118" y="2125322"/>
                <a:ext cx="4110639" cy="4527667"/>
              </a:xfrm>
              <a:prstGeom prst="rect">
                <a:avLst/>
              </a:prstGeom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E7AC54CD-CB90-4DB9-94DC-61141EDAC5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6213" y="5008832"/>
                <a:ext cx="768163" cy="1450974"/>
              </a:xfrm>
              <a:prstGeom prst="rect">
                <a:avLst/>
              </a:prstGeom>
            </p:spPr>
          </p:pic>
          <p:cxnSp>
            <p:nvCxnSpPr>
              <p:cNvPr id="11" name="Прямая со стрелкой 10">
                <a:extLst>
                  <a:ext uri="{FF2B5EF4-FFF2-40B4-BE49-F238E27FC236}">
                    <a16:creationId xmlns:a16="http://schemas.microsoft.com/office/drawing/2014/main" id="{A889747B-9B1C-43ED-945E-93C4DDE38C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6959" y="5048517"/>
                <a:ext cx="283335" cy="78561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D691279-D75F-4ADB-BA51-C184B206416C}"/>
                    </a:ext>
                  </a:extLst>
                </p:cNvPr>
                <p:cNvSpPr txBox="1"/>
                <p:nvPr/>
              </p:nvSpPr>
              <p:spPr>
                <a:xfrm>
                  <a:off x="1269999" y="5580430"/>
                  <a:ext cx="20467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D691279-D75F-4ADB-BA51-C184B20641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9999" y="5580430"/>
                  <a:ext cx="204671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59091" t="-76923" r="-122727" b="-9615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B54DD5-3C4D-4D45-BF93-B4345719A2D6}"/>
                  </a:ext>
                </a:extLst>
              </p:cNvPr>
              <p:cNvSpPr txBox="1"/>
              <p:nvPr/>
            </p:nvSpPr>
            <p:spPr>
              <a:xfrm>
                <a:off x="6052383" y="2383967"/>
                <a:ext cx="297639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𝐹𝑆𝑐𝑜𝑠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FB54DD5-3C4D-4D45-BF93-B4345719A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383" y="2383967"/>
                <a:ext cx="2976392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7736075-1056-480B-B323-31D3CDF18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9653" y="3397519"/>
            <a:ext cx="5450112" cy="45718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9BEB9DB-6468-401D-9D86-0B4FC3AEAC75}"/>
              </a:ext>
            </a:extLst>
          </p:cNvPr>
          <p:cNvSpPr/>
          <p:nvPr/>
        </p:nvSpPr>
        <p:spPr>
          <a:xfrm>
            <a:off x="7376422" y="3154239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A6FEFC-7A20-4184-9AAE-36915205B9CF}"/>
              </a:ext>
            </a:extLst>
          </p:cNvPr>
          <p:cNvSpPr txBox="1"/>
          <p:nvPr/>
        </p:nvSpPr>
        <p:spPr>
          <a:xfrm>
            <a:off x="292993" y="4502504"/>
            <a:ext cx="11671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Железная деталь объёмом 160 см</a:t>
            </a:r>
            <a:r>
              <a:rPr lang="ru-RU" sz="2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полностью погружена в воду. Определите модуль силы Архимеда, действующей на эту деталь.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E4211E6-F779-4A93-B550-1517391B58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993" y="4502504"/>
            <a:ext cx="533400" cy="390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8E69D76-2824-43E9-A6E4-167E3BF36A47}"/>
                  </a:ext>
                </a:extLst>
              </p:cNvPr>
              <p:cNvSpPr txBox="1"/>
              <p:nvPr/>
            </p:nvSpPr>
            <p:spPr>
              <a:xfrm>
                <a:off x="3116687" y="5434249"/>
                <a:ext cx="66903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=1000∙10∙160∙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=1,6 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Н.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8E69D76-2824-43E9-A6E4-167E3BF36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687" y="5434249"/>
                <a:ext cx="669035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9BB3B04-BC37-4E7F-B4DA-4465CEE050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7264" y="5981302"/>
            <a:ext cx="5537019" cy="441448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6E4B39C-27E5-48BC-8EB1-238308DD2458}"/>
              </a:ext>
            </a:extLst>
          </p:cNvPr>
          <p:cNvSpPr/>
          <p:nvPr/>
        </p:nvSpPr>
        <p:spPr>
          <a:xfrm>
            <a:off x="7200091" y="5776419"/>
            <a:ext cx="7713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1,6</a:t>
            </a:r>
          </a:p>
        </p:txBody>
      </p:sp>
    </p:spTree>
    <p:extLst>
      <p:ext uri="{BB962C8B-B14F-4D97-AF65-F5344CB8AC3E}">
        <p14:creationId xmlns:p14="http://schemas.microsoft.com/office/powerpoint/2010/main" val="189846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6566B4-1FF3-45F0-B092-F968663DB9C4}"/>
              </a:ext>
            </a:extLst>
          </p:cNvPr>
          <p:cNvSpPr txBox="1"/>
          <p:nvPr/>
        </p:nvSpPr>
        <p:spPr>
          <a:xfrm>
            <a:off x="305873" y="484726"/>
            <a:ext cx="102161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Математический маятник с периодом свободных колебаний Т = 2 с отклонили на небольшой угол от положения равновесия (в положение 1) и отпустили из состояния покоя (см. рисунок). Масса груза маятника равна 500 г. Из приведённого ниже списка выберите все верные утверждения, описывающие процесс колебаний этого маятника. Сопротивлением воздуха пренебречь.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D33960-9AC8-4C65-A521-ACD493DA410D}"/>
              </a:ext>
            </a:extLst>
          </p:cNvPr>
          <p:cNvSpPr txBox="1"/>
          <p:nvPr/>
        </p:nvSpPr>
        <p:spPr>
          <a:xfrm>
            <a:off x="305873" y="3162382"/>
            <a:ext cx="1169723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положении 2 модуль силы натяжения нити больше 5 Н.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Кинетическая энергия маятника в первый раз достигнет своего максимума через 4 с после начала движения.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При движении маятника из положения 1 в положение 2 полная механическая энергия маятника не меняется.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Время движения маятника из положения 1 в положение 2 больше времени его движения из положения 2 в положение 3.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Частота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ν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колебаний маятника равна 2 Гц.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224673-6F5B-40D1-BF18-778040C01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530" y="1022117"/>
            <a:ext cx="1364088" cy="19365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70DC2B-04E8-4125-92E3-BAE253E28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73" y="484726"/>
            <a:ext cx="5524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7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9DEC83-ABDD-4828-BB5E-6127FD32118F}"/>
              </a:ext>
            </a:extLst>
          </p:cNvPr>
          <p:cNvSpPr txBox="1"/>
          <p:nvPr/>
        </p:nvSpPr>
        <p:spPr>
          <a:xfrm>
            <a:off x="177085" y="522582"/>
            <a:ext cx="6098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Т = 2 с </a:t>
            </a:r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BA4D67-1F58-4E0B-B27A-9F394977F769}"/>
              </a:ext>
            </a:extLst>
          </p:cNvPr>
          <p:cNvSpPr txBox="1"/>
          <p:nvPr/>
        </p:nvSpPr>
        <p:spPr>
          <a:xfrm>
            <a:off x="177085" y="984247"/>
            <a:ext cx="6098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 =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500 г</a:t>
            </a:r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C697C9-BAB5-4B30-9994-76C946F63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389" y="479612"/>
            <a:ext cx="1359526" cy="19325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888C20-D6D1-4FB8-8AF2-AE624F072A59}"/>
              </a:ext>
            </a:extLst>
          </p:cNvPr>
          <p:cNvSpPr txBox="1"/>
          <p:nvPr/>
        </p:nvSpPr>
        <p:spPr>
          <a:xfrm>
            <a:off x="118325" y="1445912"/>
            <a:ext cx="11465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В положении 2 модуль силы натяжения нити больше 5 Н.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EE45C1-AF65-406D-8FC1-A2620419A5C1}"/>
              </a:ext>
            </a:extLst>
          </p:cNvPr>
          <p:cNvSpPr txBox="1"/>
          <p:nvPr/>
        </p:nvSpPr>
        <p:spPr>
          <a:xfrm>
            <a:off x="177085" y="2696918"/>
            <a:ext cx="120736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Кинетическая энергия маятника в первый раз достигнет своего максимума через 4 с после начала движения.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Неверно. Через 0,5 с.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4A1B5A-3276-41B5-8FD7-F7479E7FC1FF}"/>
              </a:ext>
            </a:extLst>
          </p:cNvPr>
          <p:cNvSpPr txBox="1"/>
          <p:nvPr/>
        </p:nvSpPr>
        <p:spPr>
          <a:xfrm>
            <a:off x="177084" y="3527915"/>
            <a:ext cx="120149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При движении маятника из положения 1 в положение 2 полная механическая энергия маятника не меняется.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Верно.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3360F4-45B8-449B-8E60-63EA792C4C3D}"/>
              </a:ext>
            </a:extLst>
          </p:cNvPr>
          <p:cNvSpPr txBox="1"/>
          <p:nvPr/>
        </p:nvSpPr>
        <p:spPr>
          <a:xfrm>
            <a:off x="177083" y="4358912"/>
            <a:ext cx="118378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4)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Время движения маятника из положения 1 в положение 2 больше времени его движения из положения 2 в положение 3.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Неверно.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1A189D-9B20-4B37-B53B-99BFADA87EBD}"/>
              </a:ext>
            </a:extLst>
          </p:cNvPr>
          <p:cNvSpPr txBox="1"/>
          <p:nvPr/>
        </p:nvSpPr>
        <p:spPr>
          <a:xfrm>
            <a:off x="177083" y="5189909"/>
            <a:ext cx="9353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5)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Частота ν колебаний маятника равна 2 Гц.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15FF34-E78D-4B6E-958F-6AFF688CC186}"/>
                  </a:ext>
                </a:extLst>
              </p:cNvPr>
              <p:cNvSpPr txBox="1"/>
              <p:nvPr/>
            </p:nvSpPr>
            <p:spPr>
              <a:xfrm>
                <a:off x="8126569" y="5282242"/>
                <a:ext cx="201074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=0,5 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Гц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15FF34-E78D-4B6E-958F-6AFF688CC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569" y="5282242"/>
                <a:ext cx="2010743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2011A9E-4223-4672-B232-E9F5E56EA481}"/>
              </a:ext>
            </a:extLst>
          </p:cNvPr>
          <p:cNvSpPr txBox="1"/>
          <p:nvPr/>
        </p:nvSpPr>
        <p:spPr>
          <a:xfrm>
            <a:off x="10228239" y="5282242"/>
            <a:ext cx="16460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Неверно.</a:t>
            </a:r>
            <a:endParaRPr lang="ru-RU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81E34B-409D-45A9-9AAD-35191A4360FD}"/>
              </a:ext>
            </a:extLst>
          </p:cNvPr>
          <p:cNvSpPr txBox="1"/>
          <p:nvPr/>
        </p:nvSpPr>
        <p:spPr>
          <a:xfrm>
            <a:off x="460420" y="1751381"/>
            <a:ext cx="6123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Верно.</a:t>
            </a:r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9732986-B51C-4E6E-BDC1-2A2ED085E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594" y="5898614"/>
            <a:ext cx="5903716" cy="461665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56C36EF-1059-4451-A338-F8F0E56D9882}"/>
              </a:ext>
            </a:extLst>
          </p:cNvPr>
          <p:cNvSpPr/>
          <p:nvPr/>
        </p:nvSpPr>
        <p:spPr>
          <a:xfrm>
            <a:off x="3054088" y="5666724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9512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43E1AF-C701-457E-A5B6-39730CA9AB0B}"/>
              </a:ext>
            </a:extLst>
          </p:cNvPr>
          <p:cNvSpPr txBox="1"/>
          <p:nvPr/>
        </p:nvSpPr>
        <p:spPr>
          <a:xfrm>
            <a:off x="241478" y="474809"/>
            <a:ext cx="1180026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результате перехода спутника Земли с одной круговой орбиты на другую модуль его центростремительного ускорения уменьшился. Как изменились в результате этого перехода модуль силы притяжения спутника к Земле и период его обращения вокруг Земли?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Для каждой величины определите соответствующий характер изменения:</a:t>
            </a:r>
          </a:p>
          <a:p>
            <a:pPr marL="1430338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1)Увеличилась   2)уменьшилась   3)не изменилась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Запишите в таблицу выбранные цифры для каждой физической величины. Цифры в ответе могут повторяться.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9645C7-E3F5-429C-9773-5ACCD9D0D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74809"/>
            <a:ext cx="533400" cy="400050"/>
          </a:xfrm>
          <a:prstGeom prst="rect">
            <a:avLst/>
          </a:prstGeom>
        </p:spPr>
      </p:pic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AF2510D5-7127-420A-8E50-9C976E910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36774"/>
              </p:ext>
            </p:extLst>
          </p:nvPr>
        </p:nvGraphicFramePr>
        <p:xfrm>
          <a:off x="2122439" y="4194476"/>
          <a:ext cx="8128000" cy="1259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6696827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69631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</a:rPr>
                        <a:t>Модуль силы притяжения спутника к Земле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</a:rPr>
                        <a:t>Период обращения спутника вокруг Земли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005209"/>
                  </a:ext>
                </a:extLst>
              </a:tr>
              <a:tr h="6193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3084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38B1EE-0F2B-4631-B88E-790BD5A23197}"/>
                  </a:ext>
                </a:extLst>
              </p:cNvPr>
              <p:cNvSpPr txBox="1"/>
              <p:nvPr/>
            </p:nvSpPr>
            <p:spPr>
              <a:xfrm>
                <a:off x="241478" y="5493873"/>
                <a:ext cx="5944961" cy="9187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ц</m:t>
                          </m:r>
                        </m:sub>
                      </m:sSub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ц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38B1EE-0F2B-4631-B88E-790BD5A23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78" y="5493873"/>
                <a:ext cx="5944961" cy="9187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20B0DB-75FD-497C-AB39-3D0FB443D587}"/>
                  </a:ext>
                </a:extLst>
              </p:cNvPr>
              <p:cNvSpPr txBox="1"/>
              <p:nvPr/>
            </p:nvSpPr>
            <p:spPr>
              <a:xfrm>
                <a:off x="7830353" y="5457809"/>
                <a:ext cx="3757888" cy="925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20B0DB-75FD-497C-AB39-3D0FB443D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353" y="5457809"/>
                <a:ext cx="3757888" cy="9253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CD57716-81E7-47EB-843C-9F8F5252BBD4}"/>
              </a:ext>
            </a:extLst>
          </p:cNvPr>
          <p:cNvSpPr/>
          <p:nvPr/>
        </p:nvSpPr>
        <p:spPr>
          <a:xfrm>
            <a:off x="3942944" y="4811478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BA5EAEE-FB3F-42C3-95FB-7B5535255369}"/>
              </a:ext>
            </a:extLst>
          </p:cNvPr>
          <p:cNvSpPr/>
          <p:nvPr/>
        </p:nvSpPr>
        <p:spPr>
          <a:xfrm>
            <a:off x="7881867" y="4811478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714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0F26F9-EC4A-469E-8F3E-80BD4A0F1679}"/>
                  </a:ext>
                </a:extLst>
              </p:cNvPr>
              <p:cNvSpPr txBox="1"/>
              <p:nvPr/>
            </p:nvSpPr>
            <p:spPr>
              <a:xfrm>
                <a:off x="189962" y="549120"/>
                <a:ext cx="9726770" cy="2107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720725" algn="just"/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При переводе постоянной массы идеального газа из состояния 1 в состояние 2 концентрация молекул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прямо пропорциональна давлению р (см. рисунок). Чему равна температура газа в состоянии 2, если начальная температура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равна 400 К, а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=4</m:t>
                    </m:r>
                  </m:oMath>
                </a14:m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0F26F9-EC4A-469E-8F3E-80BD4A0F1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62" y="549120"/>
                <a:ext cx="9726770" cy="2107693"/>
              </a:xfrm>
              <a:prstGeom prst="rect">
                <a:avLst/>
              </a:prstGeom>
              <a:blipFill>
                <a:blip r:embed="rId2"/>
                <a:stretch>
                  <a:fillRect l="-940" t="-2312" r="-940" b="-8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143877-31D2-4336-BFAF-7B9EFEE13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238" y="646627"/>
            <a:ext cx="1828800" cy="1752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3FC4D8-5568-4F45-BC73-282406021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47" y="549120"/>
            <a:ext cx="523875" cy="381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F5551F-4E8C-47F8-9231-5685A5EF2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62" y="4642293"/>
            <a:ext cx="6491853" cy="4808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86F18A-0D55-4FF7-B168-F7764F909D8F}"/>
                  </a:ext>
                </a:extLst>
              </p:cNvPr>
              <p:cNvSpPr txBox="1"/>
              <p:nvPr/>
            </p:nvSpPr>
            <p:spPr>
              <a:xfrm>
                <a:off x="820022" y="2826511"/>
                <a:ext cx="177452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𝑛𝑘𝑇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86F18A-0D55-4FF7-B168-F7764F909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22" y="2826511"/>
                <a:ext cx="177452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BDC0C1-755B-4705-A627-91C9DABAAA34}"/>
                  </a:ext>
                </a:extLst>
              </p:cNvPr>
              <p:cNvSpPr txBox="1"/>
              <p:nvPr/>
            </p:nvSpPr>
            <p:spPr>
              <a:xfrm flipH="1">
                <a:off x="691232" y="3429000"/>
                <a:ext cx="1588327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BDC0C1-755B-4705-A627-91C9DABAA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1232" y="3429000"/>
                <a:ext cx="1588327" cy="921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авая фигурная скобка 11">
            <a:extLst>
              <a:ext uri="{FF2B5EF4-FFF2-40B4-BE49-F238E27FC236}">
                <a16:creationId xmlns:a16="http://schemas.microsoft.com/office/drawing/2014/main" id="{CC7940C4-130F-4849-A4D8-521FF2A6A0BB}"/>
              </a:ext>
            </a:extLst>
          </p:cNvPr>
          <p:cNvSpPr/>
          <p:nvPr/>
        </p:nvSpPr>
        <p:spPr>
          <a:xfrm>
            <a:off x="2437053" y="2766859"/>
            <a:ext cx="314988" cy="172786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A0E179-3207-45B1-ABDF-F3CB29CB5F1A}"/>
                  </a:ext>
                </a:extLst>
              </p:cNvPr>
              <p:cNvSpPr txBox="1"/>
              <p:nvPr/>
            </p:nvSpPr>
            <p:spPr>
              <a:xfrm>
                <a:off x="3142444" y="3384571"/>
                <a:ext cx="648703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→2:   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A0E179-3207-45B1-ABDF-F3CB29CB5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444" y="3384571"/>
                <a:ext cx="6487032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04B5D31-CB4A-431A-878C-F2CB79D58F5D}"/>
              </a:ext>
            </a:extLst>
          </p:cNvPr>
          <p:cNvSpPr/>
          <p:nvPr/>
        </p:nvSpPr>
        <p:spPr>
          <a:xfrm>
            <a:off x="3201850" y="4494727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400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718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DC2B87-06C0-4C0B-A23B-D2ED96C556E9}"/>
              </a:ext>
            </a:extLst>
          </p:cNvPr>
          <p:cNvSpPr txBox="1"/>
          <p:nvPr/>
        </p:nvSpPr>
        <p:spPr>
          <a:xfrm>
            <a:off x="177084" y="426873"/>
            <a:ext cx="86191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 рисунке показан график зависимости давления р постоянной массы одноатомного идеального газа от его абсолютной температуры Т. В состоянии 1 внутренняя энергия газа равна 1,2 кДж. Чему равна внутренняя энергия газа в состоянии 2?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251102-9639-42B1-81B2-B9B11311A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64" y="511532"/>
            <a:ext cx="552450" cy="4000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F62453-7BC1-4541-BF96-F2979B4D5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386" y="511532"/>
            <a:ext cx="3219450" cy="2286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A29755-3E72-4C47-A633-4241D2C15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64" y="5149898"/>
            <a:ext cx="6218791" cy="488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1FFBEE-BA0C-446D-B16E-ADD9BA404F84}"/>
                  </a:ext>
                </a:extLst>
              </p:cNvPr>
              <p:cNvSpPr txBox="1"/>
              <p:nvPr/>
            </p:nvSpPr>
            <p:spPr>
              <a:xfrm>
                <a:off x="266164" y="2656087"/>
                <a:ext cx="2314031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 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1FFBEE-BA0C-446D-B16E-ADD9BA404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64" y="2656087"/>
                <a:ext cx="2314031" cy="92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BB4ADC-E34D-489C-9777-377ACD1179E7}"/>
                  </a:ext>
                </a:extLst>
              </p:cNvPr>
              <p:cNvSpPr txBox="1"/>
              <p:nvPr/>
            </p:nvSpPr>
            <p:spPr>
              <a:xfrm>
                <a:off x="266164" y="3804161"/>
                <a:ext cx="4134145" cy="10057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BB4ADC-E34D-489C-9777-377ACD117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64" y="3804161"/>
                <a:ext cx="4134145" cy="10057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B7FB88-4A89-40D7-8E17-B576B18796A8}"/>
                  </a:ext>
                </a:extLst>
              </p:cNvPr>
              <p:cNvSpPr txBox="1"/>
              <p:nvPr/>
            </p:nvSpPr>
            <p:spPr>
              <a:xfrm>
                <a:off x="5750994" y="3450104"/>
                <a:ext cx="44647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∙600=3600 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Дж.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B7FB88-4A89-40D7-8E17-B576B1879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994" y="3450104"/>
                <a:ext cx="4464748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F45BD13-2D11-436A-AB87-8BDDDFFFE1DD}"/>
              </a:ext>
            </a:extLst>
          </p:cNvPr>
          <p:cNvSpPr/>
          <p:nvPr/>
        </p:nvSpPr>
        <p:spPr>
          <a:xfrm>
            <a:off x="2989876" y="4992092"/>
            <a:ext cx="7713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3,6</a:t>
            </a:r>
          </a:p>
        </p:txBody>
      </p:sp>
    </p:spTree>
    <p:extLst>
      <p:ext uri="{BB962C8B-B14F-4D97-AF65-F5344CB8AC3E}">
        <p14:creationId xmlns:p14="http://schemas.microsoft.com/office/powerpoint/2010/main" val="395215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2125</Words>
  <Application>Microsoft Office PowerPoint</Application>
  <PresentationFormat>Широкоэкранный</PresentationFormat>
  <Paragraphs>148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Courier New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Дубовик</dc:creator>
  <cp:lastModifiedBy>Владимир Дубовик</cp:lastModifiedBy>
  <cp:revision>67</cp:revision>
  <dcterms:created xsi:type="dcterms:W3CDTF">2025-02-15T06:32:22Z</dcterms:created>
  <dcterms:modified xsi:type="dcterms:W3CDTF">2025-02-17T06:25:03Z</dcterms:modified>
</cp:coreProperties>
</file>