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p:scale>
          <a:sx n="80" d="100"/>
          <a:sy n="80" d="100"/>
        </p:scale>
        <p:origin x="1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CB6157-EDA9-438C-B4D1-AB007B6E66A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EA00181-FB56-47C0-9FA8-71B1940C3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2D7BDC8-E0A0-477C-9914-10DB70F422D5}"/>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5" name="Нижний колонтитул 4">
            <a:extLst>
              <a:ext uri="{FF2B5EF4-FFF2-40B4-BE49-F238E27FC236}">
                <a16:creationId xmlns:a16="http://schemas.microsoft.com/office/drawing/2014/main" id="{45A650BB-8A14-48BE-AEE0-EA0C25FD16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AEAAC1-5CDE-443B-B268-8C987D20686A}"/>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287703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965167-921F-45CC-BEF9-206D4D75B25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006125C-3E65-4091-BA2B-6D33FAD5E7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EC3BFC4-E181-4519-86C1-AA859F8F9991}"/>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5" name="Нижний колонтитул 4">
            <a:extLst>
              <a:ext uri="{FF2B5EF4-FFF2-40B4-BE49-F238E27FC236}">
                <a16:creationId xmlns:a16="http://schemas.microsoft.com/office/drawing/2014/main" id="{22D5A564-F405-4487-A696-A0DE564A2F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AC37BE-0DA1-4207-9169-CBB685D3A3DD}"/>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321062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3F05EC8-0991-4D8F-8C65-07477F65870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1B5558B-DC79-4040-94C8-4BB19C9B784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E7CDDF-AC9F-423F-A583-929678AFA066}"/>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5" name="Нижний колонтитул 4">
            <a:extLst>
              <a:ext uri="{FF2B5EF4-FFF2-40B4-BE49-F238E27FC236}">
                <a16:creationId xmlns:a16="http://schemas.microsoft.com/office/drawing/2014/main" id="{C6EA552E-27F2-424E-B2E9-68A9333BF4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C3A87D-0E94-45FC-9055-343DC287410F}"/>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68413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12CAE-7E2C-4624-A8FD-F7865881B52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8F3C7CA-0E72-48D0-83E6-4820F7C9B05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955A80-8DD7-42C8-A308-346C2535E400}"/>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5" name="Нижний колонтитул 4">
            <a:extLst>
              <a:ext uri="{FF2B5EF4-FFF2-40B4-BE49-F238E27FC236}">
                <a16:creationId xmlns:a16="http://schemas.microsoft.com/office/drawing/2014/main" id="{DDBBF60E-F1C9-4AEC-83B8-CDD60D6FB0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8C5030-A91D-4479-A04B-A0A2E236A110}"/>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236566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594A3E-7AB8-4562-90C8-BC75113A724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44BF548-743E-44D4-9098-22F92A494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E9270FD-C432-4A32-94D1-6A47E2ABC706}"/>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5" name="Нижний колонтитул 4">
            <a:extLst>
              <a:ext uri="{FF2B5EF4-FFF2-40B4-BE49-F238E27FC236}">
                <a16:creationId xmlns:a16="http://schemas.microsoft.com/office/drawing/2014/main" id="{F3744E5B-DE01-4E75-9A7C-886EC3E5FA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B242EB-E3BC-4F17-94FF-E8F1FB6F76C2}"/>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312160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7742D8-D2CE-4A68-BA68-7C2A48605C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4A8F81-0800-4DBB-A702-0C5860D8F8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1FDB9B5-9EF4-4A00-B916-8B768BD881A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D99140B-B5B7-4C3A-94CD-7DD8AA376DD8}"/>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6" name="Нижний колонтитул 5">
            <a:extLst>
              <a:ext uri="{FF2B5EF4-FFF2-40B4-BE49-F238E27FC236}">
                <a16:creationId xmlns:a16="http://schemas.microsoft.com/office/drawing/2014/main" id="{5F2ADCFB-CD35-4AEA-916C-21BE13F10A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619BD11-41A9-4C6A-8519-360D4231D3D9}"/>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25638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7B76F-56E0-4AAC-9411-736FE66B377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9941531-7E1B-4C2C-A05D-9C96EC75B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190A03F-D6A9-401F-A9D4-BA414FE4F3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FF6418E-2734-450D-ABB4-CD790E57B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005A70-AF27-4210-9D1A-7BA0C91B60C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77CE293-5DA5-4162-AF12-4DD82F3F20AC}"/>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8" name="Нижний колонтитул 7">
            <a:extLst>
              <a:ext uri="{FF2B5EF4-FFF2-40B4-BE49-F238E27FC236}">
                <a16:creationId xmlns:a16="http://schemas.microsoft.com/office/drawing/2014/main" id="{A581BBF3-A52A-4638-A0FF-CCD96226065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F17D09B-858C-442D-8829-C6AF0EBC7092}"/>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407125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9596D-8D83-4E8F-996A-CB51CEA8616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32F15D-37FD-4BEC-9A5B-7BC962BE1983}"/>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4" name="Нижний колонтитул 3">
            <a:extLst>
              <a:ext uri="{FF2B5EF4-FFF2-40B4-BE49-F238E27FC236}">
                <a16:creationId xmlns:a16="http://schemas.microsoft.com/office/drawing/2014/main" id="{985C8195-A80A-482D-A9F3-BC1CDD377D8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CCFB921-4879-4E45-BCFD-527F7B0DE9F3}"/>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171646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BDC43F4-E3C9-42BA-BA6D-43A2F34C8AF1}"/>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3" name="Нижний колонтитул 2">
            <a:extLst>
              <a:ext uri="{FF2B5EF4-FFF2-40B4-BE49-F238E27FC236}">
                <a16:creationId xmlns:a16="http://schemas.microsoft.com/office/drawing/2014/main" id="{04E493BE-DAF4-4D6B-9143-3CF01F33107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583F78E-5CB5-4224-924F-B5493860BC58}"/>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15755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BA462-8A39-4DB9-95D3-4E269A6582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97755B7-F7DA-4368-81AA-EAF4A263A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A074BB-F4FE-47C1-A6DC-6CD94AF56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F72DDD9-02EE-4C9B-A091-178842EE5275}"/>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6" name="Нижний колонтитул 5">
            <a:extLst>
              <a:ext uri="{FF2B5EF4-FFF2-40B4-BE49-F238E27FC236}">
                <a16:creationId xmlns:a16="http://schemas.microsoft.com/office/drawing/2014/main" id="{1DECD628-EF4D-4E4D-8A42-AF3A4B98BF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EC50E1A-B331-483D-8DE8-6008EFF16089}"/>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44033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A36167-131A-46FC-827C-764E13406A9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7849FD-3213-45B8-8CC5-A58053F14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691FDDB-B955-4664-BF62-69D40B5AF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2A2E13-4B28-47BC-9FCE-4AA3A2A26BC0}"/>
              </a:ext>
            </a:extLst>
          </p:cNvPr>
          <p:cNvSpPr>
            <a:spLocks noGrp="1"/>
          </p:cNvSpPr>
          <p:nvPr>
            <p:ph type="dt" sz="half" idx="10"/>
          </p:nvPr>
        </p:nvSpPr>
        <p:spPr/>
        <p:txBody>
          <a:bodyPr/>
          <a:lstStyle/>
          <a:p>
            <a:fld id="{20B2F68F-6E8D-4625-9131-5E0C24A2AD0E}" type="datetimeFigureOut">
              <a:rPr lang="ru-RU" smtClean="0"/>
              <a:t>05.02.2025</a:t>
            </a:fld>
            <a:endParaRPr lang="ru-RU"/>
          </a:p>
        </p:txBody>
      </p:sp>
      <p:sp>
        <p:nvSpPr>
          <p:cNvPr id="6" name="Нижний колонтитул 5">
            <a:extLst>
              <a:ext uri="{FF2B5EF4-FFF2-40B4-BE49-F238E27FC236}">
                <a16:creationId xmlns:a16="http://schemas.microsoft.com/office/drawing/2014/main" id="{2D820AC8-CC6F-4B6F-B49E-FFBE5948AE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992955-445B-4BB5-8BAB-83270690C60F}"/>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17290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7CC85-AACB-40B4-9ADC-A751527EB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917B7D-3C54-4AF4-8C20-E216532FF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186C9E-C2A8-4F73-BE57-829F2ADDF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2F68F-6E8D-4625-9131-5E0C24A2AD0E}" type="datetimeFigureOut">
              <a:rPr lang="ru-RU" smtClean="0"/>
              <a:t>05.02.2025</a:t>
            </a:fld>
            <a:endParaRPr lang="ru-RU"/>
          </a:p>
        </p:txBody>
      </p:sp>
      <p:sp>
        <p:nvSpPr>
          <p:cNvPr id="5" name="Нижний колонтитул 4">
            <a:extLst>
              <a:ext uri="{FF2B5EF4-FFF2-40B4-BE49-F238E27FC236}">
                <a16:creationId xmlns:a16="http://schemas.microsoft.com/office/drawing/2014/main" id="{ACA7B17F-B8A6-4B38-BB7A-AEB958FE2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4A5FAEC-973D-415C-84EF-02318C3F6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B220-14ED-4AE6-809C-677092637CDB}" type="slidenum">
              <a:rPr lang="ru-RU" smtClean="0"/>
              <a:t>‹#›</a:t>
            </a:fld>
            <a:endParaRPr lang="ru-RU"/>
          </a:p>
        </p:txBody>
      </p:sp>
    </p:spTree>
    <p:extLst>
      <p:ext uri="{BB962C8B-B14F-4D97-AF65-F5344CB8AC3E}">
        <p14:creationId xmlns:p14="http://schemas.microsoft.com/office/powerpoint/2010/main" val="34503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jp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76.png"/><Relationship Id="rId10" Type="http://schemas.openxmlformats.org/officeDocument/2006/relationships/image" Target="../media/image94.png"/><Relationship Id="rId4" Type="http://schemas.openxmlformats.org/officeDocument/2006/relationships/image" Target="../media/image89.png"/><Relationship Id="rId9"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2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s>
</file>

<file path=ppt/slides/_rels/slide29.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7.png"/><Relationship Id="rId7" Type="http://schemas.openxmlformats.org/officeDocument/2006/relationships/image" Target="../media/image140.png"/><Relationship Id="rId12" Type="http://schemas.openxmlformats.org/officeDocument/2006/relationships/image" Target="../media/image145.pn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22.png"/><Relationship Id="rId9" Type="http://schemas.openxmlformats.org/officeDocument/2006/relationships/image" Target="../media/image142.png"/><Relationship Id="rId14" Type="http://schemas.openxmlformats.org/officeDocument/2006/relationships/image" Target="../media/image14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FD74E8F-57A1-4786-AB9C-9B739C286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947"/>
            <a:ext cx="12192000" cy="6136106"/>
          </a:xfrm>
          <a:prstGeom prst="rect">
            <a:avLst/>
          </a:prstGeom>
        </p:spPr>
      </p:pic>
      <p:pic>
        <p:nvPicPr>
          <p:cNvPr id="4" name="Рисунок 3">
            <a:extLst>
              <a:ext uri="{FF2B5EF4-FFF2-40B4-BE49-F238E27FC236}">
                <a16:creationId xmlns:a16="http://schemas.microsoft.com/office/drawing/2014/main" id="{19885D86-4543-4096-995A-F8F55EE68D45}"/>
              </a:ext>
            </a:extLst>
          </p:cNvPr>
          <p:cNvPicPr>
            <a:picLocks noChangeAspect="1"/>
          </p:cNvPicPr>
          <p:nvPr/>
        </p:nvPicPr>
        <p:blipFill>
          <a:blip r:embed="rId3"/>
          <a:stretch>
            <a:fillRect/>
          </a:stretch>
        </p:blipFill>
        <p:spPr>
          <a:xfrm>
            <a:off x="334876" y="796446"/>
            <a:ext cx="1975187" cy="2632554"/>
          </a:xfrm>
          <a:prstGeom prst="rect">
            <a:avLst/>
          </a:prstGeom>
        </p:spPr>
      </p:pic>
      <p:sp>
        <p:nvSpPr>
          <p:cNvPr id="5" name="Прямоугольник 4">
            <a:extLst>
              <a:ext uri="{FF2B5EF4-FFF2-40B4-BE49-F238E27FC236}">
                <a16:creationId xmlns:a16="http://schemas.microsoft.com/office/drawing/2014/main" id="{9B78CF97-6AEC-4D04-A7C4-23CF38468779}"/>
              </a:ext>
            </a:extLst>
          </p:cNvPr>
          <p:cNvSpPr/>
          <p:nvPr/>
        </p:nvSpPr>
        <p:spPr>
          <a:xfrm>
            <a:off x="5656772" y="1355104"/>
            <a:ext cx="6052042" cy="1200329"/>
          </a:xfrm>
          <a:prstGeom prst="rect">
            <a:avLst/>
          </a:prstGeom>
          <a:noFill/>
        </p:spPr>
        <p:txBody>
          <a:bodyPr wrap="none" lIns="91440" tIns="45720" rIns="91440" bIns="45720">
            <a:spAutoFit/>
          </a:bodyPr>
          <a:lstStyle/>
          <a:p>
            <a:pPr algn="ctr"/>
            <a:r>
              <a:rPr lang="ru-RU"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ВАРИАНТ №17</a:t>
            </a:r>
          </a:p>
        </p:txBody>
      </p:sp>
    </p:spTree>
    <p:extLst>
      <p:ext uri="{BB962C8B-B14F-4D97-AF65-F5344CB8AC3E}">
        <p14:creationId xmlns:p14="http://schemas.microsoft.com/office/powerpoint/2010/main" val="299397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A3807F-4E31-471A-9CB9-FD6A455E7AAB}"/>
              </a:ext>
            </a:extLst>
          </p:cNvPr>
          <p:cNvPicPr>
            <a:picLocks noChangeAspect="1"/>
          </p:cNvPicPr>
          <p:nvPr/>
        </p:nvPicPr>
        <p:blipFill>
          <a:blip r:embed="rId2"/>
          <a:stretch>
            <a:fillRect/>
          </a:stretch>
        </p:blipFill>
        <p:spPr>
          <a:xfrm>
            <a:off x="108893" y="448704"/>
            <a:ext cx="704850" cy="400050"/>
          </a:xfrm>
          <a:prstGeom prst="rect">
            <a:avLst/>
          </a:prstGeom>
        </p:spPr>
      </p:pic>
      <p:sp>
        <p:nvSpPr>
          <p:cNvPr id="5" name="TextBox 4">
            <a:extLst>
              <a:ext uri="{FF2B5EF4-FFF2-40B4-BE49-F238E27FC236}">
                <a16:creationId xmlns:a16="http://schemas.microsoft.com/office/drawing/2014/main" id="{E6CD5A27-1A5E-4E84-B4E4-AE800FDE7C12}"/>
              </a:ext>
            </a:extLst>
          </p:cNvPr>
          <p:cNvSpPr txBox="1"/>
          <p:nvPr/>
        </p:nvSpPr>
        <p:spPr>
          <a:xfrm>
            <a:off x="108893" y="448704"/>
            <a:ext cx="11974214" cy="1200329"/>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Во сколько раз уменьшатся силы электростатического взаимодействия двух точечных зарядов, если расстояние между ними увеличить в 4 раза, а каждый заряд уменьшить в 2 раза?</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B38396-7A34-48E6-90BF-4BD19EC84F92}"/>
                  </a:ext>
                </a:extLst>
              </p:cNvPr>
              <p:cNvSpPr txBox="1"/>
              <p:nvPr/>
            </p:nvSpPr>
            <p:spPr>
              <a:xfrm>
                <a:off x="240957" y="1834978"/>
                <a:ext cx="2621167" cy="830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𝑘</m:t>
                      </m:r>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2</m:t>
                                  </m:r>
                                </m:sub>
                              </m:sSub>
                            </m:e>
                          </m:d>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oMath>
                  </m:oMathPara>
                </a14:m>
                <a:endParaRPr lang="ru-RU" sz="2800" dirty="0"/>
              </a:p>
            </p:txBody>
          </p:sp>
        </mc:Choice>
        <mc:Fallback xmlns="">
          <p:sp>
            <p:nvSpPr>
              <p:cNvPr id="6" name="TextBox 5">
                <a:extLst>
                  <a:ext uri="{FF2B5EF4-FFF2-40B4-BE49-F238E27FC236}">
                    <a16:creationId xmlns:a16="http://schemas.microsoft.com/office/drawing/2014/main" id="{C9B38396-7A34-48E6-90BF-4BD19EC84F92}"/>
                  </a:ext>
                </a:extLst>
              </p:cNvPr>
              <p:cNvSpPr txBox="1">
                <a:spLocks noRot="1" noChangeAspect="1" noMove="1" noResize="1" noEditPoints="1" noAdjustHandles="1" noChangeArrowheads="1" noChangeShapeType="1" noTextEdit="1"/>
              </p:cNvSpPr>
              <p:nvPr/>
            </p:nvSpPr>
            <p:spPr>
              <a:xfrm>
                <a:off x="240957" y="1834978"/>
                <a:ext cx="2621167" cy="83022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139454-B0D6-4B3C-AE9A-A8DFFDD729D8}"/>
                  </a:ext>
                </a:extLst>
              </p:cNvPr>
              <p:cNvSpPr txBox="1"/>
              <p:nvPr/>
            </p:nvSpPr>
            <p:spPr>
              <a:xfrm>
                <a:off x="3474833" y="1831717"/>
                <a:ext cx="5179944" cy="909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𝑘</m:t>
                      </m:r>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2</m:t>
                                  </m:r>
                                </m:sub>
                              </m:sSub>
                            </m:e>
                          </m:d>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rPr>
                            <m:t>(4</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𝑘</m:t>
                      </m:r>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2</m:t>
                                  </m:r>
                                </m:sub>
                              </m:sSub>
                            </m:e>
                          </m:d>
                        </m:num>
                        <m:den>
                          <m:r>
                            <a:rPr lang="en-US" sz="2800" b="0" i="1" smtClean="0">
                              <a:solidFill>
                                <a:srgbClr val="FF0000"/>
                              </a:solidFill>
                              <a:latin typeface="Cambria Math" panose="02040503050406030204" pitchFamily="18" charset="0"/>
                              <a:ea typeface="Cambria Math" panose="02040503050406030204" pitchFamily="18" charset="0"/>
                            </a:rPr>
                            <m:t>64</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oMath>
                  </m:oMathPara>
                </a14:m>
                <a:endParaRPr lang="ru-RU" sz="2800" dirty="0"/>
              </a:p>
            </p:txBody>
          </p:sp>
        </mc:Choice>
        <mc:Fallback xmlns="">
          <p:sp>
            <p:nvSpPr>
              <p:cNvPr id="7" name="TextBox 6">
                <a:extLst>
                  <a:ext uri="{FF2B5EF4-FFF2-40B4-BE49-F238E27FC236}">
                    <a16:creationId xmlns:a16="http://schemas.microsoft.com/office/drawing/2014/main" id="{D8139454-B0D6-4B3C-AE9A-A8DFFDD729D8}"/>
                  </a:ext>
                </a:extLst>
              </p:cNvPr>
              <p:cNvSpPr txBox="1">
                <a:spLocks noRot="1" noChangeAspect="1" noMove="1" noResize="1" noEditPoints="1" noAdjustHandles="1" noChangeArrowheads="1" noChangeShapeType="1" noTextEdit="1"/>
              </p:cNvSpPr>
              <p:nvPr/>
            </p:nvSpPr>
            <p:spPr>
              <a:xfrm>
                <a:off x="3474833" y="1831717"/>
                <a:ext cx="5179944" cy="909480"/>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5AEF6-8AD2-471E-BC8A-BE7C8B4DB7BA}"/>
                  </a:ext>
                </a:extLst>
              </p:cNvPr>
              <p:cNvSpPr txBox="1"/>
              <p:nvPr/>
            </p:nvSpPr>
            <p:spPr>
              <a:xfrm>
                <a:off x="240957" y="2923881"/>
                <a:ext cx="11842150" cy="2152512"/>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Две частицы с одинаковыми массами и зарядами q и 2q влетают в однородное магнитное поле перпендикулярно вектору магнитной индукции со скоростями v и 2</a:t>
                </a:r>
                <a:r>
                  <a:rPr lang="en-US" sz="2400" dirty="0">
                    <a:latin typeface="Courier New" panose="02070309020205020404" pitchFamily="49" charset="0"/>
                    <a:cs typeface="Courier New" panose="02070309020205020404" pitchFamily="49" charset="0"/>
                  </a:rPr>
                  <a:t>v</a:t>
                </a:r>
                <a:r>
                  <a:rPr lang="ru-RU" sz="2400" dirty="0">
                    <a:latin typeface="Courier New" panose="02070309020205020404" pitchFamily="49" charset="0"/>
                    <a:cs typeface="Courier New" panose="02070309020205020404" pitchFamily="49" charset="0"/>
                  </a:rPr>
                  <a:t> соответственно. Определите отношение модулей сил </a:t>
                </a:r>
                <a14:m>
                  <m:oMath xmlns:m="http://schemas.openxmlformats.org/officeDocument/2006/math">
                    <m:f>
                      <m:fPr>
                        <m:ctrlPr>
                          <a:rPr lang="ru-RU" sz="2400" i="1" dirty="0" smtClean="0">
                            <a:latin typeface="Cambria Math" panose="02040503050406030204" pitchFamily="18" charset="0"/>
                            <a:cs typeface="Courier New" panose="02070309020205020404" pitchFamily="49" charset="0"/>
                          </a:rPr>
                        </m:ctrlPr>
                      </m:fPr>
                      <m:num>
                        <m:sSub>
                          <m:sSubPr>
                            <m:ctrlPr>
                              <a:rPr lang="ru-RU" sz="2400" i="1" dirty="0" smtClean="0">
                                <a:latin typeface="Cambria Math" panose="02040503050406030204" pitchFamily="18" charset="0"/>
                                <a:cs typeface="Courier New" panose="02070309020205020404" pitchFamily="49" charset="0"/>
                              </a:rPr>
                            </m:ctrlPr>
                          </m:sSubPr>
                          <m:e>
                            <m:r>
                              <a:rPr lang="en-US" sz="2400" b="0" i="1" dirty="0" smtClean="0">
                                <a:latin typeface="Cambria Math" panose="02040503050406030204" pitchFamily="18" charset="0"/>
                                <a:cs typeface="Courier New" panose="02070309020205020404" pitchFamily="49" charset="0"/>
                              </a:rPr>
                              <m:t>𝐹</m:t>
                            </m:r>
                          </m:e>
                          <m:sub>
                            <m:r>
                              <a:rPr lang="en-US" sz="2400" b="0" i="1" dirty="0" smtClean="0">
                                <a:latin typeface="Cambria Math" panose="02040503050406030204" pitchFamily="18" charset="0"/>
                                <a:cs typeface="Courier New" panose="02070309020205020404" pitchFamily="49" charset="0"/>
                              </a:rPr>
                              <m:t>1</m:t>
                            </m:r>
                          </m:sub>
                        </m:sSub>
                      </m:num>
                      <m:den>
                        <m:sSub>
                          <m:sSubPr>
                            <m:ctrlPr>
                              <a:rPr lang="ru-RU" sz="2400" i="1" dirty="0" smtClean="0">
                                <a:latin typeface="Cambria Math" panose="02040503050406030204" pitchFamily="18" charset="0"/>
                                <a:cs typeface="Courier New" panose="02070309020205020404" pitchFamily="49" charset="0"/>
                              </a:rPr>
                            </m:ctrlPr>
                          </m:sSubPr>
                          <m:e>
                            <m:r>
                              <a:rPr lang="en-US" sz="2400" b="0" i="1" dirty="0" smtClean="0">
                                <a:latin typeface="Cambria Math" panose="02040503050406030204" pitchFamily="18" charset="0"/>
                                <a:cs typeface="Courier New" panose="02070309020205020404" pitchFamily="49" charset="0"/>
                              </a:rPr>
                              <m:t>𝐹</m:t>
                            </m:r>
                          </m:e>
                          <m:sub>
                            <m:r>
                              <a:rPr lang="en-US" sz="2400" b="0" i="1" dirty="0" smtClean="0">
                                <a:latin typeface="Cambria Math" panose="02040503050406030204" pitchFamily="18" charset="0"/>
                                <a:cs typeface="Courier New" panose="02070309020205020404" pitchFamily="49" charset="0"/>
                              </a:rPr>
                              <m:t>2</m:t>
                            </m:r>
                          </m:sub>
                        </m:sSub>
                      </m:den>
                    </m:f>
                  </m:oMath>
                </a14:m>
                <a:r>
                  <a:rPr lang="ru-RU" sz="2400" dirty="0">
                    <a:latin typeface="Courier New" panose="02070309020205020404" pitchFamily="49" charset="0"/>
                    <a:cs typeface="Courier New" panose="02070309020205020404" pitchFamily="49" charset="0"/>
                  </a:rPr>
                  <a:t>, действующих на них</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со стороны магнитного поля.</a:t>
                </a:r>
              </a:p>
            </p:txBody>
          </p:sp>
        </mc:Choice>
        <mc:Fallback xmlns="">
          <p:sp>
            <p:nvSpPr>
              <p:cNvPr id="9" name="TextBox 8">
                <a:extLst>
                  <a:ext uri="{FF2B5EF4-FFF2-40B4-BE49-F238E27FC236}">
                    <a16:creationId xmlns:a16="http://schemas.microsoft.com/office/drawing/2014/main" id="{DD15AEF6-8AD2-471E-BC8A-BE7C8B4DB7BA}"/>
                  </a:ext>
                </a:extLst>
              </p:cNvPr>
              <p:cNvSpPr txBox="1">
                <a:spLocks noRot="1" noChangeAspect="1" noMove="1" noResize="1" noEditPoints="1" noAdjustHandles="1" noChangeArrowheads="1" noChangeShapeType="1" noTextEdit="1"/>
              </p:cNvSpPr>
              <p:nvPr/>
            </p:nvSpPr>
            <p:spPr>
              <a:xfrm>
                <a:off x="240957" y="2923881"/>
                <a:ext cx="11842150" cy="2152512"/>
              </a:xfrm>
              <a:prstGeom prst="rect">
                <a:avLst/>
              </a:prstGeom>
              <a:blipFill>
                <a:blip r:embed="rId5"/>
                <a:stretch>
                  <a:fillRect l="-824" t="-2266" r="-824" b="-4816"/>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90015AC5-FAB6-447C-A430-4905CCBDFA74}"/>
              </a:ext>
            </a:extLst>
          </p:cNvPr>
          <p:cNvPicPr>
            <a:picLocks noChangeAspect="1"/>
          </p:cNvPicPr>
          <p:nvPr/>
        </p:nvPicPr>
        <p:blipFill>
          <a:blip r:embed="rId6"/>
          <a:stretch>
            <a:fillRect/>
          </a:stretch>
        </p:blipFill>
        <p:spPr>
          <a:xfrm>
            <a:off x="108893" y="2923881"/>
            <a:ext cx="685800" cy="37147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B36700-6BB1-412E-8622-5F213292044E}"/>
                  </a:ext>
                </a:extLst>
              </p:cNvPr>
              <p:cNvSpPr txBox="1"/>
              <p:nvPr/>
            </p:nvSpPr>
            <p:spPr>
              <a:xfrm>
                <a:off x="330039" y="5259077"/>
                <a:ext cx="3144794" cy="662938"/>
              </a:xfrm>
              <a:prstGeom prst="rect">
                <a:avLst/>
              </a:prstGeom>
              <a:noFill/>
            </p:spPr>
            <p:txBody>
              <a:bodyPr wrap="square" lIns="0" tIns="0" rIns="0" bIns="0" rtlCol="0">
                <a:spAutoFit/>
              </a:bodyPr>
              <a:lstStyle/>
              <a:p>
                <a14:m>
                  <m:oMath xmlns:m="http://schemas.openxmlformats.org/officeDocument/2006/math">
                    <m:f>
                      <m:fPr>
                        <m:ctrlPr>
                          <a:rPr lang="ru-RU" sz="2800" i="1" dirty="0" smtClean="0">
                            <a:latin typeface="Cambria Math" panose="02040503050406030204" pitchFamily="18" charset="0"/>
                            <a:cs typeface="Courier New" panose="02070309020205020404" pitchFamily="49" charset="0"/>
                          </a:rPr>
                        </m:ctrlPr>
                      </m:fPr>
                      <m:num>
                        <m:sSub>
                          <m:sSubPr>
                            <m:ctrlPr>
                              <a:rPr lang="ru-RU" sz="2800" i="1" dirty="0">
                                <a:latin typeface="Cambria Math" panose="02040503050406030204" pitchFamily="18" charset="0"/>
                                <a:cs typeface="Courier New" panose="02070309020205020404" pitchFamily="49" charset="0"/>
                              </a:rPr>
                            </m:ctrlPr>
                          </m:sSubPr>
                          <m:e>
                            <m:r>
                              <a:rPr lang="en-US" sz="2800" i="1" dirty="0">
                                <a:latin typeface="Cambria Math" panose="02040503050406030204" pitchFamily="18" charset="0"/>
                                <a:cs typeface="Courier New" panose="02070309020205020404" pitchFamily="49" charset="0"/>
                              </a:rPr>
                              <m:t>𝐹</m:t>
                            </m:r>
                          </m:e>
                          <m:sub>
                            <m:r>
                              <a:rPr lang="en-US" sz="2800" i="1" dirty="0">
                                <a:latin typeface="Cambria Math" panose="02040503050406030204" pitchFamily="18" charset="0"/>
                                <a:cs typeface="Courier New" panose="02070309020205020404" pitchFamily="49" charset="0"/>
                              </a:rPr>
                              <m:t>1</m:t>
                            </m:r>
                          </m:sub>
                        </m:sSub>
                      </m:num>
                      <m:den>
                        <m:sSub>
                          <m:sSubPr>
                            <m:ctrlPr>
                              <a:rPr lang="ru-RU" sz="2800" i="1" dirty="0">
                                <a:latin typeface="Cambria Math" panose="02040503050406030204" pitchFamily="18" charset="0"/>
                                <a:cs typeface="Courier New" panose="02070309020205020404" pitchFamily="49" charset="0"/>
                              </a:rPr>
                            </m:ctrlPr>
                          </m:sSubPr>
                          <m:e>
                            <m:r>
                              <a:rPr lang="en-US" sz="2800" i="1" dirty="0">
                                <a:latin typeface="Cambria Math" panose="02040503050406030204" pitchFamily="18" charset="0"/>
                                <a:cs typeface="Courier New" panose="02070309020205020404" pitchFamily="49" charset="0"/>
                              </a:rPr>
                              <m:t>𝐹</m:t>
                            </m:r>
                          </m:e>
                          <m:sub>
                            <m:r>
                              <a:rPr lang="en-US" sz="2800" i="1" dirty="0">
                                <a:latin typeface="Cambria Math" panose="02040503050406030204" pitchFamily="18" charset="0"/>
                                <a:cs typeface="Courier New" panose="02070309020205020404" pitchFamily="49" charset="0"/>
                              </a:rPr>
                              <m:t>2</m:t>
                            </m:r>
                          </m:sub>
                        </m:sSub>
                      </m:den>
                    </m:f>
                  </m:oMath>
                </a14:m>
                <a:r>
                  <a:rPr lang="en-US" sz="2800" dirty="0"/>
                  <a:t>=</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𝑞𝑣𝐵</m:t>
                        </m:r>
                      </m:num>
                      <m:den>
                        <m:r>
                          <a:rPr lang="en-US" sz="2800" b="0" i="1" dirty="0" smtClean="0">
                            <a:latin typeface="Cambria Math" panose="02040503050406030204" pitchFamily="18" charset="0"/>
                          </a:rPr>
                          <m:t>2</m:t>
                        </m:r>
                        <m:r>
                          <a:rPr lang="en-US" sz="2800" b="0" i="1" dirty="0" smtClean="0">
                            <a:latin typeface="Cambria Math" panose="02040503050406030204" pitchFamily="18" charset="0"/>
                          </a:rPr>
                          <m:t>𝑞</m:t>
                        </m:r>
                        <m:r>
                          <a:rPr lang="en-US" sz="2800" b="0" i="1" dirty="0" smtClean="0">
                            <a:latin typeface="Cambria Math" panose="02040503050406030204" pitchFamily="18" charset="0"/>
                          </a:rPr>
                          <m:t>2</m:t>
                        </m:r>
                        <m:r>
                          <a:rPr lang="en-US" sz="2800" b="0" i="1" dirty="0" smtClean="0">
                            <a:latin typeface="Cambria Math" panose="02040503050406030204" pitchFamily="18" charset="0"/>
                          </a:rPr>
                          <m:t>𝑣𝐵</m:t>
                        </m:r>
                      </m:den>
                    </m:f>
                    <m:r>
                      <a:rPr lang="en-US" sz="2800" b="0" i="1" dirty="0" smtClean="0">
                        <a:latin typeface="Cambria Math" panose="02040503050406030204" pitchFamily="18" charset="0"/>
                      </a:rPr>
                      <m:t>=0,25</m:t>
                    </m:r>
                  </m:oMath>
                </a14:m>
                <a:endParaRPr lang="ru-RU" sz="2800" dirty="0"/>
              </a:p>
            </p:txBody>
          </p:sp>
        </mc:Choice>
        <mc:Fallback xmlns="">
          <p:sp>
            <p:nvSpPr>
              <p:cNvPr id="12" name="TextBox 11">
                <a:extLst>
                  <a:ext uri="{FF2B5EF4-FFF2-40B4-BE49-F238E27FC236}">
                    <a16:creationId xmlns:a16="http://schemas.microsoft.com/office/drawing/2014/main" id="{C4B36700-6BB1-412E-8622-5F213292044E}"/>
                  </a:ext>
                </a:extLst>
              </p:cNvPr>
              <p:cNvSpPr txBox="1">
                <a:spLocks noRot="1" noChangeAspect="1" noMove="1" noResize="1" noEditPoints="1" noAdjustHandles="1" noChangeArrowheads="1" noChangeShapeType="1" noTextEdit="1"/>
              </p:cNvSpPr>
              <p:nvPr/>
            </p:nvSpPr>
            <p:spPr>
              <a:xfrm>
                <a:off x="330039" y="5259077"/>
                <a:ext cx="3144794" cy="662938"/>
              </a:xfrm>
              <a:prstGeom prst="rect">
                <a:avLst/>
              </a:prstGeom>
              <a:blipFill>
                <a:blip r:embed="rId7"/>
                <a:stretch>
                  <a:fillRect t="-1852" b="-12037"/>
                </a:stretch>
              </a:blipFill>
            </p:spPr>
            <p:txBody>
              <a:bodyPr/>
              <a:lstStyle/>
              <a:p>
                <a:r>
                  <a:rPr lang="ru-RU">
                    <a:noFill/>
                  </a:rPr>
                  <a:t> </a:t>
                </a:r>
              </a:p>
            </p:txBody>
          </p:sp>
        </mc:Fallback>
      </mc:AlternateContent>
    </p:spTree>
    <p:extLst>
      <p:ext uri="{BB962C8B-B14F-4D97-AF65-F5344CB8AC3E}">
        <p14:creationId xmlns:p14="http://schemas.microsoft.com/office/powerpoint/2010/main" val="35250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BA1A20-7C6C-4E60-9D7E-EF97BBCB3F47}"/>
              </a:ext>
            </a:extLst>
          </p:cNvPr>
          <p:cNvPicPr>
            <a:picLocks noChangeAspect="1"/>
          </p:cNvPicPr>
          <p:nvPr/>
        </p:nvPicPr>
        <p:blipFill>
          <a:blip r:embed="rId2"/>
          <a:stretch>
            <a:fillRect/>
          </a:stretch>
        </p:blipFill>
        <p:spPr>
          <a:xfrm>
            <a:off x="2914006" y="3078822"/>
            <a:ext cx="5958145" cy="2953464"/>
          </a:xfrm>
          <a:prstGeom prst="rect">
            <a:avLst/>
          </a:prstGeom>
        </p:spPr>
      </p:pic>
      <p:pic>
        <p:nvPicPr>
          <p:cNvPr id="5" name="Рисунок 4">
            <a:extLst>
              <a:ext uri="{FF2B5EF4-FFF2-40B4-BE49-F238E27FC236}">
                <a16:creationId xmlns:a16="http://schemas.microsoft.com/office/drawing/2014/main" id="{2636C496-4741-4B06-94B5-42DFACB1FF14}"/>
              </a:ext>
            </a:extLst>
          </p:cNvPr>
          <p:cNvPicPr>
            <a:picLocks noChangeAspect="1"/>
          </p:cNvPicPr>
          <p:nvPr/>
        </p:nvPicPr>
        <p:blipFill>
          <a:blip r:embed="rId3"/>
          <a:stretch>
            <a:fillRect/>
          </a:stretch>
        </p:blipFill>
        <p:spPr>
          <a:xfrm>
            <a:off x="88943" y="462992"/>
            <a:ext cx="695325" cy="371475"/>
          </a:xfrm>
          <a:prstGeom prst="rect">
            <a:avLst/>
          </a:prstGeom>
        </p:spPr>
      </p:pic>
      <p:sp>
        <p:nvSpPr>
          <p:cNvPr id="7" name="TextBox 6">
            <a:extLst>
              <a:ext uri="{FF2B5EF4-FFF2-40B4-BE49-F238E27FC236}">
                <a16:creationId xmlns:a16="http://schemas.microsoft.com/office/drawing/2014/main" id="{6CD37750-CB17-4748-932E-B7BF3E569C6E}"/>
              </a:ext>
            </a:extLst>
          </p:cNvPr>
          <p:cNvSpPr txBox="1"/>
          <p:nvPr/>
        </p:nvSpPr>
        <p:spPr>
          <a:xfrm>
            <a:off x="88943" y="462992"/>
            <a:ext cx="12014114" cy="830997"/>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Какому из предметов 1-4 соответствует изображение АВ в тонкой собирающей линзе с фокусным расстоянием F?</a:t>
            </a:r>
          </a:p>
        </p:txBody>
      </p:sp>
      <p:grpSp>
        <p:nvGrpSpPr>
          <p:cNvPr id="20" name="Группа 19">
            <a:extLst>
              <a:ext uri="{FF2B5EF4-FFF2-40B4-BE49-F238E27FC236}">
                <a16:creationId xmlns:a16="http://schemas.microsoft.com/office/drawing/2014/main" id="{3C46A90D-B388-4A16-890F-D00EEE58705A}"/>
              </a:ext>
            </a:extLst>
          </p:cNvPr>
          <p:cNvGrpSpPr/>
          <p:nvPr/>
        </p:nvGrpSpPr>
        <p:grpSpPr>
          <a:xfrm>
            <a:off x="2310714" y="3225114"/>
            <a:ext cx="6474940" cy="2807172"/>
            <a:chOff x="2310714" y="3225114"/>
            <a:chExt cx="6474940" cy="2807172"/>
          </a:xfrm>
        </p:grpSpPr>
        <p:cxnSp>
          <p:nvCxnSpPr>
            <p:cNvPr id="9" name="Прямая со стрелкой 8">
              <a:extLst>
                <a:ext uri="{FF2B5EF4-FFF2-40B4-BE49-F238E27FC236}">
                  <a16:creationId xmlns:a16="http://schemas.microsoft.com/office/drawing/2014/main" id="{33B5A99F-E7FD-4659-B2D0-0BD1326D32CC}"/>
                </a:ext>
              </a:extLst>
            </p:cNvPr>
            <p:cNvCxnSpPr/>
            <p:nvPr/>
          </p:nvCxnSpPr>
          <p:spPr>
            <a:xfrm flipH="1">
              <a:off x="2310714" y="3225114"/>
              <a:ext cx="6474940" cy="2807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970E451F-8BB0-464A-8B32-4F8979D044BC}"/>
                </a:ext>
              </a:extLst>
            </p:cNvPr>
            <p:cNvCxnSpPr>
              <a:cxnSpLocks/>
            </p:cNvCxnSpPr>
            <p:nvPr/>
          </p:nvCxnSpPr>
          <p:spPr>
            <a:xfrm flipH="1">
              <a:off x="5893078" y="3927349"/>
              <a:ext cx="136033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61FDEA9E-B008-4984-BBB1-E59A49D0B32B}"/>
                </a:ext>
              </a:extLst>
            </p:cNvPr>
            <p:cNvCxnSpPr>
              <a:cxnSpLocks/>
            </p:cNvCxnSpPr>
            <p:nvPr/>
          </p:nvCxnSpPr>
          <p:spPr>
            <a:xfrm flipH="1">
              <a:off x="2730843" y="3927349"/>
              <a:ext cx="3162237" cy="2104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Прямоугольник 18">
            <a:extLst>
              <a:ext uri="{FF2B5EF4-FFF2-40B4-BE49-F238E27FC236}">
                <a16:creationId xmlns:a16="http://schemas.microsoft.com/office/drawing/2014/main" id="{E717A443-BA32-418A-A312-B5EBDC3011B8}"/>
              </a:ext>
            </a:extLst>
          </p:cNvPr>
          <p:cNvSpPr/>
          <p:nvPr/>
        </p:nvSpPr>
        <p:spPr>
          <a:xfrm>
            <a:off x="5662085" y="1996224"/>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3</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3396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13BBA-70F6-43A0-827C-6F94E026B721}"/>
              </a:ext>
            </a:extLst>
          </p:cNvPr>
          <p:cNvSpPr txBox="1"/>
          <p:nvPr/>
        </p:nvSpPr>
        <p:spPr>
          <a:xfrm>
            <a:off x="206976" y="390942"/>
            <a:ext cx="7454213" cy="5632311"/>
          </a:xfrm>
          <a:prstGeom prst="rect">
            <a:avLst/>
          </a:prstGeom>
          <a:noFill/>
        </p:spPr>
        <p:txBody>
          <a:bodyPr wrap="square">
            <a:spAutoFit/>
          </a:bodyPr>
          <a:lstStyle/>
          <a:p>
            <a:pPr indent="715963" algn="just"/>
            <a:r>
              <a:rPr lang="ru-RU" sz="2000" dirty="0">
                <a:latin typeface="Courier New" panose="02070309020205020404" pitchFamily="49" charset="0"/>
                <a:cs typeface="Courier New" panose="02070309020205020404" pitchFamily="49" charset="0"/>
              </a:rPr>
              <a:t>На железный сердечник надеты две катушки, как показано на рисунке. По правой катушке пропускают ток, который меняется согласно приведённому графику. На основании этого графика выберите все верные утверждения о процессах, происходящих в катушках и сердечнике.</a:t>
            </a:r>
          </a:p>
          <a:p>
            <a:pPr algn="just"/>
            <a:r>
              <a:rPr lang="ru-RU" sz="2000" b="1"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 </a:t>
            </a:r>
            <a:r>
              <a:rPr lang="ru-RU" sz="2000" dirty="0">
                <a:latin typeface="Courier New" panose="02070309020205020404" pitchFamily="49" charset="0"/>
                <a:cs typeface="Courier New" panose="02070309020205020404" pitchFamily="49" charset="0"/>
              </a:rPr>
              <a:t>В промежутках времени 0-1 и 3-5 с направления тока в левой катушке одинаковы.</a:t>
            </a:r>
          </a:p>
          <a:p>
            <a:pPr algn="just"/>
            <a:r>
              <a:rPr lang="ru-RU" sz="2000" b="1" dirty="0">
                <a:latin typeface="Courier New" panose="02070309020205020404" pitchFamily="49" charset="0"/>
                <a:cs typeface="Courier New" panose="02070309020205020404" pitchFamily="49" charset="0"/>
              </a:rPr>
              <a:t>2)</a:t>
            </a:r>
            <a:r>
              <a:rPr lang="en-US" sz="2000" b="1" dirty="0">
                <a:latin typeface="Courier New" panose="02070309020205020404" pitchFamily="49" charset="0"/>
                <a:cs typeface="Courier New" panose="02070309020205020404" pitchFamily="49" charset="0"/>
              </a:rPr>
              <a:t> </a:t>
            </a:r>
            <a:r>
              <a:rPr lang="ru-RU" sz="2000" dirty="0">
                <a:latin typeface="Courier New" panose="02070309020205020404" pitchFamily="49" charset="0"/>
                <a:cs typeface="Courier New" panose="02070309020205020404" pitchFamily="49" charset="0"/>
              </a:rPr>
              <a:t>В промежутке времени 2-3 с сила тока в левой катушке равна 0.</a:t>
            </a:r>
          </a:p>
          <a:p>
            <a:pPr algn="just"/>
            <a:r>
              <a:rPr lang="ru-RU" sz="2000" b="1" dirty="0">
                <a:latin typeface="Courier New" panose="02070309020205020404" pitchFamily="49" charset="0"/>
                <a:cs typeface="Courier New" panose="02070309020205020404" pitchFamily="49" charset="0"/>
              </a:rPr>
              <a:t>3)</a:t>
            </a:r>
            <a:r>
              <a:rPr lang="en-US" sz="2000" b="1" dirty="0">
                <a:latin typeface="Courier New" panose="02070309020205020404" pitchFamily="49" charset="0"/>
                <a:cs typeface="Courier New" panose="02070309020205020404" pitchFamily="49" charset="0"/>
              </a:rPr>
              <a:t> </a:t>
            </a:r>
            <a:r>
              <a:rPr lang="ru-RU" sz="2000" dirty="0">
                <a:latin typeface="Courier New" panose="02070309020205020404" pitchFamily="49" charset="0"/>
                <a:cs typeface="Courier New" panose="02070309020205020404" pitchFamily="49" charset="0"/>
              </a:rPr>
              <a:t>Модули силы тока в левой катушке в промежутках времени 1-2 и 3-5 с одинаковы.</a:t>
            </a:r>
          </a:p>
          <a:p>
            <a:pPr algn="just"/>
            <a:r>
              <a:rPr lang="ru-R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a:t>
            </a:r>
            <a:r>
              <a:rPr lang="ru-RU" sz="2000" dirty="0">
                <a:latin typeface="Courier New" panose="02070309020205020404" pitchFamily="49" charset="0"/>
                <a:cs typeface="Courier New" panose="02070309020205020404" pitchFamily="49" charset="0"/>
              </a:rPr>
              <a:t>В промежутке 0-2 с модуль индукции магнитного поля в сердечнике всё время равен 0.</a:t>
            </a:r>
          </a:p>
          <a:p>
            <a:pPr algn="just"/>
            <a:r>
              <a:rPr lang="ru-RU" sz="2000" b="1" dirty="0">
                <a:latin typeface="Courier New" panose="02070309020205020404" pitchFamily="49" charset="0"/>
                <a:cs typeface="Courier New" panose="02070309020205020404" pitchFamily="49" charset="0"/>
              </a:rPr>
              <a:t>5)</a:t>
            </a:r>
            <a:r>
              <a:rPr lang="en-US" sz="2000" b="1" dirty="0">
                <a:latin typeface="Courier New" panose="02070309020205020404" pitchFamily="49" charset="0"/>
                <a:cs typeface="Courier New" panose="02070309020205020404" pitchFamily="49" charset="0"/>
              </a:rPr>
              <a:t> </a:t>
            </a:r>
            <a:r>
              <a:rPr lang="ru-RU" sz="2000" dirty="0">
                <a:latin typeface="Courier New" panose="02070309020205020404" pitchFamily="49" charset="0"/>
                <a:cs typeface="Courier New" panose="02070309020205020404" pitchFamily="49" charset="0"/>
              </a:rPr>
              <a:t>В левой катушке сила тока в промежутке времени 0-1 с по модулю больше, чем в промежутке времени 3-5 с.</a:t>
            </a:r>
          </a:p>
        </p:txBody>
      </p:sp>
      <p:pic>
        <p:nvPicPr>
          <p:cNvPr id="5" name="Рисунок 4">
            <a:extLst>
              <a:ext uri="{FF2B5EF4-FFF2-40B4-BE49-F238E27FC236}">
                <a16:creationId xmlns:a16="http://schemas.microsoft.com/office/drawing/2014/main" id="{30052BAD-1725-43AE-864A-5609E705AACE}"/>
              </a:ext>
            </a:extLst>
          </p:cNvPr>
          <p:cNvPicPr>
            <a:picLocks noChangeAspect="1"/>
          </p:cNvPicPr>
          <p:nvPr/>
        </p:nvPicPr>
        <p:blipFill>
          <a:blip r:embed="rId2"/>
          <a:stretch>
            <a:fillRect/>
          </a:stretch>
        </p:blipFill>
        <p:spPr>
          <a:xfrm>
            <a:off x="206976" y="390942"/>
            <a:ext cx="714375" cy="390525"/>
          </a:xfrm>
          <a:prstGeom prst="rect">
            <a:avLst/>
          </a:prstGeom>
        </p:spPr>
      </p:pic>
      <p:pic>
        <p:nvPicPr>
          <p:cNvPr id="7" name="Рисунок 6">
            <a:extLst>
              <a:ext uri="{FF2B5EF4-FFF2-40B4-BE49-F238E27FC236}">
                <a16:creationId xmlns:a16="http://schemas.microsoft.com/office/drawing/2014/main" id="{725762AD-74F0-45D4-863D-B1EA89A22D28}"/>
              </a:ext>
            </a:extLst>
          </p:cNvPr>
          <p:cNvPicPr>
            <a:picLocks noChangeAspect="1"/>
          </p:cNvPicPr>
          <p:nvPr/>
        </p:nvPicPr>
        <p:blipFill>
          <a:blip r:embed="rId3"/>
          <a:stretch>
            <a:fillRect/>
          </a:stretch>
        </p:blipFill>
        <p:spPr>
          <a:xfrm>
            <a:off x="8699157" y="390942"/>
            <a:ext cx="2975017" cy="4274310"/>
          </a:xfrm>
          <a:prstGeom prst="rect">
            <a:avLst/>
          </a:prstGeom>
        </p:spPr>
      </p:pic>
      <p:sp>
        <p:nvSpPr>
          <p:cNvPr id="9" name="TextBox 8">
            <a:extLst>
              <a:ext uri="{FF2B5EF4-FFF2-40B4-BE49-F238E27FC236}">
                <a16:creationId xmlns:a16="http://schemas.microsoft.com/office/drawing/2014/main" id="{98CA0E2A-CEBA-4C2C-91FE-14D11AD3EFCE}"/>
              </a:ext>
            </a:extLst>
          </p:cNvPr>
          <p:cNvSpPr txBox="1"/>
          <p:nvPr/>
        </p:nvSpPr>
        <p:spPr>
          <a:xfrm>
            <a:off x="8377880" y="4665252"/>
            <a:ext cx="691979" cy="400110"/>
          </a:xfrm>
          <a:prstGeom prst="rect">
            <a:avLst/>
          </a:prstGeom>
          <a:noFill/>
        </p:spPr>
        <p:txBody>
          <a:bodyPr wrap="square">
            <a:spAutoFit/>
          </a:bodyPr>
          <a:lstStyle/>
          <a:p>
            <a:r>
              <a:rPr kumimoji="0" lang="ru-RU"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0-1</a:t>
            </a:r>
            <a:endParaRPr lang="ru-RU"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20B3205-AECE-4533-A30D-84506E7E95A1}"/>
                  </a:ext>
                </a:extLst>
              </p:cNvPr>
              <p:cNvSpPr txBox="1"/>
              <p:nvPr/>
            </p:nvSpPr>
            <p:spPr>
              <a:xfrm>
                <a:off x="9069859" y="4676700"/>
                <a:ext cx="2939844"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 ∆</m:t>
                      </m:r>
                      <m:r>
                        <a:rPr lang="ru-RU" b="0" i="1" smtClean="0">
                          <a:latin typeface="Cambria Math" panose="02040503050406030204" pitchFamily="18" charset="0"/>
                          <a:ea typeface="Cambria Math" panose="02040503050406030204" pitchFamily="18" charset="0"/>
                        </a:rPr>
                        <m:t>Ф</m:t>
                      </m:r>
                      <m:r>
                        <a:rPr lang="en-US" b="0" i="1" smtClean="0">
                          <a:latin typeface="Cambria Math" panose="02040503050406030204" pitchFamily="18" charset="0"/>
                          <a:ea typeface="Cambria Math" panose="02040503050406030204" pitchFamily="18" charset="0"/>
                        </a:rPr>
                        <m:t>&lt;0;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𝐵</m:t>
                              </m:r>
                            </m:e>
                            <m:sup>
                              <m:r>
                                <a:rPr lang="en-US" b="0" i="1" smtClean="0">
                                  <a:latin typeface="Cambria Math" panose="02040503050406030204" pitchFamily="18" charset="0"/>
                                  <a:ea typeface="Cambria Math" panose="02040503050406030204" pitchFamily="18" charset="0"/>
                                </a:rPr>
                                <m:t>′</m:t>
                              </m:r>
                            </m:sup>
                          </m:sSup>
                        </m:e>
                      </m:acc>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m:t>
                          </m:r>
                        </m:sub>
                      </m:sSub>
                    </m:oMath>
                  </m:oMathPara>
                </a14:m>
                <a:endParaRPr lang="ru-RU" dirty="0"/>
              </a:p>
            </p:txBody>
          </p:sp>
        </mc:Choice>
        <mc:Fallback xmlns="">
          <p:sp>
            <p:nvSpPr>
              <p:cNvPr id="10" name="TextBox 9">
                <a:extLst>
                  <a:ext uri="{FF2B5EF4-FFF2-40B4-BE49-F238E27FC236}">
                    <a16:creationId xmlns:a16="http://schemas.microsoft.com/office/drawing/2014/main" id="{420B3205-AECE-4533-A30D-84506E7E95A1}"/>
                  </a:ext>
                </a:extLst>
              </p:cNvPr>
              <p:cNvSpPr txBox="1">
                <a:spLocks noRot="1" noChangeAspect="1" noMove="1" noResize="1" noEditPoints="1" noAdjustHandles="1" noChangeArrowheads="1" noChangeShapeType="1" noTextEdit="1"/>
              </p:cNvSpPr>
              <p:nvPr/>
            </p:nvSpPr>
            <p:spPr>
              <a:xfrm>
                <a:off x="9069859" y="4676700"/>
                <a:ext cx="2939844" cy="313291"/>
              </a:xfrm>
              <a:prstGeom prst="rect">
                <a:avLst/>
              </a:prstGeom>
              <a:blipFill>
                <a:blip r:embed="rId4"/>
                <a:stretch>
                  <a:fillRect l="-1452" r="-207" b="-15385"/>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F8648BCB-F4D1-4924-B4F6-FDA1EA7A9A26}"/>
              </a:ext>
            </a:extLst>
          </p:cNvPr>
          <p:cNvSpPr txBox="1"/>
          <p:nvPr/>
        </p:nvSpPr>
        <p:spPr>
          <a:xfrm>
            <a:off x="8404538" y="5001439"/>
            <a:ext cx="691979" cy="400110"/>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endParaRPr lang="ru-RU"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6630BA-17BC-457D-A283-DB0E1A410E59}"/>
                  </a:ext>
                </a:extLst>
              </p:cNvPr>
              <p:cNvSpPr txBox="1"/>
              <p:nvPr/>
            </p:nvSpPr>
            <p:spPr>
              <a:xfrm>
                <a:off x="9069859" y="5001439"/>
                <a:ext cx="2939844"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 ∆</m:t>
                      </m:r>
                      <m:r>
                        <a:rPr lang="ru-RU" b="0" i="1" smtClean="0">
                          <a:latin typeface="Cambria Math" panose="02040503050406030204" pitchFamily="18" charset="0"/>
                          <a:ea typeface="Cambria Math" panose="02040503050406030204" pitchFamily="18" charset="0"/>
                        </a:rPr>
                        <m:t>Ф</m:t>
                      </m:r>
                      <m:r>
                        <a:rPr lang="en-US" b="0" i="1" smtClean="0">
                          <a:latin typeface="Cambria Math" panose="02040503050406030204" pitchFamily="18" charset="0"/>
                          <a:ea typeface="Cambria Math" panose="02040503050406030204" pitchFamily="18" charset="0"/>
                        </a:rPr>
                        <m:t>&lt;0;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𝐵</m:t>
                              </m:r>
                            </m:e>
                            <m:sup>
                              <m:r>
                                <a:rPr lang="en-US" b="0" i="1" smtClean="0">
                                  <a:latin typeface="Cambria Math" panose="02040503050406030204" pitchFamily="18" charset="0"/>
                                  <a:ea typeface="Cambria Math" panose="02040503050406030204" pitchFamily="18" charset="0"/>
                                </a:rPr>
                                <m:t>′</m:t>
                              </m:r>
                            </m:sup>
                          </m:sSup>
                        </m:e>
                      </m:acc>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m:t>
                          </m:r>
                        </m:sub>
                      </m:sSub>
                    </m:oMath>
                  </m:oMathPara>
                </a14:m>
                <a:endParaRPr lang="ru-RU" dirty="0"/>
              </a:p>
            </p:txBody>
          </p:sp>
        </mc:Choice>
        <mc:Fallback xmlns="">
          <p:sp>
            <p:nvSpPr>
              <p:cNvPr id="12" name="TextBox 11">
                <a:extLst>
                  <a:ext uri="{FF2B5EF4-FFF2-40B4-BE49-F238E27FC236}">
                    <a16:creationId xmlns:a16="http://schemas.microsoft.com/office/drawing/2014/main" id="{456630BA-17BC-457D-A283-DB0E1A410E59}"/>
                  </a:ext>
                </a:extLst>
              </p:cNvPr>
              <p:cNvSpPr txBox="1">
                <a:spLocks noRot="1" noChangeAspect="1" noMove="1" noResize="1" noEditPoints="1" noAdjustHandles="1" noChangeArrowheads="1" noChangeShapeType="1" noTextEdit="1"/>
              </p:cNvSpPr>
              <p:nvPr/>
            </p:nvSpPr>
            <p:spPr>
              <a:xfrm>
                <a:off x="9069859" y="5001439"/>
                <a:ext cx="2939844" cy="313291"/>
              </a:xfrm>
              <a:prstGeom prst="rect">
                <a:avLst/>
              </a:prstGeom>
              <a:blipFill>
                <a:blip r:embed="rId5"/>
                <a:stretch>
                  <a:fillRect l="-1452" r="-207" b="-15385"/>
                </a:stretch>
              </a:blipFill>
            </p:spPr>
            <p:txBody>
              <a:bodyPr/>
              <a:lstStyle/>
              <a:p>
                <a:r>
                  <a:rPr lang="ru-RU">
                    <a:noFill/>
                  </a:rPr>
                  <a:t> </a:t>
                </a:r>
              </a:p>
            </p:txBody>
          </p:sp>
        </mc:Fallback>
      </mc:AlternateContent>
      <p:sp>
        <p:nvSpPr>
          <p:cNvPr id="13" name="Знак умножения 12">
            <a:extLst>
              <a:ext uri="{FF2B5EF4-FFF2-40B4-BE49-F238E27FC236}">
                <a16:creationId xmlns:a16="http://schemas.microsoft.com/office/drawing/2014/main" id="{6662164E-7DB8-4BDC-9927-12D6B72341E9}"/>
              </a:ext>
            </a:extLst>
          </p:cNvPr>
          <p:cNvSpPr/>
          <p:nvPr/>
        </p:nvSpPr>
        <p:spPr>
          <a:xfrm>
            <a:off x="206976" y="2441196"/>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D317ABC7-65F3-4C95-BC0D-C75F539A1710}"/>
              </a:ext>
            </a:extLst>
          </p:cNvPr>
          <p:cNvSpPr txBox="1"/>
          <p:nvPr/>
        </p:nvSpPr>
        <p:spPr>
          <a:xfrm>
            <a:off x="8406805" y="5278938"/>
            <a:ext cx="691979" cy="400110"/>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r>
              <a:rPr kumimoji="0" lang="ru-RU"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lang="ru-RU" b="1"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E7E6AC8-33EE-44A7-B7B2-CAE4348A2E25}"/>
                  </a:ext>
                </a:extLst>
              </p:cNvPr>
              <p:cNvSpPr txBox="1"/>
              <p:nvPr/>
            </p:nvSpPr>
            <p:spPr>
              <a:xfrm>
                <a:off x="9085455" y="5334247"/>
                <a:ext cx="2643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𝑐𝑜𝑛𝑠𝑡</m:t>
                      </m:r>
                      <m:r>
                        <a:rPr lang="en-US" b="0" i="1" smtClean="0">
                          <a:latin typeface="Cambria Math" panose="02040503050406030204" pitchFamily="18" charset="0"/>
                        </a:rPr>
                        <m:t>; ∆Ф=0;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=0</m:t>
                      </m:r>
                    </m:oMath>
                  </m:oMathPara>
                </a14:m>
                <a:endParaRPr lang="ru-RU" dirty="0"/>
              </a:p>
            </p:txBody>
          </p:sp>
        </mc:Choice>
        <mc:Fallback xmlns="">
          <p:sp>
            <p:nvSpPr>
              <p:cNvPr id="15" name="TextBox 14">
                <a:extLst>
                  <a:ext uri="{FF2B5EF4-FFF2-40B4-BE49-F238E27FC236}">
                    <a16:creationId xmlns:a16="http://schemas.microsoft.com/office/drawing/2014/main" id="{DE7E6AC8-33EE-44A7-B7B2-CAE4348A2E25}"/>
                  </a:ext>
                </a:extLst>
              </p:cNvPr>
              <p:cNvSpPr txBox="1">
                <a:spLocks noRot="1" noChangeAspect="1" noMove="1" noResize="1" noEditPoints="1" noAdjustHandles="1" noChangeArrowheads="1" noChangeShapeType="1" noTextEdit="1"/>
              </p:cNvSpPr>
              <p:nvPr/>
            </p:nvSpPr>
            <p:spPr>
              <a:xfrm>
                <a:off x="9085455" y="5334247"/>
                <a:ext cx="2643672" cy="276999"/>
              </a:xfrm>
              <a:prstGeom prst="rect">
                <a:avLst/>
              </a:prstGeom>
              <a:blipFill>
                <a:blip r:embed="rId6"/>
                <a:stretch>
                  <a:fillRect l="-1613" r="-1613" b="-20000"/>
                </a:stretch>
              </a:blipFill>
            </p:spPr>
            <p:txBody>
              <a:bodyPr/>
              <a:lstStyle/>
              <a:p>
                <a:r>
                  <a:rPr lang="ru-RU">
                    <a:noFill/>
                  </a:rPr>
                  <a:t> </a:t>
                </a:r>
              </a:p>
            </p:txBody>
          </p:sp>
        </mc:Fallback>
      </mc:AlternateContent>
      <p:sp>
        <p:nvSpPr>
          <p:cNvPr id="16" name="Овал 15">
            <a:extLst>
              <a:ext uri="{FF2B5EF4-FFF2-40B4-BE49-F238E27FC236}">
                <a16:creationId xmlns:a16="http://schemas.microsoft.com/office/drawing/2014/main" id="{0C5615CF-2846-4153-8C6C-4278E0709343}"/>
              </a:ext>
            </a:extLst>
          </p:cNvPr>
          <p:cNvSpPr/>
          <p:nvPr/>
        </p:nvSpPr>
        <p:spPr>
          <a:xfrm>
            <a:off x="223067" y="3170026"/>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a:extLst>
              <a:ext uri="{FF2B5EF4-FFF2-40B4-BE49-F238E27FC236}">
                <a16:creationId xmlns:a16="http://schemas.microsoft.com/office/drawing/2014/main" id="{76E90D33-5741-4206-98AB-76484398571E}"/>
              </a:ext>
            </a:extLst>
          </p:cNvPr>
          <p:cNvSpPr txBox="1"/>
          <p:nvPr/>
        </p:nvSpPr>
        <p:spPr>
          <a:xfrm>
            <a:off x="7557127" y="5592229"/>
            <a:ext cx="1641506" cy="400110"/>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r>
              <a:rPr kumimoji="0" lang="ru-RU"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 </a:t>
            </a:r>
            <a:r>
              <a:rPr kumimoji="0" lang="ru-RU"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и 3-5</a:t>
            </a:r>
            <a:endParaRPr lang="ru-RU" b="1"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055176A-16F5-422C-8710-8365F5B47EDA}"/>
                  </a:ext>
                </a:extLst>
              </p:cNvPr>
              <p:cNvSpPr txBox="1"/>
              <p:nvPr/>
            </p:nvSpPr>
            <p:spPr>
              <a:xfrm>
                <a:off x="9096517" y="5628021"/>
                <a:ext cx="2426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r>
                            <a:rPr lang="ru-RU" b="0" i="1" smtClean="0">
                              <a:latin typeface="Cambria Math" panose="02040503050406030204" pitchFamily="18" charset="0"/>
                              <a:ea typeface="Cambria Math" panose="02040503050406030204" pitchFamily="18" charset="0"/>
                            </a:rPr>
                            <m:t>Ф</m:t>
                          </m:r>
                        </m:e>
                        <m:sub>
                          <m:r>
                            <a:rPr lang="ru-RU" b="0" i="1" smtClean="0">
                              <a:latin typeface="Cambria Math" panose="02040503050406030204" pitchFamily="18" charset="0"/>
                              <a:ea typeface="Cambria Math" panose="02040503050406030204" pitchFamily="18" charset="0"/>
                            </a:rPr>
                            <m:t>12</m:t>
                          </m:r>
                        </m:sub>
                      </m:sSub>
                      <m:r>
                        <a:rPr lang="ru-RU" b="0" i="1" smtClean="0">
                          <a:latin typeface="Cambria Math" panose="02040503050406030204" pitchFamily="18" charset="0"/>
                          <a:ea typeface="Cambria Math" panose="02040503050406030204" pitchFamily="18" charset="0"/>
                        </a:rPr>
                        <m:t>=∆</m:t>
                      </m:r>
                      <m:sSub>
                        <m:sSubPr>
                          <m:ctrlPr>
                            <a:rPr lang="ru-RU" b="0" i="1" smtClean="0">
                              <a:latin typeface="Cambria Math" panose="02040503050406030204" pitchFamily="18" charset="0"/>
                              <a:ea typeface="Cambria Math" panose="02040503050406030204" pitchFamily="18" charset="0"/>
                            </a:rPr>
                          </m:ctrlPr>
                        </m:sSubPr>
                        <m:e>
                          <m:r>
                            <a:rPr lang="ru-RU" b="0" i="1" smtClean="0">
                              <a:latin typeface="Cambria Math" panose="02040503050406030204" pitchFamily="18" charset="0"/>
                              <a:ea typeface="Cambria Math" panose="02040503050406030204" pitchFamily="18" charset="0"/>
                            </a:rPr>
                            <m:t>Ф</m:t>
                          </m:r>
                        </m:e>
                        <m:sub>
                          <m:r>
                            <a:rPr lang="ru-RU" b="0" i="1" smtClean="0">
                              <a:latin typeface="Cambria Math" panose="02040503050406030204" pitchFamily="18" charset="0"/>
                              <a:ea typeface="Cambria Math" panose="02040503050406030204" pitchFamily="18" charset="0"/>
                            </a:rPr>
                            <m:t>35</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12</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35</m:t>
                          </m:r>
                        </m:sub>
                      </m:sSub>
                    </m:oMath>
                  </m:oMathPara>
                </a14:m>
                <a:endParaRPr lang="ru-RU" dirty="0"/>
              </a:p>
            </p:txBody>
          </p:sp>
        </mc:Choice>
        <mc:Fallback xmlns="">
          <p:sp>
            <p:nvSpPr>
              <p:cNvPr id="18" name="TextBox 17">
                <a:extLst>
                  <a:ext uri="{FF2B5EF4-FFF2-40B4-BE49-F238E27FC236}">
                    <a16:creationId xmlns:a16="http://schemas.microsoft.com/office/drawing/2014/main" id="{8055176A-16F5-422C-8710-8365F5B47EDA}"/>
                  </a:ext>
                </a:extLst>
              </p:cNvPr>
              <p:cNvSpPr txBox="1">
                <a:spLocks noRot="1" noChangeAspect="1" noMove="1" noResize="1" noEditPoints="1" noAdjustHandles="1" noChangeArrowheads="1" noChangeShapeType="1" noTextEdit="1"/>
              </p:cNvSpPr>
              <p:nvPr/>
            </p:nvSpPr>
            <p:spPr>
              <a:xfrm>
                <a:off x="9096517" y="5628021"/>
                <a:ext cx="2426883" cy="276999"/>
              </a:xfrm>
              <a:prstGeom prst="rect">
                <a:avLst/>
              </a:prstGeom>
              <a:blipFill>
                <a:blip r:embed="rId7"/>
                <a:stretch>
                  <a:fillRect l="-1759" r="-503" b="-15217"/>
                </a:stretch>
              </a:blipFill>
            </p:spPr>
            <p:txBody>
              <a:bodyPr/>
              <a:lstStyle/>
              <a:p>
                <a:r>
                  <a:rPr lang="ru-RU">
                    <a:noFill/>
                  </a:rPr>
                  <a:t> </a:t>
                </a:r>
              </a:p>
            </p:txBody>
          </p:sp>
        </mc:Fallback>
      </mc:AlternateContent>
      <p:sp>
        <p:nvSpPr>
          <p:cNvPr id="19" name="Знак умножения 18">
            <a:extLst>
              <a:ext uri="{FF2B5EF4-FFF2-40B4-BE49-F238E27FC236}">
                <a16:creationId xmlns:a16="http://schemas.microsoft.com/office/drawing/2014/main" id="{A9919725-F8D9-4CAE-8CC6-06BDE5037BE4}"/>
              </a:ext>
            </a:extLst>
          </p:cNvPr>
          <p:cNvSpPr/>
          <p:nvPr/>
        </p:nvSpPr>
        <p:spPr>
          <a:xfrm>
            <a:off x="171779" y="3719097"/>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Знак умножения 19">
            <a:extLst>
              <a:ext uri="{FF2B5EF4-FFF2-40B4-BE49-F238E27FC236}">
                <a16:creationId xmlns:a16="http://schemas.microsoft.com/office/drawing/2014/main" id="{96F6434C-621A-443D-BED1-EBBA499DB036}"/>
              </a:ext>
            </a:extLst>
          </p:cNvPr>
          <p:cNvSpPr/>
          <p:nvPr/>
        </p:nvSpPr>
        <p:spPr>
          <a:xfrm>
            <a:off x="177386" y="4322750"/>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0A587EAC-401C-4F09-AC64-99A4A0B4D61D}"/>
              </a:ext>
            </a:extLst>
          </p:cNvPr>
          <p:cNvSpPr/>
          <p:nvPr/>
        </p:nvSpPr>
        <p:spPr>
          <a:xfrm>
            <a:off x="255703" y="4953247"/>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6845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E7ED08-DE4D-417D-AF26-2FC9A9B63B60}"/>
              </a:ext>
            </a:extLst>
          </p:cNvPr>
          <p:cNvSpPr txBox="1"/>
          <p:nvPr/>
        </p:nvSpPr>
        <p:spPr>
          <a:xfrm>
            <a:off x="145192" y="455820"/>
            <a:ext cx="11939716" cy="341632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Конденсатор подсоединили к источнику тока, и он стал заряжаться. Как меняются в процессе зарядки конденсатора заряд конденсатора и модуль напряжённости электрического поля внутри конденсатора?</a:t>
            </a:r>
          </a:p>
          <a:p>
            <a:pPr indent="715963" algn="just"/>
            <a:r>
              <a:rPr lang="ru-RU" sz="2400" dirty="0">
                <a:latin typeface="Courier New" panose="02070309020205020404" pitchFamily="49" charset="0"/>
                <a:cs typeface="Courier New" panose="02070309020205020404" pitchFamily="49" charset="0"/>
              </a:rPr>
              <a:t>Для каждой величины определите соответствующий характер изменения:</a:t>
            </a:r>
          </a:p>
          <a:p>
            <a:pPr indent="715963" algn="just"/>
            <a:r>
              <a:rPr lang="ru-RU" sz="2400" dirty="0">
                <a:latin typeface="Courier New" panose="02070309020205020404" pitchFamily="49" charset="0"/>
                <a:cs typeface="Courier New" panose="02070309020205020404" pitchFamily="49" charset="0"/>
              </a:rPr>
              <a:t>1) увеличивается	2) уменьшается	3) не изменяется</a:t>
            </a:r>
          </a:p>
          <a:p>
            <a:pPr indent="715963" algn="just"/>
            <a:r>
              <a:rPr lang="ru-RU" sz="2400" dirty="0">
                <a:latin typeface="Courier New" panose="02070309020205020404" pitchFamily="49" charset="0"/>
                <a:cs typeface="Courier New" panose="02070309020205020404" pitchFamily="49" charset="0"/>
              </a:rPr>
              <a:t>Запишите в таблицу выбранные цифры для каждой физической величины. Цифры в ответе могут повторяться.</a:t>
            </a:r>
          </a:p>
        </p:txBody>
      </p:sp>
      <p:pic>
        <p:nvPicPr>
          <p:cNvPr id="5" name="Рисунок 4">
            <a:extLst>
              <a:ext uri="{FF2B5EF4-FFF2-40B4-BE49-F238E27FC236}">
                <a16:creationId xmlns:a16="http://schemas.microsoft.com/office/drawing/2014/main" id="{CFBC0995-BB05-4B16-AE99-7F52456562D2}"/>
              </a:ext>
            </a:extLst>
          </p:cNvPr>
          <p:cNvPicPr>
            <a:picLocks noChangeAspect="1"/>
          </p:cNvPicPr>
          <p:nvPr/>
        </p:nvPicPr>
        <p:blipFill>
          <a:blip r:embed="rId2"/>
          <a:stretch>
            <a:fillRect/>
          </a:stretch>
        </p:blipFill>
        <p:spPr>
          <a:xfrm>
            <a:off x="111211" y="455820"/>
            <a:ext cx="685800" cy="381000"/>
          </a:xfrm>
          <a:prstGeom prst="rect">
            <a:avLst/>
          </a:prstGeom>
        </p:spPr>
      </p:pic>
      <p:pic>
        <p:nvPicPr>
          <p:cNvPr id="7" name="Рисунок 6">
            <a:extLst>
              <a:ext uri="{FF2B5EF4-FFF2-40B4-BE49-F238E27FC236}">
                <a16:creationId xmlns:a16="http://schemas.microsoft.com/office/drawing/2014/main" id="{E264029F-F7A4-4A25-AA24-CFA1F98070A3}"/>
              </a:ext>
            </a:extLst>
          </p:cNvPr>
          <p:cNvPicPr>
            <a:picLocks noChangeAspect="1"/>
          </p:cNvPicPr>
          <p:nvPr/>
        </p:nvPicPr>
        <p:blipFill>
          <a:blip r:embed="rId3"/>
          <a:stretch>
            <a:fillRect/>
          </a:stretch>
        </p:blipFill>
        <p:spPr>
          <a:xfrm>
            <a:off x="2852737" y="3979905"/>
            <a:ext cx="6524625" cy="12954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B9EB49-10D2-46A5-8FB6-A1F8BBF86E59}"/>
                  </a:ext>
                </a:extLst>
              </p:cNvPr>
              <p:cNvSpPr txBox="1"/>
              <p:nvPr/>
            </p:nvSpPr>
            <p:spPr>
              <a:xfrm>
                <a:off x="4533834" y="5529648"/>
                <a:ext cx="3062826" cy="738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𝑞</m:t>
                          </m:r>
                        </m:num>
                        <m:den>
                          <m:r>
                            <a:rPr lang="en-US" sz="2800" b="0" i="1" smtClean="0">
                              <a:latin typeface="Cambria Math" panose="02040503050406030204" pitchFamily="18" charset="0"/>
                            </a:rPr>
                            <m:t>𝑈</m:t>
                          </m:r>
                        </m:den>
                      </m:f>
                      <m:r>
                        <a:rPr lang="en-US" sz="2800" b="0" i="1" smtClean="0">
                          <a:latin typeface="Cambria Math" panose="02040503050406030204" pitchFamily="18" charset="0"/>
                        </a:rPr>
                        <m:t>;   </m:t>
                      </m:r>
                      <m:r>
                        <a:rPr lang="en-US" sz="2800" b="0" i="1" smtClean="0">
                          <a:latin typeface="Cambria Math" panose="02040503050406030204" pitchFamily="18" charset="0"/>
                        </a:rPr>
                        <m:t>𝑞</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oMath>
                  </m:oMathPara>
                </a14:m>
                <a:endParaRPr lang="ru-RU" sz="2800" dirty="0"/>
              </a:p>
            </p:txBody>
          </p:sp>
        </mc:Choice>
        <mc:Fallback xmlns="">
          <p:sp>
            <p:nvSpPr>
              <p:cNvPr id="8" name="TextBox 7">
                <a:extLst>
                  <a:ext uri="{FF2B5EF4-FFF2-40B4-BE49-F238E27FC236}">
                    <a16:creationId xmlns:a16="http://schemas.microsoft.com/office/drawing/2014/main" id="{14B9EB49-10D2-46A5-8FB6-A1F8BBF86E59}"/>
                  </a:ext>
                </a:extLst>
              </p:cNvPr>
              <p:cNvSpPr txBox="1">
                <a:spLocks noRot="1" noChangeAspect="1" noMove="1" noResize="1" noEditPoints="1" noAdjustHandles="1" noChangeArrowheads="1" noChangeShapeType="1" noTextEdit="1"/>
              </p:cNvSpPr>
              <p:nvPr/>
            </p:nvSpPr>
            <p:spPr>
              <a:xfrm>
                <a:off x="4533834" y="5529648"/>
                <a:ext cx="3062826" cy="738151"/>
              </a:xfrm>
              <a:prstGeom prst="rect">
                <a:avLst/>
              </a:prstGeom>
              <a:blipFill>
                <a:blip r:embed="rId4"/>
                <a:stretch>
                  <a:fillRect/>
                </a:stretch>
              </a:blipFill>
            </p:spPr>
            <p:txBody>
              <a:bodyPr/>
              <a:lstStyle/>
              <a:p>
                <a:r>
                  <a:rPr lang="ru-RU">
                    <a:noFill/>
                  </a:rPr>
                  <a:t> </a:t>
                </a:r>
              </a:p>
            </p:txBody>
          </p:sp>
        </mc:Fallback>
      </mc:AlternateContent>
      <p:sp>
        <p:nvSpPr>
          <p:cNvPr id="9" name="Прямоугольник 8">
            <a:extLst>
              <a:ext uri="{FF2B5EF4-FFF2-40B4-BE49-F238E27FC236}">
                <a16:creationId xmlns:a16="http://schemas.microsoft.com/office/drawing/2014/main" id="{24542E8D-2CA2-4094-81A1-CDE8BC6F05F0}"/>
              </a:ext>
            </a:extLst>
          </p:cNvPr>
          <p:cNvSpPr/>
          <p:nvPr/>
        </p:nvSpPr>
        <p:spPr>
          <a:xfrm>
            <a:off x="4302842" y="4351975"/>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10" name="Прямоугольник 9">
            <a:extLst>
              <a:ext uri="{FF2B5EF4-FFF2-40B4-BE49-F238E27FC236}">
                <a16:creationId xmlns:a16="http://schemas.microsoft.com/office/drawing/2014/main" id="{45D4289F-3321-4427-9708-6886A22AB91C}"/>
              </a:ext>
            </a:extLst>
          </p:cNvPr>
          <p:cNvSpPr/>
          <p:nvPr/>
        </p:nvSpPr>
        <p:spPr>
          <a:xfrm>
            <a:off x="7655642" y="4351975"/>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024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34DFAE-77C3-4CD6-9026-517665361113}"/>
              </a:ext>
            </a:extLst>
          </p:cNvPr>
          <p:cNvSpPr txBox="1"/>
          <p:nvPr/>
        </p:nvSpPr>
        <p:spPr>
          <a:xfrm>
            <a:off x="206976" y="413293"/>
            <a:ext cx="11717292" cy="2308324"/>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 рисунке представлен фрагмент Периодической системы элементов Д. И. Менделеева. Под названием каждого элемента приведены массовые числа его основных стабильных изотопов. При этом нижний индекс около массового числа указывает (в процентах) распространённость соответствующего изотопа в природе.</a:t>
            </a:r>
          </a:p>
        </p:txBody>
      </p:sp>
      <p:sp>
        <p:nvSpPr>
          <p:cNvPr id="5" name="TextBox 4">
            <a:extLst>
              <a:ext uri="{FF2B5EF4-FFF2-40B4-BE49-F238E27FC236}">
                <a16:creationId xmlns:a16="http://schemas.microsoft.com/office/drawing/2014/main" id="{2375C41A-6AB9-4625-A29D-FE76C566E62A}"/>
              </a:ext>
            </a:extLst>
          </p:cNvPr>
          <p:cNvSpPr txBox="1"/>
          <p:nvPr/>
        </p:nvSpPr>
        <p:spPr>
          <a:xfrm>
            <a:off x="404683" y="5418447"/>
            <a:ext cx="11519585"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Определите число протонов в ядре наиболее распространённого изотопа цинка</a:t>
            </a:r>
            <a:r>
              <a:rPr lang="ru-RU" dirty="0"/>
              <a:t>.</a:t>
            </a:r>
          </a:p>
        </p:txBody>
      </p:sp>
      <p:pic>
        <p:nvPicPr>
          <p:cNvPr id="7" name="Рисунок 6">
            <a:extLst>
              <a:ext uri="{FF2B5EF4-FFF2-40B4-BE49-F238E27FC236}">
                <a16:creationId xmlns:a16="http://schemas.microsoft.com/office/drawing/2014/main" id="{768B2867-A1DF-4871-A86B-BF50DAF51EFF}"/>
              </a:ext>
            </a:extLst>
          </p:cNvPr>
          <p:cNvPicPr>
            <a:picLocks noChangeAspect="1"/>
          </p:cNvPicPr>
          <p:nvPr/>
        </p:nvPicPr>
        <p:blipFill>
          <a:blip r:embed="rId2"/>
          <a:stretch>
            <a:fillRect/>
          </a:stretch>
        </p:blipFill>
        <p:spPr>
          <a:xfrm>
            <a:off x="61783" y="413293"/>
            <a:ext cx="685800" cy="390525"/>
          </a:xfrm>
          <a:prstGeom prst="rect">
            <a:avLst/>
          </a:prstGeom>
        </p:spPr>
      </p:pic>
      <p:pic>
        <p:nvPicPr>
          <p:cNvPr id="9" name="Рисунок 8">
            <a:extLst>
              <a:ext uri="{FF2B5EF4-FFF2-40B4-BE49-F238E27FC236}">
                <a16:creationId xmlns:a16="http://schemas.microsoft.com/office/drawing/2014/main" id="{8766D98F-5F8A-48BC-B84E-EA9D058CD10E}"/>
              </a:ext>
            </a:extLst>
          </p:cNvPr>
          <p:cNvPicPr>
            <a:picLocks noChangeAspect="1"/>
          </p:cNvPicPr>
          <p:nvPr/>
        </p:nvPicPr>
        <p:blipFill>
          <a:blip r:embed="rId3"/>
          <a:stretch>
            <a:fillRect/>
          </a:stretch>
        </p:blipFill>
        <p:spPr>
          <a:xfrm>
            <a:off x="2183025" y="2454747"/>
            <a:ext cx="3981450" cy="271462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6254E2-97C1-489E-BF51-657F407DB13E}"/>
                  </a:ext>
                </a:extLst>
              </p:cNvPr>
              <p:cNvSpPr txBox="1"/>
              <p:nvPr/>
            </p:nvSpPr>
            <p:spPr>
              <a:xfrm>
                <a:off x="8789526" y="2721617"/>
                <a:ext cx="79072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64</m:t>
                          </m:r>
                        </m:e>
                        <m:sub>
                          <m:r>
                            <a:rPr lang="en-US" sz="2800" b="0" i="1" smtClean="0">
                              <a:latin typeface="Cambria Math" panose="02040503050406030204" pitchFamily="18" charset="0"/>
                            </a:rPr>
                            <m:t>49</m:t>
                          </m:r>
                        </m:sub>
                      </m:sSub>
                    </m:oMath>
                  </m:oMathPara>
                </a14:m>
                <a:endParaRPr lang="ru-RU" sz="2800" dirty="0"/>
              </a:p>
            </p:txBody>
          </p:sp>
        </mc:Choice>
        <mc:Fallback xmlns="">
          <p:sp>
            <p:nvSpPr>
              <p:cNvPr id="10" name="TextBox 9">
                <a:extLst>
                  <a:ext uri="{FF2B5EF4-FFF2-40B4-BE49-F238E27FC236}">
                    <a16:creationId xmlns:a16="http://schemas.microsoft.com/office/drawing/2014/main" id="{236254E2-97C1-489E-BF51-657F407DB13E}"/>
                  </a:ext>
                </a:extLst>
              </p:cNvPr>
              <p:cNvSpPr txBox="1">
                <a:spLocks noRot="1" noChangeAspect="1" noMove="1" noResize="1" noEditPoints="1" noAdjustHandles="1" noChangeArrowheads="1" noChangeShapeType="1" noTextEdit="1"/>
              </p:cNvSpPr>
              <p:nvPr/>
            </p:nvSpPr>
            <p:spPr>
              <a:xfrm>
                <a:off x="8789526" y="2721617"/>
                <a:ext cx="790729" cy="430887"/>
              </a:xfrm>
              <a:prstGeom prst="rect">
                <a:avLst/>
              </a:prstGeom>
              <a:blipFill>
                <a:blip r:embed="rId4"/>
                <a:stretch>
                  <a:fillRect/>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CAB2D7B7-3F80-493A-B057-8B7100FA5940}"/>
              </a:ext>
            </a:extLst>
          </p:cNvPr>
          <p:cNvSpPr txBox="1"/>
          <p:nvPr/>
        </p:nvSpPr>
        <p:spPr>
          <a:xfrm>
            <a:off x="7463481" y="3198167"/>
            <a:ext cx="3687228" cy="461665"/>
          </a:xfrm>
          <a:prstGeom prst="rect">
            <a:avLst/>
          </a:prstGeom>
          <a:noFill/>
        </p:spPr>
        <p:txBody>
          <a:bodyPr wrap="none" rtlCol="0">
            <a:spAutoFit/>
          </a:bodyPr>
          <a:lstStyle/>
          <a:p>
            <a:r>
              <a:rPr lang="ru-RU" sz="2400" dirty="0">
                <a:solidFill>
                  <a:srgbClr val="FF0000"/>
                </a:solidFill>
                <a:latin typeface="Courier New" panose="02070309020205020404" pitchFamily="49" charset="0"/>
                <a:cs typeface="Courier New" panose="02070309020205020404" pitchFamily="49" charset="0"/>
              </a:rPr>
              <a:t>Но это не причем!!!</a:t>
            </a:r>
          </a:p>
        </p:txBody>
      </p:sp>
      <p:sp>
        <p:nvSpPr>
          <p:cNvPr id="12" name="TextBox 11">
            <a:extLst>
              <a:ext uri="{FF2B5EF4-FFF2-40B4-BE49-F238E27FC236}">
                <a16:creationId xmlns:a16="http://schemas.microsoft.com/office/drawing/2014/main" id="{D61B39E4-CF59-4A0B-B7CD-AF80BCF32AC5}"/>
              </a:ext>
            </a:extLst>
          </p:cNvPr>
          <p:cNvSpPr txBox="1"/>
          <p:nvPr/>
        </p:nvSpPr>
        <p:spPr>
          <a:xfrm>
            <a:off x="6812691" y="3714662"/>
            <a:ext cx="3318537" cy="461665"/>
          </a:xfrm>
          <a:prstGeom prst="rect">
            <a:avLst/>
          </a:prstGeom>
          <a:noFill/>
        </p:spPr>
        <p:txBody>
          <a:bodyPr wrap="none" rtlCol="0">
            <a:spAutoFit/>
          </a:bodyPr>
          <a:lstStyle/>
          <a:p>
            <a:r>
              <a:rPr lang="ru-RU" sz="2400" dirty="0">
                <a:solidFill>
                  <a:srgbClr val="FF0000"/>
                </a:solidFill>
                <a:latin typeface="Courier New" panose="02070309020205020404" pitchFamily="49" charset="0"/>
                <a:cs typeface="Courier New" panose="02070309020205020404" pitchFamily="49" charset="0"/>
              </a:rPr>
              <a:t>Число протонов 30</a:t>
            </a:r>
          </a:p>
        </p:txBody>
      </p:sp>
      <p:cxnSp>
        <p:nvCxnSpPr>
          <p:cNvPr id="14" name="Прямая со стрелкой 13">
            <a:extLst>
              <a:ext uri="{FF2B5EF4-FFF2-40B4-BE49-F238E27FC236}">
                <a16:creationId xmlns:a16="http://schemas.microsoft.com/office/drawing/2014/main" id="{64DE6821-BD9A-45C8-A5BB-2A0DB3ED91C7}"/>
              </a:ext>
            </a:extLst>
          </p:cNvPr>
          <p:cNvCxnSpPr>
            <a:cxnSpLocks/>
          </p:cNvCxnSpPr>
          <p:nvPr/>
        </p:nvCxnSpPr>
        <p:spPr>
          <a:xfrm flipH="1">
            <a:off x="5041557" y="4136382"/>
            <a:ext cx="2990335" cy="4974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48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0E3BD1-A911-459C-BC3F-6E2F3A6FA7EC}"/>
              </a:ext>
            </a:extLst>
          </p:cNvPr>
          <p:cNvSpPr txBox="1"/>
          <p:nvPr/>
        </p:nvSpPr>
        <p:spPr>
          <a:xfrm>
            <a:off x="157548" y="480014"/>
            <a:ext cx="11865575" cy="4893647"/>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При исследовании зависимости кинетической энергии фотоэлектронов от частоты падающего света фотоэлемент освещался через светофильтры. В первой серии опытов использовался светофильтр, пропускающий только зелёный свет, а во второй — пропускающий только синий. В каждом опыте наблюдали явление фотоэффекта.</a:t>
            </a:r>
          </a:p>
          <a:p>
            <a:pPr indent="715963" algn="just"/>
            <a:r>
              <a:rPr lang="ru-RU" sz="2400" dirty="0">
                <a:latin typeface="Courier New" panose="02070309020205020404" pitchFamily="49" charset="0"/>
                <a:cs typeface="Courier New" panose="02070309020205020404" pitchFamily="49" charset="0"/>
              </a:rPr>
              <a:t>Как изменились длина волны падающего на фотоэлемент света и «красная граница» фотоэффекта при переходе от первой серии опытов ко второй?</a:t>
            </a:r>
          </a:p>
          <a:p>
            <a:pPr indent="715963" algn="just"/>
            <a:r>
              <a:rPr lang="ru-RU" sz="2400" dirty="0">
                <a:latin typeface="Courier New" panose="02070309020205020404" pitchFamily="49" charset="0"/>
                <a:cs typeface="Courier New" panose="02070309020205020404" pitchFamily="49" charset="0"/>
              </a:rPr>
              <a:t>Для каждой величины определите соответствующий характер изменения: 1) увеличилась	2) уменьшилась	3) не изменилась</a:t>
            </a:r>
          </a:p>
          <a:p>
            <a:pPr indent="715963" algn="just"/>
            <a:r>
              <a:rPr lang="ru-RU" sz="2400" dirty="0">
                <a:latin typeface="Courier New" panose="02070309020205020404" pitchFamily="49" charset="0"/>
                <a:cs typeface="Courier New" panose="02070309020205020404" pitchFamily="49" charset="0"/>
              </a:rPr>
              <a:t>Запишите в таблицу выбранные цифры для каждой физической величины. Цифры в ответе могут повторяться</a:t>
            </a:r>
            <a:r>
              <a:rPr lang="ru-RU" dirty="0"/>
              <a:t>.</a:t>
            </a:r>
          </a:p>
        </p:txBody>
      </p:sp>
      <p:pic>
        <p:nvPicPr>
          <p:cNvPr id="5" name="Рисунок 4">
            <a:extLst>
              <a:ext uri="{FF2B5EF4-FFF2-40B4-BE49-F238E27FC236}">
                <a16:creationId xmlns:a16="http://schemas.microsoft.com/office/drawing/2014/main" id="{DC1CAC3A-F4ED-4263-8803-A798F5CDD3B5}"/>
              </a:ext>
            </a:extLst>
          </p:cNvPr>
          <p:cNvPicPr>
            <a:picLocks noChangeAspect="1"/>
          </p:cNvPicPr>
          <p:nvPr/>
        </p:nvPicPr>
        <p:blipFill>
          <a:blip r:embed="rId2"/>
          <a:stretch>
            <a:fillRect/>
          </a:stretch>
        </p:blipFill>
        <p:spPr>
          <a:xfrm>
            <a:off x="257817" y="5282611"/>
            <a:ext cx="6524625" cy="1095375"/>
          </a:xfrm>
          <a:prstGeom prst="rect">
            <a:avLst/>
          </a:prstGeom>
        </p:spPr>
      </p:pic>
      <p:sp>
        <p:nvSpPr>
          <p:cNvPr id="6" name="Прямоугольник 5">
            <a:extLst>
              <a:ext uri="{FF2B5EF4-FFF2-40B4-BE49-F238E27FC236}">
                <a16:creationId xmlns:a16="http://schemas.microsoft.com/office/drawing/2014/main" id="{315CA546-7F11-4F63-B31F-A86FC22A9AF3}"/>
              </a:ext>
            </a:extLst>
          </p:cNvPr>
          <p:cNvSpPr/>
          <p:nvPr/>
        </p:nvSpPr>
        <p:spPr>
          <a:xfrm>
            <a:off x="1794420" y="5454656"/>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2</a:t>
            </a:r>
            <a:endParaRPr lang="ru-RU" sz="5400" b="1" cap="none" spc="0" dirty="0">
              <a:ln w="22225">
                <a:solidFill>
                  <a:schemeClr val="accent2"/>
                </a:solidFill>
                <a:prstDash val="solid"/>
              </a:ln>
              <a:solidFill>
                <a:schemeClr val="accent2">
                  <a:lumMod val="40000"/>
                  <a:lumOff val="60000"/>
                </a:schemeClr>
              </a:solidFill>
              <a:effectLst/>
            </a:endParaRPr>
          </a:p>
        </p:txBody>
      </p:sp>
      <p:pic>
        <p:nvPicPr>
          <p:cNvPr id="8" name="Рисунок 7">
            <a:extLst>
              <a:ext uri="{FF2B5EF4-FFF2-40B4-BE49-F238E27FC236}">
                <a16:creationId xmlns:a16="http://schemas.microsoft.com/office/drawing/2014/main" id="{9C5BCA39-0758-40A6-97AA-CB552925A757}"/>
              </a:ext>
            </a:extLst>
          </p:cNvPr>
          <p:cNvPicPr>
            <a:picLocks noChangeAspect="1"/>
          </p:cNvPicPr>
          <p:nvPr/>
        </p:nvPicPr>
        <p:blipFill>
          <a:blip r:embed="rId3"/>
          <a:stretch>
            <a:fillRect/>
          </a:stretch>
        </p:blipFill>
        <p:spPr>
          <a:xfrm>
            <a:off x="72593" y="439517"/>
            <a:ext cx="676275" cy="3714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3B1AE2-B632-4539-AAAD-3C569B351B8A}"/>
                  </a:ext>
                </a:extLst>
              </p:cNvPr>
              <p:cNvSpPr txBox="1"/>
              <p:nvPr/>
            </p:nvSpPr>
            <p:spPr>
              <a:xfrm>
                <a:off x="7168343" y="5553299"/>
                <a:ext cx="187711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ru-RU" b="0" i="1" smtClean="0">
                              <a:latin typeface="Cambria Math" panose="02040503050406030204" pitchFamily="18" charset="0"/>
                              <a:ea typeface="Cambria Math" panose="02040503050406030204" pitchFamily="18" charset="0"/>
                            </a:rPr>
                            <m:t>вых</m:t>
                          </m:r>
                        </m:sub>
                      </m:sSub>
                      <m:r>
                        <a:rPr lang="ru-RU" b="0" i="1" smtClean="0">
                          <a:latin typeface="Cambria Math" panose="02040503050406030204" pitchFamily="18" charset="0"/>
                          <a:ea typeface="Cambria Math" panose="02040503050406030204" pitchFamily="18" charset="0"/>
                        </a:rPr>
                        <m:t>+</m:t>
                      </m:r>
                      <m:f>
                        <m:fPr>
                          <m:ctrlPr>
                            <a:rPr lang="ru-RU"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9" name="TextBox 8">
                <a:extLst>
                  <a:ext uri="{FF2B5EF4-FFF2-40B4-BE49-F238E27FC236}">
                    <a16:creationId xmlns:a16="http://schemas.microsoft.com/office/drawing/2014/main" id="{E03B1AE2-B632-4539-AAAD-3C569B351B8A}"/>
                  </a:ext>
                </a:extLst>
              </p:cNvPr>
              <p:cNvSpPr txBox="1">
                <a:spLocks noRot="1" noChangeAspect="1" noMove="1" noResize="1" noEditPoints="1" noAdjustHandles="1" noChangeArrowheads="1" noChangeShapeType="1" noTextEdit="1"/>
              </p:cNvSpPr>
              <p:nvPr/>
            </p:nvSpPr>
            <p:spPr>
              <a:xfrm>
                <a:off x="7168343" y="5553299"/>
                <a:ext cx="1877117" cy="553998"/>
              </a:xfrm>
              <a:prstGeom prst="rect">
                <a:avLst/>
              </a:prstGeom>
              <a:blipFill>
                <a:blip r:embed="rId4"/>
                <a:stretch>
                  <a:fillRect/>
                </a:stretch>
              </a:blipFill>
            </p:spPr>
            <p:txBody>
              <a:bodyPr/>
              <a:lstStyle/>
              <a:p>
                <a:r>
                  <a:rPr lang="ru-RU">
                    <a:noFill/>
                  </a:rPr>
                  <a:t> </a:t>
                </a:r>
              </a:p>
            </p:txBody>
          </p:sp>
        </mc:Fallback>
      </mc:AlternateContent>
      <p:sp>
        <p:nvSpPr>
          <p:cNvPr id="10" name="Прямоугольник 9">
            <a:extLst>
              <a:ext uri="{FF2B5EF4-FFF2-40B4-BE49-F238E27FC236}">
                <a16:creationId xmlns:a16="http://schemas.microsoft.com/office/drawing/2014/main" id="{0C6C3BB0-DBEE-4CC2-B32B-ED0218EA207A}"/>
              </a:ext>
            </a:extLst>
          </p:cNvPr>
          <p:cNvSpPr/>
          <p:nvPr/>
        </p:nvSpPr>
        <p:spPr>
          <a:xfrm>
            <a:off x="5184291" y="5437344"/>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3</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472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7B9EC-4FC2-4FF9-8184-1AECE5674E3B}"/>
              </a:ext>
            </a:extLst>
          </p:cNvPr>
          <p:cNvSpPr txBox="1"/>
          <p:nvPr/>
        </p:nvSpPr>
        <p:spPr>
          <a:xfrm>
            <a:off x="134894" y="519141"/>
            <a:ext cx="11922211" cy="5632311"/>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Выберите все верные утверждения о физических явлениях, величинах и закономерностях. Запишите цифры, под которыми они указаны.</a:t>
            </a:r>
          </a:p>
          <a:p>
            <a:pPr algn="just"/>
            <a:r>
              <a:rPr lang="ru-RU" sz="2400" b="1" dirty="0">
                <a:latin typeface="Courier New" panose="02070309020205020404" pitchFamily="49" charset="0"/>
                <a:cs typeface="Courier New" panose="02070309020205020404" pitchFamily="49" charset="0"/>
              </a:rPr>
              <a:t>1)</a:t>
            </a:r>
            <a:r>
              <a:rPr lang="en-US"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При прохождении математическим маятником положения равновесия центростремительное ускорение его груза максимально.</a:t>
            </a:r>
          </a:p>
          <a:p>
            <a:pPr algn="just"/>
            <a:r>
              <a:rPr lang="ru-RU" sz="2400" b="1" dirty="0">
                <a:latin typeface="Courier New" panose="02070309020205020404" pitchFamily="49" charset="0"/>
                <a:cs typeface="Courier New" panose="02070309020205020404" pitchFamily="49" charset="0"/>
              </a:rPr>
              <a:t>2)</a:t>
            </a:r>
            <a:r>
              <a:rPr lang="en-US"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Удельная теплоёмкость вещества показывает, какое количество теплоты необходимо сообщить 1 кг вещества для его плавления.</a:t>
            </a:r>
          </a:p>
          <a:p>
            <a:pPr algn="just"/>
            <a:r>
              <a:rPr lang="ru-RU" sz="2400" b="1" dirty="0">
                <a:latin typeface="Courier New" panose="02070309020205020404" pitchFamily="49" charset="0"/>
                <a:cs typeface="Courier New" panose="02070309020205020404" pitchFamily="49" charset="0"/>
              </a:rPr>
              <a:t>3)</a:t>
            </a:r>
            <a:r>
              <a:rPr lang="en-US"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При помещении проводника в электростатическое поле наблюдается явление электростатической индукции.</a:t>
            </a:r>
          </a:p>
          <a:p>
            <a:pPr algn="just"/>
            <a:r>
              <a:rPr lang="ru-RU" sz="2400" b="1" dirty="0">
                <a:latin typeface="Courier New" panose="02070309020205020404" pitchFamily="49" charset="0"/>
                <a:cs typeface="Courier New" panose="02070309020205020404" pitchFamily="49" charset="0"/>
              </a:rPr>
              <a:t>4)</a:t>
            </a:r>
            <a:r>
              <a:rPr lang="en-US"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При преломлении света, падающего из среды с меньшим показателем преломления в среду с большим показателем преломления, угол падения меньше угла преломления.</a:t>
            </a:r>
          </a:p>
          <a:p>
            <a:pPr algn="just"/>
            <a:r>
              <a:rPr lang="ru-RU" sz="2400" b="1" dirty="0">
                <a:latin typeface="Courier New" panose="02070309020205020404" pitchFamily="49" charset="0"/>
                <a:cs typeface="Courier New" panose="02070309020205020404" pitchFamily="49" charset="0"/>
              </a:rPr>
              <a:t>5)</a:t>
            </a:r>
            <a:r>
              <a:rPr lang="en-US"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При </a:t>
            </a:r>
            <a:r>
              <a:rPr lang="el-GR" sz="2400" dirty="0">
                <a:latin typeface="Courier New" panose="02070309020205020404" pitchFamily="49" charset="0"/>
                <a:cs typeface="Courier New" panose="02070309020205020404" pitchFamily="49" charset="0"/>
              </a:rPr>
              <a:t>β</a:t>
            </a:r>
            <a:r>
              <a:rPr lang="ru-RU" sz="2400" dirty="0">
                <a:latin typeface="Courier New" panose="02070309020205020404" pitchFamily="49" charset="0"/>
                <a:cs typeface="Courier New" panose="02070309020205020404" pitchFamily="49" charset="0"/>
              </a:rPr>
              <a:t>-распаде ядра выполняются законы сохранения энергии и электрического заряда, но не выполняется закон сохранения импульса.</a:t>
            </a:r>
          </a:p>
        </p:txBody>
      </p:sp>
      <p:sp>
        <p:nvSpPr>
          <p:cNvPr id="5" name="Овал 4">
            <a:extLst>
              <a:ext uri="{FF2B5EF4-FFF2-40B4-BE49-F238E27FC236}">
                <a16:creationId xmlns:a16="http://schemas.microsoft.com/office/drawing/2014/main" id="{4C008982-6407-44C9-8555-642D32273A5E}"/>
              </a:ext>
            </a:extLst>
          </p:cNvPr>
          <p:cNvSpPr/>
          <p:nvPr/>
        </p:nvSpPr>
        <p:spPr>
          <a:xfrm>
            <a:off x="185996" y="3132955"/>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нак умножения 5">
            <a:extLst>
              <a:ext uri="{FF2B5EF4-FFF2-40B4-BE49-F238E27FC236}">
                <a16:creationId xmlns:a16="http://schemas.microsoft.com/office/drawing/2014/main" id="{D1F2D484-2839-4D04-A683-B4EF16A1FCE8}"/>
              </a:ext>
            </a:extLst>
          </p:cNvPr>
          <p:cNvSpPr/>
          <p:nvPr/>
        </p:nvSpPr>
        <p:spPr>
          <a:xfrm>
            <a:off x="119321" y="2331190"/>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нак умножения 6">
            <a:extLst>
              <a:ext uri="{FF2B5EF4-FFF2-40B4-BE49-F238E27FC236}">
                <a16:creationId xmlns:a16="http://schemas.microsoft.com/office/drawing/2014/main" id="{9CA6F70C-02A8-417C-B8BB-DCD881BFA244}"/>
              </a:ext>
            </a:extLst>
          </p:cNvPr>
          <p:cNvSpPr/>
          <p:nvPr/>
        </p:nvSpPr>
        <p:spPr>
          <a:xfrm>
            <a:off x="134894" y="3767786"/>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нак умножения 7">
            <a:extLst>
              <a:ext uri="{FF2B5EF4-FFF2-40B4-BE49-F238E27FC236}">
                <a16:creationId xmlns:a16="http://schemas.microsoft.com/office/drawing/2014/main" id="{F1273F7D-C961-4BCC-A89E-38C0696D1EA8}"/>
              </a:ext>
            </a:extLst>
          </p:cNvPr>
          <p:cNvSpPr/>
          <p:nvPr/>
        </p:nvSpPr>
        <p:spPr>
          <a:xfrm>
            <a:off x="119320" y="4870220"/>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841C9B7B-2DFB-49D9-B8FB-2ADC5F0A45B8}"/>
              </a:ext>
            </a:extLst>
          </p:cNvPr>
          <p:cNvSpPr/>
          <p:nvPr/>
        </p:nvSpPr>
        <p:spPr>
          <a:xfrm>
            <a:off x="171192" y="1660144"/>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a:extLst>
              <a:ext uri="{FF2B5EF4-FFF2-40B4-BE49-F238E27FC236}">
                <a16:creationId xmlns:a16="http://schemas.microsoft.com/office/drawing/2014/main" id="{5CB3EE2D-7911-420B-B64B-EFD50B46B7A9}"/>
              </a:ext>
            </a:extLst>
          </p:cNvPr>
          <p:cNvPicPr>
            <a:picLocks noChangeAspect="1"/>
          </p:cNvPicPr>
          <p:nvPr/>
        </p:nvPicPr>
        <p:blipFill>
          <a:blip r:embed="rId2"/>
          <a:stretch>
            <a:fillRect/>
          </a:stretch>
        </p:blipFill>
        <p:spPr>
          <a:xfrm>
            <a:off x="60369" y="458884"/>
            <a:ext cx="723900" cy="381000"/>
          </a:xfrm>
          <a:prstGeom prst="rect">
            <a:avLst/>
          </a:prstGeom>
        </p:spPr>
      </p:pic>
    </p:spTree>
    <p:extLst>
      <p:ext uri="{BB962C8B-B14F-4D97-AF65-F5344CB8AC3E}">
        <p14:creationId xmlns:p14="http://schemas.microsoft.com/office/powerpoint/2010/main" val="6460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A7CDA6E-1FCB-46E5-A968-4443AE83B52E}"/>
              </a:ext>
            </a:extLst>
          </p:cNvPr>
          <p:cNvPicPr>
            <a:picLocks noChangeAspect="1"/>
          </p:cNvPicPr>
          <p:nvPr/>
        </p:nvPicPr>
        <p:blipFill>
          <a:blip r:embed="rId2"/>
          <a:stretch>
            <a:fillRect/>
          </a:stretch>
        </p:blipFill>
        <p:spPr>
          <a:xfrm>
            <a:off x="2648593" y="1627575"/>
            <a:ext cx="6276975" cy="1952625"/>
          </a:xfrm>
          <a:prstGeom prst="rect">
            <a:avLst/>
          </a:prstGeom>
        </p:spPr>
      </p:pic>
      <p:pic>
        <p:nvPicPr>
          <p:cNvPr id="5" name="Рисунок 4">
            <a:extLst>
              <a:ext uri="{FF2B5EF4-FFF2-40B4-BE49-F238E27FC236}">
                <a16:creationId xmlns:a16="http://schemas.microsoft.com/office/drawing/2014/main" id="{2260A7A9-351B-41DC-92B6-E029A595A490}"/>
              </a:ext>
            </a:extLst>
          </p:cNvPr>
          <p:cNvPicPr>
            <a:picLocks noChangeAspect="1"/>
          </p:cNvPicPr>
          <p:nvPr/>
        </p:nvPicPr>
        <p:blipFill>
          <a:blip r:embed="rId3"/>
          <a:stretch>
            <a:fillRect/>
          </a:stretch>
        </p:blipFill>
        <p:spPr>
          <a:xfrm>
            <a:off x="118418" y="467754"/>
            <a:ext cx="685800" cy="361950"/>
          </a:xfrm>
          <a:prstGeom prst="rect">
            <a:avLst/>
          </a:prstGeom>
        </p:spPr>
      </p:pic>
      <p:sp>
        <p:nvSpPr>
          <p:cNvPr id="7" name="TextBox 6">
            <a:extLst>
              <a:ext uri="{FF2B5EF4-FFF2-40B4-BE49-F238E27FC236}">
                <a16:creationId xmlns:a16="http://schemas.microsoft.com/office/drawing/2014/main" id="{8C910B64-E3D4-440B-8140-6FC54405FA1F}"/>
              </a:ext>
            </a:extLst>
          </p:cNvPr>
          <p:cNvSpPr txBox="1"/>
          <p:nvPr/>
        </p:nvSpPr>
        <p:spPr>
          <a:xfrm>
            <a:off x="118418" y="467754"/>
            <a:ext cx="11867636" cy="830997"/>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 паспорте барометра (см. рисунок) указано, что абсолютная погрешность прямого измерения давления составляет 0,2 кПа.</a:t>
            </a:r>
          </a:p>
        </p:txBody>
      </p:sp>
      <p:sp>
        <p:nvSpPr>
          <p:cNvPr id="9" name="TextBox 8">
            <a:extLst>
              <a:ext uri="{FF2B5EF4-FFF2-40B4-BE49-F238E27FC236}">
                <a16:creationId xmlns:a16="http://schemas.microsoft.com/office/drawing/2014/main" id="{F4E36844-1D29-4850-866E-2B1D5352CD6F}"/>
              </a:ext>
            </a:extLst>
          </p:cNvPr>
          <p:cNvSpPr txBox="1"/>
          <p:nvPr/>
        </p:nvSpPr>
        <p:spPr>
          <a:xfrm>
            <a:off x="118418" y="3909024"/>
            <a:ext cx="11867636"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Определите показания барометра с учётом абсолютной погрешности измерения.</a:t>
            </a:r>
          </a:p>
        </p:txBody>
      </p:sp>
      <p:pic>
        <p:nvPicPr>
          <p:cNvPr id="11" name="Рисунок 10">
            <a:extLst>
              <a:ext uri="{FF2B5EF4-FFF2-40B4-BE49-F238E27FC236}">
                <a16:creationId xmlns:a16="http://schemas.microsoft.com/office/drawing/2014/main" id="{CBA7BD1D-65B3-417A-8DD3-4DFFF0C4B857}"/>
              </a:ext>
            </a:extLst>
          </p:cNvPr>
          <p:cNvPicPr>
            <a:picLocks noChangeAspect="1"/>
          </p:cNvPicPr>
          <p:nvPr/>
        </p:nvPicPr>
        <p:blipFill>
          <a:blip r:embed="rId4"/>
          <a:stretch>
            <a:fillRect/>
          </a:stretch>
        </p:blipFill>
        <p:spPr>
          <a:xfrm>
            <a:off x="1728787" y="4835137"/>
            <a:ext cx="8734425" cy="790575"/>
          </a:xfrm>
          <a:prstGeom prst="rect">
            <a:avLst/>
          </a:prstGeom>
        </p:spPr>
      </p:pic>
      <p:sp>
        <p:nvSpPr>
          <p:cNvPr id="12" name="Прямоугольник 11">
            <a:extLst>
              <a:ext uri="{FF2B5EF4-FFF2-40B4-BE49-F238E27FC236}">
                <a16:creationId xmlns:a16="http://schemas.microsoft.com/office/drawing/2014/main" id="{1884E230-3F74-47E5-B3CC-C36699A06996}"/>
              </a:ext>
            </a:extLst>
          </p:cNvPr>
          <p:cNvSpPr/>
          <p:nvPr/>
        </p:nvSpPr>
        <p:spPr>
          <a:xfrm>
            <a:off x="4755728" y="5267143"/>
            <a:ext cx="2680542"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100,6±0,2</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292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03936-50A6-4F50-8000-8C685155F680}"/>
              </a:ext>
            </a:extLst>
          </p:cNvPr>
          <p:cNvSpPr txBox="1"/>
          <p:nvPr/>
        </p:nvSpPr>
        <p:spPr>
          <a:xfrm>
            <a:off x="318187" y="472808"/>
            <a:ext cx="11779078" cy="4524315"/>
          </a:xfrm>
          <a:prstGeom prst="rect">
            <a:avLst/>
          </a:prstGeom>
          <a:noFill/>
        </p:spPr>
        <p:txBody>
          <a:bodyPr wrap="square">
            <a:spAutoFit/>
          </a:bodyPr>
          <a:lstStyle/>
          <a:p>
            <a:pPr indent="803275" algn="just"/>
            <a:r>
              <a:rPr lang="ru-RU" sz="2400" dirty="0">
                <a:latin typeface="Courier New" panose="02070309020205020404" pitchFamily="49" charset="0"/>
                <a:cs typeface="Courier New" panose="02070309020205020404" pitchFamily="49" charset="0"/>
              </a:rPr>
              <a:t>Необходимо собрать экспериментальную установку, с помощью которой можно определить плотность керосина. Для этого школьник взял пустую мензурку и металлический цилиндр с крючком. Какие два предмета из приведённого ниже перечня оборудования необходимо дополнительно использовать для проведения этого эксперимента?</a:t>
            </a:r>
          </a:p>
          <a:p>
            <a:pPr algn="just"/>
            <a:r>
              <a:rPr lang="ru-RU" sz="2400" dirty="0">
                <a:latin typeface="Courier New" panose="02070309020205020404" pitchFamily="49" charset="0"/>
                <a:cs typeface="Courier New" panose="02070309020205020404" pitchFamily="49" charset="0"/>
              </a:rPr>
              <a:t>1)	стакан с бензином</a:t>
            </a:r>
          </a:p>
          <a:p>
            <a:pPr algn="just"/>
            <a:r>
              <a:rPr lang="ru-RU" sz="2400" dirty="0">
                <a:latin typeface="Courier New" panose="02070309020205020404" pitchFamily="49" charset="0"/>
                <a:cs typeface="Courier New" panose="02070309020205020404" pitchFamily="49" charset="0"/>
              </a:rPr>
              <a:t>2)	линейка</a:t>
            </a:r>
          </a:p>
          <a:p>
            <a:pPr algn="just"/>
            <a:r>
              <a:rPr lang="ru-RU" sz="2400" dirty="0">
                <a:latin typeface="Courier New" panose="02070309020205020404" pitchFamily="49" charset="0"/>
                <a:cs typeface="Courier New" panose="02070309020205020404" pitchFamily="49" charset="0"/>
              </a:rPr>
              <a:t>3)	стакан с керосином</a:t>
            </a:r>
          </a:p>
          <a:p>
            <a:pPr algn="just"/>
            <a:r>
              <a:rPr lang="ru-RU" sz="2400" dirty="0">
                <a:latin typeface="Courier New" panose="02070309020205020404" pitchFamily="49" charset="0"/>
                <a:cs typeface="Courier New" panose="02070309020205020404" pitchFamily="49" charset="0"/>
              </a:rPr>
              <a:t>4)	динамометр</a:t>
            </a:r>
          </a:p>
          <a:p>
            <a:pPr algn="just"/>
            <a:r>
              <a:rPr lang="ru-RU" sz="2400" dirty="0">
                <a:latin typeface="Courier New" panose="02070309020205020404" pitchFamily="49" charset="0"/>
                <a:cs typeface="Courier New" panose="02070309020205020404" pitchFamily="49" charset="0"/>
              </a:rPr>
              <a:t>5)	термометр</a:t>
            </a:r>
          </a:p>
          <a:p>
            <a:pPr algn="just"/>
            <a:r>
              <a:rPr lang="ru-RU" sz="2400" dirty="0">
                <a:latin typeface="Courier New" panose="02070309020205020404" pitchFamily="49" charset="0"/>
                <a:cs typeface="Courier New" panose="02070309020205020404" pitchFamily="49" charset="0"/>
              </a:rPr>
              <a:t>В ответе запишите номера выбранных предметов.</a:t>
            </a:r>
          </a:p>
        </p:txBody>
      </p:sp>
      <p:pic>
        <p:nvPicPr>
          <p:cNvPr id="5" name="Рисунок 4">
            <a:extLst>
              <a:ext uri="{FF2B5EF4-FFF2-40B4-BE49-F238E27FC236}">
                <a16:creationId xmlns:a16="http://schemas.microsoft.com/office/drawing/2014/main" id="{E29EAF35-45AC-4598-81AA-CB8F6DBBBB45}"/>
              </a:ext>
            </a:extLst>
          </p:cNvPr>
          <p:cNvPicPr>
            <a:picLocks noChangeAspect="1"/>
          </p:cNvPicPr>
          <p:nvPr/>
        </p:nvPicPr>
        <p:blipFill>
          <a:blip r:embed="rId2"/>
          <a:stretch>
            <a:fillRect/>
          </a:stretch>
        </p:blipFill>
        <p:spPr>
          <a:xfrm>
            <a:off x="94735" y="472808"/>
            <a:ext cx="685800" cy="390525"/>
          </a:xfrm>
          <a:prstGeom prst="rect">
            <a:avLst/>
          </a:prstGeom>
        </p:spPr>
      </p:pic>
      <p:pic>
        <p:nvPicPr>
          <p:cNvPr id="6" name="Рисунок 5">
            <a:extLst>
              <a:ext uri="{FF2B5EF4-FFF2-40B4-BE49-F238E27FC236}">
                <a16:creationId xmlns:a16="http://schemas.microsoft.com/office/drawing/2014/main" id="{5784011B-D123-4176-A7C7-D587A0F48DB2}"/>
              </a:ext>
            </a:extLst>
          </p:cNvPr>
          <p:cNvPicPr>
            <a:picLocks noChangeAspect="1"/>
          </p:cNvPicPr>
          <p:nvPr/>
        </p:nvPicPr>
        <p:blipFill>
          <a:blip r:embed="rId3"/>
          <a:stretch>
            <a:fillRect/>
          </a:stretch>
        </p:blipFill>
        <p:spPr>
          <a:xfrm>
            <a:off x="318187" y="3802485"/>
            <a:ext cx="402371" cy="414564"/>
          </a:xfrm>
          <a:prstGeom prst="rect">
            <a:avLst/>
          </a:prstGeom>
        </p:spPr>
      </p:pic>
      <p:pic>
        <p:nvPicPr>
          <p:cNvPr id="7" name="Рисунок 6">
            <a:extLst>
              <a:ext uri="{FF2B5EF4-FFF2-40B4-BE49-F238E27FC236}">
                <a16:creationId xmlns:a16="http://schemas.microsoft.com/office/drawing/2014/main" id="{16B479E5-57DA-46CD-A455-EE98C8F2228A}"/>
              </a:ext>
            </a:extLst>
          </p:cNvPr>
          <p:cNvPicPr>
            <a:picLocks noChangeAspect="1"/>
          </p:cNvPicPr>
          <p:nvPr/>
        </p:nvPicPr>
        <p:blipFill>
          <a:blip r:embed="rId3"/>
          <a:stretch>
            <a:fillRect/>
          </a:stretch>
        </p:blipFill>
        <p:spPr>
          <a:xfrm>
            <a:off x="318187" y="3429000"/>
            <a:ext cx="402371" cy="414564"/>
          </a:xfrm>
          <a:prstGeom prst="rect">
            <a:avLst/>
          </a:prstGeom>
        </p:spPr>
      </p:pic>
    </p:spTree>
    <p:extLst>
      <p:ext uri="{BB962C8B-B14F-4D97-AF65-F5344CB8AC3E}">
        <p14:creationId xmlns:p14="http://schemas.microsoft.com/office/powerpoint/2010/main" val="42183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E02F5E1-E809-4544-A124-6838A6F1A028}"/>
              </a:ext>
            </a:extLst>
          </p:cNvPr>
          <p:cNvPicPr>
            <a:picLocks noChangeAspect="1"/>
          </p:cNvPicPr>
          <p:nvPr/>
        </p:nvPicPr>
        <p:blipFill>
          <a:blip r:embed="rId2"/>
          <a:stretch>
            <a:fillRect/>
          </a:stretch>
        </p:blipFill>
        <p:spPr>
          <a:xfrm>
            <a:off x="9935090" y="802803"/>
            <a:ext cx="1885950" cy="1743075"/>
          </a:xfrm>
          <a:prstGeom prst="rect">
            <a:avLst/>
          </a:prstGeom>
        </p:spPr>
      </p:pic>
      <p:pic>
        <p:nvPicPr>
          <p:cNvPr id="5" name="Рисунок 4">
            <a:extLst>
              <a:ext uri="{FF2B5EF4-FFF2-40B4-BE49-F238E27FC236}">
                <a16:creationId xmlns:a16="http://schemas.microsoft.com/office/drawing/2014/main" id="{64774FE7-6AA6-420C-B22F-91B219F6720B}"/>
              </a:ext>
            </a:extLst>
          </p:cNvPr>
          <p:cNvPicPr>
            <a:picLocks noChangeAspect="1"/>
          </p:cNvPicPr>
          <p:nvPr/>
        </p:nvPicPr>
        <p:blipFill>
          <a:blip r:embed="rId3"/>
          <a:stretch>
            <a:fillRect/>
          </a:stretch>
        </p:blipFill>
        <p:spPr>
          <a:xfrm>
            <a:off x="18535" y="431328"/>
            <a:ext cx="704850" cy="37147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B165BC-6253-4662-A30C-73B875EEB884}"/>
                  </a:ext>
                </a:extLst>
              </p:cNvPr>
              <p:cNvSpPr txBox="1"/>
              <p:nvPr/>
            </p:nvSpPr>
            <p:spPr>
              <a:xfrm>
                <a:off x="18534" y="327621"/>
                <a:ext cx="9916555"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Постоянное количество одноатомного идеального газа участвует в процессе, график которого изображён на рисунке в координатах р-</a:t>
                </a:r>
                <a14:m>
                  <m:oMath xmlns:m="http://schemas.openxmlformats.org/officeDocument/2006/math">
                    <m:r>
                      <a:rPr lang="ru-RU" sz="2400" i="1" dirty="0" smtClean="0">
                        <a:latin typeface="Cambria Math" panose="02040503050406030204" pitchFamily="18" charset="0"/>
                        <a:ea typeface="Cambria Math" panose="02040503050406030204" pitchFamily="18" charset="0"/>
                        <a:cs typeface="Courier New" panose="02070309020205020404" pitchFamily="49" charset="0"/>
                      </a:rPr>
                      <m:t>𝜌</m:t>
                    </m:r>
                  </m:oMath>
                </a14:m>
                <a:r>
                  <a:rPr lang="ru-RU" sz="2400" dirty="0">
                    <a:latin typeface="Courier New" panose="02070309020205020404" pitchFamily="49" charset="0"/>
                    <a:cs typeface="Courier New" panose="02070309020205020404" pitchFamily="49" charset="0"/>
                  </a:rPr>
                  <a:t>, где р — давление газа, </a:t>
                </a:r>
                <a14:m>
                  <m:oMath xmlns:m="http://schemas.openxmlformats.org/officeDocument/2006/math">
                    <m:r>
                      <a:rPr lang="ru-RU" sz="2400" i="1" dirty="0" smtClean="0">
                        <a:latin typeface="Cambria Math" panose="02040503050406030204" pitchFamily="18" charset="0"/>
                        <a:ea typeface="Cambria Math" panose="02040503050406030204" pitchFamily="18" charset="0"/>
                        <a:cs typeface="Courier New" panose="02070309020205020404" pitchFamily="49" charset="0"/>
                      </a:rPr>
                      <m:t>𝜌</m:t>
                    </m:r>
                  </m:oMath>
                </a14:m>
                <a:r>
                  <a:rPr lang="ru-RU" sz="2400" dirty="0">
                    <a:latin typeface="Courier New" panose="02070309020205020404" pitchFamily="49" charset="0"/>
                    <a:cs typeface="Courier New" panose="02070309020205020404" pitchFamily="49" charset="0"/>
                  </a:rPr>
                  <a:t> — плотность газа. Определите, получает газ теплоту или отдаёт в процессах 1-2 и 2-3. Ответ поясните, опираясь на законы молекулярной физики и термодинамики.</a:t>
                </a:r>
              </a:p>
            </p:txBody>
          </p:sp>
        </mc:Choice>
        <mc:Fallback xmlns="">
          <p:sp>
            <p:nvSpPr>
              <p:cNvPr id="7" name="TextBox 6">
                <a:extLst>
                  <a:ext uri="{FF2B5EF4-FFF2-40B4-BE49-F238E27FC236}">
                    <a16:creationId xmlns:a16="http://schemas.microsoft.com/office/drawing/2014/main" id="{CBB165BC-6253-4662-A30C-73B875EEB884}"/>
                  </a:ext>
                </a:extLst>
              </p:cNvPr>
              <p:cNvSpPr txBox="1">
                <a:spLocks noRot="1" noChangeAspect="1" noMove="1" noResize="1" noEditPoints="1" noAdjustHandles="1" noChangeArrowheads="1" noChangeShapeType="1" noTextEdit="1"/>
              </p:cNvSpPr>
              <p:nvPr/>
            </p:nvSpPr>
            <p:spPr>
              <a:xfrm>
                <a:off x="18534" y="327621"/>
                <a:ext cx="9916555" cy="2677656"/>
              </a:xfrm>
              <a:prstGeom prst="rect">
                <a:avLst/>
              </a:prstGeom>
              <a:blipFill>
                <a:blip r:embed="rId4"/>
                <a:stretch>
                  <a:fillRect l="-922" t="-1822" r="-983" b="-4328"/>
                </a:stretch>
              </a:blipFill>
            </p:spPr>
            <p:txBody>
              <a:bodyPr/>
              <a:lstStyle/>
              <a:p>
                <a:r>
                  <a:rPr lang="ru-RU">
                    <a:noFill/>
                  </a:rPr>
                  <a:t> </a:t>
                </a:r>
              </a:p>
            </p:txBody>
          </p:sp>
        </mc:Fallback>
      </mc:AlternateContent>
      <p:sp>
        <p:nvSpPr>
          <p:cNvPr id="8" name="TextBox 7">
            <a:extLst>
              <a:ext uri="{FF2B5EF4-FFF2-40B4-BE49-F238E27FC236}">
                <a16:creationId xmlns:a16="http://schemas.microsoft.com/office/drawing/2014/main" id="{E44901D5-89D0-4AEF-8293-EADECAD1B27E}"/>
              </a:ext>
            </a:extLst>
          </p:cNvPr>
          <p:cNvSpPr txBox="1"/>
          <p:nvPr/>
        </p:nvSpPr>
        <p:spPr>
          <a:xfrm>
            <a:off x="111211" y="3023812"/>
            <a:ext cx="1659429"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Решение:</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C5FB128-8817-4351-A2D8-ED40A261AAC3}"/>
                  </a:ext>
                </a:extLst>
              </p:cNvPr>
              <p:cNvSpPr txBox="1"/>
              <p:nvPr/>
            </p:nvSpPr>
            <p:spPr>
              <a:xfrm>
                <a:off x="228599" y="3477937"/>
                <a:ext cx="9706489" cy="586699"/>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1-2 </a:t>
                </a:r>
                <a:r>
                  <a:rPr lang="ru-RU" sz="2400" dirty="0">
                    <a:latin typeface="Courier New" panose="02070309020205020404" pitchFamily="49" charset="0"/>
                    <a:cs typeface="Courier New" panose="02070309020205020404" pitchFamily="49" charset="0"/>
                  </a:rPr>
                  <a:t>Давление и плотность газа растут линейно,</a:t>
                </a:r>
                <a14:m>
                  <m:oMath xmlns:m="http://schemas.openxmlformats.org/officeDocument/2006/math">
                    <m:r>
                      <a:rPr lang="ru-RU" sz="2400" i="1" smtClean="0">
                        <a:latin typeface="Cambria Math" panose="02040503050406030204" pitchFamily="18" charset="0"/>
                        <a:ea typeface="Cambria Math" panose="02040503050406030204" pitchFamily="18" charset="0"/>
                        <a:cs typeface="Courier New" panose="02070309020205020404" pitchFamily="49" charset="0"/>
                      </a:rPr>
                      <m:t>𝜌</m:t>
                    </m:r>
                    <m:r>
                      <a:rPr lang="ru-RU" sz="2400" b="0" i="1" smtClean="0">
                        <a:latin typeface="Cambria Math" panose="02040503050406030204" pitchFamily="18" charset="0"/>
                        <a:ea typeface="Cambria Math" panose="02040503050406030204" pitchFamily="18" charset="0"/>
                        <a:cs typeface="Courier New" panose="02070309020205020404" pitchFamily="49" charset="0"/>
                      </a:rPr>
                      <m:t>=</m:t>
                    </m:r>
                    <m:f>
                      <m:fPr>
                        <m:ctrlPr>
                          <a:rPr lang="ru-RU" sz="2400" b="0" i="1" smtClean="0">
                            <a:latin typeface="Cambria Math" panose="02040503050406030204" pitchFamily="18" charset="0"/>
                            <a:ea typeface="Cambria Math" panose="02040503050406030204" pitchFamily="18" charset="0"/>
                            <a:cs typeface="Courier New" panose="02070309020205020404" pitchFamily="49" charset="0"/>
                          </a:rPr>
                        </m:ctrlPr>
                      </m:fPr>
                      <m:num>
                        <m:r>
                          <a:rPr lang="en-US" sz="2400" b="0" i="1" smtClean="0">
                            <a:latin typeface="Cambria Math" panose="02040503050406030204" pitchFamily="18" charset="0"/>
                            <a:ea typeface="Cambria Math" panose="02040503050406030204" pitchFamily="18" charset="0"/>
                            <a:cs typeface="Courier New" panose="02070309020205020404" pitchFamily="49" charset="0"/>
                          </a:rPr>
                          <m:t>𝑚</m:t>
                        </m:r>
                      </m:num>
                      <m:den>
                        <m:r>
                          <a:rPr lang="en-US" sz="2400" b="0" i="1" smtClean="0">
                            <a:latin typeface="Cambria Math" panose="02040503050406030204" pitchFamily="18" charset="0"/>
                            <a:ea typeface="Cambria Math" panose="02040503050406030204" pitchFamily="18" charset="0"/>
                            <a:cs typeface="Courier New" panose="02070309020205020404" pitchFamily="49" charset="0"/>
                          </a:rPr>
                          <m:t>𝑉</m:t>
                        </m:r>
                      </m:den>
                    </m:f>
                    <m:r>
                      <a:rPr lang="ru-RU" sz="2400" b="0" i="1" smtClean="0">
                        <a:latin typeface="Cambria Math" panose="02040503050406030204" pitchFamily="18" charset="0"/>
                        <a:ea typeface="Cambria Math" panose="02040503050406030204" pitchFamily="18" charset="0"/>
                        <a:cs typeface="Courier New" panose="02070309020205020404" pitchFamily="49" charset="0"/>
                      </a:rPr>
                      <m:t>,</m:t>
                    </m:r>
                  </m:oMath>
                </a14:m>
                <a:endParaRPr lang="ru-RU" sz="2400" dirty="0">
                  <a:latin typeface="Courier New" panose="02070309020205020404" pitchFamily="49" charset="0"/>
                  <a:cs typeface="Courier New" panose="02070309020205020404" pitchFamily="49" charset="0"/>
                </a:endParaRPr>
              </a:p>
            </p:txBody>
          </p:sp>
        </mc:Choice>
        <mc:Fallback xmlns="">
          <p:sp>
            <p:nvSpPr>
              <p:cNvPr id="10" name="TextBox 9">
                <a:extLst>
                  <a:ext uri="{FF2B5EF4-FFF2-40B4-BE49-F238E27FC236}">
                    <a16:creationId xmlns:a16="http://schemas.microsoft.com/office/drawing/2014/main" id="{8C5FB128-8817-4351-A2D8-ED40A261AAC3}"/>
                  </a:ext>
                </a:extLst>
              </p:cNvPr>
              <p:cNvSpPr txBox="1">
                <a:spLocks noRot="1" noChangeAspect="1" noMove="1" noResize="1" noEditPoints="1" noAdjustHandles="1" noChangeArrowheads="1" noChangeShapeType="1" noTextEdit="1"/>
              </p:cNvSpPr>
              <p:nvPr/>
            </p:nvSpPr>
            <p:spPr>
              <a:xfrm>
                <a:off x="228599" y="3477937"/>
                <a:ext cx="9706489" cy="586699"/>
              </a:xfrm>
              <a:prstGeom prst="rect">
                <a:avLst/>
              </a:prstGeom>
              <a:blipFill>
                <a:blip r:embed="rId5"/>
                <a:stretch>
                  <a:fillRect l="-942" b="-135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3D8C17-E307-40A1-9290-BBA9DB0A5081}"/>
                  </a:ext>
                </a:extLst>
              </p:cNvPr>
              <p:cNvSpPr txBox="1"/>
              <p:nvPr/>
            </p:nvSpPr>
            <p:spPr>
              <a:xfrm>
                <a:off x="9511570" y="3527487"/>
                <a:ext cx="2559996" cy="517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𝜇</m:t>
                          </m:r>
                        </m:den>
                      </m:f>
                      <m:r>
                        <a:rPr lang="en-US" b="0" i="1" smtClean="0">
                          <a:latin typeface="Cambria Math" panose="02040503050406030204" pitchFamily="18" charset="0"/>
                        </a:rPr>
                        <m:t>𝑅𝑇</m:t>
                      </m:r>
                      <m:r>
                        <a:rPr lang="en-US" b="0" i="1" smtClean="0">
                          <a:latin typeface="Cambria Math" panose="02040503050406030204" pitchFamily="18" charset="0"/>
                        </a:rPr>
                        <m:t> или </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𝜌</m:t>
                          </m:r>
                        </m:num>
                        <m:den>
                          <m:r>
                            <a:rPr lang="en-US" b="0" i="1" smtClean="0">
                              <a:latin typeface="Cambria Math" panose="02040503050406030204" pitchFamily="18" charset="0"/>
                              <a:ea typeface="Cambria Math" panose="02040503050406030204" pitchFamily="18" charset="0"/>
                            </a:rPr>
                            <m:t>𝜇</m:t>
                          </m:r>
                        </m:den>
                      </m:f>
                      <m:r>
                        <a:rPr lang="en-US" b="0" i="1" smtClean="0">
                          <a:latin typeface="Cambria Math" panose="02040503050406030204" pitchFamily="18" charset="0"/>
                        </a:rPr>
                        <m:t>𝑅𝑇</m:t>
                      </m:r>
                    </m:oMath>
                  </m:oMathPara>
                </a14:m>
                <a:endParaRPr lang="ru-RU" dirty="0"/>
              </a:p>
            </p:txBody>
          </p:sp>
        </mc:Choice>
        <mc:Fallback xmlns="">
          <p:sp>
            <p:nvSpPr>
              <p:cNvPr id="12" name="TextBox 11">
                <a:extLst>
                  <a:ext uri="{FF2B5EF4-FFF2-40B4-BE49-F238E27FC236}">
                    <a16:creationId xmlns:a16="http://schemas.microsoft.com/office/drawing/2014/main" id="{F43D8C17-E307-40A1-9290-BBA9DB0A5081}"/>
                  </a:ext>
                </a:extLst>
              </p:cNvPr>
              <p:cNvSpPr txBox="1">
                <a:spLocks noRot="1" noChangeAspect="1" noMove="1" noResize="1" noEditPoints="1" noAdjustHandles="1" noChangeArrowheads="1" noChangeShapeType="1" noTextEdit="1"/>
              </p:cNvSpPr>
              <p:nvPr/>
            </p:nvSpPr>
            <p:spPr>
              <a:xfrm>
                <a:off x="9511570" y="3527487"/>
                <a:ext cx="2559996" cy="517770"/>
              </a:xfrm>
              <a:prstGeom prst="rect">
                <a:avLst/>
              </a:prstGeom>
              <a:blipFill>
                <a:blip r:embed="rId6"/>
                <a:stretch>
                  <a:fillRect/>
                </a:stretch>
              </a:blipFill>
            </p:spPr>
            <p:txBody>
              <a:bodyPr/>
              <a:lstStyle/>
              <a:p>
                <a:r>
                  <a:rPr lang="ru-RU">
                    <a:noFill/>
                  </a:rPr>
                  <a:t> </a:t>
                </a:r>
              </a:p>
            </p:txBody>
          </p:sp>
        </mc:Fallback>
      </mc:AlternateContent>
      <p:sp>
        <p:nvSpPr>
          <p:cNvPr id="13" name="TextBox 12">
            <a:extLst>
              <a:ext uri="{FF2B5EF4-FFF2-40B4-BE49-F238E27FC236}">
                <a16:creationId xmlns:a16="http://schemas.microsoft.com/office/drawing/2014/main" id="{5E5C5CC3-BBC6-4085-96F0-2A6DB22B7DC2}"/>
              </a:ext>
            </a:extLst>
          </p:cNvPr>
          <p:cNvSpPr txBox="1"/>
          <p:nvPr/>
        </p:nvSpPr>
        <p:spPr>
          <a:xfrm>
            <a:off x="228599" y="4224763"/>
            <a:ext cx="11853512" cy="1200329"/>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2</a:t>
            </a:r>
            <a:r>
              <a:rPr lang="ru-RU" sz="2400" b="1" dirty="0">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3</a:t>
            </a:r>
            <a:r>
              <a:rPr lang="ru-RU"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Давление</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растет, а плотность газа остается неизменной, следовательно объем не изменяется а температура растет. Газ нагревают, т.е. он получает тепло.</a:t>
            </a:r>
          </a:p>
        </p:txBody>
      </p:sp>
    </p:spTree>
    <p:extLst>
      <p:ext uri="{BB962C8B-B14F-4D97-AF65-F5344CB8AC3E}">
        <p14:creationId xmlns:p14="http://schemas.microsoft.com/office/powerpoint/2010/main" val="337107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0CC3F3-AB6E-4ED6-B0ED-A2AB62AD4BF8}"/>
              </a:ext>
            </a:extLst>
          </p:cNvPr>
          <p:cNvSpPr txBox="1"/>
          <p:nvPr/>
        </p:nvSpPr>
        <p:spPr>
          <a:xfrm>
            <a:off x="392328" y="320414"/>
            <a:ext cx="11396018" cy="1569660"/>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Тело движется вдоль оси Ох. На рисунке приведён график зависимости проекции </a:t>
            </a:r>
            <a:r>
              <a:rPr lang="en-US" sz="2400" dirty="0">
                <a:latin typeface="Courier New" panose="02070309020205020404" pitchFamily="49" charset="0"/>
                <a:cs typeface="Courier New" panose="02070309020205020404" pitchFamily="49" charset="0"/>
              </a:rPr>
              <a:t>V</a:t>
            </a:r>
            <a:r>
              <a:rPr lang="ru-RU" sz="2400" baseline="-25000" dirty="0">
                <a:latin typeface="Courier New" panose="02070309020205020404" pitchFamily="49" charset="0"/>
                <a:cs typeface="Courier New" panose="02070309020205020404" pitchFamily="49" charset="0"/>
              </a:rPr>
              <a:t>х</a:t>
            </a:r>
            <a:r>
              <a:rPr lang="ru-RU" sz="2400" dirty="0">
                <a:latin typeface="Courier New" panose="02070309020205020404" pitchFamily="49" charset="0"/>
                <a:cs typeface="Courier New" panose="02070309020205020404" pitchFamily="49" charset="0"/>
              </a:rPr>
              <a:t> скорости тела от времени t. Определите </a:t>
            </a:r>
            <a:r>
              <a:rPr lang="ru-RU" sz="2400" b="1" dirty="0">
                <a:solidFill>
                  <a:srgbClr val="FF0000"/>
                </a:solidFill>
                <a:latin typeface="Courier New" panose="02070309020205020404" pitchFamily="49" charset="0"/>
                <a:cs typeface="Courier New" panose="02070309020205020404" pitchFamily="49" charset="0"/>
              </a:rPr>
              <a:t>путь,</a:t>
            </a:r>
            <a:r>
              <a:rPr lang="ru-RU" sz="2400" dirty="0">
                <a:latin typeface="Courier New" panose="02070309020205020404" pitchFamily="49" charset="0"/>
                <a:cs typeface="Courier New" panose="02070309020205020404" pitchFamily="49" charset="0"/>
              </a:rPr>
              <a:t> пройденный телом в интервале времени от 12 до 18 с.</a:t>
            </a:r>
          </a:p>
        </p:txBody>
      </p:sp>
      <p:pic>
        <p:nvPicPr>
          <p:cNvPr id="7" name="Рисунок 6">
            <a:extLst>
              <a:ext uri="{FF2B5EF4-FFF2-40B4-BE49-F238E27FC236}">
                <a16:creationId xmlns:a16="http://schemas.microsoft.com/office/drawing/2014/main" id="{507C5E17-60F7-46C4-81A9-E0A2BEBC5260}"/>
              </a:ext>
            </a:extLst>
          </p:cNvPr>
          <p:cNvPicPr>
            <a:picLocks noChangeAspect="1"/>
          </p:cNvPicPr>
          <p:nvPr/>
        </p:nvPicPr>
        <p:blipFill>
          <a:blip r:embed="rId2"/>
          <a:stretch>
            <a:fillRect/>
          </a:stretch>
        </p:blipFill>
        <p:spPr>
          <a:xfrm>
            <a:off x="80062" y="414427"/>
            <a:ext cx="696612" cy="401892"/>
          </a:xfrm>
          <a:prstGeom prst="rect">
            <a:avLst/>
          </a:prstGeom>
        </p:spPr>
      </p:pic>
      <p:pic>
        <p:nvPicPr>
          <p:cNvPr id="9" name="Рисунок 8">
            <a:extLst>
              <a:ext uri="{FF2B5EF4-FFF2-40B4-BE49-F238E27FC236}">
                <a16:creationId xmlns:a16="http://schemas.microsoft.com/office/drawing/2014/main" id="{90C8EDF9-2753-45F0-AABB-64E1398F1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54" y="2063158"/>
            <a:ext cx="7741361" cy="3188464"/>
          </a:xfrm>
          <a:prstGeom prst="rect">
            <a:avLst/>
          </a:prstGeom>
        </p:spPr>
      </p:pic>
      <p:pic>
        <p:nvPicPr>
          <p:cNvPr id="13" name="Рисунок 12">
            <a:extLst>
              <a:ext uri="{FF2B5EF4-FFF2-40B4-BE49-F238E27FC236}">
                <a16:creationId xmlns:a16="http://schemas.microsoft.com/office/drawing/2014/main" id="{F97123E1-22A4-40B7-B146-E50C1A877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68" y="2087872"/>
            <a:ext cx="7636788" cy="314539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15B169D-F928-4E6E-ADC0-0BD8B53C69D1}"/>
                  </a:ext>
                </a:extLst>
              </p:cNvPr>
              <p:cNvSpPr txBox="1"/>
              <p:nvPr/>
            </p:nvSpPr>
            <p:spPr>
              <a:xfrm>
                <a:off x="6267219" y="5251622"/>
                <a:ext cx="5288691"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𝐴𝐵𝐶</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𝐶𝐷𝐸</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10∙4</m:t>
                          </m:r>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5∙2</m:t>
                          </m:r>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=2</m:t>
                      </m:r>
                      <m:r>
                        <a:rPr lang="ru-RU" sz="2400" b="0" i="1" smtClean="0">
                          <a:latin typeface="Cambria Math" panose="02040503050406030204" pitchFamily="18" charset="0"/>
                          <a:ea typeface="Cambria Math" panose="02040503050406030204" pitchFamily="18" charset="0"/>
                        </a:rPr>
                        <m:t>5 м</m:t>
                      </m:r>
                    </m:oMath>
                  </m:oMathPara>
                </a14:m>
                <a:endParaRPr lang="ru-RU" sz="2400" dirty="0"/>
              </a:p>
            </p:txBody>
          </p:sp>
        </mc:Choice>
        <mc:Fallback xmlns="">
          <p:sp>
            <p:nvSpPr>
              <p:cNvPr id="14" name="TextBox 13">
                <a:extLst>
                  <a:ext uri="{FF2B5EF4-FFF2-40B4-BE49-F238E27FC236}">
                    <a16:creationId xmlns:a16="http://schemas.microsoft.com/office/drawing/2014/main" id="{E15B169D-F928-4E6E-ADC0-0BD8B53C69D1}"/>
                  </a:ext>
                </a:extLst>
              </p:cNvPr>
              <p:cNvSpPr txBox="1">
                <a:spLocks noRot="1" noChangeAspect="1" noMove="1" noResize="1" noEditPoints="1" noAdjustHandles="1" noChangeArrowheads="1" noChangeShapeType="1" noTextEdit="1"/>
              </p:cNvSpPr>
              <p:nvPr/>
            </p:nvSpPr>
            <p:spPr>
              <a:xfrm>
                <a:off x="6267219" y="5251622"/>
                <a:ext cx="5288691" cy="698974"/>
              </a:xfrm>
              <a:prstGeom prst="rect">
                <a:avLst/>
              </a:prstGeom>
              <a:blipFill>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437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a:extLst>
              <a:ext uri="{FF2B5EF4-FFF2-40B4-BE49-F238E27FC236}">
                <a16:creationId xmlns:a16="http://schemas.microsoft.com/office/drawing/2014/main" id="{8633599E-9863-4156-94A6-43E48B03909F}"/>
              </a:ext>
            </a:extLst>
          </p:cNvPr>
          <p:cNvGrpSpPr/>
          <p:nvPr/>
        </p:nvGrpSpPr>
        <p:grpSpPr>
          <a:xfrm>
            <a:off x="261790" y="968184"/>
            <a:ext cx="3809524" cy="3809524"/>
            <a:chOff x="261790" y="968184"/>
            <a:chExt cx="3809524" cy="3809524"/>
          </a:xfrm>
        </p:grpSpPr>
        <p:grpSp>
          <p:nvGrpSpPr>
            <p:cNvPr id="7" name="Группа 6">
              <a:extLst>
                <a:ext uri="{FF2B5EF4-FFF2-40B4-BE49-F238E27FC236}">
                  <a16:creationId xmlns:a16="http://schemas.microsoft.com/office/drawing/2014/main" id="{18735C9B-2928-4CAE-B467-262570D0D35F}"/>
                </a:ext>
              </a:extLst>
            </p:cNvPr>
            <p:cNvGrpSpPr/>
            <p:nvPr/>
          </p:nvGrpSpPr>
          <p:grpSpPr>
            <a:xfrm>
              <a:off x="261790" y="968184"/>
              <a:ext cx="3809524" cy="3809524"/>
              <a:chOff x="261790" y="968184"/>
              <a:chExt cx="3809524" cy="3809524"/>
            </a:xfrm>
          </p:grpSpPr>
          <p:grpSp>
            <p:nvGrpSpPr>
              <p:cNvPr id="5" name="Группа 4">
                <a:extLst>
                  <a:ext uri="{FF2B5EF4-FFF2-40B4-BE49-F238E27FC236}">
                    <a16:creationId xmlns:a16="http://schemas.microsoft.com/office/drawing/2014/main" id="{5467F648-0C6C-433C-BA1F-5C958F21E92E}"/>
                  </a:ext>
                </a:extLst>
              </p:cNvPr>
              <p:cNvGrpSpPr/>
              <p:nvPr/>
            </p:nvGrpSpPr>
            <p:grpSpPr>
              <a:xfrm>
                <a:off x="261790" y="968184"/>
                <a:ext cx="3809524" cy="3809524"/>
                <a:chOff x="261790" y="968184"/>
                <a:chExt cx="3809524" cy="3809524"/>
              </a:xfrm>
            </p:grpSpPr>
            <p:pic>
              <p:nvPicPr>
                <p:cNvPr id="3" name="Рисунок 2">
                  <a:extLst>
                    <a:ext uri="{FF2B5EF4-FFF2-40B4-BE49-F238E27FC236}">
                      <a16:creationId xmlns:a16="http://schemas.microsoft.com/office/drawing/2014/main" id="{8995E24C-D8E2-4D24-810F-B7AB6122D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90" y="968184"/>
                  <a:ext cx="3809524" cy="3809524"/>
                </a:xfrm>
                <a:prstGeom prst="rect">
                  <a:avLst/>
                </a:prstGeom>
              </p:spPr>
            </p:pic>
            <p:sp>
              <p:nvSpPr>
                <p:cNvPr id="4" name="Прямоугольник 3">
                  <a:extLst>
                    <a:ext uri="{FF2B5EF4-FFF2-40B4-BE49-F238E27FC236}">
                      <a16:creationId xmlns:a16="http://schemas.microsoft.com/office/drawing/2014/main" id="{914BFB1D-2C62-44B4-879A-EB82128AB8CB}"/>
                    </a:ext>
                  </a:extLst>
                </p:cNvPr>
                <p:cNvSpPr/>
                <p:nvPr/>
              </p:nvSpPr>
              <p:spPr>
                <a:xfrm>
                  <a:off x="3682314" y="4176584"/>
                  <a:ext cx="222421" cy="234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315E1674-AC0A-49A8-8EA8-1ABB67617621}"/>
                  </a:ext>
                </a:extLst>
              </p:cNvPr>
              <p:cNvSpPr txBox="1"/>
              <p:nvPr/>
            </p:nvSpPr>
            <p:spPr>
              <a:xfrm>
                <a:off x="3620530" y="4109307"/>
                <a:ext cx="322524" cy="369332"/>
              </a:xfrm>
              <a:prstGeom prst="rect">
                <a:avLst/>
              </a:prstGeom>
              <a:noFill/>
            </p:spPr>
            <p:txBody>
              <a:bodyPr wrap="none" rtlCol="0">
                <a:spAutoFit/>
              </a:bodyPr>
              <a:lstStyle/>
              <a:p>
                <a:r>
                  <a:rPr lang="ru-RU" b="1" dirty="0">
                    <a:latin typeface="Courier New" panose="02070309020205020404" pitchFamily="49" charset="0"/>
                    <a:cs typeface="Courier New" panose="02070309020205020404" pitchFamily="49" charset="0"/>
                  </a:rPr>
                  <a:t>Т</a:t>
                </a:r>
              </a:p>
            </p:txBody>
          </p:sp>
        </p:grpSp>
        <p:cxnSp>
          <p:nvCxnSpPr>
            <p:cNvPr id="9" name="Прямая соединительная линия 8">
              <a:extLst>
                <a:ext uri="{FF2B5EF4-FFF2-40B4-BE49-F238E27FC236}">
                  <a16:creationId xmlns:a16="http://schemas.microsoft.com/office/drawing/2014/main" id="{B28C91FD-DBE5-4BDB-A037-53CA2E9DB108}"/>
                </a:ext>
              </a:extLst>
            </p:cNvPr>
            <p:cNvCxnSpPr>
              <a:cxnSpLocks/>
            </p:cNvCxnSpPr>
            <p:nvPr/>
          </p:nvCxnSpPr>
          <p:spPr>
            <a:xfrm flipV="1">
              <a:off x="1598141" y="3188043"/>
              <a:ext cx="0" cy="6919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31FAE550-0730-401F-89A1-AD8307E0FD20}"/>
                </a:ext>
              </a:extLst>
            </p:cNvPr>
            <p:cNvCxnSpPr>
              <a:cxnSpLocks/>
            </p:cNvCxnSpPr>
            <p:nvPr/>
          </p:nvCxnSpPr>
          <p:spPr>
            <a:xfrm flipV="1">
              <a:off x="494270" y="1890584"/>
              <a:ext cx="2221633" cy="258805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9DAEADD4-0B53-4A1B-A1FF-597F5C24D71E}"/>
                </a:ext>
              </a:extLst>
            </p:cNvPr>
            <p:cNvCxnSpPr/>
            <p:nvPr/>
          </p:nvCxnSpPr>
          <p:spPr>
            <a:xfrm flipV="1">
              <a:off x="1598141" y="1890584"/>
              <a:ext cx="1117762" cy="1297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40F8144-CDF9-4D86-98F9-5973B24F4207}"/>
              </a:ext>
            </a:extLst>
          </p:cNvPr>
          <p:cNvSpPr txBox="1"/>
          <p:nvPr/>
        </p:nvSpPr>
        <p:spPr>
          <a:xfrm>
            <a:off x="1436879" y="3915031"/>
            <a:ext cx="322524" cy="369332"/>
          </a:xfrm>
          <a:prstGeom prst="rect">
            <a:avLst/>
          </a:prstGeom>
          <a:noFill/>
        </p:spPr>
        <p:txBody>
          <a:bodyPr wrap="none" rtlCol="0">
            <a:spAutoFit/>
          </a:bodyPr>
          <a:lstStyle/>
          <a:p>
            <a:r>
              <a:rPr lang="ru-RU" b="1" dirty="0">
                <a:latin typeface="Courier New" panose="02070309020205020404" pitchFamily="49" charset="0"/>
                <a:cs typeface="Courier New" panose="02070309020205020404" pitchFamily="49" charset="0"/>
              </a:rPr>
              <a:t>1</a:t>
            </a:r>
          </a:p>
        </p:txBody>
      </p:sp>
      <p:sp>
        <p:nvSpPr>
          <p:cNvPr id="18" name="TextBox 17">
            <a:extLst>
              <a:ext uri="{FF2B5EF4-FFF2-40B4-BE49-F238E27FC236}">
                <a16:creationId xmlns:a16="http://schemas.microsoft.com/office/drawing/2014/main" id="{86D5A0ED-9C25-4791-AA90-D3E09EF9D473}"/>
              </a:ext>
            </a:extLst>
          </p:cNvPr>
          <p:cNvSpPr txBox="1"/>
          <p:nvPr/>
        </p:nvSpPr>
        <p:spPr>
          <a:xfrm>
            <a:off x="1436878" y="2809101"/>
            <a:ext cx="322524" cy="369332"/>
          </a:xfrm>
          <a:prstGeom prst="rect">
            <a:avLst/>
          </a:prstGeom>
          <a:noFill/>
        </p:spPr>
        <p:txBody>
          <a:bodyPr wrap="none" rtlCol="0">
            <a:spAutoFit/>
          </a:bodyPr>
          <a:lstStyle/>
          <a:p>
            <a:r>
              <a:rPr lang="ru-RU" b="1" dirty="0">
                <a:latin typeface="Courier New" panose="02070309020205020404" pitchFamily="49" charset="0"/>
                <a:cs typeface="Courier New" panose="02070309020205020404" pitchFamily="49" charset="0"/>
              </a:rPr>
              <a:t>2</a:t>
            </a:r>
          </a:p>
        </p:txBody>
      </p:sp>
      <p:sp>
        <p:nvSpPr>
          <p:cNvPr id="19" name="TextBox 18">
            <a:extLst>
              <a:ext uri="{FF2B5EF4-FFF2-40B4-BE49-F238E27FC236}">
                <a16:creationId xmlns:a16="http://schemas.microsoft.com/office/drawing/2014/main" id="{A2377417-702E-4A71-9D1D-8F08B845CFF5}"/>
              </a:ext>
            </a:extLst>
          </p:cNvPr>
          <p:cNvSpPr txBox="1"/>
          <p:nvPr/>
        </p:nvSpPr>
        <p:spPr>
          <a:xfrm>
            <a:off x="2554641" y="1521252"/>
            <a:ext cx="322524" cy="369332"/>
          </a:xfrm>
          <a:prstGeom prst="rect">
            <a:avLst/>
          </a:prstGeom>
          <a:noFill/>
        </p:spPr>
        <p:txBody>
          <a:bodyPr wrap="none" rtlCol="0">
            <a:spAutoFit/>
          </a:bodyPr>
          <a:lstStyle/>
          <a:p>
            <a:r>
              <a:rPr lang="ru-RU" b="1" dirty="0">
                <a:latin typeface="Courier New" panose="02070309020205020404" pitchFamily="49" charset="0"/>
                <a:cs typeface="Courier New" panose="02070309020205020404" pitchFamily="49" charset="0"/>
              </a:rPr>
              <a:t>3</a:t>
            </a:r>
          </a:p>
        </p:txBody>
      </p:sp>
      <p:sp>
        <p:nvSpPr>
          <p:cNvPr id="21" name="TextBox 20">
            <a:extLst>
              <a:ext uri="{FF2B5EF4-FFF2-40B4-BE49-F238E27FC236}">
                <a16:creationId xmlns:a16="http://schemas.microsoft.com/office/drawing/2014/main" id="{6B8F7386-AE29-4AE6-91D3-CB3F32E30D39}"/>
              </a:ext>
            </a:extLst>
          </p:cNvPr>
          <p:cNvSpPr txBox="1"/>
          <p:nvPr/>
        </p:nvSpPr>
        <p:spPr>
          <a:xfrm>
            <a:off x="4272348" y="1059587"/>
            <a:ext cx="7657862" cy="461665"/>
          </a:xfrm>
          <a:prstGeom prst="rect">
            <a:avLst/>
          </a:prstGeom>
          <a:noFill/>
        </p:spPr>
        <p:txBody>
          <a:bodyPr wrap="square">
            <a:spAutoFit/>
          </a:bodyPr>
          <a:lstStyle/>
          <a:p>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 </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T=const, ∆U=0, ∆V&lt;0,A</a:t>
            </a:r>
            <a:r>
              <a:rPr kumimoji="0" lang="ru-RU" sz="2400" b="1"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г</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&lt;0, Q = -A</a:t>
            </a:r>
            <a:endParaRPr lang="ru-RU" dirty="0"/>
          </a:p>
        </p:txBody>
      </p:sp>
      <p:cxnSp>
        <p:nvCxnSpPr>
          <p:cNvPr id="22" name="Прямая соединительная линия 21">
            <a:extLst>
              <a:ext uri="{FF2B5EF4-FFF2-40B4-BE49-F238E27FC236}">
                <a16:creationId xmlns:a16="http://schemas.microsoft.com/office/drawing/2014/main" id="{53C63A36-3460-468C-9D89-E34D0452ED19}"/>
              </a:ext>
            </a:extLst>
          </p:cNvPr>
          <p:cNvCxnSpPr>
            <a:cxnSpLocks/>
          </p:cNvCxnSpPr>
          <p:nvPr/>
        </p:nvCxnSpPr>
        <p:spPr>
          <a:xfrm flipV="1">
            <a:off x="494270" y="2872946"/>
            <a:ext cx="2804984" cy="160569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6262E61-EA99-4F27-A257-6DC3FC359590}"/>
              </a:ext>
            </a:extLst>
          </p:cNvPr>
          <p:cNvSpPr txBox="1"/>
          <p:nvPr/>
        </p:nvSpPr>
        <p:spPr>
          <a:xfrm>
            <a:off x="4272348" y="1521252"/>
            <a:ext cx="4977645"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Газ сжимаясь отдает тепло.</a:t>
            </a:r>
          </a:p>
        </p:txBody>
      </p:sp>
      <p:sp>
        <p:nvSpPr>
          <p:cNvPr id="27" name="TextBox 26">
            <a:extLst>
              <a:ext uri="{FF2B5EF4-FFF2-40B4-BE49-F238E27FC236}">
                <a16:creationId xmlns:a16="http://schemas.microsoft.com/office/drawing/2014/main" id="{AAB23E67-B8B0-4090-91B7-6515CD9EE47A}"/>
              </a:ext>
            </a:extLst>
          </p:cNvPr>
          <p:cNvSpPr txBox="1"/>
          <p:nvPr/>
        </p:nvSpPr>
        <p:spPr>
          <a:xfrm>
            <a:off x="4303794" y="2399952"/>
            <a:ext cx="7484552" cy="461665"/>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2</a:t>
            </a:r>
            <a:r>
              <a:rPr lang="ru-RU" sz="2400" b="1" dirty="0">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3</a:t>
            </a:r>
            <a:r>
              <a:rPr lang="ru-RU" sz="2400" b="1" dirty="0">
                <a:latin typeface="Courier New" panose="02070309020205020404" pitchFamily="49" charset="0"/>
                <a:cs typeface="Courier New" panose="02070309020205020404" pitchFamily="49" charset="0"/>
              </a:rPr>
              <a:t> </a:t>
            </a:r>
            <a:r>
              <a:rPr lang="en-US" sz="2400" b="1" dirty="0">
                <a:solidFill>
                  <a:prstClr val="black"/>
                </a:solidFill>
                <a:latin typeface="Courier New" panose="02070309020205020404" pitchFamily="49" charset="0"/>
                <a:cs typeface="Courier New" panose="02070309020205020404" pitchFamily="49" charset="0"/>
              </a:rPr>
              <a:t>V</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=const, ∆U&gt;0, A</a:t>
            </a:r>
            <a:r>
              <a:rPr kumimoji="0" lang="ru-RU" sz="2400" b="1"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г</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=0, Q = ∆U</a:t>
            </a:r>
            <a:endParaRPr lang="ru-RU" sz="2400"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077D4DC8-90A9-48B5-83E3-9F51CED90D9D}"/>
              </a:ext>
            </a:extLst>
          </p:cNvPr>
          <p:cNvSpPr txBox="1"/>
          <p:nvPr/>
        </p:nvSpPr>
        <p:spPr>
          <a:xfrm>
            <a:off x="4303794" y="2859215"/>
            <a:ext cx="5346335"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Газ сжимаясь получает тепло.</a:t>
            </a:r>
          </a:p>
        </p:txBody>
      </p:sp>
    </p:spTree>
    <p:extLst>
      <p:ext uri="{BB962C8B-B14F-4D97-AF65-F5344CB8AC3E}">
        <p14:creationId xmlns:p14="http://schemas.microsoft.com/office/powerpoint/2010/main" val="201936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1A436-5B1C-4DFA-99A0-49951AF54DE4}"/>
              </a:ext>
            </a:extLst>
          </p:cNvPr>
          <p:cNvSpPr txBox="1"/>
          <p:nvPr/>
        </p:nvSpPr>
        <p:spPr>
          <a:xfrm>
            <a:off x="120478" y="468695"/>
            <a:ext cx="11902646" cy="156966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Груз массой 200 г подвешен на пружине жёсткостью 100 Н/м к потолку лифта. Лифт </a:t>
            </a:r>
            <a:r>
              <a:rPr lang="ru-RU" sz="2400" dirty="0" err="1">
                <a:latin typeface="Courier New" panose="02070309020205020404" pitchFamily="49" charset="0"/>
                <a:cs typeface="Courier New" panose="02070309020205020404" pitchFamily="49" charset="0"/>
              </a:rPr>
              <a:t>равноускоренно</a:t>
            </a:r>
            <a:r>
              <a:rPr lang="ru-RU" sz="2400" dirty="0">
                <a:latin typeface="Courier New" panose="02070309020205020404" pitchFamily="49" charset="0"/>
                <a:cs typeface="Courier New" panose="02070309020205020404" pitchFamily="49" charset="0"/>
              </a:rPr>
              <a:t> движется вниз, набирая скорость. Каково ускорение лифта, если удлинение пружины постоянно и равно 1,5 см?</a:t>
            </a:r>
          </a:p>
        </p:txBody>
      </p:sp>
      <p:pic>
        <p:nvPicPr>
          <p:cNvPr id="5" name="Рисунок 4">
            <a:extLst>
              <a:ext uri="{FF2B5EF4-FFF2-40B4-BE49-F238E27FC236}">
                <a16:creationId xmlns:a16="http://schemas.microsoft.com/office/drawing/2014/main" id="{8F9C49D1-A240-4D5E-AA6E-2A5FF2B8F3EC}"/>
              </a:ext>
            </a:extLst>
          </p:cNvPr>
          <p:cNvPicPr>
            <a:picLocks noChangeAspect="1"/>
          </p:cNvPicPr>
          <p:nvPr/>
        </p:nvPicPr>
        <p:blipFill>
          <a:blip r:embed="rId2"/>
          <a:stretch>
            <a:fillRect/>
          </a:stretch>
        </p:blipFill>
        <p:spPr>
          <a:xfrm>
            <a:off x="120478" y="511944"/>
            <a:ext cx="714375" cy="400050"/>
          </a:xfrm>
          <a:prstGeom prst="rect">
            <a:avLst/>
          </a:prstGeom>
        </p:spPr>
      </p:pic>
      <p:sp>
        <p:nvSpPr>
          <p:cNvPr id="6" name="TextBox 5">
            <a:extLst>
              <a:ext uri="{FF2B5EF4-FFF2-40B4-BE49-F238E27FC236}">
                <a16:creationId xmlns:a16="http://schemas.microsoft.com/office/drawing/2014/main" id="{E121C096-5714-4F17-BC9E-9758C36F56EF}"/>
              </a:ext>
            </a:extLst>
          </p:cNvPr>
          <p:cNvSpPr txBox="1"/>
          <p:nvPr/>
        </p:nvSpPr>
        <p:spPr>
          <a:xfrm>
            <a:off x="218173" y="2081604"/>
            <a:ext cx="2396810" cy="1938992"/>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m = 0,2 </a:t>
            </a:r>
            <a:r>
              <a:rPr lang="ru-RU" sz="2400" dirty="0">
                <a:latin typeface="Courier New" panose="02070309020205020404" pitchFamily="49" charset="0"/>
                <a:cs typeface="Courier New" panose="02070309020205020404" pitchFamily="49" charset="0"/>
              </a:rPr>
              <a:t>кг</a:t>
            </a:r>
          </a:p>
          <a:p>
            <a:r>
              <a:rPr lang="en-US" sz="2400" dirty="0">
                <a:latin typeface="Courier New" panose="02070309020205020404" pitchFamily="49" charset="0"/>
                <a:cs typeface="Courier New" panose="02070309020205020404" pitchFamily="49" charset="0"/>
              </a:rPr>
              <a:t>k = 100 </a:t>
            </a:r>
            <a:r>
              <a:rPr lang="ru-RU" sz="2400" dirty="0">
                <a:latin typeface="Courier New" panose="02070309020205020404" pitchFamily="49" charset="0"/>
                <a:cs typeface="Courier New" panose="02070309020205020404" pitchFamily="49" charset="0"/>
              </a:rPr>
              <a:t>Н/м</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∆x = 0,015 </a:t>
            </a:r>
            <a:r>
              <a:rPr lang="ru-RU" sz="2400" dirty="0">
                <a:latin typeface="Courier New" panose="02070309020205020404" pitchFamily="49" charset="0"/>
                <a:cs typeface="Courier New" panose="02070309020205020404" pitchFamily="49" charset="0"/>
              </a:rPr>
              <a:t>м</a:t>
            </a:r>
          </a:p>
          <a:p>
            <a:r>
              <a:rPr lang="en-US" sz="2400" dirty="0">
                <a:latin typeface="Courier New" panose="02070309020205020404" pitchFamily="49" charset="0"/>
                <a:cs typeface="Courier New" panose="02070309020205020404" pitchFamily="49" charset="0"/>
              </a:rPr>
              <a:t>g = 10 </a:t>
            </a:r>
            <a:r>
              <a:rPr lang="ru-RU" sz="2400" dirty="0">
                <a:latin typeface="Courier New" panose="02070309020205020404" pitchFamily="49" charset="0"/>
                <a:cs typeface="Courier New" panose="02070309020205020404" pitchFamily="49" charset="0"/>
              </a:rPr>
              <a:t>м/с</a:t>
            </a:r>
            <a:r>
              <a:rPr lang="ru-RU" sz="2400" baseline="30000" dirty="0">
                <a:latin typeface="Courier New" panose="02070309020205020404" pitchFamily="49" charset="0"/>
                <a:cs typeface="Courier New" panose="02070309020205020404" pitchFamily="49" charset="0"/>
              </a:rPr>
              <a:t>2</a:t>
            </a:r>
          </a:p>
        </p:txBody>
      </p:sp>
      <p:cxnSp>
        <p:nvCxnSpPr>
          <p:cNvPr id="8" name="Прямая соединительная линия 7">
            <a:extLst>
              <a:ext uri="{FF2B5EF4-FFF2-40B4-BE49-F238E27FC236}">
                <a16:creationId xmlns:a16="http://schemas.microsoft.com/office/drawing/2014/main" id="{B15BB48B-663B-45C9-A392-D1229CD6E88D}"/>
              </a:ext>
            </a:extLst>
          </p:cNvPr>
          <p:cNvCxnSpPr/>
          <p:nvPr/>
        </p:nvCxnSpPr>
        <p:spPr>
          <a:xfrm>
            <a:off x="2730843" y="2081604"/>
            <a:ext cx="0" cy="2527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B0AA70AD-54E4-4876-9C5D-F02F24FDBECC}"/>
              </a:ext>
            </a:extLst>
          </p:cNvPr>
          <p:cNvCxnSpPr>
            <a:cxnSpLocks/>
          </p:cNvCxnSpPr>
          <p:nvPr/>
        </p:nvCxnSpPr>
        <p:spPr>
          <a:xfrm>
            <a:off x="218173" y="4155989"/>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8DCBDA-4D3C-45D3-98F9-7A14588C0738}"/>
              </a:ext>
            </a:extLst>
          </p:cNvPr>
          <p:cNvSpPr txBox="1"/>
          <p:nvPr/>
        </p:nvSpPr>
        <p:spPr>
          <a:xfrm>
            <a:off x="281656" y="4151698"/>
            <a:ext cx="1106393" cy="461665"/>
          </a:xfrm>
          <a:prstGeom prst="rect">
            <a:avLst/>
          </a:prstGeom>
          <a:noFill/>
        </p:spPr>
        <p:txBody>
          <a:bodyPr wrap="none" rtlCol="0">
            <a:spAutoFit/>
          </a:bodyPr>
          <a:lstStyle/>
          <a:p>
            <a:r>
              <a:rPr lang="ru-RU" sz="2400" dirty="0">
                <a:latin typeface="Courier New" panose="02070309020205020404" pitchFamily="49" charset="0"/>
                <a:cs typeface="Courier New" panose="02070309020205020404" pitchFamily="49" charset="0"/>
              </a:rPr>
              <a:t>а - ?</a:t>
            </a:r>
          </a:p>
        </p:txBody>
      </p:sp>
      <p:sp>
        <p:nvSpPr>
          <p:cNvPr id="13" name="TextBox 12">
            <a:extLst>
              <a:ext uri="{FF2B5EF4-FFF2-40B4-BE49-F238E27FC236}">
                <a16:creationId xmlns:a16="http://schemas.microsoft.com/office/drawing/2014/main" id="{4E049FCB-DCF8-447A-8DD7-57958630E7F5}"/>
              </a:ext>
            </a:extLst>
          </p:cNvPr>
          <p:cNvSpPr txBox="1"/>
          <p:nvPr/>
        </p:nvSpPr>
        <p:spPr>
          <a:xfrm>
            <a:off x="5631591" y="2038355"/>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pic>
        <p:nvPicPr>
          <p:cNvPr id="16" name="Рисунок 15">
            <a:extLst>
              <a:ext uri="{FF2B5EF4-FFF2-40B4-BE49-F238E27FC236}">
                <a16:creationId xmlns:a16="http://schemas.microsoft.com/office/drawing/2014/main" id="{51C0CA37-06B2-4985-A942-BF323B172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855" y="2493697"/>
            <a:ext cx="1090983" cy="2202379"/>
          </a:xfrm>
          <a:prstGeom prst="rect">
            <a:avLst/>
          </a:prstGeom>
        </p:spPr>
      </p:pic>
      <p:sp>
        <p:nvSpPr>
          <p:cNvPr id="14" name="Прямоугольник 13">
            <a:extLst>
              <a:ext uri="{FF2B5EF4-FFF2-40B4-BE49-F238E27FC236}">
                <a16:creationId xmlns:a16="http://schemas.microsoft.com/office/drawing/2014/main" id="{A23DC208-A60F-4AA4-96D0-01584D848528}"/>
              </a:ext>
            </a:extLst>
          </p:cNvPr>
          <p:cNvSpPr/>
          <p:nvPr/>
        </p:nvSpPr>
        <p:spPr>
          <a:xfrm>
            <a:off x="3274541" y="2681416"/>
            <a:ext cx="2537254" cy="35463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3A3B4092-5C16-467C-986C-E95A4B2F4FCA}"/>
              </a:ext>
            </a:extLst>
          </p:cNvPr>
          <p:cNvSpPr/>
          <p:nvPr/>
        </p:nvSpPr>
        <p:spPr>
          <a:xfrm>
            <a:off x="3999496" y="4522573"/>
            <a:ext cx="926199" cy="8279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 стрелкой 18">
            <a:extLst>
              <a:ext uri="{FF2B5EF4-FFF2-40B4-BE49-F238E27FC236}">
                <a16:creationId xmlns:a16="http://schemas.microsoft.com/office/drawing/2014/main" id="{B937D8C9-6A8E-46F0-91D7-56C13733D311}"/>
              </a:ext>
            </a:extLst>
          </p:cNvPr>
          <p:cNvCxnSpPr>
            <a:cxnSpLocks/>
          </p:cNvCxnSpPr>
          <p:nvPr/>
        </p:nvCxnSpPr>
        <p:spPr>
          <a:xfrm>
            <a:off x="4485503" y="4942703"/>
            <a:ext cx="0" cy="10997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5A9FF263-2AD0-4BCA-B126-90395364642D}"/>
              </a:ext>
            </a:extLst>
          </p:cNvPr>
          <p:cNvCxnSpPr>
            <a:cxnSpLocks/>
          </p:cNvCxnSpPr>
          <p:nvPr/>
        </p:nvCxnSpPr>
        <p:spPr>
          <a:xfrm flipV="1">
            <a:off x="4489622" y="4050870"/>
            <a:ext cx="0" cy="9434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B98AE4FF-E0A9-4639-8483-199601519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74160" y="4049927"/>
            <a:ext cx="1330411" cy="66520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095F14-E9E4-4149-8129-B3D10A80E00B}"/>
                  </a:ext>
                </a:extLst>
              </p:cNvPr>
              <p:cNvSpPr txBox="1"/>
              <p:nvPr/>
            </p:nvSpPr>
            <p:spPr>
              <a:xfrm>
                <a:off x="6039365" y="3837189"/>
                <a:ext cx="436851" cy="629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ru-RU" sz="3200" b="1" i="1" smtClean="0">
                              <a:latin typeface="Cambria Math" panose="02040503050406030204" pitchFamily="18" charset="0"/>
                            </a:rPr>
                          </m:ctrlPr>
                        </m:groupChrPr>
                        <m:e>
                          <m:r>
                            <m:rPr>
                              <m:brk m:alnAt="1"/>
                            </m:rPr>
                            <a:rPr lang="en-US" sz="3200" b="1" i="1" smtClean="0">
                              <a:latin typeface="Cambria Math" panose="02040503050406030204" pitchFamily="18" charset="0"/>
                            </a:rPr>
                            <m:t>𝒂</m:t>
                          </m:r>
                        </m:e>
                      </m:groupChr>
                    </m:oMath>
                  </m:oMathPara>
                </a14:m>
                <a:endParaRPr lang="ru-RU" sz="3200" b="1" dirty="0"/>
              </a:p>
            </p:txBody>
          </p:sp>
        </mc:Choice>
        <mc:Fallback xmlns="">
          <p:sp>
            <p:nvSpPr>
              <p:cNvPr id="7" name="TextBox 6">
                <a:extLst>
                  <a:ext uri="{FF2B5EF4-FFF2-40B4-BE49-F238E27FC236}">
                    <a16:creationId xmlns:a16="http://schemas.microsoft.com/office/drawing/2014/main" id="{25095F14-E9E4-4149-8129-B3D10A80E00B}"/>
                  </a:ext>
                </a:extLst>
              </p:cNvPr>
              <p:cNvSpPr txBox="1">
                <a:spLocks noRot="1" noChangeAspect="1" noMove="1" noResize="1" noEditPoints="1" noAdjustHandles="1" noChangeArrowheads="1" noChangeShapeType="1" noTextEdit="1"/>
              </p:cNvSpPr>
              <p:nvPr/>
            </p:nvSpPr>
            <p:spPr>
              <a:xfrm>
                <a:off x="6039365" y="3837189"/>
                <a:ext cx="436851" cy="62901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843FCB-CBAB-4EA9-B6FC-10DF31E620C2}"/>
                  </a:ext>
                </a:extLst>
              </p:cNvPr>
              <p:cNvSpPr txBox="1"/>
              <p:nvPr/>
            </p:nvSpPr>
            <p:spPr>
              <a:xfrm>
                <a:off x="4753085" y="5369598"/>
                <a:ext cx="572272" cy="691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ru-RU" sz="3200" b="1" i="1" smtClean="0">
                              <a:latin typeface="Cambria Math" panose="02040503050406030204" pitchFamily="18" charset="0"/>
                            </a:rPr>
                          </m:ctrlPr>
                        </m:groupChrPr>
                        <m:e>
                          <m:r>
                            <m:rPr>
                              <m:brk m:alnAt="1"/>
                            </m:rPr>
                            <a:rPr lang="en-US" sz="3200" b="1" i="1" smtClean="0">
                              <a:latin typeface="Cambria Math" panose="02040503050406030204" pitchFamily="18" charset="0"/>
                            </a:rPr>
                            <m:t>𝒎</m:t>
                          </m:r>
                          <m:r>
                            <a:rPr lang="en-US" sz="3200" b="1" i="1" smtClean="0">
                              <a:latin typeface="Cambria Math" panose="02040503050406030204" pitchFamily="18" charset="0"/>
                            </a:rPr>
                            <m:t>𝒈</m:t>
                          </m:r>
                        </m:e>
                      </m:groupChr>
                    </m:oMath>
                  </m:oMathPara>
                </a14:m>
                <a:endParaRPr lang="ru-RU" sz="3200" b="1" dirty="0"/>
              </a:p>
            </p:txBody>
          </p:sp>
        </mc:Choice>
        <mc:Fallback xmlns="">
          <p:sp>
            <p:nvSpPr>
              <p:cNvPr id="18" name="TextBox 17">
                <a:extLst>
                  <a:ext uri="{FF2B5EF4-FFF2-40B4-BE49-F238E27FC236}">
                    <a16:creationId xmlns:a16="http://schemas.microsoft.com/office/drawing/2014/main" id="{1E843FCB-CBAB-4EA9-B6FC-10DF31E620C2}"/>
                  </a:ext>
                </a:extLst>
              </p:cNvPr>
              <p:cNvSpPr txBox="1">
                <a:spLocks noRot="1" noChangeAspect="1" noMove="1" noResize="1" noEditPoints="1" noAdjustHandles="1" noChangeArrowheads="1" noChangeShapeType="1" noTextEdit="1"/>
              </p:cNvSpPr>
              <p:nvPr/>
            </p:nvSpPr>
            <p:spPr>
              <a:xfrm>
                <a:off x="4753085" y="5369598"/>
                <a:ext cx="572272" cy="69172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BC41DE-1C0D-46FD-9650-C43E46218F9C}"/>
                  </a:ext>
                </a:extLst>
              </p:cNvPr>
              <p:cNvSpPr txBox="1"/>
              <p:nvPr/>
            </p:nvSpPr>
            <p:spPr>
              <a:xfrm>
                <a:off x="4753085" y="3763312"/>
                <a:ext cx="695319" cy="7401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ru-RU" sz="3200" b="1" i="1" smtClean="0">
                              <a:latin typeface="Cambria Math" panose="02040503050406030204" pitchFamily="18" charset="0"/>
                            </a:rPr>
                          </m:ctrlPr>
                        </m:groupChrPr>
                        <m:e>
                          <m:sSub>
                            <m:sSubPr>
                              <m:ctrlPr>
                                <a:rPr lang="ru-RU" sz="3200" b="1" i="1" smtClean="0">
                                  <a:latin typeface="Cambria Math" panose="02040503050406030204" pitchFamily="18" charset="0"/>
                                </a:rPr>
                              </m:ctrlPr>
                            </m:sSubPr>
                            <m:e>
                              <m:r>
                                <a:rPr lang="en-US" sz="3200" b="1" i="1" smtClean="0">
                                  <a:latin typeface="Cambria Math" panose="02040503050406030204" pitchFamily="18" charset="0"/>
                                </a:rPr>
                                <m:t>𝑭</m:t>
                              </m:r>
                            </m:e>
                            <m:sub>
                              <m:r>
                                <a:rPr lang="ru-RU" sz="3200" b="1" i="1" smtClean="0">
                                  <a:latin typeface="Cambria Math" panose="02040503050406030204" pitchFamily="18" charset="0"/>
                                </a:rPr>
                                <m:t>упр</m:t>
                              </m:r>
                            </m:sub>
                          </m:sSub>
                        </m:e>
                      </m:groupChr>
                    </m:oMath>
                  </m:oMathPara>
                </a14:m>
                <a:endParaRPr lang="ru-RU" sz="3200" b="1" dirty="0"/>
              </a:p>
            </p:txBody>
          </p:sp>
        </mc:Choice>
        <mc:Fallback xmlns="">
          <p:sp>
            <p:nvSpPr>
              <p:cNvPr id="10" name="TextBox 9">
                <a:extLst>
                  <a:ext uri="{FF2B5EF4-FFF2-40B4-BE49-F238E27FC236}">
                    <a16:creationId xmlns:a16="http://schemas.microsoft.com/office/drawing/2014/main" id="{3BBC41DE-1C0D-46FD-9650-C43E46218F9C}"/>
                  </a:ext>
                </a:extLst>
              </p:cNvPr>
              <p:cNvSpPr txBox="1">
                <a:spLocks noRot="1" noChangeAspect="1" noMove="1" noResize="1" noEditPoints="1" noAdjustHandles="1" noChangeArrowheads="1" noChangeShapeType="1" noTextEdit="1"/>
              </p:cNvSpPr>
              <p:nvPr/>
            </p:nvSpPr>
            <p:spPr>
              <a:xfrm>
                <a:off x="4753085" y="3763312"/>
                <a:ext cx="695319" cy="740139"/>
              </a:xfrm>
              <a:prstGeom prst="rect">
                <a:avLst/>
              </a:prstGeom>
              <a:blipFill>
                <a:blip r:embed="rId7"/>
                <a:stretch>
                  <a:fillRect/>
                </a:stretch>
              </a:blipFill>
            </p:spPr>
            <p:txBody>
              <a:bodyPr/>
              <a:lstStyle/>
              <a:p>
                <a:r>
                  <a:rPr lang="ru-RU">
                    <a:noFill/>
                  </a:rPr>
                  <a:t> </a:t>
                </a:r>
              </a:p>
            </p:txBody>
          </p:sp>
        </mc:Fallback>
      </mc:AlternateContent>
      <p:cxnSp>
        <p:nvCxnSpPr>
          <p:cNvPr id="15" name="Прямая со стрелкой 14">
            <a:extLst>
              <a:ext uri="{FF2B5EF4-FFF2-40B4-BE49-F238E27FC236}">
                <a16:creationId xmlns:a16="http://schemas.microsoft.com/office/drawing/2014/main" id="{938CC4F7-0491-4C19-B883-481CF66D1C37}"/>
              </a:ext>
            </a:extLst>
          </p:cNvPr>
          <p:cNvCxnSpPr/>
          <p:nvPr/>
        </p:nvCxnSpPr>
        <p:spPr>
          <a:xfrm>
            <a:off x="2965622" y="2269187"/>
            <a:ext cx="0" cy="41316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57B8A8-8C5E-4599-A594-7C809B2941AF}"/>
                  </a:ext>
                </a:extLst>
              </p:cNvPr>
              <p:cNvSpPr txBox="1"/>
              <p:nvPr/>
            </p:nvSpPr>
            <p:spPr>
              <a:xfrm>
                <a:off x="2605788" y="5873750"/>
                <a:ext cx="33823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𝒚</m:t>
                      </m:r>
                    </m:oMath>
                  </m:oMathPara>
                </a14:m>
                <a:endParaRPr lang="ru-RU" sz="3200" b="1" dirty="0"/>
              </a:p>
            </p:txBody>
          </p:sp>
        </mc:Choice>
        <mc:Fallback xmlns="">
          <p:sp>
            <p:nvSpPr>
              <p:cNvPr id="20" name="TextBox 19">
                <a:extLst>
                  <a:ext uri="{FF2B5EF4-FFF2-40B4-BE49-F238E27FC236}">
                    <a16:creationId xmlns:a16="http://schemas.microsoft.com/office/drawing/2014/main" id="{9757B8A8-8C5E-4599-A594-7C809B2941AF}"/>
                  </a:ext>
                </a:extLst>
              </p:cNvPr>
              <p:cNvSpPr txBox="1">
                <a:spLocks noRot="1" noChangeAspect="1" noMove="1" noResize="1" noEditPoints="1" noAdjustHandles="1" noChangeArrowheads="1" noChangeShapeType="1" noTextEdit="1"/>
              </p:cNvSpPr>
              <p:nvPr/>
            </p:nvSpPr>
            <p:spPr>
              <a:xfrm>
                <a:off x="2605788" y="5873750"/>
                <a:ext cx="338233" cy="492443"/>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C20B14D-56EC-4AB3-A8D7-4C01E8907C99}"/>
                  </a:ext>
                </a:extLst>
              </p:cNvPr>
              <p:cNvSpPr txBox="1"/>
              <p:nvPr/>
            </p:nvSpPr>
            <p:spPr>
              <a:xfrm>
                <a:off x="7324786" y="2338822"/>
                <a:ext cx="3086165" cy="608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𝑚𝑔</m:t>
                          </m:r>
                        </m:e>
                      </m:acc>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ru-RU" sz="3200" b="0" i="1" smtClean="0">
                                  <a:latin typeface="Cambria Math" panose="02040503050406030204" pitchFamily="18" charset="0"/>
                                </a:rPr>
                                <m:t>упр</m:t>
                              </m:r>
                            </m:sub>
                          </m:sSub>
                        </m:e>
                      </m:acc>
                      <m:r>
                        <a:rPr lang="ru-RU" sz="3200" b="0" i="1" smtClean="0">
                          <a:latin typeface="Cambria Math" panose="02040503050406030204" pitchFamily="18" charset="0"/>
                        </a:rPr>
                        <m:t>=</m:t>
                      </m:r>
                      <m:acc>
                        <m:accPr>
                          <m:chr m:val="⃗"/>
                          <m:ctrlPr>
                            <a:rPr lang="ru-RU" sz="3200" b="0" i="1" smtClean="0">
                              <a:latin typeface="Cambria Math" panose="02040503050406030204" pitchFamily="18" charset="0"/>
                            </a:rPr>
                          </m:ctrlPr>
                        </m:accPr>
                        <m:e>
                          <m:r>
                            <a:rPr lang="en-US" sz="3200" b="0" i="1" smtClean="0">
                              <a:latin typeface="Cambria Math" panose="02040503050406030204" pitchFamily="18" charset="0"/>
                            </a:rPr>
                            <m:t>𝑚𝑎</m:t>
                          </m:r>
                          <m:r>
                            <a:rPr lang="en-US" sz="3200" b="0" i="1" smtClean="0">
                              <a:latin typeface="Cambria Math" panose="02040503050406030204" pitchFamily="18" charset="0"/>
                            </a:rPr>
                            <m:t>;</m:t>
                          </m:r>
                        </m:e>
                      </m:acc>
                    </m:oMath>
                  </m:oMathPara>
                </a14:m>
                <a:endParaRPr lang="ru-RU" sz="3200" dirty="0"/>
              </a:p>
            </p:txBody>
          </p:sp>
        </mc:Choice>
        <mc:Fallback xmlns="">
          <p:sp>
            <p:nvSpPr>
              <p:cNvPr id="23" name="TextBox 22">
                <a:extLst>
                  <a:ext uri="{FF2B5EF4-FFF2-40B4-BE49-F238E27FC236}">
                    <a16:creationId xmlns:a16="http://schemas.microsoft.com/office/drawing/2014/main" id="{FC20B14D-56EC-4AB3-A8D7-4C01E8907C99}"/>
                  </a:ext>
                </a:extLst>
              </p:cNvPr>
              <p:cNvSpPr txBox="1">
                <a:spLocks noRot="1" noChangeAspect="1" noMove="1" noResize="1" noEditPoints="1" noAdjustHandles="1" noChangeArrowheads="1" noChangeShapeType="1" noTextEdit="1"/>
              </p:cNvSpPr>
              <p:nvPr/>
            </p:nvSpPr>
            <p:spPr>
              <a:xfrm>
                <a:off x="7324786" y="2338822"/>
                <a:ext cx="3086165" cy="608949"/>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A8791B0-AADC-4EF9-B949-060CF327E361}"/>
                  </a:ext>
                </a:extLst>
              </p:cNvPr>
              <p:cNvSpPr txBox="1"/>
              <p:nvPr/>
            </p:nvSpPr>
            <p:spPr>
              <a:xfrm>
                <a:off x="6503985" y="2966306"/>
                <a:ext cx="3906967" cy="537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0</m:t>
                      </m:r>
                      <m:r>
                        <a:rPr lang="en-US" sz="3200" b="0" i="1" smtClean="0">
                          <a:latin typeface="Cambria Math" panose="02040503050406030204" pitchFamily="18" charset="0"/>
                        </a:rPr>
                        <m:t>𝑦</m:t>
                      </m:r>
                      <m:r>
                        <a:rPr lang="en-US" sz="3200" b="0" i="1" smtClean="0">
                          <a:latin typeface="Cambria Math" panose="02040503050406030204" pitchFamily="18" charset="0"/>
                        </a:rPr>
                        <m:t>:  </m:t>
                      </m:r>
                      <m:r>
                        <a:rPr lang="en-US" sz="3200" b="0" i="1" smtClean="0">
                          <a:latin typeface="Cambria Math" panose="02040503050406030204" pitchFamily="18" charset="0"/>
                        </a:rPr>
                        <m:t>𝑚𝑔</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ru-RU" sz="3200" b="0" i="1" smtClean="0">
                              <a:latin typeface="Cambria Math" panose="02040503050406030204" pitchFamily="18" charset="0"/>
                            </a:rPr>
                            <m:t>упр</m:t>
                          </m:r>
                        </m:sub>
                      </m:sSub>
                      <m:r>
                        <a:rPr lang="ru-RU" sz="3200" b="0" i="1" smtClean="0">
                          <a:latin typeface="Cambria Math" panose="02040503050406030204" pitchFamily="18" charset="0"/>
                        </a:rPr>
                        <m:t>=</m:t>
                      </m:r>
                      <m:r>
                        <a:rPr lang="en-US" sz="3200" b="0" i="1" smtClean="0">
                          <a:latin typeface="Cambria Math" panose="02040503050406030204" pitchFamily="18" charset="0"/>
                        </a:rPr>
                        <m:t>𝑚𝑎</m:t>
                      </m:r>
                      <m:r>
                        <a:rPr lang="en-US" sz="3200" b="0" i="1" smtClean="0">
                          <a:latin typeface="Cambria Math" panose="02040503050406030204" pitchFamily="18" charset="0"/>
                        </a:rPr>
                        <m:t>;</m:t>
                      </m:r>
                    </m:oMath>
                  </m:oMathPara>
                </a14:m>
                <a:endParaRPr lang="ru-RU" sz="3200" dirty="0"/>
              </a:p>
            </p:txBody>
          </p:sp>
        </mc:Choice>
        <mc:Fallback xmlns="">
          <p:sp>
            <p:nvSpPr>
              <p:cNvPr id="24" name="TextBox 23">
                <a:extLst>
                  <a:ext uri="{FF2B5EF4-FFF2-40B4-BE49-F238E27FC236}">
                    <a16:creationId xmlns:a16="http://schemas.microsoft.com/office/drawing/2014/main" id="{8A8791B0-AADC-4EF9-B949-060CF327E361}"/>
                  </a:ext>
                </a:extLst>
              </p:cNvPr>
              <p:cNvSpPr txBox="1">
                <a:spLocks noRot="1" noChangeAspect="1" noMove="1" noResize="1" noEditPoints="1" noAdjustHandles="1" noChangeArrowheads="1" noChangeShapeType="1" noTextEdit="1"/>
              </p:cNvSpPr>
              <p:nvPr/>
            </p:nvSpPr>
            <p:spPr>
              <a:xfrm>
                <a:off x="6503985" y="2966306"/>
                <a:ext cx="3906967" cy="537711"/>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990E011-959B-48DF-8FE0-2747CB64846F}"/>
                  </a:ext>
                </a:extLst>
              </p:cNvPr>
              <p:cNvSpPr txBox="1"/>
              <p:nvPr/>
            </p:nvSpPr>
            <p:spPr>
              <a:xfrm>
                <a:off x="7172290" y="3724081"/>
                <a:ext cx="31256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𝑚𝑔</m:t>
                      </m:r>
                      <m:r>
                        <a:rPr lang="en-US" sz="3200" b="0" i="1" smtClean="0">
                          <a:latin typeface="Cambria Math" panose="02040503050406030204" pitchFamily="18" charset="0"/>
                        </a:rPr>
                        <m:t>−</m:t>
                      </m:r>
                      <m:r>
                        <a:rPr lang="en-US" sz="3200" b="0" i="1" dirty="0" smtClean="0">
                          <a:latin typeface="Cambria Math" panose="02040503050406030204" pitchFamily="18" charset="0"/>
                        </a:rPr>
                        <m:t>𝑘</m:t>
                      </m:r>
                      <m:r>
                        <a:rPr lang="en-US" sz="3200" b="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𝑥</m:t>
                      </m:r>
                      <m:r>
                        <a:rPr lang="ru-RU" sz="3200" b="0" i="1" smtClean="0">
                          <a:latin typeface="Cambria Math" panose="02040503050406030204" pitchFamily="18" charset="0"/>
                        </a:rPr>
                        <m:t>=</m:t>
                      </m:r>
                      <m:r>
                        <a:rPr lang="en-US" sz="3200" b="0" i="1" smtClean="0">
                          <a:latin typeface="Cambria Math" panose="02040503050406030204" pitchFamily="18" charset="0"/>
                        </a:rPr>
                        <m:t>𝑚𝑎</m:t>
                      </m:r>
                      <m:r>
                        <a:rPr lang="en-US" sz="3200" b="0" i="1" smtClean="0">
                          <a:latin typeface="Cambria Math" panose="02040503050406030204" pitchFamily="18" charset="0"/>
                        </a:rPr>
                        <m:t>;</m:t>
                      </m:r>
                    </m:oMath>
                  </m:oMathPara>
                </a14:m>
                <a:endParaRPr lang="ru-RU" sz="3200" dirty="0"/>
              </a:p>
            </p:txBody>
          </p:sp>
        </mc:Choice>
        <mc:Fallback xmlns="">
          <p:sp>
            <p:nvSpPr>
              <p:cNvPr id="25" name="TextBox 24">
                <a:extLst>
                  <a:ext uri="{FF2B5EF4-FFF2-40B4-BE49-F238E27FC236}">
                    <a16:creationId xmlns:a16="http://schemas.microsoft.com/office/drawing/2014/main" id="{3990E011-959B-48DF-8FE0-2747CB64846F}"/>
                  </a:ext>
                </a:extLst>
              </p:cNvPr>
              <p:cNvSpPr txBox="1">
                <a:spLocks noRot="1" noChangeAspect="1" noMove="1" noResize="1" noEditPoints="1" noAdjustHandles="1" noChangeArrowheads="1" noChangeShapeType="1" noTextEdit="1"/>
              </p:cNvSpPr>
              <p:nvPr/>
            </p:nvSpPr>
            <p:spPr>
              <a:xfrm>
                <a:off x="7172290" y="3724081"/>
                <a:ext cx="3125663" cy="492443"/>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23A869B-3942-43D3-A9EC-0894E9B7CC83}"/>
                  </a:ext>
                </a:extLst>
              </p:cNvPr>
              <p:cNvSpPr txBox="1"/>
              <p:nvPr/>
            </p:nvSpPr>
            <p:spPr>
              <a:xfrm>
                <a:off x="7472724" y="4334993"/>
                <a:ext cx="2226828" cy="711605"/>
              </a:xfrm>
              <a:prstGeom prst="rect">
                <a:avLst/>
              </a:prstGeom>
              <a:noFill/>
            </p:spPr>
            <p:txBody>
              <a:bodyPr wrap="none" lIns="0" tIns="0" rIns="0" bIns="0" rtlCol="0">
                <a:spAutoFit/>
              </a:bodyPr>
              <a:lstStyle/>
              <a:p>
                <a14:m>
                  <m:oMath xmlns:m="http://schemas.openxmlformats.org/officeDocument/2006/math">
                    <m:r>
                      <a:rPr lang="en-US" sz="3200" b="0" i="1" smtClean="0">
                        <a:latin typeface="Cambria Math" panose="02040503050406030204" pitchFamily="18" charset="0"/>
                      </a:rPr>
                      <m:t>𝑎</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i="1">
                            <a:latin typeface="Cambria Math" panose="02040503050406030204" pitchFamily="18" charset="0"/>
                          </a:rPr>
                          <m:t>𝑚𝑔</m:t>
                        </m:r>
                        <m:r>
                          <a:rPr lang="en-US" sz="3200" i="1">
                            <a:latin typeface="Cambria Math" panose="02040503050406030204" pitchFamily="18" charset="0"/>
                          </a:rPr>
                          <m:t>−</m:t>
                        </m:r>
                        <m:r>
                          <a:rPr lang="en-US" sz="3200" i="1" dirty="0">
                            <a:latin typeface="Cambria Math" panose="02040503050406030204" pitchFamily="18" charset="0"/>
                          </a:rPr>
                          <m:t>𝑘</m:t>
                        </m:r>
                        <m:r>
                          <a:rPr lang="en-US" sz="3200" i="1" dirty="0">
                            <a:latin typeface="Cambria Math" panose="02040503050406030204" pitchFamily="18" charset="0"/>
                            <a:ea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𝑥</m:t>
                        </m:r>
                      </m:num>
                      <m:den>
                        <m:r>
                          <a:rPr lang="en-US" sz="3200" b="0" i="1" smtClean="0">
                            <a:latin typeface="Cambria Math" panose="02040503050406030204" pitchFamily="18" charset="0"/>
                          </a:rPr>
                          <m:t>𝑚</m:t>
                        </m:r>
                      </m:den>
                    </m:f>
                  </m:oMath>
                </a14:m>
                <a:r>
                  <a:rPr lang="en-US" sz="3200" dirty="0"/>
                  <a:t>;</a:t>
                </a:r>
                <a:endParaRPr lang="ru-RU" sz="3200" dirty="0"/>
              </a:p>
            </p:txBody>
          </p:sp>
        </mc:Choice>
        <mc:Fallback xmlns="">
          <p:sp>
            <p:nvSpPr>
              <p:cNvPr id="27" name="TextBox 26">
                <a:extLst>
                  <a:ext uri="{FF2B5EF4-FFF2-40B4-BE49-F238E27FC236}">
                    <a16:creationId xmlns:a16="http://schemas.microsoft.com/office/drawing/2014/main" id="{E23A869B-3942-43D3-A9EC-0894E9B7CC83}"/>
                  </a:ext>
                </a:extLst>
              </p:cNvPr>
              <p:cNvSpPr txBox="1">
                <a:spLocks noRot="1" noChangeAspect="1" noMove="1" noResize="1" noEditPoints="1" noAdjustHandles="1" noChangeArrowheads="1" noChangeShapeType="1" noTextEdit="1"/>
              </p:cNvSpPr>
              <p:nvPr/>
            </p:nvSpPr>
            <p:spPr>
              <a:xfrm>
                <a:off x="7472724" y="4334993"/>
                <a:ext cx="2226828" cy="711605"/>
              </a:xfrm>
              <a:prstGeom prst="rect">
                <a:avLst/>
              </a:prstGeom>
              <a:blipFill>
                <a:blip r:embed="rId12"/>
                <a:stretch>
                  <a:fillRect r="-10137" b="-2051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B664A1D-C4E0-4B36-AC43-C042E6650FF5}"/>
                  </a:ext>
                </a:extLst>
              </p:cNvPr>
              <p:cNvSpPr txBox="1"/>
              <p:nvPr/>
            </p:nvSpPr>
            <p:spPr>
              <a:xfrm>
                <a:off x="2679117" y="1898336"/>
                <a:ext cx="33823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𝟎</m:t>
                      </m:r>
                    </m:oMath>
                  </m:oMathPara>
                </a14:m>
                <a:endParaRPr lang="ru-RU" sz="3200" b="1" dirty="0"/>
              </a:p>
            </p:txBody>
          </p:sp>
        </mc:Choice>
        <mc:Fallback xmlns="">
          <p:sp>
            <p:nvSpPr>
              <p:cNvPr id="28" name="TextBox 27">
                <a:extLst>
                  <a:ext uri="{FF2B5EF4-FFF2-40B4-BE49-F238E27FC236}">
                    <a16:creationId xmlns:a16="http://schemas.microsoft.com/office/drawing/2014/main" id="{2B664A1D-C4E0-4B36-AC43-C042E6650FF5}"/>
                  </a:ext>
                </a:extLst>
              </p:cNvPr>
              <p:cNvSpPr txBox="1">
                <a:spLocks noRot="1" noChangeAspect="1" noMove="1" noResize="1" noEditPoints="1" noAdjustHandles="1" noChangeArrowheads="1" noChangeShapeType="1" noTextEdit="1"/>
              </p:cNvSpPr>
              <p:nvPr/>
            </p:nvSpPr>
            <p:spPr>
              <a:xfrm>
                <a:off x="2679117" y="1898336"/>
                <a:ext cx="338233" cy="492443"/>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84E7E39-4D0D-40A9-96CA-684FC6C9075B}"/>
                  </a:ext>
                </a:extLst>
              </p:cNvPr>
              <p:cNvSpPr txBox="1"/>
              <p:nvPr/>
            </p:nvSpPr>
            <p:spPr>
              <a:xfrm>
                <a:off x="5902436" y="5090938"/>
                <a:ext cx="6100196" cy="9255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𝑎</m:t>
                      </m:r>
                      <m:r>
                        <a:rPr lang="en-US" sz="3000" b="0" i="1" smtClean="0">
                          <a:latin typeface="Cambria Math" panose="02040503050406030204" pitchFamily="18" charset="0"/>
                        </a:rPr>
                        <m:t>=</m:t>
                      </m:r>
                      <m:f>
                        <m:fPr>
                          <m:ctrlPr>
                            <a:rPr lang="en-US" sz="3000" b="0" i="1" smtClean="0">
                              <a:latin typeface="Cambria Math" panose="02040503050406030204" pitchFamily="18" charset="0"/>
                            </a:rPr>
                          </m:ctrlPr>
                        </m:fPr>
                        <m:num>
                          <m:r>
                            <a:rPr lang="en-US" sz="3000" b="0" i="1" smtClean="0">
                              <a:latin typeface="Cambria Math" panose="02040503050406030204" pitchFamily="18" charset="0"/>
                            </a:rPr>
                            <m:t>0,2</m:t>
                          </m:r>
                          <m:r>
                            <a:rPr lang="en-US" sz="3000" b="0" i="1" smtClean="0">
                              <a:latin typeface="Cambria Math" panose="02040503050406030204" pitchFamily="18" charset="0"/>
                              <a:ea typeface="Cambria Math" panose="02040503050406030204" pitchFamily="18" charset="0"/>
                            </a:rPr>
                            <m:t>∙10−0,015∙100</m:t>
                          </m:r>
                        </m:num>
                        <m:den>
                          <m:r>
                            <a:rPr lang="en-US" sz="3000" b="0" i="1" smtClean="0">
                              <a:latin typeface="Cambria Math" panose="02040503050406030204" pitchFamily="18" charset="0"/>
                            </a:rPr>
                            <m:t>0,2</m:t>
                          </m:r>
                        </m:den>
                      </m:f>
                      <m:r>
                        <a:rPr lang="en-US" sz="3000" b="0" i="1" smtClean="0">
                          <a:latin typeface="Cambria Math" panose="02040503050406030204" pitchFamily="18" charset="0"/>
                        </a:rPr>
                        <m:t>=2,5 </m:t>
                      </m:r>
                      <m:f>
                        <m:fPr>
                          <m:ctrlPr>
                            <a:rPr lang="en-US" sz="3000" b="0" i="1" smtClean="0">
                              <a:latin typeface="Cambria Math" panose="02040503050406030204" pitchFamily="18" charset="0"/>
                            </a:rPr>
                          </m:ctrlPr>
                        </m:fPr>
                        <m:num>
                          <m:r>
                            <a:rPr lang="ru-RU" sz="3000" b="0" i="1" smtClean="0">
                              <a:latin typeface="Cambria Math" panose="02040503050406030204" pitchFamily="18" charset="0"/>
                            </a:rPr>
                            <m:t>м</m:t>
                          </m:r>
                        </m:num>
                        <m:den>
                          <m:r>
                            <a:rPr lang="ru-RU" sz="3000" b="0" i="1" smtClean="0">
                              <a:latin typeface="Cambria Math" panose="02040503050406030204" pitchFamily="18" charset="0"/>
                            </a:rPr>
                            <m:t>с</m:t>
                          </m:r>
                        </m:den>
                      </m:f>
                      <m:r>
                        <a:rPr lang="en-US" sz="3000" b="0" i="1" smtClean="0">
                          <a:latin typeface="Cambria Math" panose="02040503050406030204" pitchFamily="18" charset="0"/>
                        </a:rPr>
                        <m:t>.</m:t>
                      </m:r>
                    </m:oMath>
                  </m:oMathPara>
                </a14:m>
                <a:endParaRPr lang="ru-RU" sz="3000" dirty="0"/>
              </a:p>
            </p:txBody>
          </p:sp>
        </mc:Choice>
        <mc:Fallback xmlns="">
          <p:sp>
            <p:nvSpPr>
              <p:cNvPr id="29" name="TextBox 28">
                <a:extLst>
                  <a:ext uri="{FF2B5EF4-FFF2-40B4-BE49-F238E27FC236}">
                    <a16:creationId xmlns:a16="http://schemas.microsoft.com/office/drawing/2014/main" id="{584E7E39-4D0D-40A9-96CA-684FC6C9075B}"/>
                  </a:ext>
                </a:extLst>
              </p:cNvPr>
              <p:cNvSpPr txBox="1">
                <a:spLocks noRot="1" noChangeAspect="1" noMove="1" noResize="1" noEditPoints="1" noAdjustHandles="1" noChangeArrowheads="1" noChangeShapeType="1" noTextEdit="1"/>
              </p:cNvSpPr>
              <p:nvPr/>
            </p:nvSpPr>
            <p:spPr>
              <a:xfrm>
                <a:off x="5902436" y="5090938"/>
                <a:ext cx="6100196" cy="925510"/>
              </a:xfrm>
              <a:prstGeom prst="rect">
                <a:avLst/>
              </a:prstGeom>
              <a:blipFill>
                <a:blip r:embed="rId1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613385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A958A-66EE-44AE-A57F-8F5A33CC689C}"/>
              </a:ext>
            </a:extLst>
          </p:cNvPr>
          <p:cNvSpPr txBox="1"/>
          <p:nvPr/>
        </p:nvSpPr>
        <p:spPr>
          <a:xfrm>
            <a:off x="195777" y="485683"/>
            <a:ext cx="9480722" cy="3046988"/>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Пластины большого по размерам плоского конденсатора расположены горизонтально на расстоянии d = 2 см друг от друга. Напряжение на пластинах конденсатора 10 </a:t>
            </a:r>
            <a:r>
              <a:rPr lang="ru-RU" sz="2400" dirty="0" err="1">
                <a:latin typeface="Courier New" panose="02070309020205020404" pitchFamily="49" charset="0"/>
                <a:cs typeface="Courier New" panose="02070309020205020404" pitchFamily="49" charset="0"/>
              </a:rPr>
              <a:t>кВ.</a:t>
            </a:r>
            <a:r>
              <a:rPr lang="ru-RU" sz="2400" dirty="0">
                <a:latin typeface="Courier New" panose="02070309020205020404" pitchFamily="49" charset="0"/>
                <a:cs typeface="Courier New" panose="02070309020205020404" pitchFamily="49" charset="0"/>
              </a:rPr>
              <a:t> В пространстве между пластинами падает капля жидкости. Масса капли </a:t>
            </a:r>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 5 мг. При каком значении заряда q капли её скорость будет постоянной? Влиянием воздуха на движение капли пренебречь.</a:t>
            </a:r>
          </a:p>
        </p:txBody>
      </p:sp>
      <p:pic>
        <p:nvPicPr>
          <p:cNvPr id="5" name="Рисунок 4">
            <a:extLst>
              <a:ext uri="{FF2B5EF4-FFF2-40B4-BE49-F238E27FC236}">
                <a16:creationId xmlns:a16="http://schemas.microsoft.com/office/drawing/2014/main" id="{3C50C17D-17A3-4CE1-AA63-48B335AD4951}"/>
              </a:ext>
            </a:extLst>
          </p:cNvPr>
          <p:cNvPicPr>
            <a:picLocks noChangeAspect="1"/>
          </p:cNvPicPr>
          <p:nvPr/>
        </p:nvPicPr>
        <p:blipFill>
          <a:blip r:embed="rId2"/>
          <a:stretch>
            <a:fillRect/>
          </a:stretch>
        </p:blipFill>
        <p:spPr>
          <a:xfrm>
            <a:off x="9837136" y="528932"/>
            <a:ext cx="1933575" cy="1381125"/>
          </a:xfrm>
          <a:prstGeom prst="rect">
            <a:avLst/>
          </a:prstGeom>
        </p:spPr>
      </p:pic>
      <p:pic>
        <p:nvPicPr>
          <p:cNvPr id="7" name="Рисунок 6">
            <a:extLst>
              <a:ext uri="{FF2B5EF4-FFF2-40B4-BE49-F238E27FC236}">
                <a16:creationId xmlns:a16="http://schemas.microsoft.com/office/drawing/2014/main" id="{B9D9D00C-BBCA-4A7C-A559-6CADE55CEEA9}"/>
              </a:ext>
            </a:extLst>
          </p:cNvPr>
          <p:cNvPicPr>
            <a:picLocks noChangeAspect="1"/>
          </p:cNvPicPr>
          <p:nvPr/>
        </p:nvPicPr>
        <p:blipFill>
          <a:blip r:embed="rId3"/>
          <a:stretch>
            <a:fillRect/>
          </a:stretch>
        </p:blipFill>
        <p:spPr>
          <a:xfrm>
            <a:off x="78259" y="485683"/>
            <a:ext cx="723900" cy="409575"/>
          </a:xfrm>
          <a:prstGeom prst="rect">
            <a:avLst/>
          </a:prstGeom>
        </p:spPr>
      </p:pic>
      <p:sp>
        <p:nvSpPr>
          <p:cNvPr id="6" name="TextBox 5">
            <a:extLst>
              <a:ext uri="{FF2B5EF4-FFF2-40B4-BE49-F238E27FC236}">
                <a16:creationId xmlns:a16="http://schemas.microsoft.com/office/drawing/2014/main" id="{983513E9-53A5-4CE6-B83B-7B593939CC2C}"/>
              </a:ext>
            </a:extLst>
          </p:cNvPr>
          <p:cNvSpPr txBox="1"/>
          <p:nvPr/>
        </p:nvSpPr>
        <p:spPr>
          <a:xfrm>
            <a:off x="195777" y="3607122"/>
            <a:ext cx="2274982" cy="1938992"/>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d = </a:t>
            </a:r>
            <a:r>
              <a:rPr lang="ru-RU" sz="2400" dirty="0">
                <a:latin typeface="Courier New" panose="02070309020205020404" pitchFamily="49" charset="0"/>
                <a:cs typeface="Courier New" panose="02070309020205020404" pitchFamily="49" charset="0"/>
              </a:rPr>
              <a:t>0,0</a:t>
            </a:r>
            <a:r>
              <a:rPr lang="en-US" sz="2400" dirty="0">
                <a:latin typeface="Courier New" panose="02070309020205020404" pitchFamily="49" charset="0"/>
                <a:cs typeface="Courier New" panose="02070309020205020404" pitchFamily="49" charset="0"/>
              </a:rPr>
              <a:t>2 </a:t>
            </a:r>
            <a:r>
              <a:rPr lang="ru-RU" sz="2400" dirty="0">
                <a:latin typeface="Courier New" panose="02070309020205020404" pitchFamily="49" charset="0"/>
                <a:cs typeface="Courier New" panose="02070309020205020404" pitchFamily="49" charset="0"/>
              </a:rPr>
              <a:t>м</a:t>
            </a:r>
          </a:p>
          <a:p>
            <a:r>
              <a:rPr lang="en-US" sz="2400" dirty="0">
                <a:latin typeface="Courier New" panose="02070309020205020404" pitchFamily="49" charset="0"/>
                <a:cs typeface="Courier New" panose="02070309020205020404" pitchFamily="49" charset="0"/>
              </a:rPr>
              <a:t>U = 10000 </a:t>
            </a:r>
            <a:r>
              <a:rPr lang="ru-RU" sz="2400" dirty="0">
                <a:latin typeface="Courier New" panose="02070309020205020404" pitchFamily="49" charset="0"/>
                <a:cs typeface="Courier New" panose="02070309020205020404" pitchFamily="49" charset="0"/>
              </a:rPr>
              <a:t>В</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m= 5·10</a:t>
            </a:r>
            <a:r>
              <a:rPr lang="en-US" sz="2400" baseline="30000" dirty="0">
                <a:latin typeface="Courier New" panose="02070309020205020404" pitchFamily="49" charset="0"/>
                <a:cs typeface="Courier New" panose="02070309020205020404" pitchFamily="49" charset="0"/>
              </a:rPr>
              <a:t>-6</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кг</a:t>
            </a:r>
          </a:p>
          <a:p>
            <a:r>
              <a:rPr lang="en-US" sz="2400" dirty="0">
                <a:latin typeface="Courier New" panose="02070309020205020404" pitchFamily="49" charset="0"/>
                <a:cs typeface="Courier New" panose="02070309020205020404" pitchFamily="49" charset="0"/>
              </a:rPr>
              <a:t>g = 10 </a:t>
            </a:r>
            <a:r>
              <a:rPr lang="ru-RU" sz="2400" dirty="0">
                <a:latin typeface="Courier New" panose="02070309020205020404" pitchFamily="49" charset="0"/>
                <a:cs typeface="Courier New" panose="02070309020205020404" pitchFamily="49" charset="0"/>
              </a:rPr>
              <a:t>м/с</a:t>
            </a:r>
            <a:r>
              <a:rPr lang="ru-RU" sz="2400" baseline="30000" dirty="0">
                <a:latin typeface="Courier New" panose="02070309020205020404" pitchFamily="49" charset="0"/>
                <a:cs typeface="Courier New" panose="02070309020205020404" pitchFamily="49" charset="0"/>
              </a:rPr>
              <a:t>2</a:t>
            </a:r>
          </a:p>
        </p:txBody>
      </p:sp>
      <p:cxnSp>
        <p:nvCxnSpPr>
          <p:cNvPr id="8" name="Прямая соединительная линия 7">
            <a:extLst>
              <a:ext uri="{FF2B5EF4-FFF2-40B4-BE49-F238E27FC236}">
                <a16:creationId xmlns:a16="http://schemas.microsoft.com/office/drawing/2014/main" id="{CF248117-5DF4-4D32-ADE6-E50AE3117690}"/>
              </a:ext>
            </a:extLst>
          </p:cNvPr>
          <p:cNvCxnSpPr/>
          <p:nvPr/>
        </p:nvCxnSpPr>
        <p:spPr>
          <a:xfrm>
            <a:off x="2708447" y="3607122"/>
            <a:ext cx="0" cy="2527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AFF24C4B-990C-4AF3-B22E-66DC0371A071}"/>
              </a:ext>
            </a:extLst>
          </p:cNvPr>
          <p:cNvCxnSpPr>
            <a:cxnSpLocks/>
          </p:cNvCxnSpPr>
          <p:nvPr/>
        </p:nvCxnSpPr>
        <p:spPr>
          <a:xfrm>
            <a:off x="195777" y="5681507"/>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AB8CD3-EEE5-4842-9693-8497A96C3F96}"/>
              </a:ext>
            </a:extLst>
          </p:cNvPr>
          <p:cNvSpPr txBox="1"/>
          <p:nvPr/>
        </p:nvSpPr>
        <p:spPr>
          <a:xfrm>
            <a:off x="259260" y="5677216"/>
            <a:ext cx="1106393"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q</a:t>
            </a:r>
            <a:r>
              <a:rPr lang="ru-RU" sz="2400" dirty="0">
                <a:latin typeface="Courier New" panose="02070309020205020404" pitchFamily="49" charset="0"/>
                <a:cs typeface="Courier New" panose="02070309020205020404" pitchFamily="49" charset="0"/>
              </a:rPr>
              <a:t> - ?</a:t>
            </a:r>
          </a:p>
        </p:txBody>
      </p:sp>
      <p:sp>
        <p:nvSpPr>
          <p:cNvPr id="11" name="TextBox 10">
            <a:extLst>
              <a:ext uri="{FF2B5EF4-FFF2-40B4-BE49-F238E27FC236}">
                <a16:creationId xmlns:a16="http://schemas.microsoft.com/office/drawing/2014/main" id="{7F242AC9-7390-4988-8BE4-1B1B65C2A4EE}"/>
              </a:ext>
            </a:extLst>
          </p:cNvPr>
          <p:cNvSpPr txBox="1"/>
          <p:nvPr/>
        </p:nvSpPr>
        <p:spPr>
          <a:xfrm>
            <a:off x="6093942" y="3550963"/>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pic>
        <p:nvPicPr>
          <p:cNvPr id="12" name="Рисунок 11">
            <a:extLst>
              <a:ext uri="{FF2B5EF4-FFF2-40B4-BE49-F238E27FC236}">
                <a16:creationId xmlns:a16="http://schemas.microsoft.com/office/drawing/2014/main" id="{506739EF-85F2-4EFF-8D05-F57104823B69}"/>
              </a:ext>
            </a:extLst>
          </p:cNvPr>
          <p:cNvPicPr>
            <a:picLocks noChangeAspect="1"/>
          </p:cNvPicPr>
          <p:nvPr/>
        </p:nvPicPr>
        <p:blipFill>
          <a:blip r:embed="rId2"/>
          <a:stretch>
            <a:fillRect/>
          </a:stretch>
        </p:blipFill>
        <p:spPr>
          <a:xfrm>
            <a:off x="2970719" y="3822018"/>
            <a:ext cx="3093437" cy="2209598"/>
          </a:xfrm>
          <a:prstGeom prst="rect">
            <a:avLst/>
          </a:prstGeom>
        </p:spPr>
      </p:pic>
      <p:cxnSp>
        <p:nvCxnSpPr>
          <p:cNvPr id="4" name="Прямая со стрелкой 3">
            <a:extLst>
              <a:ext uri="{FF2B5EF4-FFF2-40B4-BE49-F238E27FC236}">
                <a16:creationId xmlns:a16="http://schemas.microsoft.com/office/drawing/2014/main" id="{05B2A44C-EFC6-478A-90CC-D2E71E03020D}"/>
              </a:ext>
            </a:extLst>
          </p:cNvPr>
          <p:cNvCxnSpPr/>
          <p:nvPr/>
        </p:nvCxnSpPr>
        <p:spPr>
          <a:xfrm>
            <a:off x="3657600" y="4361935"/>
            <a:ext cx="0" cy="118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C933BB88-CB23-4740-9D2D-8F8E3FA392E4}"/>
              </a:ext>
            </a:extLst>
          </p:cNvPr>
          <p:cNvCxnSpPr/>
          <p:nvPr/>
        </p:nvCxnSpPr>
        <p:spPr>
          <a:xfrm>
            <a:off x="3970637" y="4377375"/>
            <a:ext cx="0" cy="118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5A79B8F3-0F4A-4330-AB95-225E9CFC3AB1}"/>
              </a:ext>
            </a:extLst>
          </p:cNvPr>
          <p:cNvCxnSpPr/>
          <p:nvPr/>
        </p:nvCxnSpPr>
        <p:spPr>
          <a:xfrm>
            <a:off x="4328984" y="4377375"/>
            <a:ext cx="0" cy="118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E4DFAC0F-4668-4083-95E6-288B5124A84C}"/>
              </a:ext>
            </a:extLst>
          </p:cNvPr>
          <p:cNvCxnSpPr/>
          <p:nvPr/>
        </p:nvCxnSpPr>
        <p:spPr>
          <a:xfrm>
            <a:off x="5243383" y="4377375"/>
            <a:ext cx="0" cy="118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1D1CAC06-D806-40D9-B32F-D6519721C87F}"/>
              </a:ext>
            </a:extLst>
          </p:cNvPr>
          <p:cNvCxnSpPr/>
          <p:nvPr/>
        </p:nvCxnSpPr>
        <p:spPr>
          <a:xfrm>
            <a:off x="5609195" y="4377375"/>
            <a:ext cx="0" cy="118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C9C2111E-B8F5-4FCF-A340-9BDBC0C4C487}"/>
              </a:ext>
            </a:extLst>
          </p:cNvPr>
          <p:cNvCxnSpPr/>
          <p:nvPr/>
        </p:nvCxnSpPr>
        <p:spPr>
          <a:xfrm>
            <a:off x="5960075" y="4377375"/>
            <a:ext cx="0" cy="118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413D045-DDBD-4E17-A961-C4CEC4BEB189}"/>
                  </a:ext>
                </a:extLst>
              </p:cNvPr>
              <p:cNvSpPr txBox="1"/>
              <p:nvPr/>
            </p:nvSpPr>
            <p:spPr>
              <a:xfrm>
                <a:off x="5975007" y="4614489"/>
                <a:ext cx="273345"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𝐸</m:t>
                          </m:r>
                        </m:e>
                      </m:acc>
                    </m:oMath>
                  </m:oMathPara>
                </a14:m>
                <a:endParaRPr lang="ru-RU" sz="2400" dirty="0"/>
              </a:p>
            </p:txBody>
          </p:sp>
        </mc:Choice>
        <mc:Fallback xmlns="">
          <p:sp>
            <p:nvSpPr>
              <p:cNvPr id="18" name="TextBox 17">
                <a:extLst>
                  <a:ext uri="{FF2B5EF4-FFF2-40B4-BE49-F238E27FC236}">
                    <a16:creationId xmlns:a16="http://schemas.microsoft.com/office/drawing/2014/main" id="{6413D045-DDBD-4E17-A961-C4CEC4BEB189}"/>
                  </a:ext>
                </a:extLst>
              </p:cNvPr>
              <p:cNvSpPr txBox="1">
                <a:spLocks noRot="1" noChangeAspect="1" noMove="1" noResize="1" noEditPoints="1" noAdjustHandles="1" noChangeArrowheads="1" noChangeShapeType="1" noTextEdit="1"/>
              </p:cNvSpPr>
              <p:nvPr/>
            </p:nvSpPr>
            <p:spPr>
              <a:xfrm>
                <a:off x="5975007" y="4614489"/>
                <a:ext cx="273345" cy="414088"/>
              </a:xfrm>
              <a:prstGeom prst="rect">
                <a:avLst/>
              </a:prstGeom>
              <a:blipFill>
                <a:blip r:embed="rId4"/>
                <a:stretch>
                  <a:fillRect/>
                </a:stretch>
              </a:blipFill>
            </p:spPr>
            <p:txBody>
              <a:bodyPr/>
              <a:lstStyle/>
              <a:p>
                <a:r>
                  <a:rPr lang="ru-RU">
                    <a:noFill/>
                  </a:rPr>
                  <a:t> </a:t>
                </a:r>
              </a:p>
            </p:txBody>
          </p:sp>
        </mc:Fallback>
      </mc:AlternateContent>
      <p:sp>
        <p:nvSpPr>
          <p:cNvPr id="19" name="Прямоугольник 18">
            <a:extLst>
              <a:ext uri="{FF2B5EF4-FFF2-40B4-BE49-F238E27FC236}">
                <a16:creationId xmlns:a16="http://schemas.microsoft.com/office/drawing/2014/main" id="{61850932-CDC8-45F0-9C2D-2234734A31C7}"/>
              </a:ext>
            </a:extLst>
          </p:cNvPr>
          <p:cNvSpPr/>
          <p:nvPr/>
        </p:nvSpPr>
        <p:spPr>
          <a:xfrm>
            <a:off x="4529794" y="4759748"/>
            <a:ext cx="264627" cy="59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a:extLst>
              <a:ext uri="{FF2B5EF4-FFF2-40B4-BE49-F238E27FC236}">
                <a16:creationId xmlns:a16="http://schemas.microsoft.com/office/drawing/2014/main" id="{B7C56308-5DD2-47B5-B5EF-EAC569519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334078" y="5014692"/>
            <a:ext cx="684823" cy="342412"/>
          </a:xfrm>
          <a:prstGeom prst="rect">
            <a:avLst/>
          </a:prstGeom>
        </p:spPr>
      </p:pic>
      <p:pic>
        <p:nvPicPr>
          <p:cNvPr id="22" name="Рисунок 21">
            <a:extLst>
              <a:ext uri="{FF2B5EF4-FFF2-40B4-BE49-F238E27FC236}">
                <a16:creationId xmlns:a16="http://schemas.microsoft.com/office/drawing/2014/main" id="{A46F3F01-0266-4B7D-B0EC-5A696C738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341545" y="4340940"/>
            <a:ext cx="684823" cy="34241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793CD8D-3680-4CF8-B53E-8D801250192A}"/>
                  </a:ext>
                </a:extLst>
              </p:cNvPr>
              <p:cNvSpPr txBox="1"/>
              <p:nvPr/>
            </p:nvSpPr>
            <p:spPr>
              <a:xfrm>
                <a:off x="4730756" y="5176782"/>
                <a:ext cx="5198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𝑚𝑔</m:t>
                          </m:r>
                        </m:e>
                      </m:acc>
                    </m:oMath>
                  </m:oMathPara>
                </a14:m>
                <a:endParaRPr lang="ru-RU" sz="2400" dirty="0"/>
              </a:p>
            </p:txBody>
          </p:sp>
        </mc:Choice>
        <mc:Fallback xmlns="">
          <p:sp>
            <p:nvSpPr>
              <p:cNvPr id="23" name="TextBox 22">
                <a:extLst>
                  <a:ext uri="{FF2B5EF4-FFF2-40B4-BE49-F238E27FC236}">
                    <a16:creationId xmlns:a16="http://schemas.microsoft.com/office/drawing/2014/main" id="{C793CD8D-3680-4CF8-B53E-8D801250192A}"/>
                  </a:ext>
                </a:extLst>
              </p:cNvPr>
              <p:cNvSpPr txBox="1">
                <a:spLocks noRot="1" noChangeAspect="1" noMove="1" noResize="1" noEditPoints="1" noAdjustHandles="1" noChangeArrowheads="1" noChangeShapeType="1" noTextEdit="1"/>
              </p:cNvSpPr>
              <p:nvPr/>
            </p:nvSpPr>
            <p:spPr>
              <a:xfrm>
                <a:off x="4730756" y="5176782"/>
                <a:ext cx="519822" cy="369332"/>
              </a:xfrm>
              <a:prstGeom prst="rect">
                <a:avLst/>
              </a:prstGeom>
              <a:blipFill>
                <a:blip r:embed="rId6"/>
                <a:stretch>
                  <a:fillRect l="-14118" r="-14118"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50A50A4-C435-4D4D-B592-7764556A6EA6}"/>
                  </a:ext>
                </a:extLst>
              </p:cNvPr>
              <p:cNvSpPr txBox="1"/>
              <p:nvPr/>
            </p:nvSpPr>
            <p:spPr>
              <a:xfrm>
                <a:off x="4758043" y="3885478"/>
                <a:ext cx="378437"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𝑘</m:t>
                              </m:r>
                            </m:sub>
                          </m:sSub>
                        </m:e>
                      </m:acc>
                    </m:oMath>
                  </m:oMathPara>
                </a14:m>
                <a:endParaRPr lang="ru-RU" sz="2400" dirty="0"/>
              </a:p>
            </p:txBody>
          </p:sp>
        </mc:Choice>
        <mc:Fallback xmlns="">
          <p:sp>
            <p:nvSpPr>
              <p:cNvPr id="24" name="TextBox 23">
                <a:extLst>
                  <a:ext uri="{FF2B5EF4-FFF2-40B4-BE49-F238E27FC236}">
                    <a16:creationId xmlns:a16="http://schemas.microsoft.com/office/drawing/2014/main" id="{F50A50A4-C435-4D4D-B592-7764556A6EA6}"/>
                  </a:ext>
                </a:extLst>
              </p:cNvPr>
              <p:cNvSpPr txBox="1">
                <a:spLocks noRot="1" noChangeAspect="1" noMove="1" noResize="1" noEditPoints="1" noAdjustHandles="1" noChangeArrowheads="1" noChangeShapeType="1" noTextEdit="1"/>
              </p:cNvSpPr>
              <p:nvPr/>
            </p:nvSpPr>
            <p:spPr>
              <a:xfrm>
                <a:off x="4758043" y="3885478"/>
                <a:ext cx="378437" cy="414088"/>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A23ED4C-314C-4DE4-ABA7-D8AF9A2AB703}"/>
                  </a:ext>
                </a:extLst>
              </p:cNvPr>
              <p:cNvSpPr txBox="1"/>
              <p:nvPr/>
            </p:nvSpPr>
            <p:spPr>
              <a:xfrm>
                <a:off x="6876087" y="4009838"/>
                <a:ext cx="45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𝑐𝑜𝑛𝑠𝑡</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=0 ⟹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𝐹</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𝑚𝑔</m:t>
                      </m:r>
                    </m:oMath>
                  </m:oMathPara>
                </a14:m>
                <a:endParaRPr lang="ru-RU" sz="2400" dirty="0"/>
              </a:p>
            </p:txBody>
          </p:sp>
        </mc:Choice>
        <mc:Fallback xmlns="">
          <p:sp>
            <p:nvSpPr>
              <p:cNvPr id="25" name="TextBox 24">
                <a:extLst>
                  <a:ext uri="{FF2B5EF4-FFF2-40B4-BE49-F238E27FC236}">
                    <a16:creationId xmlns:a16="http://schemas.microsoft.com/office/drawing/2014/main" id="{FA23ED4C-314C-4DE4-ABA7-D8AF9A2AB703}"/>
                  </a:ext>
                </a:extLst>
              </p:cNvPr>
              <p:cNvSpPr txBox="1">
                <a:spLocks noRot="1" noChangeAspect="1" noMove="1" noResize="1" noEditPoints="1" noAdjustHandles="1" noChangeArrowheads="1" noChangeShapeType="1" noTextEdit="1"/>
              </p:cNvSpPr>
              <p:nvPr/>
            </p:nvSpPr>
            <p:spPr>
              <a:xfrm>
                <a:off x="6876087" y="4009838"/>
                <a:ext cx="4575868" cy="369332"/>
              </a:xfrm>
              <a:prstGeom prst="rect">
                <a:avLst/>
              </a:prstGeom>
              <a:blipFill>
                <a:blip r:embed="rId8"/>
                <a:stretch>
                  <a:fillRect l="-533" r="-1065"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858098-E4D7-46DC-BA5C-E42FE723EA7F}"/>
                  </a:ext>
                </a:extLst>
              </p:cNvPr>
              <p:cNvSpPr txBox="1"/>
              <p:nvPr/>
            </p:nvSpPr>
            <p:spPr>
              <a:xfrm>
                <a:off x="6606268" y="4549983"/>
                <a:ext cx="2061334"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r>
                        <a:rPr lang="en-US" sz="2400" b="0" i="1" smtClean="0">
                          <a:latin typeface="Cambria Math" panose="02040503050406030204" pitchFamily="18" charset="0"/>
                        </a:rPr>
                        <m:t>𝐸𝑞</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𝑞𝑈</m:t>
                          </m:r>
                        </m:num>
                        <m:den>
                          <m:r>
                            <a:rPr lang="en-US" sz="2400" b="0" i="1" smtClean="0">
                              <a:latin typeface="Cambria Math" panose="02040503050406030204" pitchFamily="18" charset="0"/>
                            </a:rPr>
                            <m:t>𝑑</m:t>
                          </m:r>
                        </m:den>
                      </m:f>
                      <m:r>
                        <a:rPr lang="en-US" sz="2400" b="0" i="1" smtClean="0">
                          <a:latin typeface="Cambria Math" panose="02040503050406030204" pitchFamily="18" charset="0"/>
                        </a:rPr>
                        <m:t>;</m:t>
                      </m:r>
                    </m:oMath>
                  </m:oMathPara>
                </a14:m>
                <a:endParaRPr lang="ru-RU" sz="2400" dirty="0"/>
              </a:p>
            </p:txBody>
          </p:sp>
        </mc:Choice>
        <mc:Fallback xmlns="">
          <p:sp>
            <p:nvSpPr>
              <p:cNvPr id="26" name="TextBox 25">
                <a:extLst>
                  <a:ext uri="{FF2B5EF4-FFF2-40B4-BE49-F238E27FC236}">
                    <a16:creationId xmlns:a16="http://schemas.microsoft.com/office/drawing/2014/main" id="{CC858098-E4D7-46DC-BA5C-E42FE723EA7F}"/>
                  </a:ext>
                </a:extLst>
              </p:cNvPr>
              <p:cNvSpPr txBox="1">
                <a:spLocks noRot="1" noChangeAspect="1" noMove="1" noResize="1" noEditPoints="1" noAdjustHandles="1" noChangeArrowheads="1" noChangeShapeType="1" noTextEdit="1"/>
              </p:cNvSpPr>
              <p:nvPr/>
            </p:nvSpPr>
            <p:spPr>
              <a:xfrm>
                <a:off x="6606268" y="4549983"/>
                <a:ext cx="2061334" cy="691408"/>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AF5898-7D67-488B-A4CF-CD18F8220881}"/>
                  </a:ext>
                </a:extLst>
              </p:cNvPr>
              <p:cNvSpPr txBox="1"/>
              <p:nvPr/>
            </p:nvSpPr>
            <p:spPr>
              <a:xfrm>
                <a:off x="9027860" y="4550175"/>
                <a:ext cx="1503810" cy="699359"/>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𝑞</m:t>
                        </m:r>
                        <m:r>
                          <a:rPr lang="en-US" sz="3200" i="1">
                            <a:latin typeface="Cambria Math" panose="02040503050406030204" pitchFamily="18" charset="0"/>
                          </a:rPr>
                          <m:t>𝑈</m:t>
                        </m:r>
                      </m:num>
                      <m:den>
                        <m:r>
                          <a:rPr lang="en-US" sz="3200" i="1">
                            <a:latin typeface="Cambria Math" panose="02040503050406030204" pitchFamily="18" charset="0"/>
                          </a:rPr>
                          <m:t>𝑑</m:t>
                        </m:r>
                      </m:den>
                    </m:f>
                  </m:oMath>
                </a14:m>
                <a:r>
                  <a:rPr lang="en-US" sz="3200" dirty="0"/>
                  <a:t> =</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𝑚𝑔</m:t>
                    </m:r>
                    <m:r>
                      <a:rPr lang="en-US" sz="3200" b="0" i="1" smtClean="0">
                        <a:latin typeface="Cambria Math" panose="02040503050406030204" pitchFamily="18" charset="0"/>
                      </a:rPr>
                      <m:t>;</m:t>
                    </m:r>
                  </m:oMath>
                </a14:m>
                <a:endParaRPr lang="ru-RU" sz="3200" dirty="0"/>
              </a:p>
            </p:txBody>
          </p:sp>
        </mc:Choice>
        <mc:Fallback xmlns="">
          <p:sp>
            <p:nvSpPr>
              <p:cNvPr id="27" name="TextBox 26">
                <a:extLst>
                  <a:ext uri="{FF2B5EF4-FFF2-40B4-BE49-F238E27FC236}">
                    <a16:creationId xmlns:a16="http://schemas.microsoft.com/office/drawing/2014/main" id="{83AF5898-7D67-488B-A4CF-CD18F8220881}"/>
                  </a:ext>
                </a:extLst>
              </p:cNvPr>
              <p:cNvSpPr txBox="1">
                <a:spLocks noRot="1" noChangeAspect="1" noMove="1" noResize="1" noEditPoints="1" noAdjustHandles="1" noChangeArrowheads="1" noChangeShapeType="1" noTextEdit="1"/>
              </p:cNvSpPr>
              <p:nvPr/>
            </p:nvSpPr>
            <p:spPr>
              <a:xfrm>
                <a:off x="9027860" y="4550175"/>
                <a:ext cx="1503810" cy="699359"/>
              </a:xfrm>
              <a:prstGeom prst="rect">
                <a:avLst/>
              </a:prstGeom>
              <a:blipFill>
                <a:blip r:embed="rId10"/>
                <a:stretch>
                  <a:fillRect l="-405" t="-1739" b="-2087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BDB7806-036E-4872-9C2A-BE0EC62067B8}"/>
                  </a:ext>
                </a:extLst>
              </p:cNvPr>
              <p:cNvSpPr txBox="1"/>
              <p:nvPr/>
            </p:nvSpPr>
            <p:spPr>
              <a:xfrm>
                <a:off x="4533345" y="5697477"/>
                <a:ext cx="7575407" cy="7412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𝑚𝑔𝑑</m:t>
                          </m:r>
                        </m:num>
                        <m:den>
                          <m:r>
                            <a:rPr lang="en-US" sz="2400" b="0" i="1" smtClean="0">
                              <a:latin typeface="Cambria Math" panose="02040503050406030204" pitchFamily="18" charset="0"/>
                            </a:rPr>
                            <m:t>𝑈</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5</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−6</m:t>
                              </m:r>
                            </m:sup>
                          </m:sSup>
                          <m:r>
                            <a:rPr lang="en-US" sz="2400" i="1">
                              <a:latin typeface="Cambria Math" panose="02040503050406030204" pitchFamily="18" charset="0"/>
                              <a:ea typeface="Cambria Math" panose="02040503050406030204" pitchFamily="18" charset="0"/>
                            </a:rPr>
                            <m:t>∙10∙2∙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−2</m:t>
                              </m:r>
                            </m:sup>
                          </m:sSup>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4</m:t>
                              </m:r>
                            </m:sup>
                          </m:sSup>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−10</m:t>
                          </m:r>
                        </m:sup>
                      </m:sSup>
                      <m:r>
                        <a:rPr lang="ru-RU" sz="2400" b="0" i="1" smtClean="0">
                          <a:latin typeface="Cambria Math" panose="02040503050406030204" pitchFamily="18" charset="0"/>
                        </a:rPr>
                        <m:t>Кл</m:t>
                      </m:r>
                      <m:r>
                        <a:rPr lang="en-US" sz="2400" b="0" i="1" smtClean="0">
                          <a:latin typeface="Cambria Math" panose="02040503050406030204" pitchFamily="18" charset="0"/>
                        </a:rPr>
                        <m:t>=0,1</m:t>
                      </m:r>
                      <m:r>
                        <a:rPr lang="ru-RU" sz="2400" b="0" i="1" smtClean="0">
                          <a:latin typeface="Cambria Math" panose="02040503050406030204" pitchFamily="18" charset="0"/>
                        </a:rPr>
                        <m:t> нКл.</m:t>
                      </m:r>
                    </m:oMath>
                  </m:oMathPara>
                </a14:m>
                <a:endParaRPr lang="ru-RU" sz="2400" dirty="0"/>
              </a:p>
            </p:txBody>
          </p:sp>
        </mc:Choice>
        <mc:Fallback xmlns="">
          <p:sp>
            <p:nvSpPr>
              <p:cNvPr id="28" name="TextBox 27">
                <a:extLst>
                  <a:ext uri="{FF2B5EF4-FFF2-40B4-BE49-F238E27FC236}">
                    <a16:creationId xmlns:a16="http://schemas.microsoft.com/office/drawing/2014/main" id="{3BDB7806-036E-4872-9C2A-BE0EC62067B8}"/>
                  </a:ext>
                </a:extLst>
              </p:cNvPr>
              <p:cNvSpPr txBox="1">
                <a:spLocks noRot="1" noChangeAspect="1" noMove="1" noResize="1" noEditPoints="1" noAdjustHandles="1" noChangeArrowheads="1" noChangeShapeType="1" noTextEdit="1"/>
              </p:cNvSpPr>
              <p:nvPr/>
            </p:nvSpPr>
            <p:spPr>
              <a:xfrm>
                <a:off x="4533345" y="5697477"/>
                <a:ext cx="7575407" cy="741293"/>
              </a:xfrm>
              <a:prstGeom prst="rect">
                <a:avLst/>
              </a:prstGeom>
              <a:blipFill>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19513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0B246-F77F-4C29-8C36-54C59927DCFB}"/>
              </a:ext>
            </a:extLst>
          </p:cNvPr>
          <p:cNvSpPr txBox="1"/>
          <p:nvPr/>
        </p:nvSpPr>
        <p:spPr>
          <a:xfrm>
            <a:off x="281116" y="495983"/>
            <a:ext cx="11742008" cy="1200329"/>
          </a:xfrm>
          <a:prstGeom prst="rect">
            <a:avLst/>
          </a:prstGeom>
          <a:noFill/>
        </p:spPr>
        <p:txBody>
          <a:bodyPr wrap="square">
            <a:spAutoFit/>
          </a:bodyPr>
          <a:lstStyle/>
          <a:p>
            <a:pPr indent="715963"/>
            <a:r>
              <a:rPr lang="ru-RU" sz="2400" dirty="0">
                <a:latin typeface="Courier New" panose="02070309020205020404" pitchFamily="49" charset="0"/>
                <a:cs typeface="Courier New" panose="02070309020205020404" pitchFamily="49" charset="0"/>
              </a:rPr>
              <a:t>В закрытом сосуде объёмом V = 10 л находится влажный воздух массой </a:t>
            </a:r>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 18 г при температуре t = 80 °C и давлении р = 2·10</a:t>
            </a:r>
            <a:r>
              <a:rPr lang="ru-RU" sz="2400" baseline="30000"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 Па. Определите массу паров воды в сосуде.</a:t>
            </a:r>
          </a:p>
        </p:txBody>
      </p:sp>
      <p:pic>
        <p:nvPicPr>
          <p:cNvPr id="5" name="Рисунок 4">
            <a:extLst>
              <a:ext uri="{FF2B5EF4-FFF2-40B4-BE49-F238E27FC236}">
                <a16:creationId xmlns:a16="http://schemas.microsoft.com/office/drawing/2014/main" id="{B1371E21-19C8-4231-B1D2-19A2D4C6C3E7}"/>
              </a:ext>
            </a:extLst>
          </p:cNvPr>
          <p:cNvPicPr>
            <a:picLocks noChangeAspect="1"/>
          </p:cNvPicPr>
          <p:nvPr/>
        </p:nvPicPr>
        <p:blipFill>
          <a:blip r:embed="rId2"/>
          <a:stretch>
            <a:fillRect/>
          </a:stretch>
        </p:blipFill>
        <p:spPr>
          <a:xfrm>
            <a:off x="168876" y="495983"/>
            <a:ext cx="704850" cy="381000"/>
          </a:xfrm>
          <a:prstGeom prst="rect">
            <a:avLst/>
          </a:prstGeom>
        </p:spPr>
      </p:pic>
      <p:sp>
        <p:nvSpPr>
          <p:cNvPr id="6" name="TextBox 5">
            <a:extLst>
              <a:ext uri="{FF2B5EF4-FFF2-40B4-BE49-F238E27FC236}">
                <a16:creationId xmlns:a16="http://schemas.microsoft.com/office/drawing/2014/main" id="{7795AFE5-7942-4BB4-AFC2-F82FC0C39DCD}"/>
              </a:ext>
            </a:extLst>
          </p:cNvPr>
          <p:cNvSpPr txBox="1"/>
          <p:nvPr/>
        </p:nvSpPr>
        <p:spPr>
          <a:xfrm>
            <a:off x="393485" y="1963673"/>
            <a:ext cx="2643672" cy="1938992"/>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V = 10</a:t>
            </a:r>
            <a:r>
              <a:rPr lang="en-US" sz="2400" baseline="30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м</a:t>
            </a:r>
            <a:r>
              <a:rPr lang="en-US" sz="2400" baseline="30000" dirty="0">
                <a:latin typeface="Courier New" panose="02070309020205020404" pitchFamily="49" charset="0"/>
                <a:cs typeface="Courier New" panose="02070309020205020404" pitchFamily="49" charset="0"/>
              </a:rPr>
              <a:t>3</a:t>
            </a:r>
            <a:endParaRPr lang="ru-RU" sz="2400" baseline="300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18·10</a:t>
            </a:r>
            <a:r>
              <a:rPr lang="en-US" sz="2400" baseline="30000" dirty="0">
                <a:latin typeface="Courier New" panose="02070309020205020404" pitchFamily="49" charset="0"/>
                <a:cs typeface="Courier New" panose="02070309020205020404" pitchFamily="49" charset="0"/>
              </a:rPr>
              <a:t>-3</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кг</a:t>
            </a:r>
          </a:p>
          <a:p>
            <a:r>
              <a:rPr lang="en-US" sz="2400" dirty="0">
                <a:latin typeface="Courier New" panose="02070309020205020404" pitchFamily="49" charset="0"/>
                <a:cs typeface="Courier New" panose="02070309020205020404" pitchFamily="49" charset="0"/>
              </a:rPr>
              <a:t>p = </a:t>
            </a:r>
            <a:r>
              <a:rPr lang="ru-RU" sz="2400" dirty="0">
                <a:latin typeface="Courier New" panose="02070309020205020404" pitchFamily="49" charset="0"/>
                <a:cs typeface="Courier New" panose="02070309020205020404" pitchFamily="49" charset="0"/>
              </a:rPr>
              <a:t>2·10</a:t>
            </a:r>
            <a:r>
              <a:rPr lang="ru-RU" sz="2400" baseline="30000"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 Па</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T = 353 </a:t>
            </a:r>
            <a:r>
              <a:rPr lang="ru-RU" sz="2400" dirty="0">
                <a:latin typeface="Courier New" panose="02070309020205020404" pitchFamily="49" charset="0"/>
                <a:cs typeface="Courier New" panose="02070309020205020404" pitchFamily="49" charset="0"/>
              </a:rPr>
              <a:t>К</a:t>
            </a:r>
          </a:p>
        </p:txBody>
      </p:sp>
      <p:cxnSp>
        <p:nvCxnSpPr>
          <p:cNvPr id="7" name="Прямая соединительная линия 6">
            <a:extLst>
              <a:ext uri="{FF2B5EF4-FFF2-40B4-BE49-F238E27FC236}">
                <a16:creationId xmlns:a16="http://schemas.microsoft.com/office/drawing/2014/main" id="{7647D57B-3264-4A00-8F17-77C76071FDB9}"/>
              </a:ext>
            </a:extLst>
          </p:cNvPr>
          <p:cNvCxnSpPr/>
          <p:nvPr/>
        </p:nvCxnSpPr>
        <p:spPr>
          <a:xfrm>
            <a:off x="3005011" y="1963673"/>
            <a:ext cx="0" cy="2527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771AAB12-16B7-4A23-A253-040B1FAC6087}"/>
              </a:ext>
            </a:extLst>
          </p:cNvPr>
          <p:cNvCxnSpPr>
            <a:cxnSpLocks/>
          </p:cNvCxnSpPr>
          <p:nvPr/>
        </p:nvCxnSpPr>
        <p:spPr>
          <a:xfrm>
            <a:off x="492341" y="4038058"/>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0E2868-82C7-488D-AD57-4961D94F1485}"/>
              </a:ext>
            </a:extLst>
          </p:cNvPr>
          <p:cNvSpPr txBox="1"/>
          <p:nvPr/>
        </p:nvSpPr>
        <p:spPr>
          <a:xfrm>
            <a:off x="456968" y="4033767"/>
            <a:ext cx="1353256"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m</a:t>
            </a:r>
            <a:r>
              <a:rPr lang="ru-RU" sz="2400" baseline="-25000" dirty="0" err="1">
                <a:latin typeface="Courier New" panose="02070309020205020404" pitchFamily="49" charset="0"/>
                <a:cs typeface="Courier New" panose="02070309020205020404" pitchFamily="49" charset="0"/>
              </a:rPr>
              <a:t>вд</a:t>
            </a:r>
            <a:r>
              <a:rPr lang="ru-RU" sz="2400" dirty="0">
                <a:latin typeface="Courier New" panose="02070309020205020404" pitchFamily="49" charset="0"/>
                <a:cs typeface="Courier New" panose="02070309020205020404" pitchFamily="49" charset="0"/>
              </a:rPr>
              <a:t> - ?</a:t>
            </a:r>
          </a:p>
        </p:txBody>
      </p:sp>
      <p:sp>
        <p:nvSpPr>
          <p:cNvPr id="10" name="TextBox 9">
            <a:extLst>
              <a:ext uri="{FF2B5EF4-FFF2-40B4-BE49-F238E27FC236}">
                <a16:creationId xmlns:a16="http://schemas.microsoft.com/office/drawing/2014/main" id="{BA868C49-24FB-4869-8D38-19FFDAE40799}"/>
              </a:ext>
            </a:extLst>
          </p:cNvPr>
          <p:cNvSpPr txBox="1"/>
          <p:nvPr/>
        </p:nvSpPr>
        <p:spPr>
          <a:xfrm>
            <a:off x="6291650" y="1907514"/>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45391F-C7F3-4328-8936-2D9387A855C3}"/>
                  </a:ext>
                </a:extLst>
              </p:cNvPr>
              <p:cNvSpPr txBox="1"/>
              <p:nvPr/>
            </p:nvSpPr>
            <p:spPr>
              <a:xfrm>
                <a:off x="3553590" y="2369179"/>
                <a:ext cx="7768922" cy="9748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𝑝𝑉</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𝜈</m:t>
                      </m:r>
                      <m:r>
                        <a:rPr lang="en-US" sz="3200" b="0" i="1" smtClean="0">
                          <a:latin typeface="Cambria Math" panose="02040503050406030204" pitchFamily="18" charset="0"/>
                          <a:ea typeface="Cambria Math" panose="02040503050406030204" pitchFamily="18" charset="0"/>
                        </a:rPr>
                        <m:t>𝑅𝑇</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𝜈</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𝜈</m:t>
                          </m:r>
                        </m:e>
                        <m:sub>
                          <m:r>
                            <a:rPr lang="ru-RU" sz="3200" b="0" i="1" smtClean="0">
                              <a:latin typeface="Cambria Math" panose="02040503050406030204" pitchFamily="18" charset="0"/>
                              <a:ea typeface="Cambria Math" panose="02040503050406030204" pitchFamily="18" charset="0"/>
                            </a:rPr>
                            <m:t>вз</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𝜈</m:t>
                          </m:r>
                        </m:e>
                        <m:sub>
                          <m:r>
                            <a:rPr lang="ru-RU" sz="3200" b="0" i="1" smtClean="0">
                              <a:latin typeface="Cambria Math" panose="02040503050406030204" pitchFamily="18" charset="0"/>
                              <a:ea typeface="Cambria Math" panose="02040503050406030204" pitchFamily="18" charset="0"/>
                            </a:rPr>
                            <m:t>вд</m:t>
                          </m:r>
                        </m:sub>
                      </m:sSub>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𝑚</m:t>
                              </m:r>
                            </m:e>
                            <m:sub>
                              <m:r>
                                <a:rPr lang="ru-RU" sz="3200" b="0" i="1" smtClean="0">
                                  <a:latin typeface="Cambria Math" panose="02040503050406030204" pitchFamily="18" charset="0"/>
                                  <a:ea typeface="Cambria Math" panose="02040503050406030204" pitchFamily="18" charset="0"/>
                                </a:rPr>
                                <m:t>вз</m:t>
                              </m:r>
                            </m:sub>
                          </m:sSub>
                        </m:num>
                        <m:den>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𝜇</m:t>
                              </m:r>
                            </m:e>
                            <m:sub>
                              <m:r>
                                <a:rPr lang="ru-RU" sz="3200" b="0" i="1" smtClean="0">
                                  <a:latin typeface="Cambria Math" panose="02040503050406030204" pitchFamily="18" charset="0"/>
                                  <a:ea typeface="Cambria Math" panose="02040503050406030204" pitchFamily="18" charset="0"/>
                                </a:rPr>
                                <m:t>вз</m:t>
                              </m:r>
                            </m:sub>
                          </m:sSub>
                        </m:den>
                      </m:f>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𝑚</m:t>
                              </m:r>
                            </m:e>
                            <m:sub>
                              <m:r>
                                <a:rPr lang="ru-RU" sz="3200" i="1">
                                  <a:latin typeface="Cambria Math" panose="02040503050406030204" pitchFamily="18" charset="0"/>
                                  <a:ea typeface="Cambria Math" panose="02040503050406030204" pitchFamily="18" charset="0"/>
                                </a:rPr>
                                <m:t>в</m:t>
                              </m:r>
                              <m:r>
                                <a:rPr lang="ru-RU" sz="3200" b="0" i="1" smtClean="0">
                                  <a:latin typeface="Cambria Math" panose="02040503050406030204" pitchFamily="18" charset="0"/>
                                  <a:ea typeface="Cambria Math" panose="02040503050406030204" pitchFamily="18" charset="0"/>
                                </a:rPr>
                                <m:t>д</m:t>
                              </m:r>
                            </m:sub>
                          </m:sSub>
                        </m:num>
                        <m:den>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m:t>
                              </m:r>
                              <m:r>
                                <a:rPr lang="ru-RU" sz="3200" b="0" i="1" smtClean="0">
                                  <a:latin typeface="Cambria Math" panose="02040503050406030204" pitchFamily="18" charset="0"/>
                                  <a:ea typeface="Cambria Math" panose="02040503050406030204" pitchFamily="18" charset="0"/>
                                </a:rPr>
                                <m:t>д</m:t>
                              </m:r>
                            </m:sub>
                          </m:sSub>
                        </m:den>
                      </m:f>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11" name="TextBox 10">
                <a:extLst>
                  <a:ext uri="{FF2B5EF4-FFF2-40B4-BE49-F238E27FC236}">
                    <a16:creationId xmlns:a16="http://schemas.microsoft.com/office/drawing/2014/main" id="{CF45391F-C7F3-4328-8936-2D9387A855C3}"/>
                  </a:ext>
                </a:extLst>
              </p:cNvPr>
              <p:cNvSpPr txBox="1">
                <a:spLocks noRot="1" noChangeAspect="1" noMove="1" noResize="1" noEditPoints="1" noAdjustHandles="1" noChangeArrowheads="1" noChangeShapeType="1" noTextEdit="1"/>
              </p:cNvSpPr>
              <p:nvPr/>
            </p:nvSpPr>
            <p:spPr>
              <a:xfrm>
                <a:off x="3553590" y="2369179"/>
                <a:ext cx="7768922" cy="974819"/>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B00BEB-E4D8-44E4-A11B-E9CD36D7313D}"/>
                  </a:ext>
                </a:extLst>
              </p:cNvPr>
              <p:cNvSpPr txBox="1"/>
              <p:nvPr/>
            </p:nvSpPr>
            <p:spPr>
              <a:xfrm>
                <a:off x="3402171" y="3514003"/>
                <a:ext cx="8071760" cy="632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smtClean="0">
                              <a:latin typeface="Cambria Math" panose="02040503050406030204" pitchFamily="18" charset="0"/>
                              <a:ea typeface="Cambria Math" panose="02040503050406030204" pitchFamily="18" charset="0"/>
                            </a:rPr>
                            <m:t>𝜇</m:t>
                          </m:r>
                        </m:e>
                        <m:sub>
                          <m:r>
                            <a:rPr lang="ru-RU" sz="2400" b="0" i="1" smtClean="0">
                              <a:latin typeface="Cambria Math" panose="02040503050406030204" pitchFamily="18" charset="0"/>
                            </a:rPr>
                            <m:t>вз</m:t>
                          </m:r>
                        </m:sub>
                      </m:sSub>
                      <m:r>
                        <a:rPr lang="ru-RU" sz="2400" b="0" i="1" smtClean="0">
                          <a:latin typeface="Cambria Math" panose="02040503050406030204" pitchFamily="18" charset="0"/>
                        </a:rPr>
                        <m:t>=29</m:t>
                      </m:r>
                      <m:r>
                        <a:rPr lang="ru-RU" sz="2400" b="0" i="1" smtClean="0">
                          <a:latin typeface="Cambria Math" panose="02040503050406030204" pitchFamily="18" charset="0"/>
                          <a:ea typeface="Cambria Math" panose="02040503050406030204" pitchFamily="18" charset="0"/>
                        </a:rPr>
                        <m:t>∙</m:t>
                      </m:r>
                      <m:sSup>
                        <m:sSupPr>
                          <m:ctrlPr>
                            <a:rPr lang="ru-RU" sz="2400" b="0" i="1" smtClean="0">
                              <a:latin typeface="Cambria Math" panose="02040503050406030204" pitchFamily="18" charset="0"/>
                              <a:ea typeface="Cambria Math" panose="02040503050406030204" pitchFamily="18" charset="0"/>
                            </a:rPr>
                          </m:ctrlPr>
                        </m:sSupPr>
                        <m:e>
                          <m:r>
                            <a:rPr lang="ru-RU" sz="2400" b="0" i="1" smtClean="0">
                              <a:latin typeface="Cambria Math" panose="02040503050406030204" pitchFamily="18" charset="0"/>
                              <a:ea typeface="Cambria Math" panose="02040503050406030204" pitchFamily="18" charset="0"/>
                            </a:rPr>
                            <m:t>10</m:t>
                          </m:r>
                        </m:e>
                        <m:sup>
                          <m:r>
                            <a:rPr lang="ru-RU" sz="2400" b="0" i="1" smtClean="0">
                              <a:latin typeface="Cambria Math" panose="02040503050406030204" pitchFamily="18" charset="0"/>
                              <a:ea typeface="Cambria Math" panose="02040503050406030204" pitchFamily="18" charset="0"/>
                            </a:rPr>
                            <m:t>−3</m:t>
                          </m:r>
                        </m:sup>
                      </m:sSup>
                      <m:f>
                        <m:fPr>
                          <m:ctrlPr>
                            <a:rPr lang="ru-RU" sz="2400" b="0" i="1" smtClean="0">
                              <a:latin typeface="Cambria Math" panose="02040503050406030204" pitchFamily="18" charset="0"/>
                              <a:ea typeface="Cambria Math" panose="02040503050406030204" pitchFamily="18" charset="0"/>
                            </a:rPr>
                          </m:ctrlPr>
                        </m:fPr>
                        <m:num>
                          <m:r>
                            <a:rPr lang="ru-RU" sz="2400" b="0" i="1" smtClean="0">
                              <a:latin typeface="Cambria Math" panose="02040503050406030204" pitchFamily="18" charset="0"/>
                              <a:ea typeface="Cambria Math" panose="02040503050406030204" pitchFamily="18" charset="0"/>
                            </a:rPr>
                            <m:t>кг</m:t>
                          </m:r>
                        </m:num>
                        <m:den>
                          <m:r>
                            <a:rPr lang="ru-RU" sz="2400" b="0" i="1" smtClean="0">
                              <a:latin typeface="Cambria Math" panose="02040503050406030204" pitchFamily="18" charset="0"/>
                              <a:ea typeface="Cambria Math" panose="02040503050406030204" pitchFamily="18" charset="0"/>
                            </a:rPr>
                            <m:t>моль</m:t>
                          </m:r>
                        </m:den>
                      </m:f>
                      <m:r>
                        <a:rPr lang="ru-RU" sz="2400" b="0" i="1" smtClean="0">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rPr>
                          </m:ctrlPr>
                        </m:sSubPr>
                        <m:e>
                          <m:r>
                            <a:rPr lang="ru-RU" sz="2400" b="0" i="1" smtClean="0">
                              <a:latin typeface="Cambria Math" panose="02040503050406030204" pitchFamily="18" charset="0"/>
                            </a:rPr>
                            <m:t>  </m:t>
                          </m:r>
                          <m:r>
                            <a:rPr lang="ru-RU"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rPr>
                            <m:t>в</m:t>
                          </m:r>
                          <m:r>
                            <a:rPr lang="ru-RU" sz="2400" b="0" i="1" smtClean="0">
                              <a:latin typeface="Cambria Math" panose="02040503050406030204" pitchFamily="18" charset="0"/>
                            </a:rPr>
                            <m:t>д</m:t>
                          </m:r>
                        </m:sub>
                      </m:sSub>
                      <m:r>
                        <a:rPr lang="ru-RU" sz="2400" i="1">
                          <a:latin typeface="Cambria Math" panose="02040503050406030204" pitchFamily="18" charset="0"/>
                        </a:rPr>
                        <m:t>=</m:t>
                      </m:r>
                      <m:r>
                        <a:rPr lang="ru-RU" sz="2400" b="0" i="1" smtClean="0">
                          <a:latin typeface="Cambria Math" panose="02040503050406030204" pitchFamily="18" charset="0"/>
                        </a:rPr>
                        <m:t>18</m:t>
                      </m:r>
                      <m:r>
                        <a:rPr lang="ru-RU" sz="2400" i="1">
                          <a:latin typeface="Cambria Math" panose="02040503050406030204" pitchFamily="18" charset="0"/>
                          <a:ea typeface="Cambria Math" panose="02040503050406030204" pitchFamily="18" charset="0"/>
                        </a:rPr>
                        <m:t>∙</m:t>
                      </m:r>
                      <m:sSup>
                        <m:sSupPr>
                          <m:ctrlPr>
                            <a:rPr lang="ru-RU" sz="2400" i="1">
                              <a:latin typeface="Cambria Math" panose="02040503050406030204" pitchFamily="18" charset="0"/>
                              <a:ea typeface="Cambria Math" panose="02040503050406030204" pitchFamily="18" charset="0"/>
                            </a:rPr>
                          </m:ctrlPr>
                        </m:sSupPr>
                        <m:e>
                          <m:r>
                            <a:rPr lang="ru-RU" sz="2400" i="1">
                              <a:latin typeface="Cambria Math" panose="02040503050406030204" pitchFamily="18" charset="0"/>
                              <a:ea typeface="Cambria Math" panose="02040503050406030204" pitchFamily="18" charset="0"/>
                            </a:rPr>
                            <m:t>10</m:t>
                          </m:r>
                        </m:e>
                        <m:sup>
                          <m:r>
                            <a:rPr lang="ru-RU" sz="2400" i="1">
                              <a:latin typeface="Cambria Math" panose="02040503050406030204" pitchFamily="18" charset="0"/>
                              <a:ea typeface="Cambria Math" panose="02040503050406030204" pitchFamily="18" charset="0"/>
                            </a:rPr>
                            <m:t>−3</m:t>
                          </m:r>
                        </m:sup>
                      </m:sSup>
                      <m:f>
                        <m:fPr>
                          <m:ctrlPr>
                            <a:rPr lang="ru-RU" sz="2400" i="1">
                              <a:latin typeface="Cambria Math" panose="02040503050406030204" pitchFamily="18" charset="0"/>
                              <a:ea typeface="Cambria Math" panose="02040503050406030204" pitchFamily="18" charset="0"/>
                            </a:rPr>
                          </m:ctrlPr>
                        </m:fPr>
                        <m:num>
                          <m:r>
                            <a:rPr lang="ru-RU" sz="2400" i="1">
                              <a:latin typeface="Cambria Math" panose="02040503050406030204" pitchFamily="18" charset="0"/>
                              <a:ea typeface="Cambria Math" panose="02040503050406030204" pitchFamily="18" charset="0"/>
                            </a:rPr>
                            <m:t>кг</m:t>
                          </m:r>
                        </m:num>
                        <m:den>
                          <m:r>
                            <a:rPr lang="ru-RU" sz="2400" i="1">
                              <a:latin typeface="Cambria Math" panose="02040503050406030204" pitchFamily="18" charset="0"/>
                              <a:ea typeface="Cambria Math" panose="02040503050406030204" pitchFamily="18" charset="0"/>
                            </a:rPr>
                            <m:t>моль</m:t>
                          </m:r>
                        </m:den>
                      </m:f>
                      <m:r>
                        <a:rPr lang="ru-RU" sz="2400" b="0" i="1" smtClean="0">
                          <a:latin typeface="Cambria Math" panose="02040503050406030204" pitchFamily="18" charset="0"/>
                          <a:ea typeface="Cambria Math" panose="02040503050406030204" pitchFamily="18" charset="0"/>
                        </a:rPr>
                        <m:t>, </m:t>
                      </m:r>
                      <m:sSub>
                        <m:sSubPr>
                          <m:ctrlPr>
                            <a:rPr lang="ru-RU" sz="2400" b="0" i="1" smtClean="0">
                              <a:latin typeface="Cambria Math" panose="02040503050406030204" pitchFamily="18" charset="0"/>
                              <a:ea typeface="Cambria Math" panose="02040503050406030204" pitchFamily="18" charset="0"/>
                            </a:rPr>
                          </m:ctrlPr>
                        </m:sSubPr>
                        <m:e>
                          <m:r>
                            <a:rPr lang="ru-RU"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𝑚</m:t>
                          </m:r>
                        </m:e>
                        <m:sub>
                          <m:r>
                            <a:rPr lang="ru-RU" sz="2400" b="0" i="1" smtClean="0">
                              <a:latin typeface="Cambria Math" panose="02040503050406030204" pitchFamily="18" charset="0"/>
                              <a:ea typeface="Cambria Math" panose="02040503050406030204" pitchFamily="18" charset="0"/>
                            </a:rPr>
                            <m:t>вз</m:t>
                          </m:r>
                        </m:sub>
                      </m:sSub>
                      <m:r>
                        <a:rPr lang="ru-R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ru-RU" sz="2400" b="0" i="1" smtClean="0">
                              <a:latin typeface="Cambria Math" panose="02040503050406030204" pitchFamily="18" charset="0"/>
                              <a:ea typeface="Cambria Math" panose="02040503050406030204" pitchFamily="18" charset="0"/>
                            </a:rPr>
                            <m:t>вд</m:t>
                          </m:r>
                        </m:sub>
                      </m:sSub>
                      <m:r>
                        <a:rPr lang="ru-RU"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3" name="TextBox 12">
                <a:extLst>
                  <a:ext uri="{FF2B5EF4-FFF2-40B4-BE49-F238E27FC236}">
                    <a16:creationId xmlns:a16="http://schemas.microsoft.com/office/drawing/2014/main" id="{2AB00BEB-E4D8-44E4-A11B-E9CD36D7313D}"/>
                  </a:ext>
                </a:extLst>
              </p:cNvPr>
              <p:cNvSpPr txBox="1">
                <a:spLocks noRot="1" noChangeAspect="1" noMove="1" noResize="1" noEditPoints="1" noAdjustHandles="1" noChangeArrowheads="1" noChangeShapeType="1" noTextEdit="1"/>
              </p:cNvSpPr>
              <p:nvPr/>
            </p:nvSpPr>
            <p:spPr>
              <a:xfrm>
                <a:off x="3402171" y="3514003"/>
                <a:ext cx="8071760" cy="632866"/>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B6EAC8-830B-403A-B823-97D8DF175F19}"/>
                  </a:ext>
                </a:extLst>
              </p:cNvPr>
              <p:cNvSpPr txBox="1"/>
              <p:nvPr/>
            </p:nvSpPr>
            <p:spPr>
              <a:xfrm>
                <a:off x="521301" y="5047489"/>
                <a:ext cx="4331892" cy="7310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𝜈</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ru-RU" sz="2400" i="1">
                              <a:latin typeface="Cambria Math" panose="02040503050406030204" pitchFamily="18" charset="0"/>
                              <a:ea typeface="Cambria Math" panose="02040503050406030204" pitchFamily="18" charset="0"/>
                            </a:rPr>
                            <m:t>вз</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𝜈</m:t>
                          </m:r>
                        </m:e>
                        <m:sub>
                          <m:r>
                            <a:rPr lang="ru-RU" sz="2400" i="1">
                              <a:latin typeface="Cambria Math" panose="02040503050406030204" pitchFamily="18" charset="0"/>
                              <a:ea typeface="Cambria Math" panose="02040503050406030204" pitchFamily="18" charset="0"/>
                            </a:rPr>
                            <m:t>вд</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ru-RU" sz="2400" i="1">
                                  <a:latin typeface="Cambria Math" panose="02040503050406030204" pitchFamily="18" charset="0"/>
                                  <a:ea typeface="Cambria Math" panose="02040503050406030204" pitchFamily="18" charset="0"/>
                                </a:rPr>
                                <m:t>вд</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ea typeface="Cambria Math" panose="02040503050406030204" pitchFamily="18" charset="0"/>
                                </a:rPr>
                                <m:t>вз</m:t>
                              </m:r>
                            </m:sub>
                          </m:sSub>
                        </m:den>
                      </m:f>
                      <m:r>
                        <a:rPr lang="ru-RU" sz="2400" i="1">
                          <a:latin typeface="Cambria Math" panose="02040503050406030204" pitchFamily="18" charset="0"/>
                          <a:ea typeface="Cambria Math" panose="02040503050406030204" pitchFamily="18" charset="0"/>
                        </a:rPr>
                        <m:t>+</m:t>
                      </m:r>
                      <m:f>
                        <m:fPr>
                          <m:ctrlPr>
                            <a:rPr lang="ru-RU"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ru-RU" sz="2400" i="1">
                                  <a:latin typeface="Cambria Math" panose="02040503050406030204" pitchFamily="18" charset="0"/>
                                  <a:ea typeface="Cambria Math" panose="02040503050406030204" pitchFamily="18" charset="0"/>
                                </a:rPr>
                                <m:t>вд</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ea typeface="Cambria Math" panose="02040503050406030204" pitchFamily="18" charset="0"/>
                                </a:rPr>
                                <m:t>вд</m:t>
                              </m:r>
                            </m:sub>
                          </m:sSub>
                        </m:den>
                      </m:f>
                      <m:r>
                        <a:rPr lang="en-US" sz="2400" i="1">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4" name="TextBox 13">
                <a:extLst>
                  <a:ext uri="{FF2B5EF4-FFF2-40B4-BE49-F238E27FC236}">
                    <a16:creationId xmlns:a16="http://schemas.microsoft.com/office/drawing/2014/main" id="{80B6EAC8-830B-403A-B823-97D8DF175F19}"/>
                  </a:ext>
                </a:extLst>
              </p:cNvPr>
              <p:cNvSpPr txBox="1">
                <a:spLocks noRot="1" noChangeAspect="1" noMove="1" noResize="1" noEditPoints="1" noAdjustHandles="1" noChangeArrowheads="1" noChangeShapeType="1" noTextEdit="1"/>
              </p:cNvSpPr>
              <p:nvPr/>
            </p:nvSpPr>
            <p:spPr>
              <a:xfrm>
                <a:off x="521301" y="5047489"/>
                <a:ext cx="4331892" cy="73109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71013EB-8D8B-45F6-B90F-002A7AAA73C5}"/>
                  </a:ext>
                </a:extLst>
              </p:cNvPr>
              <p:cNvSpPr txBox="1"/>
              <p:nvPr/>
            </p:nvSpPr>
            <p:spPr>
              <a:xfrm>
                <a:off x="6691183" y="4746767"/>
                <a:ext cx="3735253"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𝑝𝑉</m:t>
                      </m:r>
                      <m:r>
                        <a:rPr lang="en-US" sz="2400" i="1" smtClean="0">
                          <a:latin typeface="Cambria Math" panose="02040503050406030204" pitchFamily="18" charset="0"/>
                        </a:rPr>
                        <m:t>=</m:t>
                      </m:r>
                      <m:d>
                        <m:dPr>
                          <m:ctrlPr>
                            <a:rPr lang="ru-RU" sz="2400" b="0" i="1" smtClean="0">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ru-RU" sz="2400" i="1">
                                      <a:latin typeface="Cambria Math" panose="02040503050406030204" pitchFamily="18" charset="0"/>
                                      <a:ea typeface="Cambria Math" panose="02040503050406030204" pitchFamily="18" charset="0"/>
                                    </a:rPr>
                                    <m:t>вд</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ea typeface="Cambria Math" panose="02040503050406030204" pitchFamily="18" charset="0"/>
                                    </a:rPr>
                                    <m:t>вз</m:t>
                                  </m:r>
                                </m:sub>
                              </m:sSub>
                            </m:den>
                          </m:f>
                          <m:r>
                            <a:rPr lang="ru-RU" sz="2400" i="1">
                              <a:latin typeface="Cambria Math" panose="02040503050406030204" pitchFamily="18" charset="0"/>
                              <a:ea typeface="Cambria Math" panose="02040503050406030204" pitchFamily="18" charset="0"/>
                            </a:rPr>
                            <m:t>+</m:t>
                          </m:r>
                          <m:f>
                            <m:fPr>
                              <m:ctrlPr>
                                <a:rPr lang="ru-RU"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ru-RU" sz="2400" i="1">
                                      <a:latin typeface="Cambria Math" panose="02040503050406030204" pitchFamily="18" charset="0"/>
                                      <a:ea typeface="Cambria Math" panose="02040503050406030204" pitchFamily="18" charset="0"/>
                                    </a:rPr>
                                    <m:t>вд</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ea typeface="Cambria Math" panose="02040503050406030204" pitchFamily="18" charset="0"/>
                                    </a:rPr>
                                    <m:t>вд</m:t>
                                  </m:r>
                                </m:sub>
                              </m:sSub>
                            </m:den>
                          </m:f>
                        </m:e>
                      </m:d>
                      <m:r>
                        <a:rPr lang="en-US" sz="2400" i="1">
                          <a:latin typeface="Cambria Math" panose="02040503050406030204" pitchFamily="18" charset="0"/>
                          <a:ea typeface="Cambria Math" panose="02040503050406030204" pitchFamily="18" charset="0"/>
                        </a:rPr>
                        <m:t>𝑅𝑇</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5" name="TextBox 14">
                <a:extLst>
                  <a:ext uri="{FF2B5EF4-FFF2-40B4-BE49-F238E27FC236}">
                    <a16:creationId xmlns:a16="http://schemas.microsoft.com/office/drawing/2014/main" id="{971013EB-8D8B-45F6-B90F-002A7AAA73C5}"/>
                  </a:ext>
                </a:extLst>
              </p:cNvPr>
              <p:cNvSpPr txBox="1">
                <a:spLocks noRot="1" noChangeAspect="1" noMove="1" noResize="1" noEditPoints="1" noAdjustHandles="1" noChangeArrowheads="1" noChangeShapeType="1" noTextEdit="1"/>
              </p:cNvSpPr>
              <p:nvPr/>
            </p:nvSpPr>
            <p:spPr>
              <a:xfrm>
                <a:off x="6691183" y="4746767"/>
                <a:ext cx="3735253" cy="829843"/>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89348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57B3AB-B5A4-4E21-B36B-8966C9EEEDC3}"/>
                  </a:ext>
                </a:extLst>
              </p:cNvPr>
              <p:cNvSpPr txBox="1"/>
              <p:nvPr/>
            </p:nvSpPr>
            <p:spPr>
              <a:xfrm>
                <a:off x="426307" y="570183"/>
                <a:ext cx="336162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𝑝𝑉</m:t>
                          </m:r>
                        </m:num>
                        <m:den>
                          <m:r>
                            <a:rPr lang="en-US" sz="2400" b="0" i="1" smtClean="0">
                              <a:latin typeface="Cambria Math" panose="02040503050406030204" pitchFamily="18" charset="0"/>
                            </a:rPr>
                            <m:t>𝑅𝑇</m:t>
                          </m:r>
                        </m:den>
                      </m:f>
                      <m:r>
                        <a:rPr lang="en-US" sz="2400" i="1" smtClean="0">
                          <a:latin typeface="Cambria Math" panose="02040503050406030204" pitchFamily="18" charset="0"/>
                        </a:rPr>
                        <m:t>=</m:t>
                      </m:r>
                      <m:d>
                        <m:dPr>
                          <m:ctrlPr>
                            <a:rPr lang="ru-RU" sz="2400" b="0" i="1" smtClean="0">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ru-RU" sz="2400" i="1">
                                      <a:latin typeface="Cambria Math" panose="02040503050406030204" pitchFamily="18" charset="0"/>
                                      <a:ea typeface="Cambria Math" panose="02040503050406030204" pitchFamily="18" charset="0"/>
                                    </a:rPr>
                                    <m:t>вд</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ea typeface="Cambria Math" panose="02040503050406030204" pitchFamily="18" charset="0"/>
                                    </a:rPr>
                                    <m:t>вз</m:t>
                                  </m:r>
                                </m:sub>
                              </m:sSub>
                            </m:den>
                          </m:f>
                          <m:r>
                            <a:rPr lang="ru-RU" sz="2400" i="1">
                              <a:latin typeface="Cambria Math" panose="02040503050406030204" pitchFamily="18" charset="0"/>
                              <a:ea typeface="Cambria Math" panose="02040503050406030204" pitchFamily="18" charset="0"/>
                            </a:rPr>
                            <m:t>+</m:t>
                          </m:r>
                          <m:f>
                            <m:fPr>
                              <m:ctrlPr>
                                <a:rPr lang="ru-RU"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ru-RU" sz="2400" i="1">
                                      <a:latin typeface="Cambria Math" panose="02040503050406030204" pitchFamily="18" charset="0"/>
                                      <a:ea typeface="Cambria Math" panose="02040503050406030204" pitchFamily="18" charset="0"/>
                                    </a:rPr>
                                    <m:t>вд</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ru-RU" sz="2400" i="1">
                                      <a:latin typeface="Cambria Math" panose="02040503050406030204" pitchFamily="18" charset="0"/>
                                      <a:ea typeface="Cambria Math" panose="02040503050406030204" pitchFamily="18" charset="0"/>
                                    </a:rPr>
                                    <m:t>вд</m:t>
                                  </m:r>
                                </m:sub>
                              </m:sSub>
                            </m:den>
                          </m:f>
                        </m:e>
                      </m:d>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2" name="TextBox 1">
                <a:extLst>
                  <a:ext uri="{FF2B5EF4-FFF2-40B4-BE49-F238E27FC236}">
                    <a16:creationId xmlns:a16="http://schemas.microsoft.com/office/drawing/2014/main" id="{9257B3AB-B5A4-4E21-B36B-8966C9EEEDC3}"/>
                  </a:ext>
                </a:extLst>
              </p:cNvPr>
              <p:cNvSpPr txBox="1">
                <a:spLocks noRot="1" noChangeAspect="1" noMove="1" noResize="1" noEditPoints="1" noAdjustHandles="1" noChangeArrowheads="1" noChangeShapeType="1" noTextEdit="1"/>
              </p:cNvSpPr>
              <p:nvPr/>
            </p:nvSpPr>
            <p:spPr>
              <a:xfrm>
                <a:off x="426307" y="570183"/>
                <a:ext cx="3361625" cy="829843"/>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11A8F28-E8FB-40AC-BBF2-63B83E2F9956}"/>
                  </a:ext>
                </a:extLst>
              </p:cNvPr>
              <p:cNvSpPr txBox="1"/>
              <p:nvPr/>
            </p:nvSpPr>
            <p:spPr>
              <a:xfrm>
                <a:off x="3935626" y="757060"/>
                <a:ext cx="1644425" cy="456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800" i="1" smtClean="0">
                          <a:solidFill>
                            <a:schemeClr val="accent4">
                              <a:lumMod val="50000"/>
                            </a:schemeClr>
                          </a:solidFill>
                          <a:latin typeface="Cambria Math" panose="02040503050406030204" pitchFamily="18" charset="0"/>
                          <a:ea typeface="Cambria Math" panose="02040503050406030204" pitchFamily="18" charset="0"/>
                        </a:rPr>
                        <m:t>×</m:t>
                      </m:r>
                      <m:sSub>
                        <m:sSubPr>
                          <m:ctrlPr>
                            <a:rPr lang="en-US" sz="2800" i="1">
                              <a:solidFill>
                                <a:schemeClr val="accent4">
                                  <a:lumMod val="50000"/>
                                </a:schemeClr>
                              </a:solidFill>
                              <a:latin typeface="Cambria Math" panose="02040503050406030204" pitchFamily="18" charset="0"/>
                              <a:ea typeface="Cambria Math" panose="02040503050406030204" pitchFamily="18" charset="0"/>
                            </a:rPr>
                          </m:ctrlPr>
                        </m:sSubPr>
                        <m:e>
                          <m:r>
                            <a:rPr lang="en-US" sz="2800" i="1">
                              <a:solidFill>
                                <a:schemeClr val="accent4">
                                  <a:lumMod val="50000"/>
                                </a:schemeClr>
                              </a:solidFill>
                              <a:latin typeface="Cambria Math" panose="02040503050406030204" pitchFamily="18" charset="0"/>
                              <a:ea typeface="Cambria Math" panose="02040503050406030204" pitchFamily="18" charset="0"/>
                            </a:rPr>
                            <m:t>𝜇</m:t>
                          </m:r>
                        </m:e>
                        <m:sub>
                          <m:r>
                            <a:rPr lang="ru-RU" sz="2800" i="1">
                              <a:solidFill>
                                <a:schemeClr val="accent4">
                                  <a:lumMod val="50000"/>
                                </a:schemeClr>
                              </a:solidFill>
                              <a:latin typeface="Cambria Math" panose="02040503050406030204" pitchFamily="18" charset="0"/>
                              <a:ea typeface="Cambria Math" panose="02040503050406030204" pitchFamily="18" charset="0"/>
                            </a:rPr>
                            <m:t>вз</m:t>
                          </m:r>
                        </m:sub>
                      </m:sSub>
                      <m:r>
                        <a:rPr lang="ru-RU" sz="2800" i="1" smtClean="0">
                          <a:solidFill>
                            <a:schemeClr val="accent4">
                              <a:lumMod val="50000"/>
                            </a:schemeClr>
                          </a:solidFill>
                          <a:latin typeface="Cambria Math" panose="02040503050406030204" pitchFamily="18" charset="0"/>
                          <a:ea typeface="Cambria Math" panose="02040503050406030204" pitchFamily="18" charset="0"/>
                        </a:rPr>
                        <m:t>∙</m:t>
                      </m:r>
                      <m:sSub>
                        <m:sSubPr>
                          <m:ctrlPr>
                            <a:rPr lang="en-US" sz="2800" i="1">
                              <a:solidFill>
                                <a:schemeClr val="accent4">
                                  <a:lumMod val="50000"/>
                                </a:schemeClr>
                              </a:solidFill>
                              <a:latin typeface="Cambria Math" panose="02040503050406030204" pitchFamily="18" charset="0"/>
                              <a:ea typeface="Cambria Math" panose="02040503050406030204" pitchFamily="18" charset="0"/>
                            </a:rPr>
                          </m:ctrlPr>
                        </m:sSubPr>
                        <m:e>
                          <m:r>
                            <a:rPr lang="en-US" sz="2800" i="1">
                              <a:solidFill>
                                <a:schemeClr val="accent4">
                                  <a:lumMod val="50000"/>
                                </a:schemeClr>
                              </a:solidFill>
                              <a:latin typeface="Cambria Math" panose="02040503050406030204" pitchFamily="18" charset="0"/>
                              <a:ea typeface="Cambria Math" panose="02040503050406030204" pitchFamily="18" charset="0"/>
                            </a:rPr>
                            <m:t>𝜇</m:t>
                          </m:r>
                        </m:e>
                        <m:sub>
                          <m:r>
                            <a:rPr lang="ru-RU" sz="2800" i="1">
                              <a:solidFill>
                                <a:schemeClr val="accent4">
                                  <a:lumMod val="50000"/>
                                </a:schemeClr>
                              </a:solidFill>
                              <a:latin typeface="Cambria Math" panose="02040503050406030204" pitchFamily="18" charset="0"/>
                              <a:ea typeface="Cambria Math" panose="02040503050406030204" pitchFamily="18" charset="0"/>
                            </a:rPr>
                            <m:t>вд</m:t>
                          </m:r>
                        </m:sub>
                      </m:sSub>
                    </m:oMath>
                  </m:oMathPara>
                </a14:m>
                <a:endParaRPr lang="ru-RU" sz="2800" dirty="0"/>
              </a:p>
            </p:txBody>
          </p:sp>
        </mc:Choice>
        <mc:Fallback xmlns="">
          <p:sp>
            <p:nvSpPr>
              <p:cNvPr id="3" name="TextBox 2">
                <a:extLst>
                  <a:ext uri="{FF2B5EF4-FFF2-40B4-BE49-F238E27FC236}">
                    <a16:creationId xmlns:a16="http://schemas.microsoft.com/office/drawing/2014/main" id="{A11A8F28-E8FB-40AC-BBF2-63B83E2F9956}"/>
                  </a:ext>
                </a:extLst>
              </p:cNvPr>
              <p:cNvSpPr txBox="1">
                <a:spLocks noRot="1" noChangeAspect="1" noMove="1" noResize="1" noEditPoints="1" noAdjustHandles="1" noChangeArrowheads="1" noChangeShapeType="1" noTextEdit="1"/>
              </p:cNvSpPr>
              <p:nvPr/>
            </p:nvSpPr>
            <p:spPr>
              <a:xfrm>
                <a:off x="3935626" y="757060"/>
                <a:ext cx="1644425" cy="45608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32F8A1-D1FC-4B33-BE0F-26AAE50A719F}"/>
                  </a:ext>
                </a:extLst>
              </p:cNvPr>
              <p:cNvSpPr txBox="1"/>
              <p:nvPr/>
            </p:nvSpPr>
            <p:spPr>
              <a:xfrm>
                <a:off x="2823517" y="1674340"/>
                <a:ext cx="5804218" cy="696729"/>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i="1">
                            <a:latin typeface="Cambria Math" panose="02040503050406030204" pitchFamily="18" charset="0"/>
                          </a:rPr>
                          <m:t>𝑝𝑉</m:t>
                        </m:r>
                      </m:num>
                      <m:den>
                        <m:r>
                          <a:rPr lang="en-US" sz="3200" i="1">
                            <a:latin typeface="Cambria Math" panose="02040503050406030204" pitchFamily="18" charset="0"/>
                          </a:rPr>
                          <m:t>𝑅𝑇</m:t>
                        </m:r>
                      </m:den>
                    </m:f>
                    <m:r>
                      <a:rPr lang="en-US" sz="3200" i="1">
                        <a:latin typeface="Cambria Math" panose="02040503050406030204" pitchFamily="18" charset="0"/>
                      </a:rPr>
                      <m:t>=</m:t>
                    </m:r>
                    <m:d>
                      <m:dPr>
                        <m:ctrlPr>
                          <a:rPr lang="en-US" sz="3200" b="0" i="1" smtClean="0">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𝑚</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𝑚</m:t>
                            </m:r>
                          </m:e>
                          <m:sub>
                            <m:r>
                              <a:rPr lang="ru-RU" sz="3200" i="1">
                                <a:latin typeface="Cambria Math" panose="02040503050406030204" pitchFamily="18" charset="0"/>
                                <a:ea typeface="Cambria Math" panose="02040503050406030204" pitchFamily="18" charset="0"/>
                              </a:rPr>
                              <m:t>вд</m:t>
                            </m:r>
                          </m:sub>
                        </m:sSub>
                      </m:e>
                    </m:d>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вд</m:t>
                        </m:r>
                      </m:sub>
                    </m:sSub>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𝑚</m:t>
                        </m:r>
                      </m:e>
                      <m:sub>
                        <m:r>
                          <a:rPr lang="ru-RU" sz="3200" i="1">
                            <a:latin typeface="Cambria Math" panose="02040503050406030204" pitchFamily="18" charset="0"/>
                            <a:ea typeface="Cambria Math" panose="02040503050406030204" pitchFamily="18" charset="0"/>
                          </a:rPr>
                          <m:t>вд</m:t>
                        </m:r>
                      </m:sub>
                    </m:sSub>
                    <m:r>
                      <a:rPr lang="ru-RU" sz="320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вз</m:t>
                        </m:r>
                      </m:sub>
                    </m:sSub>
                  </m:oMath>
                </a14:m>
                <a:r>
                  <a:rPr lang="en-US" sz="3200" dirty="0"/>
                  <a:t>;</a:t>
                </a:r>
                <a:endParaRPr lang="ru-RU" sz="3200" dirty="0"/>
              </a:p>
            </p:txBody>
          </p:sp>
        </mc:Choice>
        <mc:Fallback xmlns="">
          <p:sp>
            <p:nvSpPr>
              <p:cNvPr id="4" name="TextBox 3">
                <a:extLst>
                  <a:ext uri="{FF2B5EF4-FFF2-40B4-BE49-F238E27FC236}">
                    <a16:creationId xmlns:a16="http://schemas.microsoft.com/office/drawing/2014/main" id="{BF32F8A1-D1FC-4B33-BE0F-26AAE50A719F}"/>
                  </a:ext>
                </a:extLst>
              </p:cNvPr>
              <p:cNvSpPr txBox="1">
                <a:spLocks noRot="1" noChangeAspect="1" noMove="1" noResize="1" noEditPoints="1" noAdjustHandles="1" noChangeArrowheads="1" noChangeShapeType="1" noTextEdit="1"/>
              </p:cNvSpPr>
              <p:nvPr/>
            </p:nvSpPr>
            <p:spPr>
              <a:xfrm>
                <a:off x="2823517" y="1674340"/>
                <a:ext cx="5804218" cy="696729"/>
              </a:xfrm>
              <a:prstGeom prst="rect">
                <a:avLst/>
              </a:prstGeom>
              <a:blipFill>
                <a:blip r:embed="rId4"/>
                <a:stretch>
                  <a:fillRect t="-2632" r="-3361" b="-210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1BF605-4613-4BA8-82E7-1CD0CDBDAFCF}"/>
                  </a:ext>
                </a:extLst>
              </p:cNvPr>
              <p:cNvSpPr txBox="1"/>
              <p:nvPr/>
            </p:nvSpPr>
            <p:spPr>
              <a:xfrm>
                <a:off x="426307" y="2645383"/>
                <a:ext cx="6510372" cy="9187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i="1">
                              <a:latin typeface="Cambria Math" panose="02040503050406030204" pitchFamily="18" charset="0"/>
                            </a:rPr>
                            <m:t>𝑝𝑉</m:t>
                          </m:r>
                        </m:num>
                        <m:den>
                          <m:r>
                            <a:rPr lang="en-US" sz="3200" i="1">
                              <a:latin typeface="Cambria Math" panose="02040503050406030204" pitchFamily="18" charset="0"/>
                            </a:rPr>
                            <m:t>𝑅𝑇</m:t>
                          </m:r>
                        </m:den>
                      </m:f>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𝑚</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вд</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𝑚</m:t>
                          </m:r>
                        </m:e>
                        <m:sub>
                          <m:r>
                            <a:rPr lang="ru-RU" sz="3200" i="1">
                              <a:latin typeface="Cambria Math" panose="02040503050406030204" pitchFamily="18" charset="0"/>
                              <a:ea typeface="Cambria Math" panose="02040503050406030204" pitchFamily="18" charset="0"/>
                            </a:rPr>
                            <m:t>вд</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вд</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𝑚</m:t>
                          </m:r>
                        </m:e>
                        <m:sub>
                          <m:r>
                            <a:rPr lang="ru-RU" sz="3200" i="1">
                              <a:latin typeface="Cambria Math" panose="02040503050406030204" pitchFamily="18" charset="0"/>
                              <a:ea typeface="Cambria Math" panose="02040503050406030204" pitchFamily="18" charset="0"/>
                            </a:rPr>
                            <m:t>вд</m:t>
                          </m:r>
                        </m:sub>
                      </m:sSub>
                      <m:r>
                        <a:rPr lang="ru-RU"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вз</m:t>
                          </m:r>
                        </m:sub>
                      </m:sSub>
                      <m:r>
                        <m:rPr>
                          <m:nor/>
                        </m:rPr>
                        <a:rPr lang="en-US" sz="3200" dirty="0"/>
                        <m:t>;</m:t>
                      </m:r>
                    </m:oMath>
                  </m:oMathPara>
                </a14:m>
                <a:endParaRPr lang="ru-RU" sz="3200" dirty="0"/>
              </a:p>
            </p:txBody>
          </p:sp>
        </mc:Choice>
        <mc:Fallback xmlns="">
          <p:sp>
            <p:nvSpPr>
              <p:cNvPr id="5" name="TextBox 4">
                <a:extLst>
                  <a:ext uri="{FF2B5EF4-FFF2-40B4-BE49-F238E27FC236}">
                    <a16:creationId xmlns:a16="http://schemas.microsoft.com/office/drawing/2014/main" id="{2B1BF605-4613-4BA8-82E7-1CD0CDBDAFCF}"/>
                  </a:ext>
                </a:extLst>
              </p:cNvPr>
              <p:cNvSpPr txBox="1">
                <a:spLocks noRot="1" noChangeAspect="1" noMove="1" noResize="1" noEditPoints="1" noAdjustHandles="1" noChangeArrowheads="1" noChangeShapeType="1" noTextEdit="1"/>
              </p:cNvSpPr>
              <p:nvPr/>
            </p:nvSpPr>
            <p:spPr>
              <a:xfrm>
                <a:off x="426307" y="2645383"/>
                <a:ext cx="6510372" cy="91877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7E364D-6B2D-4A11-9BED-30B9E5C23127}"/>
                  </a:ext>
                </a:extLst>
              </p:cNvPr>
              <p:cNvSpPr txBox="1"/>
              <p:nvPr/>
            </p:nvSpPr>
            <p:spPr>
              <a:xfrm>
                <a:off x="2823517" y="3838475"/>
                <a:ext cx="5866927" cy="9187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i="1">
                              <a:latin typeface="Cambria Math" panose="02040503050406030204" pitchFamily="18" charset="0"/>
                            </a:rPr>
                            <m:t>𝑝𝑉</m:t>
                          </m:r>
                        </m:num>
                        <m:den>
                          <m:r>
                            <a:rPr lang="en-US" sz="3200" i="1">
                              <a:latin typeface="Cambria Math" panose="02040503050406030204" pitchFamily="18" charset="0"/>
                            </a:rPr>
                            <m:t>𝑅𝑇</m:t>
                          </m:r>
                        </m:den>
                      </m:f>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𝑚</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вд</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𝑚</m:t>
                          </m:r>
                        </m:e>
                        <m:sub>
                          <m:r>
                            <a:rPr lang="ru-RU" sz="3200" i="1">
                              <a:latin typeface="Cambria Math" panose="02040503050406030204" pitchFamily="18" charset="0"/>
                              <a:ea typeface="Cambria Math" panose="02040503050406030204" pitchFamily="18" charset="0"/>
                            </a:rPr>
                            <m:t>вд</m:t>
                          </m:r>
                        </m:sub>
                      </m:sSub>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вд</m:t>
                          </m:r>
                        </m:sub>
                      </m:sSub>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ru-RU" sz="3200" i="1">
                              <a:latin typeface="Cambria Math" panose="02040503050406030204" pitchFamily="18" charset="0"/>
                              <a:ea typeface="Cambria Math" panose="02040503050406030204" pitchFamily="18" charset="0"/>
                            </a:rPr>
                            <m:t>вз</m:t>
                          </m:r>
                        </m:sub>
                      </m:sSub>
                      <m:r>
                        <m:rPr>
                          <m:nor/>
                        </m:rPr>
                        <a:rPr lang="en-US" sz="3200" b="0" i="0" smtClean="0">
                          <a:latin typeface="Cambria Math" panose="02040503050406030204" pitchFamily="18" charset="0"/>
                          <a:ea typeface="Cambria Math" panose="02040503050406030204" pitchFamily="18" charset="0"/>
                        </a:rPr>
                        <m:t>)</m:t>
                      </m:r>
                      <m:r>
                        <m:rPr>
                          <m:nor/>
                        </m:rPr>
                        <a:rPr lang="en-US" sz="3200" dirty="0"/>
                        <m:t>;</m:t>
                      </m:r>
                    </m:oMath>
                  </m:oMathPara>
                </a14:m>
                <a:endParaRPr lang="ru-RU" sz="3200" dirty="0"/>
              </a:p>
            </p:txBody>
          </p:sp>
        </mc:Choice>
        <mc:Fallback xmlns="">
          <p:sp>
            <p:nvSpPr>
              <p:cNvPr id="6" name="TextBox 5">
                <a:extLst>
                  <a:ext uri="{FF2B5EF4-FFF2-40B4-BE49-F238E27FC236}">
                    <a16:creationId xmlns:a16="http://schemas.microsoft.com/office/drawing/2014/main" id="{B27E364D-6B2D-4A11-9BED-30B9E5C23127}"/>
                  </a:ext>
                </a:extLst>
              </p:cNvPr>
              <p:cNvSpPr txBox="1">
                <a:spLocks noRot="1" noChangeAspect="1" noMove="1" noResize="1" noEditPoints="1" noAdjustHandles="1" noChangeArrowheads="1" noChangeShapeType="1" noTextEdit="1"/>
              </p:cNvSpPr>
              <p:nvPr/>
            </p:nvSpPr>
            <p:spPr>
              <a:xfrm>
                <a:off x="2823517" y="3838475"/>
                <a:ext cx="5866927" cy="91877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43A15E-C876-4046-8097-9FDB268D5A06}"/>
                  </a:ext>
                </a:extLst>
              </p:cNvPr>
              <p:cNvSpPr txBox="1"/>
              <p:nvPr/>
            </p:nvSpPr>
            <p:spPr>
              <a:xfrm>
                <a:off x="278026" y="5029081"/>
                <a:ext cx="10340459" cy="981359"/>
              </a:xfrm>
              <a:prstGeom prst="rect">
                <a:avLst/>
              </a:prstGeom>
              <a:noFill/>
            </p:spPr>
            <p:txBody>
              <a:bodyPr wrap="none" lIns="0" tIns="0" rIns="0" bIns="0" rtlCol="0">
                <a:spAutoFit/>
              </a:bodyPr>
              <a:lstStyle/>
              <a:p>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𝑚</m:t>
                        </m:r>
                      </m:e>
                      <m:sub>
                        <m:r>
                          <a:rPr lang="ru-RU" sz="2800" i="1">
                            <a:latin typeface="Cambria Math" panose="02040503050406030204" pitchFamily="18" charset="0"/>
                            <a:ea typeface="Cambria Math" panose="02040503050406030204" pitchFamily="18" charset="0"/>
                          </a:rPr>
                          <m:t>вд</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𝑚</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e>
                          <m:sub>
                            <m:r>
                              <a:rPr lang="ru-RU" sz="2800" i="1">
                                <a:latin typeface="Cambria Math" panose="02040503050406030204" pitchFamily="18" charset="0"/>
                                <a:ea typeface="Cambria Math" panose="02040503050406030204" pitchFamily="18" charset="0"/>
                              </a:rPr>
                              <m:t>вд</m:t>
                            </m:r>
                          </m:sub>
                        </m:sSub>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𝑝𝑉</m:t>
                            </m:r>
                          </m:num>
                          <m:den>
                            <m:r>
                              <a:rPr lang="en-US" sz="2800" i="1">
                                <a:latin typeface="Cambria Math" panose="02040503050406030204" pitchFamily="18" charset="0"/>
                              </a:rPr>
                              <m:t>𝑅𝑇</m:t>
                            </m:r>
                          </m:den>
                        </m:f>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ru-RU" sz="2800" i="1">
                                <a:latin typeface="Cambria Math" panose="02040503050406030204" pitchFamily="18" charset="0"/>
                                <a:ea typeface="Cambria Math" panose="02040503050406030204" pitchFamily="18" charset="0"/>
                              </a:rPr>
                              <m:t>вд</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ru-RU" sz="2800" i="1">
                                <a:latin typeface="Cambria Math" panose="02040503050406030204" pitchFamily="18" charset="0"/>
                                <a:ea typeface="Cambria Math" panose="02040503050406030204" pitchFamily="18" charset="0"/>
                              </a:rPr>
                              <m:t>вз</m:t>
                            </m:r>
                          </m:sub>
                        </m:sSub>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18∙</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−3</m:t>
                            </m:r>
                          </m:sup>
                        </m:sSup>
                        <m:r>
                          <a:rPr lang="en-US" sz="2800" b="0" i="1" smtClean="0">
                            <a:latin typeface="Cambria Math" panose="02040503050406030204" pitchFamily="18" charset="0"/>
                            <a:ea typeface="Cambria Math" panose="02040503050406030204" pitchFamily="18" charset="0"/>
                          </a:rPr>
                          <m:t>∙18∙</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−3</m:t>
                            </m:r>
                          </m:sup>
                        </m:sSup>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−4</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ea typeface="Cambria Math" panose="02040503050406030204" pitchFamily="18" charset="0"/>
                              </a:rPr>
                              <m:t>8,31∙353</m:t>
                            </m:r>
                          </m:den>
                        </m:f>
                      </m:num>
                      <m:den>
                        <m:r>
                          <a:rPr lang="en-US" sz="2800" b="0" i="1" smtClean="0">
                            <a:latin typeface="Cambria Math" panose="02040503050406030204" pitchFamily="18" charset="0"/>
                            <a:ea typeface="Cambria Math" panose="02040503050406030204" pitchFamily="18" charset="0"/>
                          </a:rPr>
                          <m:t>29∙</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−3</m:t>
                            </m:r>
                          </m:sup>
                        </m:sSup>
                        <m:r>
                          <a:rPr lang="en-US" sz="2800" b="0" i="1" smtClean="0">
                            <a:latin typeface="Cambria Math" panose="02040503050406030204" pitchFamily="18" charset="0"/>
                            <a:ea typeface="Cambria Math" panose="02040503050406030204" pitchFamily="18" charset="0"/>
                          </a:rPr>
                          <m:t>−18∙</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−3</m:t>
                            </m:r>
                          </m:sup>
                        </m:sSup>
                      </m:den>
                    </m:f>
                    <m:r>
                      <a:rPr lang="en-US" sz="2800" b="0" i="1" smtClean="0">
                        <a:latin typeface="Cambria Math" panose="02040503050406030204" pitchFamily="18" charset="0"/>
                        <a:ea typeface="Cambria Math" panose="02040503050406030204" pitchFamily="18" charset="0"/>
                      </a:rPr>
                      <m:t>=</m:t>
                    </m:r>
                    <m:r>
                      <a:rPr lang="en-US" sz="2800" b="0" i="0" smtClean="0">
                        <a:latin typeface="Cambria Math" panose="02040503050406030204" pitchFamily="18" charset="0"/>
                        <a:ea typeface="Cambria Math" panose="02040503050406030204" pitchFamily="18" charset="0"/>
                      </a:rPr>
                      <m:t>29,45</m:t>
                    </m:r>
                  </m:oMath>
                </a14:m>
                <a:r>
                  <a:rPr lang="ru-RU" sz="2800" dirty="0"/>
                  <a:t>·</a:t>
                </a:r>
                <a:r>
                  <a:rPr lang="en-US" sz="2800" dirty="0">
                    <a:latin typeface="Times New Roman" panose="02020603050405020304" pitchFamily="18" charset="0"/>
                    <a:cs typeface="Times New Roman" panose="02020603050405020304" pitchFamily="18" charset="0"/>
                  </a:rPr>
                  <a:t>10</a:t>
                </a:r>
                <a:r>
                  <a:rPr lang="en-US" sz="2800" baseline="30000" dirty="0">
                    <a:latin typeface="Times New Roman" panose="02020603050405020304" pitchFamily="18" charset="0"/>
                    <a:cs typeface="Times New Roman" panose="02020603050405020304" pitchFamily="18" charset="0"/>
                  </a:rPr>
                  <a:t>-3</a:t>
                </a:r>
                <a:r>
                  <a:rPr lang="ru-RU" sz="2800" dirty="0">
                    <a:latin typeface="Times New Roman" panose="02020603050405020304" pitchFamily="18" charset="0"/>
                    <a:cs typeface="Times New Roman" panose="02020603050405020304" pitchFamily="18" charset="0"/>
                  </a:rPr>
                  <a:t>кг =29,45 г.</a:t>
                </a:r>
              </a:p>
            </p:txBody>
          </p:sp>
        </mc:Choice>
        <mc:Fallback xmlns="">
          <p:sp>
            <p:nvSpPr>
              <p:cNvPr id="7" name="TextBox 6">
                <a:extLst>
                  <a:ext uri="{FF2B5EF4-FFF2-40B4-BE49-F238E27FC236}">
                    <a16:creationId xmlns:a16="http://schemas.microsoft.com/office/drawing/2014/main" id="{F843A15E-C876-4046-8097-9FDB268D5A06}"/>
                  </a:ext>
                </a:extLst>
              </p:cNvPr>
              <p:cNvSpPr txBox="1">
                <a:spLocks noRot="1" noChangeAspect="1" noMove="1" noResize="1" noEditPoints="1" noAdjustHandles="1" noChangeArrowheads="1" noChangeShapeType="1" noTextEdit="1"/>
              </p:cNvSpPr>
              <p:nvPr/>
            </p:nvSpPr>
            <p:spPr>
              <a:xfrm>
                <a:off x="278026" y="5029081"/>
                <a:ext cx="10340459" cy="981359"/>
              </a:xfrm>
              <a:prstGeom prst="rect">
                <a:avLst/>
              </a:prstGeom>
              <a:blipFill>
                <a:blip r:embed="rId7"/>
                <a:stretch>
                  <a:fillRect b="-3727"/>
                </a:stretch>
              </a:blipFill>
            </p:spPr>
            <p:txBody>
              <a:bodyPr/>
              <a:lstStyle/>
              <a:p>
                <a:r>
                  <a:rPr lang="ru-RU">
                    <a:noFill/>
                  </a:rPr>
                  <a:t> </a:t>
                </a:r>
              </a:p>
            </p:txBody>
          </p:sp>
        </mc:Fallback>
      </mc:AlternateContent>
    </p:spTree>
    <p:extLst>
      <p:ext uri="{BB962C8B-B14F-4D97-AF65-F5344CB8AC3E}">
        <p14:creationId xmlns:p14="http://schemas.microsoft.com/office/powerpoint/2010/main" val="47739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182DF36-563F-4FF9-98BD-C422E55AE86D}"/>
                  </a:ext>
                </a:extLst>
              </p:cNvPr>
              <p:cNvSpPr txBox="1"/>
              <p:nvPr/>
            </p:nvSpPr>
            <p:spPr>
              <a:xfrm>
                <a:off x="244046" y="475902"/>
                <a:ext cx="7355359" cy="3169907"/>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Горизонтальный проводящий стержень прямоугольного сечения поступательно движется с ускорением а=1,5м/с</a:t>
                </a:r>
                <a:r>
                  <a:rPr lang="ru-RU" sz="2400" baseline="30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вверх по гладкой диэлектрической наклонной плоскости в вертикальном однородном магнитном поле (см. рисунок). Угол наклона плоскости </a:t>
                </a:r>
                <a:r>
                  <a:rPr lang="el-GR" sz="2400" dirty="0">
                    <a:latin typeface="Courier New" panose="02070309020205020404" pitchFamily="49" charset="0"/>
                    <a:cs typeface="Courier New" panose="02070309020205020404" pitchFamily="49" charset="0"/>
                  </a:rPr>
                  <a:t>α</a:t>
                </a:r>
                <a:r>
                  <a:rPr lang="ru-RU" sz="2400" dirty="0">
                    <a:latin typeface="Courier New" panose="02070309020205020404" pitchFamily="49" charset="0"/>
                    <a:cs typeface="Courier New" panose="02070309020205020404" pitchFamily="49" charset="0"/>
                  </a:rPr>
                  <a:t> = 30°. Отношение массы стержня к его длине </a:t>
                </a:r>
                <a14:m>
                  <m:oMath xmlns:m="http://schemas.openxmlformats.org/officeDocument/2006/math">
                    <m:f>
                      <m:fPr>
                        <m:ctrlPr>
                          <a:rPr lang="ru-RU" sz="2400" i="1" smtClean="0">
                            <a:latin typeface="Cambria Math" panose="02040503050406030204" pitchFamily="18" charset="0"/>
                            <a:cs typeface="Courier New" panose="02070309020205020404" pitchFamily="49" charset="0"/>
                          </a:rPr>
                        </m:ctrlPr>
                      </m:fPr>
                      <m:num>
                        <m:r>
                          <a:rPr lang="en-US" sz="2400" b="0" i="1" smtClean="0">
                            <a:latin typeface="Cambria Math" panose="02040503050406030204" pitchFamily="18" charset="0"/>
                            <a:cs typeface="Courier New" panose="02070309020205020404" pitchFamily="49" charset="0"/>
                          </a:rPr>
                          <m:t>𝑚</m:t>
                        </m:r>
                      </m:num>
                      <m:den>
                        <m:r>
                          <a:rPr lang="en-US" sz="2400" b="0" i="1" smtClean="0">
                            <a:latin typeface="Cambria Math" panose="02040503050406030204" pitchFamily="18" charset="0"/>
                            <a:cs typeface="Courier New" panose="02070309020205020404" pitchFamily="49" charset="0"/>
                          </a:rPr>
                          <m:t>𝐿</m:t>
                        </m:r>
                      </m:den>
                    </m:f>
                    <m:r>
                      <a:rPr lang="en-US" sz="2400" b="0" i="1" smtClean="0">
                        <a:latin typeface="Cambria Math" panose="02040503050406030204" pitchFamily="18" charset="0"/>
                        <a:cs typeface="Courier New" panose="02070309020205020404" pitchFamily="49" charset="0"/>
                      </a:rPr>
                      <m:t>=</m:t>
                    </m:r>
                  </m:oMath>
                </a14:m>
                <a:r>
                  <a:rPr lang="ru-RU" sz="2400" dirty="0">
                    <a:latin typeface="Courier New" panose="02070309020205020404" pitchFamily="49" charset="0"/>
                    <a:cs typeface="Courier New" panose="02070309020205020404" pitchFamily="49" charset="0"/>
                  </a:rPr>
                  <a:t> 0,1 кг/м. </a:t>
                </a:r>
              </a:p>
            </p:txBody>
          </p:sp>
        </mc:Choice>
        <mc:Fallback>
          <p:sp>
            <p:nvSpPr>
              <p:cNvPr id="3" name="TextBox 2">
                <a:extLst>
                  <a:ext uri="{FF2B5EF4-FFF2-40B4-BE49-F238E27FC236}">
                    <a16:creationId xmlns:a16="http://schemas.microsoft.com/office/drawing/2014/main" id="{9182DF36-563F-4FF9-98BD-C422E55AE86D}"/>
                  </a:ext>
                </a:extLst>
              </p:cNvPr>
              <p:cNvSpPr txBox="1">
                <a:spLocks noRot="1" noChangeAspect="1" noMove="1" noResize="1" noEditPoints="1" noAdjustHandles="1" noChangeArrowheads="1" noChangeShapeType="1" noTextEdit="1"/>
              </p:cNvSpPr>
              <p:nvPr/>
            </p:nvSpPr>
            <p:spPr>
              <a:xfrm>
                <a:off x="244046" y="475902"/>
                <a:ext cx="7355359" cy="3169907"/>
              </a:xfrm>
              <a:prstGeom prst="rect">
                <a:avLst/>
              </a:prstGeom>
              <a:blipFill>
                <a:blip r:embed="rId2"/>
                <a:stretch>
                  <a:fillRect l="-1243" t="-1538" r="-1326" b="-1731"/>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4AF58905-1757-422B-8EE8-9F5A9B20A5CC}"/>
              </a:ext>
            </a:extLst>
          </p:cNvPr>
          <p:cNvSpPr txBox="1"/>
          <p:nvPr/>
        </p:nvSpPr>
        <p:spPr>
          <a:xfrm>
            <a:off x="244046" y="3645809"/>
            <a:ext cx="11703908" cy="1200329"/>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Модуль индукции магнитного поля В = 0,3 Тл. Определите силу тока I, протекающего по стержню. Сделайте рисунок с указанием сил, действующих на стержень.</a:t>
            </a:r>
          </a:p>
        </p:txBody>
      </p:sp>
      <p:pic>
        <p:nvPicPr>
          <p:cNvPr id="7" name="Рисунок 6">
            <a:extLst>
              <a:ext uri="{FF2B5EF4-FFF2-40B4-BE49-F238E27FC236}">
                <a16:creationId xmlns:a16="http://schemas.microsoft.com/office/drawing/2014/main" id="{5D15556F-422F-4A35-8E4F-A96B0D1BD20D}"/>
              </a:ext>
            </a:extLst>
          </p:cNvPr>
          <p:cNvPicPr>
            <a:picLocks noChangeAspect="1"/>
          </p:cNvPicPr>
          <p:nvPr/>
        </p:nvPicPr>
        <p:blipFill>
          <a:blip r:embed="rId3"/>
          <a:stretch>
            <a:fillRect/>
          </a:stretch>
        </p:blipFill>
        <p:spPr>
          <a:xfrm>
            <a:off x="174024" y="469724"/>
            <a:ext cx="733425" cy="400050"/>
          </a:xfrm>
          <a:prstGeom prst="rect">
            <a:avLst/>
          </a:prstGeom>
        </p:spPr>
      </p:pic>
      <p:pic>
        <p:nvPicPr>
          <p:cNvPr id="9" name="Рисунок 8">
            <a:extLst>
              <a:ext uri="{FF2B5EF4-FFF2-40B4-BE49-F238E27FC236}">
                <a16:creationId xmlns:a16="http://schemas.microsoft.com/office/drawing/2014/main" id="{623DDCBD-47FB-4835-8532-ED9B387E70F2}"/>
              </a:ext>
            </a:extLst>
          </p:cNvPr>
          <p:cNvPicPr>
            <a:picLocks noChangeAspect="1"/>
          </p:cNvPicPr>
          <p:nvPr/>
        </p:nvPicPr>
        <p:blipFill>
          <a:blip r:embed="rId4"/>
          <a:stretch>
            <a:fillRect/>
          </a:stretch>
        </p:blipFill>
        <p:spPr>
          <a:xfrm>
            <a:off x="7610328" y="1024324"/>
            <a:ext cx="3863693" cy="2404676"/>
          </a:xfrm>
          <a:prstGeom prst="rect">
            <a:avLst/>
          </a:prstGeom>
        </p:spPr>
      </p:pic>
    </p:spTree>
    <p:extLst>
      <p:ext uri="{BB962C8B-B14F-4D97-AF65-F5344CB8AC3E}">
        <p14:creationId xmlns:p14="http://schemas.microsoft.com/office/powerpoint/2010/main" val="1202237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a:extLst>
              <a:ext uri="{FF2B5EF4-FFF2-40B4-BE49-F238E27FC236}">
                <a16:creationId xmlns:a16="http://schemas.microsoft.com/office/drawing/2014/main" id="{5A229F48-1808-43A1-A2AF-6FEA58230736}"/>
              </a:ext>
            </a:extLst>
          </p:cNvPr>
          <p:cNvSpPr/>
          <p:nvPr/>
        </p:nvSpPr>
        <p:spPr>
          <a:xfrm rot="20360544">
            <a:off x="9522288" y="1812779"/>
            <a:ext cx="610404" cy="3105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a:extLst>
              <a:ext uri="{FF2B5EF4-FFF2-40B4-BE49-F238E27FC236}">
                <a16:creationId xmlns:a16="http://schemas.microsoft.com/office/drawing/2014/main" id="{1EAE4958-FFE4-4390-BA2A-D4D4E68D8799}"/>
              </a:ext>
            </a:extLst>
          </p:cNvPr>
          <p:cNvPicPr>
            <a:picLocks noChangeAspect="1"/>
          </p:cNvPicPr>
          <p:nvPr/>
        </p:nvPicPr>
        <p:blipFill>
          <a:blip r:embed="rId2"/>
          <a:stretch>
            <a:fillRect/>
          </a:stretch>
        </p:blipFill>
        <p:spPr>
          <a:xfrm>
            <a:off x="3407730" y="1115807"/>
            <a:ext cx="2972165" cy="1849809"/>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6DF0A57-3017-4F9D-B5DA-EB9A09AE8150}"/>
                  </a:ext>
                </a:extLst>
              </p:cNvPr>
              <p:cNvSpPr txBox="1"/>
              <p:nvPr/>
            </p:nvSpPr>
            <p:spPr>
              <a:xfrm>
                <a:off x="368771" y="618818"/>
                <a:ext cx="2372316" cy="2061911"/>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m = 1 </a:t>
                </a:r>
                <a:r>
                  <a:rPr lang="ru-RU" sz="2400" dirty="0">
                    <a:latin typeface="Courier New" panose="02070309020205020404" pitchFamily="49" charset="0"/>
                    <a:cs typeface="Courier New" panose="02070309020205020404" pitchFamily="49" charset="0"/>
                  </a:rPr>
                  <a:t>кг</a:t>
                </a:r>
                <a:endParaRPr lang="ru-RU" sz="2400" baseline="30000" dirty="0">
                  <a:latin typeface="Courier New" panose="02070309020205020404" pitchFamily="49" charset="0"/>
                  <a:cs typeface="Courier New" panose="02070309020205020404" pitchFamily="49" charset="0"/>
                </a:endParaRPr>
              </a:p>
              <a:p>
                <a:r>
                  <a:rPr lang="el-GR" sz="2400" dirty="0">
                    <a:latin typeface="Courier New" panose="02070309020205020404" pitchFamily="49" charset="0"/>
                    <a:cs typeface="Courier New" panose="02070309020205020404" pitchFamily="49" charset="0"/>
                  </a:rPr>
                  <a:t>α</a:t>
                </a:r>
                <a:r>
                  <a:rPr lang="ru-RU" sz="2400" dirty="0">
                    <a:latin typeface="Courier New" panose="02070309020205020404" pitchFamily="49" charset="0"/>
                    <a:cs typeface="Courier New" panose="02070309020205020404" pitchFamily="49" charset="0"/>
                  </a:rPr>
                  <a:t> = 30° </a:t>
                </a:r>
              </a:p>
              <a:p>
                <a:r>
                  <a:rPr lang="ru-RU" sz="2400" dirty="0">
                    <a:latin typeface="Courier New" panose="02070309020205020404" pitchFamily="49" charset="0"/>
                    <a:cs typeface="Courier New" panose="02070309020205020404" pitchFamily="49" charset="0"/>
                  </a:rPr>
                  <a:t>В = 0,3 Тл </a:t>
                </a:r>
              </a:p>
              <a:p>
                <a14:m>
                  <m:oMath xmlns:m="http://schemas.openxmlformats.org/officeDocument/2006/math">
                    <m:f>
                      <m:fPr>
                        <m:ctrlPr>
                          <a:rPr lang="ru-RU" sz="2400" i="1" smtClean="0">
                            <a:latin typeface="Cambria Math" panose="02040503050406030204" pitchFamily="18" charset="0"/>
                            <a:cs typeface="Courier New" panose="02070309020205020404" pitchFamily="49" charset="0"/>
                          </a:rPr>
                        </m:ctrlPr>
                      </m:fPr>
                      <m:num>
                        <m:r>
                          <a:rPr lang="en-US" sz="2400" b="0" i="1" smtClean="0">
                            <a:latin typeface="Cambria Math" panose="02040503050406030204" pitchFamily="18" charset="0"/>
                            <a:cs typeface="Courier New" panose="02070309020205020404" pitchFamily="49" charset="0"/>
                          </a:rPr>
                          <m:t>𝑚</m:t>
                        </m:r>
                      </m:num>
                      <m:den>
                        <m:r>
                          <a:rPr lang="en-US" sz="2400" b="0" i="1" smtClean="0">
                            <a:latin typeface="Cambria Math" panose="02040503050406030204" pitchFamily="18" charset="0"/>
                            <a:cs typeface="Courier New" panose="02070309020205020404" pitchFamily="49" charset="0"/>
                          </a:rPr>
                          <m:t>𝐿</m:t>
                        </m:r>
                      </m:den>
                    </m:f>
                    <m:r>
                      <a:rPr lang="en-US" sz="2400" b="0" i="1" smtClean="0">
                        <a:latin typeface="Cambria Math" panose="02040503050406030204" pitchFamily="18" charset="0"/>
                        <a:cs typeface="Courier New" panose="02070309020205020404" pitchFamily="49" charset="0"/>
                      </a:rPr>
                      <m:t>=</m:t>
                    </m:r>
                  </m:oMath>
                </a14:m>
                <a:r>
                  <a:rPr lang="ru-RU" sz="2400" dirty="0">
                    <a:latin typeface="Courier New" panose="02070309020205020404" pitchFamily="49" charset="0"/>
                    <a:cs typeface="Courier New" panose="02070309020205020404" pitchFamily="49" charset="0"/>
                  </a:rPr>
                  <a:t> 0,1 кг/м</a:t>
                </a:r>
              </a:p>
            </p:txBody>
          </p:sp>
        </mc:Choice>
        <mc:Fallback>
          <p:sp>
            <p:nvSpPr>
              <p:cNvPr id="3" name="TextBox 2">
                <a:extLst>
                  <a:ext uri="{FF2B5EF4-FFF2-40B4-BE49-F238E27FC236}">
                    <a16:creationId xmlns:a16="http://schemas.microsoft.com/office/drawing/2014/main" id="{66DF0A57-3017-4F9D-B5DA-EB9A09AE8150}"/>
                  </a:ext>
                </a:extLst>
              </p:cNvPr>
              <p:cNvSpPr txBox="1">
                <a:spLocks noRot="1" noChangeAspect="1" noMove="1" noResize="1" noEditPoints="1" noAdjustHandles="1" noChangeArrowheads="1" noChangeShapeType="1" noTextEdit="1"/>
              </p:cNvSpPr>
              <p:nvPr/>
            </p:nvSpPr>
            <p:spPr>
              <a:xfrm>
                <a:off x="368771" y="618818"/>
                <a:ext cx="2372316" cy="2061911"/>
              </a:xfrm>
              <a:prstGeom prst="rect">
                <a:avLst/>
              </a:prstGeom>
              <a:blipFill>
                <a:blip r:embed="rId3"/>
                <a:stretch>
                  <a:fillRect l="-3846" t="-2367" r="-3077" b="-3254"/>
                </a:stretch>
              </a:blipFill>
            </p:spPr>
            <p:txBody>
              <a:bodyPr/>
              <a:lstStyle/>
              <a:p>
                <a:r>
                  <a:rPr lang="ru-RU">
                    <a:noFill/>
                  </a:rPr>
                  <a:t> </a:t>
                </a:r>
              </a:p>
            </p:txBody>
          </p:sp>
        </mc:Fallback>
      </mc:AlternateContent>
      <p:cxnSp>
        <p:nvCxnSpPr>
          <p:cNvPr id="4" name="Прямая соединительная линия 3">
            <a:extLst>
              <a:ext uri="{FF2B5EF4-FFF2-40B4-BE49-F238E27FC236}">
                <a16:creationId xmlns:a16="http://schemas.microsoft.com/office/drawing/2014/main" id="{BAC64AC1-BE8E-4E05-AA8B-1B899810E9DC}"/>
              </a:ext>
            </a:extLst>
          </p:cNvPr>
          <p:cNvCxnSpPr/>
          <p:nvPr/>
        </p:nvCxnSpPr>
        <p:spPr>
          <a:xfrm>
            <a:off x="3004881" y="901534"/>
            <a:ext cx="0" cy="2527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id="{CEE93614-FBA0-4803-8D74-5F1A149AFAE7}"/>
              </a:ext>
            </a:extLst>
          </p:cNvPr>
          <p:cNvCxnSpPr>
            <a:cxnSpLocks/>
          </p:cNvCxnSpPr>
          <p:nvPr/>
        </p:nvCxnSpPr>
        <p:spPr>
          <a:xfrm>
            <a:off x="467627" y="2693203"/>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6EAF24-D41F-459A-9C1D-40C0B2ED3971}"/>
              </a:ext>
            </a:extLst>
          </p:cNvPr>
          <p:cNvSpPr txBox="1"/>
          <p:nvPr/>
        </p:nvSpPr>
        <p:spPr>
          <a:xfrm>
            <a:off x="432254" y="2688912"/>
            <a:ext cx="922047"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I</a:t>
            </a:r>
            <a:r>
              <a:rPr lang="ru-RU" sz="2400" dirty="0">
                <a:latin typeface="Courier New" panose="02070309020205020404" pitchFamily="49" charset="0"/>
                <a:cs typeface="Courier New" panose="02070309020205020404" pitchFamily="49" charset="0"/>
              </a:rPr>
              <a:t>- ?</a:t>
            </a:r>
          </a:p>
        </p:txBody>
      </p:sp>
      <p:sp>
        <p:nvSpPr>
          <p:cNvPr id="7" name="TextBox 6">
            <a:extLst>
              <a:ext uri="{FF2B5EF4-FFF2-40B4-BE49-F238E27FC236}">
                <a16:creationId xmlns:a16="http://schemas.microsoft.com/office/drawing/2014/main" id="{7FA9E208-2A03-4C08-8B6B-992F6535C854}"/>
              </a:ext>
            </a:extLst>
          </p:cNvPr>
          <p:cNvSpPr txBox="1"/>
          <p:nvPr/>
        </p:nvSpPr>
        <p:spPr>
          <a:xfrm>
            <a:off x="6266936" y="562659"/>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sp>
        <p:nvSpPr>
          <p:cNvPr id="8" name="Стрелка: вправо 7">
            <a:extLst>
              <a:ext uri="{FF2B5EF4-FFF2-40B4-BE49-F238E27FC236}">
                <a16:creationId xmlns:a16="http://schemas.microsoft.com/office/drawing/2014/main" id="{5A1571EC-0010-42DC-BEBB-161DB1C6C0FC}"/>
              </a:ext>
            </a:extLst>
          </p:cNvPr>
          <p:cNvSpPr/>
          <p:nvPr/>
        </p:nvSpPr>
        <p:spPr>
          <a:xfrm>
            <a:off x="6907427" y="1581665"/>
            <a:ext cx="790832" cy="46166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ый треугольник 8">
            <a:extLst>
              <a:ext uri="{FF2B5EF4-FFF2-40B4-BE49-F238E27FC236}">
                <a16:creationId xmlns:a16="http://schemas.microsoft.com/office/drawing/2014/main" id="{6CC1C62F-C1A2-4199-9884-DAF07AEE050E}"/>
              </a:ext>
            </a:extLst>
          </p:cNvPr>
          <p:cNvSpPr/>
          <p:nvPr/>
        </p:nvSpPr>
        <p:spPr>
          <a:xfrm flipH="1">
            <a:off x="7854781" y="1473291"/>
            <a:ext cx="3869592" cy="1383951"/>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Дуга 9">
            <a:extLst>
              <a:ext uri="{FF2B5EF4-FFF2-40B4-BE49-F238E27FC236}">
                <a16:creationId xmlns:a16="http://schemas.microsoft.com/office/drawing/2014/main" id="{9BFE4435-100E-4433-ADA9-02C367CAE9C3}"/>
              </a:ext>
            </a:extLst>
          </p:cNvPr>
          <p:cNvSpPr/>
          <p:nvPr/>
        </p:nvSpPr>
        <p:spPr>
          <a:xfrm>
            <a:off x="8625016" y="2545491"/>
            <a:ext cx="111211" cy="60508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TextBox 10">
            <a:extLst>
              <a:ext uri="{FF2B5EF4-FFF2-40B4-BE49-F238E27FC236}">
                <a16:creationId xmlns:a16="http://schemas.microsoft.com/office/drawing/2014/main" id="{4D9DD8E2-039A-43F7-A2A3-EE06E0F81304}"/>
              </a:ext>
            </a:extLst>
          </p:cNvPr>
          <p:cNvSpPr txBox="1"/>
          <p:nvPr/>
        </p:nvSpPr>
        <p:spPr>
          <a:xfrm>
            <a:off x="8680621" y="2449896"/>
            <a:ext cx="359394" cy="461665"/>
          </a:xfrm>
          <a:prstGeom prst="rect">
            <a:avLst/>
          </a:prstGeom>
          <a:noFill/>
        </p:spPr>
        <p:txBody>
          <a:bodyPr wrap="none" rtlCol="0">
            <a:spAutoFit/>
          </a:bodyPr>
          <a:lstStyle/>
          <a:p>
            <a:r>
              <a:rPr lang="el-GR" sz="2400" dirty="0"/>
              <a:t>α</a:t>
            </a:r>
            <a:endParaRPr lang="ru-RU" sz="2400" dirty="0"/>
          </a:p>
        </p:txBody>
      </p:sp>
      <p:cxnSp>
        <p:nvCxnSpPr>
          <p:cNvPr id="14" name="Прямая со стрелкой 13">
            <a:extLst>
              <a:ext uri="{FF2B5EF4-FFF2-40B4-BE49-F238E27FC236}">
                <a16:creationId xmlns:a16="http://schemas.microsoft.com/office/drawing/2014/main" id="{0C0E9C25-75F9-41AF-8FC0-A4FD2F9B7DFD}"/>
              </a:ext>
            </a:extLst>
          </p:cNvPr>
          <p:cNvCxnSpPr/>
          <p:nvPr/>
        </p:nvCxnSpPr>
        <p:spPr>
          <a:xfrm>
            <a:off x="9811265" y="1927654"/>
            <a:ext cx="0" cy="761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CDEB7A1-498F-4402-8A2B-E457B89C21E7}"/>
                  </a:ext>
                </a:extLst>
              </p:cNvPr>
              <p:cNvSpPr txBox="1"/>
              <p:nvPr/>
            </p:nvSpPr>
            <p:spPr>
              <a:xfrm>
                <a:off x="9897077" y="2403729"/>
                <a:ext cx="39190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r>
                            <a:rPr lang="en-US" b="0" i="1" smtClean="0">
                              <a:latin typeface="Cambria Math" panose="02040503050406030204" pitchFamily="18" charset="0"/>
                            </a:rPr>
                            <m:t>𝑚𝑔</m:t>
                          </m:r>
                        </m:e>
                      </m:acc>
                    </m:oMath>
                  </m:oMathPara>
                </a14:m>
                <a:endParaRPr lang="ru-RU" dirty="0"/>
              </a:p>
            </p:txBody>
          </p:sp>
        </mc:Choice>
        <mc:Fallback>
          <p:sp>
            <p:nvSpPr>
              <p:cNvPr id="15" name="TextBox 14">
                <a:extLst>
                  <a:ext uri="{FF2B5EF4-FFF2-40B4-BE49-F238E27FC236}">
                    <a16:creationId xmlns:a16="http://schemas.microsoft.com/office/drawing/2014/main" id="{4CDEB7A1-498F-4402-8A2B-E457B89C21E7}"/>
                  </a:ext>
                </a:extLst>
              </p:cNvPr>
              <p:cNvSpPr txBox="1">
                <a:spLocks noRot="1" noChangeAspect="1" noMove="1" noResize="1" noEditPoints="1" noAdjustHandles="1" noChangeArrowheads="1" noChangeShapeType="1" noTextEdit="1"/>
              </p:cNvSpPr>
              <p:nvPr/>
            </p:nvSpPr>
            <p:spPr>
              <a:xfrm>
                <a:off x="9897077" y="2403729"/>
                <a:ext cx="391902" cy="276999"/>
              </a:xfrm>
              <a:prstGeom prst="rect">
                <a:avLst/>
              </a:prstGeom>
              <a:blipFill>
                <a:blip r:embed="rId4"/>
                <a:stretch>
                  <a:fillRect l="-15625" r="-14063" b="-23913"/>
                </a:stretch>
              </a:blipFill>
            </p:spPr>
            <p:txBody>
              <a:bodyPr/>
              <a:lstStyle/>
              <a:p>
                <a:r>
                  <a:rPr lang="ru-RU">
                    <a:noFill/>
                  </a:rPr>
                  <a:t> </a:t>
                </a:r>
              </a:p>
            </p:txBody>
          </p:sp>
        </mc:Fallback>
      </mc:AlternateContent>
      <p:cxnSp>
        <p:nvCxnSpPr>
          <p:cNvPr id="17" name="Прямая со стрелкой 16">
            <a:extLst>
              <a:ext uri="{FF2B5EF4-FFF2-40B4-BE49-F238E27FC236}">
                <a16:creationId xmlns:a16="http://schemas.microsoft.com/office/drawing/2014/main" id="{5278A10D-E31A-4CAB-BF9C-7160BCBC97B8}"/>
              </a:ext>
            </a:extLst>
          </p:cNvPr>
          <p:cNvCxnSpPr>
            <a:cxnSpLocks/>
          </p:cNvCxnSpPr>
          <p:nvPr/>
        </p:nvCxnSpPr>
        <p:spPr>
          <a:xfrm flipV="1">
            <a:off x="9040015" y="793492"/>
            <a:ext cx="0" cy="1249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0247807-93F1-4F66-9464-337E2B7D6FE2}"/>
                  </a:ext>
                </a:extLst>
              </p:cNvPr>
              <p:cNvSpPr txBox="1"/>
              <p:nvPr/>
            </p:nvSpPr>
            <p:spPr>
              <a:xfrm>
                <a:off x="8717519" y="833234"/>
                <a:ext cx="211404" cy="3105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r>
                            <a:rPr lang="en-US" b="0" i="1" smtClean="0">
                              <a:latin typeface="Cambria Math" panose="02040503050406030204" pitchFamily="18" charset="0"/>
                            </a:rPr>
                            <m:t>𝐵</m:t>
                          </m:r>
                        </m:e>
                      </m:acc>
                    </m:oMath>
                  </m:oMathPara>
                </a14:m>
                <a:endParaRPr lang="ru-RU" dirty="0"/>
              </a:p>
            </p:txBody>
          </p:sp>
        </mc:Choice>
        <mc:Fallback>
          <p:sp>
            <p:nvSpPr>
              <p:cNvPr id="18" name="TextBox 17">
                <a:extLst>
                  <a:ext uri="{FF2B5EF4-FFF2-40B4-BE49-F238E27FC236}">
                    <a16:creationId xmlns:a16="http://schemas.microsoft.com/office/drawing/2014/main" id="{90247807-93F1-4F66-9464-337E2B7D6FE2}"/>
                  </a:ext>
                </a:extLst>
              </p:cNvPr>
              <p:cNvSpPr txBox="1">
                <a:spLocks noRot="1" noChangeAspect="1" noMove="1" noResize="1" noEditPoints="1" noAdjustHandles="1" noChangeArrowheads="1" noChangeShapeType="1" noTextEdit="1"/>
              </p:cNvSpPr>
              <p:nvPr/>
            </p:nvSpPr>
            <p:spPr>
              <a:xfrm>
                <a:off x="8717519" y="833234"/>
                <a:ext cx="211404" cy="310598"/>
              </a:xfrm>
              <a:prstGeom prst="rect">
                <a:avLst/>
              </a:prstGeom>
              <a:blipFill>
                <a:blip r:embed="rId5"/>
                <a:stretch>
                  <a:fillRect l="-25714" r="-22857" b="-5882"/>
                </a:stretch>
              </a:blipFill>
            </p:spPr>
            <p:txBody>
              <a:bodyPr/>
              <a:lstStyle/>
              <a:p>
                <a:r>
                  <a:rPr lang="ru-RU">
                    <a:noFill/>
                  </a:rPr>
                  <a:t> </a:t>
                </a:r>
              </a:p>
            </p:txBody>
          </p:sp>
        </mc:Fallback>
      </mc:AlternateContent>
      <p:cxnSp>
        <p:nvCxnSpPr>
          <p:cNvPr id="19" name="Прямая со стрелкой 18">
            <a:extLst>
              <a:ext uri="{FF2B5EF4-FFF2-40B4-BE49-F238E27FC236}">
                <a16:creationId xmlns:a16="http://schemas.microsoft.com/office/drawing/2014/main" id="{B55EB55B-FFBD-47C6-8EDF-94DA4F1DD349}"/>
              </a:ext>
            </a:extLst>
          </p:cNvPr>
          <p:cNvCxnSpPr>
            <a:cxnSpLocks/>
          </p:cNvCxnSpPr>
          <p:nvPr/>
        </p:nvCxnSpPr>
        <p:spPr>
          <a:xfrm flipH="1" flipV="1">
            <a:off x="9486343" y="1205900"/>
            <a:ext cx="325395" cy="763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6556BA47-41B7-4E1E-B2F5-8321D77D574F}"/>
              </a:ext>
            </a:extLst>
          </p:cNvPr>
          <p:cNvCxnSpPr>
            <a:cxnSpLocks/>
          </p:cNvCxnSpPr>
          <p:nvPr/>
        </p:nvCxnSpPr>
        <p:spPr>
          <a:xfrm flipV="1">
            <a:off x="9810793" y="1927654"/>
            <a:ext cx="1319309" cy="13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Стрелка: вправо 22">
            <a:extLst>
              <a:ext uri="{FF2B5EF4-FFF2-40B4-BE49-F238E27FC236}">
                <a16:creationId xmlns:a16="http://schemas.microsoft.com/office/drawing/2014/main" id="{68F1BF96-DB37-45C9-A79A-1162B2F4D0D4}"/>
              </a:ext>
            </a:extLst>
          </p:cNvPr>
          <p:cNvSpPr/>
          <p:nvPr/>
        </p:nvSpPr>
        <p:spPr>
          <a:xfrm rot="20373870">
            <a:off x="10011174" y="1314991"/>
            <a:ext cx="455972" cy="1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a:extLst>
              <a:ext uri="{FF2B5EF4-FFF2-40B4-BE49-F238E27FC236}">
                <a16:creationId xmlns:a16="http://schemas.microsoft.com/office/drawing/2014/main" id="{A402A6A9-828E-49FF-ABA5-A7540EAAB8D2}"/>
              </a:ext>
            </a:extLst>
          </p:cNvPr>
          <p:cNvCxnSpPr/>
          <p:nvPr/>
        </p:nvCxnSpPr>
        <p:spPr>
          <a:xfrm flipV="1">
            <a:off x="7698259" y="1238639"/>
            <a:ext cx="4026114" cy="1450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8E39BEBD-EAF6-4868-99B4-7A4356AF44FE}"/>
              </a:ext>
            </a:extLst>
          </p:cNvPr>
          <p:cNvCxnSpPr/>
          <p:nvPr/>
        </p:nvCxnSpPr>
        <p:spPr>
          <a:xfrm flipH="1" flipV="1">
            <a:off x="9315965" y="739172"/>
            <a:ext cx="961055" cy="2403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2F5643B1-94E7-4FB2-AE0E-DD2D59793746}"/>
                  </a:ext>
                </a:extLst>
              </p:cNvPr>
              <p:cNvSpPr txBox="1"/>
              <p:nvPr/>
            </p:nvSpPr>
            <p:spPr>
              <a:xfrm>
                <a:off x="9591539" y="995501"/>
                <a:ext cx="226857" cy="3105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r>
                            <a:rPr lang="en-US" b="0" i="1" smtClean="0">
                              <a:latin typeface="Cambria Math" panose="02040503050406030204" pitchFamily="18" charset="0"/>
                            </a:rPr>
                            <m:t>𝑁</m:t>
                          </m:r>
                        </m:e>
                      </m:acc>
                    </m:oMath>
                  </m:oMathPara>
                </a14:m>
                <a:endParaRPr lang="ru-RU" dirty="0"/>
              </a:p>
            </p:txBody>
          </p:sp>
        </mc:Choice>
        <mc:Fallback>
          <p:sp>
            <p:nvSpPr>
              <p:cNvPr id="28" name="TextBox 27">
                <a:extLst>
                  <a:ext uri="{FF2B5EF4-FFF2-40B4-BE49-F238E27FC236}">
                    <a16:creationId xmlns:a16="http://schemas.microsoft.com/office/drawing/2014/main" id="{2F5643B1-94E7-4FB2-AE0E-DD2D59793746}"/>
                  </a:ext>
                </a:extLst>
              </p:cNvPr>
              <p:cNvSpPr txBox="1">
                <a:spLocks noRot="1" noChangeAspect="1" noMove="1" noResize="1" noEditPoints="1" noAdjustHandles="1" noChangeArrowheads="1" noChangeShapeType="1" noTextEdit="1"/>
              </p:cNvSpPr>
              <p:nvPr/>
            </p:nvSpPr>
            <p:spPr>
              <a:xfrm>
                <a:off x="9591539" y="995501"/>
                <a:ext cx="226857" cy="310598"/>
              </a:xfrm>
              <a:prstGeom prst="rect">
                <a:avLst/>
              </a:prstGeom>
              <a:blipFill>
                <a:blip r:embed="rId6"/>
                <a:stretch>
                  <a:fillRect l="-23684" r="-21053" b="-784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DBC63748-0075-4BCA-8DB8-5452050E2A0C}"/>
                  </a:ext>
                </a:extLst>
              </p:cNvPr>
              <p:cNvSpPr txBox="1"/>
              <p:nvPr/>
            </p:nvSpPr>
            <p:spPr>
              <a:xfrm>
                <a:off x="10114157" y="1052736"/>
                <a:ext cx="18678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r>
                            <a:rPr lang="en-US" b="0" i="1" smtClean="0">
                              <a:latin typeface="Cambria Math" panose="02040503050406030204" pitchFamily="18" charset="0"/>
                            </a:rPr>
                            <m:t>𝑎</m:t>
                          </m:r>
                        </m:e>
                      </m:acc>
                    </m:oMath>
                  </m:oMathPara>
                </a14:m>
                <a:endParaRPr lang="ru-RU" dirty="0"/>
              </a:p>
            </p:txBody>
          </p:sp>
        </mc:Choice>
        <mc:Fallback>
          <p:sp>
            <p:nvSpPr>
              <p:cNvPr id="30" name="TextBox 29">
                <a:extLst>
                  <a:ext uri="{FF2B5EF4-FFF2-40B4-BE49-F238E27FC236}">
                    <a16:creationId xmlns:a16="http://schemas.microsoft.com/office/drawing/2014/main" id="{DBC63748-0075-4BCA-8DB8-5452050E2A0C}"/>
                  </a:ext>
                </a:extLst>
              </p:cNvPr>
              <p:cNvSpPr txBox="1">
                <a:spLocks noRot="1" noChangeAspect="1" noMove="1" noResize="1" noEditPoints="1" noAdjustHandles="1" noChangeArrowheads="1" noChangeShapeType="1" noTextEdit="1"/>
              </p:cNvSpPr>
              <p:nvPr/>
            </p:nvSpPr>
            <p:spPr>
              <a:xfrm>
                <a:off x="10114157" y="1052736"/>
                <a:ext cx="186781" cy="276999"/>
              </a:xfrm>
              <a:prstGeom prst="rect">
                <a:avLst/>
              </a:prstGeom>
              <a:blipFill>
                <a:blip r:embed="rId7"/>
                <a:stretch>
                  <a:fillRect l="-32258" t="-48889" r="-96774" b="-888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D69CDEF8-10BD-4510-8FC5-8F64F4CA57FA}"/>
                  </a:ext>
                </a:extLst>
              </p:cNvPr>
              <p:cNvSpPr txBox="1"/>
              <p:nvPr/>
            </p:nvSpPr>
            <p:spPr>
              <a:xfrm>
                <a:off x="10747288" y="1940782"/>
                <a:ext cx="280653" cy="3105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sSub>
                            <m:sSubPr>
                              <m:ctrlPr>
                                <a:rPr lang="ru-RU"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𝐴</m:t>
                              </m:r>
                            </m:sub>
                          </m:sSub>
                        </m:e>
                      </m:acc>
                    </m:oMath>
                  </m:oMathPara>
                </a14:m>
                <a:endParaRPr lang="ru-RU" dirty="0"/>
              </a:p>
            </p:txBody>
          </p:sp>
        </mc:Choice>
        <mc:Fallback>
          <p:sp>
            <p:nvSpPr>
              <p:cNvPr id="31" name="TextBox 30">
                <a:extLst>
                  <a:ext uri="{FF2B5EF4-FFF2-40B4-BE49-F238E27FC236}">
                    <a16:creationId xmlns:a16="http://schemas.microsoft.com/office/drawing/2014/main" id="{D69CDEF8-10BD-4510-8FC5-8F64F4CA57FA}"/>
                  </a:ext>
                </a:extLst>
              </p:cNvPr>
              <p:cNvSpPr txBox="1">
                <a:spLocks noRot="1" noChangeAspect="1" noMove="1" noResize="1" noEditPoints="1" noAdjustHandles="1" noChangeArrowheads="1" noChangeShapeType="1" noTextEdit="1"/>
              </p:cNvSpPr>
              <p:nvPr/>
            </p:nvSpPr>
            <p:spPr>
              <a:xfrm>
                <a:off x="10747288" y="1940782"/>
                <a:ext cx="280653" cy="310598"/>
              </a:xfrm>
              <a:prstGeom prst="rect">
                <a:avLst/>
              </a:prstGeom>
              <a:blipFill>
                <a:blip r:embed="rId8"/>
                <a:stretch>
                  <a:fillRect l="-19565" r="-8696" b="-15686"/>
                </a:stretch>
              </a:blipFill>
            </p:spPr>
            <p:txBody>
              <a:bodyPr/>
              <a:lstStyle/>
              <a:p>
                <a:r>
                  <a:rPr lang="ru-RU">
                    <a:noFill/>
                  </a:rPr>
                  <a:t> </a:t>
                </a:r>
              </a:p>
            </p:txBody>
          </p:sp>
        </mc:Fallback>
      </mc:AlternateContent>
      <p:sp>
        <p:nvSpPr>
          <p:cNvPr id="32" name="TextBox 31">
            <a:extLst>
              <a:ext uri="{FF2B5EF4-FFF2-40B4-BE49-F238E27FC236}">
                <a16:creationId xmlns:a16="http://schemas.microsoft.com/office/drawing/2014/main" id="{3612805B-5609-4C8D-AC8A-CD6926C2580D}"/>
              </a:ext>
            </a:extLst>
          </p:cNvPr>
          <p:cNvSpPr txBox="1"/>
          <p:nvPr/>
        </p:nvSpPr>
        <p:spPr>
          <a:xfrm>
            <a:off x="11325552" y="875936"/>
            <a:ext cx="317716" cy="461665"/>
          </a:xfrm>
          <a:prstGeom prst="rect">
            <a:avLst/>
          </a:prstGeom>
          <a:noFill/>
        </p:spPr>
        <p:txBody>
          <a:bodyPr wrap="none" rtlCol="0">
            <a:spAutoFit/>
          </a:bodyPr>
          <a:lstStyle/>
          <a:p>
            <a:r>
              <a:rPr lang="en-US" sz="2400" dirty="0"/>
              <a:t>x</a:t>
            </a:r>
            <a:endParaRPr lang="ru-RU" sz="2400" dirty="0"/>
          </a:p>
        </p:txBody>
      </p:sp>
      <p:sp>
        <p:nvSpPr>
          <p:cNvPr id="33" name="TextBox 32">
            <a:extLst>
              <a:ext uri="{FF2B5EF4-FFF2-40B4-BE49-F238E27FC236}">
                <a16:creationId xmlns:a16="http://schemas.microsoft.com/office/drawing/2014/main" id="{E9767B72-08BB-42EC-B177-34AE1C7534B8}"/>
              </a:ext>
            </a:extLst>
          </p:cNvPr>
          <p:cNvSpPr txBox="1"/>
          <p:nvPr/>
        </p:nvSpPr>
        <p:spPr>
          <a:xfrm>
            <a:off x="9327485" y="534247"/>
            <a:ext cx="324128" cy="461665"/>
          </a:xfrm>
          <a:prstGeom prst="rect">
            <a:avLst/>
          </a:prstGeom>
          <a:noFill/>
        </p:spPr>
        <p:txBody>
          <a:bodyPr wrap="none" rtlCol="0">
            <a:spAutoFit/>
          </a:bodyPr>
          <a:lstStyle/>
          <a:p>
            <a:r>
              <a:rPr lang="en-US" sz="2400" dirty="0"/>
              <a:t>y</a:t>
            </a:r>
            <a:endParaRPr lang="ru-RU" sz="2400" dirty="0"/>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B81518BC-655D-44B7-9E29-AF4302908CDE}"/>
                  </a:ext>
                </a:extLst>
              </p:cNvPr>
              <p:cNvSpPr txBox="1"/>
              <p:nvPr/>
            </p:nvSpPr>
            <p:spPr>
              <a:xfrm>
                <a:off x="5595518" y="3257654"/>
                <a:ext cx="2035173" cy="3105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i="1" smtClean="0">
                              <a:latin typeface="Cambria Math" panose="02040503050406030204" pitchFamily="18" charset="0"/>
                            </a:rPr>
                          </m:ctrlPr>
                        </m:accPr>
                        <m:e>
                          <m:r>
                            <a:rPr lang="en-US" b="0" i="1" smtClean="0">
                              <a:latin typeface="Cambria Math" panose="02040503050406030204" pitchFamily="18" charset="0"/>
                            </a:rPr>
                            <m:t>𝑚𝑎</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𝑚𝑔</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𝐴</m:t>
                              </m:r>
                            </m:sub>
                          </m:sSub>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𝑁</m:t>
                          </m:r>
                          <m:r>
                            <a:rPr lang="en-US" b="0" i="1" smtClean="0">
                              <a:latin typeface="Cambria Math" panose="02040503050406030204" pitchFamily="18" charset="0"/>
                            </a:rPr>
                            <m:t>;</m:t>
                          </m:r>
                        </m:e>
                      </m:acc>
                    </m:oMath>
                  </m:oMathPara>
                </a14:m>
                <a:endParaRPr lang="ru-RU" dirty="0"/>
              </a:p>
            </p:txBody>
          </p:sp>
        </mc:Choice>
        <mc:Fallback>
          <p:sp>
            <p:nvSpPr>
              <p:cNvPr id="34" name="TextBox 33">
                <a:extLst>
                  <a:ext uri="{FF2B5EF4-FFF2-40B4-BE49-F238E27FC236}">
                    <a16:creationId xmlns:a16="http://schemas.microsoft.com/office/drawing/2014/main" id="{B81518BC-655D-44B7-9E29-AF4302908CDE}"/>
                  </a:ext>
                </a:extLst>
              </p:cNvPr>
              <p:cNvSpPr txBox="1">
                <a:spLocks noRot="1" noChangeAspect="1" noMove="1" noResize="1" noEditPoints="1" noAdjustHandles="1" noChangeArrowheads="1" noChangeShapeType="1" noTextEdit="1"/>
              </p:cNvSpPr>
              <p:nvPr/>
            </p:nvSpPr>
            <p:spPr>
              <a:xfrm>
                <a:off x="5595518" y="3257654"/>
                <a:ext cx="2035173" cy="310598"/>
              </a:xfrm>
              <a:prstGeom prst="rect">
                <a:avLst/>
              </a:prstGeom>
              <a:blipFill>
                <a:blip r:embed="rId9"/>
                <a:stretch>
                  <a:fillRect l="-1198" r="-1497" b="-2352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35C18231-7F0A-46B9-AB70-1AD83D42A268}"/>
                  </a:ext>
                </a:extLst>
              </p:cNvPr>
              <p:cNvSpPr txBox="1"/>
              <p:nvPr/>
            </p:nvSpPr>
            <p:spPr>
              <a:xfrm>
                <a:off x="5488735" y="3637638"/>
                <a:ext cx="324415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𝑚𝑎</m:t>
                      </m:r>
                      <m:r>
                        <a:rPr lang="en-US" b="0" i="1" smtClean="0">
                          <a:latin typeface="Cambria Math" panose="02040503050406030204" pitchFamily="18" charset="0"/>
                        </a:rPr>
                        <m:t>=−</m:t>
                      </m:r>
                      <m:r>
                        <a:rPr lang="en-US" b="0" i="1" smtClean="0">
                          <a:latin typeface="Cambria Math" panose="02040503050406030204" pitchFamily="18" charset="0"/>
                        </a:rPr>
                        <m:t>𝑚𝑔𝑠𝑖𝑛</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p:sp>
            <p:nvSpPr>
              <p:cNvPr id="35" name="TextBox 34">
                <a:extLst>
                  <a:ext uri="{FF2B5EF4-FFF2-40B4-BE49-F238E27FC236}">
                    <a16:creationId xmlns:a16="http://schemas.microsoft.com/office/drawing/2014/main" id="{35C18231-7F0A-46B9-AB70-1AD83D42A268}"/>
                  </a:ext>
                </a:extLst>
              </p:cNvPr>
              <p:cNvSpPr txBox="1">
                <a:spLocks noRot="1" noChangeAspect="1" noMove="1" noResize="1" noEditPoints="1" noAdjustHandles="1" noChangeArrowheads="1" noChangeShapeType="1" noTextEdit="1"/>
              </p:cNvSpPr>
              <p:nvPr/>
            </p:nvSpPr>
            <p:spPr>
              <a:xfrm>
                <a:off x="5488735" y="3637638"/>
                <a:ext cx="3244158" cy="276999"/>
              </a:xfrm>
              <a:prstGeom prst="rect">
                <a:avLst/>
              </a:prstGeom>
              <a:blipFill>
                <a:blip r:embed="rId10"/>
                <a:stretch>
                  <a:fillRect l="-1313" t="-4444" r="-938" b="-35556"/>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E438A4EC-3711-4C2F-9EF1-1367E1FDA7EC}"/>
                  </a:ext>
                </a:extLst>
              </p:cNvPr>
              <p:cNvSpPr txBox="1"/>
              <p:nvPr/>
            </p:nvSpPr>
            <p:spPr>
              <a:xfrm>
                <a:off x="5520878" y="4071649"/>
                <a:ext cx="283128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𝑚𝑎</m:t>
                      </m:r>
                      <m:r>
                        <a:rPr lang="en-US" i="1" smtClean="0">
                          <a:latin typeface="Cambria Math" panose="02040503050406030204" pitchFamily="18" charset="0"/>
                        </a:rPr>
                        <m:t>=−</m:t>
                      </m:r>
                      <m:r>
                        <a:rPr lang="en-US" i="1" smtClean="0">
                          <a:latin typeface="Cambria Math" panose="02040503050406030204" pitchFamily="18" charset="0"/>
                        </a:rPr>
                        <m:t>𝑚𝑔𝑠𝑖𝑛</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𝐵𝐿𝐼</m:t>
                      </m:r>
                      <m:r>
                        <a:rPr lang="en-US" i="1">
                          <a:latin typeface="Cambria Math" panose="02040503050406030204" pitchFamily="18" charset="0"/>
                          <a:ea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oMath>
                  </m:oMathPara>
                </a14:m>
                <a:endParaRPr lang="ru-RU" dirty="0"/>
              </a:p>
            </p:txBody>
          </p:sp>
        </mc:Choice>
        <mc:Fallback>
          <p:sp>
            <p:nvSpPr>
              <p:cNvPr id="36" name="TextBox 35">
                <a:extLst>
                  <a:ext uri="{FF2B5EF4-FFF2-40B4-BE49-F238E27FC236}">
                    <a16:creationId xmlns:a16="http://schemas.microsoft.com/office/drawing/2014/main" id="{E438A4EC-3711-4C2F-9EF1-1367E1FDA7EC}"/>
                  </a:ext>
                </a:extLst>
              </p:cNvPr>
              <p:cNvSpPr txBox="1">
                <a:spLocks noRot="1" noChangeAspect="1" noMove="1" noResize="1" noEditPoints="1" noAdjustHandles="1" noChangeArrowheads="1" noChangeShapeType="1" noTextEdit="1"/>
              </p:cNvSpPr>
              <p:nvPr/>
            </p:nvSpPr>
            <p:spPr>
              <a:xfrm>
                <a:off x="5520878" y="4071649"/>
                <a:ext cx="2831288" cy="276999"/>
              </a:xfrm>
              <a:prstGeom prst="rect">
                <a:avLst/>
              </a:prstGeom>
              <a:blipFill>
                <a:blip r:embed="rId11"/>
                <a:stretch>
                  <a:fillRect l="-862" t="-2222" r="-1078" b="-35556"/>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9B6ACA8-5791-4D5C-9408-2F275A4D957D}"/>
                  </a:ext>
                </a:extLst>
              </p:cNvPr>
              <p:cNvSpPr txBox="1"/>
              <p:nvPr/>
            </p:nvSpPr>
            <p:spPr>
              <a:xfrm>
                <a:off x="8312734" y="4091119"/>
                <a:ext cx="360284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𝐿</m:t>
                      </m:r>
                      <m:r>
                        <a:rPr lang="en-US" b="0" i="1" smtClean="0">
                          <a:solidFill>
                            <a:srgbClr val="C00000"/>
                          </a:solidFill>
                          <a:latin typeface="Cambria Math" panose="02040503050406030204" pitchFamily="18" charset="0"/>
                          <a:ea typeface="Cambria Math" panose="02040503050406030204" pitchFamily="18" charset="0"/>
                        </a:rPr>
                        <m:t>  леву</m:t>
                      </m:r>
                      <m:r>
                        <a:rPr lang="ru-RU" b="0" i="1" smtClean="0">
                          <a:solidFill>
                            <a:srgbClr val="C00000"/>
                          </a:solidFill>
                          <a:latin typeface="Cambria Math" panose="02040503050406030204" pitchFamily="18" charset="0"/>
                          <a:ea typeface="Cambria Math" panose="02040503050406030204" pitchFamily="18" charset="0"/>
                        </a:rPr>
                        <m:t>ю и правую части ур−я</m:t>
                      </m:r>
                    </m:oMath>
                  </m:oMathPara>
                </a14:m>
                <a:endParaRPr lang="ru-RU" dirty="0">
                  <a:solidFill>
                    <a:srgbClr val="C00000"/>
                  </a:solidFill>
                </a:endParaRPr>
              </a:p>
            </p:txBody>
          </p:sp>
        </mc:Choice>
        <mc:Fallback>
          <p:sp>
            <p:nvSpPr>
              <p:cNvPr id="37" name="TextBox 36">
                <a:extLst>
                  <a:ext uri="{FF2B5EF4-FFF2-40B4-BE49-F238E27FC236}">
                    <a16:creationId xmlns:a16="http://schemas.microsoft.com/office/drawing/2014/main" id="{49B6ACA8-5791-4D5C-9408-2F275A4D957D}"/>
                  </a:ext>
                </a:extLst>
              </p:cNvPr>
              <p:cNvSpPr txBox="1">
                <a:spLocks noRot="1" noChangeAspect="1" noMove="1" noResize="1" noEditPoints="1" noAdjustHandles="1" noChangeArrowheads="1" noChangeShapeType="1" noTextEdit="1"/>
              </p:cNvSpPr>
              <p:nvPr/>
            </p:nvSpPr>
            <p:spPr>
              <a:xfrm>
                <a:off x="8312734" y="4091119"/>
                <a:ext cx="3602846" cy="276999"/>
              </a:xfrm>
              <a:prstGeom prst="rect">
                <a:avLst/>
              </a:prstGeom>
              <a:blipFill>
                <a:blip r:embed="rId12"/>
                <a:stretch>
                  <a:fillRect b="-2391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7FB05EF6-6516-488C-8C21-D90DC043CF21}"/>
                  </a:ext>
                </a:extLst>
              </p:cNvPr>
              <p:cNvSpPr txBox="1"/>
              <p:nvPr/>
            </p:nvSpPr>
            <p:spPr>
              <a:xfrm>
                <a:off x="5520878" y="4525133"/>
                <a:ext cx="2746329" cy="51488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en-US" b="0" i="1" smtClean="0">
                              <a:latin typeface="Cambria Math" panose="02040503050406030204" pitchFamily="18" charset="0"/>
                            </a:rPr>
                            <m:t>𝑚𝑎</m:t>
                          </m:r>
                        </m:num>
                        <m:den>
                          <m:r>
                            <a:rPr lang="en-US" b="0" i="1" smtClean="0">
                              <a:latin typeface="Cambria Math" panose="02040503050406030204" pitchFamily="18" charset="0"/>
                            </a:rPr>
                            <m:t>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𝑚𝑔𝑠𝑖𝑛</m:t>
                          </m:r>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𝐿</m:t>
                          </m:r>
                        </m:den>
                      </m:f>
                      <m:r>
                        <a:rPr lang="en-US" b="0" i="1" smtClean="0">
                          <a:latin typeface="Cambria Math" panose="02040503050406030204" pitchFamily="18" charset="0"/>
                        </a:rPr>
                        <m:t>+</m:t>
                      </m:r>
                      <m:r>
                        <a:rPr lang="en-US" b="0" i="1" smtClean="0">
                          <a:latin typeface="Cambria Math" panose="02040503050406030204" pitchFamily="18" charset="0"/>
                        </a:rPr>
                        <m:t>𝐵𝐼𝑐𝑜𝑠</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p:sp>
            <p:nvSpPr>
              <p:cNvPr id="38" name="TextBox 37">
                <a:extLst>
                  <a:ext uri="{FF2B5EF4-FFF2-40B4-BE49-F238E27FC236}">
                    <a16:creationId xmlns:a16="http://schemas.microsoft.com/office/drawing/2014/main" id="{7FB05EF6-6516-488C-8C21-D90DC043CF21}"/>
                  </a:ext>
                </a:extLst>
              </p:cNvPr>
              <p:cNvSpPr txBox="1">
                <a:spLocks noRot="1" noChangeAspect="1" noMove="1" noResize="1" noEditPoints="1" noAdjustHandles="1" noChangeArrowheads="1" noChangeShapeType="1" noTextEdit="1"/>
              </p:cNvSpPr>
              <p:nvPr/>
            </p:nvSpPr>
            <p:spPr>
              <a:xfrm>
                <a:off x="5520878" y="4525133"/>
                <a:ext cx="2746329" cy="514885"/>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1F597F31-CFC3-42B4-98C4-15D1122A93FD}"/>
                  </a:ext>
                </a:extLst>
              </p:cNvPr>
              <p:cNvSpPr txBox="1"/>
              <p:nvPr/>
            </p:nvSpPr>
            <p:spPr>
              <a:xfrm>
                <a:off x="1085397" y="5392353"/>
                <a:ext cx="7152599" cy="73885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ru-RU" i="1">
                                  <a:latin typeface="Cambria Math" panose="02040503050406030204" pitchFamily="18" charset="0"/>
                                </a:rPr>
                              </m:ctrlPr>
                            </m:fPr>
                            <m:num>
                              <m:r>
                                <a:rPr lang="en-US" i="1">
                                  <a:latin typeface="Cambria Math" panose="02040503050406030204" pitchFamily="18" charset="0"/>
                                </a:rPr>
                                <m:t>𝑚𝑎</m:t>
                              </m:r>
                            </m:num>
                            <m:den>
                              <m:r>
                                <a:rPr lang="en-US" i="1">
                                  <a:latin typeface="Cambria Math" panose="02040503050406030204" pitchFamily="18" charset="0"/>
                                </a:rPr>
                                <m:t>𝐿</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𝑚𝑔𝑠𝑖𝑛</m:t>
                              </m:r>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𝐿</m:t>
                              </m:r>
                            </m:den>
                          </m:f>
                        </m:num>
                        <m:den>
                          <m:r>
                            <a:rPr lang="en-US" b="0" i="1" smtClean="0">
                              <a:latin typeface="Cambria Math" panose="02040503050406030204" pitchFamily="18" charset="0"/>
                            </a:rPr>
                            <m:t>𝐵𝑐𝑜𝑠</m:t>
                          </m:r>
                          <m:r>
                            <a:rPr lang="en-US" b="0" i="1" smtClean="0">
                              <a:latin typeface="Cambria Math" panose="02040503050406030204" pitchFamily="18" charset="0"/>
                              <a:ea typeface="Cambria Math" panose="02040503050406030204" pitchFamily="18" charset="0"/>
                            </a:rPr>
                            <m:t>𝛼</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𝐿</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𝑔𝑠𝑖𝑛</m:t>
                          </m:r>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𝐵𝑐𝑜𝑠</m:t>
                          </m:r>
                          <m:r>
                            <a:rPr lang="en-US" b="0" i="1" smtClean="0">
                              <a:latin typeface="Cambria Math" panose="02040503050406030204" pitchFamily="18" charset="0"/>
                              <a:ea typeface="Cambria Math" panose="02040503050406030204" pitchFamily="18" charset="0"/>
                            </a:rPr>
                            <m:t>𝛼</m:t>
                          </m:r>
                        </m:den>
                      </m:f>
                      <m:r>
                        <a:rPr lang="en-US" b="0" i="1" smtClean="0">
                          <a:latin typeface="Cambria Math" panose="02040503050406030204" pitchFamily="18" charset="0"/>
                          <a:ea typeface="Cambria Math" panose="02040503050406030204" pitchFamily="18" charset="0"/>
                        </a:rPr>
                        <m:t>=0,1∙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1,5+10∙</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30</m:t>
                                      </m:r>
                                    </m:e>
                                    <m:sup>
                                      <m:r>
                                        <a:rPr lang="en-US" b="0" i="1" smtClean="0">
                                          <a:latin typeface="Cambria Math" panose="02040503050406030204" pitchFamily="18" charset="0"/>
                                          <a:ea typeface="Cambria Math" panose="02040503050406030204" pitchFamily="18" charset="0"/>
                                        </a:rPr>
                                        <m:t>𝑜</m:t>
                                      </m:r>
                                    </m:sup>
                                  </m:sSup>
                                </m:e>
                              </m:d>
                            </m:e>
                          </m:func>
                        </m:num>
                        <m:den>
                          <m:r>
                            <a:rPr lang="en-US" b="0" i="1" smtClean="0">
                              <a:latin typeface="Cambria Math" panose="02040503050406030204" pitchFamily="18" charset="0"/>
                              <a:ea typeface="Cambria Math" panose="02040503050406030204" pitchFamily="18" charset="0"/>
                            </a:rPr>
                            <m:t>0,3∙</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30</m:t>
                                      </m:r>
                                    </m:e>
                                    <m:sup>
                                      <m:r>
                                        <a:rPr lang="en-US" i="1">
                                          <a:latin typeface="Cambria Math" panose="02040503050406030204" pitchFamily="18" charset="0"/>
                                          <a:ea typeface="Cambria Math" panose="02040503050406030204" pitchFamily="18" charset="0"/>
                                        </a:rPr>
                                        <m:t>𝑜</m:t>
                                      </m:r>
                                    </m:sup>
                                  </m:sSup>
                                </m:e>
                              </m:d>
                            </m:e>
                          </m:func>
                        </m:den>
                      </m:f>
                      <m:r>
                        <a:rPr lang="en-US" b="0" i="1" smtClean="0">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𝟓𝟐</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𝑨</m:t>
                      </m:r>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p:sp>
            <p:nvSpPr>
              <p:cNvPr id="39" name="TextBox 38">
                <a:extLst>
                  <a:ext uri="{FF2B5EF4-FFF2-40B4-BE49-F238E27FC236}">
                    <a16:creationId xmlns:a16="http://schemas.microsoft.com/office/drawing/2014/main" id="{1F597F31-CFC3-42B4-98C4-15D1122A93FD}"/>
                  </a:ext>
                </a:extLst>
              </p:cNvPr>
              <p:cNvSpPr txBox="1">
                <a:spLocks noRot="1" noChangeAspect="1" noMove="1" noResize="1" noEditPoints="1" noAdjustHandles="1" noChangeArrowheads="1" noChangeShapeType="1" noTextEdit="1"/>
              </p:cNvSpPr>
              <p:nvPr/>
            </p:nvSpPr>
            <p:spPr>
              <a:xfrm>
                <a:off x="1085397" y="5392353"/>
                <a:ext cx="7152599" cy="738857"/>
              </a:xfrm>
              <a:prstGeom prst="rect">
                <a:avLst/>
              </a:prstGeom>
              <a:blipFill>
                <a:blip r:embed="rId1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519317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8CB3D9-3530-4C06-9EFC-B311D330E1A8}"/>
              </a:ext>
            </a:extLst>
          </p:cNvPr>
          <p:cNvSpPr txBox="1"/>
          <p:nvPr/>
        </p:nvSpPr>
        <p:spPr>
          <a:xfrm>
            <a:off x="273787" y="530270"/>
            <a:ext cx="7062677" cy="3785652"/>
          </a:xfrm>
          <a:prstGeom prst="rect">
            <a:avLst/>
          </a:prstGeom>
          <a:noFill/>
        </p:spPr>
        <p:txBody>
          <a:bodyPr wrap="square">
            <a:spAutoFit/>
          </a:bodyPr>
          <a:lstStyle/>
          <a:p>
            <a:pPr indent="712788" algn="just"/>
            <a:r>
              <a:rPr lang="ru-RU" sz="2400" dirty="0">
                <a:latin typeface="Courier New" panose="02070309020205020404" pitchFamily="49" charset="0"/>
                <a:cs typeface="Courier New" panose="02070309020205020404" pitchFamily="49" charset="0"/>
              </a:rPr>
              <a:t>Цилиндр массой </a:t>
            </a:r>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 1 кг и радиусом R = 4 см, на который намотана нерастяжимая невесомая нить,</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положили на наклонную плоскость, а конец нити прикрепили к вертикальной стенке. Ось цилиндра горизонтальна. Нить не скользит по цилиндру, параллельна наклонной плоскости и перпендикулярна оси цилиндра (см. рисунок). </a:t>
            </a:r>
          </a:p>
        </p:txBody>
      </p:sp>
      <p:sp>
        <p:nvSpPr>
          <p:cNvPr id="5" name="TextBox 4">
            <a:extLst>
              <a:ext uri="{FF2B5EF4-FFF2-40B4-BE49-F238E27FC236}">
                <a16:creationId xmlns:a16="http://schemas.microsoft.com/office/drawing/2014/main" id="{218A63CE-1A85-4271-805C-85FAABF91417}"/>
              </a:ext>
            </a:extLst>
          </p:cNvPr>
          <p:cNvSpPr txBox="1"/>
          <p:nvPr/>
        </p:nvSpPr>
        <p:spPr>
          <a:xfrm>
            <a:off x="273785" y="4243093"/>
            <a:ext cx="11751638" cy="1569660"/>
          </a:xfrm>
          <a:prstGeom prst="rect">
            <a:avLst/>
          </a:prstGeom>
          <a:noFill/>
        </p:spPr>
        <p:txBody>
          <a:bodyPr wrap="square">
            <a:spAutoFit/>
          </a:bodyPr>
          <a:lstStyle/>
          <a:p>
            <a:pPr algn="just"/>
            <a:r>
              <a:rPr lang="ru-RU" sz="2400" dirty="0">
                <a:latin typeface="Courier New" panose="02070309020205020404" pitchFamily="49" charset="0"/>
                <a:cs typeface="Courier New" panose="02070309020205020404" pitchFamily="49" charset="0"/>
              </a:rPr>
              <a:t>Коэффициент трения между цилиндром и плоскостью μ = 0,5. При каком максимальном угле наклона плоскости к горизонту цилиндр будет находиться в равновесии? Сделайте схематический рисунок с указанием сил, действующих на цилиндр.</a:t>
            </a:r>
          </a:p>
        </p:txBody>
      </p:sp>
      <p:sp>
        <p:nvSpPr>
          <p:cNvPr id="7" name="TextBox 6">
            <a:extLst>
              <a:ext uri="{FF2B5EF4-FFF2-40B4-BE49-F238E27FC236}">
                <a16:creationId xmlns:a16="http://schemas.microsoft.com/office/drawing/2014/main" id="{F1FF52E9-B834-469F-8ABF-BC203B67DEAA}"/>
              </a:ext>
            </a:extLst>
          </p:cNvPr>
          <p:cNvSpPr txBox="1"/>
          <p:nvPr/>
        </p:nvSpPr>
        <p:spPr>
          <a:xfrm>
            <a:off x="273785" y="5739924"/>
            <a:ext cx="11751638"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Обоснуйте применимость законов, используемых для решения задачи.</a:t>
            </a:r>
          </a:p>
        </p:txBody>
      </p:sp>
      <p:pic>
        <p:nvPicPr>
          <p:cNvPr id="9" name="Рисунок 8">
            <a:extLst>
              <a:ext uri="{FF2B5EF4-FFF2-40B4-BE49-F238E27FC236}">
                <a16:creationId xmlns:a16="http://schemas.microsoft.com/office/drawing/2014/main" id="{2C266D8F-0A74-49B0-B63C-2A17B68E3666}"/>
              </a:ext>
            </a:extLst>
          </p:cNvPr>
          <p:cNvPicPr>
            <a:picLocks noChangeAspect="1"/>
          </p:cNvPicPr>
          <p:nvPr/>
        </p:nvPicPr>
        <p:blipFill>
          <a:blip r:embed="rId2"/>
          <a:stretch>
            <a:fillRect/>
          </a:stretch>
        </p:blipFill>
        <p:spPr>
          <a:xfrm>
            <a:off x="8130141" y="766022"/>
            <a:ext cx="3618836" cy="3015697"/>
          </a:xfrm>
          <a:prstGeom prst="rect">
            <a:avLst/>
          </a:prstGeom>
        </p:spPr>
      </p:pic>
      <p:pic>
        <p:nvPicPr>
          <p:cNvPr id="11" name="Рисунок 10">
            <a:extLst>
              <a:ext uri="{FF2B5EF4-FFF2-40B4-BE49-F238E27FC236}">
                <a16:creationId xmlns:a16="http://schemas.microsoft.com/office/drawing/2014/main" id="{D8D7E842-401C-48F8-BD52-C0CF1527E9F8}"/>
              </a:ext>
            </a:extLst>
          </p:cNvPr>
          <p:cNvPicPr>
            <a:picLocks noChangeAspect="1"/>
          </p:cNvPicPr>
          <p:nvPr/>
        </p:nvPicPr>
        <p:blipFill>
          <a:blip r:embed="rId3"/>
          <a:stretch>
            <a:fillRect/>
          </a:stretch>
        </p:blipFill>
        <p:spPr>
          <a:xfrm>
            <a:off x="156719" y="527716"/>
            <a:ext cx="714375" cy="361950"/>
          </a:xfrm>
          <a:prstGeom prst="rect">
            <a:avLst/>
          </a:prstGeom>
        </p:spPr>
      </p:pic>
    </p:spTree>
    <p:extLst>
      <p:ext uri="{BB962C8B-B14F-4D97-AF65-F5344CB8AC3E}">
        <p14:creationId xmlns:p14="http://schemas.microsoft.com/office/powerpoint/2010/main" val="1666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3389F9-4DDF-4910-ADC7-5A66A2EA609C}"/>
              </a:ext>
            </a:extLst>
          </p:cNvPr>
          <p:cNvSpPr txBox="1"/>
          <p:nvPr/>
        </p:nvSpPr>
        <p:spPr>
          <a:xfrm>
            <a:off x="368771" y="618818"/>
            <a:ext cx="2629610" cy="1569660"/>
          </a:xfrm>
          <a:prstGeom prst="rect">
            <a:avLst/>
          </a:prstGeom>
          <a:noFill/>
        </p:spPr>
        <p:txBody>
          <a:bodyPr wrap="squar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m = 1 </a:t>
            </a:r>
            <a:r>
              <a:rPr lang="ru-RU" sz="2400" dirty="0">
                <a:latin typeface="Courier New" panose="02070309020205020404" pitchFamily="49" charset="0"/>
                <a:cs typeface="Courier New" panose="02070309020205020404" pitchFamily="49" charset="0"/>
              </a:rPr>
              <a:t>кг</a:t>
            </a:r>
            <a:endParaRPr lang="ru-RU" sz="2400" baseline="300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R</a:t>
            </a:r>
            <a:r>
              <a:rPr lang="ru-RU" sz="2400" dirty="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0,04 </a:t>
            </a:r>
            <a:r>
              <a:rPr lang="ru-RU" sz="2400" dirty="0">
                <a:latin typeface="Courier New" panose="02070309020205020404" pitchFamily="49" charset="0"/>
                <a:cs typeface="Courier New" panose="02070309020205020404" pitchFamily="49" charset="0"/>
              </a:rPr>
              <a:t>м</a:t>
            </a:r>
          </a:p>
          <a:p>
            <a:r>
              <a:rPr lang="ru-RU" sz="2400" dirty="0">
                <a:latin typeface="Courier New" panose="02070309020205020404" pitchFamily="49" charset="0"/>
                <a:cs typeface="Courier New" panose="02070309020205020404" pitchFamily="49" charset="0"/>
              </a:rPr>
              <a:t>μ = 0,5</a:t>
            </a:r>
          </a:p>
        </p:txBody>
      </p:sp>
      <p:cxnSp>
        <p:nvCxnSpPr>
          <p:cNvPr id="3" name="Прямая соединительная линия 2">
            <a:extLst>
              <a:ext uri="{FF2B5EF4-FFF2-40B4-BE49-F238E27FC236}">
                <a16:creationId xmlns:a16="http://schemas.microsoft.com/office/drawing/2014/main" id="{A766301B-1773-4C62-ABA2-2DE2EBF8B270}"/>
              </a:ext>
            </a:extLst>
          </p:cNvPr>
          <p:cNvCxnSpPr>
            <a:cxnSpLocks/>
          </p:cNvCxnSpPr>
          <p:nvPr/>
        </p:nvCxnSpPr>
        <p:spPr>
          <a:xfrm>
            <a:off x="3004881" y="901534"/>
            <a:ext cx="0" cy="1714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a:extLst>
              <a:ext uri="{FF2B5EF4-FFF2-40B4-BE49-F238E27FC236}">
                <a16:creationId xmlns:a16="http://schemas.microsoft.com/office/drawing/2014/main" id="{31B25165-B2BD-4433-8A46-4CDA896DC709}"/>
              </a:ext>
            </a:extLst>
          </p:cNvPr>
          <p:cNvCxnSpPr>
            <a:cxnSpLocks/>
          </p:cNvCxnSpPr>
          <p:nvPr/>
        </p:nvCxnSpPr>
        <p:spPr>
          <a:xfrm>
            <a:off x="432253" y="2289166"/>
            <a:ext cx="2812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F1AFE7D-F131-4F64-A002-5E67BFB49E14}"/>
              </a:ext>
            </a:extLst>
          </p:cNvPr>
          <p:cNvSpPr txBox="1"/>
          <p:nvPr/>
        </p:nvSpPr>
        <p:spPr>
          <a:xfrm>
            <a:off x="432253" y="2296729"/>
            <a:ext cx="1641093" cy="461665"/>
          </a:xfrm>
          <a:prstGeom prst="rect">
            <a:avLst/>
          </a:prstGeom>
          <a:noFill/>
        </p:spPr>
        <p:txBody>
          <a:bodyPr wrap="square" rtlCol="0">
            <a:spAutoFit/>
          </a:bodyPr>
          <a:lstStyle/>
          <a:p>
            <a:r>
              <a:rPr lang="el-GR" sz="2400" dirty="0">
                <a:latin typeface="Courier New" panose="02070309020205020404" pitchFamily="49" charset="0"/>
                <a:cs typeface="Courier New" panose="02070309020205020404" pitchFamily="49" charset="0"/>
              </a:rPr>
              <a:t>α</a:t>
            </a:r>
            <a:r>
              <a:rPr lang="en-US" sz="2400" baseline="-25000" dirty="0">
                <a:latin typeface="Courier New" panose="02070309020205020404" pitchFamily="49" charset="0"/>
                <a:cs typeface="Courier New" panose="02070309020205020404" pitchFamily="49" charset="0"/>
              </a:rPr>
              <a:t>max</a:t>
            </a:r>
            <a:r>
              <a:rPr lang="ru-RU" sz="2400"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ADD7A50F-324B-4018-97E7-54ADE7576DB9}"/>
              </a:ext>
            </a:extLst>
          </p:cNvPr>
          <p:cNvSpPr txBox="1"/>
          <p:nvPr/>
        </p:nvSpPr>
        <p:spPr>
          <a:xfrm>
            <a:off x="6266936" y="562659"/>
            <a:ext cx="6759436"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pic>
        <p:nvPicPr>
          <p:cNvPr id="12" name="Рисунок 11">
            <a:extLst>
              <a:ext uri="{FF2B5EF4-FFF2-40B4-BE49-F238E27FC236}">
                <a16:creationId xmlns:a16="http://schemas.microsoft.com/office/drawing/2014/main" id="{966ECAC7-B70D-46FD-B315-F6A0499B4FDB}"/>
              </a:ext>
            </a:extLst>
          </p:cNvPr>
          <p:cNvPicPr>
            <a:picLocks noChangeAspect="1"/>
          </p:cNvPicPr>
          <p:nvPr/>
        </p:nvPicPr>
        <p:blipFill>
          <a:blip r:embed="rId2"/>
          <a:stretch>
            <a:fillRect/>
          </a:stretch>
        </p:blipFill>
        <p:spPr>
          <a:xfrm>
            <a:off x="4373287" y="901534"/>
            <a:ext cx="4639561" cy="3866301"/>
          </a:xfrm>
          <a:prstGeom prst="rect">
            <a:avLst/>
          </a:prstGeom>
        </p:spPr>
      </p:pic>
      <p:cxnSp>
        <p:nvCxnSpPr>
          <p:cNvPr id="14" name="Прямая со стрелкой 13">
            <a:extLst>
              <a:ext uri="{FF2B5EF4-FFF2-40B4-BE49-F238E27FC236}">
                <a16:creationId xmlns:a16="http://schemas.microsoft.com/office/drawing/2014/main" id="{5FE81F2B-7BE1-4FE8-A39F-4908C5D684AF}"/>
              </a:ext>
            </a:extLst>
          </p:cNvPr>
          <p:cNvCxnSpPr/>
          <p:nvPr/>
        </p:nvCxnSpPr>
        <p:spPr>
          <a:xfrm>
            <a:off x="6560288" y="3009014"/>
            <a:ext cx="0" cy="1403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944B065-002C-435D-A5D6-921259A4944C}"/>
                  </a:ext>
                </a:extLst>
              </p:cNvPr>
              <p:cNvSpPr txBox="1"/>
              <p:nvPr/>
            </p:nvSpPr>
            <p:spPr>
              <a:xfrm>
                <a:off x="6721336" y="4135513"/>
                <a:ext cx="51982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𝑚𝑔</m:t>
                          </m:r>
                        </m:e>
                      </m:acc>
                    </m:oMath>
                  </m:oMathPara>
                </a14:m>
                <a:endParaRPr lang="ru-RU" sz="2400" dirty="0"/>
              </a:p>
            </p:txBody>
          </p:sp>
        </mc:Choice>
        <mc:Fallback>
          <p:sp>
            <p:nvSpPr>
              <p:cNvPr id="15" name="TextBox 14">
                <a:extLst>
                  <a:ext uri="{FF2B5EF4-FFF2-40B4-BE49-F238E27FC236}">
                    <a16:creationId xmlns:a16="http://schemas.microsoft.com/office/drawing/2014/main" id="{D944B065-002C-435D-A5D6-921259A4944C}"/>
                  </a:ext>
                </a:extLst>
              </p:cNvPr>
              <p:cNvSpPr txBox="1">
                <a:spLocks noRot="1" noChangeAspect="1" noMove="1" noResize="1" noEditPoints="1" noAdjustHandles="1" noChangeArrowheads="1" noChangeShapeType="1" noTextEdit="1"/>
              </p:cNvSpPr>
              <p:nvPr/>
            </p:nvSpPr>
            <p:spPr>
              <a:xfrm>
                <a:off x="6721336" y="4135513"/>
                <a:ext cx="519822" cy="369332"/>
              </a:xfrm>
              <a:prstGeom prst="rect">
                <a:avLst/>
              </a:prstGeom>
              <a:blipFill>
                <a:blip r:embed="rId3"/>
                <a:stretch>
                  <a:fillRect l="-14118" r="-14118" b="-24590"/>
                </a:stretch>
              </a:blipFill>
            </p:spPr>
            <p:txBody>
              <a:bodyPr/>
              <a:lstStyle/>
              <a:p>
                <a:r>
                  <a:rPr lang="ru-RU">
                    <a:noFill/>
                  </a:rPr>
                  <a:t> </a:t>
                </a:r>
              </a:p>
            </p:txBody>
          </p:sp>
        </mc:Fallback>
      </mc:AlternateContent>
      <p:cxnSp>
        <p:nvCxnSpPr>
          <p:cNvPr id="16" name="Прямая со стрелкой 15">
            <a:extLst>
              <a:ext uri="{FF2B5EF4-FFF2-40B4-BE49-F238E27FC236}">
                <a16:creationId xmlns:a16="http://schemas.microsoft.com/office/drawing/2014/main" id="{EA83F338-ED34-460D-905C-863BCA78CC0B}"/>
              </a:ext>
            </a:extLst>
          </p:cNvPr>
          <p:cNvCxnSpPr>
            <a:cxnSpLocks/>
          </p:cNvCxnSpPr>
          <p:nvPr/>
        </p:nvCxnSpPr>
        <p:spPr>
          <a:xfrm flipH="1" flipV="1">
            <a:off x="5720316" y="1758571"/>
            <a:ext cx="790353" cy="11742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A1D2F63-9F6E-4F6F-9258-7D2C4F604874}"/>
                  </a:ext>
                </a:extLst>
              </p:cNvPr>
              <p:cNvSpPr txBox="1"/>
              <p:nvPr/>
            </p:nvSpPr>
            <p:spPr>
              <a:xfrm>
                <a:off x="5855581" y="1462671"/>
                <a:ext cx="302454" cy="4140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𝑁</m:t>
                          </m:r>
                        </m:e>
                      </m:acc>
                    </m:oMath>
                  </m:oMathPara>
                </a14:m>
                <a:endParaRPr lang="ru-RU" sz="2400" dirty="0"/>
              </a:p>
            </p:txBody>
          </p:sp>
        </mc:Choice>
        <mc:Fallback>
          <p:sp>
            <p:nvSpPr>
              <p:cNvPr id="18" name="TextBox 17">
                <a:extLst>
                  <a:ext uri="{FF2B5EF4-FFF2-40B4-BE49-F238E27FC236}">
                    <a16:creationId xmlns:a16="http://schemas.microsoft.com/office/drawing/2014/main" id="{FA1D2F63-9F6E-4F6F-9258-7D2C4F604874}"/>
                  </a:ext>
                </a:extLst>
              </p:cNvPr>
              <p:cNvSpPr txBox="1">
                <a:spLocks noRot="1" noChangeAspect="1" noMove="1" noResize="1" noEditPoints="1" noAdjustHandles="1" noChangeArrowheads="1" noChangeShapeType="1" noTextEdit="1"/>
              </p:cNvSpPr>
              <p:nvPr/>
            </p:nvSpPr>
            <p:spPr>
              <a:xfrm>
                <a:off x="5855581" y="1462671"/>
                <a:ext cx="302454" cy="414088"/>
              </a:xfrm>
              <a:prstGeom prst="rect">
                <a:avLst/>
              </a:prstGeom>
              <a:blipFill>
                <a:blip r:embed="rId4"/>
                <a:stretch>
                  <a:fillRect/>
                </a:stretch>
              </a:blipFill>
            </p:spPr>
            <p:txBody>
              <a:bodyPr/>
              <a:lstStyle/>
              <a:p>
                <a:r>
                  <a:rPr lang="ru-RU">
                    <a:noFill/>
                  </a:rPr>
                  <a:t> </a:t>
                </a:r>
              </a:p>
            </p:txBody>
          </p:sp>
        </mc:Fallback>
      </mc:AlternateContent>
      <p:cxnSp>
        <p:nvCxnSpPr>
          <p:cNvPr id="19" name="Прямая со стрелкой 18">
            <a:extLst>
              <a:ext uri="{FF2B5EF4-FFF2-40B4-BE49-F238E27FC236}">
                <a16:creationId xmlns:a16="http://schemas.microsoft.com/office/drawing/2014/main" id="{07784DFE-3DB4-4E0B-B6AB-D0FB3E1A2922}"/>
              </a:ext>
            </a:extLst>
          </p:cNvPr>
          <p:cNvCxnSpPr>
            <a:cxnSpLocks/>
          </p:cNvCxnSpPr>
          <p:nvPr/>
        </p:nvCxnSpPr>
        <p:spPr>
          <a:xfrm flipV="1">
            <a:off x="6532926" y="2441556"/>
            <a:ext cx="976195" cy="5618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E3EF22F-4DF2-4877-8A1E-A2555118F9B7}"/>
                  </a:ext>
                </a:extLst>
              </p:cNvPr>
              <p:cNvSpPr txBox="1"/>
              <p:nvPr/>
            </p:nvSpPr>
            <p:spPr>
              <a:xfrm>
                <a:off x="7414460" y="2550450"/>
                <a:ext cx="449610" cy="4557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𝐹</m:t>
                              </m:r>
                            </m:e>
                            <m:sub>
                              <m:r>
                                <a:rPr lang="ru-RU" sz="2400" b="0" i="1" smtClean="0">
                                  <a:latin typeface="Cambria Math" panose="02040503050406030204" pitchFamily="18" charset="0"/>
                                </a:rPr>
                                <m:t>тр</m:t>
                              </m:r>
                            </m:sub>
                          </m:sSub>
                        </m:e>
                      </m:acc>
                    </m:oMath>
                  </m:oMathPara>
                </a14:m>
                <a:endParaRPr lang="ru-RU" sz="2400" dirty="0"/>
              </a:p>
            </p:txBody>
          </p:sp>
        </mc:Choice>
        <mc:Fallback>
          <p:sp>
            <p:nvSpPr>
              <p:cNvPr id="21" name="TextBox 20">
                <a:extLst>
                  <a:ext uri="{FF2B5EF4-FFF2-40B4-BE49-F238E27FC236}">
                    <a16:creationId xmlns:a16="http://schemas.microsoft.com/office/drawing/2014/main" id="{AE3EF22F-4DF2-4877-8A1E-A2555118F9B7}"/>
                  </a:ext>
                </a:extLst>
              </p:cNvPr>
              <p:cNvSpPr txBox="1">
                <a:spLocks noRot="1" noChangeAspect="1" noMove="1" noResize="1" noEditPoints="1" noAdjustHandles="1" noChangeArrowheads="1" noChangeShapeType="1" noTextEdit="1"/>
              </p:cNvSpPr>
              <p:nvPr/>
            </p:nvSpPr>
            <p:spPr>
              <a:xfrm>
                <a:off x="7414460" y="2550450"/>
                <a:ext cx="449610" cy="455766"/>
              </a:xfrm>
              <a:prstGeom prst="rect">
                <a:avLst/>
              </a:prstGeom>
              <a:blipFill>
                <a:blip r:embed="rId5"/>
                <a:stretch>
                  <a:fillRect/>
                </a:stretch>
              </a:blipFill>
            </p:spPr>
            <p:txBody>
              <a:bodyPr/>
              <a:lstStyle/>
              <a:p>
                <a:r>
                  <a:rPr lang="ru-RU">
                    <a:noFill/>
                  </a:rPr>
                  <a:t> </a:t>
                </a:r>
              </a:p>
            </p:txBody>
          </p:sp>
        </mc:Fallback>
      </mc:AlternateContent>
      <p:cxnSp>
        <p:nvCxnSpPr>
          <p:cNvPr id="23" name="Прямая со стрелкой 22">
            <a:extLst>
              <a:ext uri="{FF2B5EF4-FFF2-40B4-BE49-F238E27FC236}">
                <a16:creationId xmlns:a16="http://schemas.microsoft.com/office/drawing/2014/main" id="{79B23733-8CD9-47DB-9D82-144EC344C7A8}"/>
              </a:ext>
            </a:extLst>
          </p:cNvPr>
          <p:cNvCxnSpPr>
            <a:cxnSpLocks/>
          </p:cNvCxnSpPr>
          <p:nvPr/>
        </p:nvCxnSpPr>
        <p:spPr>
          <a:xfrm flipV="1">
            <a:off x="6532926" y="2034852"/>
            <a:ext cx="1654568" cy="9366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4850659-4589-45FA-8607-818AB4C9C031}"/>
                  </a:ext>
                </a:extLst>
              </p:cNvPr>
              <p:cNvSpPr txBox="1"/>
              <p:nvPr/>
            </p:nvSpPr>
            <p:spPr>
              <a:xfrm>
                <a:off x="7864070" y="1658371"/>
                <a:ext cx="258404" cy="4140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ru-RU" sz="2400" dirty="0"/>
              </a:p>
            </p:txBody>
          </p:sp>
        </mc:Choice>
        <mc:Fallback>
          <p:sp>
            <p:nvSpPr>
              <p:cNvPr id="27" name="TextBox 26">
                <a:extLst>
                  <a:ext uri="{FF2B5EF4-FFF2-40B4-BE49-F238E27FC236}">
                    <a16:creationId xmlns:a16="http://schemas.microsoft.com/office/drawing/2014/main" id="{B4850659-4589-45FA-8607-818AB4C9C031}"/>
                  </a:ext>
                </a:extLst>
              </p:cNvPr>
              <p:cNvSpPr txBox="1">
                <a:spLocks noRot="1" noChangeAspect="1" noMove="1" noResize="1" noEditPoints="1" noAdjustHandles="1" noChangeArrowheads="1" noChangeShapeType="1" noTextEdit="1"/>
              </p:cNvSpPr>
              <p:nvPr/>
            </p:nvSpPr>
            <p:spPr>
              <a:xfrm>
                <a:off x="7864070" y="1658371"/>
                <a:ext cx="258404" cy="414088"/>
              </a:xfrm>
              <a:prstGeom prst="rect">
                <a:avLst/>
              </a:prstGeom>
              <a:blipFill>
                <a:blip r:embed="rId6"/>
                <a:stretch>
                  <a:fillRect/>
                </a:stretch>
              </a:blipFill>
            </p:spPr>
            <p:txBody>
              <a:bodyPr/>
              <a:lstStyle/>
              <a:p>
                <a:r>
                  <a:rPr lang="ru-RU">
                    <a:noFill/>
                  </a:rPr>
                  <a:t> </a:t>
                </a:r>
              </a:p>
            </p:txBody>
          </p:sp>
        </mc:Fallback>
      </mc:AlternateContent>
      <p:cxnSp>
        <p:nvCxnSpPr>
          <p:cNvPr id="29" name="Прямая со стрелкой 28">
            <a:extLst>
              <a:ext uri="{FF2B5EF4-FFF2-40B4-BE49-F238E27FC236}">
                <a16:creationId xmlns:a16="http://schemas.microsoft.com/office/drawing/2014/main" id="{FCDD1293-F8D2-4ED2-97E9-F35F479E8023}"/>
              </a:ext>
            </a:extLst>
          </p:cNvPr>
          <p:cNvCxnSpPr>
            <a:cxnSpLocks/>
          </p:cNvCxnSpPr>
          <p:nvPr/>
        </p:nvCxnSpPr>
        <p:spPr>
          <a:xfrm flipV="1">
            <a:off x="4213172" y="2143989"/>
            <a:ext cx="1465583" cy="788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C0057721-EF11-4293-9999-B12DA15631D1}"/>
              </a:ext>
            </a:extLst>
          </p:cNvPr>
          <p:cNvCxnSpPr/>
          <p:nvPr/>
        </p:nvCxnSpPr>
        <p:spPr>
          <a:xfrm flipH="1" flipV="1">
            <a:off x="3661870" y="1403648"/>
            <a:ext cx="929850" cy="159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E82CE265-93D5-4EA7-902A-8F8B4C5D4887}"/>
                  </a:ext>
                </a:extLst>
              </p:cNvPr>
              <p:cNvSpPr txBox="1"/>
              <p:nvPr/>
            </p:nvSpPr>
            <p:spPr>
              <a:xfrm>
                <a:off x="3788767" y="1265148"/>
                <a:ext cx="18671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ru-RU" dirty="0"/>
              </a:p>
            </p:txBody>
          </p:sp>
        </mc:Choice>
        <mc:Fallback>
          <p:sp>
            <p:nvSpPr>
              <p:cNvPr id="33" name="TextBox 32">
                <a:extLst>
                  <a:ext uri="{FF2B5EF4-FFF2-40B4-BE49-F238E27FC236}">
                    <a16:creationId xmlns:a16="http://schemas.microsoft.com/office/drawing/2014/main" id="{E82CE265-93D5-4EA7-902A-8F8B4C5D4887}"/>
                  </a:ext>
                </a:extLst>
              </p:cNvPr>
              <p:cNvSpPr txBox="1">
                <a:spLocks noRot="1" noChangeAspect="1" noMove="1" noResize="1" noEditPoints="1" noAdjustHandles="1" noChangeArrowheads="1" noChangeShapeType="1" noTextEdit="1"/>
              </p:cNvSpPr>
              <p:nvPr/>
            </p:nvSpPr>
            <p:spPr>
              <a:xfrm>
                <a:off x="3788767" y="1265148"/>
                <a:ext cx="186718" cy="276999"/>
              </a:xfrm>
              <a:prstGeom prst="rect">
                <a:avLst/>
              </a:prstGeom>
              <a:blipFill>
                <a:blip r:embed="rId7"/>
                <a:stretch>
                  <a:fillRect l="-33333" r="-30000" b="-2666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6C113CAF-EC30-44CB-9C29-B6A2EC2B5DEA}"/>
                  </a:ext>
                </a:extLst>
              </p:cNvPr>
              <p:cNvSpPr txBox="1"/>
              <p:nvPr/>
            </p:nvSpPr>
            <p:spPr>
              <a:xfrm>
                <a:off x="5367217" y="1876759"/>
                <a:ext cx="18671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ru-RU" dirty="0"/>
              </a:p>
            </p:txBody>
          </p:sp>
        </mc:Choice>
        <mc:Fallback>
          <p:sp>
            <p:nvSpPr>
              <p:cNvPr id="34" name="TextBox 33">
                <a:extLst>
                  <a:ext uri="{FF2B5EF4-FFF2-40B4-BE49-F238E27FC236}">
                    <a16:creationId xmlns:a16="http://schemas.microsoft.com/office/drawing/2014/main" id="{6C113CAF-EC30-44CB-9C29-B6A2EC2B5DEA}"/>
                  </a:ext>
                </a:extLst>
              </p:cNvPr>
              <p:cNvSpPr txBox="1">
                <a:spLocks noRot="1" noChangeAspect="1" noMove="1" noResize="1" noEditPoints="1" noAdjustHandles="1" noChangeArrowheads="1" noChangeShapeType="1" noTextEdit="1"/>
              </p:cNvSpPr>
              <p:nvPr/>
            </p:nvSpPr>
            <p:spPr>
              <a:xfrm>
                <a:off x="5367217" y="1876759"/>
                <a:ext cx="186718" cy="276999"/>
              </a:xfrm>
              <a:prstGeom prst="rect">
                <a:avLst/>
              </a:prstGeom>
              <a:blipFill>
                <a:blip r:embed="rId8"/>
                <a:stretch>
                  <a:fillRect l="-16129" r="-1290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219FA9A1-8662-495B-AB76-8ECD76F038D2}"/>
                  </a:ext>
                </a:extLst>
              </p:cNvPr>
              <p:cNvSpPr txBox="1"/>
              <p:nvPr/>
            </p:nvSpPr>
            <p:spPr>
              <a:xfrm>
                <a:off x="4344954" y="2814361"/>
                <a:ext cx="18671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p:sp>
            <p:nvSpPr>
              <p:cNvPr id="35" name="TextBox 34">
                <a:extLst>
                  <a:ext uri="{FF2B5EF4-FFF2-40B4-BE49-F238E27FC236}">
                    <a16:creationId xmlns:a16="http://schemas.microsoft.com/office/drawing/2014/main" id="{219FA9A1-8662-495B-AB76-8ECD76F038D2}"/>
                  </a:ext>
                </a:extLst>
              </p:cNvPr>
              <p:cNvSpPr txBox="1">
                <a:spLocks noRot="1" noChangeAspect="1" noMove="1" noResize="1" noEditPoints="1" noAdjustHandles="1" noChangeArrowheads="1" noChangeShapeType="1" noTextEdit="1"/>
              </p:cNvSpPr>
              <p:nvPr/>
            </p:nvSpPr>
            <p:spPr>
              <a:xfrm>
                <a:off x="4344954" y="2814361"/>
                <a:ext cx="186718" cy="276999"/>
              </a:xfrm>
              <a:prstGeom prst="rect">
                <a:avLst/>
              </a:prstGeom>
              <a:blipFill>
                <a:blip r:embed="rId9"/>
                <a:stretch>
                  <a:fillRect l="-30000" r="-30000" b="-666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B637A047-62CA-467C-BD29-88E1467CE98E}"/>
                  </a:ext>
                </a:extLst>
              </p:cNvPr>
              <p:cNvSpPr txBox="1"/>
              <p:nvPr/>
            </p:nvSpPr>
            <p:spPr>
              <a:xfrm>
                <a:off x="1023756" y="3567858"/>
                <a:ext cx="3567964" cy="53174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800" i="1" smtClean="0">
                              <a:latin typeface="Cambria Math" panose="02040503050406030204" pitchFamily="18" charset="0"/>
                            </a:rPr>
                          </m:ctrlPr>
                        </m:accPr>
                        <m:e>
                          <m:r>
                            <a:rPr lang="en-US" sz="2800" b="0" i="1" smtClean="0">
                              <a:latin typeface="Cambria Math" panose="02040503050406030204" pitchFamily="18" charset="0"/>
                            </a:rPr>
                            <m:t>𝑚𝑔</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𝑁</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ru-RU" sz="2800" b="0" i="1" smtClean="0">
                                  <a:latin typeface="Cambria Math" panose="02040503050406030204" pitchFamily="18" charset="0"/>
                                </a:rPr>
                                <m:t>тр</m:t>
                              </m:r>
                            </m:sub>
                          </m:sSub>
                        </m:e>
                      </m:acc>
                      <m:r>
                        <a:rPr lang="ru-RU" sz="2800" b="0" i="1" smtClean="0">
                          <a:latin typeface="Cambria Math" panose="02040503050406030204" pitchFamily="18" charset="0"/>
                        </a:rPr>
                        <m:t>+</m:t>
                      </m:r>
                      <m:acc>
                        <m:accPr>
                          <m:chr m:val="⃗"/>
                          <m:ctrlPr>
                            <a:rPr lang="ru-RU" sz="2800" b="0" i="1" smtClean="0">
                              <a:latin typeface="Cambria Math" panose="02040503050406030204" pitchFamily="18" charset="0"/>
                            </a:rPr>
                          </m:ctrlPr>
                        </m:accPr>
                        <m:e>
                          <m:r>
                            <a:rPr lang="en-US" sz="2800" b="0" i="1" smtClean="0">
                              <a:latin typeface="Cambria Math" panose="02040503050406030204" pitchFamily="18" charset="0"/>
                            </a:rPr>
                            <m:t>𝑇</m:t>
                          </m:r>
                        </m:e>
                      </m:acc>
                      <m:r>
                        <a:rPr lang="en-US" sz="2800" b="0" i="1" smtClean="0">
                          <a:latin typeface="Cambria Math" panose="02040503050406030204" pitchFamily="18" charset="0"/>
                        </a:rPr>
                        <m:t>=0.</m:t>
                      </m:r>
                    </m:oMath>
                  </m:oMathPara>
                </a14:m>
                <a:endParaRPr lang="ru-RU" sz="2800" dirty="0"/>
              </a:p>
            </p:txBody>
          </p:sp>
        </mc:Choice>
        <mc:Fallback>
          <p:sp>
            <p:nvSpPr>
              <p:cNvPr id="36" name="TextBox 35">
                <a:extLst>
                  <a:ext uri="{FF2B5EF4-FFF2-40B4-BE49-F238E27FC236}">
                    <a16:creationId xmlns:a16="http://schemas.microsoft.com/office/drawing/2014/main" id="{B637A047-62CA-467C-BD29-88E1467CE98E}"/>
                  </a:ext>
                </a:extLst>
              </p:cNvPr>
              <p:cNvSpPr txBox="1">
                <a:spLocks noRot="1" noChangeAspect="1" noMove="1" noResize="1" noEditPoints="1" noAdjustHandles="1" noChangeArrowheads="1" noChangeShapeType="1" noTextEdit="1"/>
              </p:cNvSpPr>
              <p:nvPr/>
            </p:nvSpPr>
            <p:spPr>
              <a:xfrm>
                <a:off x="1023756" y="3567858"/>
                <a:ext cx="3567964" cy="531749"/>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A1F78E02-FBBE-4F20-8BD8-80494CF6219B}"/>
                  </a:ext>
                </a:extLst>
              </p:cNvPr>
              <p:cNvSpPr txBox="1"/>
              <p:nvPr/>
            </p:nvSpPr>
            <p:spPr>
              <a:xfrm>
                <a:off x="630652" y="4916712"/>
                <a:ext cx="4044120" cy="4024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0:  −</m:t>
                      </m:r>
                      <m:r>
                        <a:rPr lang="en-US" sz="2400" b="0" i="1" smtClean="0">
                          <a:latin typeface="Cambria Math" panose="02040503050406030204" pitchFamily="18" charset="0"/>
                        </a:rPr>
                        <m:t>𝑚𝑔𝑠𝑖𝑛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𝐹</m:t>
                          </m:r>
                        </m:e>
                        <m:sub>
                          <m:r>
                            <a:rPr lang="ru-RU" sz="2400" b="0" i="1" smtClean="0">
                              <a:latin typeface="Cambria Math" panose="02040503050406030204" pitchFamily="18" charset="0"/>
                              <a:ea typeface="Cambria Math" panose="02040503050406030204" pitchFamily="18" charset="0"/>
                            </a:rPr>
                            <m:t>тр</m:t>
                          </m:r>
                        </m:sub>
                      </m:sSub>
                      <m:r>
                        <a:rPr lang="ru-R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=0;  </m:t>
                      </m:r>
                    </m:oMath>
                  </m:oMathPara>
                </a14:m>
                <a:endParaRPr lang="ru-RU" sz="2400" dirty="0"/>
              </a:p>
            </p:txBody>
          </p:sp>
        </mc:Choice>
        <mc:Fallback>
          <p:sp>
            <p:nvSpPr>
              <p:cNvPr id="37" name="TextBox 36">
                <a:extLst>
                  <a:ext uri="{FF2B5EF4-FFF2-40B4-BE49-F238E27FC236}">
                    <a16:creationId xmlns:a16="http://schemas.microsoft.com/office/drawing/2014/main" id="{A1F78E02-FBBE-4F20-8BD8-80494CF6219B}"/>
                  </a:ext>
                </a:extLst>
              </p:cNvPr>
              <p:cNvSpPr txBox="1">
                <a:spLocks noRot="1" noChangeAspect="1" noMove="1" noResize="1" noEditPoints="1" noAdjustHandles="1" noChangeArrowheads="1" noChangeShapeType="1" noTextEdit="1"/>
              </p:cNvSpPr>
              <p:nvPr/>
            </p:nvSpPr>
            <p:spPr>
              <a:xfrm>
                <a:off x="630652" y="4916712"/>
                <a:ext cx="4044120" cy="402482"/>
              </a:xfrm>
              <a:prstGeom prst="rect">
                <a:avLst/>
              </a:prstGeom>
              <a:blipFill>
                <a:blip r:embed="rId11"/>
                <a:stretch>
                  <a:fillRect l="-1205" b="-24242"/>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55D742F9-AE46-4702-B264-F7085D9BBB30}"/>
                  </a:ext>
                </a:extLst>
              </p:cNvPr>
              <p:cNvSpPr txBox="1"/>
              <p:nvPr/>
            </p:nvSpPr>
            <p:spPr>
              <a:xfrm>
                <a:off x="630652" y="5408186"/>
                <a:ext cx="3379900"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0:  −</m:t>
                      </m:r>
                      <m:r>
                        <a:rPr lang="en-US" sz="2400" b="0" i="1" smtClean="0">
                          <a:latin typeface="Cambria Math" panose="02040503050406030204" pitchFamily="18" charset="0"/>
                        </a:rPr>
                        <m:t>𝑚𝑔𝑐𝑜𝑠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=0;  </m:t>
                      </m:r>
                    </m:oMath>
                  </m:oMathPara>
                </a14:m>
                <a:endParaRPr lang="ru-RU" sz="2400" dirty="0"/>
              </a:p>
            </p:txBody>
          </p:sp>
        </mc:Choice>
        <mc:Fallback>
          <p:sp>
            <p:nvSpPr>
              <p:cNvPr id="38" name="TextBox 37">
                <a:extLst>
                  <a:ext uri="{FF2B5EF4-FFF2-40B4-BE49-F238E27FC236}">
                    <a16:creationId xmlns:a16="http://schemas.microsoft.com/office/drawing/2014/main" id="{55D742F9-AE46-4702-B264-F7085D9BBB30}"/>
                  </a:ext>
                </a:extLst>
              </p:cNvPr>
              <p:cNvSpPr txBox="1">
                <a:spLocks noRot="1" noChangeAspect="1" noMove="1" noResize="1" noEditPoints="1" noAdjustHandles="1" noChangeArrowheads="1" noChangeShapeType="1" noTextEdit="1"/>
              </p:cNvSpPr>
              <p:nvPr/>
            </p:nvSpPr>
            <p:spPr>
              <a:xfrm>
                <a:off x="630652" y="5408186"/>
                <a:ext cx="3379900" cy="369332"/>
              </a:xfrm>
              <a:prstGeom prst="rect">
                <a:avLst/>
              </a:prstGeom>
              <a:blipFill>
                <a:blip r:embed="rId12"/>
                <a:stretch>
                  <a:fillRect l="-2703" b="-3278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770F253-061B-437E-95C1-CC6FC7EE81E8}"/>
                  </a:ext>
                </a:extLst>
              </p:cNvPr>
              <p:cNvSpPr txBox="1"/>
              <p:nvPr/>
            </p:nvSpPr>
            <p:spPr>
              <a:xfrm>
                <a:off x="4010552" y="5359942"/>
                <a:ext cx="200554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𝑚𝑔𝑐𝑜𝑠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  </m:t>
                      </m:r>
                    </m:oMath>
                  </m:oMathPara>
                </a14:m>
                <a:endParaRPr lang="ru-RU" sz="2400" dirty="0"/>
              </a:p>
            </p:txBody>
          </p:sp>
        </mc:Choice>
        <mc:Fallback>
          <p:sp>
            <p:nvSpPr>
              <p:cNvPr id="39" name="TextBox 38">
                <a:extLst>
                  <a:ext uri="{FF2B5EF4-FFF2-40B4-BE49-F238E27FC236}">
                    <a16:creationId xmlns:a16="http://schemas.microsoft.com/office/drawing/2014/main" id="{3770F253-061B-437E-95C1-CC6FC7EE81E8}"/>
                  </a:ext>
                </a:extLst>
              </p:cNvPr>
              <p:cNvSpPr txBox="1">
                <a:spLocks noRot="1" noChangeAspect="1" noMove="1" noResize="1" noEditPoints="1" noAdjustHandles="1" noChangeArrowheads="1" noChangeShapeType="1" noTextEdit="1"/>
              </p:cNvSpPr>
              <p:nvPr/>
            </p:nvSpPr>
            <p:spPr>
              <a:xfrm>
                <a:off x="4010552" y="5359942"/>
                <a:ext cx="2005549" cy="369332"/>
              </a:xfrm>
              <a:prstGeom prst="rect">
                <a:avLst/>
              </a:prstGeom>
              <a:blipFill>
                <a:blip r:embed="rId13"/>
                <a:stretch>
                  <a:fillRect l="-3343" b="-2459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247E6874-2B64-42D2-906B-89E4484D25FE}"/>
                  </a:ext>
                </a:extLst>
              </p:cNvPr>
              <p:cNvSpPr txBox="1"/>
              <p:nvPr/>
            </p:nvSpPr>
            <p:spPr>
              <a:xfrm>
                <a:off x="6302553" y="5343367"/>
                <a:ext cx="3123034" cy="4024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ru-RU" sz="2400" i="1">
                              <a:latin typeface="Cambria Math" panose="02040503050406030204" pitchFamily="18" charset="0"/>
                              <a:ea typeface="Cambria Math" panose="02040503050406030204" pitchFamily="18" charset="0"/>
                            </a:rPr>
                            <m:t>тр</m:t>
                          </m:r>
                        </m:sub>
                      </m:sSub>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r>
                        <a:rPr lang="en-US" sz="2400" i="1">
                          <a:latin typeface="Cambria Math" panose="02040503050406030204" pitchFamily="18" charset="0"/>
                        </a:rPr>
                        <m:t>𝑚𝑔𝑐𝑜𝑠</m:t>
                      </m:r>
                      <m:r>
                        <a:rPr lang="en-US" sz="2400" i="1">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  </m:t>
                      </m:r>
                    </m:oMath>
                  </m:oMathPara>
                </a14:m>
                <a:endParaRPr lang="ru-RU" sz="2400" dirty="0"/>
              </a:p>
            </p:txBody>
          </p:sp>
        </mc:Choice>
        <mc:Fallback>
          <p:sp>
            <p:nvSpPr>
              <p:cNvPr id="40" name="TextBox 39">
                <a:extLst>
                  <a:ext uri="{FF2B5EF4-FFF2-40B4-BE49-F238E27FC236}">
                    <a16:creationId xmlns:a16="http://schemas.microsoft.com/office/drawing/2014/main" id="{247E6874-2B64-42D2-906B-89E4484D25FE}"/>
                  </a:ext>
                </a:extLst>
              </p:cNvPr>
              <p:cNvSpPr txBox="1">
                <a:spLocks noRot="1" noChangeAspect="1" noMove="1" noResize="1" noEditPoints="1" noAdjustHandles="1" noChangeArrowheads="1" noChangeShapeType="1" noTextEdit="1"/>
              </p:cNvSpPr>
              <p:nvPr/>
            </p:nvSpPr>
            <p:spPr>
              <a:xfrm>
                <a:off x="6302553" y="5343367"/>
                <a:ext cx="3123034" cy="402482"/>
              </a:xfrm>
              <a:prstGeom prst="rect">
                <a:avLst/>
              </a:prstGeom>
              <a:blipFill>
                <a:blip r:embed="rId14"/>
                <a:stretch>
                  <a:fillRect l="-1953" b="-19697"/>
                </a:stretch>
              </a:blipFill>
            </p:spPr>
            <p:txBody>
              <a:bodyPr/>
              <a:lstStyle/>
              <a:p>
                <a:r>
                  <a:rPr lang="ru-RU">
                    <a:noFill/>
                  </a:rPr>
                  <a:t> </a:t>
                </a:r>
              </a:p>
            </p:txBody>
          </p:sp>
        </mc:Fallback>
      </mc:AlternateContent>
    </p:spTree>
    <p:extLst>
      <p:ext uri="{BB962C8B-B14F-4D97-AF65-F5344CB8AC3E}">
        <p14:creationId xmlns:p14="http://schemas.microsoft.com/office/powerpoint/2010/main" val="89295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9BF2F5E-D008-4530-ADF8-DA3B00DAAF79}"/>
                  </a:ext>
                </a:extLst>
              </p:cNvPr>
              <p:cNvSpPr txBox="1"/>
              <p:nvPr/>
            </p:nvSpPr>
            <p:spPr>
              <a:xfrm>
                <a:off x="2989727" y="584092"/>
                <a:ext cx="4451796"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𝑚𝑔𝑠𝑖𝑛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μ</m:t>
                      </m:r>
                      <m:r>
                        <a:rPr lang="en-US" sz="2400" i="1">
                          <a:latin typeface="Cambria Math" panose="02040503050406030204" pitchFamily="18" charset="0"/>
                        </a:rPr>
                        <m:t>𝑚𝑔𝑐𝑜𝑠</m:t>
                      </m:r>
                      <m:r>
                        <a:rPr lang="en-US" sz="2400" i="1">
                          <a:latin typeface="Cambria Math" panose="02040503050406030204" pitchFamily="18" charset="0"/>
                          <a:ea typeface="Cambria Math" panose="02040503050406030204" pitchFamily="18" charset="0"/>
                        </a:rPr>
                        <m:t>𝛼</m:t>
                      </m:r>
                      <m:r>
                        <a:rPr lang="ru-R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=0;  </m:t>
                      </m:r>
                    </m:oMath>
                  </m:oMathPara>
                </a14:m>
                <a:endParaRPr lang="ru-RU" sz="2400" dirty="0"/>
              </a:p>
            </p:txBody>
          </p:sp>
        </mc:Choice>
        <mc:Fallback>
          <p:sp>
            <p:nvSpPr>
              <p:cNvPr id="2" name="TextBox 1">
                <a:extLst>
                  <a:ext uri="{FF2B5EF4-FFF2-40B4-BE49-F238E27FC236}">
                    <a16:creationId xmlns:a16="http://schemas.microsoft.com/office/drawing/2014/main" id="{29BF2F5E-D008-4530-ADF8-DA3B00DAAF79}"/>
                  </a:ext>
                </a:extLst>
              </p:cNvPr>
              <p:cNvSpPr txBox="1">
                <a:spLocks noRot="1" noChangeAspect="1" noMove="1" noResize="1" noEditPoints="1" noAdjustHandles="1" noChangeArrowheads="1" noChangeShapeType="1" noTextEdit="1"/>
              </p:cNvSpPr>
              <p:nvPr/>
            </p:nvSpPr>
            <p:spPr>
              <a:xfrm>
                <a:off x="2989727" y="584092"/>
                <a:ext cx="4451796" cy="369332"/>
              </a:xfrm>
              <a:prstGeom prst="rect">
                <a:avLst/>
              </a:prstGeom>
              <a:blipFill>
                <a:blip r:embed="rId2"/>
                <a:stretch>
                  <a:fillRect b="-3500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4318C51-490D-4C1E-B3E5-7A0D817BF078}"/>
                  </a:ext>
                </a:extLst>
              </p:cNvPr>
              <p:cNvSpPr txBox="1"/>
              <p:nvPr/>
            </p:nvSpPr>
            <p:spPr>
              <a:xfrm>
                <a:off x="3569410" y="1111103"/>
                <a:ext cx="368658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=0</m:t>
                      </m:r>
                    </m:oMath>
                  </m:oMathPara>
                </a14:m>
                <a:endParaRPr lang="ru-RU" sz="2400" dirty="0"/>
              </a:p>
            </p:txBody>
          </p:sp>
        </mc:Choice>
        <mc:Fallback>
          <p:sp>
            <p:nvSpPr>
              <p:cNvPr id="3" name="TextBox 2">
                <a:extLst>
                  <a:ext uri="{FF2B5EF4-FFF2-40B4-BE49-F238E27FC236}">
                    <a16:creationId xmlns:a16="http://schemas.microsoft.com/office/drawing/2014/main" id="{34318C51-490D-4C1E-B3E5-7A0D817BF078}"/>
                  </a:ext>
                </a:extLst>
              </p:cNvPr>
              <p:cNvSpPr txBox="1">
                <a:spLocks noRot="1" noChangeAspect="1" noMove="1" noResize="1" noEditPoints="1" noAdjustHandles="1" noChangeArrowheads="1" noChangeShapeType="1" noTextEdit="1"/>
              </p:cNvSpPr>
              <p:nvPr/>
            </p:nvSpPr>
            <p:spPr>
              <a:xfrm>
                <a:off x="3569410" y="1111103"/>
                <a:ext cx="3686587" cy="369332"/>
              </a:xfrm>
              <a:prstGeom prst="rect">
                <a:avLst/>
              </a:prstGeom>
              <a:blipFill>
                <a:blip r:embed="rId3"/>
                <a:stretch>
                  <a:fillRect l="-1656" r="-1656" b="-24590"/>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8E0FE67F-50F7-4B7E-BB0E-44E0DB7727BD}"/>
              </a:ext>
            </a:extLst>
          </p:cNvPr>
          <p:cNvPicPr>
            <a:picLocks noChangeAspect="1"/>
          </p:cNvPicPr>
          <p:nvPr/>
        </p:nvPicPr>
        <p:blipFill>
          <a:blip r:embed="rId4"/>
          <a:stretch>
            <a:fillRect/>
          </a:stretch>
        </p:blipFill>
        <p:spPr>
          <a:xfrm>
            <a:off x="-7410" y="1526819"/>
            <a:ext cx="5610669" cy="4675558"/>
          </a:xfrm>
          <a:prstGeom prst="rect">
            <a:avLst/>
          </a:prstGeom>
        </p:spPr>
      </p:pic>
      <p:cxnSp>
        <p:nvCxnSpPr>
          <p:cNvPr id="6" name="Прямая со стрелкой 5">
            <a:extLst>
              <a:ext uri="{FF2B5EF4-FFF2-40B4-BE49-F238E27FC236}">
                <a16:creationId xmlns:a16="http://schemas.microsoft.com/office/drawing/2014/main" id="{1335F057-19CA-4FAB-8CC9-E6A4C9EF6418}"/>
              </a:ext>
            </a:extLst>
          </p:cNvPr>
          <p:cNvCxnSpPr/>
          <p:nvPr/>
        </p:nvCxnSpPr>
        <p:spPr>
          <a:xfrm flipV="1">
            <a:off x="2955851" y="4189228"/>
            <a:ext cx="1020726" cy="5209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976AB56-F673-4217-941E-F06922BAE32F}"/>
                  </a:ext>
                </a:extLst>
              </p:cNvPr>
              <p:cNvSpPr txBox="1"/>
              <p:nvPr/>
            </p:nvSpPr>
            <p:spPr>
              <a:xfrm>
                <a:off x="3241409" y="4803884"/>
                <a:ext cx="449610" cy="4557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𝐹</m:t>
                              </m:r>
                            </m:e>
                            <m:sub>
                              <m:r>
                                <a:rPr lang="ru-RU" sz="2400" b="0" i="1" smtClean="0">
                                  <a:latin typeface="Cambria Math" panose="02040503050406030204" pitchFamily="18" charset="0"/>
                                </a:rPr>
                                <m:t>тр</m:t>
                              </m:r>
                            </m:sub>
                          </m:sSub>
                        </m:e>
                      </m:acc>
                    </m:oMath>
                  </m:oMathPara>
                </a14:m>
                <a:endParaRPr lang="ru-RU" sz="2400" dirty="0"/>
              </a:p>
            </p:txBody>
          </p:sp>
        </mc:Choice>
        <mc:Fallback>
          <p:sp>
            <p:nvSpPr>
              <p:cNvPr id="7" name="TextBox 6">
                <a:extLst>
                  <a:ext uri="{FF2B5EF4-FFF2-40B4-BE49-F238E27FC236}">
                    <a16:creationId xmlns:a16="http://schemas.microsoft.com/office/drawing/2014/main" id="{E976AB56-F673-4217-941E-F06922BAE32F}"/>
                  </a:ext>
                </a:extLst>
              </p:cNvPr>
              <p:cNvSpPr txBox="1">
                <a:spLocks noRot="1" noChangeAspect="1" noMove="1" noResize="1" noEditPoints="1" noAdjustHandles="1" noChangeArrowheads="1" noChangeShapeType="1" noTextEdit="1"/>
              </p:cNvSpPr>
              <p:nvPr/>
            </p:nvSpPr>
            <p:spPr>
              <a:xfrm>
                <a:off x="3241409" y="4803884"/>
                <a:ext cx="449610" cy="455766"/>
              </a:xfrm>
              <a:prstGeom prst="rect">
                <a:avLst/>
              </a:prstGeom>
              <a:blipFill>
                <a:blip r:embed="rId5"/>
                <a:stretch>
                  <a:fillRect/>
                </a:stretch>
              </a:blipFill>
            </p:spPr>
            <p:txBody>
              <a:bodyPr/>
              <a:lstStyle/>
              <a:p>
                <a:r>
                  <a:rPr lang="ru-RU">
                    <a:noFill/>
                  </a:rPr>
                  <a:t> </a:t>
                </a:r>
              </a:p>
            </p:txBody>
          </p:sp>
        </mc:Fallback>
      </mc:AlternateContent>
      <p:cxnSp>
        <p:nvCxnSpPr>
          <p:cNvPr id="9" name="Прямая соединительная линия 8">
            <a:extLst>
              <a:ext uri="{FF2B5EF4-FFF2-40B4-BE49-F238E27FC236}">
                <a16:creationId xmlns:a16="http://schemas.microsoft.com/office/drawing/2014/main" id="{91503498-CABB-4173-931B-27DDE1B50BBE}"/>
              </a:ext>
            </a:extLst>
          </p:cNvPr>
          <p:cNvCxnSpPr/>
          <p:nvPr/>
        </p:nvCxnSpPr>
        <p:spPr>
          <a:xfrm>
            <a:off x="2636877" y="1881963"/>
            <a:ext cx="0" cy="38649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7B24F2CF-15F3-489A-991B-D95B9959F7A1}"/>
              </a:ext>
            </a:extLst>
          </p:cNvPr>
          <p:cNvCxnSpPr>
            <a:cxnSpLocks/>
          </p:cNvCxnSpPr>
          <p:nvPr/>
        </p:nvCxnSpPr>
        <p:spPr>
          <a:xfrm flipV="1">
            <a:off x="2294971" y="2640345"/>
            <a:ext cx="1585032" cy="8229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DC3E4C1-B0A0-4058-9E13-7D11BE574309}"/>
                  </a:ext>
                </a:extLst>
              </p:cNvPr>
              <p:cNvSpPr txBox="1"/>
              <p:nvPr/>
            </p:nvSpPr>
            <p:spPr>
              <a:xfrm>
                <a:off x="3207810" y="2399240"/>
                <a:ext cx="258404" cy="4140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ru-RU" sz="2400" dirty="0"/>
              </a:p>
            </p:txBody>
          </p:sp>
        </mc:Choice>
        <mc:Fallback>
          <p:sp>
            <p:nvSpPr>
              <p:cNvPr id="12" name="TextBox 11">
                <a:extLst>
                  <a:ext uri="{FF2B5EF4-FFF2-40B4-BE49-F238E27FC236}">
                    <a16:creationId xmlns:a16="http://schemas.microsoft.com/office/drawing/2014/main" id="{1DC3E4C1-B0A0-4058-9E13-7D11BE574309}"/>
                  </a:ext>
                </a:extLst>
              </p:cNvPr>
              <p:cNvSpPr txBox="1">
                <a:spLocks noRot="1" noChangeAspect="1" noMove="1" noResize="1" noEditPoints="1" noAdjustHandles="1" noChangeArrowheads="1" noChangeShapeType="1" noTextEdit="1"/>
              </p:cNvSpPr>
              <p:nvPr/>
            </p:nvSpPr>
            <p:spPr>
              <a:xfrm>
                <a:off x="3207810" y="2399240"/>
                <a:ext cx="258404" cy="414088"/>
              </a:xfrm>
              <a:prstGeom prst="rect">
                <a:avLst/>
              </a:prstGeom>
              <a:blipFill>
                <a:blip r:embed="rId6"/>
                <a:stretch>
                  <a:fillRect/>
                </a:stretch>
              </a:blipFill>
            </p:spPr>
            <p:txBody>
              <a:bodyPr/>
              <a:lstStyle/>
              <a:p>
                <a:r>
                  <a:rPr lang="ru-RU">
                    <a:noFill/>
                  </a:rPr>
                  <a:t> </a:t>
                </a:r>
              </a:p>
            </p:txBody>
          </p:sp>
        </mc:Fallback>
      </mc:AlternateContent>
      <p:cxnSp>
        <p:nvCxnSpPr>
          <p:cNvPr id="13" name="Прямая со стрелкой 12">
            <a:extLst>
              <a:ext uri="{FF2B5EF4-FFF2-40B4-BE49-F238E27FC236}">
                <a16:creationId xmlns:a16="http://schemas.microsoft.com/office/drawing/2014/main" id="{84F99492-6D44-49F2-AB15-C6D2284BD6C5}"/>
              </a:ext>
            </a:extLst>
          </p:cNvPr>
          <p:cNvCxnSpPr/>
          <p:nvPr/>
        </p:nvCxnSpPr>
        <p:spPr>
          <a:xfrm>
            <a:off x="2636877" y="4137441"/>
            <a:ext cx="0" cy="1403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21F0BD4-4AF4-429C-BFA0-F9CCFE944497}"/>
                  </a:ext>
                </a:extLst>
              </p:cNvPr>
              <p:cNvSpPr txBox="1"/>
              <p:nvPr/>
            </p:nvSpPr>
            <p:spPr>
              <a:xfrm>
                <a:off x="2797925" y="5263940"/>
                <a:ext cx="51982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𝑚𝑔</m:t>
                          </m:r>
                        </m:e>
                      </m:acc>
                    </m:oMath>
                  </m:oMathPara>
                </a14:m>
                <a:endParaRPr lang="ru-RU" sz="2400" dirty="0"/>
              </a:p>
            </p:txBody>
          </p:sp>
        </mc:Choice>
        <mc:Fallback>
          <p:sp>
            <p:nvSpPr>
              <p:cNvPr id="14" name="TextBox 13">
                <a:extLst>
                  <a:ext uri="{FF2B5EF4-FFF2-40B4-BE49-F238E27FC236}">
                    <a16:creationId xmlns:a16="http://schemas.microsoft.com/office/drawing/2014/main" id="{E21F0BD4-4AF4-429C-BFA0-F9CCFE944497}"/>
                  </a:ext>
                </a:extLst>
              </p:cNvPr>
              <p:cNvSpPr txBox="1">
                <a:spLocks noRot="1" noChangeAspect="1" noMove="1" noResize="1" noEditPoints="1" noAdjustHandles="1" noChangeArrowheads="1" noChangeShapeType="1" noTextEdit="1"/>
              </p:cNvSpPr>
              <p:nvPr/>
            </p:nvSpPr>
            <p:spPr>
              <a:xfrm>
                <a:off x="2797925" y="5263940"/>
                <a:ext cx="519822" cy="369332"/>
              </a:xfrm>
              <a:prstGeom prst="rect">
                <a:avLst/>
              </a:prstGeom>
              <a:blipFill>
                <a:blip r:embed="rId7"/>
                <a:stretch>
                  <a:fillRect l="-14118" r="-14118" b="-26667"/>
                </a:stretch>
              </a:blipFill>
            </p:spPr>
            <p:txBody>
              <a:bodyPr/>
              <a:lstStyle/>
              <a:p>
                <a:r>
                  <a:rPr lang="ru-RU">
                    <a:noFill/>
                  </a:rPr>
                  <a:t> </a:t>
                </a:r>
              </a:p>
            </p:txBody>
          </p:sp>
        </mc:Fallback>
      </mc:AlternateContent>
      <p:cxnSp>
        <p:nvCxnSpPr>
          <p:cNvPr id="15" name="Прямая соединительная линия 14">
            <a:extLst>
              <a:ext uri="{FF2B5EF4-FFF2-40B4-BE49-F238E27FC236}">
                <a16:creationId xmlns:a16="http://schemas.microsoft.com/office/drawing/2014/main" id="{083AB154-427D-4797-AA68-740AF2C26A9D}"/>
              </a:ext>
            </a:extLst>
          </p:cNvPr>
          <p:cNvCxnSpPr>
            <a:cxnSpLocks/>
          </p:cNvCxnSpPr>
          <p:nvPr/>
        </p:nvCxnSpPr>
        <p:spPr>
          <a:xfrm>
            <a:off x="1733107" y="2399240"/>
            <a:ext cx="1836303" cy="349119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9" name="Рисунок 18">
            <a:extLst>
              <a:ext uri="{FF2B5EF4-FFF2-40B4-BE49-F238E27FC236}">
                <a16:creationId xmlns:a16="http://schemas.microsoft.com/office/drawing/2014/main" id="{6EAA8B07-557E-4B2C-B49D-A92F1403FFCD}"/>
              </a:ext>
            </a:extLst>
          </p:cNvPr>
          <p:cNvPicPr>
            <a:picLocks noChangeAspect="1"/>
          </p:cNvPicPr>
          <p:nvPr/>
        </p:nvPicPr>
        <p:blipFill>
          <a:blip r:embed="rId8"/>
          <a:stretch>
            <a:fillRect/>
          </a:stretch>
        </p:blipFill>
        <p:spPr>
          <a:xfrm rot="15253253">
            <a:off x="2357685" y="3497179"/>
            <a:ext cx="347594" cy="235867"/>
          </a:xfrm>
          <a:prstGeom prst="rect">
            <a:avLst/>
          </a:prstGeom>
        </p:spPr>
      </p:pic>
      <p:cxnSp>
        <p:nvCxnSpPr>
          <p:cNvPr id="21" name="Прямая со стрелкой 20">
            <a:extLst>
              <a:ext uri="{FF2B5EF4-FFF2-40B4-BE49-F238E27FC236}">
                <a16:creationId xmlns:a16="http://schemas.microsoft.com/office/drawing/2014/main" id="{C0DEEB4B-23E1-42CC-9F8C-961DCDBC1014}"/>
              </a:ext>
            </a:extLst>
          </p:cNvPr>
          <p:cNvCxnSpPr>
            <a:cxnSpLocks/>
          </p:cNvCxnSpPr>
          <p:nvPr/>
        </p:nvCxnSpPr>
        <p:spPr>
          <a:xfrm flipH="1" flipV="1">
            <a:off x="1733107" y="2399241"/>
            <a:ext cx="1256620" cy="23109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AE90B04-5578-4394-891D-CC665BE82D5D}"/>
                  </a:ext>
                </a:extLst>
              </p:cNvPr>
              <p:cNvSpPr txBox="1"/>
              <p:nvPr/>
            </p:nvSpPr>
            <p:spPr>
              <a:xfrm>
                <a:off x="1857936" y="2083031"/>
                <a:ext cx="302454" cy="4140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𝑁</m:t>
                          </m:r>
                        </m:e>
                      </m:acc>
                    </m:oMath>
                  </m:oMathPara>
                </a14:m>
                <a:endParaRPr lang="ru-RU" sz="2400" dirty="0"/>
              </a:p>
            </p:txBody>
          </p:sp>
        </mc:Choice>
        <mc:Fallback>
          <p:sp>
            <p:nvSpPr>
              <p:cNvPr id="24" name="TextBox 23">
                <a:extLst>
                  <a:ext uri="{FF2B5EF4-FFF2-40B4-BE49-F238E27FC236}">
                    <a16:creationId xmlns:a16="http://schemas.microsoft.com/office/drawing/2014/main" id="{2AE90B04-5578-4394-891D-CC665BE82D5D}"/>
                  </a:ext>
                </a:extLst>
              </p:cNvPr>
              <p:cNvSpPr txBox="1">
                <a:spLocks noRot="1" noChangeAspect="1" noMove="1" noResize="1" noEditPoints="1" noAdjustHandles="1" noChangeArrowheads="1" noChangeShapeType="1" noTextEdit="1"/>
              </p:cNvSpPr>
              <p:nvPr/>
            </p:nvSpPr>
            <p:spPr>
              <a:xfrm>
                <a:off x="1857936" y="2083031"/>
                <a:ext cx="302454" cy="414088"/>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BC3EB0EE-C49F-4EF8-8A1A-0820AD9A1806}"/>
                  </a:ext>
                </a:extLst>
              </p:cNvPr>
              <p:cNvSpPr txBox="1"/>
              <p:nvPr/>
            </p:nvSpPr>
            <p:spPr>
              <a:xfrm>
                <a:off x="6329264" y="1750295"/>
                <a:ext cx="3836563" cy="4024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𝑚𝑔</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m:t>
                          </m:r>
                          <m:r>
                            <a:rPr lang="ru-RU" sz="2400" b="0" i="1" smtClean="0">
                              <a:latin typeface="Cambria Math" panose="02040503050406030204" pitchFamily="18" charset="0"/>
                            </a:rPr>
                            <m:t>тр</m:t>
                          </m:r>
                        </m:sub>
                      </m:sSub>
                      <m:r>
                        <a:rPr lang="ru-RU" sz="2400" b="0" i="1" smtClean="0">
                          <a:latin typeface="Cambria Math" panose="02040503050406030204" pitchFamily="18" charset="0"/>
                        </a:rPr>
                        <m:t>=0</m:t>
                      </m:r>
                    </m:oMath>
                  </m:oMathPara>
                </a14:m>
                <a:endParaRPr lang="ru-RU" sz="2400" dirty="0"/>
              </a:p>
            </p:txBody>
          </p:sp>
        </mc:Choice>
        <mc:Fallback>
          <p:sp>
            <p:nvSpPr>
              <p:cNvPr id="25" name="TextBox 24">
                <a:extLst>
                  <a:ext uri="{FF2B5EF4-FFF2-40B4-BE49-F238E27FC236}">
                    <a16:creationId xmlns:a16="http://schemas.microsoft.com/office/drawing/2014/main" id="{BC3EB0EE-C49F-4EF8-8A1A-0820AD9A1806}"/>
                  </a:ext>
                </a:extLst>
              </p:cNvPr>
              <p:cNvSpPr txBox="1">
                <a:spLocks noRot="1" noChangeAspect="1" noMove="1" noResize="1" noEditPoints="1" noAdjustHandles="1" noChangeArrowheads="1" noChangeShapeType="1" noTextEdit="1"/>
              </p:cNvSpPr>
              <p:nvPr/>
            </p:nvSpPr>
            <p:spPr>
              <a:xfrm>
                <a:off x="6329264" y="1750295"/>
                <a:ext cx="3836563" cy="402482"/>
              </a:xfrm>
              <a:prstGeom prst="rect">
                <a:avLst/>
              </a:prstGeom>
              <a:blipFill>
                <a:blip r:embed="rId10"/>
                <a:stretch>
                  <a:fillRect l="-1270" r="-1429" b="-21212"/>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9B36C48E-88E6-4C70-9505-FD26C62C3169}"/>
                  </a:ext>
                </a:extLst>
              </p:cNvPr>
              <p:cNvSpPr txBox="1"/>
              <p:nvPr/>
            </p:nvSpPr>
            <p:spPr>
              <a:xfrm>
                <a:off x="6200507" y="2382404"/>
                <a:ext cx="410625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m:t>
                      </m:r>
                      <m:r>
                        <a:rPr lang="en-US" sz="2400" b="0" i="1" smtClean="0">
                          <a:latin typeface="Cambria Math" panose="02040503050406030204" pitchFamily="18" charset="0"/>
                        </a:rPr>
                        <m:t>𝑚𝑔𝑅𝑠𝑖𝑛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𝑅</m:t>
                      </m:r>
                      <m:r>
                        <a:rPr lang="en-US" sz="2400" i="1" dirty="0" smtClean="0">
                          <a:latin typeface="Cambria Math" panose="02040503050406030204" pitchFamily="18" charset="0"/>
                          <a:ea typeface="Cambria Math" panose="02040503050406030204" pitchFamily="18" charset="0"/>
                        </a:rPr>
                        <m:t>𝜇</m:t>
                      </m:r>
                      <m:r>
                        <a:rPr lang="en-US" sz="2400" b="0" i="1" dirty="0" smtClean="0">
                          <a:latin typeface="Cambria Math" panose="02040503050406030204" pitchFamily="18" charset="0"/>
                          <a:ea typeface="Cambria Math" panose="02040503050406030204" pitchFamily="18" charset="0"/>
                        </a:rPr>
                        <m:t>𝑚𝑔𝑐𝑜𝑠</m:t>
                      </m:r>
                      <m:r>
                        <a:rPr lang="en-US" sz="2400" b="0" i="1" dirty="0" smtClean="0">
                          <a:latin typeface="Cambria Math" panose="02040503050406030204" pitchFamily="18" charset="0"/>
                          <a:ea typeface="Cambria Math" panose="02040503050406030204" pitchFamily="18" charset="0"/>
                        </a:rPr>
                        <m:t>𝛼</m:t>
                      </m:r>
                      <m:r>
                        <a:rPr lang="en-US" sz="2400" i="1" dirty="0" smtClean="0">
                          <a:latin typeface="Cambria Math" panose="02040503050406030204" pitchFamily="18" charset="0"/>
                        </a:rPr>
                        <m:t>=</m:t>
                      </m:r>
                      <m:r>
                        <a:rPr lang="en-US" sz="2400" b="0" i="1" dirty="0" smtClean="0">
                          <a:latin typeface="Cambria Math" panose="02040503050406030204" pitchFamily="18" charset="0"/>
                        </a:rPr>
                        <m:t>0</m:t>
                      </m:r>
                    </m:oMath>
                  </m:oMathPara>
                </a14:m>
                <a:endParaRPr lang="ru-RU" sz="2400" dirty="0"/>
              </a:p>
            </p:txBody>
          </p:sp>
        </mc:Choice>
        <mc:Fallback>
          <p:sp>
            <p:nvSpPr>
              <p:cNvPr id="26" name="TextBox 25">
                <a:extLst>
                  <a:ext uri="{FF2B5EF4-FFF2-40B4-BE49-F238E27FC236}">
                    <a16:creationId xmlns:a16="http://schemas.microsoft.com/office/drawing/2014/main" id="{9B36C48E-88E6-4C70-9505-FD26C62C3169}"/>
                  </a:ext>
                </a:extLst>
              </p:cNvPr>
              <p:cNvSpPr txBox="1">
                <a:spLocks noRot="1" noChangeAspect="1" noMove="1" noResize="1" noEditPoints="1" noAdjustHandles="1" noChangeArrowheads="1" noChangeShapeType="1" noTextEdit="1"/>
              </p:cNvSpPr>
              <p:nvPr/>
            </p:nvSpPr>
            <p:spPr>
              <a:xfrm>
                <a:off x="6200507" y="2382404"/>
                <a:ext cx="4106252" cy="369332"/>
              </a:xfrm>
              <a:prstGeom prst="rect">
                <a:avLst/>
              </a:prstGeom>
              <a:blipFill>
                <a:blip r:embed="rId11"/>
                <a:stretch>
                  <a:fillRect r="-1335" b="-35000"/>
                </a:stretch>
              </a:blipFill>
            </p:spPr>
            <p:txBody>
              <a:bodyPr/>
              <a:lstStyle/>
              <a:p>
                <a:r>
                  <a:rPr lang="ru-RU">
                    <a:noFill/>
                  </a:rPr>
                  <a:t> </a:t>
                </a:r>
              </a:p>
            </p:txBody>
          </p:sp>
        </mc:Fallback>
      </mc:AlternateContent>
      <p:sp>
        <p:nvSpPr>
          <p:cNvPr id="28" name="Овал 27">
            <a:extLst>
              <a:ext uri="{FF2B5EF4-FFF2-40B4-BE49-F238E27FC236}">
                <a16:creationId xmlns:a16="http://schemas.microsoft.com/office/drawing/2014/main" id="{DB744E9E-788D-4BBB-A08C-1A856642A186}"/>
              </a:ext>
            </a:extLst>
          </p:cNvPr>
          <p:cNvSpPr/>
          <p:nvPr/>
        </p:nvSpPr>
        <p:spPr>
          <a:xfrm>
            <a:off x="2160390" y="3358512"/>
            <a:ext cx="210337" cy="155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A2C1356B-ABED-4ECC-BC50-FF049A0CA582}"/>
              </a:ext>
            </a:extLst>
          </p:cNvPr>
          <p:cNvSpPr txBox="1"/>
          <p:nvPr/>
        </p:nvSpPr>
        <p:spPr>
          <a:xfrm>
            <a:off x="1799800" y="3133852"/>
            <a:ext cx="336952" cy="369332"/>
          </a:xfrm>
          <a:prstGeom prst="rect">
            <a:avLst/>
          </a:prstGeom>
          <a:noFill/>
        </p:spPr>
        <p:txBody>
          <a:bodyPr wrap="none" rtlCol="0">
            <a:spAutoFit/>
          </a:bodyPr>
          <a:lstStyle/>
          <a:p>
            <a:r>
              <a:rPr lang="en-US" b="1" dirty="0">
                <a:solidFill>
                  <a:srgbClr val="FF0000"/>
                </a:solidFill>
              </a:rPr>
              <a:t>O</a:t>
            </a:r>
            <a:endParaRPr lang="ru-RU" b="1" dirty="0">
              <a:solidFill>
                <a:srgbClr val="FF0000"/>
              </a:solidFill>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DB44813-028E-45F9-BE0F-13FDC2011844}"/>
                  </a:ext>
                </a:extLst>
              </p:cNvPr>
              <p:cNvSpPr txBox="1"/>
              <p:nvPr/>
            </p:nvSpPr>
            <p:spPr>
              <a:xfrm>
                <a:off x="6588743" y="3066760"/>
                <a:ext cx="342196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m:t>
                      </m:r>
                      <m:r>
                        <a:rPr lang="en-US" sz="2400" b="0" i="1" smtClean="0">
                          <a:latin typeface="Cambria Math" panose="02040503050406030204" pitchFamily="18" charset="0"/>
                        </a:rPr>
                        <m:t>𝑚𝑔𝑅</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tg</m:t>
                          </m:r>
                        </m:fName>
                        <m:e>
                          <m:r>
                            <a:rPr lang="en-US" sz="2400" b="0" i="1" smtClean="0">
                              <a:latin typeface="Cambria Math" panose="02040503050406030204" pitchFamily="18" charset="0"/>
                              <a:ea typeface="Cambria Math" panose="02040503050406030204" pitchFamily="18" charset="0"/>
                            </a:rPr>
                            <m:t>𝛼</m:t>
                          </m:r>
                        </m:e>
                      </m:func>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𝑅</m:t>
                      </m:r>
                      <m:r>
                        <a:rPr lang="en-US" sz="2400" i="1" dirty="0" smtClean="0">
                          <a:latin typeface="Cambria Math" panose="02040503050406030204" pitchFamily="18" charset="0"/>
                          <a:ea typeface="Cambria Math" panose="02040503050406030204" pitchFamily="18" charset="0"/>
                        </a:rPr>
                        <m:t>𝜇</m:t>
                      </m:r>
                      <m:r>
                        <a:rPr lang="en-US" sz="2400" b="0" i="1" dirty="0" smtClean="0">
                          <a:latin typeface="Cambria Math" panose="02040503050406030204" pitchFamily="18" charset="0"/>
                          <a:ea typeface="Cambria Math" panose="02040503050406030204" pitchFamily="18" charset="0"/>
                        </a:rPr>
                        <m:t>𝑚𝑔</m:t>
                      </m:r>
                      <m:r>
                        <a:rPr lang="en-US" sz="2400" i="1" dirty="0" smtClean="0">
                          <a:latin typeface="Cambria Math" panose="02040503050406030204" pitchFamily="18" charset="0"/>
                        </a:rPr>
                        <m:t>=</m:t>
                      </m:r>
                      <m:r>
                        <a:rPr lang="en-US" sz="2400" b="0" i="1" dirty="0" smtClean="0">
                          <a:latin typeface="Cambria Math" panose="02040503050406030204" pitchFamily="18" charset="0"/>
                        </a:rPr>
                        <m:t>0</m:t>
                      </m:r>
                    </m:oMath>
                  </m:oMathPara>
                </a14:m>
                <a:endParaRPr lang="ru-RU" sz="2400" dirty="0"/>
              </a:p>
            </p:txBody>
          </p:sp>
        </mc:Choice>
        <mc:Fallback>
          <p:sp>
            <p:nvSpPr>
              <p:cNvPr id="30" name="TextBox 29">
                <a:extLst>
                  <a:ext uri="{FF2B5EF4-FFF2-40B4-BE49-F238E27FC236}">
                    <a16:creationId xmlns:a16="http://schemas.microsoft.com/office/drawing/2014/main" id="{FDB44813-028E-45F9-BE0F-13FDC2011844}"/>
                  </a:ext>
                </a:extLst>
              </p:cNvPr>
              <p:cNvSpPr txBox="1">
                <a:spLocks noRot="1" noChangeAspect="1" noMove="1" noResize="1" noEditPoints="1" noAdjustHandles="1" noChangeArrowheads="1" noChangeShapeType="1" noTextEdit="1"/>
              </p:cNvSpPr>
              <p:nvPr/>
            </p:nvSpPr>
            <p:spPr>
              <a:xfrm>
                <a:off x="6588743" y="3066760"/>
                <a:ext cx="3421962" cy="369332"/>
              </a:xfrm>
              <a:prstGeom prst="rect">
                <a:avLst/>
              </a:prstGeom>
              <a:blipFill>
                <a:blip r:embed="rId12"/>
                <a:stretch>
                  <a:fillRect l="-178" r="-1604" b="-3278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73233F36-FEF9-4C3A-8F20-AB7A70797F61}"/>
                  </a:ext>
                </a:extLst>
              </p:cNvPr>
              <p:cNvSpPr txBox="1"/>
              <p:nvPr/>
            </p:nvSpPr>
            <p:spPr>
              <a:xfrm>
                <a:off x="7322117" y="3731554"/>
                <a:ext cx="1955214" cy="75866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tg</m:t>
                          </m:r>
                        </m:fName>
                        <m:e>
                          <m:r>
                            <a:rPr lang="en-US" sz="2400" b="0" i="1" smtClean="0">
                              <a:latin typeface="Cambria Math" panose="02040503050406030204" pitchFamily="18" charset="0"/>
                              <a:ea typeface="Cambria Math" panose="02040503050406030204" pitchFamily="18" charset="0"/>
                            </a:rPr>
                            <m:t>𝛼</m:t>
                          </m:r>
                        </m:e>
                      </m:func>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𝑅</m:t>
                          </m:r>
                          <m:r>
                            <a:rPr lang="en-US" sz="2400" i="1" dirty="0">
                              <a:latin typeface="Cambria Math" panose="02040503050406030204" pitchFamily="18" charset="0"/>
                              <a:ea typeface="Cambria Math" panose="02040503050406030204" pitchFamily="18" charset="0"/>
                            </a:rPr>
                            <m:t>𝜇</m:t>
                          </m:r>
                          <m:r>
                            <a:rPr lang="en-US" sz="2400" i="1" dirty="0">
                              <a:latin typeface="Cambria Math" panose="02040503050406030204" pitchFamily="18" charset="0"/>
                              <a:ea typeface="Cambria Math" panose="02040503050406030204" pitchFamily="18" charset="0"/>
                            </a:rPr>
                            <m:t>𝑚𝑔</m:t>
                          </m:r>
                        </m:num>
                        <m:den>
                          <m:r>
                            <a:rPr lang="en-US" sz="2400" i="1">
                              <a:latin typeface="Cambria Math" panose="02040503050406030204" pitchFamily="18" charset="0"/>
                            </a:rPr>
                            <m:t>𝑚𝑔𝑅</m:t>
                          </m:r>
                        </m:den>
                      </m:f>
                    </m:oMath>
                  </m:oMathPara>
                </a14:m>
                <a:endParaRPr lang="ru-RU" sz="2400" dirty="0"/>
              </a:p>
            </p:txBody>
          </p:sp>
        </mc:Choice>
        <mc:Fallback>
          <p:sp>
            <p:nvSpPr>
              <p:cNvPr id="31" name="TextBox 30">
                <a:extLst>
                  <a:ext uri="{FF2B5EF4-FFF2-40B4-BE49-F238E27FC236}">
                    <a16:creationId xmlns:a16="http://schemas.microsoft.com/office/drawing/2014/main" id="{73233F36-FEF9-4C3A-8F20-AB7A70797F61}"/>
                  </a:ext>
                </a:extLst>
              </p:cNvPr>
              <p:cNvSpPr txBox="1">
                <a:spLocks noRot="1" noChangeAspect="1" noMove="1" noResize="1" noEditPoints="1" noAdjustHandles="1" noChangeArrowheads="1" noChangeShapeType="1" noTextEdit="1"/>
              </p:cNvSpPr>
              <p:nvPr/>
            </p:nvSpPr>
            <p:spPr>
              <a:xfrm>
                <a:off x="7322117" y="3731554"/>
                <a:ext cx="1955214" cy="758669"/>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25416E71-9ABF-4CF5-A5DE-65D1F66EB04C}"/>
                  </a:ext>
                </a:extLst>
              </p:cNvPr>
              <p:cNvSpPr txBox="1"/>
              <p:nvPr/>
            </p:nvSpPr>
            <p:spPr>
              <a:xfrm>
                <a:off x="7641210" y="4710223"/>
                <a:ext cx="131702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tg</m:t>
                          </m:r>
                        </m:fName>
                        <m:e>
                          <m:r>
                            <a:rPr lang="en-US" sz="2400" b="0" i="1" smtClean="0">
                              <a:latin typeface="Cambria Math" panose="02040503050406030204" pitchFamily="18" charset="0"/>
                              <a:ea typeface="Cambria Math" panose="02040503050406030204" pitchFamily="18" charset="0"/>
                            </a:rPr>
                            <m:t>𝛼</m:t>
                          </m:r>
                        </m:e>
                      </m:func>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𝜇</m:t>
                      </m:r>
                    </m:oMath>
                  </m:oMathPara>
                </a14:m>
                <a:endParaRPr lang="ru-RU" sz="2400" dirty="0"/>
              </a:p>
            </p:txBody>
          </p:sp>
        </mc:Choice>
        <mc:Fallback>
          <p:sp>
            <p:nvSpPr>
              <p:cNvPr id="32" name="TextBox 31">
                <a:extLst>
                  <a:ext uri="{FF2B5EF4-FFF2-40B4-BE49-F238E27FC236}">
                    <a16:creationId xmlns:a16="http://schemas.microsoft.com/office/drawing/2014/main" id="{25416E71-9ABF-4CF5-A5DE-65D1F66EB04C}"/>
                  </a:ext>
                </a:extLst>
              </p:cNvPr>
              <p:cNvSpPr txBox="1">
                <a:spLocks noRot="1" noChangeAspect="1" noMove="1" noResize="1" noEditPoints="1" noAdjustHandles="1" noChangeArrowheads="1" noChangeShapeType="1" noTextEdit="1"/>
              </p:cNvSpPr>
              <p:nvPr/>
            </p:nvSpPr>
            <p:spPr>
              <a:xfrm>
                <a:off x="7641210" y="4710223"/>
                <a:ext cx="1317027" cy="369332"/>
              </a:xfrm>
              <a:prstGeom prst="rect">
                <a:avLst/>
              </a:prstGeom>
              <a:blipFill>
                <a:blip r:embed="rId14"/>
                <a:stretch>
                  <a:fillRect l="-6452" r="-6452" b="-3166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45D4C938-FAF2-4C0C-A99A-2BE30C74C22B}"/>
                  </a:ext>
                </a:extLst>
              </p:cNvPr>
              <p:cNvSpPr txBox="1"/>
              <p:nvPr/>
            </p:nvSpPr>
            <p:spPr>
              <a:xfrm>
                <a:off x="6272431" y="5299555"/>
                <a:ext cx="413882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tg</m:t>
                          </m:r>
                        </m:fName>
                        <m:e>
                          <m:r>
                            <a:rPr lang="en-US" sz="2400" b="0" i="1" smtClean="0">
                              <a:latin typeface="Cambria Math" panose="02040503050406030204" pitchFamily="18" charset="0"/>
                              <a:ea typeface="Cambria Math" panose="02040503050406030204" pitchFamily="18" charset="0"/>
                            </a:rPr>
                            <m:t>𝛼</m:t>
                          </m:r>
                        </m:e>
                      </m:func>
                      <m:r>
                        <a:rPr lang="en-US" sz="2400" b="0" i="1" smtClean="0">
                          <a:latin typeface="Cambria Math" panose="02040503050406030204" pitchFamily="18" charset="0"/>
                          <a:ea typeface="Cambria Math" panose="02040503050406030204" pitchFamily="18" charset="0"/>
                        </a:rPr>
                        <m:t>=</m:t>
                      </m:r>
                      <m:r>
                        <a:rPr lang="ru-RU"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arctg</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e>
                      </m:func>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45</m:t>
                          </m:r>
                        </m:e>
                        <m:sup>
                          <m:r>
                            <a:rPr lang="en-US" sz="2400" b="0" i="1" smtClean="0">
                              <a:latin typeface="Cambria Math" panose="02040503050406030204" pitchFamily="18" charset="0"/>
                              <a:ea typeface="Cambria Math" panose="02040503050406030204" pitchFamily="18" charset="0"/>
                            </a:rPr>
                            <m:t>𝑜</m:t>
                          </m:r>
                        </m:sup>
                      </m:sSup>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p:sp>
            <p:nvSpPr>
              <p:cNvPr id="33" name="TextBox 32">
                <a:extLst>
                  <a:ext uri="{FF2B5EF4-FFF2-40B4-BE49-F238E27FC236}">
                    <a16:creationId xmlns:a16="http://schemas.microsoft.com/office/drawing/2014/main" id="{45D4C938-FAF2-4C0C-A99A-2BE30C74C22B}"/>
                  </a:ext>
                </a:extLst>
              </p:cNvPr>
              <p:cNvSpPr txBox="1">
                <a:spLocks noRot="1" noChangeAspect="1" noMove="1" noResize="1" noEditPoints="1" noAdjustHandles="1" noChangeArrowheads="1" noChangeShapeType="1" noTextEdit="1"/>
              </p:cNvSpPr>
              <p:nvPr/>
            </p:nvSpPr>
            <p:spPr>
              <a:xfrm>
                <a:off x="6272431" y="5299555"/>
                <a:ext cx="4138825" cy="369332"/>
              </a:xfrm>
              <a:prstGeom prst="rect">
                <a:avLst/>
              </a:prstGeom>
              <a:blipFill>
                <a:blip r:embed="rId15"/>
                <a:stretch>
                  <a:fillRect l="-736" b="-29508"/>
                </a:stretch>
              </a:blipFill>
            </p:spPr>
            <p:txBody>
              <a:bodyPr/>
              <a:lstStyle/>
              <a:p>
                <a:r>
                  <a:rPr lang="ru-RU">
                    <a:noFill/>
                  </a:rPr>
                  <a:t> </a:t>
                </a:r>
              </a:p>
            </p:txBody>
          </p:sp>
        </mc:Fallback>
      </mc:AlternateContent>
    </p:spTree>
    <p:extLst>
      <p:ext uri="{BB962C8B-B14F-4D97-AF65-F5344CB8AC3E}">
        <p14:creationId xmlns:p14="http://schemas.microsoft.com/office/powerpoint/2010/main" val="301357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3561D-67F3-409B-9324-A78BAD52BDEC}"/>
              </a:ext>
            </a:extLst>
          </p:cNvPr>
          <p:cNvSpPr txBox="1"/>
          <p:nvPr/>
        </p:nvSpPr>
        <p:spPr>
          <a:xfrm>
            <a:off x="268759" y="471270"/>
            <a:ext cx="8578680" cy="1569660"/>
          </a:xfrm>
          <a:prstGeom prst="rect">
            <a:avLst/>
          </a:prstGeom>
          <a:noFill/>
        </p:spPr>
        <p:txBody>
          <a:bodyPr wrap="square">
            <a:spAutoFit/>
          </a:bodyPr>
          <a:lstStyle/>
          <a:p>
            <a:pPr indent="715963"/>
            <a:r>
              <a:rPr lang="ru-RU" sz="2400" dirty="0">
                <a:latin typeface="Courier New" panose="02070309020205020404" pitchFamily="49" charset="0"/>
                <a:cs typeface="Courier New" panose="02070309020205020404" pitchFamily="49" charset="0"/>
              </a:rPr>
              <a:t>На рисунке представлен график зависимости модуля силы упругости </a:t>
            </a:r>
            <a:r>
              <a:rPr lang="ru-RU" sz="2400" i="1" dirty="0">
                <a:latin typeface="Courier New" panose="02070309020205020404" pitchFamily="49" charset="0"/>
                <a:cs typeface="Courier New" panose="02070309020205020404" pitchFamily="49" charset="0"/>
              </a:rPr>
              <a:t>F</a:t>
            </a:r>
            <a:r>
              <a:rPr lang="ru-RU" sz="2400" i="1" baseline="-25000" dirty="0">
                <a:latin typeface="Courier New" panose="02070309020205020404" pitchFamily="49" charset="0"/>
                <a:cs typeface="Courier New" panose="02070309020205020404" pitchFamily="49" charset="0"/>
              </a:rPr>
              <a:t>ynp</a:t>
            </a:r>
            <a:r>
              <a:rPr lang="ru-RU" sz="2400" dirty="0">
                <a:latin typeface="Courier New" panose="02070309020205020404" pitchFamily="49" charset="0"/>
                <a:cs typeface="Courier New" panose="02070309020205020404" pitchFamily="49" charset="0"/>
              </a:rPr>
              <a:t> пружины от величины её деформации </a:t>
            </a:r>
            <a:r>
              <a:rPr lang="ru-RU" sz="2400" i="1" dirty="0">
                <a:latin typeface="Courier New" panose="02070309020205020404" pitchFamily="49" charset="0"/>
                <a:cs typeface="Courier New" panose="02070309020205020404" pitchFamily="49" charset="0"/>
              </a:rPr>
              <a:t>∆х</a:t>
            </a:r>
            <a:r>
              <a:rPr lang="ru-RU" sz="2400" dirty="0">
                <a:latin typeface="Courier New" panose="02070309020205020404" pitchFamily="49" charset="0"/>
                <a:cs typeface="Courier New" panose="02070309020205020404" pitchFamily="49" charset="0"/>
              </a:rPr>
              <a:t>. Определите жёсткость этой пружины.</a:t>
            </a:r>
          </a:p>
        </p:txBody>
      </p:sp>
      <p:pic>
        <p:nvPicPr>
          <p:cNvPr id="5" name="Рисунок 4">
            <a:extLst>
              <a:ext uri="{FF2B5EF4-FFF2-40B4-BE49-F238E27FC236}">
                <a16:creationId xmlns:a16="http://schemas.microsoft.com/office/drawing/2014/main" id="{8A34A227-264A-4665-A644-169D00BCA6E5}"/>
              </a:ext>
            </a:extLst>
          </p:cNvPr>
          <p:cNvPicPr>
            <a:picLocks noChangeAspect="1"/>
          </p:cNvPicPr>
          <p:nvPr/>
        </p:nvPicPr>
        <p:blipFill>
          <a:blip r:embed="rId2"/>
          <a:stretch>
            <a:fillRect/>
          </a:stretch>
        </p:blipFill>
        <p:spPr>
          <a:xfrm>
            <a:off x="107093" y="471270"/>
            <a:ext cx="676275" cy="381000"/>
          </a:xfrm>
          <a:prstGeom prst="rect">
            <a:avLst/>
          </a:prstGeom>
        </p:spPr>
      </p:pic>
      <p:pic>
        <p:nvPicPr>
          <p:cNvPr id="7" name="Рисунок 6">
            <a:extLst>
              <a:ext uri="{FF2B5EF4-FFF2-40B4-BE49-F238E27FC236}">
                <a16:creationId xmlns:a16="http://schemas.microsoft.com/office/drawing/2014/main" id="{C713D60C-76B0-4F3A-8A95-1E226F073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730" y="471270"/>
            <a:ext cx="2827767" cy="1688983"/>
          </a:xfrm>
          <a:prstGeom prst="rect">
            <a:avLst/>
          </a:prstGeom>
        </p:spPr>
      </p:pic>
      <p:cxnSp>
        <p:nvCxnSpPr>
          <p:cNvPr id="9" name="Прямая соединительная линия 8">
            <a:extLst>
              <a:ext uri="{FF2B5EF4-FFF2-40B4-BE49-F238E27FC236}">
                <a16:creationId xmlns:a16="http://schemas.microsoft.com/office/drawing/2014/main" id="{C83F4CC1-BBF4-42A3-B835-1E60389D0E4C}"/>
              </a:ext>
            </a:extLst>
          </p:cNvPr>
          <p:cNvCxnSpPr/>
          <p:nvPr/>
        </p:nvCxnSpPr>
        <p:spPr>
          <a:xfrm>
            <a:off x="10985157" y="2160253"/>
            <a:ext cx="5313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88F62B-B8FB-487E-888C-E03509CC8C6F}"/>
                  </a:ext>
                </a:extLst>
              </p:cNvPr>
              <p:cNvSpPr txBox="1"/>
              <p:nvPr/>
            </p:nvSpPr>
            <p:spPr>
              <a:xfrm>
                <a:off x="3503271" y="1896762"/>
                <a:ext cx="3841373" cy="869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ru-RU" sz="2800" b="0" i="1" smtClean="0">
                                  <a:latin typeface="Cambria Math" panose="02040503050406030204" pitchFamily="18" charset="0"/>
                                </a:rPr>
                                <m:t>упр</m:t>
                              </m:r>
                            </m:sub>
                          </m:sSub>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20</m:t>
                          </m:r>
                        </m:num>
                        <m:den>
                          <m:r>
                            <a:rPr lang="en-US" sz="2800" b="0" i="1" smtClean="0">
                              <a:latin typeface="Cambria Math" panose="02040503050406030204" pitchFamily="18" charset="0"/>
                            </a:rPr>
                            <m:t>0,4</m:t>
                          </m:r>
                        </m:den>
                      </m:f>
                      <m:r>
                        <a:rPr lang="en-US" sz="2800" b="0" i="1" smtClean="0">
                          <a:latin typeface="Cambria Math" panose="02040503050406030204" pitchFamily="18" charset="0"/>
                        </a:rPr>
                        <m:t>=50</m:t>
                      </m:r>
                      <m:f>
                        <m:fPr>
                          <m:type m:val="skw"/>
                          <m:ctrlPr>
                            <a:rPr lang="en-US" sz="2800" b="0" i="1" smtClean="0">
                              <a:latin typeface="Cambria Math" panose="02040503050406030204" pitchFamily="18" charset="0"/>
                            </a:rPr>
                          </m:ctrlPr>
                        </m:fPr>
                        <m:num>
                          <m:r>
                            <a:rPr lang="ru-RU" sz="2800" b="0" i="1" smtClean="0">
                              <a:latin typeface="Cambria Math" panose="02040503050406030204" pitchFamily="18" charset="0"/>
                            </a:rPr>
                            <m:t>Н</m:t>
                          </m:r>
                        </m:num>
                        <m:den>
                          <m:r>
                            <a:rPr lang="ru-RU" sz="2800" b="0" i="1" smtClean="0">
                              <a:latin typeface="Cambria Math" panose="02040503050406030204" pitchFamily="18" charset="0"/>
                            </a:rPr>
                            <m:t>м</m:t>
                          </m:r>
                        </m:den>
                      </m:f>
                    </m:oMath>
                  </m:oMathPara>
                </a14:m>
                <a:endParaRPr lang="ru-RU" sz="2800" dirty="0"/>
              </a:p>
            </p:txBody>
          </p:sp>
        </mc:Choice>
        <mc:Fallback xmlns="">
          <p:sp>
            <p:nvSpPr>
              <p:cNvPr id="10" name="TextBox 9">
                <a:extLst>
                  <a:ext uri="{FF2B5EF4-FFF2-40B4-BE49-F238E27FC236}">
                    <a16:creationId xmlns:a16="http://schemas.microsoft.com/office/drawing/2014/main" id="{0088F62B-B8FB-487E-888C-E03509CC8C6F}"/>
                  </a:ext>
                </a:extLst>
              </p:cNvPr>
              <p:cNvSpPr txBox="1">
                <a:spLocks noRot="1" noChangeAspect="1" noMove="1" noResize="1" noEditPoints="1" noAdjustHandles="1" noChangeArrowheads="1" noChangeShapeType="1" noTextEdit="1"/>
              </p:cNvSpPr>
              <p:nvPr/>
            </p:nvSpPr>
            <p:spPr>
              <a:xfrm>
                <a:off x="3503271" y="1896762"/>
                <a:ext cx="3841373" cy="869725"/>
              </a:xfrm>
              <a:prstGeom prst="rect">
                <a:avLst/>
              </a:prstGeom>
              <a:blipFill>
                <a:blip r:embed="rId4"/>
                <a:stretch>
                  <a:fillRect/>
                </a:stretch>
              </a:blipFill>
            </p:spPr>
            <p:txBody>
              <a:bodyPr/>
              <a:lstStyle/>
              <a:p>
                <a:r>
                  <a:rPr lang="ru-RU">
                    <a:noFill/>
                  </a:rPr>
                  <a:t> </a:t>
                </a:r>
              </a:p>
            </p:txBody>
          </p:sp>
        </mc:Fallback>
      </mc:AlternateContent>
      <p:grpSp>
        <p:nvGrpSpPr>
          <p:cNvPr id="17" name="Группа 16">
            <a:extLst>
              <a:ext uri="{FF2B5EF4-FFF2-40B4-BE49-F238E27FC236}">
                <a16:creationId xmlns:a16="http://schemas.microsoft.com/office/drawing/2014/main" id="{D61F7FB3-0F8C-4565-A729-E3AED1488450}"/>
              </a:ext>
            </a:extLst>
          </p:cNvPr>
          <p:cNvGrpSpPr/>
          <p:nvPr/>
        </p:nvGrpSpPr>
        <p:grpSpPr>
          <a:xfrm>
            <a:off x="107093" y="3452472"/>
            <a:ext cx="11965458" cy="1537729"/>
            <a:chOff x="107093" y="3452472"/>
            <a:chExt cx="11965458" cy="153772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162C87-4BCC-418D-BA16-B9E53DC094BD}"/>
                    </a:ext>
                  </a:extLst>
                </p:cNvPr>
                <p:cNvSpPr txBox="1"/>
                <p:nvPr/>
              </p:nvSpPr>
              <p:spPr>
                <a:xfrm>
                  <a:off x="445230" y="3452472"/>
                  <a:ext cx="11627321" cy="1537729"/>
                </a:xfrm>
                <a:prstGeom prst="rect">
                  <a:avLst/>
                </a:prstGeom>
                <a:noFill/>
              </p:spPr>
              <p:txBody>
                <a:bodyPr wrap="square">
                  <a:spAutoFit/>
                </a:bodyPr>
                <a:lstStyle/>
                <a:p>
                  <a:pPr indent="715963"/>
                  <a:r>
                    <a:rPr lang="ru-RU" sz="2400" dirty="0">
                      <a:latin typeface="Courier New" panose="02070309020205020404" pitchFamily="49" charset="0"/>
                      <a:cs typeface="Courier New" panose="02070309020205020404" pitchFamily="49" charset="0"/>
                    </a:rPr>
                    <a:t>Отношение импульса легкового автомобиля к импульсу мотоцикла </a:t>
                  </a:r>
                  <a14:m>
                    <m:oMath xmlns:m="http://schemas.openxmlformats.org/officeDocument/2006/math">
                      <m:f>
                        <m:fPr>
                          <m:ctrlPr>
                            <a:rPr lang="ru-RU" sz="2400" i="1" smtClean="0">
                              <a:latin typeface="Cambria Math" panose="02040503050406030204" pitchFamily="18" charset="0"/>
                              <a:cs typeface="Courier New" panose="02070309020205020404" pitchFamily="49" charset="0"/>
                            </a:rPr>
                          </m:ctrlPr>
                        </m:fPr>
                        <m:num>
                          <m:sSub>
                            <m:sSubPr>
                              <m:ctrlPr>
                                <a:rPr lang="ru-RU"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𝑝</m:t>
                              </m:r>
                            </m:e>
                            <m:sub>
                              <m:r>
                                <a:rPr lang="en-US" sz="2400" b="0" i="1" smtClean="0">
                                  <a:latin typeface="Cambria Math" panose="02040503050406030204" pitchFamily="18" charset="0"/>
                                  <a:cs typeface="Courier New" panose="02070309020205020404" pitchFamily="49" charset="0"/>
                                </a:rPr>
                                <m:t>1</m:t>
                              </m:r>
                            </m:sub>
                          </m:sSub>
                        </m:num>
                        <m:den>
                          <m:sSub>
                            <m:sSubPr>
                              <m:ctrlPr>
                                <a:rPr lang="ru-RU"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𝑝</m:t>
                              </m:r>
                            </m:e>
                            <m:sub>
                              <m:r>
                                <a:rPr lang="en-US" sz="2400" b="0" i="1" smtClean="0">
                                  <a:latin typeface="Cambria Math" panose="02040503050406030204" pitchFamily="18" charset="0"/>
                                  <a:cs typeface="Courier New" panose="02070309020205020404" pitchFamily="49" charset="0"/>
                                </a:rPr>
                                <m:t>2</m:t>
                              </m:r>
                            </m:sub>
                          </m:sSub>
                        </m:den>
                      </m:f>
                      <m:r>
                        <a:rPr lang="en-US" sz="2400" b="0" i="1" smtClean="0">
                          <a:latin typeface="Cambria Math" panose="02040503050406030204" pitchFamily="18" charset="0"/>
                          <a:cs typeface="Courier New" panose="02070309020205020404" pitchFamily="49" charset="0"/>
                        </a:rPr>
                        <m:t>=5</m:t>
                      </m:r>
                    </m:oMath>
                  </a14:m>
                  <a:r>
                    <a:rPr lang="ru-RU" sz="2400" dirty="0">
                      <a:latin typeface="Courier New" panose="02070309020205020404" pitchFamily="49" charset="0"/>
                      <a:cs typeface="Courier New" panose="02070309020205020404" pitchFamily="49" charset="0"/>
                    </a:rPr>
                    <a:t>. Каково</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отношение их скоростей</a:t>
                  </a:r>
                  <a:r>
                    <a:rPr lang="en-US" sz="2400" dirty="0">
                      <a:latin typeface="Courier New" panose="02070309020205020404" pitchFamily="49" charset="0"/>
                      <a:cs typeface="Courier New" panose="02070309020205020404" pitchFamily="49" charset="0"/>
                    </a:rPr>
                    <a:t> </a:t>
                  </a:r>
                  <a14:m>
                    <m:oMath xmlns:m="http://schemas.openxmlformats.org/officeDocument/2006/math">
                      <m:f>
                        <m:fPr>
                          <m:ctrlPr>
                            <a:rPr lang="en-US" sz="2400" i="1" smtClean="0">
                              <a:latin typeface="Cambria Math" panose="02040503050406030204" pitchFamily="18" charset="0"/>
                              <a:cs typeface="Courier New" panose="02070309020205020404" pitchFamily="49" charset="0"/>
                            </a:rPr>
                          </m:ctrlPr>
                        </m:fPr>
                        <m:num>
                          <m:sSub>
                            <m:sSubPr>
                              <m:ctrlPr>
                                <a:rPr lang="en-US"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𝑣</m:t>
                              </m:r>
                            </m:e>
                            <m:sub>
                              <m:r>
                                <a:rPr lang="en-US" sz="2400" b="0" i="1" smtClean="0">
                                  <a:latin typeface="Cambria Math" panose="02040503050406030204" pitchFamily="18" charset="0"/>
                                  <a:cs typeface="Courier New" panose="02070309020205020404" pitchFamily="49" charset="0"/>
                                </a:rPr>
                                <m:t>1</m:t>
                              </m:r>
                            </m:sub>
                          </m:sSub>
                        </m:num>
                        <m:den>
                          <m:sSub>
                            <m:sSubPr>
                              <m:ctrlPr>
                                <a:rPr lang="en-US"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𝑣</m:t>
                              </m:r>
                            </m:e>
                            <m:sub>
                              <m:r>
                                <a:rPr lang="en-US" sz="2400" b="0" i="1" smtClean="0">
                                  <a:latin typeface="Cambria Math" panose="02040503050406030204" pitchFamily="18" charset="0"/>
                                  <a:cs typeface="Courier New" panose="02070309020205020404" pitchFamily="49" charset="0"/>
                                </a:rPr>
                                <m:t>2</m:t>
                              </m:r>
                            </m:sub>
                          </m:sSub>
                        </m:den>
                      </m:f>
                    </m:oMath>
                  </a14:m>
                  <a:r>
                    <a:rPr lang="ru-RU" sz="2400" dirty="0">
                      <a:latin typeface="Courier New" panose="02070309020205020404" pitchFamily="49" charset="0"/>
                      <a:cs typeface="Courier New" panose="02070309020205020404" pitchFamily="49" charset="0"/>
                    </a:rPr>
                    <a:t>, если отношение массы легкового автомобиля к массе мотоцикла</a:t>
                  </a:r>
                  <a:r>
                    <a:rPr lang="en-US" sz="2400" dirty="0">
                      <a:latin typeface="Courier New" panose="02070309020205020404" pitchFamily="49" charset="0"/>
                      <a:cs typeface="Courier New" panose="02070309020205020404" pitchFamily="49" charset="0"/>
                    </a:rPr>
                    <a:t> </a:t>
                  </a:r>
                  <a14:m>
                    <m:oMath xmlns:m="http://schemas.openxmlformats.org/officeDocument/2006/math">
                      <m:f>
                        <m:fPr>
                          <m:ctrlPr>
                            <a:rPr lang="en-US" sz="2400" i="1" smtClean="0">
                              <a:latin typeface="Cambria Math" panose="02040503050406030204" pitchFamily="18" charset="0"/>
                              <a:cs typeface="Courier New" panose="02070309020205020404" pitchFamily="49" charset="0"/>
                            </a:rPr>
                          </m:ctrlPr>
                        </m:fPr>
                        <m:num>
                          <m:sSub>
                            <m:sSubPr>
                              <m:ctrlPr>
                                <a:rPr lang="en-US"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𝑚</m:t>
                              </m:r>
                            </m:e>
                            <m:sub>
                              <m:r>
                                <a:rPr lang="en-US" sz="2400" b="0" i="1" smtClean="0">
                                  <a:latin typeface="Cambria Math" panose="02040503050406030204" pitchFamily="18" charset="0"/>
                                  <a:cs typeface="Courier New" panose="02070309020205020404" pitchFamily="49" charset="0"/>
                                </a:rPr>
                                <m:t>1</m:t>
                              </m:r>
                            </m:sub>
                          </m:sSub>
                        </m:num>
                        <m:den>
                          <m:sSub>
                            <m:sSubPr>
                              <m:ctrlPr>
                                <a:rPr lang="en-US"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𝑚</m:t>
                              </m:r>
                            </m:e>
                            <m:sub>
                              <m:r>
                                <a:rPr lang="en-US" sz="2400" b="0" i="1" smtClean="0">
                                  <a:latin typeface="Cambria Math" panose="02040503050406030204" pitchFamily="18" charset="0"/>
                                  <a:cs typeface="Courier New" panose="02070309020205020404" pitchFamily="49" charset="0"/>
                                </a:rPr>
                                <m:t>2</m:t>
                              </m:r>
                            </m:sub>
                          </m:sSub>
                        </m:den>
                      </m:f>
                      <m:r>
                        <a:rPr lang="en-US" sz="2400" b="0" i="1" smtClean="0">
                          <a:latin typeface="Cambria Math" panose="02040503050406030204" pitchFamily="18" charset="0"/>
                          <a:cs typeface="Courier New" panose="02070309020205020404" pitchFamily="49" charset="0"/>
                        </a:rPr>
                        <m:t>=2,5</m:t>
                      </m:r>
                    </m:oMath>
                  </a14:m>
                  <a:r>
                    <a:rPr lang="ru-RU" sz="2400" dirty="0">
                      <a:latin typeface="Courier New" panose="02070309020205020404" pitchFamily="49" charset="0"/>
                      <a:cs typeface="Courier New" panose="02070309020205020404" pitchFamily="49" charset="0"/>
                    </a:rPr>
                    <a:t>?</a:t>
                  </a:r>
                </a:p>
              </p:txBody>
            </p:sp>
          </mc:Choice>
          <mc:Fallback xmlns="">
            <p:sp>
              <p:nvSpPr>
                <p:cNvPr id="12" name="TextBox 11">
                  <a:extLst>
                    <a:ext uri="{FF2B5EF4-FFF2-40B4-BE49-F238E27FC236}">
                      <a16:creationId xmlns:a16="http://schemas.microsoft.com/office/drawing/2014/main" id="{53162C87-4BCC-418D-BA16-B9E53DC094BD}"/>
                    </a:ext>
                  </a:extLst>
                </p:cNvPr>
                <p:cNvSpPr txBox="1">
                  <a:spLocks noRot="1" noChangeAspect="1" noMove="1" noResize="1" noEditPoints="1" noAdjustHandles="1" noChangeArrowheads="1" noChangeShapeType="1" noTextEdit="1"/>
                </p:cNvSpPr>
                <p:nvPr/>
              </p:nvSpPr>
              <p:spPr>
                <a:xfrm>
                  <a:off x="445230" y="3452472"/>
                  <a:ext cx="11627321" cy="1537729"/>
                </a:xfrm>
                <a:prstGeom prst="rect">
                  <a:avLst/>
                </a:prstGeom>
                <a:blipFill>
                  <a:blip r:embed="rId5"/>
                  <a:stretch>
                    <a:fillRect l="-787" t="-3162" b="-1186"/>
                  </a:stretch>
                </a:blipFill>
              </p:spPr>
              <p:txBody>
                <a:bodyPr/>
                <a:lstStyle/>
                <a:p>
                  <a:r>
                    <a:rPr lang="ru-RU">
                      <a:noFill/>
                    </a:rPr>
                    <a:t> </a:t>
                  </a:r>
                </a:p>
              </p:txBody>
            </p:sp>
          </mc:Fallback>
        </mc:AlternateContent>
        <p:pic>
          <p:nvPicPr>
            <p:cNvPr id="16" name="Рисунок 15">
              <a:extLst>
                <a:ext uri="{FF2B5EF4-FFF2-40B4-BE49-F238E27FC236}">
                  <a16:creationId xmlns:a16="http://schemas.microsoft.com/office/drawing/2014/main" id="{1B552FF7-6B8B-440B-B871-C61FE853EDB7}"/>
                </a:ext>
              </a:extLst>
            </p:cNvPr>
            <p:cNvPicPr>
              <a:picLocks noChangeAspect="1"/>
            </p:cNvPicPr>
            <p:nvPr/>
          </p:nvPicPr>
          <p:blipFill>
            <a:blip r:embed="rId6"/>
            <a:stretch>
              <a:fillRect/>
            </a:stretch>
          </p:blipFill>
          <p:spPr>
            <a:xfrm>
              <a:off x="107093" y="3452472"/>
              <a:ext cx="723900" cy="400050"/>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3E7639-15E1-4814-AACB-D22149646232}"/>
                  </a:ext>
                </a:extLst>
              </p:cNvPr>
              <p:cNvSpPr txBox="1"/>
              <p:nvPr/>
            </p:nvSpPr>
            <p:spPr>
              <a:xfrm>
                <a:off x="599302" y="5343597"/>
                <a:ext cx="135575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𝑚𝑣</m:t>
                      </m:r>
                      <m:r>
                        <a:rPr lang="en-US" sz="2800" b="0" i="1" smtClean="0">
                          <a:latin typeface="Cambria Math" panose="02040503050406030204" pitchFamily="18" charset="0"/>
                        </a:rPr>
                        <m:t>;</m:t>
                      </m:r>
                    </m:oMath>
                  </m:oMathPara>
                </a14:m>
                <a:endParaRPr lang="ru-RU" sz="2800" dirty="0"/>
              </a:p>
            </p:txBody>
          </p:sp>
        </mc:Choice>
        <mc:Fallback xmlns="">
          <p:sp>
            <p:nvSpPr>
              <p:cNvPr id="18" name="TextBox 17">
                <a:extLst>
                  <a:ext uri="{FF2B5EF4-FFF2-40B4-BE49-F238E27FC236}">
                    <a16:creationId xmlns:a16="http://schemas.microsoft.com/office/drawing/2014/main" id="{0B3E7639-15E1-4814-AACB-D22149646232}"/>
                  </a:ext>
                </a:extLst>
              </p:cNvPr>
              <p:cNvSpPr txBox="1">
                <a:spLocks noRot="1" noChangeAspect="1" noMove="1" noResize="1" noEditPoints="1" noAdjustHandles="1" noChangeArrowheads="1" noChangeShapeType="1" noTextEdit="1"/>
              </p:cNvSpPr>
              <p:nvPr/>
            </p:nvSpPr>
            <p:spPr>
              <a:xfrm>
                <a:off x="599302" y="5343597"/>
                <a:ext cx="1355756" cy="43088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C1F2A8C-3555-4849-8035-5296FBD094A5}"/>
                  </a:ext>
                </a:extLst>
              </p:cNvPr>
              <p:cNvSpPr txBox="1"/>
              <p:nvPr/>
            </p:nvSpPr>
            <p:spPr>
              <a:xfrm>
                <a:off x="3119287" y="5154506"/>
                <a:ext cx="5953425" cy="809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80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1</m:t>
                              </m:r>
                            </m:sub>
                          </m:sSub>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1</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2</m:t>
                              </m:r>
                            </m:sub>
                          </m:sSub>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=5;       2,5</m:t>
                      </m:r>
                      <m:f>
                        <m:fPr>
                          <m:ctrlPr>
                            <a:rPr lang="en-US" sz="2800" b="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1</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=5;           </m:t>
                      </m:r>
                      <m:f>
                        <m:fPr>
                          <m:ctrlPr>
                            <a:rPr lang="en-US" sz="2800" b="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1</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=2</m:t>
                      </m:r>
                      <m:r>
                        <a:rPr lang="en-US" sz="2800" b="0" i="0" smtClean="0">
                          <a:latin typeface="Cambria Math" panose="02040503050406030204" pitchFamily="18" charset="0"/>
                        </a:rPr>
                        <m:t>.</m:t>
                      </m:r>
                    </m:oMath>
                  </m:oMathPara>
                </a14:m>
                <a:endParaRPr lang="ru-RU" sz="2800" dirty="0"/>
              </a:p>
            </p:txBody>
          </p:sp>
        </mc:Choice>
        <mc:Fallback xmlns="">
          <p:sp>
            <p:nvSpPr>
              <p:cNvPr id="19" name="TextBox 18">
                <a:extLst>
                  <a:ext uri="{FF2B5EF4-FFF2-40B4-BE49-F238E27FC236}">
                    <a16:creationId xmlns:a16="http://schemas.microsoft.com/office/drawing/2014/main" id="{AC1F2A8C-3555-4849-8035-5296FBD094A5}"/>
                  </a:ext>
                </a:extLst>
              </p:cNvPr>
              <p:cNvSpPr txBox="1">
                <a:spLocks noRot="1" noChangeAspect="1" noMove="1" noResize="1" noEditPoints="1" noAdjustHandles="1" noChangeArrowheads="1" noChangeShapeType="1" noTextEdit="1"/>
              </p:cNvSpPr>
              <p:nvPr/>
            </p:nvSpPr>
            <p:spPr>
              <a:xfrm>
                <a:off x="3119287" y="5154506"/>
                <a:ext cx="5953425" cy="809068"/>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3680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C6D85-74F3-44F1-B095-C7C4D01C49AA}"/>
              </a:ext>
            </a:extLst>
          </p:cNvPr>
          <p:cNvSpPr txBox="1"/>
          <p:nvPr/>
        </p:nvSpPr>
        <p:spPr>
          <a:xfrm>
            <a:off x="295052" y="486360"/>
            <a:ext cx="11896947" cy="5632311"/>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Обоснование:</a:t>
            </a:r>
          </a:p>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Т.к. расстояние между любыми точками цилиндра не меняется, то его можно описать моделью абсолютно твердого тела (АТТ). Рассмотрим его равновесие в системе отсчета, связанной с Землей, которую можно считать инерциальной (ИСО).</a:t>
            </a:r>
          </a:p>
          <a:p>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Движение любого АТТ является комбинацией поступательного и вращательного. Т.к. цилиндр в равновесии, то эти виды движения отсутствуют.</a:t>
            </a:r>
          </a:p>
          <a:p>
            <a:r>
              <a:rPr lang="ru-RU" sz="2400" dirty="0">
                <a:latin typeface="Courier New" panose="02070309020205020404" pitchFamily="49" charset="0"/>
                <a:cs typeface="Courier New" panose="02070309020205020404" pitchFamily="49" charset="0"/>
              </a:rPr>
              <a:t>Т.к. в ИСО АТТ не двигается поступательно, то векторная сумма сил, приложенных к нему, равна 0.</a:t>
            </a:r>
          </a:p>
          <a:p>
            <a:r>
              <a:rPr lang="ru-RU" sz="2400" dirty="0">
                <a:latin typeface="Courier New" panose="02070309020205020404" pitchFamily="49" charset="0"/>
                <a:cs typeface="Courier New" panose="02070309020205020404" pitchFamily="49" charset="0"/>
              </a:rPr>
              <a:t>Т.к. в ИСО АТТ не двигается вращательно, то сумма моментов всех сил, приложенных к нему, равна 0.</a:t>
            </a:r>
          </a:p>
          <a:p>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Т.к. угол наклона плоскости максимальный, то сила трения покоя будет максимальна, ее можно рассчитать по закону </a:t>
            </a:r>
            <a:r>
              <a:rPr lang="ru-RU" sz="2400" dirty="0" err="1">
                <a:latin typeface="Courier New" panose="02070309020205020404" pitchFamily="49" charset="0"/>
                <a:cs typeface="Courier New" panose="02070309020205020404" pitchFamily="49" charset="0"/>
              </a:rPr>
              <a:t>Амонтона</a:t>
            </a:r>
            <a:r>
              <a:rPr lang="ru-RU" sz="2400" dirty="0">
                <a:latin typeface="Courier New" panose="02070309020205020404" pitchFamily="49" charset="0"/>
                <a:cs typeface="Courier New" panose="02070309020205020404" pitchFamily="49" charset="0"/>
              </a:rPr>
              <a:t>-Кулона (</a:t>
            </a:r>
            <a:r>
              <a:rPr lang="en-US" sz="2400" dirty="0">
                <a:latin typeface="Courier New" panose="02070309020205020404" pitchFamily="49" charset="0"/>
                <a:cs typeface="Courier New" panose="02070309020205020404" pitchFamily="49" charset="0"/>
              </a:rPr>
              <a:t>F</a:t>
            </a:r>
            <a:r>
              <a:rPr lang="ru-RU" sz="2400" baseline="-25000" dirty="0" err="1">
                <a:latin typeface="Courier New" panose="02070309020205020404" pitchFamily="49" charset="0"/>
                <a:cs typeface="Courier New" panose="02070309020205020404" pitchFamily="49" charset="0"/>
              </a:rPr>
              <a:t>тр</a:t>
            </a:r>
            <a:r>
              <a:rPr lang="ru-RU" sz="2400" dirty="0">
                <a:latin typeface="Courier New" panose="02070309020205020404" pitchFamily="49" charset="0"/>
                <a:cs typeface="Courier New" panose="02070309020205020404" pitchFamily="49" charset="0"/>
              </a:rPr>
              <a:t> = </a:t>
            </a:r>
            <a:r>
              <a:rPr lang="el-GR" sz="2400" dirty="0">
                <a:latin typeface="Courier New" panose="02070309020205020404" pitchFamily="49" charset="0"/>
                <a:cs typeface="Courier New" panose="02070309020205020404" pitchFamily="49" charset="0"/>
              </a:rPr>
              <a:t>μ</a:t>
            </a:r>
            <a:r>
              <a:rPr lang="ru-RU" sz="2400" dirty="0">
                <a:latin typeface="Courier New" panose="02070309020205020404" pitchFamily="49" charset="0"/>
                <a:cs typeface="Courier New" panose="02070309020205020404" pitchFamily="49" charset="0"/>
              </a:rPr>
              <a:t>N).</a:t>
            </a:r>
          </a:p>
        </p:txBody>
      </p:sp>
    </p:spTree>
    <p:extLst>
      <p:ext uri="{BB962C8B-B14F-4D97-AF65-F5344CB8AC3E}">
        <p14:creationId xmlns:p14="http://schemas.microsoft.com/office/powerpoint/2010/main" val="245425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2C9F4-C5BA-4D4D-9F2E-7801C41A82F1}"/>
              </a:ext>
            </a:extLst>
          </p:cNvPr>
          <p:cNvSpPr txBox="1"/>
          <p:nvPr/>
        </p:nvSpPr>
        <p:spPr>
          <a:xfrm>
            <a:off x="231688" y="483627"/>
            <a:ext cx="11692581" cy="830997"/>
          </a:xfrm>
          <a:prstGeom prst="rect">
            <a:avLst/>
          </a:prstGeom>
          <a:noFill/>
        </p:spPr>
        <p:txBody>
          <a:bodyPr wrap="square">
            <a:spAutoFit/>
          </a:bodyPr>
          <a:lstStyle/>
          <a:p>
            <a:pPr indent="715963"/>
            <a:r>
              <a:rPr lang="ru-RU" sz="2400" dirty="0">
                <a:latin typeface="Courier New" panose="02070309020205020404" pitchFamily="49" charset="0"/>
                <a:cs typeface="Courier New" panose="02070309020205020404" pitchFamily="49" charset="0"/>
              </a:rPr>
              <a:t>Какова частота звуковых волн в среде, если скорость звука в этой среде равна 1000 м/с, а период колебаний составляет 2 </a:t>
            </a:r>
            <a:r>
              <a:rPr lang="ru-RU" sz="2400" dirty="0" err="1">
                <a:latin typeface="Courier New" panose="02070309020205020404" pitchFamily="49" charset="0"/>
                <a:cs typeface="Courier New" panose="02070309020205020404" pitchFamily="49" charset="0"/>
              </a:rPr>
              <a:t>мс</a:t>
            </a:r>
            <a:r>
              <a:rPr lang="ru-RU" sz="2400" dirty="0">
                <a:latin typeface="Courier New" panose="02070309020205020404" pitchFamily="49" charset="0"/>
                <a:cs typeface="Courier New" panose="02070309020205020404" pitchFamily="49" charset="0"/>
              </a:rPr>
              <a:t>?</a:t>
            </a:r>
          </a:p>
        </p:txBody>
      </p:sp>
      <p:pic>
        <p:nvPicPr>
          <p:cNvPr id="5" name="Рисунок 4">
            <a:extLst>
              <a:ext uri="{FF2B5EF4-FFF2-40B4-BE49-F238E27FC236}">
                <a16:creationId xmlns:a16="http://schemas.microsoft.com/office/drawing/2014/main" id="{2649D3FD-E192-48A5-BFB7-7B9D55AC66D9}"/>
              </a:ext>
            </a:extLst>
          </p:cNvPr>
          <p:cNvPicPr>
            <a:picLocks noChangeAspect="1"/>
          </p:cNvPicPr>
          <p:nvPr/>
        </p:nvPicPr>
        <p:blipFill>
          <a:blip r:embed="rId2"/>
          <a:stretch>
            <a:fillRect/>
          </a:stretch>
        </p:blipFill>
        <p:spPr>
          <a:xfrm>
            <a:off x="93706" y="483627"/>
            <a:ext cx="685800" cy="3714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16A38C-7F95-4BD3-90F1-3A6A112238F9}"/>
                  </a:ext>
                </a:extLst>
              </p:cNvPr>
              <p:cNvSpPr txBox="1"/>
              <p:nvPr/>
            </p:nvSpPr>
            <p:spPr>
              <a:xfrm>
                <a:off x="231688" y="1513703"/>
                <a:ext cx="11943462"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𝜆</m:t>
                          </m:r>
                        </m:num>
                        <m:den>
                          <m:r>
                            <a:rPr lang="en-US" sz="2800" b="0" i="1" smtClean="0">
                              <a:latin typeface="Cambria Math" panose="02040503050406030204" pitchFamily="18" charset="0"/>
                            </a:rPr>
                            <m:t>𝑇</m:t>
                          </m:r>
                        </m:den>
                      </m:f>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𝜆𝜈</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𝑣</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=1000∙0,002=2м,     </m:t>
                      </m:r>
                      <m:r>
                        <a:rPr lang="ru-RU" sz="2800" b="0" i="1" smtClean="0">
                          <a:latin typeface="Cambria Math" panose="02040503050406030204" pitchFamily="18" charset="0"/>
                          <a:ea typeface="Cambria Math" panose="02040503050406030204" pitchFamily="18" charset="0"/>
                        </a:rPr>
                        <m:t>𝜈</m:t>
                      </m:r>
                      <m:r>
                        <a:rPr lang="ru-RU" sz="2800" b="0" i="1" smtClean="0">
                          <a:latin typeface="Cambria Math" panose="02040503050406030204" pitchFamily="18" charset="0"/>
                          <a:ea typeface="Cambria Math" panose="02040503050406030204" pitchFamily="18" charset="0"/>
                        </a:rPr>
                        <m:t>=</m:t>
                      </m:r>
                      <m:f>
                        <m:fPr>
                          <m:ctrlPr>
                            <a:rPr lang="ru-RU"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𝑣</m:t>
                          </m:r>
                        </m:num>
                        <m:den>
                          <m:r>
                            <a:rPr lang="ru-RU" sz="2800" b="0" i="1" smtClean="0">
                              <a:latin typeface="Cambria Math" panose="02040503050406030204" pitchFamily="18" charset="0"/>
                              <a:ea typeface="Cambria Math" panose="02040503050406030204" pitchFamily="18" charset="0"/>
                            </a:rPr>
                            <m:t>𝜆</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1000</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=500</m:t>
                      </m:r>
                      <m:r>
                        <a:rPr lang="ru-RU" sz="2800" b="0" i="1" smtClean="0">
                          <a:latin typeface="Cambria Math" panose="02040503050406030204" pitchFamily="18" charset="0"/>
                          <a:ea typeface="Cambria Math" panose="02040503050406030204" pitchFamily="18" charset="0"/>
                        </a:rPr>
                        <m:t> Гц.</m:t>
                      </m:r>
                      <m:r>
                        <a:rPr lang="en-US" sz="2800" b="0" i="1" smtClean="0">
                          <a:latin typeface="Cambria Math" panose="02040503050406030204" pitchFamily="18" charset="0"/>
                          <a:ea typeface="Cambria Math" panose="02040503050406030204" pitchFamily="18" charset="0"/>
                        </a:rPr>
                        <m:t> </m:t>
                      </m:r>
                    </m:oMath>
                  </m:oMathPara>
                </a14:m>
                <a:endParaRPr lang="ru-RU" sz="2800" dirty="0"/>
              </a:p>
            </p:txBody>
          </p:sp>
        </mc:Choice>
        <mc:Fallback xmlns="">
          <p:sp>
            <p:nvSpPr>
              <p:cNvPr id="6" name="TextBox 5">
                <a:extLst>
                  <a:ext uri="{FF2B5EF4-FFF2-40B4-BE49-F238E27FC236}">
                    <a16:creationId xmlns:a16="http://schemas.microsoft.com/office/drawing/2014/main" id="{5216A38C-7F95-4BD3-90F1-3A6A112238F9}"/>
                  </a:ext>
                </a:extLst>
              </p:cNvPr>
              <p:cNvSpPr txBox="1">
                <a:spLocks noRot="1" noChangeAspect="1" noMove="1" noResize="1" noEditPoints="1" noAdjustHandles="1" noChangeArrowheads="1" noChangeShapeType="1" noTextEdit="1"/>
              </p:cNvSpPr>
              <p:nvPr/>
            </p:nvSpPr>
            <p:spPr>
              <a:xfrm>
                <a:off x="231688" y="1513703"/>
                <a:ext cx="11943462" cy="818237"/>
              </a:xfrm>
              <a:prstGeom prst="rect">
                <a:avLst/>
              </a:prstGeom>
              <a:blipFill>
                <a:blip r:embed="rId3"/>
                <a:stretch>
                  <a:fillRect/>
                </a:stretch>
              </a:blipFill>
            </p:spPr>
            <p:txBody>
              <a:bodyPr/>
              <a:lstStyle/>
              <a:p>
                <a:r>
                  <a:rPr lang="ru-RU">
                    <a:noFill/>
                  </a:rPr>
                  <a:t> </a:t>
                </a:r>
              </a:p>
            </p:txBody>
          </p:sp>
        </mc:Fallback>
      </mc:AlternateContent>
      <p:grpSp>
        <p:nvGrpSpPr>
          <p:cNvPr id="9" name="Группа 8">
            <a:extLst>
              <a:ext uri="{FF2B5EF4-FFF2-40B4-BE49-F238E27FC236}">
                <a16:creationId xmlns:a16="http://schemas.microsoft.com/office/drawing/2014/main" id="{E68D20EC-5276-4181-96BF-224264CFA56F}"/>
              </a:ext>
            </a:extLst>
          </p:cNvPr>
          <p:cNvGrpSpPr/>
          <p:nvPr/>
        </p:nvGrpSpPr>
        <p:grpSpPr>
          <a:xfrm>
            <a:off x="3509318" y="2379251"/>
            <a:ext cx="4608954" cy="1364018"/>
            <a:chOff x="3509318" y="2379251"/>
            <a:chExt cx="4608954" cy="1364018"/>
          </a:xfrm>
        </p:grpSpPr>
        <p:sp>
          <p:nvSpPr>
            <p:cNvPr id="7" name="TextBox 6">
              <a:extLst>
                <a:ext uri="{FF2B5EF4-FFF2-40B4-BE49-F238E27FC236}">
                  <a16:creationId xmlns:a16="http://schemas.microsoft.com/office/drawing/2014/main" id="{5D4BCAC3-ECBF-4BED-9F7D-FD09E02BA771}"/>
                </a:ext>
              </a:extLst>
            </p:cNvPr>
            <p:cNvSpPr txBox="1"/>
            <p:nvPr/>
          </p:nvSpPr>
          <p:spPr>
            <a:xfrm>
              <a:off x="3509318" y="2379251"/>
              <a:ext cx="4608954" cy="461665"/>
            </a:xfrm>
            <a:prstGeom prst="rect">
              <a:avLst/>
            </a:prstGeom>
            <a:noFill/>
          </p:spPr>
          <p:txBody>
            <a:bodyPr wrap="none" rtlCol="0">
              <a:spAutoFit/>
            </a:bodyPr>
            <a:lstStyle/>
            <a:p>
              <a:r>
                <a:rPr lang="ru-RU" sz="2400" dirty="0">
                  <a:solidFill>
                    <a:srgbClr val="FF0000"/>
                  </a:solidFill>
                  <a:latin typeface="Courier New" panose="02070309020205020404" pitchFamily="49" charset="0"/>
                  <a:cs typeface="Courier New" panose="02070309020205020404" pitchFamily="49" charset="0"/>
                </a:rPr>
                <a:t>Зачем городить огород!!!</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D7F24E-BE8F-413D-B5C3-1BF0C028C2F8}"/>
                    </a:ext>
                  </a:extLst>
                </p:cNvPr>
                <p:cNvSpPr txBox="1"/>
                <p:nvPr/>
              </p:nvSpPr>
              <p:spPr>
                <a:xfrm>
                  <a:off x="3743779" y="2888227"/>
                  <a:ext cx="3917611" cy="8550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800" i="1" smtClean="0">
                            <a:latin typeface="Cambria Math" panose="02040503050406030204" pitchFamily="18" charset="0"/>
                            <a:ea typeface="Cambria Math" panose="02040503050406030204" pitchFamily="18" charset="0"/>
                          </a:rPr>
                          <m:t>𝜈</m:t>
                        </m:r>
                        <m:r>
                          <a:rPr lang="ru-RU" sz="2800" b="0" i="1" smtClean="0">
                            <a:latin typeface="Cambria Math" panose="02040503050406030204" pitchFamily="18" charset="0"/>
                            <a:ea typeface="Cambria Math" panose="02040503050406030204" pitchFamily="18" charset="0"/>
                          </a:rPr>
                          <m:t>=</m:t>
                        </m:r>
                        <m:f>
                          <m:fPr>
                            <m:ctrlPr>
                              <a:rPr lang="ru-RU" sz="2800" b="0" i="1" smtClean="0">
                                <a:latin typeface="Cambria Math" panose="02040503050406030204" pitchFamily="18" charset="0"/>
                                <a:ea typeface="Cambria Math" panose="02040503050406030204" pitchFamily="18" charset="0"/>
                              </a:rPr>
                            </m:ctrlPr>
                          </m:fPr>
                          <m:num>
                            <m:r>
                              <a:rPr lang="ru-RU"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𝑇</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0,002</m:t>
                            </m:r>
                          </m:den>
                        </m:f>
                        <m:r>
                          <a:rPr lang="en-US" sz="2800" b="0" i="1" smtClean="0">
                            <a:latin typeface="Cambria Math" panose="02040503050406030204" pitchFamily="18" charset="0"/>
                            <a:ea typeface="Cambria Math" panose="02040503050406030204" pitchFamily="18" charset="0"/>
                          </a:rPr>
                          <m:t>=500</m:t>
                        </m:r>
                        <m:r>
                          <a:rPr lang="ru-RU" sz="2800" b="0" i="1" smtClean="0">
                            <a:latin typeface="Cambria Math" panose="02040503050406030204" pitchFamily="18" charset="0"/>
                            <a:ea typeface="Cambria Math" panose="02040503050406030204" pitchFamily="18" charset="0"/>
                          </a:rPr>
                          <m:t> Гц</m:t>
                        </m:r>
                        <m:r>
                          <a:rPr lang="en-US" sz="2800" b="0" i="1" smtClean="0">
                            <a:latin typeface="Cambria Math" panose="02040503050406030204" pitchFamily="18" charset="0"/>
                            <a:ea typeface="Cambria Math" panose="02040503050406030204" pitchFamily="18" charset="0"/>
                          </a:rPr>
                          <m:t> </m:t>
                        </m:r>
                      </m:oMath>
                    </m:oMathPara>
                  </a14:m>
                  <a:endParaRPr lang="ru-RU" sz="2800" dirty="0"/>
                </a:p>
              </p:txBody>
            </p:sp>
          </mc:Choice>
          <mc:Fallback xmlns="">
            <p:sp>
              <p:nvSpPr>
                <p:cNvPr id="8" name="TextBox 7">
                  <a:extLst>
                    <a:ext uri="{FF2B5EF4-FFF2-40B4-BE49-F238E27FC236}">
                      <a16:creationId xmlns:a16="http://schemas.microsoft.com/office/drawing/2014/main" id="{50D7F24E-BE8F-413D-B5C3-1BF0C028C2F8}"/>
                    </a:ext>
                  </a:extLst>
                </p:cNvPr>
                <p:cNvSpPr txBox="1">
                  <a:spLocks noRot="1" noChangeAspect="1" noMove="1" noResize="1" noEditPoints="1" noAdjustHandles="1" noChangeArrowheads="1" noChangeShapeType="1" noTextEdit="1"/>
                </p:cNvSpPr>
                <p:nvPr/>
              </p:nvSpPr>
              <p:spPr>
                <a:xfrm>
                  <a:off x="3743779" y="2888227"/>
                  <a:ext cx="3917611" cy="855042"/>
                </a:xfrm>
                <a:prstGeom prst="rect">
                  <a:avLst/>
                </a:prstGeom>
                <a:blipFill>
                  <a:blip r:embed="rId4"/>
                  <a:stretch>
                    <a:fillRect/>
                  </a:stretch>
                </a:blipFill>
              </p:spPr>
              <p:txBody>
                <a:bodyPr/>
                <a:lstStyle/>
                <a:p>
                  <a:r>
                    <a:rPr lang="ru-RU">
                      <a:noFill/>
                    </a:rPr>
                    <a:t> </a:t>
                  </a:r>
                </a:p>
              </p:txBody>
            </p:sp>
          </mc:Fallback>
        </mc:AlternateContent>
      </p:grpSp>
    </p:spTree>
    <p:extLst>
      <p:ext uri="{BB962C8B-B14F-4D97-AF65-F5344CB8AC3E}">
        <p14:creationId xmlns:p14="http://schemas.microsoft.com/office/powerpoint/2010/main" val="6962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F833B7-3386-4378-9642-14F823C4F5C9}"/>
              </a:ext>
            </a:extLst>
          </p:cNvPr>
          <p:cNvSpPr txBox="1"/>
          <p:nvPr/>
        </p:nvSpPr>
        <p:spPr>
          <a:xfrm>
            <a:off x="293474" y="542318"/>
            <a:ext cx="8677532" cy="341632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 рисунке приведены графики зависимости проекции </a:t>
            </a:r>
            <a:r>
              <a:rPr lang="ru-RU" sz="2400" dirty="0" err="1">
                <a:latin typeface="Courier New" panose="02070309020205020404" pitchFamily="49" charset="0"/>
                <a:cs typeface="Courier New" panose="02070309020205020404" pitchFamily="49" charset="0"/>
              </a:rPr>
              <a:t>vx</a:t>
            </a:r>
            <a:r>
              <a:rPr lang="ru-RU" sz="2400" dirty="0">
                <a:latin typeface="Courier New" panose="02070309020205020404" pitchFamily="49" charset="0"/>
                <a:cs typeface="Courier New" panose="02070309020205020404" pitchFamily="49" charset="0"/>
              </a:rPr>
              <a:t> скорости от времени t для двух тел А и В, движущихся вдоль оси Ох. Выберите все верные утверждения о характере движения тел.</a:t>
            </a:r>
          </a:p>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Тело А движется </a:t>
            </a:r>
            <a:r>
              <a:rPr lang="ru-RU" sz="2400" dirty="0" err="1">
                <a:latin typeface="Courier New" panose="02070309020205020404" pitchFamily="49" charset="0"/>
                <a:cs typeface="Courier New" panose="02070309020205020404" pitchFamily="49" charset="0"/>
              </a:rPr>
              <a:t>равноускоренно</a:t>
            </a:r>
            <a:r>
              <a:rPr lang="ru-RU" sz="2400" dirty="0">
                <a:latin typeface="Courier New" panose="02070309020205020404" pitchFamily="49" charset="0"/>
                <a:cs typeface="Courier New" panose="02070309020205020404" pitchFamily="49" charset="0"/>
              </a:rPr>
              <a:t> с ускорением 5 м/с</a:t>
            </a:r>
            <a:r>
              <a:rPr lang="ru-RU" sz="2400" baseline="30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a:t>
            </a:r>
          </a:p>
          <a:p>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Тело В за первые 2 секунды движения переместилось в положительном направлении оси Ох на расстояние не менее 50 м.</a:t>
            </a:r>
            <a:r>
              <a:rPr lang="en-US" sz="2400" dirty="0">
                <a:latin typeface="Courier New" panose="02070309020205020404" pitchFamily="49" charset="0"/>
                <a:cs typeface="Courier New" panose="02070309020205020404" pitchFamily="49" charset="0"/>
              </a:rPr>
              <a:t>  </a:t>
            </a:r>
            <a:endParaRPr lang="ru-RU" sz="24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489466FA-399F-4428-885F-E44E512AF06F}"/>
              </a:ext>
            </a:extLst>
          </p:cNvPr>
          <p:cNvSpPr txBox="1"/>
          <p:nvPr/>
        </p:nvSpPr>
        <p:spPr>
          <a:xfrm>
            <a:off x="293475" y="3857187"/>
            <a:ext cx="11803791" cy="1569660"/>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За промежуток времени от 0 до 8 с перемещение тела А равно 0.</a:t>
            </a:r>
          </a:p>
          <a:p>
            <a:r>
              <a:rPr lang="ru-RU" sz="2400" b="1" dirty="0">
                <a:latin typeface="Courier New" panose="02070309020205020404" pitchFamily="49" charset="0"/>
                <a:cs typeface="Courier New" panose="02070309020205020404" pitchFamily="49" charset="0"/>
              </a:rPr>
              <a:t>4)</a:t>
            </a:r>
            <a:r>
              <a:rPr lang="ru-RU" sz="2400" dirty="0">
                <a:latin typeface="Courier New" panose="02070309020205020404" pitchFamily="49" charset="0"/>
                <a:cs typeface="Courier New" panose="02070309020205020404" pitchFamily="49" charset="0"/>
              </a:rPr>
              <a:t>В момент времени 2 с тело В изменило направление своего движения.</a:t>
            </a:r>
          </a:p>
          <a:p>
            <a:r>
              <a:rPr lang="ru-RU" sz="2400" b="1"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В момент времени 6 с тела А и В встретились.</a:t>
            </a:r>
          </a:p>
        </p:txBody>
      </p:sp>
      <p:pic>
        <p:nvPicPr>
          <p:cNvPr id="7" name="Рисунок 6">
            <a:extLst>
              <a:ext uri="{FF2B5EF4-FFF2-40B4-BE49-F238E27FC236}">
                <a16:creationId xmlns:a16="http://schemas.microsoft.com/office/drawing/2014/main" id="{480A3122-E487-4E04-9D15-678D550C8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103" y="726895"/>
            <a:ext cx="3231163" cy="2349937"/>
          </a:xfrm>
          <a:prstGeom prst="rect">
            <a:avLst/>
          </a:prstGeom>
        </p:spPr>
      </p:pic>
      <p:pic>
        <p:nvPicPr>
          <p:cNvPr id="9" name="Рисунок 8">
            <a:extLst>
              <a:ext uri="{FF2B5EF4-FFF2-40B4-BE49-F238E27FC236}">
                <a16:creationId xmlns:a16="http://schemas.microsoft.com/office/drawing/2014/main" id="{B31CE843-0FF5-446E-ADE2-6F406135F429}"/>
              </a:ext>
            </a:extLst>
          </p:cNvPr>
          <p:cNvPicPr>
            <a:picLocks noChangeAspect="1"/>
          </p:cNvPicPr>
          <p:nvPr/>
        </p:nvPicPr>
        <p:blipFill>
          <a:blip r:embed="rId3"/>
          <a:stretch>
            <a:fillRect/>
          </a:stretch>
        </p:blipFill>
        <p:spPr>
          <a:xfrm>
            <a:off x="94734" y="499069"/>
            <a:ext cx="676275" cy="381000"/>
          </a:xfrm>
          <a:prstGeom prst="rect">
            <a:avLst/>
          </a:prstGeom>
        </p:spPr>
      </p:pic>
      <p:sp>
        <p:nvSpPr>
          <p:cNvPr id="10" name="Овал 9">
            <a:extLst>
              <a:ext uri="{FF2B5EF4-FFF2-40B4-BE49-F238E27FC236}">
                <a16:creationId xmlns:a16="http://schemas.microsoft.com/office/drawing/2014/main" id="{BBD02BEC-861E-4D18-831F-F5589BEF3236}"/>
              </a:ext>
            </a:extLst>
          </p:cNvPr>
          <p:cNvSpPr/>
          <p:nvPr/>
        </p:nvSpPr>
        <p:spPr>
          <a:xfrm>
            <a:off x="293474" y="2026508"/>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302A5A-8CDE-4F31-8291-347EBA7A098D}"/>
                  </a:ext>
                </a:extLst>
              </p:cNvPr>
              <p:cNvSpPr txBox="1"/>
              <p:nvPr/>
            </p:nvSpPr>
            <p:spPr>
              <a:xfrm>
                <a:off x="293474" y="5523823"/>
                <a:ext cx="4060471" cy="7034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𝑣</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num>
                        <m:den>
                          <m:r>
                            <a:rPr lang="en-US" sz="2400" b="0" i="1" smtClean="0">
                              <a:latin typeface="Cambria Math" panose="02040503050406030204" pitchFamily="18" charset="0"/>
                            </a:rPr>
                            <m:t>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30−(−20)</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=5.</m:t>
                      </m:r>
                    </m:oMath>
                  </m:oMathPara>
                </a14:m>
                <a:endParaRPr lang="ru-RU" sz="2400" dirty="0"/>
              </a:p>
            </p:txBody>
          </p:sp>
        </mc:Choice>
        <mc:Fallback xmlns="">
          <p:sp>
            <p:nvSpPr>
              <p:cNvPr id="11" name="TextBox 10">
                <a:extLst>
                  <a:ext uri="{FF2B5EF4-FFF2-40B4-BE49-F238E27FC236}">
                    <a16:creationId xmlns:a16="http://schemas.microsoft.com/office/drawing/2014/main" id="{78302A5A-8CDE-4F31-8291-347EBA7A098D}"/>
                  </a:ext>
                </a:extLst>
              </p:cNvPr>
              <p:cNvSpPr txBox="1">
                <a:spLocks noRot="1" noChangeAspect="1" noMove="1" noResize="1" noEditPoints="1" noAdjustHandles="1" noChangeArrowheads="1" noChangeShapeType="1" noTextEdit="1"/>
              </p:cNvSpPr>
              <p:nvPr/>
            </p:nvSpPr>
            <p:spPr>
              <a:xfrm>
                <a:off x="293474" y="5523823"/>
                <a:ext cx="4060471" cy="703462"/>
              </a:xfrm>
              <a:prstGeom prst="rect">
                <a:avLst/>
              </a:prstGeom>
              <a:blipFill>
                <a:blip r:embed="rId4"/>
                <a:stretch>
                  <a:fillRect/>
                </a:stretch>
              </a:blipFill>
            </p:spPr>
            <p:txBody>
              <a:bodyPr/>
              <a:lstStyle/>
              <a:p>
                <a:r>
                  <a:rPr lang="ru-RU">
                    <a:noFill/>
                  </a:rPr>
                  <a:t> </a:t>
                </a:r>
              </a:p>
            </p:txBody>
          </p:sp>
        </mc:Fallback>
      </mc:AlternateContent>
      <p:sp>
        <p:nvSpPr>
          <p:cNvPr id="12" name="Овал 11">
            <a:extLst>
              <a:ext uri="{FF2B5EF4-FFF2-40B4-BE49-F238E27FC236}">
                <a16:creationId xmlns:a16="http://schemas.microsoft.com/office/drawing/2014/main" id="{AD51BF6E-BEFA-4917-B35D-5753291B2617}"/>
              </a:ext>
            </a:extLst>
          </p:cNvPr>
          <p:cNvSpPr/>
          <p:nvPr/>
        </p:nvSpPr>
        <p:spPr>
          <a:xfrm>
            <a:off x="293473" y="3949620"/>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5" name="Группа 14">
            <a:extLst>
              <a:ext uri="{FF2B5EF4-FFF2-40B4-BE49-F238E27FC236}">
                <a16:creationId xmlns:a16="http://schemas.microsoft.com/office/drawing/2014/main" id="{57C3ABF4-D946-4273-9F85-0DD5A9F2608B}"/>
              </a:ext>
            </a:extLst>
          </p:cNvPr>
          <p:cNvGrpSpPr/>
          <p:nvPr/>
        </p:nvGrpSpPr>
        <p:grpSpPr>
          <a:xfrm>
            <a:off x="9662985" y="1431153"/>
            <a:ext cx="1210962" cy="1255662"/>
            <a:chOff x="9662985" y="1431153"/>
            <a:chExt cx="1210962" cy="1255662"/>
          </a:xfrm>
        </p:grpSpPr>
        <p:sp>
          <p:nvSpPr>
            <p:cNvPr id="13" name="Прямоугольный треугольник 12">
              <a:extLst>
                <a:ext uri="{FF2B5EF4-FFF2-40B4-BE49-F238E27FC236}">
                  <a16:creationId xmlns:a16="http://schemas.microsoft.com/office/drawing/2014/main" id="{3B2EAD42-1490-40D3-9B80-8F2109DDCAB7}"/>
                </a:ext>
              </a:extLst>
            </p:cNvPr>
            <p:cNvSpPr/>
            <p:nvPr/>
          </p:nvSpPr>
          <p:spPr>
            <a:xfrm rot="5400000">
              <a:off x="9647539" y="2065888"/>
              <a:ext cx="636373" cy="60548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ый треугольник 13">
              <a:extLst>
                <a:ext uri="{FF2B5EF4-FFF2-40B4-BE49-F238E27FC236}">
                  <a16:creationId xmlns:a16="http://schemas.microsoft.com/office/drawing/2014/main" id="{109AB123-4930-4E41-B073-4578A801C720}"/>
                </a:ext>
              </a:extLst>
            </p:cNvPr>
            <p:cNvSpPr/>
            <p:nvPr/>
          </p:nvSpPr>
          <p:spPr>
            <a:xfrm rot="16200000">
              <a:off x="10253020" y="1446599"/>
              <a:ext cx="636373" cy="60548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8" name="Прямая соединительная линия 17">
            <a:extLst>
              <a:ext uri="{FF2B5EF4-FFF2-40B4-BE49-F238E27FC236}">
                <a16:creationId xmlns:a16="http://schemas.microsoft.com/office/drawing/2014/main" id="{F3AE1746-0822-48BC-A3A8-7BBEDE2CE861}"/>
              </a:ext>
            </a:extLst>
          </p:cNvPr>
          <p:cNvCxnSpPr>
            <a:stCxn id="13" idx="1"/>
          </p:cNvCxnSpPr>
          <p:nvPr/>
        </p:nvCxnSpPr>
        <p:spPr>
          <a:xfrm flipV="1">
            <a:off x="9965725" y="1111169"/>
            <a:ext cx="0" cy="9392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Знак умножения 19">
            <a:extLst>
              <a:ext uri="{FF2B5EF4-FFF2-40B4-BE49-F238E27FC236}">
                <a16:creationId xmlns:a16="http://schemas.microsoft.com/office/drawing/2014/main" id="{D3032241-633F-454B-BABC-1FF3F399C15F}"/>
              </a:ext>
            </a:extLst>
          </p:cNvPr>
          <p:cNvSpPr/>
          <p:nvPr/>
        </p:nvSpPr>
        <p:spPr>
          <a:xfrm>
            <a:off x="267212" y="4933493"/>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Дуга 21">
            <a:extLst>
              <a:ext uri="{FF2B5EF4-FFF2-40B4-BE49-F238E27FC236}">
                <a16:creationId xmlns:a16="http://schemas.microsoft.com/office/drawing/2014/main" id="{05123C08-53F9-4AB1-86C0-E62C1CAEB50F}"/>
              </a:ext>
            </a:extLst>
          </p:cNvPr>
          <p:cNvSpPr/>
          <p:nvPr/>
        </p:nvSpPr>
        <p:spPr>
          <a:xfrm rot="18914705">
            <a:off x="9473164" y="1221097"/>
            <a:ext cx="605480" cy="358511"/>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23" name="Прямая соединительная линия 22">
            <a:extLst>
              <a:ext uri="{FF2B5EF4-FFF2-40B4-BE49-F238E27FC236}">
                <a16:creationId xmlns:a16="http://schemas.microsoft.com/office/drawing/2014/main" id="{2CA1DFC9-6519-46DA-9474-95B3C6001541}"/>
              </a:ext>
            </a:extLst>
          </p:cNvPr>
          <p:cNvCxnSpPr>
            <a:cxnSpLocks/>
            <a:stCxn id="13" idx="2"/>
          </p:cNvCxnSpPr>
          <p:nvPr/>
        </p:nvCxnSpPr>
        <p:spPr>
          <a:xfrm flipV="1">
            <a:off x="9662985" y="1277736"/>
            <a:ext cx="0" cy="7727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FDC47A40-5CF1-437C-AF02-4E3D72FDC8E2}"/>
              </a:ext>
            </a:extLst>
          </p:cNvPr>
          <p:cNvCxnSpPr>
            <a:cxnSpLocks/>
            <a:stCxn id="13" idx="2"/>
            <a:endCxn id="13" idx="1"/>
          </p:cNvCxnSpPr>
          <p:nvPr/>
        </p:nvCxnSpPr>
        <p:spPr>
          <a:xfrm>
            <a:off x="9662985" y="2050442"/>
            <a:ext cx="3027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7BA4A8B-DD45-425F-BA52-195FFA520EC5}"/>
              </a:ext>
            </a:extLst>
          </p:cNvPr>
          <p:cNvSpPr txBox="1"/>
          <p:nvPr/>
        </p:nvSpPr>
        <p:spPr>
          <a:xfrm>
            <a:off x="6195370" y="3429000"/>
            <a:ext cx="6098058" cy="523220"/>
          </a:xfrm>
          <a:prstGeom prst="rect">
            <a:avLst/>
          </a:prstGeom>
          <a:noFill/>
        </p:spPr>
        <p:txBody>
          <a:bodyPr wrap="square">
            <a:spAutoFit/>
          </a:bodyPr>
          <a:lstStyle/>
          <a:p>
            <a:r>
              <a:rPr lang="en-US" sz="2800" b="1" dirty="0">
                <a:latin typeface="Courier New" panose="02070309020205020404" pitchFamily="49" charset="0"/>
                <a:cs typeface="Courier New" panose="02070309020205020404" pitchFamily="49" charset="0"/>
              </a:rPr>
              <a:t>S ≈((25+30)/2)*2 = 55</a:t>
            </a:r>
            <a:endParaRPr lang="ru-RU" sz="2800" b="1" dirty="0"/>
          </a:p>
        </p:txBody>
      </p:sp>
      <p:sp>
        <p:nvSpPr>
          <p:cNvPr id="30" name="Овал 29">
            <a:extLst>
              <a:ext uri="{FF2B5EF4-FFF2-40B4-BE49-F238E27FC236}">
                <a16:creationId xmlns:a16="http://schemas.microsoft.com/office/drawing/2014/main" id="{537B720F-A5D6-40EC-9418-07C84225946C}"/>
              </a:ext>
            </a:extLst>
          </p:cNvPr>
          <p:cNvSpPr/>
          <p:nvPr/>
        </p:nvSpPr>
        <p:spPr>
          <a:xfrm>
            <a:off x="293472" y="2844552"/>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Знак умножения 30">
            <a:extLst>
              <a:ext uri="{FF2B5EF4-FFF2-40B4-BE49-F238E27FC236}">
                <a16:creationId xmlns:a16="http://schemas.microsoft.com/office/drawing/2014/main" id="{1DEEEF27-5B5A-4173-97F5-3B93F2F0FE96}"/>
              </a:ext>
            </a:extLst>
          </p:cNvPr>
          <p:cNvSpPr/>
          <p:nvPr/>
        </p:nvSpPr>
        <p:spPr>
          <a:xfrm>
            <a:off x="241598" y="4214810"/>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034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0EAE6D-6010-4C0F-9243-50B72C74647A}"/>
              </a:ext>
            </a:extLst>
          </p:cNvPr>
          <p:cNvSpPr txBox="1"/>
          <p:nvPr/>
        </p:nvSpPr>
        <p:spPr>
          <a:xfrm>
            <a:off x="244046" y="475902"/>
            <a:ext cx="9418938"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После удара в момент t = 0 шайба начала скользить вверх по гладкой наклонной плоскости с начальной скоростью </a:t>
            </a:r>
            <a:r>
              <a:rPr lang="en-US" sz="2400" dirty="0">
                <a:latin typeface="Courier New" panose="02070309020205020404" pitchFamily="49" charset="0"/>
                <a:cs typeface="Courier New" panose="02070309020205020404" pitchFamily="49" charset="0"/>
              </a:rPr>
              <a:t>V</a:t>
            </a:r>
            <a:r>
              <a:rPr lang="ru-RU" sz="2400" baseline="-250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как показано на рисунке, и в момент времени t =</a:t>
            </a:r>
            <a:r>
              <a:rPr lang="en-US" sz="2400" dirty="0">
                <a:latin typeface="Courier New" panose="02070309020205020404" pitchFamily="49" charset="0"/>
                <a:cs typeface="Courier New" panose="02070309020205020404" pitchFamily="49" charset="0"/>
              </a:rPr>
              <a:t> t</a:t>
            </a:r>
            <a:r>
              <a:rPr lang="ru-RU" sz="2400" baseline="-250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вернулась в исходное положение. Графики А и Б отображают изменение с течением времени физических величин, характеризующих движение шайбы.</a:t>
            </a:r>
          </a:p>
        </p:txBody>
      </p:sp>
      <p:pic>
        <p:nvPicPr>
          <p:cNvPr id="5" name="Рисунок 4">
            <a:extLst>
              <a:ext uri="{FF2B5EF4-FFF2-40B4-BE49-F238E27FC236}">
                <a16:creationId xmlns:a16="http://schemas.microsoft.com/office/drawing/2014/main" id="{7F0A710E-50DD-479B-A2F9-5BBF7F2946F4}"/>
              </a:ext>
            </a:extLst>
          </p:cNvPr>
          <p:cNvPicPr>
            <a:picLocks noChangeAspect="1"/>
          </p:cNvPicPr>
          <p:nvPr/>
        </p:nvPicPr>
        <p:blipFill>
          <a:blip r:embed="rId2"/>
          <a:stretch>
            <a:fillRect/>
          </a:stretch>
        </p:blipFill>
        <p:spPr>
          <a:xfrm>
            <a:off x="118419" y="475902"/>
            <a:ext cx="685800" cy="371475"/>
          </a:xfrm>
          <a:prstGeom prst="rect">
            <a:avLst/>
          </a:prstGeom>
        </p:spPr>
      </p:pic>
      <p:pic>
        <p:nvPicPr>
          <p:cNvPr id="7" name="Рисунок 6">
            <a:extLst>
              <a:ext uri="{FF2B5EF4-FFF2-40B4-BE49-F238E27FC236}">
                <a16:creationId xmlns:a16="http://schemas.microsoft.com/office/drawing/2014/main" id="{987FE1BB-68F5-4D8A-948F-B1D0DDAEE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983" y="661638"/>
            <a:ext cx="2373663" cy="1982707"/>
          </a:xfrm>
          <a:prstGeom prst="rect">
            <a:avLst/>
          </a:prstGeom>
        </p:spPr>
      </p:pic>
      <p:sp>
        <p:nvSpPr>
          <p:cNvPr id="9" name="TextBox 8">
            <a:extLst>
              <a:ext uri="{FF2B5EF4-FFF2-40B4-BE49-F238E27FC236}">
                <a16:creationId xmlns:a16="http://schemas.microsoft.com/office/drawing/2014/main" id="{9B0015BF-3BC9-4608-AC59-3C3D10F8EB97}"/>
              </a:ext>
            </a:extLst>
          </p:cNvPr>
          <p:cNvSpPr txBox="1"/>
          <p:nvPr/>
        </p:nvSpPr>
        <p:spPr>
          <a:xfrm>
            <a:off x="244046" y="3053832"/>
            <a:ext cx="11703908" cy="1200329"/>
          </a:xfrm>
          <a:prstGeom prst="rect">
            <a:avLst/>
          </a:prstGeom>
          <a:noFill/>
        </p:spPr>
        <p:txBody>
          <a:bodyPr wrap="square">
            <a:spAutoFit/>
          </a:bodyPr>
          <a:lstStyle/>
          <a:p>
            <a:pPr algn="just"/>
            <a:r>
              <a:rPr lang="ru-RU" sz="2400" dirty="0">
                <a:latin typeface="Courier New" panose="02070309020205020404" pitchFamily="49" charset="0"/>
                <a:cs typeface="Courier New" panose="02070309020205020404" pitchFamily="49" charset="0"/>
              </a:rPr>
              <a:t>Установите соответствие между графиками и физическими величинами, изменение которых со временем эти графики могут отображать.</a:t>
            </a:r>
          </a:p>
        </p:txBody>
      </p:sp>
      <p:pic>
        <p:nvPicPr>
          <p:cNvPr id="11" name="Рисунок 10">
            <a:extLst>
              <a:ext uri="{FF2B5EF4-FFF2-40B4-BE49-F238E27FC236}">
                <a16:creationId xmlns:a16="http://schemas.microsoft.com/office/drawing/2014/main" id="{07B6384D-1ADC-4477-9855-5908F1EB99A6}"/>
              </a:ext>
            </a:extLst>
          </p:cNvPr>
          <p:cNvPicPr>
            <a:picLocks noChangeAspect="1"/>
          </p:cNvPicPr>
          <p:nvPr/>
        </p:nvPicPr>
        <p:blipFill>
          <a:blip r:embed="rId4"/>
          <a:stretch>
            <a:fillRect/>
          </a:stretch>
        </p:blipFill>
        <p:spPr>
          <a:xfrm>
            <a:off x="332473" y="4254161"/>
            <a:ext cx="5076825" cy="1838325"/>
          </a:xfrm>
          <a:prstGeom prst="rect">
            <a:avLst/>
          </a:prstGeom>
        </p:spPr>
      </p:pic>
      <p:pic>
        <p:nvPicPr>
          <p:cNvPr id="13" name="Рисунок 12">
            <a:extLst>
              <a:ext uri="{FF2B5EF4-FFF2-40B4-BE49-F238E27FC236}">
                <a16:creationId xmlns:a16="http://schemas.microsoft.com/office/drawing/2014/main" id="{ACD0BA58-ECCF-4D63-9E44-89F5B4B0C161}"/>
              </a:ext>
            </a:extLst>
          </p:cNvPr>
          <p:cNvPicPr>
            <a:picLocks noChangeAspect="1"/>
          </p:cNvPicPr>
          <p:nvPr/>
        </p:nvPicPr>
        <p:blipFill>
          <a:blip r:embed="rId5"/>
          <a:stretch>
            <a:fillRect/>
          </a:stretch>
        </p:blipFill>
        <p:spPr>
          <a:xfrm>
            <a:off x="6947329" y="4254161"/>
            <a:ext cx="3067050" cy="295275"/>
          </a:xfrm>
          <a:prstGeom prst="rect">
            <a:avLst/>
          </a:prstGeom>
        </p:spPr>
      </p:pic>
      <p:sp>
        <p:nvSpPr>
          <p:cNvPr id="15" name="TextBox 14">
            <a:extLst>
              <a:ext uri="{FF2B5EF4-FFF2-40B4-BE49-F238E27FC236}">
                <a16:creationId xmlns:a16="http://schemas.microsoft.com/office/drawing/2014/main" id="{F4747EAD-7F7E-46A0-874C-80BA9FDB7469}"/>
              </a:ext>
            </a:extLst>
          </p:cNvPr>
          <p:cNvSpPr txBox="1"/>
          <p:nvPr/>
        </p:nvSpPr>
        <p:spPr>
          <a:xfrm>
            <a:off x="5761468" y="4435900"/>
            <a:ext cx="6430531" cy="1569660"/>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кинетическая энергия </a:t>
            </a:r>
            <a:r>
              <a:rPr lang="ru-RU" sz="2400" b="1" i="1" dirty="0">
                <a:latin typeface="Courier New" panose="02070309020205020404" pitchFamily="49" charset="0"/>
                <a:cs typeface="Courier New" panose="02070309020205020404" pitchFamily="49" charset="0"/>
              </a:rPr>
              <a:t>Е</a:t>
            </a:r>
            <a:r>
              <a:rPr lang="ru-RU" sz="2400" b="1" i="1" baseline="-25000" dirty="0">
                <a:latin typeface="Courier New" panose="02070309020205020404" pitchFamily="49" charset="0"/>
                <a:cs typeface="Courier New" panose="02070309020205020404" pitchFamily="49" charset="0"/>
              </a:rPr>
              <a:t>к</a:t>
            </a:r>
          </a:p>
          <a:p>
            <a:r>
              <a:rPr lang="ru-RU" sz="2400" dirty="0">
                <a:latin typeface="Courier New" panose="02070309020205020404" pitchFamily="49" charset="0"/>
                <a:cs typeface="Courier New" panose="02070309020205020404" pitchFamily="49" charset="0"/>
              </a:rPr>
              <a:t>2)</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проекция скорости </a:t>
            </a:r>
            <a:r>
              <a:rPr lang="ru-RU" sz="2400" b="1" dirty="0" err="1">
                <a:latin typeface="Courier New" panose="02070309020205020404" pitchFamily="49" charset="0"/>
                <a:cs typeface="Courier New" panose="02070309020205020404" pitchFamily="49" charset="0"/>
              </a:rPr>
              <a:t>v</a:t>
            </a:r>
            <a:r>
              <a:rPr lang="ru-RU" sz="2400" b="1" baseline="-25000" dirty="0" err="1">
                <a:latin typeface="Courier New" panose="02070309020205020404" pitchFamily="49" charset="0"/>
                <a:cs typeface="Courier New" panose="02070309020205020404" pitchFamily="49" charset="0"/>
              </a:rPr>
              <a:t>y</a:t>
            </a:r>
            <a:endParaRPr lang="ru-RU" sz="2400" b="1" baseline="-25000" dirty="0">
              <a:latin typeface="Courier New" panose="02070309020205020404" pitchFamily="49" charset="0"/>
              <a:cs typeface="Courier New" panose="02070309020205020404" pitchFamily="49" charset="0"/>
            </a:endParaRPr>
          </a:p>
          <a:p>
            <a:r>
              <a:rPr lang="ru-RU" sz="2400" dirty="0">
                <a:latin typeface="Courier New" panose="02070309020205020404" pitchFamily="49" charset="0"/>
                <a:cs typeface="Courier New" panose="02070309020205020404" pitchFamily="49" charset="0"/>
              </a:rPr>
              <a:t>3)</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координата </a:t>
            </a:r>
            <a:r>
              <a:rPr lang="ru-RU" sz="2400" b="1" i="1" dirty="0">
                <a:latin typeface="Courier New" panose="02070309020205020404" pitchFamily="49" charset="0"/>
                <a:cs typeface="Courier New" panose="02070309020205020404" pitchFamily="49" charset="0"/>
              </a:rPr>
              <a:t>х</a:t>
            </a:r>
          </a:p>
          <a:p>
            <a:r>
              <a:rPr lang="ru-RU" sz="2400" dirty="0">
                <a:latin typeface="Courier New" panose="02070309020205020404" pitchFamily="49" charset="0"/>
                <a:cs typeface="Courier New" panose="02070309020205020404" pitchFamily="49" charset="0"/>
              </a:rPr>
              <a:t>4)</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проекция силы тяжести на ось Ох</a:t>
            </a:r>
          </a:p>
        </p:txBody>
      </p:sp>
      <p:grpSp>
        <p:nvGrpSpPr>
          <p:cNvPr id="19" name="Группа 18">
            <a:extLst>
              <a:ext uri="{FF2B5EF4-FFF2-40B4-BE49-F238E27FC236}">
                <a16:creationId xmlns:a16="http://schemas.microsoft.com/office/drawing/2014/main" id="{8665F84A-D94B-4762-9880-88F6D0983B78}"/>
              </a:ext>
            </a:extLst>
          </p:cNvPr>
          <p:cNvGrpSpPr/>
          <p:nvPr/>
        </p:nvGrpSpPr>
        <p:grpSpPr>
          <a:xfrm>
            <a:off x="486576" y="4435900"/>
            <a:ext cx="2248372" cy="1933585"/>
            <a:chOff x="486576" y="4435900"/>
            <a:chExt cx="2248372" cy="1933585"/>
          </a:xfrm>
        </p:grpSpPr>
        <p:sp>
          <p:nvSpPr>
            <p:cNvPr id="16" name="Прямоугольник 15">
              <a:extLst>
                <a:ext uri="{FF2B5EF4-FFF2-40B4-BE49-F238E27FC236}">
                  <a16:creationId xmlns:a16="http://schemas.microsoft.com/office/drawing/2014/main" id="{5775C2EF-F131-4F2D-8B0A-CAD47F0014FC}"/>
                </a:ext>
              </a:extLst>
            </p:cNvPr>
            <p:cNvSpPr/>
            <p:nvPr/>
          </p:nvSpPr>
          <p:spPr>
            <a:xfrm>
              <a:off x="1330077" y="4435900"/>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3</a:t>
              </a:r>
              <a:endParaRPr lang="ru-RU" sz="5400" b="1" cap="none" spc="0" dirty="0">
                <a:ln w="22225">
                  <a:solidFill>
                    <a:schemeClr val="accent2"/>
                  </a:solidFill>
                  <a:prstDash val="solid"/>
                </a:ln>
                <a:solidFill>
                  <a:schemeClr val="accent2">
                    <a:lumMod val="40000"/>
                    <a:lumOff val="60000"/>
                  </a:schemeClr>
                </a:solidFill>
                <a:effectLst/>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4F53635-53C5-44BD-862F-5BD02E580F9F}"/>
                    </a:ext>
                  </a:extLst>
                </p:cNvPr>
                <p:cNvSpPr txBox="1"/>
                <p:nvPr/>
              </p:nvSpPr>
              <p:spPr>
                <a:xfrm>
                  <a:off x="486576" y="5815487"/>
                  <a:ext cx="224837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r>
                          <a:rPr lang="en-US" b="0" i="0" smtClean="0">
                            <a:latin typeface="Cambria Math" panose="02040503050406030204" pitchFamily="18" charset="0"/>
                          </a:rPr>
                          <m:t>;</m:t>
                        </m:r>
                      </m:oMath>
                    </m:oMathPara>
                  </a14:m>
                  <a:endParaRPr lang="ru-RU" dirty="0"/>
                </a:p>
              </p:txBody>
            </p:sp>
          </mc:Choice>
          <mc:Fallback xmlns="">
            <p:sp>
              <p:nvSpPr>
                <p:cNvPr id="18" name="TextBox 17">
                  <a:extLst>
                    <a:ext uri="{FF2B5EF4-FFF2-40B4-BE49-F238E27FC236}">
                      <a16:creationId xmlns:a16="http://schemas.microsoft.com/office/drawing/2014/main" id="{54F53635-53C5-44BD-862F-5BD02E580F9F}"/>
                    </a:ext>
                  </a:extLst>
                </p:cNvPr>
                <p:cNvSpPr txBox="1">
                  <a:spLocks noRot="1" noChangeAspect="1" noMove="1" noResize="1" noEditPoints="1" noAdjustHandles="1" noChangeArrowheads="1" noChangeShapeType="1" noTextEdit="1"/>
                </p:cNvSpPr>
                <p:nvPr/>
              </p:nvSpPr>
              <p:spPr>
                <a:xfrm>
                  <a:off x="486576" y="5815487"/>
                  <a:ext cx="2248372" cy="553998"/>
                </a:xfrm>
                <a:prstGeom prst="rect">
                  <a:avLst/>
                </a:prstGeom>
                <a:blipFill>
                  <a:blip r:embed="rId6"/>
                  <a:stretch>
                    <a:fillRect/>
                  </a:stretch>
                </a:blipFill>
              </p:spPr>
              <p:txBody>
                <a:bodyPr/>
                <a:lstStyle/>
                <a:p>
                  <a:r>
                    <a:rPr lang="ru-RU">
                      <a:noFill/>
                    </a:rPr>
                    <a:t> </a:t>
                  </a:r>
                </a:p>
              </p:txBody>
            </p:sp>
          </mc:Fallback>
        </mc:AlternateContent>
      </p:grpSp>
      <p:grpSp>
        <p:nvGrpSpPr>
          <p:cNvPr id="21" name="Группа 20">
            <a:extLst>
              <a:ext uri="{FF2B5EF4-FFF2-40B4-BE49-F238E27FC236}">
                <a16:creationId xmlns:a16="http://schemas.microsoft.com/office/drawing/2014/main" id="{3A7B1C08-7A1C-4535-9DE3-645C4A74CD3A}"/>
              </a:ext>
            </a:extLst>
          </p:cNvPr>
          <p:cNvGrpSpPr/>
          <p:nvPr/>
        </p:nvGrpSpPr>
        <p:grpSpPr>
          <a:xfrm>
            <a:off x="3712836" y="4435900"/>
            <a:ext cx="1550488" cy="1838325"/>
            <a:chOff x="3712836" y="4435900"/>
            <a:chExt cx="1550488" cy="1838325"/>
          </a:xfrm>
        </p:grpSpPr>
        <p:sp>
          <p:nvSpPr>
            <p:cNvPr id="17" name="Прямоугольник 16">
              <a:extLst>
                <a:ext uri="{FF2B5EF4-FFF2-40B4-BE49-F238E27FC236}">
                  <a16:creationId xmlns:a16="http://schemas.microsoft.com/office/drawing/2014/main" id="{824C6D9E-CB06-43EF-92EA-8650311A40A8}"/>
                </a:ext>
              </a:extLst>
            </p:cNvPr>
            <p:cNvSpPr/>
            <p:nvPr/>
          </p:nvSpPr>
          <p:spPr>
            <a:xfrm>
              <a:off x="4151537" y="4435900"/>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2</a:t>
              </a:r>
              <a:endParaRPr lang="ru-RU" sz="5400" b="1" cap="none" spc="0" dirty="0">
                <a:ln w="22225">
                  <a:solidFill>
                    <a:schemeClr val="accent2"/>
                  </a:solidFill>
                  <a:prstDash val="solid"/>
                </a:ln>
                <a:solidFill>
                  <a:schemeClr val="accent2">
                    <a:lumMod val="40000"/>
                    <a:lumOff val="60000"/>
                  </a:schemeClr>
                </a:solidFill>
                <a:effectLst/>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567882-9C71-4C3E-9620-AA4101A5EAEF}"/>
                    </a:ext>
                  </a:extLst>
                </p:cNvPr>
                <p:cNvSpPr txBox="1"/>
                <p:nvPr/>
              </p:nvSpPr>
              <p:spPr>
                <a:xfrm>
                  <a:off x="3712836" y="5975297"/>
                  <a:ext cx="1550488"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𝑡</m:t>
                        </m:r>
                      </m:oMath>
                    </m:oMathPara>
                  </a14:m>
                  <a:endParaRPr lang="ru-RU" dirty="0"/>
                </a:p>
              </p:txBody>
            </p:sp>
          </mc:Choice>
          <mc:Fallback xmlns="">
            <p:sp>
              <p:nvSpPr>
                <p:cNvPr id="20" name="TextBox 19">
                  <a:extLst>
                    <a:ext uri="{FF2B5EF4-FFF2-40B4-BE49-F238E27FC236}">
                      <a16:creationId xmlns:a16="http://schemas.microsoft.com/office/drawing/2014/main" id="{D5567882-9C71-4C3E-9620-AA4101A5EAEF}"/>
                    </a:ext>
                  </a:extLst>
                </p:cNvPr>
                <p:cNvSpPr txBox="1">
                  <a:spLocks noRot="1" noChangeAspect="1" noMove="1" noResize="1" noEditPoints="1" noAdjustHandles="1" noChangeArrowheads="1" noChangeShapeType="1" noTextEdit="1"/>
                </p:cNvSpPr>
                <p:nvPr/>
              </p:nvSpPr>
              <p:spPr>
                <a:xfrm>
                  <a:off x="3712836" y="5975297"/>
                  <a:ext cx="1550488" cy="298928"/>
                </a:xfrm>
                <a:prstGeom prst="rect">
                  <a:avLst/>
                </a:prstGeom>
                <a:blipFill>
                  <a:blip r:embed="rId7"/>
                  <a:stretch>
                    <a:fillRect l="-1969" r="-3150" b="-24490"/>
                  </a:stretch>
                </a:blipFill>
              </p:spPr>
              <p:txBody>
                <a:bodyPr/>
                <a:lstStyle/>
                <a:p>
                  <a:r>
                    <a:rPr lang="ru-RU">
                      <a:noFill/>
                    </a:rPr>
                    <a:t> </a:t>
                  </a:r>
                </a:p>
              </p:txBody>
            </p:sp>
          </mc:Fallback>
        </mc:AlternateContent>
      </p:grpSp>
    </p:spTree>
    <p:extLst>
      <p:ext uri="{BB962C8B-B14F-4D97-AF65-F5344CB8AC3E}">
        <p14:creationId xmlns:p14="http://schemas.microsoft.com/office/powerpoint/2010/main" val="334620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9F489-8058-418B-811E-653E3479074B}"/>
              </a:ext>
            </a:extLst>
          </p:cNvPr>
          <p:cNvSpPr txBox="1"/>
          <p:nvPr/>
        </p:nvSpPr>
        <p:spPr>
          <a:xfrm>
            <a:off x="169904" y="468695"/>
            <a:ext cx="11779079" cy="156966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 результате </a:t>
            </a:r>
            <a:r>
              <a:rPr lang="ru-RU" sz="2400" b="1" dirty="0">
                <a:solidFill>
                  <a:srgbClr val="FF0000"/>
                </a:solidFill>
                <a:latin typeface="Courier New" panose="02070309020205020404" pitchFamily="49" charset="0"/>
                <a:cs typeface="Courier New" panose="02070309020205020404" pitchFamily="49" charset="0"/>
              </a:rPr>
              <a:t>изохорного</a:t>
            </a:r>
            <a:r>
              <a:rPr lang="ru-RU" sz="2400" dirty="0">
                <a:latin typeface="Courier New" panose="02070309020205020404" pitchFamily="49" charset="0"/>
                <a:cs typeface="Courier New" panose="02070309020205020404" pitchFamily="49" charset="0"/>
              </a:rPr>
              <a:t> перехода 1 моль идеального газа из начального состояния в конечное его давление увеличилось в 5 раз, а температура оказалась равной 1800 К. Какова начальная температура газа?</a:t>
            </a:r>
          </a:p>
        </p:txBody>
      </p:sp>
      <p:pic>
        <p:nvPicPr>
          <p:cNvPr id="5" name="Рисунок 4">
            <a:extLst>
              <a:ext uri="{FF2B5EF4-FFF2-40B4-BE49-F238E27FC236}">
                <a16:creationId xmlns:a16="http://schemas.microsoft.com/office/drawing/2014/main" id="{6D950797-0453-4C00-BFE9-EC5D434D2295}"/>
              </a:ext>
            </a:extLst>
          </p:cNvPr>
          <p:cNvPicPr>
            <a:picLocks noChangeAspect="1"/>
          </p:cNvPicPr>
          <p:nvPr/>
        </p:nvPicPr>
        <p:blipFill>
          <a:blip r:embed="rId2"/>
          <a:stretch>
            <a:fillRect/>
          </a:stretch>
        </p:blipFill>
        <p:spPr>
          <a:xfrm>
            <a:off x="65903" y="468695"/>
            <a:ext cx="723900" cy="381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E8C62B-EE78-450E-ABE4-8816DC54D8A4}"/>
                  </a:ext>
                </a:extLst>
              </p:cNvPr>
              <p:cNvSpPr txBox="1"/>
              <p:nvPr/>
            </p:nvSpPr>
            <p:spPr>
              <a:xfrm>
                <a:off x="1142999" y="2042907"/>
                <a:ext cx="9188413" cy="881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𝑉</m:t>
                      </m:r>
                      <m:r>
                        <a:rPr lang="en-US" sz="2800" b="0" i="1" smtClean="0">
                          <a:latin typeface="Cambria Math" panose="02040503050406030204" pitchFamily="18" charset="0"/>
                        </a:rPr>
                        <m:t>=</m:t>
                      </m:r>
                      <m:r>
                        <a:rPr lang="en-US" sz="2800" b="0" i="1" smtClean="0">
                          <a:latin typeface="Cambria Math" panose="02040503050406030204" pitchFamily="18" charset="0"/>
                        </a:rPr>
                        <m:t>𝑐𝑜𝑛𝑠𝑡</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2</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num>
                        <m:den>
                          <m:r>
                            <a:rPr lang="en-US" sz="2800" b="0" i="1" smtClean="0">
                              <a:latin typeface="Cambria Math" panose="02040503050406030204" pitchFamily="18" charset="0"/>
                            </a:rPr>
                            <m:t>5</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1800</m:t>
                          </m:r>
                        </m:num>
                        <m:den>
                          <m:r>
                            <a:rPr lang="en-US" sz="2800" b="0" i="1" smtClean="0">
                              <a:latin typeface="Cambria Math" panose="02040503050406030204" pitchFamily="18" charset="0"/>
                            </a:rPr>
                            <m:t>5</m:t>
                          </m:r>
                        </m:den>
                      </m:f>
                      <m:r>
                        <a:rPr lang="en-US" sz="2800" b="0" i="1" smtClean="0">
                          <a:latin typeface="Cambria Math" panose="02040503050406030204" pitchFamily="18" charset="0"/>
                        </a:rPr>
                        <m:t>=360 </m:t>
                      </m:r>
                      <m:r>
                        <a:rPr lang="en-US" sz="2800" b="0" i="1" smtClean="0">
                          <a:latin typeface="Cambria Math" panose="02040503050406030204" pitchFamily="18" charset="0"/>
                        </a:rPr>
                        <m:t>𝐾</m:t>
                      </m:r>
                      <m:r>
                        <a:rPr lang="en-US" sz="2800" b="0" i="1" smtClean="0">
                          <a:latin typeface="Cambria Math" panose="02040503050406030204" pitchFamily="18" charset="0"/>
                        </a:rPr>
                        <m:t>.</m:t>
                      </m:r>
                    </m:oMath>
                  </m:oMathPara>
                </a14:m>
                <a:endParaRPr lang="ru-RU" sz="2800" dirty="0"/>
              </a:p>
            </p:txBody>
          </p:sp>
        </mc:Choice>
        <mc:Fallback xmlns="">
          <p:sp>
            <p:nvSpPr>
              <p:cNvPr id="6" name="TextBox 5">
                <a:extLst>
                  <a:ext uri="{FF2B5EF4-FFF2-40B4-BE49-F238E27FC236}">
                    <a16:creationId xmlns:a16="http://schemas.microsoft.com/office/drawing/2014/main" id="{28E8C62B-EE78-450E-ABE4-8816DC54D8A4}"/>
                  </a:ext>
                </a:extLst>
              </p:cNvPr>
              <p:cNvSpPr txBox="1">
                <a:spLocks noRot="1" noChangeAspect="1" noMove="1" noResize="1" noEditPoints="1" noAdjustHandles="1" noChangeArrowheads="1" noChangeShapeType="1" noTextEdit="1"/>
              </p:cNvSpPr>
              <p:nvPr/>
            </p:nvSpPr>
            <p:spPr>
              <a:xfrm>
                <a:off x="1142999" y="2042907"/>
                <a:ext cx="9188413" cy="881973"/>
              </a:xfrm>
              <a:prstGeom prst="rect">
                <a:avLst/>
              </a:prstGeom>
              <a:blipFill>
                <a:blip r:embed="rId3"/>
                <a:stretch>
                  <a:fillRect/>
                </a:stretch>
              </a:blipFill>
            </p:spPr>
            <p:txBody>
              <a:bodyPr/>
              <a:lstStyle/>
              <a:p>
                <a:r>
                  <a:rPr lang="ru-RU">
                    <a:noFill/>
                  </a:rPr>
                  <a:t> </a:t>
                </a:r>
              </a:p>
            </p:txBody>
          </p:sp>
        </mc:Fallback>
      </mc:AlternateContent>
      <p:grpSp>
        <p:nvGrpSpPr>
          <p:cNvPr id="14" name="Группа 13">
            <a:extLst>
              <a:ext uri="{FF2B5EF4-FFF2-40B4-BE49-F238E27FC236}">
                <a16:creationId xmlns:a16="http://schemas.microsoft.com/office/drawing/2014/main" id="{4140B3A7-860B-4A47-9199-BC40456BAF1E}"/>
              </a:ext>
            </a:extLst>
          </p:cNvPr>
          <p:cNvGrpSpPr/>
          <p:nvPr/>
        </p:nvGrpSpPr>
        <p:grpSpPr>
          <a:xfrm>
            <a:off x="94478" y="3597529"/>
            <a:ext cx="11854505" cy="830997"/>
            <a:chOff x="94478" y="3597529"/>
            <a:chExt cx="11854505" cy="830997"/>
          </a:xfrm>
        </p:grpSpPr>
        <p:sp>
          <p:nvSpPr>
            <p:cNvPr id="8" name="TextBox 7">
              <a:extLst>
                <a:ext uri="{FF2B5EF4-FFF2-40B4-BE49-F238E27FC236}">
                  <a16:creationId xmlns:a16="http://schemas.microsoft.com/office/drawing/2014/main" id="{19BB57C8-A595-46F5-8D9E-D4CDE309872C}"/>
                </a:ext>
              </a:extLst>
            </p:cNvPr>
            <p:cNvSpPr txBox="1"/>
            <p:nvPr/>
          </p:nvSpPr>
          <p:spPr>
            <a:xfrm>
              <a:off x="330543" y="3597529"/>
              <a:ext cx="11618440" cy="830997"/>
            </a:xfrm>
            <a:prstGeom prst="rect">
              <a:avLst/>
            </a:prstGeom>
            <a:noFill/>
          </p:spPr>
          <p:txBody>
            <a:bodyPr wrap="square">
              <a:spAutoFit/>
            </a:bodyPr>
            <a:lstStyle/>
            <a:p>
              <a:pPr indent="803275" algn="just"/>
              <a:r>
                <a:rPr lang="ru-RU" sz="2400" dirty="0">
                  <a:latin typeface="Courier New" panose="02070309020205020404" pitchFamily="49" charset="0"/>
                  <a:cs typeface="Courier New" panose="02070309020205020404" pitchFamily="49" charset="0"/>
                </a:rPr>
                <a:t>Какое количество теплоты необходимо для того, чтобы расплавить 20 г свинца взятого при температуре плавления?</a:t>
              </a:r>
            </a:p>
          </p:txBody>
        </p:sp>
        <p:pic>
          <p:nvPicPr>
            <p:cNvPr id="10" name="Рисунок 9">
              <a:extLst>
                <a:ext uri="{FF2B5EF4-FFF2-40B4-BE49-F238E27FC236}">
                  <a16:creationId xmlns:a16="http://schemas.microsoft.com/office/drawing/2014/main" id="{A88B2166-4C2C-48F8-B7FA-A169B817D889}"/>
                </a:ext>
              </a:extLst>
            </p:cNvPr>
            <p:cNvPicPr>
              <a:picLocks noChangeAspect="1"/>
            </p:cNvPicPr>
            <p:nvPr/>
          </p:nvPicPr>
          <p:blipFill>
            <a:blip r:embed="rId4"/>
            <a:stretch>
              <a:fillRect/>
            </a:stretch>
          </p:blipFill>
          <p:spPr>
            <a:xfrm>
              <a:off x="94478" y="3597529"/>
              <a:ext cx="695325" cy="390525"/>
            </a:xfrm>
            <a:prstGeom prst="rect">
              <a:avLst/>
            </a:prstGeom>
          </p:spPr>
        </p:pic>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64ACAC-087C-45E4-87DB-FDE17EB77401}"/>
                  </a:ext>
                </a:extLst>
              </p:cNvPr>
              <p:cNvSpPr txBox="1"/>
              <p:nvPr/>
            </p:nvSpPr>
            <p:spPr>
              <a:xfrm>
                <a:off x="2614999" y="5656273"/>
                <a:ext cx="644080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=2,5∙</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4</m:t>
                          </m:r>
                        </m:sup>
                      </m:sSup>
                      <m:r>
                        <a:rPr lang="en-US" sz="2800" b="0" i="1" smtClean="0">
                          <a:latin typeface="Cambria Math" panose="02040503050406030204" pitchFamily="18" charset="0"/>
                          <a:ea typeface="Cambria Math" panose="02040503050406030204" pitchFamily="18" charset="0"/>
                        </a:rPr>
                        <m:t>∙20∙</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−3</m:t>
                          </m:r>
                        </m:sup>
                      </m:sSup>
                      <m:r>
                        <a:rPr lang="en-US" sz="2800" b="0" i="1" smtClean="0">
                          <a:latin typeface="Cambria Math" panose="02040503050406030204" pitchFamily="18" charset="0"/>
                          <a:ea typeface="Cambria Math" panose="02040503050406030204" pitchFamily="18" charset="0"/>
                        </a:rPr>
                        <m:t>=500 </m:t>
                      </m:r>
                      <m:r>
                        <a:rPr lang="ru-RU" sz="2800" b="0" i="1" smtClean="0">
                          <a:latin typeface="Cambria Math" panose="02040503050406030204" pitchFamily="18" charset="0"/>
                          <a:ea typeface="Cambria Math" panose="02040503050406030204" pitchFamily="18" charset="0"/>
                        </a:rPr>
                        <m:t>Дж.</m:t>
                      </m:r>
                    </m:oMath>
                  </m:oMathPara>
                </a14:m>
                <a:endParaRPr lang="ru-RU" sz="2800" dirty="0"/>
              </a:p>
            </p:txBody>
          </p:sp>
        </mc:Choice>
        <mc:Fallback xmlns="">
          <p:sp>
            <p:nvSpPr>
              <p:cNvPr id="11" name="TextBox 10">
                <a:extLst>
                  <a:ext uri="{FF2B5EF4-FFF2-40B4-BE49-F238E27FC236}">
                    <a16:creationId xmlns:a16="http://schemas.microsoft.com/office/drawing/2014/main" id="{8964ACAC-087C-45E4-87DB-FDE17EB77401}"/>
                  </a:ext>
                </a:extLst>
              </p:cNvPr>
              <p:cNvSpPr txBox="1">
                <a:spLocks noRot="1" noChangeAspect="1" noMove="1" noResize="1" noEditPoints="1" noAdjustHandles="1" noChangeArrowheads="1" noChangeShapeType="1" noTextEdit="1"/>
              </p:cNvSpPr>
              <p:nvPr/>
            </p:nvSpPr>
            <p:spPr>
              <a:xfrm>
                <a:off x="2614999" y="5656273"/>
                <a:ext cx="6440802" cy="430887"/>
              </a:xfrm>
              <a:prstGeom prst="rect">
                <a:avLst/>
              </a:prstGeom>
              <a:blipFill>
                <a:blip r:embed="rId5"/>
                <a:stretch>
                  <a:fillRect/>
                </a:stretch>
              </a:blipFill>
            </p:spPr>
            <p:txBody>
              <a:bodyPr/>
              <a:lstStyle/>
              <a:p>
                <a:r>
                  <a:rPr lang="ru-RU">
                    <a:noFill/>
                  </a:rPr>
                  <a:t> </a:t>
                </a:r>
              </a:p>
            </p:txBody>
          </p:sp>
        </mc:Fallback>
      </mc:AlternateContent>
      <p:pic>
        <p:nvPicPr>
          <p:cNvPr id="13" name="Рисунок 12">
            <a:extLst>
              <a:ext uri="{FF2B5EF4-FFF2-40B4-BE49-F238E27FC236}">
                <a16:creationId xmlns:a16="http://schemas.microsoft.com/office/drawing/2014/main" id="{7E4683FB-17C0-4FA8-B254-38E5D3E35932}"/>
              </a:ext>
            </a:extLst>
          </p:cNvPr>
          <p:cNvPicPr>
            <a:picLocks noChangeAspect="1"/>
          </p:cNvPicPr>
          <p:nvPr/>
        </p:nvPicPr>
        <p:blipFill>
          <a:blip r:embed="rId6"/>
          <a:stretch>
            <a:fillRect/>
          </a:stretch>
        </p:blipFill>
        <p:spPr>
          <a:xfrm>
            <a:off x="2955905" y="4484054"/>
            <a:ext cx="5562600" cy="962025"/>
          </a:xfrm>
          <a:prstGeom prst="rect">
            <a:avLst/>
          </a:prstGeom>
        </p:spPr>
      </p:pic>
    </p:spTree>
    <p:extLst>
      <p:ext uri="{BB962C8B-B14F-4D97-AF65-F5344CB8AC3E}">
        <p14:creationId xmlns:p14="http://schemas.microsoft.com/office/powerpoint/2010/main" val="42612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3FB5E8-A763-4D27-B216-FB463B753969}"/>
              </a:ext>
            </a:extLst>
          </p:cNvPr>
          <p:cNvSpPr txBox="1"/>
          <p:nvPr/>
        </p:nvSpPr>
        <p:spPr>
          <a:xfrm>
            <a:off x="244046" y="512972"/>
            <a:ext cx="8677532"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Твёрдый образец вещества нагревают в печи. На графике представлены результаты измерения поглощённого количества теплоты Q и температуры образца t.</a:t>
            </a:r>
          </a:p>
          <a:p>
            <a:pPr algn="just"/>
            <a:r>
              <a:rPr lang="ru-RU" sz="2400" dirty="0">
                <a:latin typeface="Courier New" panose="02070309020205020404" pitchFamily="49" charset="0"/>
                <a:cs typeface="Courier New" panose="02070309020205020404" pitchFamily="49" charset="0"/>
              </a:rPr>
              <a:t>Выберите из предложенного перечня все утверждения, которые соответствуют результатам проведённых экспериментальных наблюдений.</a:t>
            </a:r>
          </a:p>
        </p:txBody>
      </p:sp>
      <p:pic>
        <p:nvPicPr>
          <p:cNvPr id="5" name="Рисунок 4">
            <a:extLst>
              <a:ext uri="{FF2B5EF4-FFF2-40B4-BE49-F238E27FC236}">
                <a16:creationId xmlns:a16="http://schemas.microsoft.com/office/drawing/2014/main" id="{3F4A8E23-A580-41D2-8838-0A8804770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578" y="959813"/>
            <a:ext cx="3180369" cy="1585679"/>
          </a:xfrm>
          <a:prstGeom prst="rect">
            <a:avLst/>
          </a:prstGeom>
        </p:spPr>
      </p:pic>
      <p:sp>
        <p:nvSpPr>
          <p:cNvPr id="7" name="TextBox 6">
            <a:extLst>
              <a:ext uri="{FF2B5EF4-FFF2-40B4-BE49-F238E27FC236}">
                <a16:creationId xmlns:a16="http://schemas.microsoft.com/office/drawing/2014/main" id="{485ADE19-2B51-4A96-A8FB-04780DE6F2A4}"/>
              </a:ext>
            </a:extLst>
          </p:cNvPr>
          <p:cNvSpPr txBox="1"/>
          <p:nvPr/>
        </p:nvSpPr>
        <p:spPr>
          <a:xfrm>
            <a:off x="244046" y="3190628"/>
            <a:ext cx="11703908" cy="3046988"/>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В состоянии 2 вещество расплавилось наполовину.</a:t>
            </a:r>
          </a:p>
          <a:p>
            <a:r>
              <a:rPr lang="ru-RU" sz="2400" b="1" dirty="0">
                <a:latin typeface="Courier New" panose="02070309020205020404" pitchFamily="49" charset="0"/>
                <a:cs typeface="Courier New" panose="02070309020205020404" pitchFamily="49" charset="0"/>
              </a:rPr>
              <a:t>2) </a:t>
            </a:r>
            <a:r>
              <a:rPr lang="ru-RU" sz="2400" dirty="0">
                <a:latin typeface="Courier New" panose="02070309020205020404" pitchFamily="49" charset="0"/>
                <a:cs typeface="Courier New" panose="02070309020205020404" pitchFamily="49" charset="0"/>
              </a:rPr>
              <a:t>На участке 0-1 внутренняя энергия вещества возрастает.</a:t>
            </a:r>
          </a:p>
          <a:p>
            <a:r>
              <a:rPr lang="ru-RU" sz="2400" b="1" dirty="0">
                <a:latin typeface="Courier New" panose="02070309020205020404" pitchFamily="49" charset="0"/>
                <a:cs typeface="Courier New" panose="02070309020205020404" pitchFamily="49" charset="0"/>
              </a:rPr>
              <a:t>3) </a:t>
            </a:r>
            <a:r>
              <a:rPr lang="ru-RU" sz="2400" dirty="0">
                <a:latin typeface="Courier New" panose="02070309020205020404" pitchFamily="49" charset="0"/>
                <a:cs typeface="Courier New" panose="02070309020205020404" pitchFamily="49" charset="0"/>
              </a:rPr>
              <a:t>Температура кипения вещества равна 40 °C.</a:t>
            </a:r>
          </a:p>
          <a:p>
            <a:r>
              <a:rPr lang="ru-RU" sz="2400" b="1" dirty="0">
                <a:latin typeface="Courier New" panose="02070309020205020404" pitchFamily="49" charset="0"/>
                <a:cs typeface="Courier New" panose="02070309020205020404" pitchFamily="49" charset="0"/>
              </a:rPr>
              <a:t>4) </a:t>
            </a:r>
            <a:r>
              <a:rPr lang="ru-RU" sz="2400" dirty="0">
                <a:latin typeface="Courier New" panose="02070309020205020404" pitchFamily="49" charset="0"/>
                <a:cs typeface="Courier New" panose="02070309020205020404" pitchFamily="49" charset="0"/>
              </a:rPr>
              <a:t>Удельная теплоёмкость вещества в жидком состоянии больше, чем в твёрдом.</a:t>
            </a:r>
          </a:p>
          <a:p>
            <a:r>
              <a:rPr lang="ru-RU" sz="2400" b="1" dirty="0">
                <a:latin typeface="Courier New" panose="02070309020205020404" pitchFamily="49" charset="0"/>
                <a:cs typeface="Courier New" panose="02070309020205020404" pitchFamily="49" charset="0"/>
              </a:rPr>
              <a:t>5) </a:t>
            </a:r>
            <a:r>
              <a:rPr lang="ru-RU" sz="2400" dirty="0">
                <a:latin typeface="Courier New" panose="02070309020205020404" pitchFamily="49" charset="0"/>
                <a:cs typeface="Courier New" panose="02070309020205020404" pitchFamily="49" charset="0"/>
              </a:rPr>
              <a:t>Для того чтобы увеличить температуру этого образца вещества в жидком состоянии на 40 °C, ему надо передать количество теплоты, равное 180 кДж.</a:t>
            </a:r>
          </a:p>
        </p:txBody>
      </p:sp>
      <p:sp>
        <p:nvSpPr>
          <p:cNvPr id="9" name="Знак умножения 8">
            <a:extLst>
              <a:ext uri="{FF2B5EF4-FFF2-40B4-BE49-F238E27FC236}">
                <a16:creationId xmlns:a16="http://schemas.microsoft.com/office/drawing/2014/main" id="{26FBEB81-CBCA-4DD9-9AED-C70F79937940}"/>
              </a:ext>
            </a:extLst>
          </p:cNvPr>
          <p:cNvSpPr/>
          <p:nvPr/>
        </p:nvSpPr>
        <p:spPr>
          <a:xfrm>
            <a:off x="244046" y="3145531"/>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CC16E201-984B-4CF0-8529-42E526FF6FBA}"/>
              </a:ext>
            </a:extLst>
          </p:cNvPr>
          <p:cNvSpPr/>
          <p:nvPr/>
        </p:nvSpPr>
        <p:spPr>
          <a:xfrm>
            <a:off x="283561" y="3620550"/>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Знак умножения 11">
            <a:extLst>
              <a:ext uri="{FF2B5EF4-FFF2-40B4-BE49-F238E27FC236}">
                <a16:creationId xmlns:a16="http://schemas.microsoft.com/office/drawing/2014/main" id="{71D3D61E-5584-4D99-AC8B-9D2E5CC9260F}"/>
              </a:ext>
            </a:extLst>
          </p:cNvPr>
          <p:cNvSpPr/>
          <p:nvPr/>
        </p:nvSpPr>
        <p:spPr>
          <a:xfrm>
            <a:off x="231687" y="3906964"/>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ABE301DE-3757-4DE9-9323-7A4AEC0A9627}"/>
              </a:ext>
            </a:extLst>
          </p:cNvPr>
          <p:cNvSpPr/>
          <p:nvPr/>
        </p:nvSpPr>
        <p:spPr>
          <a:xfrm>
            <a:off x="318055" y="4350417"/>
            <a:ext cx="37379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Знак умножения 13">
            <a:extLst>
              <a:ext uri="{FF2B5EF4-FFF2-40B4-BE49-F238E27FC236}">
                <a16:creationId xmlns:a16="http://schemas.microsoft.com/office/drawing/2014/main" id="{6C76BB20-1768-4A69-BA7B-7B045F0CAB47}"/>
              </a:ext>
            </a:extLst>
          </p:cNvPr>
          <p:cNvSpPr/>
          <p:nvPr/>
        </p:nvSpPr>
        <p:spPr>
          <a:xfrm>
            <a:off x="214309" y="4949709"/>
            <a:ext cx="477537" cy="566937"/>
          </a:xfrm>
          <a:prstGeom prst="mathMultiply">
            <a:avLst>
              <a:gd name="adj1" fmla="val 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D0745E-A7C6-4F53-BC86-3DE7ED1FEC75}"/>
              </a:ext>
            </a:extLst>
          </p:cNvPr>
          <p:cNvPicPr>
            <a:picLocks noChangeAspect="1"/>
          </p:cNvPicPr>
          <p:nvPr/>
        </p:nvPicPr>
        <p:blipFill>
          <a:blip r:embed="rId3"/>
          <a:stretch>
            <a:fillRect/>
          </a:stretch>
        </p:blipFill>
        <p:spPr>
          <a:xfrm>
            <a:off x="105414" y="434645"/>
            <a:ext cx="695325" cy="371475"/>
          </a:xfrm>
          <a:prstGeom prst="rect">
            <a:avLst/>
          </a:prstGeom>
        </p:spPr>
      </p:pic>
    </p:spTree>
    <p:extLst>
      <p:ext uri="{BB962C8B-B14F-4D97-AF65-F5344CB8AC3E}">
        <p14:creationId xmlns:p14="http://schemas.microsoft.com/office/powerpoint/2010/main" val="31843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1BA471-7FE7-436B-841F-81FD51A9B3FF}"/>
              </a:ext>
            </a:extLst>
          </p:cNvPr>
          <p:cNvSpPr txBox="1"/>
          <p:nvPr/>
        </p:nvSpPr>
        <p:spPr>
          <a:xfrm>
            <a:off x="145192" y="421324"/>
            <a:ext cx="11865576" cy="2308324"/>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 рисунках А и Б приведены графики двух процессов: 1-2 (гипербола) и 3-4, в каждом из которых участвует 1 моль разреженного гелия. Графики построены в координатах p-V и V-T, где р — давление, V — объём и Т — абсолютная температура газа.</a:t>
            </a:r>
          </a:p>
          <a:p>
            <a:pPr indent="715963" algn="just"/>
            <a:r>
              <a:rPr lang="ru-RU" sz="2400" dirty="0">
                <a:latin typeface="Courier New" panose="02070309020205020404" pitchFamily="49" charset="0"/>
                <a:cs typeface="Courier New" panose="02070309020205020404" pitchFamily="49" charset="0"/>
              </a:rPr>
              <a:t>Установите соответствие между графиками и утверждениями, характеризующими изображённые на графиках процессы.</a:t>
            </a:r>
          </a:p>
        </p:txBody>
      </p:sp>
      <p:sp>
        <p:nvSpPr>
          <p:cNvPr id="5" name="TextBox 4">
            <a:extLst>
              <a:ext uri="{FF2B5EF4-FFF2-40B4-BE49-F238E27FC236}">
                <a16:creationId xmlns:a16="http://schemas.microsoft.com/office/drawing/2014/main" id="{887D80DA-23F2-4037-B4C4-3D2A0DC4F07E}"/>
              </a:ext>
            </a:extLst>
          </p:cNvPr>
          <p:cNvSpPr txBox="1"/>
          <p:nvPr/>
        </p:nvSpPr>
        <p:spPr>
          <a:xfrm>
            <a:off x="1059591" y="2729648"/>
            <a:ext cx="1547685" cy="461665"/>
          </a:xfrm>
          <a:prstGeom prst="rect">
            <a:avLst/>
          </a:prstGeom>
          <a:noFill/>
        </p:spPr>
        <p:txBody>
          <a:bodyPr wrap="square">
            <a:spAutoFit/>
          </a:bodyPr>
          <a:lstStyle/>
          <a:p>
            <a:r>
              <a:rPr lang="ru-RU" sz="2400" b="1">
                <a:latin typeface="Courier New" panose="02070309020205020404" pitchFamily="49" charset="0"/>
                <a:cs typeface="Courier New" panose="02070309020205020404" pitchFamily="49" charset="0"/>
              </a:rPr>
              <a:t>ГРАФИКИ</a:t>
            </a:r>
            <a:endParaRPr lang="ru-RU" sz="24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BC9CBC9-12FA-4940-912B-8372284A827C}"/>
              </a:ext>
            </a:extLst>
          </p:cNvPr>
          <p:cNvSpPr txBox="1"/>
          <p:nvPr/>
        </p:nvSpPr>
        <p:spPr>
          <a:xfrm>
            <a:off x="8547786" y="2729647"/>
            <a:ext cx="2301446"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УТВЕРЖДЕНИЯ</a:t>
            </a:r>
          </a:p>
        </p:txBody>
      </p:sp>
      <p:pic>
        <p:nvPicPr>
          <p:cNvPr id="9" name="Рисунок 8">
            <a:extLst>
              <a:ext uri="{FF2B5EF4-FFF2-40B4-BE49-F238E27FC236}">
                <a16:creationId xmlns:a16="http://schemas.microsoft.com/office/drawing/2014/main" id="{3696B80F-347D-4FAD-BC4C-4EB60735C3F0}"/>
              </a:ext>
            </a:extLst>
          </p:cNvPr>
          <p:cNvPicPr>
            <a:picLocks noChangeAspect="1"/>
          </p:cNvPicPr>
          <p:nvPr/>
        </p:nvPicPr>
        <p:blipFill>
          <a:blip r:embed="rId2"/>
          <a:stretch>
            <a:fillRect/>
          </a:stretch>
        </p:blipFill>
        <p:spPr>
          <a:xfrm>
            <a:off x="202779" y="3091335"/>
            <a:ext cx="2276475" cy="1752600"/>
          </a:xfrm>
          <a:prstGeom prst="rect">
            <a:avLst/>
          </a:prstGeom>
        </p:spPr>
      </p:pic>
      <p:pic>
        <p:nvPicPr>
          <p:cNvPr id="11" name="Рисунок 10">
            <a:extLst>
              <a:ext uri="{FF2B5EF4-FFF2-40B4-BE49-F238E27FC236}">
                <a16:creationId xmlns:a16="http://schemas.microsoft.com/office/drawing/2014/main" id="{C3467B45-7EEC-4FC8-A06B-DBF83623A35D}"/>
              </a:ext>
            </a:extLst>
          </p:cNvPr>
          <p:cNvPicPr>
            <a:picLocks noChangeAspect="1"/>
          </p:cNvPicPr>
          <p:nvPr/>
        </p:nvPicPr>
        <p:blipFill>
          <a:blip r:embed="rId3"/>
          <a:stretch>
            <a:fillRect/>
          </a:stretch>
        </p:blipFill>
        <p:spPr>
          <a:xfrm>
            <a:off x="2607276" y="3071684"/>
            <a:ext cx="2276475" cy="2058422"/>
          </a:xfrm>
          <a:prstGeom prst="rect">
            <a:avLst/>
          </a:prstGeom>
        </p:spPr>
      </p:pic>
      <p:sp>
        <p:nvSpPr>
          <p:cNvPr id="13" name="TextBox 12">
            <a:extLst>
              <a:ext uri="{FF2B5EF4-FFF2-40B4-BE49-F238E27FC236}">
                <a16:creationId xmlns:a16="http://schemas.microsoft.com/office/drawing/2014/main" id="{07F80288-BC9F-4CEF-B0B2-281B1B12120A}"/>
              </a:ext>
            </a:extLst>
          </p:cNvPr>
          <p:cNvSpPr txBox="1"/>
          <p:nvPr/>
        </p:nvSpPr>
        <p:spPr>
          <a:xfrm>
            <a:off x="5730446" y="3191312"/>
            <a:ext cx="6098058" cy="3139321"/>
          </a:xfrm>
          <a:prstGeom prst="rect">
            <a:avLst/>
          </a:prstGeom>
          <a:noFill/>
        </p:spPr>
        <p:txBody>
          <a:bodyPr wrap="square">
            <a:spAutoFit/>
          </a:bodyPr>
          <a:lstStyle/>
          <a:p>
            <a:pPr algn="just"/>
            <a:r>
              <a:rPr lang="ru-RU" b="1" dirty="0">
                <a:latin typeface="Courier New" panose="02070309020205020404" pitchFamily="49" charset="0"/>
                <a:cs typeface="Courier New" panose="02070309020205020404" pitchFamily="49" charset="0"/>
              </a:rPr>
              <a:t>1) </a:t>
            </a:r>
            <a:r>
              <a:rPr lang="ru-RU" dirty="0">
                <a:latin typeface="Courier New" panose="02070309020205020404" pitchFamily="49" charset="0"/>
                <a:cs typeface="Courier New" panose="02070309020205020404" pitchFamily="49" charset="0"/>
              </a:rPr>
              <a:t>Над газом совершают положительную работу, при этом его внутренняя энергия увеличивается.</a:t>
            </a:r>
          </a:p>
          <a:p>
            <a:pPr algn="just"/>
            <a:r>
              <a:rPr lang="ru-RU" b="1" dirty="0">
                <a:latin typeface="Courier New" panose="02070309020205020404" pitchFamily="49" charset="0"/>
                <a:cs typeface="Courier New" panose="02070309020205020404" pitchFamily="49" charset="0"/>
              </a:rPr>
              <a:t>2) </a:t>
            </a:r>
            <a:r>
              <a:rPr lang="ru-RU" dirty="0">
                <a:latin typeface="Courier New" panose="02070309020205020404" pitchFamily="49" charset="0"/>
                <a:cs typeface="Courier New" panose="02070309020205020404" pitchFamily="49" charset="0"/>
              </a:rPr>
              <a:t>Над газом совершают положительную работу, при этом газ отдаёт положительное количество теплоты.</a:t>
            </a:r>
          </a:p>
          <a:p>
            <a:pPr algn="just"/>
            <a:r>
              <a:rPr lang="ru-RU" b="1" dirty="0">
                <a:latin typeface="Courier New" panose="02070309020205020404" pitchFamily="49" charset="0"/>
                <a:cs typeface="Courier New" panose="02070309020205020404" pitchFamily="49" charset="0"/>
              </a:rPr>
              <a:t>3) </a:t>
            </a:r>
            <a:r>
              <a:rPr lang="ru-RU" dirty="0">
                <a:latin typeface="Courier New" panose="02070309020205020404" pitchFamily="49" charset="0"/>
                <a:cs typeface="Courier New" panose="02070309020205020404" pitchFamily="49" charset="0"/>
              </a:rPr>
              <a:t>Газ получает положительное количество теплоты и совершает положительную работу.</a:t>
            </a:r>
          </a:p>
          <a:p>
            <a:pPr algn="just"/>
            <a:r>
              <a:rPr lang="ru-RU" b="1" dirty="0">
                <a:latin typeface="Courier New" panose="02070309020205020404" pitchFamily="49" charset="0"/>
                <a:cs typeface="Courier New" panose="02070309020205020404" pitchFamily="49" charset="0"/>
              </a:rPr>
              <a:t>4) </a:t>
            </a:r>
            <a:r>
              <a:rPr lang="ru-RU" dirty="0">
                <a:latin typeface="Courier New" panose="02070309020205020404" pitchFamily="49" charset="0"/>
                <a:cs typeface="Courier New" panose="02070309020205020404" pitchFamily="49" charset="0"/>
              </a:rPr>
              <a:t>Газ получает положительное количество теплоты, при этом его внутренняя энергия увеличивается.</a:t>
            </a:r>
          </a:p>
        </p:txBody>
      </p:sp>
      <p:sp>
        <p:nvSpPr>
          <p:cNvPr id="14" name="Прямоугольник 13">
            <a:extLst>
              <a:ext uri="{FF2B5EF4-FFF2-40B4-BE49-F238E27FC236}">
                <a16:creationId xmlns:a16="http://schemas.microsoft.com/office/drawing/2014/main" id="{9816E68B-AE3E-47F0-8811-5627B072FFC9}"/>
              </a:ext>
            </a:extLst>
          </p:cNvPr>
          <p:cNvSpPr/>
          <p:nvPr/>
        </p:nvSpPr>
        <p:spPr>
          <a:xfrm>
            <a:off x="1271770" y="3029893"/>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3</a:t>
            </a:r>
            <a:endParaRPr lang="ru-RU" sz="5400" b="1" cap="none" spc="0" dirty="0">
              <a:ln w="22225">
                <a:solidFill>
                  <a:schemeClr val="accent2"/>
                </a:solidFill>
                <a:prstDash val="solid"/>
              </a:ln>
              <a:solidFill>
                <a:schemeClr val="accent2">
                  <a:lumMod val="40000"/>
                  <a:lumOff val="60000"/>
                </a:schemeClr>
              </a:solidFill>
              <a:effectLs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54D5D5-ECAB-45DB-A6A7-595E97CB34BA}"/>
                  </a:ext>
                </a:extLst>
              </p:cNvPr>
              <p:cNvSpPr txBox="1"/>
              <p:nvPr/>
            </p:nvSpPr>
            <p:spPr>
              <a:xfrm>
                <a:off x="654291" y="4889321"/>
                <a:ext cx="169694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𝑐𝑜𝑛𝑠𝑡</m:t>
                      </m:r>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m:t>
                      </m:r>
                    </m:oMath>
                  </m:oMathPara>
                </a14:m>
                <a:endParaRPr lang="ru-RU" dirty="0"/>
              </a:p>
            </p:txBody>
          </p:sp>
        </mc:Choice>
        <mc:Fallback xmlns="">
          <p:sp>
            <p:nvSpPr>
              <p:cNvPr id="15" name="TextBox 14">
                <a:extLst>
                  <a:ext uri="{FF2B5EF4-FFF2-40B4-BE49-F238E27FC236}">
                    <a16:creationId xmlns:a16="http://schemas.microsoft.com/office/drawing/2014/main" id="{9F54D5D5-ECAB-45DB-A6A7-595E97CB34BA}"/>
                  </a:ext>
                </a:extLst>
              </p:cNvPr>
              <p:cNvSpPr txBox="1">
                <a:spLocks noRot="1" noChangeAspect="1" noMove="1" noResize="1" noEditPoints="1" noAdjustHandles="1" noChangeArrowheads="1" noChangeShapeType="1" noTextEdit="1"/>
              </p:cNvSpPr>
              <p:nvPr/>
            </p:nvSpPr>
            <p:spPr>
              <a:xfrm>
                <a:off x="654291" y="4889321"/>
                <a:ext cx="1696942" cy="553998"/>
              </a:xfrm>
              <a:prstGeom prst="rect">
                <a:avLst/>
              </a:prstGeom>
              <a:blipFill>
                <a:blip r:embed="rId4"/>
                <a:stretch>
                  <a:fillRect b="-1208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955322-A1C7-4B01-8329-5376AFE22C0C}"/>
                  </a:ext>
                </a:extLst>
              </p:cNvPr>
              <p:cNvSpPr txBox="1"/>
              <p:nvPr/>
            </p:nvSpPr>
            <p:spPr>
              <a:xfrm>
                <a:off x="-616294" y="5472142"/>
                <a:ext cx="33517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e>
                        <m:sub>
                          <m:r>
                            <a:rPr lang="ru-RU" b="0" i="1" smtClean="0">
                              <a:latin typeface="Cambria Math" panose="02040503050406030204" pitchFamily="18" charset="0"/>
                              <a:ea typeface="Cambria Math" panose="02040503050406030204" pitchFamily="18" charset="0"/>
                            </a:rPr>
                            <m:t>г</m:t>
                          </m:r>
                        </m:sub>
                      </m:sSub>
                      <m:r>
                        <a:rPr lang="en-US" b="0" i="1" smtClean="0">
                          <a:latin typeface="Cambria Math" panose="02040503050406030204" pitchFamily="18" charset="0"/>
                          <a:ea typeface="Cambria Math" panose="02040503050406030204" pitchFamily="18" charset="0"/>
                        </a:rPr>
                        <m:t>&gt;0;  ∆</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&gt;0</m:t>
                      </m:r>
                    </m:oMath>
                  </m:oMathPara>
                </a14:m>
                <a:endParaRPr lang="ru-RU" dirty="0"/>
              </a:p>
            </p:txBody>
          </p:sp>
        </mc:Choice>
        <mc:Fallback xmlns="">
          <p:sp>
            <p:nvSpPr>
              <p:cNvPr id="17" name="TextBox 16">
                <a:extLst>
                  <a:ext uri="{FF2B5EF4-FFF2-40B4-BE49-F238E27FC236}">
                    <a16:creationId xmlns:a16="http://schemas.microsoft.com/office/drawing/2014/main" id="{8B955322-A1C7-4B01-8329-5376AFE22C0C}"/>
                  </a:ext>
                </a:extLst>
              </p:cNvPr>
              <p:cNvSpPr txBox="1">
                <a:spLocks noRot="1" noChangeAspect="1" noMove="1" noResize="1" noEditPoints="1" noAdjustHandles="1" noChangeArrowheads="1" noChangeShapeType="1" noTextEdit="1"/>
              </p:cNvSpPr>
              <p:nvPr/>
            </p:nvSpPr>
            <p:spPr>
              <a:xfrm>
                <a:off x="-616294" y="5472142"/>
                <a:ext cx="3351769" cy="369332"/>
              </a:xfrm>
              <a:prstGeom prst="rect">
                <a:avLst/>
              </a:prstGeom>
              <a:blipFill>
                <a:blip r:embed="rId5"/>
                <a:stretch>
                  <a:fillRect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7EBE5E8-3794-463C-B2CA-34EC0BF6B403}"/>
                  </a:ext>
                </a:extLst>
              </p:cNvPr>
              <p:cNvSpPr txBox="1"/>
              <p:nvPr/>
            </p:nvSpPr>
            <p:spPr>
              <a:xfrm>
                <a:off x="3018551" y="5126521"/>
                <a:ext cx="169694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𝑐𝑜𝑛𝑠𝑡</m:t>
                      </m:r>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oMath>
                  </m:oMathPara>
                </a14:m>
                <a:endParaRPr lang="ru-RU" dirty="0"/>
              </a:p>
            </p:txBody>
          </p:sp>
        </mc:Choice>
        <mc:Fallback xmlns="">
          <p:sp>
            <p:nvSpPr>
              <p:cNvPr id="18" name="TextBox 17">
                <a:extLst>
                  <a:ext uri="{FF2B5EF4-FFF2-40B4-BE49-F238E27FC236}">
                    <a16:creationId xmlns:a16="http://schemas.microsoft.com/office/drawing/2014/main" id="{87EBE5E8-3794-463C-B2CA-34EC0BF6B403}"/>
                  </a:ext>
                </a:extLst>
              </p:cNvPr>
              <p:cNvSpPr txBox="1">
                <a:spLocks noRot="1" noChangeAspect="1" noMove="1" noResize="1" noEditPoints="1" noAdjustHandles="1" noChangeArrowheads="1" noChangeShapeType="1" noTextEdit="1"/>
              </p:cNvSpPr>
              <p:nvPr/>
            </p:nvSpPr>
            <p:spPr>
              <a:xfrm>
                <a:off x="3018551" y="5126521"/>
                <a:ext cx="1696942" cy="553998"/>
              </a:xfrm>
              <a:prstGeom prst="rect">
                <a:avLst/>
              </a:prstGeom>
              <a:blipFill>
                <a:blip r:embed="rId6"/>
                <a:stretch>
                  <a:fillRect b="-549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BCFBB1-BEA3-4967-BCF6-21602E6C7643}"/>
                  </a:ext>
                </a:extLst>
              </p:cNvPr>
              <p:cNvSpPr txBox="1"/>
              <p:nvPr/>
            </p:nvSpPr>
            <p:spPr>
              <a:xfrm>
                <a:off x="1813352" y="5709342"/>
                <a:ext cx="33517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e>
                        <m:sub>
                          <m:r>
                            <a:rPr lang="ru-RU" b="0" i="1" smtClean="0">
                              <a:latin typeface="Cambria Math" panose="02040503050406030204" pitchFamily="18" charset="0"/>
                              <a:ea typeface="Cambria Math" panose="02040503050406030204" pitchFamily="18" charset="0"/>
                            </a:rPr>
                            <m:t>г</m:t>
                          </m:r>
                        </m:sub>
                      </m:sSub>
                      <m:r>
                        <a:rPr lang="en-US" b="0" i="1" smtClean="0">
                          <a:latin typeface="Cambria Math" panose="02040503050406030204" pitchFamily="18" charset="0"/>
                          <a:ea typeface="Cambria Math" panose="02040503050406030204" pitchFamily="18" charset="0"/>
                        </a:rPr>
                        <m:t>&lt;0;  ∆</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&lt;0;</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&lt;0</m:t>
                      </m:r>
                    </m:oMath>
                  </m:oMathPara>
                </a14:m>
                <a:endParaRPr lang="ru-RU" dirty="0"/>
              </a:p>
            </p:txBody>
          </p:sp>
        </mc:Choice>
        <mc:Fallback xmlns="">
          <p:sp>
            <p:nvSpPr>
              <p:cNvPr id="19" name="TextBox 18">
                <a:extLst>
                  <a:ext uri="{FF2B5EF4-FFF2-40B4-BE49-F238E27FC236}">
                    <a16:creationId xmlns:a16="http://schemas.microsoft.com/office/drawing/2014/main" id="{DDBCFBB1-BEA3-4967-BCF6-21602E6C7643}"/>
                  </a:ext>
                </a:extLst>
              </p:cNvPr>
              <p:cNvSpPr txBox="1">
                <a:spLocks noRot="1" noChangeAspect="1" noMove="1" noResize="1" noEditPoints="1" noAdjustHandles="1" noChangeArrowheads="1" noChangeShapeType="1" noTextEdit="1"/>
              </p:cNvSpPr>
              <p:nvPr/>
            </p:nvSpPr>
            <p:spPr>
              <a:xfrm>
                <a:off x="1813352" y="5709342"/>
                <a:ext cx="3351769" cy="369332"/>
              </a:xfrm>
              <a:prstGeom prst="rect">
                <a:avLst/>
              </a:prstGeom>
              <a:blipFill>
                <a:blip r:embed="rId7"/>
                <a:stretch>
                  <a:fillRect b="-10000"/>
                </a:stretch>
              </a:blipFill>
            </p:spPr>
            <p:txBody>
              <a:bodyPr/>
              <a:lstStyle/>
              <a:p>
                <a:r>
                  <a:rPr lang="ru-RU">
                    <a:noFill/>
                  </a:rPr>
                  <a:t> </a:t>
                </a:r>
              </a:p>
            </p:txBody>
          </p:sp>
        </mc:Fallback>
      </mc:AlternateContent>
      <p:sp>
        <p:nvSpPr>
          <p:cNvPr id="20" name="Прямоугольник 19">
            <a:extLst>
              <a:ext uri="{FF2B5EF4-FFF2-40B4-BE49-F238E27FC236}">
                <a16:creationId xmlns:a16="http://schemas.microsoft.com/office/drawing/2014/main" id="{994667EF-7E34-4D5A-8211-B712691AA045}"/>
              </a:ext>
            </a:extLst>
          </p:cNvPr>
          <p:cNvSpPr/>
          <p:nvPr/>
        </p:nvSpPr>
        <p:spPr>
          <a:xfrm>
            <a:off x="3436620" y="3024654"/>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2</a:t>
            </a:r>
            <a:endParaRPr lang="ru-RU" sz="5400" b="1" cap="none" spc="0" dirty="0">
              <a:ln w="22225">
                <a:solidFill>
                  <a:schemeClr val="accent2"/>
                </a:solidFill>
                <a:prstDash val="solid"/>
              </a:ln>
              <a:solidFill>
                <a:schemeClr val="accent2">
                  <a:lumMod val="40000"/>
                  <a:lumOff val="60000"/>
                </a:schemeClr>
              </a:solidFill>
              <a:effectLst/>
            </a:endParaRPr>
          </a:p>
        </p:txBody>
      </p:sp>
      <p:pic>
        <p:nvPicPr>
          <p:cNvPr id="22" name="Рисунок 21">
            <a:extLst>
              <a:ext uri="{FF2B5EF4-FFF2-40B4-BE49-F238E27FC236}">
                <a16:creationId xmlns:a16="http://schemas.microsoft.com/office/drawing/2014/main" id="{8F0E0547-1941-423C-84F3-3A97679939FA}"/>
              </a:ext>
            </a:extLst>
          </p:cNvPr>
          <p:cNvPicPr>
            <a:picLocks noChangeAspect="1"/>
          </p:cNvPicPr>
          <p:nvPr/>
        </p:nvPicPr>
        <p:blipFill>
          <a:blip r:embed="rId8"/>
          <a:stretch>
            <a:fillRect/>
          </a:stretch>
        </p:blipFill>
        <p:spPr>
          <a:xfrm>
            <a:off x="41189" y="421324"/>
            <a:ext cx="685800" cy="371475"/>
          </a:xfrm>
          <a:prstGeom prst="rect">
            <a:avLst/>
          </a:prstGeom>
        </p:spPr>
      </p:pic>
    </p:spTree>
    <p:extLst>
      <p:ext uri="{BB962C8B-B14F-4D97-AF65-F5344CB8AC3E}">
        <p14:creationId xmlns:p14="http://schemas.microsoft.com/office/powerpoint/2010/main" val="39824884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2649</Words>
  <Application>Microsoft Office PowerPoint</Application>
  <PresentationFormat>Широкоэкранный</PresentationFormat>
  <Paragraphs>240</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Calibri Light</vt:lpstr>
      <vt:lpstr>Cambria Math</vt:lpstr>
      <vt:lpstr>Courier New</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Дубовик</dc:creator>
  <cp:lastModifiedBy>Владимир Дубовик</cp:lastModifiedBy>
  <cp:revision>76</cp:revision>
  <dcterms:created xsi:type="dcterms:W3CDTF">2025-02-03T05:48:33Z</dcterms:created>
  <dcterms:modified xsi:type="dcterms:W3CDTF">2025-02-05T08:48:01Z</dcterms:modified>
</cp:coreProperties>
</file>