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59" r:id="rId5"/>
    <p:sldId id="260" r:id="rId6"/>
    <p:sldId id="261" r:id="rId7"/>
    <p:sldId id="271" r:id="rId8"/>
    <p:sldId id="270" r:id="rId9"/>
    <p:sldId id="272" r:id="rId10"/>
    <p:sldId id="273" r:id="rId11"/>
    <p:sldId id="274" r:id="rId12"/>
    <p:sldId id="275" r:id="rId13"/>
    <p:sldId id="276" r:id="rId14"/>
    <p:sldId id="277" r:id="rId15"/>
    <p:sldId id="278" r:id="rId16"/>
    <p:sldId id="256" r:id="rId17"/>
    <p:sldId id="262" r:id="rId18"/>
    <p:sldId id="263" r:id="rId19"/>
    <p:sldId id="264" r:id="rId20"/>
    <p:sldId id="265" r:id="rId21"/>
    <p:sldId id="266" r:id="rId22"/>
    <p:sldId id="267" r:id="rId23"/>
    <p:sldId id="268" r:id="rId24"/>
    <p:sldId id="279" r:id="rId25"/>
    <p:sldId id="280" r:id="rId26"/>
    <p:sldId id="281" r:id="rId27"/>
    <p:sldId id="282" r:id="rId28"/>
    <p:sldId id="283"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57F340-EA86-4B23-B042-1D7B7B18BA5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B3A9286-90EC-4F3C-9401-D3D373FE7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52967C0-5819-45FC-A048-D05E0768F8FE}"/>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5" name="Нижний колонтитул 4">
            <a:extLst>
              <a:ext uri="{FF2B5EF4-FFF2-40B4-BE49-F238E27FC236}">
                <a16:creationId xmlns:a16="http://schemas.microsoft.com/office/drawing/2014/main" id="{29CABD5F-3B4D-45AB-A7FD-E670DD7B35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30FB2BC-AD34-4A53-9DE4-C0E80BA3B8A9}"/>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211517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7545AF-E5C5-4428-9D13-26A128873A8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2CB0535-EC57-4841-B18B-21CA0664D26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CF1E380-7967-4109-ABA9-BC136C99964A}"/>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5" name="Нижний колонтитул 4">
            <a:extLst>
              <a:ext uri="{FF2B5EF4-FFF2-40B4-BE49-F238E27FC236}">
                <a16:creationId xmlns:a16="http://schemas.microsoft.com/office/drawing/2014/main" id="{F7B83410-0EA6-4410-BFFD-05195D8F4E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7781CC9-AA91-4A91-A80E-04D8EA9485F4}"/>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199539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F99F3FC-9262-43AA-AE6B-E17D2ACFED0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65B2EE4-5F45-4217-B4AF-BB73460B851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689FBC0-2E5F-4D50-AE8A-E24FE3A15D24}"/>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5" name="Нижний колонтитул 4">
            <a:extLst>
              <a:ext uri="{FF2B5EF4-FFF2-40B4-BE49-F238E27FC236}">
                <a16:creationId xmlns:a16="http://schemas.microsoft.com/office/drawing/2014/main" id="{BC7F1094-9D8B-46D4-9D7C-D7452E3F4D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16E692-3BD0-4194-A004-09E8AC4D0D0A}"/>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202164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6DF39-30FD-490A-887D-1D4E0203B63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8CA438-F2F4-4ADC-A62A-1CEFD4083B1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BC9C3A-3EE9-42CE-A19F-8F3D5D68054B}"/>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5" name="Нижний колонтитул 4">
            <a:extLst>
              <a:ext uri="{FF2B5EF4-FFF2-40B4-BE49-F238E27FC236}">
                <a16:creationId xmlns:a16="http://schemas.microsoft.com/office/drawing/2014/main" id="{63632670-8350-4AD8-8BC5-BD5441D473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54C5FB-11C9-461D-985B-67149D8A3C1E}"/>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211033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520C16-426D-47C9-BD59-43EC9AE28B3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EEE5B5B-5930-4E5F-8FF2-7C191FB505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3F87F5A-E43E-4EA0-9AA9-F33DB26AE377}"/>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5" name="Нижний колонтитул 4">
            <a:extLst>
              <a:ext uri="{FF2B5EF4-FFF2-40B4-BE49-F238E27FC236}">
                <a16:creationId xmlns:a16="http://schemas.microsoft.com/office/drawing/2014/main" id="{4A0454A3-CC7C-42F0-A891-05D60F03BB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DF1389C-DA82-4E48-A665-CBB9A4419F0E}"/>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273175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DA17A4-74CA-4E84-9D79-7FD1FB6EB7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47B8280-45CB-4417-BDAE-FC4759E9553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20B5CD2-169A-4AC4-8824-A0B486594F6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35EF516-0B62-401F-AFAD-5774F455BCCC}"/>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6" name="Нижний колонтитул 5">
            <a:extLst>
              <a:ext uri="{FF2B5EF4-FFF2-40B4-BE49-F238E27FC236}">
                <a16:creationId xmlns:a16="http://schemas.microsoft.com/office/drawing/2014/main" id="{3FCFD175-2F19-4DCF-AC49-6DB03AD6DDC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678389A-6041-40D4-BFF1-00026DF74ECE}"/>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221510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071A2C-AD7E-440B-843C-059BA21D546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82E5C70-7CE0-4239-BF7A-9F1A4F24D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8DDA4E9-FA89-4293-9BCC-3EA80A93A0C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4F9D512-A007-40F5-B6CD-6B06927C4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5742F85-06BB-4370-8F9B-F10295BB981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47B3AC2-026E-4ECD-9605-A8F85311AC96}"/>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8" name="Нижний колонтитул 7">
            <a:extLst>
              <a:ext uri="{FF2B5EF4-FFF2-40B4-BE49-F238E27FC236}">
                <a16:creationId xmlns:a16="http://schemas.microsoft.com/office/drawing/2014/main" id="{87931026-15B4-4767-9DC3-51C58F6D4EF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25C72C0-A18F-46A6-8004-25AB5DFBFB27}"/>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312186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F6C2A8-94D7-4C2D-BE8D-B281B474E3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54D7C05-62A9-4F3C-BD47-4117D0A17F45}"/>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4" name="Нижний колонтитул 3">
            <a:extLst>
              <a:ext uri="{FF2B5EF4-FFF2-40B4-BE49-F238E27FC236}">
                <a16:creationId xmlns:a16="http://schemas.microsoft.com/office/drawing/2014/main" id="{BCBC2F44-FDA0-4EAC-B674-1D5586F9B47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166788C-1485-4C1F-8D3E-7822A22FDF58}"/>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306644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3B8E690-348F-44C1-9939-35FA121437E3}"/>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3" name="Нижний колонтитул 2">
            <a:extLst>
              <a:ext uri="{FF2B5EF4-FFF2-40B4-BE49-F238E27FC236}">
                <a16:creationId xmlns:a16="http://schemas.microsoft.com/office/drawing/2014/main" id="{552ABB20-495C-47F3-A97E-F6261D62A01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A048B8A-2712-498B-9AC6-4C0496BA39B4}"/>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367364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467E76-D7A2-4560-A799-2A12B7BCE1E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6E4F4DC-C9B9-4E5F-8D1E-3D0969326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BDA5700-C2AE-431A-99CE-15DF776C6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626530E-46DB-4EDB-A904-2E20B058E453}"/>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6" name="Нижний колонтитул 5">
            <a:extLst>
              <a:ext uri="{FF2B5EF4-FFF2-40B4-BE49-F238E27FC236}">
                <a16:creationId xmlns:a16="http://schemas.microsoft.com/office/drawing/2014/main" id="{049483ED-8ECF-47CD-AD2F-E18E3CB9A98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A1C2E70-1DB4-4A77-90CD-9E82E03EF88F}"/>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10641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70467E-FC3C-46BD-899C-9BC82577A3F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0151011-DEA4-4D6E-8771-C4D17F66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DCB8954-4EC9-48C2-B8DA-B844DF61F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F03B7F0-3838-4F4B-8C02-C99EF4F14122}"/>
              </a:ext>
            </a:extLst>
          </p:cNvPr>
          <p:cNvSpPr>
            <a:spLocks noGrp="1"/>
          </p:cNvSpPr>
          <p:nvPr>
            <p:ph type="dt" sz="half" idx="10"/>
          </p:nvPr>
        </p:nvSpPr>
        <p:spPr/>
        <p:txBody>
          <a:bodyPr/>
          <a:lstStyle/>
          <a:p>
            <a:fld id="{47716C11-C74C-4A70-B7D9-138812987739}" type="datetimeFigureOut">
              <a:rPr lang="ru-RU" smtClean="0"/>
              <a:t>20.02.2025</a:t>
            </a:fld>
            <a:endParaRPr lang="ru-RU"/>
          </a:p>
        </p:txBody>
      </p:sp>
      <p:sp>
        <p:nvSpPr>
          <p:cNvPr id="6" name="Нижний колонтитул 5">
            <a:extLst>
              <a:ext uri="{FF2B5EF4-FFF2-40B4-BE49-F238E27FC236}">
                <a16:creationId xmlns:a16="http://schemas.microsoft.com/office/drawing/2014/main" id="{F176864A-6145-45A3-9655-C0A4E542A7B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D4D3ED2-C6E0-431D-AC1C-AC0372414055}"/>
              </a:ext>
            </a:extLst>
          </p:cNvPr>
          <p:cNvSpPr>
            <a:spLocks noGrp="1"/>
          </p:cNvSpPr>
          <p:nvPr>
            <p:ph type="sldNum" sz="quarter" idx="12"/>
          </p:nvPr>
        </p:nvSpPr>
        <p:spPr/>
        <p:txBody>
          <a:bodyPr/>
          <a:lstStyle/>
          <a:p>
            <a:fld id="{7945C484-6AA6-43B4-A76B-74EBA2D4AD5F}" type="slidenum">
              <a:rPr lang="ru-RU" smtClean="0"/>
              <a:t>‹#›</a:t>
            </a:fld>
            <a:endParaRPr lang="ru-RU"/>
          </a:p>
        </p:txBody>
      </p:sp>
    </p:spTree>
    <p:extLst>
      <p:ext uri="{BB962C8B-B14F-4D97-AF65-F5344CB8AC3E}">
        <p14:creationId xmlns:p14="http://schemas.microsoft.com/office/powerpoint/2010/main" val="379494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C71F39-29A1-4A67-BAF6-C1EEACC43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E2686D6-6EE1-4CF9-8287-453814D5C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FA82D0-E6DF-4744-A088-D2E38ACD5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16C11-C74C-4A70-B7D9-138812987739}" type="datetimeFigureOut">
              <a:rPr lang="ru-RU" smtClean="0"/>
              <a:t>20.02.2025</a:t>
            </a:fld>
            <a:endParaRPr lang="ru-RU"/>
          </a:p>
        </p:txBody>
      </p:sp>
      <p:sp>
        <p:nvSpPr>
          <p:cNvPr id="5" name="Нижний колонтитул 4">
            <a:extLst>
              <a:ext uri="{FF2B5EF4-FFF2-40B4-BE49-F238E27FC236}">
                <a16:creationId xmlns:a16="http://schemas.microsoft.com/office/drawing/2014/main" id="{7A4E6D3F-B89F-481B-9A54-2ED735204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AE00D05-64C4-4061-9F11-22AE079C4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5C484-6AA6-43B4-A76B-74EBA2D4AD5F}" type="slidenum">
              <a:rPr lang="ru-RU" smtClean="0"/>
              <a:t>‹#›</a:t>
            </a:fld>
            <a:endParaRPr lang="ru-RU"/>
          </a:p>
        </p:txBody>
      </p:sp>
    </p:spTree>
    <p:extLst>
      <p:ext uri="{BB962C8B-B14F-4D97-AF65-F5344CB8AC3E}">
        <p14:creationId xmlns:p14="http://schemas.microsoft.com/office/powerpoint/2010/main" val="121044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60.png"/><Relationship Id="rId3" Type="http://schemas.openxmlformats.org/officeDocument/2006/relationships/image" Target="../media/image160.png"/><Relationship Id="rId7" Type="http://schemas.openxmlformats.org/officeDocument/2006/relationships/image" Target="../media/image200.png"/><Relationship Id="rId12" Type="http://schemas.openxmlformats.org/officeDocument/2006/relationships/image" Target="../media/image250.png"/><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90.png"/><Relationship Id="rId11" Type="http://schemas.openxmlformats.org/officeDocument/2006/relationships/image" Target="../media/image240.png"/><Relationship Id="rId5" Type="http://schemas.openxmlformats.org/officeDocument/2006/relationships/image" Target="../media/image180.png"/><Relationship Id="rId10" Type="http://schemas.openxmlformats.org/officeDocument/2006/relationships/image" Target="../media/image230.png"/><Relationship Id="rId4" Type="http://schemas.openxmlformats.org/officeDocument/2006/relationships/image" Target="../media/image170.png"/><Relationship Id="rId9" Type="http://schemas.openxmlformats.org/officeDocument/2006/relationships/image" Target="../media/image220.png"/></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80.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310.png"/><Relationship Id="rId4" Type="http://schemas.openxmlformats.org/officeDocument/2006/relationships/image" Target="../media/image3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370.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11.pn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87A04BF0-DD7F-45D0-91E5-1A1C2281CF61}"/>
              </a:ext>
            </a:extLst>
          </p:cNvPr>
          <p:cNvGrpSpPr/>
          <p:nvPr/>
        </p:nvGrpSpPr>
        <p:grpSpPr>
          <a:xfrm>
            <a:off x="0" y="386365"/>
            <a:ext cx="12192000" cy="6104587"/>
            <a:chOff x="0" y="386365"/>
            <a:chExt cx="12192000" cy="6104587"/>
          </a:xfrm>
        </p:grpSpPr>
        <p:grpSp>
          <p:nvGrpSpPr>
            <p:cNvPr id="4" name="Группа 3">
              <a:extLst>
                <a:ext uri="{FF2B5EF4-FFF2-40B4-BE49-F238E27FC236}">
                  <a16:creationId xmlns:a16="http://schemas.microsoft.com/office/drawing/2014/main" id="{2720B751-BD66-4585-825C-E22EBA31523F}"/>
                </a:ext>
              </a:extLst>
            </p:cNvPr>
            <p:cNvGrpSpPr/>
            <p:nvPr/>
          </p:nvGrpSpPr>
          <p:grpSpPr>
            <a:xfrm>
              <a:off x="0" y="386365"/>
              <a:ext cx="12192000" cy="6104587"/>
              <a:chOff x="0" y="386365"/>
              <a:chExt cx="12192000" cy="6104587"/>
            </a:xfrm>
          </p:grpSpPr>
          <p:pic>
            <p:nvPicPr>
              <p:cNvPr id="5" name="Рисунок 4">
                <a:extLst>
                  <a:ext uri="{FF2B5EF4-FFF2-40B4-BE49-F238E27FC236}">
                    <a16:creationId xmlns:a16="http://schemas.microsoft.com/office/drawing/2014/main" id="{BA88CE18-D7A5-49B3-A26F-3F5FA2C38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365"/>
                <a:ext cx="12192000" cy="6104587"/>
              </a:xfrm>
              <a:prstGeom prst="rect">
                <a:avLst/>
              </a:prstGeom>
            </p:spPr>
          </p:pic>
          <p:pic>
            <p:nvPicPr>
              <p:cNvPr id="3" name="Рисунок 2">
                <a:extLst>
                  <a:ext uri="{FF2B5EF4-FFF2-40B4-BE49-F238E27FC236}">
                    <a16:creationId xmlns:a16="http://schemas.microsoft.com/office/drawing/2014/main" id="{ABB1F6B2-8E64-4154-A41F-16287CDA4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8559" y="623447"/>
                <a:ext cx="1766601" cy="1766601"/>
              </a:xfrm>
              <a:prstGeom prst="rect">
                <a:avLst/>
              </a:prstGeom>
              <a:effectLst>
                <a:outerShdw blurRad="50800" dist="38100" dir="16200000" rotWithShape="0">
                  <a:prstClr val="black">
                    <a:alpha val="40000"/>
                  </a:prstClr>
                </a:outerShdw>
              </a:effectLst>
            </p:spPr>
          </p:pic>
        </p:grpSp>
        <p:sp>
          <p:nvSpPr>
            <p:cNvPr id="6" name="Прямоугольник 5">
              <a:extLst>
                <a:ext uri="{FF2B5EF4-FFF2-40B4-BE49-F238E27FC236}">
                  <a16:creationId xmlns:a16="http://schemas.microsoft.com/office/drawing/2014/main" id="{574B17AB-7AFD-44C1-9C5B-8B110FC44EAB}"/>
                </a:ext>
              </a:extLst>
            </p:cNvPr>
            <p:cNvSpPr/>
            <p:nvPr/>
          </p:nvSpPr>
          <p:spPr>
            <a:xfrm>
              <a:off x="1996091" y="1120676"/>
              <a:ext cx="7915628" cy="2308324"/>
            </a:xfrm>
            <a:prstGeom prst="rect">
              <a:avLst/>
            </a:prstGeom>
            <a:noFill/>
          </p:spPr>
          <p:txBody>
            <a:bodyPr wrap="none" lIns="91440" tIns="45720" rIns="91440" bIns="45720">
              <a:spAutoFit/>
            </a:bodyPr>
            <a:lstStyle/>
            <a:p>
              <a:pPr algn="ctr"/>
              <a:r>
                <a:rPr lang="ru-RU"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Влажность воздуха</a:t>
              </a: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ru-RU"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 задачах ЕГЭ</a:t>
              </a:r>
            </a:p>
          </p:txBody>
        </p:sp>
      </p:grpSp>
    </p:spTree>
    <p:extLst>
      <p:ext uri="{BB962C8B-B14F-4D97-AF65-F5344CB8AC3E}">
        <p14:creationId xmlns:p14="http://schemas.microsoft.com/office/powerpoint/2010/main" val="197760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5FEC49-4507-4591-AAB0-7C4D1F030ADF}"/>
              </a:ext>
            </a:extLst>
          </p:cNvPr>
          <p:cNvSpPr txBox="1"/>
          <p:nvPr/>
        </p:nvSpPr>
        <p:spPr>
          <a:xfrm>
            <a:off x="241477" y="422635"/>
            <a:ext cx="11684359" cy="1815882"/>
          </a:xfrm>
          <a:prstGeom prst="rect">
            <a:avLst/>
          </a:prstGeom>
          <a:noFill/>
        </p:spPr>
        <p:txBody>
          <a:bodyPr wrap="square">
            <a:spAutoFit/>
          </a:bodyPr>
          <a:lstStyle/>
          <a:p>
            <a:pPr marR="0" lvl="0" indent="720725" algn="just"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В комнате объемом 150 м</a:t>
            </a:r>
            <a:r>
              <a:rPr kumimoji="0" lang="ru-RU" sz="2800" b="0" i="0" u="none" strike="noStrike" kern="1200" cap="none" spc="0" normalizeH="0" baseline="3000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поддерживается температура 20°C, а точка росы равна 10°C. Определите относительную влажность воздуха и количество водяных паров в комнате.</a:t>
            </a:r>
          </a:p>
        </p:txBody>
      </p:sp>
      <p:pic>
        <p:nvPicPr>
          <p:cNvPr id="4" name="Рисунок 3">
            <a:extLst>
              <a:ext uri="{FF2B5EF4-FFF2-40B4-BE49-F238E27FC236}">
                <a16:creationId xmlns:a16="http://schemas.microsoft.com/office/drawing/2014/main" id="{A68BF56A-E334-4937-9C2E-F490BF085A09}"/>
              </a:ext>
            </a:extLst>
          </p:cNvPr>
          <p:cNvPicPr>
            <a:picLocks noChangeAspect="1"/>
          </p:cNvPicPr>
          <p:nvPr/>
        </p:nvPicPr>
        <p:blipFill>
          <a:blip r:embed="rId2"/>
          <a:stretch>
            <a:fillRect/>
          </a:stretch>
        </p:blipFill>
        <p:spPr>
          <a:xfrm>
            <a:off x="241477" y="2238517"/>
            <a:ext cx="3854005" cy="2336422"/>
          </a:xfrm>
          <a:prstGeom prst="rect">
            <a:avLst/>
          </a:prstGeom>
        </p:spPr>
      </p:pic>
      <p:sp>
        <p:nvSpPr>
          <p:cNvPr id="6" name="TextBox 5">
            <a:extLst>
              <a:ext uri="{FF2B5EF4-FFF2-40B4-BE49-F238E27FC236}">
                <a16:creationId xmlns:a16="http://schemas.microsoft.com/office/drawing/2014/main" id="{1F03018F-978D-4A53-8010-C5E5F385539E}"/>
              </a:ext>
            </a:extLst>
          </p:cNvPr>
          <p:cNvSpPr txBox="1"/>
          <p:nvPr/>
        </p:nvSpPr>
        <p:spPr>
          <a:xfrm>
            <a:off x="4256467" y="2521059"/>
            <a:ext cx="7508383" cy="1815882"/>
          </a:xfrm>
          <a:prstGeom prst="rect">
            <a:avLst/>
          </a:prstGeom>
          <a:noFill/>
        </p:spPr>
        <p:txBody>
          <a:bodyPr wrap="square">
            <a:spAutoFit/>
          </a:bodyPr>
          <a:lstStyle/>
          <a:p>
            <a:pPr marR="0" lvl="0" indent="631825" algn="just"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Из таблицы находим, что при t</a:t>
            </a:r>
            <a:r>
              <a:rPr kumimoji="0" lang="ru-RU" sz="2800" b="0"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=20°C плотность насыщающих паров </a:t>
            </a:r>
            <a:r>
              <a:rPr kumimoji="0" lang="el-GR"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ρ</a:t>
            </a:r>
            <a:r>
              <a:rPr kumimoji="0" lang="ru-RU" sz="2800" b="0"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н1</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17,3 г/см</a:t>
            </a:r>
            <a:r>
              <a:rPr kumimoji="0" lang="ru-RU" sz="2800" b="0" i="0" u="none" strike="noStrike" kern="1200" cap="none" spc="0" normalizeH="0" baseline="3000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а при температуре t</a:t>
            </a:r>
            <a:r>
              <a:rPr kumimoji="0" lang="ru-RU" sz="2800" b="0"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=10°C плотность </a:t>
            </a:r>
            <a:r>
              <a:rPr kumimoji="0" lang="el-GR"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ρ</a:t>
            </a:r>
            <a:r>
              <a:rPr kumimoji="0" lang="ru-RU" sz="2800" b="0"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н2</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9,4 г/см</a:t>
            </a:r>
            <a:r>
              <a:rPr kumimoji="0" lang="ru-RU" sz="2800" b="0" i="0" u="none" strike="noStrike" kern="1200" cap="none" spc="0" normalizeH="0" baseline="3000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8" name="TextBox 7">
            <a:extLst>
              <a:ext uri="{FF2B5EF4-FFF2-40B4-BE49-F238E27FC236}">
                <a16:creationId xmlns:a16="http://schemas.microsoft.com/office/drawing/2014/main" id="{12EB71F1-452E-43EB-A02C-A3BFA1659813}"/>
              </a:ext>
            </a:extLst>
          </p:cNvPr>
          <p:cNvSpPr txBox="1"/>
          <p:nvPr/>
        </p:nvSpPr>
        <p:spPr>
          <a:xfrm>
            <a:off x="253821" y="4570907"/>
            <a:ext cx="11684358" cy="1384995"/>
          </a:xfrm>
          <a:prstGeom prst="rect">
            <a:avLst/>
          </a:prstGeom>
          <a:noFill/>
        </p:spPr>
        <p:txBody>
          <a:bodyPr wrap="square">
            <a:spAutoFit/>
          </a:bodyPr>
          <a:lstStyle/>
          <a:p>
            <a:pPr marR="0" lvl="0" indent="720725" algn="just"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Так как t</a:t>
            </a:r>
            <a:r>
              <a:rPr kumimoji="0" lang="ru-RU" sz="2800" b="0"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=10°C является точкой росы, то абсолютная влажность паров при t</a:t>
            </a:r>
            <a:r>
              <a:rPr kumimoji="0" lang="ru-RU" sz="2800" b="0"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=20°C равна </a:t>
            </a:r>
            <a:r>
              <a:rPr kumimoji="0" lang="el-GR"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ρ</a:t>
            </a:r>
            <a:r>
              <a:rPr kumimoji="0" lang="ru-RU" sz="2800" b="0"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н2</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l-GR"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ρ</a:t>
            </a:r>
            <a:r>
              <a:rPr kumimoji="0" lang="ru-RU" sz="2800" b="0"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l-GR"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ρ</a:t>
            </a:r>
            <a:r>
              <a:rPr kumimoji="0" lang="ru-RU" sz="2800" b="0" i="0" u="none" strike="noStrike" kern="1200" cap="none" spc="0" normalizeH="0" baseline="-25000" noProof="0" dirty="0">
                <a:ln>
                  <a:noFill/>
                </a:ln>
                <a:solidFill>
                  <a:prstClr val="black"/>
                </a:solidFill>
                <a:effectLst/>
                <a:uLnTx/>
                <a:uFillTx/>
                <a:latin typeface="Courier New" panose="02070309020205020404" pitchFamily="49" charset="0"/>
                <a:ea typeface="+mn-ea"/>
                <a:cs typeface="Courier New" panose="02070309020205020404" pitchFamily="49" charset="0"/>
              </a:rPr>
              <a:t>н2 </a:t>
            </a:r>
            <a:r>
              <a:rPr kumimoji="0" lang="ru-RU"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Поэтому относительная влажность равна:</a:t>
            </a:r>
          </a:p>
        </p:txBody>
      </p:sp>
      <p:pic>
        <p:nvPicPr>
          <p:cNvPr id="9" name="Рисунок 8">
            <a:extLst>
              <a:ext uri="{FF2B5EF4-FFF2-40B4-BE49-F238E27FC236}">
                <a16:creationId xmlns:a16="http://schemas.microsoft.com/office/drawing/2014/main" id="{F47FBA9C-392F-412B-A561-1267B065A7F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27414" y="5538094"/>
            <a:ext cx="10937172" cy="932769"/>
          </a:xfrm>
          <a:prstGeom prst="rect">
            <a:avLst/>
          </a:prstGeom>
        </p:spPr>
      </p:pic>
      <p:pic>
        <p:nvPicPr>
          <p:cNvPr id="5" name="Рисунок 4">
            <a:extLst>
              <a:ext uri="{FF2B5EF4-FFF2-40B4-BE49-F238E27FC236}">
                <a16:creationId xmlns:a16="http://schemas.microsoft.com/office/drawing/2014/main" id="{56F53480-0D82-4243-87E7-4180884F56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0" y="431196"/>
            <a:ext cx="733425" cy="438150"/>
          </a:xfrm>
          <a:prstGeom prst="rect">
            <a:avLst/>
          </a:prstGeom>
        </p:spPr>
      </p:pic>
    </p:spTree>
    <p:extLst>
      <p:ext uri="{BB962C8B-B14F-4D97-AF65-F5344CB8AC3E}">
        <p14:creationId xmlns:p14="http://schemas.microsoft.com/office/powerpoint/2010/main" val="313042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1E0D2D-2E9E-4597-93EB-F6EEA1D66236}"/>
              </a:ext>
            </a:extLst>
          </p:cNvPr>
          <p:cNvSpPr txBox="1"/>
          <p:nvPr/>
        </p:nvSpPr>
        <p:spPr>
          <a:xfrm>
            <a:off x="370266" y="578252"/>
            <a:ext cx="11581327" cy="1569660"/>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Парциальное давление водяного пара в сосуде в 1,6 раза меньше давления насыщенного водяного пара при той же температуре. Определите относительную влажность воздуха в сосуде.</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E0A53AA-57B1-45BC-8B5A-AB4216F686B7}"/>
                  </a:ext>
                </a:extLst>
              </p:cNvPr>
              <p:cNvSpPr txBox="1"/>
              <p:nvPr/>
            </p:nvSpPr>
            <p:spPr>
              <a:xfrm>
                <a:off x="2665925" y="2263821"/>
                <a:ext cx="7371057" cy="9263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𝜑</m:t>
                      </m:r>
                      <m:r>
                        <a:rPr lang="ru-RU" sz="3200" b="0" i="1" smtClean="0">
                          <a:latin typeface="Cambria Math" panose="02040503050406030204" pitchFamily="18" charset="0"/>
                          <a:ea typeface="Cambria Math" panose="02040503050406030204" pitchFamily="18" charset="0"/>
                        </a:rPr>
                        <m:t>=</m:t>
                      </m:r>
                      <m:f>
                        <m:fPr>
                          <m:ctrlPr>
                            <a:rPr lang="ru-RU"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𝑝</m:t>
                          </m:r>
                        </m:num>
                        <m:den>
                          <m:sSub>
                            <m:sSubPr>
                              <m:ctrlPr>
                                <a:rPr lang="ru-RU"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ru-RU" sz="3200" b="0" i="1" smtClean="0">
                                  <a:latin typeface="Cambria Math" panose="02040503050406030204" pitchFamily="18" charset="0"/>
                                  <a:ea typeface="Cambria Math" panose="02040503050406030204" pitchFamily="18" charset="0"/>
                                </a:rPr>
                                <m:t>н</m:t>
                              </m:r>
                            </m:sub>
                          </m:sSub>
                        </m:den>
                      </m:f>
                      <m:r>
                        <a:rPr lang="ru-RU"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100%</m:t>
                      </m:r>
                      <m:r>
                        <a:rPr lang="ru-RU" sz="3200" b="0" i="1" smtClean="0">
                          <a:latin typeface="Cambria Math" panose="02040503050406030204" pitchFamily="18" charset="0"/>
                          <a:ea typeface="Cambria Math" panose="02040503050406030204" pitchFamily="18" charset="0"/>
                        </a:rPr>
                        <m:t>=</m:t>
                      </m:r>
                      <m:f>
                        <m:fPr>
                          <m:ctrlPr>
                            <a:rPr lang="ru-RU"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𝑝</m:t>
                          </m:r>
                        </m:num>
                        <m:den>
                          <m:r>
                            <a:rPr lang="en-US" sz="3200" b="0" i="1" smtClean="0">
                              <a:latin typeface="Cambria Math" panose="02040503050406030204" pitchFamily="18" charset="0"/>
                              <a:ea typeface="Cambria Math" panose="02040503050406030204" pitchFamily="18" charset="0"/>
                            </a:rPr>
                            <m:t>1,6∙</m:t>
                          </m:r>
                          <m:r>
                            <a:rPr lang="en-US" sz="3200" b="0" i="1" smtClean="0">
                              <a:latin typeface="Cambria Math" panose="02040503050406030204" pitchFamily="18" charset="0"/>
                              <a:ea typeface="Cambria Math" panose="02040503050406030204" pitchFamily="18" charset="0"/>
                            </a:rPr>
                            <m:t>𝑝</m:t>
                          </m:r>
                        </m:den>
                      </m:f>
                      <m:r>
                        <a:rPr lang="ru-RU"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100%=62,5%.</m:t>
                      </m:r>
                    </m:oMath>
                  </m:oMathPara>
                </a14:m>
                <a:endParaRPr lang="ru-RU" sz="3200" dirty="0"/>
              </a:p>
            </p:txBody>
          </p:sp>
        </mc:Choice>
        <mc:Fallback xmlns="">
          <p:sp>
            <p:nvSpPr>
              <p:cNvPr id="4" name="TextBox 3">
                <a:extLst>
                  <a:ext uri="{FF2B5EF4-FFF2-40B4-BE49-F238E27FC236}">
                    <a16:creationId xmlns:a16="http://schemas.microsoft.com/office/drawing/2014/main" id="{3E0A53AA-57B1-45BC-8B5A-AB4216F686B7}"/>
                  </a:ext>
                </a:extLst>
              </p:cNvPr>
              <p:cNvSpPr txBox="1">
                <a:spLocks noRot="1" noChangeAspect="1" noMove="1" noResize="1" noEditPoints="1" noAdjustHandles="1" noChangeArrowheads="1" noChangeShapeType="1" noTextEdit="1"/>
              </p:cNvSpPr>
              <p:nvPr/>
            </p:nvSpPr>
            <p:spPr>
              <a:xfrm>
                <a:off x="2665925" y="2263821"/>
                <a:ext cx="7371057" cy="926344"/>
              </a:xfrm>
              <a:prstGeom prst="rect">
                <a:avLst/>
              </a:prstGeom>
              <a:blipFill>
                <a:blip r:embed="rId2"/>
                <a:stretch>
                  <a:fillRect/>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93D0249F-2526-4B47-AD83-0F0F7CC06B16}"/>
              </a:ext>
            </a:extLst>
          </p:cNvPr>
          <p:cNvSpPr txBox="1"/>
          <p:nvPr/>
        </p:nvSpPr>
        <p:spPr>
          <a:xfrm>
            <a:off x="305337" y="3667836"/>
            <a:ext cx="11581326" cy="1569660"/>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Парциальное давление водяного пара в комнате равно 1584 Па. Давление насыщенного пара при температуре воздуха в комнате составляет 2640 Па. Определите относительную влажность воздуха в комнате.</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869CE5-52C1-43DB-B1A8-005C0DFB145D}"/>
                  </a:ext>
                </a:extLst>
              </p:cNvPr>
              <p:cNvSpPr txBox="1"/>
              <p:nvPr/>
            </p:nvSpPr>
            <p:spPr>
              <a:xfrm>
                <a:off x="2665925" y="5251995"/>
                <a:ext cx="6896760" cy="10180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𝜑</m:t>
                      </m:r>
                      <m:r>
                        <a:rPr lang="ru-RU" sz="3200" b="0" i="1" smtClean="0">
                          <a:latin typeface="Cambria Math" panose="02040503050406030204" pitchFamily="18" charset="0"/>
                          <a:ea typeface="Cambria Math" panose="02040503050406030204" pitchFamily="18" charset="0"/>
                        </a:rPr>
                        <m:t>=</m:t>
                      </m:r>
                      <m:f>
                        <m:fPr>
                          <m:ctrlPr>
                            <a:rPr lang="ru-RU"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𝑝</m:t>
                          </m:r>
                        </m:num>
                        <m:den>
                          <m:sSub>
                            <m:sSubPr>
                              <m:ctrlPr>
                                <a:rPr lang="ru-RU"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ru-RU" sz="3200" b="0" i="1" smtClean="0">
                                  <a:latin typeface="Cambria Math" panose="02040503050406030204" pitchFamily="18" charset="0"/>
                                  <a:ea typeface="Cambria Math" panose="02040503050406030204" pitchFamily="18" charset="0"/>
                                </a:rPr>
                                <m:t>н</m:t>
                              </m:r>
                            </m:sub>
                          </m:sSub>
                        </m:den>
                      </m:f>
                      <m:r>
                        <a:rPr lang="ru-RU"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100%</m:t>
                      </m:r>
                      <m:r>
                        <a:rPr lang="ru-RU" sz="3200" b="0" i="1" smtClean="0">
                          <a:latin typeface="Cambria Math" panose="02040503050406030204" pitchFamily="18" charset="0"/>
                          <a:ea typeface="Cambria Math" panose="02040503050406030204" pitchFamily="18" charset="0"/>
                        </a:rPr>
                        <m:t>=</m:t>
                      </m:r>
                      <m:f>
                        <m:fPr>
                          <m:ctrlPr>
                            <a:rPr lang="ru-RU"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1584</m:t>
                          </m:r>
                        </m:num>
                        <m:den>
                          <m:r>
                            <a:rPr lang="en-US" sz="3200" b="0" i="1" smtClean="0">
                              <a:latin typeface="Cambria Math" panose="02040503050406030204" pitchFamily="18" charset="0"/>
                              <a:ea typeface="Cambria Math" panose="02040503050406030204" pitchFamily="18" charset="0"/>
                            </a:rPr>
                            <m:t>2640</m:t>
                          </m:r>
                        </m:den>
                      </m:f>
                      <m:r>
                        <a:rPr lang="ru-RU"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100%=60%.</m:t>
                      </m:r>
                    </m:oMath>
                  </m:oMathPara>
                </a14:m>
                <a:endParaRPr lang="ru-RU" sz="3200" dirty="0"/>
              </a:p>
            </p:txBody>
          </p:sp>
        </mc:Choice>
        <mc:Fallback xmlns="">
          <p:sp>
            <p:nvSpPr>
              <p:cNvPr id="7" name="TextBox 6">
                <a:extLst>
                  <a:ext uri="{FF2B5EF4-FFF2-40B4-BE49-F238E27FC236}">
                    <a16:creationId xmlns:a16="http://schemas.microsoft.com/office/drawing/2014/main" id="{40869CE5-52C1-43DB-B1A8-005C0DFB145D}"/>
                  </a:ext>
                </a:extLst>
              </p:cNvPr>
              <p:cNvSpPr txBox="1">
                <a:spLocks noRot="1" noChangeAspect="1" noMove="1" noResize="1" noEditPoints="1" noAdjustHandles="1" noChangeArrowheads="1" noChangeShapeType="1" noTextEdit="1"/>
              </p:cNvSpPr>
              <p:nvPr/>
            </p:nvSpPr>
            <p:spPr>
              <a:xfrm>
                <a:off x="2665925" y="5251995"/>
                <a:ext cx="6896760" cy="1018099"/>
              </a:xfrm>
              <a:prstGeom prst="rect">
                <a:avLst/>
              </a:prstGeom>
              <a:blipFill>
                <a:blip r:embed="rId3"/>
                <a:stretch>
                  <a:fillRect/>
                </a:stretch>
              </a:blipFill>
            </p:spPr>
            <p:txBody>
              <a:bodyPr/>
              <a:lstStyle/>
              <a:p>
                <a:r>
                  <a:rPr lang="ru-RU">
                    <a:noFill/>
                  </a:rPr>
                  <a:t> </a:t>
                </a:r>
              </a:p>
            </p:txBody>
          </p:sp>
        </mc:Fallback>
      </mc:AlternateContent>
      <p:pic>
        <p:nvPicPr>
          <p:cNvPr id="9" name="Рисунок 8">
            <a:extLst>
              <a:ext uri="{FF2B5EF4-FFF2-40B4-BE49-F238E27FC236}">
                <a16:creationId xmlns:a16="http://schemas.microsoft.com/office/drawing/2014/main" id="{76CB00A9-2C6F-4F6F-9207-BAFE86FC3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82" y="462343"/>
            <a:ext cx="723900" cy="419100"/>
          </a:xfrm>
          <a:prstGeom prst="rect">
            <a:avLst/>
          </a:prstGeom>
        </p:spPr>
      </p:pic>
      <p:pic>
        <p:nvPicPr>
          <p:cNvPr id="11" name="Рисунок 10">
            <a:extLst>
              <a:ext uri="{FF2B5EF4-FFF2-40B4-BE49-F238E27FC236}">
                <a16:creationId xmlns:a16="http://schemas.microsoft.com/office/drawing/2014/main" id="{ADD1B9BB-2B8F-4B72-A950-19C35AB56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2" y="3598178"/>
            <a:ext cx="742950" cy="428625"/>
          </a:xfrm>
          <a:prstGeom prst="rect">
            <a:avLst/>
          </a:prstGeom>
        </p:spPr>
      </p:pic>
    </p:spTree>
    <p:extLst>
      <p:ext uri="{BB962C8B-B14F-4D97-AF65-F5344CB8AC3E}">
        <p14:creationId xmlns:p14="http://schemas.microsoft.com/office/powerpoint/2010/main" val="338354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5F6C14-A5DE-4894-A472-0F68E7A8A4B5}"/>
              </a:ext>
            </a:extLst>
          </p:cNvPr>
          <p:cNvSpPr txBox="1"/>
          <p:nvPr/>
        </p:nvSpPr>
        <p:spPr>
          <a:xfrm>
            <a:off x="331631" y="626599"/>
            <a:ext cx="11632842" cy="1200329"/>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Концентрация молекул воды в воздухе уменьшилась в 4 раза при неизменной температуре. Во сколько раз уменьшилась относительная влажность воздуха?</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978C24-4982-46E5-A318-E229BC908E70}"/>
                  </a:ext>
                </a:extLst>
              </p:cNvPr>
              <p:cNvSpPr txBox="1"/>
              <p:nvPr/>
            </p:nvSpPr>
            <p:spPr>
              <a:xfrm>
                <a:off x="502275" y="1826928"/>
                <a:ext cx="1497333" cy="9263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𝜑</m:t>
                      </m:r>
                      <m:r>
                        <a:rPr lang="ru-RU" sz="3200" b="0" i="1" smtClean="0">
                          <a:latin typeface="Cambria Math" panose="02040503050406030204" pitchFamily="18" charset="0"/>
                          <a:ea typeface="Cambria Math" panose="02040503050406030204" pitchFamily="18" charset="0"/>
                        </a:rPr>
                        <m:t>=</m:t>
                      </m:r>
                      <m:f>
                        <m:fPr>
                          <m:ctrlPr>
                            <a:rPr lang="ru-RU"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𝑝</m:t>
                          </m:r>
                        </m:num>
                        <m:den>
                          <m:sSub>
                            <m:sSubPr>
                              <m:ctrlPr>
                                <a:rPr lang="ru-RU"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ru-RU" sz="3200" b="0" i="1" smtClean="0">
                                  <a:latin typeface="Cambria Math" panose="02040503050406030204" pitchFamily="18" charset="0"/>
                                  <a:ea typeface="Cambria Math" panose="02040503050406030204" pitchFamily="18" charset="0"/>
                                </a:rPr>
                                <m:t>н</m:t>
                              </m:r>
                            </m:sub>
                          </m:sSub>
                        </m:den>
                      </m:f>
                      <m:r>
                        <a:rPr lang="en-US" sz="3200" b="0" i="1" smtClean="0">
                          <a:latin typeface="Cambria Math" panose="02040503050406030204" pitchFamily="18" charset="0"/>
                          <a:ea typeface="Cambria Math" panose="02040503050406030204" pitchFamily="18" charset="0"/>
                        </a:rPr>
                        <m:t>;</m:t>
                      </m:r>
                    </m:oMath>
                  </m:oMathPara>
                </a14:m>
                <a:endParaRPr lang="ru-RU" sz="3200" dirty="0"/>
              </a:p>
            </p:txBody>
          </p:sp>
        </mc:Choice>
        <mc:Fallback xmlns="">
          <p:sp>
            <p:nvSpPr>
              <p:cNvPr id="4" name="TextBox 3">
                <a:extLst>
                  <a:ext uri="{FF2B5EF4-FFF2-40B4-BE49-F238E27FC236}">
                    <a16:creationId xmlns:a16="http://schemas.microsoft.com/office/drawing/2014/main" id="{5F978C24-4982-46E5-A318-E229BC908E70}"/>
                  </a:ext>
                </a:extLst>
              </p:cNvPr>
              <p:cNvSpPr txBox="1">
                <a:spLocks noRot="1" noChangeAspect="1" noMove="1" noResize="1" noEditPoints="1" noAdjustHandles="1" noChangeArrowheads="1" noChangeShapeType="1" noTextEdit="1"/>
              </p:cNvSpPr>
              <p:nvPr/>
            </p:nvSpPr>
            <p:spPr>
              <a:xfrm>
                <a:off x="502275" y="1826928"/>
                <a:ext cx="1497333" cy="926344"/>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1F6EB0-D463-4B37-ABB3-C4F062EBB573}"/>
                  </a:ext>
                </a:extLst>
              </p:cNvPr>
              <p:cNvSpPr txBox="1"/>
              <p:nvPr/>
            </p:nvSpPr>
            <p:spPr>
              <a:xfrm>
                <a:off x="2601531" y="2043878"/>
                <a:ext cx="168475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m:t>
                      </m:r>
                      <m:r>
                        <a:rPr lang="en-US" sz="3200" b="0" i="1" smtClean="0">
                          <a:latin typeface="Cambria Math" panose="02040503050406030204" pitchFamily="18" charset="0"/>
                        </a:rPr>
                        <m:t>𝑛𝑘𝑇</m:t>
                      </m:r>
                      <m:r>
                        <a:rPr lang="en-US" sz="3200" b="0" i="1" smtClean="0">
                          <a:latin typeface="Cambria Math" panose="02040503050406030204" pitchFamily="18" charset="0"/>
                        </a:rPr>
                        <m:t>;</m:t>
                      </m:r>
                    </m:oMath>
                  </m:oMathPara>
                </a14:m>
                <a:endParaRPr lang="ru-RU" sz="3200" dirty="0"/>
              </a:p>
            </p:txBody>
          </p:sp>
        </mc:Choice>
        <mc:Fallback xmlns="">
          <p:sp>
            <p:nvSpPr>
              <p:cNvPr id="5" name="TextBox 4">
                <a:extLst>
                  <a:ext uri="{FF2B5EF4-FFF2-40B4-BE49-F238E27FC236}">
                    <a16:creationId xmlns:a16="http://schemas.microsoft.com/office/drawing/2014/main" id="{9E1F6EB0-D463-4B37-ABB3-C4F062EBB573}"/>
                  </a:ext>
                </a:extLst>
              </p:cNvPr>
              <p:cNvSpPr txBox="1">
                <a:spLocks noRot="1" noChangeAspect="1" noMove="1" noResize="1" noEditPoints="1" noAdjustHandles="1" noChangeArrowheads="1" noChangeShapeType="1" noTextEdit="1"/>
              </p:cNvSpPr>
              <p:nvPr/>
            </p:nvSpPr>
            <p:spPr>
              <a:xfrm>
                <a:off x="2601531" y="2043878"/>
                <a:ext cx="1684757" cy="492443"/>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FA858D-385A-4DD6-98D7-A13FB04A25B6}"/>
                  </a:ext>
                </a:extLst>
              </p:cNvPr>
              <p:cNvSpPr txBox="1"/>
              <p:nvPr/>
            </p:nvSpPr>
            <p:spPr>
              <a:xfrm>
                <a:off x="5072129" y="1735365"/>
                <a:ext cx="2927468" cy="1017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3200" i="1" smtClean="0">
                              <a:solidFill>
                                <a:srgbClr val="FF0000"/>
                              </a:solidFill>
                              <a:latin typeface="Cambria Math" panose="02040503050406030204" pitchFamily="18" charset="0"/>
                              <a:ea typeface="Cambria Math" panose="02040503050406030204" pitchFamily="18" charset="0"/>
                            </a:rPr>
                          </m:ctrlPr>
                        </m:fPr>
                        <m:num>
                          <m:r>
                            <a:rPr lang="ru-RU" sz="3200" b="0" i="1" smtClean="0">
                              <a:solidFill>
                                <a:srgbClr val="FF0000"/>
                              </a:solidFill>
                              <a:latin typeface="Cambria Math" panose="02040503050406030204" pitchFamily="18" charset="0"/>
                              <a:ea typeface="Cambria Math" panose="02040503050406030204" pitchFamily="18" charset="0"/>
                            </a:rPr>
                            <m:t>1</m:t>
                          </m:r>
                        </m:num>
                        <m:den>
                          <m:r>
                            <a:rPr lang="ru-RU" sz="3200" b="0" i="1" smtClean="0">
                              <a:solidFill>
                                <a:srgbClr val="FF0000"/>
                              </a:solidFill>
                              <a:latin typeface="Cambria Math" panose="02040503050406030204" pitchFamily="18" charset="0"/>
                              <a:ea typeface="Cambria Math" panose="02040503050406030204" pitchFamily="18" charset="0"/>
                            </a:rPr>
                            <m:t>4</m:t>
                          </m:r>
                        </m:den>
                      </m:f>
                      <m:r>
                        <a:rPr lang="ru-RU" sz="3200" i="1" smtClean="0">
                          <a:latin typeface="Cambria Math" panose="02040503050406030204" pitchFamily="18" charset="0"/>
                          <a:ea typeface="Cambria Math" panose="02040503050406030204" pitchFamily="18" charset="0"/>
                        </a:rPr>
                        <m:t>𝜑</m:t>
                      </m:r>
                      <m:r>
                        <a:rPr lang="ru-RU" sz="3200" i="1" smtClean="0">
                          <a:solidFill>
                            <a:srgbClr val="FF0000"/>
                          </a:solidFill>
                          <a:latin typeface="Cambria Math" panose="02040503050406030204" pitchFamily="18" charset="0"/>
                          <a:ea typeface="Cambria Math" panose="02040503050406030204" pitchFamily="18" charset="0"/>
                        </a:rPr>
                        <m:t>↘</m:t>
                      </m:r>
                      <m:r>
                        <a:rPr lang="ru-RU" sz="3200" b="0" i="1" smtClean="0">
                          <a:latin typeface="Cambria Math" panose="02040503050406030204" pitchFamily="18" charset="0"/>
                          <a:ea typeface="Cambria Math" panose="02040503050406030204" pitchFamily="18" charset="0"/>
                        </a:rPr>
                        <m:t>=</m:t>
                      </m:r>
                      <m:f>
                        <m:fPr>
                          <m:ctrlPr>
                            <a:rPr lang="ru-RU" sz="3200" b="0" i="1" smtClean="0">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rPr>
                            <m:t>𝑛</m:t>
                          </m:r>
                          <m:r>
                            <a:rPr lang="en-US" sz="3200" i="1" smtClean="0">
                              <a:solidFill>
                                <a:srgbClr val="FF0000"/>
                              </a:solidFill>
                              <a:latin typeface="Cambria Math" panose="02040503050406030204" pitchFamily="18" charset="0"/>
                              <a:ea typeface="Cambria Math" panose="02040503050406030204" pitchFamily="18" charset="0"/>
                            </a:rPr>
                            <m:t>↘</m:t>
                          </m:r>
                          <m:r>
                            <a:rPr lang="en-US" sz="3200" i="1">
                              <a:latin typeface="Cambria Math" panose="02040503050406030204" pitchFamily="18" charset="0"/>
                            </a:rPr>
                            <m:t>𝑘𝑇</m:t>
                          </m:r>
                        </m:num>
                        <m:den>
                          <m:r>
                            <a:rPr lang="ru-RU" sz="3200" b="0" i="1" smtClean="0">
                              <a:solidFill>
                                <a:srgbClr val="FF0000"/>
                              </a:solidFill>
                              <a:latin typeface="Cambria Math" panose="02040503050406030204" pitchFamily="18" charset="0"/>
                              <a:ea typeface="Cambria Math" panose="02040503050406030204" pitchFamily="18" charset="0"/>
                            </a:rPr>
                            <m:t>4 </m:t>
                          </m:r>
                          <m:sSub>
                            <m:sSubPr>
                              <m:ctrlPr>
                                <a:rPr lang="ru-RU"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ru-RU" sz="3200" b="0" i="1" smtClean="0">
                                  <a:latin typeface="Cambria Math" panose="02040503050406030204" pitchFamily="18" charset="0"/>
                                  <a:ea typeface="Cambria Math" panose="02040503050406030204" pitchFamily="18" charset="0"/>
                                </a:rPr>
                                <m:t>н</m:t>
                              </m:r>
                            </m:sub>
                          </m:sSub>
                        </m:den>
                      </m:f>
                      <m:r>
                        <a:rPr lang="en-US" sz="3200" b="0" i="1" smtClean="0">
                          <a:latin typeface="Cambria Math" panose="02040503050406030204" pitchFamily="18" charset="0"/>
                          <a:ea typeface="Cambria Math" panose="02040503050406030204" pitchFamily="18" charset="0"/>
                        </a:rPr>
                        <m:t>;</m:t>
                      </m:r>
                    </m:oMath>
                  </m:oMathPara>
                </a14:m>
                <a:endParaRPr lang="ru-RU" sz="3200" dirty="0"/>
              </a:p>
            </p:txBody>
          </p:sp>
        </mc:Choice>
        <mc:Fallback xmlns="">
          <p:sp>
            <p:nvSpPr>
              <p:cNvPr id="6" name="TextBox 5">
                <a:extLst>
                  <a:ext uri="{FF2B5EF4-FFF2-40B4-BE49-F238E27FC236}">
                    <a16:creationId xmlns:a16="http://schemas.microsoft.com/office/drawing/2014/main" id="{7CFA858D-385A-4DD6-98D7-A13FB04A25B6}"/>
                  </a:ext>
                </a:extLst>
              </p:cNvPr>
              <p:cNvSpPr txBox="1">
                <a:spLocks noRot="1" noChangeAspect="1" noMove="1" noResize="1" noEditPoints="1" noAdjustHandles="1" noChangeArrowheads="1" noChangeShapeType="1" noTextEdit="1"/>
              </p:cNvSpPr>
              <p:nvPr/>
            </p:nvSpPr>
            <p:spPr>
              <a:xfrm>
                <a:off x="5072129" y="1735365"/>
                <a:ext cx="2927468" cy="1017907"/>
              </a:xfrm>
              <a:prstGeom prst="rect">
                <a:avLst/>
              </a:prstGeom>
              <a:blipFill>
                <a:blip r:embed="rId4"/>
                <a:stretch>
                  <a:fillRect/>
                </a:stretch>
              </a:blipFill>
            </p:spPr>
            <p:txBody>
              <a:bodyPr/>
              <a:lstStyle/>
              <a:p>
                <a:r>
                  <a:rPr lang="ru-RU">
                    <a:noFill/>
                  </a:rPr>
                  <a:t> </a:t>
                </a:r>
              </a:p>
            </p:txBody>
          </p:sp>
        </mc:Fallback>
      </mc:AlternateContent>
      <p:sp>
        <p:nvSpPr>
          <p:cNvPr id="9" name="TextBox 8">
            <a:extLst>
              <a:ext uri="{FF2B5EF4-FFF2-40B4-BE49-F238E27FC236}">
                <a16:creationId xmlns:a16="http://schemas.microsoft.com/office/drawing/2014/main" id="{D9713111-BC17-4D10-816C-13C929A4F75B}"/>
              </a:ext>
            </a:extLst>
          </p:cNvPr>
          <p:cNvSpPr txBox="1"/>
          <p:nvPr/>
        </p:nvSpPr>
        <p:spPr>
          <a:xfrm>
            <a:off x="502274" y="3491936"/>
            <a:ext cx="11294773" cy="1200329"/>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Относительная влажность воздуха при температуре </a:t>
            </a:r>
            <a:r>
              <a:rPr lang="ru-RU" sz="2400" b="1" u="sng" dirty="0">
                <a:solidFill>
                  <a:srgbClr val="FF0000"/>
                </a:solidFill>
                <a:latin typeface="Courier New" panose="02070309020205020404" pitchFamily="49" charset="0"/>
                <a:cs typeface="Courier New" panose="02070309020205020404" pitchFamily="49" charset="0"/>
              </a:rPr>
              <a:t>100 °C</a:t>
            </a:r>
            <a:r>
              <a:rPr lang="ru-RU" sz="2400" dirty="0">
                <a:latin typeface="Courier New" panose="02070309020205020404" pitchFamily="49" charset="0"/>
                <a:cs typeface="Courier New" panose="02070309020205020404" pitchFamily="49" charset="0"/>
              </a:rPr>
              <a:t> равна 60%. Определите парциальное давление водяных паров, содержащихся в воздухе.</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0E6EE12-F0BC-4AE2-816B-C649E2584BA7}"/>
                  </a:ext>
                </a:extLst>
              </p:cNvPr>
              <p:cNvSpPr txBox="1"/>
              <p:nvPr/>
            </p:nvSpPr>
            <p:spPr>
              <a:xfrm>
                <a:off x="502274" y="5184708"/>
                <a:ext cx="1497333" cy="9263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𝜑</m:t>
                      </m:r>
                      <m:r>
                        <a:rPr lang="ru-RU" sz="3200" b="0" i="1" smtClean="0">
                          <a:latin typeface="Cambria Math" panose="02040503050406030204" pitchFamily="18" charset="0"/>
                          <a:ea typeface="Cambria Math" panose="02040503050406030204" pitchFamily="18" charset="0"/>
                        </a:rPr>
                        <m:t>=</m:t>
                      </m:r>
                      <m:f>
                        <m:fPr>
                          <m:ctrlPr>
                            <a:rPr lang="ru-RU"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𝑝</m:t>
                          </m:r>
                        </m:num>
                        <m:den>
                          <m:sSub>
                            <m:sSubPr>
                              <m:ctrlPr>
                                <a:rPr lang="ru-RU"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ru-RU" sz="3200" b="0" i="1" smtClean="0">
                                  <a:latin typeface="Cambria Math" panose="02040503050406030204" pitchFamily="18" charset="0"/>
                                  <a:ea typeface="Cambria Math" panose="02040503050406030204" pitchFamily="18" charset="0"/>
                                </a:rPr>
                                <m:t>н</m:t>
                              </m:r>
                            </m:sub>
                          </m:sSub>
                        </m:den>
                      </m:f>
                      <m:r>
                        <a:rPr lang="en-US" sz="3200" b="0" i="1" smtClean="0">
                          <a:latin typeface="Cambria Math" panose="02040503050406030204" pitchFamily="18" charset="0"/>
                          <a:ea typeface="Cambria Math" panose="02040503050406030204" pitchFamily="18" charset="0"/>
                        </a:rPr>
                        <m:t>;</m:t>
                      </m:r>
                    </m:oMath>
                  </m:oMathPara>
                </a14:m>
                <a:endParaRPr lang="ru-RU" sz="3200" dirty="0"/>
              </a:p>
            </p:txBody>
          </p:sp>
        </mc:Choice>
        <mc:Fallback xmlns="">
          <p:sp>
            <p:nvSpPr>
              <p:cNvPr id="10" name="TextBox 9">
                <a:extLst>
                  <a:ext uri="{FF2B5EF4-FFF2-40B4-BE49-F238E27FC236}">
                    <a16:creationId xmlns:a16="http://schemas.microsoft.com/office/drawing/2014/main" id="{80E6EE12-F0BC-4AE2-816B-C649E2584BA7}"/>
                  </a:ext>
                </a:extLst>
              </p:cNvPr>
              <p:cNvSpPr txBox="1">
                <a:spLocks noRot="1" noChangeAspect="1" noMove="1" noResize="1" noEditPoints="1" noAdjustHandles="1" noChangeArrowheads="1" noChangeShapeType="1" noTextEdit="1"/>
              </p:cNvSpPr>
              <p:nvPr/>
            </p:nvSpPr>
            <p:spPr>
              <a:xfrm>
                <a:off x="502274" y="5184708"/>
                <a:ext cx="1497333" cy="926344"/>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23B670-2B22-43F6-968F-A9441DE7C91C}"/>
                  </a:ext>
                </a:extLst>
              </p:cNvPr>
              <p:cNvSpPr txBox="1"/>
              <p:nvPr/>
            </p:nvSpPr>
            <p:spPr>
              <a:xfrm>
                <a:off x="4064224" y="4692265"/>
                <a:ext cx="39353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𝑝</m:t>
                          </m:r>
                        </m:e>
                        <m:sub>
                          <m:r>
                            <a:rPr lang="ru-RU" sz="3200" b="0" i="1" smtClean="0">
                              <a:latin typeface="Cambria Math" panose="02040503050406030204" pitchFamily="18" charset="0"/>
                            </a:rPr>
                            <m:t>н</m:t>
                          </m:r>
                        </m:sub>
                      </m:sSub>
                      <m:d>
                        <m:dPr>
                          <m:ctrlPr>
                            <a:rPr lang="ru-RU" sz="3200" b="0" i="1" smtClean="0">
                              <a:latin typeface="Cambria Math" panose="02040503050406030204" pitchFamily="18" charset="0"/>
                            </a:rPr>
                          </m:ctrlPr>
                        </m:dPr>
                        <m:e>
                          <m:sSup>
                            <m:sSupPr>
                              <m:ctrlPr>
                                <a:rPr lang="ru-RU" sz="3200" b="0" i="1" smtClean="0">
                                  <a:latin typeface="Cambria Math" panose="02040503050406030204" pitchFamily="18" charset="0"/>
                                </a:rPr>
                              </m:ctrlPr>
                            </m:sSupPr>
                            <m:e>
                              <m:r>
                                <a:rPr lang="ru-RU" sz="3200" b="0" i="1" smtClean="0">
                                  <a:latin typeface="Cambria Math" panose="02040503050406030204" pitchFamily="18" charset="0"/>
                                </a:rPr>
                                <m:t>100</m:t>
                              </m:r>
                            </m:e>
                            <m:sup>
                              <m:r>
                                <a:rPr lang="ru-RU" sz="3200" b="0" i="1" smtClean="0">
                                  <a:latin typeface="Cambria Math" panose="02040503050406030204" pitchFamily="18" charset="0"/>
                                </a:rPr>
                                <m:t>о</m:t>
                              </m:r>
                            </m:sup>
                          </m:sSup>
                          <m:r>
                            <a:rPr lang="ru-RU" sz="3200" b="0" i="1" smtClean="0">
                              <a:latin typeface="Cambria Math" panose="02040503050406030204" pitchFamily="18" charset="0"/>
                            </a:rPr>
                            <m:t>С</m:t>
                          </m:r>
                        </m:e>
                      </m:d>
                      <m:r>
                        <a:rPr lang="ru-RU" sz="3200" b="0" i="1" smtClean="0">
                          <a:latin typeface="Cambria Math" panose="02040503050406030204" pitchFamily="18" charset="0"/>
                        </a:rPr>
                        <m:t>=100 кПа</m:t>
                      </m:r>
                    </m:oMath>
                  </m:oMathPara>
                </a14:m>
                <a:endParaRPr lang="ru-RU" sz="3200" dirty="0"/>
              </a:p>
            </p:txBody>
          </p:sp>
        </mc:Choice>
        <mc:Fallback xmlns="">
          <p:sp>
            <p:nvSpPr>
              <p:cNvPr id="11" name="TextBox 10">
                <a:extLst>
                  <a:ext uri="{FF2B5EF4-FFF2-40B4-BE49-F238E27FC236}">
                    <a16:creationId xmlns:a16="http://schemas.microsoft.com/office/drawing/2014/main" id="{B923B670-2B22-43F6-968F-A9441DE7C91C}"/>
                  </a:ext>
                </a:extLst>
              </p:cNvPr>
              <p:cNvSpPr txBox="1">
                <a:spLocks noRot="1" noChangeAspect="1" noMove="1" noResize="1" noEditPoints="1" noAdjustHandles="1" noChangeArrowheads="1" noChangeShapeType="1" noTextEdit="1"/>
              </p:cNvSpPr>
              <p:nvPr/>
            </p:nvSpPr>
            <p:spPr>
              <a:xfrm>
                <a:off x="4064224" y="4692265"/>
                <a:ext cx="3935373" cy="492443"/>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2DFA346-A01C-4DEC-A3D7-4E6FD4CFA43D}"/>
                  </a:ext>
                </a:extLst>
              </p:cNvPr>
              <p:cNvSpPr txBox="1"/>
              <p:nvPr/>
            </p:nvSpPr>
            <p:spPr>
              <a:xfrm>
                <a:off x="3113691" y="5509380"/>
                <a:ext cx="577004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𝜑</m:t>
                      </m:r>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ru-RU" sz="3200" b="0" i="1" smtClean="0">
                              <a:latin typeface="Cambria Math" panose="02040503050406030204" pitchFamily="18" charset="0"/>
                              <a:ea typeface="Cambria Math" panose="02040503050406030204" pitchFamily="18" charset="0"/>
                            </a:rPr>
                            <m:t>н</m:t>
                          </m:r>
                        </m:sub>
                      </m:sSub>
                      <m:r>
                        <a:rPr lang="ru-RU" sz="3200" b="0" i="1" smtClean="0">
                          <a:latin typeface="Cambria Math" panose="02040503050406030204" pitchFamily="18" charset="0"/>
                          <a:ea typeface="Cambria Math" panose="02040503050406030204" pitchFamily="18" charset="0"/>
                        </a:rPr>
                        <m:t>=0,6∙100=60 кПа.</m:t>
                      </m:r>
                    </m:oMath>
                  </m:oMathPara>
                </a14:m>
                <a:endParaRPr lang="ru-RU" sz="3200" dirty="0"/>
              </a:p>
            </p:txBody>
          </p:sp>
        </mc:Choice>
        <mc:Fallback xmlns="">
          <p:sp>
            <p:nvSpPr>
              <p:cNvPr id="12" name="TextBox 11">
                <a:extLst>
                  <a:ext uri="{FF2B5EF4-FFF2-40B4-BE49-F238E27FC236}">
                    <a16:creationId xmlns:a16="http://schemas.microsoft.com/office/drawing/2014/main" id="{E2DFA346-A01C-4DEC-A3D7-4E6FD4CFA43D}"/>
                  </a:ext>
                </a:extLst>
              </p:cNvPr>
              <p:cNvSpPr txBox="1">
                <a:spLocks noRot="1" noChangeAspect="1" noMove="1" noResize="1" noEditPoints="1" noAdjustHandles="1" noChangeArrowheads="1" noChangeShapeType="1" noTextEdit="1"/>
              </p:cNvSpPr>
              <p:nvPr/>
            </p:nvSpPr>
            <p:spPr>
              <a:xfrm>
                <a:off x="3113691" y="5509380"/>
                <a:ext cx="5770041" cy="492443"/>
              </a:xfrm>
              <a:prstGeom prst="rect">
                <a:avLst/>
              </a:prstGeom>
              <a:blipFill>
                <a:blip r:embed="rId7"/>
                <a:stretch>
                  <a:fillRect/>
                </a:stretch>
              </a:blipFill>
            </p:spPr>
            <p:txBody>
              <a:bodyPr/>
              <a:lstStyle/>
              <a:p>
                <a:r>
                  <a:rPr lang="ru-RU">
                    <a:noFill/>
                  </a:rPr>
                  <a:t> </a:t>
                </a:r>
              </a:p>
            </p:txBody>
          </p:sp>
        </mc:Fallback>
      </mc:AlternateContent>
      <p:pic>
        <p:nvPicPr>
          <p:cNvPr id="14" name="Рисунок 13">
            <a:extLst>
              <a:ext uri="{FF2B5EF4-FFF2-40B4-BE49-F238E27FC236}">
                <a16:creationId xmlns:a16="http://schemas.microsoft.com/office/drawing/2014/main" id="{D13166DF-BC4C-4DFC-88A2-618C4F0461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799" y="542160"/>
            <a:ext cx="742950" cy="409575"/>
          </a:xfrm>
          <a:prstGeom prst="rect">
            <a:avLst/>
          </a:prstGeom>
        </p:spPr>
      </p:pic>
      <p:pic>
        <p:nvPicPr>
          <p:cNvPr id="16" name="Рисунок 15">
            <a:extLst>
              <a:ext uri="{FF2B5EF4-FFF2-40B4-BE49-F238E27FC236}">
                <a16:creationId xmlns:a16="http://schemas.microsoft.com/office/drawing/2014/main" id="{B6942F98-B4BD-43EA-9F7D-1C7A22790B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799" y="3414152"/>
            <a:ext cx="790575" cy="428625"/>
          </a:xfrm>
          <a:prstGeom prst="rect">
            <a:avLst/>
          </a:prstGeom>
        </p:spPr>
      </p:pic>
    </p:spTree>
    <p:extLst>
      <p:ext uri="{BB962C8B-B14F-4D97-AF65-F5344CB8AC3E}">
        <p14:creationId xmlns:p14="http://schemas.microsoft.com/office/powerpoint/2010/main" val="365760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BA5141-00D6-44F1-B37D-81D732ECA9E7}"/>
              </a:ext>
            </a:extLst>
          </p:cNvPr>
          <p:cNvSpPr txBox="1"/>
          <p:nvPr/>
        </p:nvSpPr>
        <p:spPr>
          <a:xfrm>
            <a:off x="241479" y="616890"/>
            <a:ext cx="11504053" cy="1569660"/>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В закрытом сосуде при температуре </a:t>
            </a:r>
            <a:r>
              <a:rPr lang="ru-RU" sz="2400" b="1" u="sng" dirty="0">
                <a:solidFill>
                  <a:srgbClr val="FF0000"/>
                </a:solidFill>
                <a:latin typeface="Courier New" panose="02070309020205020404" pitchFamily="49" charset="0"/>
                <a:cs typeface="Courier New" panose="02070309020205020404" pitchFamily="49" charset="0"/>
              </a:rPr>
              <a:t>373 К</a:t>
            </a:r>
            <a:r>
              <a:rPr lang="ru-RU" sz="2400" dirty="0">
                <a:latin typeface="Courier New" panose="02070309020205020404" pitchFamily="49" charset="0"/>
                <a:cs typeface="Courier New" panose="02070309020205020404" pitchFamily="49" charset="0"/>
              </a:rPr>
              <a:t> под поршнем находится водяной пар под давлением 30 кПа. Каким станет давление пара, если, сохраняя его температуру неизменной, объём пара уменьшить в 3 раза?</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A38D2D0-0230-4C81-97CF-8632EB519B86}"/>
                  </a:ext>
                </a:extLst>
              </p:cNvPr>
              <p:cNvSpPr txBox="1"/>
              <p:nvPr/>
            </p:nvSpPr>
            <p:spPr>
              <a:xfrm>
                <a:off x="373487" y="2331075"/>
                <a:ext cx="275537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b="0" i="1" smtClean="0">
                          <a:latin typeface="Cambria Math" panose="02040503050406030204" pitchFamily="18" charset="0"/>
                        </a:rPr>
                        <m:t>373 К=</m:t>
                      </m:r>
                      <m:sSup>
                        <m:sSupPr>
                          <m:ctrlPr>
                            <a:rPr lang="ru-RU" sz="3200" b="0" i="1" smtClean="0">
                              <a:latin typeface="Cambria Math" panose="02040503050406030204" pitchFamily="18" charset="0"/>
                            </a:rPr>
                          </m:ctrlPr>
                        </m:sSupPr>
                        <m:e>
                          <m:r>
                            <a:rPr lang="ru-RU" sz="3200" b="0" i="1" smtClean="0">
                              <a:latin typeface="Cambria Math" panose="02040503050406030204" pitchFamily="18" charset="0"/>
                            </a:rPr>
                            <m:t>100</m:t>
                          </m:r>
                        </m:e>
                        <m:sup>
                          <m:r>
                            <a:rPr lang="ru-RU" sz="3200" b="0" i="1" smtClean="0">
                              <a:latin typeface="Cambria Math" panose="02040503050406030204" pitchFamily="18" charset="0"/>
                            </a:rPr>
                            <m:t>о</m:t>
                          </m:r>
                        </m:sup>
                      </m:sSup>
                      <m:r>
                        <a:rPr lang="ru-RU" sz="3200" b="0" i="1" smtClean="0">
                          <a:latin typeface="Cambria Math" panose="02040503050406030204" pitchFamily="18" charset="0"/>
                        </a:rPr>
                        <m:t>С</m:t>
                      </m:r>
                    </m:oMath>
                  </m:oMathPara>
                </a14:m>
                <a:endParaRPr lang="ru-RU" sz="3200" dirty="0"/>
              </a:p>
            </p:txBody>
          </p:sp>
        </mc:Choice>
        <mc:Fallback xmlns="">
          <p:sp>
            <p:nvSpPr>
              <p:cNvPr id="4" name="TextBox 3">
                <a:extLst>
                  <a:ext uri="{FF2B5EF4-FFF2-40B4-BE49-F238E27FC236}">
                    <a16:creationId xmlns:a16="http://schemas.microsoft.com/office/drawing/2014/main" id="{BA38D2D0-0230-4C81-97CF-8632EB519B86}"/>
                  </a:ext>
                </a:extLst>
              </p:cNvPr>
              <p:cNvSpPr txBox="1">
                <a:spLocks noRot="1" noChangeAspect="1" noMove="1" noResize="1" noEditPoints="1" noAdjustHandles="1" noChangeArrowheads="1" noChangeShapeType="1" noTextEdit="1"/>
              </p:cNvSpPr>
              <p:nvPr/>
            </p:nvSpPr>
            <p:spPr>
              <a:xfrm>
                <a:off x="373487" y="2331075"/>
                <a:ext cx="2755370" cy="492443"/>
              </a:xfrm>
              <a:prstGeom prst="rect">
                <a:avLst/>
              </a:prstGeom>
              <a:blipFill>
                <a:blip r:embed="rId2"/>
                <a:stretch>
                  <a:fillRect/>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FF155F-2DBD-4623-943C-BDB4488E4A77}"/>
              </a:ext>
            </a:extLst>
          </p:cNvPr>
          <p:cNvPicPr>
            <a:picLocks noChangeAspect="1"/>
          </p:cNvPicPr>
          <p:nvPr/>
        </p:nvPicPr>
        <p:blipFill>
          <a:blip r:embed="rId3"/>
          <a:stretch>
            <a:fillRect/>
          </a:stretch>
        </p:blipFill>
        <p:spPr>
          <a:xfrm>
            <a:off x="3898050" y="2331075"/>
            <a:ext cx="3932261" cy="49381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D8CE78A-940D-4282-BD43-EDD611EDC813}"/>
                  </a:ext>
                </a:extLst>
              </p:cNvPr>
              <p:cNvSpPr txBox="1"/>
              <p:nvPr/>
            </p:nvSpPr>
            <p:spPr>
              <a:xfrm>
                <a:off x="3666142" y="2969419"/>
                <a:ext cx="463171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𝑇</m:t>
                      </m:r>
                      <m:r>
                        <a:rPr lang="en-US" sz="3200" b="0" i="1" smtClean="0">
                          <a:latin typeface="Cambria Math" panose="02040503050406030204" pitchFamily="18" charset="0"/>
                        </a:rPr>
                        <m:t>=</m:t>
                      </m:r>
                      <m:r>
                        <a:rPr lang="en-US" sz="3200" b="0" i="1" smtClean="0">
                          <a:latin typeface="Cambria Math" panose="02040503050406030204" pitchFamily="18" charset="0"/>
                        </a:rPr>
                        <m:t>𝑐𝑜𝑛𝑠𝑡</m:t>
                      </m:r>
                      <m:r>
                        <a:rPr lang="en-US" sz="3200" b="0" i="1" smtClean="0">
                          <a:latin typeface="Cambria Math" panose="02040503050406030204" pitchFamily="18" charset="0"/>
                        </a:rPr>
                        <m:t>;     </m:t>
                      </m:r>
                      <m:r>
                        <a:rPr lang="en-US" sz="3200" b="0" i="1" smtClean="0">
                          <a:latin typeface="Cambria Math" panose="02040503050406030204" pitchFamily="18" charset="0"/>
                        </a:rPr>
                        <m:t>𝑝𝑉</m:t>
                      </m:r>
                      <m:r>
                        <a:rPr lang="en-US" sz="3200" b="0" i="1" smtClean="0">
                          <a:latin typeface="Cambria Math" panose="02040503050406030204" pitchFamily="18" charset="0"/>
                        </a:rPr>
                        <m:t>=</m:t>
                      </m:r>
                      <m:r>
                        <a:rPr lang="en-US" sz="3200" b="0" i="1" smtClean="0">
                          <a:latin typeface="Cambria Math" panose="02040503050406030204" pitchFamily="18" charset="0"/>
                        </a:rPr>
                        <m:t>𝑐𝑜𝑛𝑠𝑡</m:t>
                      </m:r>
                      <m:r>
                        <a:rPr lang="en-US" sz="3200" b="0" i="1" smtClean="0">
                          <a:latin typeface="Cambria Math" panose="02040503050406030204" pitchFamily="18" charset="0"/>
                        </a:rPr>
                        <m:t>.</m:t>
                      </m:r>
                    </m:oMath>
                  </m:oMathPara>
                </a14:m>
                <a:endParaRPr lang="ru-RU" sz="3200" dirty="0"/>
              </a:p>
            </p:txBody>
          </p:sp>
        </mc:Choice>
        <mc:Fallback xmlns="">
          <p:sp>
            <p:nvSpPr>
              <p:cNvPr id="6" name="TextBox 5">
                <a:extLst>
                  <a:ext uri="{FF2B5EF4-FFF2-40B4-BE49-F238E27FC236}">
                    <a16:creationId xmlns:a16="http://schemas.microsoft.com/office/drawing/2014/main" id="{2D8CE78A-940D-4282-BD43-EDD611EDC813}"/>
                  </a:ext>
                </a:extLst>
              </p:cNvPr>
              <p:cNvSpPr txBox="1">
                <a:spLocks noRot="1" noChangeAspect="1" noMove="1" noResize="1" noEditPoints="1" noAdjustHandles="1" noChangeArrowheads="1" noChangeShapeType="1" noTextEdit="1"/>
              </p:cNvSpPr>
              <p:nvPr/>
            </p:nvSpPr>
            <p:spPr>
              <a:xfrm>
                <a:off x="3666142" y="2969419"/>
                <a:ext cx="4631717" cy="492443"/>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8C0E15-0B23-4B35-9DD1-1A6094C66658}"/>
                  </a:ext>
                </a:extLst>
              </p:cNvPr>
              <p:cNvSpPr txBox="1"/>
              <p:nvPr/>
            </p:nvSpPr>
            <p:spPr>
              <a:xfrm>
                <a:off x="2696705" y="4838876"/>
                <a:ext cx="659360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𝑝</m:t>
                          </m:r>
                        </m:e>
                        <m:sub>
                          <m:r>
                            <a:rPr lang="en-US" sz="3200" b="0" i="1" smtClean="0">
                              <a:latin typeface="Cambria Math" panose="02040503050406030204" pitchFamily="18" charset="0"/>
                            </a:rPr>
                            <m:t>1</m:t>
                          </m:r>
                        </m:sub>
                      </m:sSub>
                      <m:r>
                        <a:rPr lang="ru-RU" sz="3200" b="0" i="1" smtClean="0">
                          <a:latin typeface="Cambria Math" panose="02040503050406030204" pitchFamily="18" charset="0"/>
                        </a:rPr>
                        <m:t>=</m:t>
                      </m:r>
                      <m:r>
                        <a:rPr lang="en-US" sz="3200" b="0" i="1" smtClean="0">
                          <a:latin typeface="Cambria Math" panose="02040503050406030204" pitchFamily="18" charset="0"/>
                        </a:rPr>
                        <m:t>30</m:t>
                      </m:r>
                      <m:r>
                        <a:rPr lang="ru-RU" sz="3200" b="0" i="1" smtClean="0">
                          <a:latin typeface="Cambria Math" panose="02040503050406030204" pitchFamily="18" charset="0"/>
                        </a:rPr>
                        <m:t> кПа;     </m:t>
                      </m:r>
                      <m:sSub>
                        <m:sSubPr>
                          <m:ctrlPr>
                            <a:rPr lang="ru-RU" sz="3200" b="0" i="1" smtClean="0">
                              <a:latin typeface="Cambria Math" panose="02040503050406030204" pitchFamily="18" charset="0"/>
                            </a:rPr>
                          </m:ctrlPr>
                        </m:sSubPr>
                        <m:e>
                          <m:r>
                            <a:rPr lang="en-US" sz="3200" b="0" i="1" smtClean="0">
                              <a:latin typeface="Cambria Math" panose="02040503050406030204" pitchFamily="18" charset="0"/>
                            </a:rPr>
                            <m:t>𝑝</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=3</m:t>
                      </m:r>
                      <m:r>
                        <a:rPr lang="en-US" sz="3200" b="0" i="1" smtClean="0">
                          <a:latin typeface="Cambria Math" panose="02040503050406030204" pitchFamily="18" charset="0"/>
                          <a:ea typeface="Cambria Math" panose="02040503050406030204" pitchFamily="18" charset="0"/>
                        </a:rPr>
                        <m:t>∙30=90</m:t>
                      </m:r>
                      <m:r>
                        <a:rPr lang="ru-RU" sz="3200" b="0" i="1" smtClean="0">
                          <a:latin typeface="Cambria Math" panose="02040503050406030204" pitchFamily="18" charset="0"/>
                          <a:ea typeface="Cambria Math" panose="02040503050406030204" pitchFamily="18" charset="0"/>
                        </a:rPr>
                        <m:t> кПа</m:t>
                      </m:r>
                    </m:oMath>
                  </m:oMathPara>
                </a14:m>
                <a:endParaRPr lang="ru-RU" sz="3200" dirty="0"/>
              </a:p>
            </p:txBody>
          </p:sp>
        </mc:Choice>
        <mc:Fallback xmlns="">
          <p:sp>
            <p:nvSpPr>
              <p:cNvPr id="8" name="TextBox 7">
                <a:extLst>
                  <a:ext uri="{FF2B5EF4-FFF2-40B4-BE49-F238E27FC236}">
                    <a16:creationId xmlns:a16="http://schemas.microsoft.com/office/drawing/2014/main" id="{C68C0E15-0B23-4B35-9DD1-1A6094C66658}"/>
                  </a:ext>
                </a:extLst>
              </p:cNvPr>
              <p:cNvSpPr txBox="1">
                <a:spLocks noRot="1" noChangeAspect="1" noMove="1" noResize="1" noEditPoints="1" noAdjustHandles="1" noChangeArrowheads="1" noChangeShapeType="1" noTextEdit="1"/>
              </p:cNvSpPr>
              <p:nvPr/>
            </p:nvSpPr>
            <p:spPr>
              <a:xfrm>
                <a:off x="2696705" y="4838876"/>
                <a:ext cx="6593600" cy="492443"/>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F1642AF-17FF-4EF3-A3E4-5AD5CF32092B}"/>
                  </a:ext>
                </a:extLst>
              </p:cNvPr>
              <p:cNvSpPr txBox="1"/>
              <p:nvPr/>
            </p:nvSpPr>
            <p:spPr>
              <a:xfrm>
                <a:off x="4327301" y="3573491"/>
                <a:ext cx="3066930"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b="0" i="1" smtClean="0">
                          <a:latin typeface="Cambria Math" panose="02040503050406030204" pitchFamily="18" charset="0"/>
                        </a:rPr>
                        <m:t>3</m:t>
                      </m:r>
                      <m:r>
                        <a:rPr lang="ru-RU"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𝑉</m:t>
                          </m:r>
                        </m:num>
                        <m:den>
                          <m:r>
                            <a:rPr lang="en-US" sz="3200" b="0" i="1" smtClean="0">
                              <a:latin typeface="Cambria Math" panose="02040503050406030204" pitchFamily="18" charset="0"/>
                              <a:ea typeface="Cambria Math" panose="02040503050406030204" pitchFamily="18" charset="0"/>
                            </a:rPr>
                            <m:t>3</m:t>
                          </m:r>
                        </m:den>
                      </m:f>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𝑐𝑜𝑛𝑠𝑡</m:t>
                      </m:r>
                      <m:r>
                        <a:rPr lang="en-US" sz="3200" b="0" i="1" smtClean="0">
                          <a:latin typeface="Cambria Math" panose="02040503050406030204" pitchFamily="18" charset="0"/>
                          <a:ea typeface="Cambria Math" panose="02040503050406030204" pitchFamily="18" charset="0"/>
                        </a:rPr>
                        <m:t>;</m:t>
                      </m:r>
                    </m:oMath>
                  </m:oMathPara>
                </a14:m>
                <a:endParaRPr lang="ru-RU" sz="3200" dirty="0"/>
              </a:p>
            </p:txBody>
          </p:sp>
        </mc:Choice>
        <mc:Fallback xmlns="">
          <p:sp>
            <p:nvSpPr>
              <p:cNvPr id="9" name="TextBox 8">
                <a:extLst>
                  <a:ext uri="{FF2B5EF4-FFF2-40B4-BE49-F238E27FC236}">
                    <a16:creationId xmlns:a16="http://schemas.microsoft.com/office/drawing/2014/main" id="{DF1642AF-17FF-4EF3-A3E4-5AD5CF32092B}"/>
                  </a:ext>
                </a:extLst>
              </p:cNvPr>
              <p:cNvSpPr txBox="1">
                <a:spLocks noRot="1" noChangeAspect="1" noMove="1" noResize="1" noEditPoints="1" noAdjustHandles="1" noChangeArrowheads="1" noChangeShapeType="1" noTextEdit="1"/>
              </p:cNvSpPr>
              <p:nvPr/>
            </p:nvSpPr>
            <p:spPr>
              <a:xfrm>
                <a:off x="4327301" y="3573491"/>
                <a:ext cx="3066930" cy="921984"/>
              </a:xfrm>
              <a:prstGeom prst="rect">
                <a:avLst/>
              </a:prstGeom>
              <a:blipFill>
                <a:blip r:embed="rId6"/>
                <a:stretch>
                  <a:fillRect/>
                </a:stretch>
              </a:blipFill>
            </p:spPr>
            <p:txBody>
              <a:bodyPr/>
              <a:lstStyle/>
              <a:p>
                <a:r>
                  <a:rPr lang="ru-RU">
                    <a:noFill/>
                  </a:rPr>
                  <a:t> </a:t>
                </a:r>
              </a:p>
            </p:txBody>
          </p:sp>
        </mc:Fallback>
      </mc:AlternateContent>
      <p:pic>
        <p:nvPicPr>
          <p:cNvPr id="11" name="Рисунок 10">
            <a:extLst>
              <a:ext uri="{FF2B5EF4-FFF2-40B4-BE49-F238E27FC236}">
                <a16:creationId xmlns:a16="http://schemas.microsoft.com/office/drawing/2014/main" id="{0BFC23D9-A85F-465E-8033-E5D12D71A5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80" y="607231"/>
            <a:ext cx="714375" cy="419100"/>
          </a:xfrm>
          <a:prstGeom prst="rect">
            <a:avLst/>
          </a:prstGeom>
        </p:spPr>
      </p:pic>
    </p:spTree>
    <p:extLst>
      <p:ext uri="{BB962C8B-B14F-4D97-AF65-F5344CB8AC3E}">
        <p14:creationId xmlns:p14="http://schemas.microsoft.com/office/powerpoint/2010/main" val="360750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58E9B-20B7-49D9-AAF0-E1CE1AFEEDA5}"/>
              </a:ext>
            </a:extLst>
          </p:cNvPr>
          <p:cNvSpPr txBox="1"/>
          <p:nvPr/>
        </p:nvSpPr>
        <p:spPr>
          <a:xfrm>
            <a:off x="202842" y="642647"/>
            <a:ext cx="11710116" cy="1569660"/>
          </a:xfrm>
          <a:prstGeom prst="rect">
            <a:avLst/>
          </a:prstGeom>
          <a:noFill/>
        </p:spPr>
        <p:txBody>
          <a:bodyPr wrap="square">
            <a:spAutoFit/>
          </a:bodyPr>
          <a:lstStyle/>
          <a:p>
            <a:pPr indent="720725" algn="just"/>
            <a:r>
              <a:rPr lang="ru-RU" sz="2400" u="sng" dirty="0">
                <a:latin typeface="Courier New" panose="02070309020205020404" pitchFamily="49" charset="0"/>
                <a:cs typeface="Courier New" panose="02070309020205020404" pitchFamily="49" charset="0"/>
              </a:rPr>
              <a:t>В кубическом метре</a:t>
            </a:r>
            <a:r>
              <a:rPr lang="ru-RU" sz="2400" dirty="0">
                <a:latin typeface="Courier New" panose="02070309020205020404" pitchFamily="49" charset="0"/>
                <a:cs typeface="Courier New" panose="02070309020205020404" pitchFamily="49" charset="0"/>
              </a:rPr>
              <a:t> воздуха в помещении при температуре </a:t>
            </a:r>
            <a:r>
              <a:rPr lang="ru-RU" sz="2400" b="1" u="sng" dirty="0">
                <a:latin typeface="Courier New" panose="02070309020205020404" pitchFamily="49" charset="0"/>
                <a:cs typeface="Courier New" panose="02070309020205020404" pitchFamily="49" charset="0"/>
              </a:rPr>
              <a:t>20°C</a:t>
            </a:r>
            <a:r>
              <a:rPr lang="ru-RU" sz="2400" dirty="0">
                <a:latin typeface="Courier New" panose="02070309020205020404" pitchFamily="49" charset="0"/>
                <a:cs typeface="Courier New" panose="02070309020205020404" pitchFamily="49" charset="0"/>
              </a:rPr>
              <a:t> находится </a:t>
            </a:r>
            <a:r>
              <a:rPr lang="ru-RU" sz="2400" b="1" dirty="0">
                <a:latin typeface="Courier New" panose="02070309020205020404" pitchFamily="49" charset="0"/>
                <a:cs typeface="Courier New" panose="02070309020205020404" pitchFamily="49" charset="0"/>
              </a:rPr>
              <a:t>1,73·10</a:t>
            </a:r>
            <a:r>
              <a:rPr lang="en-US" sz="2400" b="1" baseline="30000" dirty="0">
                <a:latin typeface="Courier New" panose="02070309020205020404" pitchFamily="49" charset="0"/>
                <a:cs typeface="Courier New" panose="02070309020205020404" pitchFamily="49" charset="0"/>
              </a:rPr>
              <a:t>-</a:t>
            </a:r>
            <a:r>
              <a:rPr lang="ru-RU" sz="2400" b="1" baseline="30000" dirty="0">
                <a:latin typeface="Courier New" panose="02070309020205020404" pitchFamily="49" charset="0"/>
                <a:cs typeface="Courier New" panose="02070309020205020404" pitchFamily="49" charset="0"/>
              </a:rPr>
              <a:t>2</a:t>
            </a:r>
            <a:r>
              <a:rPr lang="ru-RU" sz="2400" baseline="300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кг водяных паров. Пользуясь таблицей плотности насыщенных паров воды, определите относительную влажность воздуха.</a:t>
            </a:r>
          </a:p>
        </p:txBody>
      </p:sp>
      <p:pic>
        <p:nvPicPr>
          <p:cNvPr id="7" name="Рисунок 6">
            <a:extLst>
              <a:ext uri="{FF2B5EF4-FFF2-40B4-BE49-F238E27FC236}">
                <a16:creationId xmlns:a16="http://schemas.microsoft.com/office/drawing/2014/main" id="{93790DC2-E86B-4B45-A243-ADC1B443DE92}"/>
              </a:ext>
            </a:extLst>
          </p:cNvPr>
          <p:cNvPicPr>
            <a:picLocks noChangeAspect="1"/>
          </p:cNvPicPr>
          <p:nvPr/>
        </p:nvPicPr>
        <p:blipFill>
          <a:blip r:embed="rId2"/>
          <a:stretch>
            <a:fillRect/>
          </a:stretch>
        </p:blipFill>
        <p:spPr>
          <a:xfrm>
            <a:off x="2018629" y="2226992"/>
            <a:ext cx="8545413" cy="766896"/>
          </a:xfrm>
          <a:prstGeom prst="rect">
            <a:avLst/>
          </a:prstGeom>
        </p:spPr>
      </p:pic>
      <p:sp>
        <p:nvSpPr>
          <p:cNvPr id="8" name="Овал 7">
            <a:extLst>
              <a:ext uri="{FF2B5EF4-FFF2-40B4-BE49-F238E27FC236}">
                <a16:creationId xmlns:a16="http://schemas.microsoft.com/office/drawing/2014/main" id="{90011FB8-3D36-484D-A240-9B52965C3247}"/>
              </a:ext>
            </a:extLst>
          </p:cNvPr>
          <p:cNvSpPr/>
          <p:nvPr/>
        </p:nvSpPr>
        <p:spPr>
          <a:xfrm>
            <a:off x="6291335" y="2009104"/>
            <a:ext cx="663257" cy="12750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C4B78C-8B2D-45C4-963D-B9E44DA558F4}"/>
                  </a:ext>
                </a:extLst>
              </p:cNvPr>
              <p:cNvSpPr txBox="1"/>
              <p:nvPr/>
            </p:nvSpPr>
            <p:spPr>
              <a:xfrm>
                <a:off x="1162437" y="3864113"/>
                <a:ext cx="9867125" cy="9059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𝑚</m:t>
                          </m:r>
                        </m:num>
                        <m:den>
                          <m:r>
                            <a:rPr lang="en-US" sz="3200" b="0" i="1" smtClean="0">
                              <a:latin typeface="Cambria Math" panose="02040503050406030204" pitchFamily="18" charset="0"/>
                              <a:ea typeface="Cambria Math" panose="02040503050406030204" pitchFamily="18" charset="0"/>
                            </a:rPr>
                            <m:t>𝑉</m:t>
                          </m:r>
                        </m:den>
                      </m:f>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m:rPr>
                              <m:nor/>
                            </m:rPr>
                            <a:rPr lang="ru-RU" sz="3200" dirty="0">
                              <a:latin typeface="Courier New" panose="02070309020205020404" pitchFamily="49" charset="0"/>
                              <a:cs typeface="Courier New" panose="02070309020205020404" pitchFamily="49" charset="0"/>
                            </a:rPr>
                            <m:t>1,73·10</m:t>
                          </m:r>
                          <m:r>
                            <m:rPr>
                              <m:nor/>
                            </m:rPr>
                            <a:rPr lang="en-US" sz="3200" baseline="30000" dirty="0">
                              <a:latin typeface="Courier New" panose="02070309020205020404" pitchFamily="49" charset="0"/>
                              <a:cs typeface="Courier New" panose="02070309020205020404" pitchFamily="49" charset="0"/>
                            </a:rPr>
                            <m:t>−</m:t>
                          </m:r>
                          <m:r>
                            <m:rPr>
                              <m:nor/>
                            </m:rPr>
                            <a:rPr lang="ru-RU" sz="3200" baseline="30000" dirty="0">
                              <a:latin typeface="Courier New" panose="02070309020205020404" pitchFamily="49" charset="0"/>
                              <a:cs typeface="Courier New" panose="02070309020205020404" pitchFamily="49" charset="0"/>
                            </a:rPr>
                            <m:t>2</m:t>
                          </m:r>
                        </m:num>
                        <m:den>
                          <m:r>
                            <a:rPr lang="en-US" sz="3200" b="0" i="1" smtClean="0">
                              <a:latin typeface="Cambria Math" panose="02040503050406030204" pitchFamily="18" charset="0"/>
                              <a:ea typeface="Cambria Math" panose="02040503050406030204" pitchFamily="18" charset="0"/>
                            </a:rPr>
                            <m:t>1</m:t>
                          </m:r>
                        </m:den>
                      </m:f>
                      <m:r>
                        <a:rPr lang="en-US" sz="3200" b="0" i="1" smtClean="0">
                          <a:latin typeface="Cambria Math" panose="02040503050406030204" pitchFamily="18" charset="0"/>
                          <a:ea typeface="Cambria Math" panose="02040503050406030204" pitchFamily="18" charset="0"/>
                        </a:rPr>
                        <m:t>=1,73∙</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10</m:t>
                          </m:r>
                        </m:e>
                        <m:sup>
                          <m:r>
                            <a:rPr lang="en-US" sz="3200" b="0" i="1" smtClean="0">
                              <a:latin typeface="Cambria Math" panose="02040503050406030204" pitchFamily="18" charset="0"/>
                              <a:ea typeface="Cambria Math" panose="02040503050406030204" pitchFamily="18" charset="0"/>
                            </a:rPr>
                            <m:t>−2</m:t>
                          </m:r>
                        </m:sup>
                      </m:sSup>
                      <m:f>
                        <m:fPr>
                          <m:ctrlPr>
                            <a:rPr lang="en-US" sz="3200" b="0" i="1" smtClean="0">
                              <a:latin typeface="Cambria Math" panose="02040503050406030204" pitchFamily="18" charset="0"/>
                              <a:ea typeface="Cambria Math" panose="02040503050406030204" pitchFamily="18" charset="0"/>
                            </a:rPr>
                          </m:ctrlPr>
                        </m:fPr>
                        <m:num>
                          <m:r>
                            <a:rPr lang="ru-RU" sz="3200" b="0" i="1" smtClean="0">
                              <a:latin typeface="Cambria Math" panose="02040503050406030204" pitchFamily="18" charset="0"/>
                              <a:ea typeface="Cambria Math" panose="02040503050406030204" pitchFamily="18" charset="0"/>
                            </a:rPr>
                            <m:t>кг</m:t>
                          </m:r>
                        </m:num>
                        <m:den>
                          <m:sSup>
                            <m:sSupPr>
                              <m:ctrlPr>
                                <a:rPr lang="en-US" sz="3200" b="0" i="1" smtClean="0">
                                  <a:latin typeface="Cambria Math" panose="02040503050406030204" pitchFamily="18" charset="0"/>
                                  <a:ea typeface="Cambria Math" panose="02040503050406030204" pitchFamily="18" charset="0"/>
                                </a:rPr>
                              </m:ctrlPr>
                            </m:sSupPr>
                            <m:e>
                              <m:r>
                                <a:rPr lang="ru-RU" sz="3200" b="0" i="1" smtClean="0">
                                  <a:latin typeface="Cambria Math" panose="02040503050406030204" pitchFamily="18" charset="0"/>
                                  <a:ea typeface="Cambria Math" panose="02040503050406030204" pitchFamily="18" charset="0"/>
                                </a:rPr>
                                <m:t>м</m:t>
                              </m:r>
                            </m:e>
                            <m:sup>
                              <m:r>
                                <a:rPr lang="ru-RU" sz="3200" b="0" i="1" smtClean="0">
                                  <a:latin typeface="Cambria Math" panose="02040503050406030204" pitchFamily="18" charset="0"/>
                                  <a:ea typeface="Cambria Math" panose="02040503050406030204" pitchFamily="18" charset="0"/>
                                </a:rPr>
                                <m:t>3</m:t>
                              </m:r>
                            </m:sup>
                          </m:sSup>
                        </m:den>
                      </m:f>
                      <m:r>
                        <a:rPr lang="ru-RU"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𝜑</m:t>
                      </m:r>
                      <m:r>
                        <a:rPr lang="en-US" sz="3200" b="0" i="1" smtClean="0">
                          <a:latin typeface="Cambria Math" panose="02040503050406030204" pitchFamily="18" charset="0"/>
                          <a:ea typeface="Cambria Math" panose="02040503050406030204" pitchFamily="18" charset="0"/>
                        </a:rPr>
                        <m:t>0=100%.</m:t>
                      </m:r>
                    </m:oMath>
                  </m:oMathPara>
                </a14:m>
                <a:endParaRPr lang="ru-RU" sz="3200" dirty="0"/>
              </a:p>
            </p:txBody>
          </p:sp>
        </mc:Choice>
        <mc:Fallback xmlns="">
          <p:sp>
            <p:nvSpPr>
              <p:cNvPr id="9" name="TextBox 8">
                <a:extLst>
                  <a:ext uri="{FF2B5EF4-FFF2-40B4-BE49-F238E27FC236}">
                    <a16:creationId xmlns:a16="http://schemas.microsoft.com/office/drawing/2014/main" id="{2FC4B78C-8B2D-45C4-963D-B9E44DA558F4}"/>
                  </a:ext>
                </a:extLst>
              </p:cNvPr>
              <p:cNvSpPr txBox="1">
                <a:spLocks noRot="1" noChangeAspect="1" noMove="1" noResize="1" noEditPoints="1" noAdjustHandles="1" noChangeArrowheads="1" noChangeShapeType="1" noTextEdit="1"/>
              </p:cNvSpPr>
              <p:nvPr/>
            </p:nvSpPr>
            <p:spPr>
              <a:xfrm>
                <a:off x="1162437" y="3864113"/>
                <a:ext cx="9867125" cy="905954"/>
              </a:xfrm>
              <a:prstGeom prst="rect">
                <a:avLst/>
              </a:prstGeom>
              <a:blipFill>
                <a:blip r:embed="rId3"/>
                <a:stretch>
                  <a:fillRect/>
                </a:stretch>
              </a:blipFill>
            </p:spPr>
            <p:txBody>
              <a:bodyPr/>
              <a:lstStyle/>
              <a:p>
                <a:r>
                  <a:rPr lang="ru-RU">
                    <a:noFill/>
                  </a:rPr>
                  <a:t> </a:t>
                </a:r>
              </a:p>
            </p:txBody>
          </p:sp>
        </mc:Fallback>
      </mc:AlternateContent>
      <p:pic>
        <p:nvPicPr>
          <p:cNvPr id="11" name="Рисунок 10">
            <a:extLst>
              <a:ext uri="{FF2B5EF4-FFF2-40B4-BE49-F238E27FC236}">
                <a16:creationId xmlns:a16="http://schemas.microsoft.com/office/drawing/2014/main" id="{56C396AB-8957-403D-9EE4-C28258593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62" y="428334"/>
            <a:ext cx="752475" cy="428625"/>
          </a:xfrm>
          <a:prstGeom prst="rect">
            <a:avLst/>
          </a:prstGeom>
        </p:spPr>
      </p:pic>
    </p:spTree>
    <p:extLst>
      <p:ext uri="{BB962C8B-B14F-4D97-AF65-F5344CB8AC3E}">
        <p14:creationId xmlns:p14="http://schemas.microsoft.com/office/powerpoint/2010/main" val="34546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1C5B199-24BD-4DA3-A814-F5BDF5433CF4}"/>
                  </a:ext>
                </a:extLst>
              </p:cNvPr>
              <p:cNvSpPr txBox="1"/>
              <p:nvPr/>
            </p:nvSpPr>
            <p:spPr>
              <a:xfrm>
                <a:off x="164205" y="552495"/>
                <a:ext cx="11735873" cy="1200329"/>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В воздухе комнаты при относительной влажности 40 % плотность водяного пара равна 5,8 г/м</a:t>
                </a:r>
                <a14:m>
                  <m:oMath xmlns:m="http://schemas.openxmlformats.org/officeDocument/2006/math">
                    <m:r>
                      <a:rPr lang="ru-RU" sz="2400" i="1" baseline="30000" dirty="0" smtClean="0">
                        <a:latin typeface="Cambria Math" panose="02040503050406030204" pitchFamily="18" charset="0"/>
                        <a:cs typeface="Courier New" panose="02070309020205020404" pitchFamily="49" charset="0"/>
                      </a:rPr>
                      <m:t>3</m:t>
                    </m:r>
                  </m:oMath>
                </a14:m>
                <a:r>
                  <a:rPr lang="ru-RU" sz="2400" dirty="0">
                    <a:latin typeface="Courier New" panose="02070309020205020404" pitchFamily="49" charset="0"/>
                    <a:cs typeface="Courier New" panose="02070309020205020404" pitchFamily="49" charset="0"/>
                  </a:rPr>
                  <a:t>. Определите плотность насыщенного водяного пара при данной температуре.</a:t>
                </a:r>
              </a:p>
            </p:txBody>
          </p:sp>
        </mc:Choice>
        <mc:Fallback xmlns="">
          <p:sp>
            <p:nvSpPr>
              <p:cNvPr id="3" name="TextBox 2">
                <a:extLst>
                  <a:ext uri="{FF2B5EF4-FFF2-40B4-BE49-F238E27FC236}">
                    <a16:creationId xmlns:a16="http://schemas.microsoft.com/office/drawing/2014/main" id="{21C5B199-24BD-4DA3-A814-F5BDF5433CF4}"/>
                  </a:ext>
                </a:extLst>
              </p:cNvPr>
              <p:cNvSpPr txBox="1">
                <a:spLocks noRot="1" noChangeAspect="1" noMove="1" noResize="1" noEditPoints="1" noAdjustHandles="1" noChangeArrowheads="1" noChangeShapeType="1" noTextEdit="1"/>
              </p:cNvSpPr>
              <p:nvPr/>
            </p:nvSpPr>
            <p:spPr>
              <a:xfrm>
                <a:off x="164205" y="552495"/>
                <a:ext cx="11735873" cy="1200329"/>
              </a:xfrm>
              <a:prstGeom prst="rect">
                <a:avLst/>
              </a:prstGeom>
              <a:blipFill>
                <a:blip r:embed="rId2"/>
                <a:stretch>
                  <a:fillRect l="-831" t="-4061" r="-779" b="-1066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D115FBB-6B4C-4DF1-8434-7D4E11C71E3E}"/>
                  </a:ext>
                </a:extLst>
              </p:cNvPr>
              <p:cNvSpPr txBox="1"/>
              <p:nvPr/>
            </p:nvSpPr>
            <p:spPr>
              <a:xfrm>
                <a:off x="3206838" y="1880315"/>
                <a:ext cx="6259133" cy="766107"/>
              </a:xfrm>
              <a:prstGeom prst="rect">
                <a:avLst/>
              </a:prstGeom>
              <a:noFill/>
            </p:spPr>
            <p:txBody>
              <a:bodyPr wrap="square" lIns="0" tIns="0" rIns="0" bIns="0" rtlCol="0">
                <a:spAutoFit/>
              </a:bodyPr>
              <a:lstStyle/>
              <a:p>
                <a14:m>
                  <m:oMath xmlns:m="http://schemas.openxmlformats.org/officeDocument/2006/math">
                    <m:r>
                      <a:rPr lang="ru-RU" sz="3200" i="1" smtClean="0">
                        <a:latin typeface="Cambria Math" panose="02040503050406030204" pitchFamily="18" charset="0"/>
                        <a:ea typeface="Cambria Math" panose="02040503050406030204" pitchFamily="18" charset="0"/>
                      </a:rPr>
                      <m:t>𝜑</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𝜌</m:t>
                        </m:r>
                      </m:num>
                      <m:den>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𝜌</m:t>
                            </m:r>
                          </m:e>
                          <m:sub>
                            <m:r>
                              <a:rPr lang="ru-RU" sz="3200" b="0" i="1" smtClean="0">
                                <a:latin typeface="Cambria Math" panose="02040503050406030204" pitchFamily="18" charset="0"/>
                                <a:ea typeface="Cambria Math" panose="02040503050406030204" pitchFamily="18" charset="0"/>
                              </a:rPr>
                              <m:t>н</m:t>
                            </m:r>
                          </m:sub>
                        </m:sSub>
                      </m:den>
                    </m:f>
                    <m:r>
                      <a:rPr lang="en-US" sz="3200" b="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𝜌</m:t>
                        </m:r>
                      </m:e>
                      <m:sub>
                        <m:r>
                          <a:rPr lang="ru-RU" sz="3200" i="1">
                            <a:latin typeface="Cambria Math" panose="02040503050406030204" pitchFamily="18" charset="0"/>
                            <a:ea typeface="Cambria Math" panose="02040503050406030204" pitchFamily="18" charset="0"/>
                          </a:rPr>
                          <m:t>н</m:t>
                        </m:r>
                      </m:sub>
                    </m:sSub>
                  </m:oMath>
                </a14:m>
                <a:r>
                  <a:rPr lang="en-US" sz="3200" dirty="0"/>
                  <a:t>=</a:t>
                </a:r>
                <a14:m>
                  <m:oMath xmlns:m="http://schemas.openxmlformats.org/officeDocument/2006/math">
                    <m:f>
                      <m:fPr>
                        <m:ctrlPr>
                          <a:rPr lang="en-US" sz="3200" i="1" dirty="0" smtClean="0">
                            <a:latin typeface="Cambria Math" panose="02040503050406030204" pitchFamily="18" charset="0"/>
                          </a:rPr>
                        </m:ctrlPr>
                      </m:fPr>
                      <m:num>
                        <m:r>
                          <a:rPr lang="en-US" sz="3200" i="1" dirty="0" smtClean="0">
                            <a:latin typeface="Cambria Math" panose="02040503050406030204" pitchFamily="18" charset="0"/>
                            <a:ea typeface="Cambria Math" panose="02040503050406030204" pitchFamily="18" charset="0"/>
                          </a:rPr>
                          <m:t>𝜌</m:t>
                        </m:r>
                      </m:num>
                      <m:den>
                        <m:r>
                          <a:rPr lang="en-US" sz="3200" i="1" dirty="0" smtClean="0">
                            <a:latin typeface="Cambria Math" panose="02040503050406030204" pitchFamily="18" charset="0"/>
                            <a:ea typeface="Cambria Math" panose="02040503050406030204" pitchFamily="18" charset="0"/>
                          </a:rPr>
                          <m:t>𝜑</m:t>
                        </m:r>
                      </m:den>
                    </m:f>
                    <m:r>
                      <a:rPr lang="en-US" sz="3200" b="0" i="1" dirty="0" smtClean="0">
                        <a:latin typeface="Cambria Math" panose="02040503050406030204" pitchFamily="18" charset="0"/>
                      </a:rPr>
                      <m:t>=</m:t>
                    </m:r>
                    <m:f>
                      <m:fPr>
                        <m:ctrlPr>
                          <a:rPr lang="en-US" sz="3200" b="0" i="1" dirty="0" smtClean="0">
                            <a:latin typeface="Cambria Math" panose="02040503050406030204" pitchFamily="18" charset="0"/>
                          </a:rPr>
                        </m:ctrlPr>
                      </m:fPr>
                      <m:num>
                        <m:r>
                          <a:rPr lang="en-US" sz="3200" b="0" i="1" dirty="0" smtClean="0">
                            <a:latin typeface="Cambria Math" panose="02040503050406030204" pitchFamily="18" charset="0"/>
                          </a:rPr>
                          <m:t>5,8</m:t>
                        </m:r>
                      </m:num>
                      <m:den>
                        <m:r>
                          <a:rPr lang="en-US" sz="3200" b="0" i="1" dirty="0" smtClean="0">
                            <a:latin typeface="Cambria Math" panose="02040503050406030204" pitchFamily="18" charset="0"/>
                          </a:rPr>
                          <m:t>0,4</m:t>
                        </m:r>
                      </m:den>
                    </m:f>
                    <m:r>
                      <a:rPr lang="en-US" sz="3200" b="0" i="1" dirty="0" smtClean="0">
                        <a:latin typeface="Cambria Math" panose="02040503050406030204" pitchFamily="18" charset="0"/>
                      </a:rPr>
                      <m:t>=14,5</m:t>
                    </m:r>
                    <m:f>
                      <m:fPr>
                        <m:ctrlPr>
                          <a:rPr lang="en-US" sz="3200" b="0" i="1" dirty="0" smtClean="0">
                            <a:latin typeface="Cambria Math" panose="02040503050406030204" pitchFamily="18" charset="0"/>
                          </a:rPr>
                        </m:ctrlPr>
                      </m:fPr>
                      <m:num>
                        <m:r>
                          <a:rPr lang="ru-RU" sz="3200" b="0" i="1" dirty="0" smtClean="0">
                            <a:latin typeface="Cambria Math" panose="02040503050406030204" pitchFamily="18" charset="0"/>
                          </a:rPr>
                          <m:t>г</m:t>
                        </m:r>
                      </m:num>
                      <m:den>
                        <m:sSup>
                          <m:sSupPr>
                            <m:ctrlPr>
                              <a:rPr lang="en-US" sz="3200" b="0" i="1" dirty="0" smtClean="0">
                                <a:latin typeface="Cambria Math" panose="02040503050406030204" pitchFamily="18" charset="0"/>
                              </a:rPr>
                            </m:ctrlPr>
                          </m:sSupPr>
                          <m:e>
                            <m:r>
                              <a:rPr lang="ru-RU" sz="3200" b="0" i="1" dirty="0" smtClean="0">
                                <a:latin typeface="Cambria Math" panose="02040503050406030204" pitchFamily="18" charset="0"/>
                              </a:rPr>
                              <m:t>м</m:t>
                            </m:r>
                          </m:e>
                          <m:sup>
                            <m:r>
                              <a:rPr lang="ru-RU" sz="3200" b="0" i="1" dirty="0" smtClean="0">
                                <a:latin typeface="Cambria Math" panose="02040503050406030204" pitchFamily="18" charset="0"/>
                              </a:rPr>
                              <m:t>3</m:t>
                            </m:r>
                          </m:sup>
                        </m:sSup>
                      </m:den>
                    </m:f>
                    <m:r>
                      <a:rPr lang="ru-RU" sz="3200" b="0" i="1" dirty="0" smtClean="0">
                        <a:latin typeface="Cambria Math" panose="02040503050406030204" pitchFamily="18" charset="0"/>
                      </a:rPr>
                      <m:t>.</m:t>
                    </m:r>
                  </m:oMath>
                </a14:m>
                <a:endParaRPr lang="ru-RU" sz="3200" dirty="0"/>
              </a:p>
            </p:txBody>
          </p:sp>
        </mc:Choice>
        <mc:Fallback xmlns="">
          <p:sp>
            <p:nvSpPr>
              <p:cNvPr id="4" name="TextBox 3">
                <a:extLst>
                  <a:ext uri="{FF2B5EF4-FFF2-40B4-BE49-F238E27FC236}">
                    <a16:creationId xmlns:a16="http://schemas.microsoft.com/office/drawing/2014/main" id="{DD115FBB-6B4C-4DF1-8434-7D4E11C71E3E}"/>
                  </a:ext>
                </a:extLst>
              </p:cNvPr>
              <p:cNvSpPr txBox="1">
                <a:spLocks noRot="1" noChangeAspect="1" noMove="1" noResize="1" noEditPoints="1" noAdjustHandles="1" noChangeArrowheads="1" noChangeShapeType="1" noTextEdit="1"/>
              </p:cNvSpPr>
              <p:nvPr/>
            </p:nvSpPr>
            <p:spPr>
              <a:xfrm>
                <a:off x="3206838" y="1880315"/>
                <a:ext cx="6259133" cy="766107"/>
              </a:xfrm>
              <a:prstGeom prst="rect">
                <a:avLst/>
              </a:prstGeom>
              <a:blipFill>
                <a:blip r:embed="rId3"/>
                <a:stretch>
                  <a:fillRect t="-794" b="-11111"/>
                </a:stretch>
              </a:blipFill>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B1AA4142-E4EC-4A11-8439-E5E95F108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61" y="465563"/>
            <a:ext cx="714375" cy="438150"/>
          </a:xfrm>
          <a:prstGeom prst="rect">
            <a:avLst/>
          </a:prstGeom>
        </p:spPr>
      </p:pic>
    </p:spTree>
    <p:extLst>
      <p:ext uri="{BB962C8B-B14F-4D97-AF65-F5344CB8AC3E}">
        <p14:creationId xmlns:p14="http://schemas.microsoft.com/office/powerpoint/2010/main" val="287893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AEB987-CD0E-40D2-AB08-F67D2EF7CD2B}"/>
              </a:ext>
            </a:extLst>
          </p:cNvPr>
          <p:cNvSpPr txBox="1"/>
          <p:nvPr/>
        </p:nvSpPr>
        <p:spPr>
          <a:xfrm>
            <a:off x="376170" y="667629"/>
            <a:ext cx="11439659" cy="1938992"/>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В четверг и в пятницу температура воздуха была одинаковой. Парциальное давление водяного пара в атмосфере в четверг было больше, чем в пятницу.</a:t>
            </a:r>
          </a:p>
          <a:p>
            <a:pPr algn="just"/>
            <a:r>
              <a:rPr lang="ru-RU" sz="2400" dirty="0">
                <a:latin typeface="Courier New" panose="02070309020205020404" pitchFamily="49" charset="0"/>
                <a:cs typeface="Courier New" panose="02070309020205020404" pitchFamily="49" charset="0"/>
              </a:rPr>
              <a:t>Из приведённого ниже списка выберите все верные утверждения по поводу этой ситуации.</a:t>
            </a:r>
          </a:p>
        </p:txBody>
      </p:sp>
      <p:sp>
        <p:nvSpPr>
          <p:cNvPr id="9" name="TextBox 8">
            <a:extLst>
              <a:ext uri="{FF2B5EF4-FFF2-40B4-BE49-F238E27FC236}">
                <a16:creationId xmlns:a16="http://schemas.microsoft.com/office/drawing/2014/main" id="{724882D7-F522-4627-8591-FB410AC8E2AB}"/>
              </a:ext>
            </a:extLst>
          </p:cNvPr>
          <p:cNvSpPr txBox="1"/>
          <p:nvPr/>
        </p:nvSpPr>
        <p:spPr>
          <a:xfrm>
            <a:off x="376169" y="2514491"/>
            <a:ext cx="11439659" cy="3785652"/>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1. </a:t>
            </a:r>
            <a:r>
              <a:rPr lang="ru-RU" sz="2400" dirty="0">
                <a:latin typeface="Courier New" panose="02070309020205020404" pitchFamily="49" charset="0"/>
                <a:cs typeface="Courier New" panose="02070309020205020404" pitchFamily="49" charset="0"/>
              </a:rPr>
              <a:t>Относительная влажность воздуха в четверг была меньше, чем в пятницу.</a:t>
            </a:r>
          </a:p>
          <a:p>
            <a:r>
              <a:rPr lang="ru-RU" sz="2400" b="1" dirty="0">
                <a:latin typeface="Courier New" panose="02070309020205020404" pitchFamily="49" charset="0"/>
                <a:cs typeface="Courier New" panose="02070309020205020404" pitchFamily="49" charset="0"/>
              </a:rPr>
              <a:t>2. </a:t>
            </a:r>
            <a:r>
              <a:rPr lang="ru-RU" sz="2400" dirty="0">
                <a:latin typeface="Courier New" panose="02070309020205020404" pitchFamily="49" charset="0"/>
                <a:cs typeface="Courier New" panose="02070309020205020404" pitchFamily="49" charset="0"/>
              </a:rPr>
              <a:t>Масса водяных паров, содержащихся в 1 м</a:t>
            </a:r>
            <a:r>
              <a:rPr lang="ru-RU" sz="2400" baseline="30000"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 воздуха, в четверг была больше, чем в пятницу. </a:t>
            </a:r>
          </a:p>
          <a:p>
            <a:r>
              <a:rPr lang="ru-RU" sz="2400" b="1" dirty="0">
                <a:latin typeface="Courier New" panose="02070309020205020404" pitchFamily="49" charset="0"/>
                <a:cs typeface="Courier New" panose="02070309020205020404" pitchFamily="49" charset="0"/>
              </a:rPr>
              <a:t>3. </a:t>
            </a:r>
            <a:r>
              <a:rPr lang="ru-RU" sz="2400" dirty="0">
                <a:latin typeface="Courier New" panose="02070309020205020404" pitchFamily="49" charset="0"/>
                <a:cs typeface="Courier New" panose="02070309020205020404" pitchFamily="49" charset="0"/>
              </a:rPr>
              <a:t>Плотность водяных паров, содержащихся в воздухе, в четверг и в пятницу была одинаковой. </a:t>
            </a:r>
          </a:p>
          <a:p>
            <a:r>
              <a:rPr lang="ru-RU" sz="2400" b="1" dirty="0">
                <a:latin typeface="Courier New" panose="02070309020205020404" pitchFamily="49" charset="0"/>
                <a:cs typeface="Courier New" panose="02070309020205020404" pitchFamily="49" charset="0"/>
              </a:rPr>
              <a:t>4. </a:t>
            </a:r>
            <a:r>
              <a:rPr lang="ru-RU" sz="2400" dirty="0">
                <a:latin typeface="Courier New" panose="02070309020205020404" pitchFamily="49" charset="0"/>
                <a:cs typeface="Courier New" panose="02070309020205020404" pitchFamily="49" charset="0"/>
              </a:rPr>
              <a:t>Давление насыщенных водяных паров в четверг было больше, чем в пятницу.</a:t>
            </a:r>
          </a:p>
          <a:p>
            <a:r>
              <a:rPr lang="ru-RU" sz="2400" b="1" dirty="0">
                <a:latin typeface="Courier New" panose="02070309020205020404" pitchFamily="49" charset="0"/>
                <a:cs typeface="Courier New" panose="02070309020205020404" pitchFamily="49" charset="0"/>
              </a:rPr>
              <a:t>5. </a:t>
            </a:r>
            <a:r>
              <a:rPr lang="ru-RU" sz="2400" dirty="0">
                <a:latin typeface="Courier New" panose="02070309020205020404" pitchFamily="49" charset="0"/>
                <a:cs typeface="Courier New" panose="02070309020205020404" pitchFamily="49" charset="0"/>
              </a:rPr>
              <a:t>Концентрация молекул водяного пара в воздухе в четверг была больше, чем в пятницу.</a:t>
            </a:r>
          </a:p>
        </p:txBody>
      </p:sp>
      <p:pic>
        <p:nvPicPr>
          <p:cNvPr id="3" name="Рисунок 2">
            <a:extLst>
              <a:ext uri="{FF2B5EF4-FFF2-40B4-BE49-F238E27FC236}">
                <a16:creationId xmlns:a16="http://schemas.microsoft.com/office/drawing/2014/main" id="{F8C36C5D-E356-4A70-B14A-CE669DF42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67" y="458079"/>
            <a:ext cx="752475" cy="419100"/>
          </a:xfrm>
          <a:prstGeom prst="rect">
            <a:avLst/>
          </a:prstGeom>
        </p:spPr>
      </p:pic>
    </p:spTree>
    <p:extLst>
      <p:ext uri="{BB962C8B-B14F-4D97-AF65-F5344CB8AC3E}">
        <p14:creationId xmlns:p14="http://schemas.microsoft.com/office/powerpoint/2010/main" val="74217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7BA3C38-52EE-4E83-990A-2A853FF32F0B}"/>
                  </a:ext>
                </a:extLst>
              </p:cNvPr>
              <p:cNvSpPr txBox="1"/>
              <p:nvPr/>
            </p:nvSpPr>
            <p:spPr>
              <a:xfrm>
                <a:off x="2445626" y="464614"/>
                <a:ext cx="291076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3200" i="1" smtClean="0">
                              <a:latin typeface="Cambria Math" panose="02040503050406030204" pitchFamily="18" charset="0"/>
                            </a:rPr>
                          </m:ctrlPr>
                        </m:sSubPr>
                        <m:e>
                          <m:r>
                            <a:rPr lang="ru-RU" sz="3200" b="0" i="1" smtClean="0">
                              <a:latin typeface="Cambria Math" panose="02040503050406030204" pitchFamily="18" charset="0"/>
                            </a:rPr>
                            <m:t>Т</m:t>
                          </m:r>
                        </m:e>
                        <m:sub>
                          <m:r>
                            <a:rPr lang="ru-RU" sz="3200" b="0" i="1" smtClean="0">
                              <a:latin typeface="Cambria Math" panose="02040503050406030204" pitchFamily="18" charset="0"/>
                            </a:rPr>
                            <m:t>Ч</m:t>
                          </m:r>
                        </m:sub>
                      </m:sSub>
                      <m:r>
                        <a:rPr lang="ru-RU" sz="3200" b="0" i="1" smtClean="0">
                          <a:latin typeface="Cambria Math" panose="02040503050406030204" pitchFamily="18" charset="0"/>
                        </a:rPr>
                        <m:t>=</m:t>
                      </m:r>
                      <m:sSub>
                        <m:sSubPr>
                          <m:ctrlPr>
                            <a:rPr lang="ru-RU" sz="3200" b="0" i="1" smtClean="0">
                              <a:latin typeface="Cambria Math" panose="02040503050406030204" pitchFamily="18" charset="0"/>
                            </a:rPr>
                          </m:ctrlPr>
                        </m:sSubPr>
                        <m:e>
                          <m:r>
                            <a:rPr lang="ru-RU" sz="3200" b="0" i="1" smtClean="0">
                              <a:latin typeface="Cambria Math" panose="02040503050406030204" pitchFamily="18" charset="0"/>
                            </a:rPr>
                            <m:t>Т</m:t>
                          </m:r>
                        </m:e>
                        <m:sub>
                          <m:r>
                            <a:rPr lang="ru-RU" sz="3200" b="0" i="1" smtClean="0">
                              <a:latin typeface="Cambria Math" panose="02040503050406030204" pitchFamily="18" charset="0"/>
                            </a:rPr>
                            <m:t>П</m:t>
                          </m:r>
                        </m:sub>
                      </m:sSub>
                      <m:r>
                        <a:rPr lang="ru-RU" sz="3200" b="0" i="1" smtClean="0">
                          <a:latin typeface="Cambria Math" panose="02040503050406030204" pitchFamily="18" charset="0"/>
                        </a:rPr>
                        <m:t>, </m:t>
                      </m:r>
                      <m:r>
                        <a:rPr lang="ru-RU" sz="3200" b="0" i="1" smtClean="0">
                          <a:latin typeface="Cambria Math" panose="02040503050406030204" pitchFamily="18" charset="0"/>
                          <a:ea typeface="Cambria Math" panose="02040503050406030204" pitchFamily="18" charset="0"/>
                        </a:rPr>
                        <m:t>⟹</m:t>
                      </m:r>
                    </m:oMath>
                  </m:oMathPara>
                </a14:m>
                <a:endParaRPr lang="ru-RU" sz="3200" dirty="0"/>
              </a:p>
            </p:txBody>
          </p:sp>
        </mc:Choice>
        <mc:Fallback xmlns="">
          <p:sp>
            <p:nvSpPr>
              <p:cNvPr id="4" name="TextBox 3">
                <a:extLst>
                  <a:ext uri="{FF2B5EF4-FFF2-40B4-BE49-F238E27FC236}">
                    <a16:creationId xmlns:a16="http://schemas.microsoft.com/office/drawing/2014/main" id="{B7BA3C38-52EE-4E83-990A-2A853FF32F0B}"/>
                  </a:ext>
                </a:extLst>
              </p:cNvPr>
              <p:cNvSpPr txBox="1">
                <a:spLocks noRot="1" noChangeAspect="1" noMove="1" noResize="1" noEditPoints="1" noAdjustHandles="1" noChangeArrowheads="1" noChangeShapeType="1" noTextEdit="1"/>
              </p:cNvSpPr>
              <p:nvPr/>
            </p:nvSpPr>
            <p:spPr>
              <a:xfrm>
                <a:off x="2445626" y="464614"/>
                <a:ext cx="2910762" cy="492443"/>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B5FC98-6BD5-4ACA-A35D-BAEE0691646F}"/>
                  </a:ext>
                </a:extLst>
              </p:cNvPr>
              <p:cNvSpPr txBox="1"/>
              <p:nvPr/>
            </p:nvSpPr>
            <p:spPr>
              <a:xfrm>
                <a:off x="5190185" y="416479"/>
                <a:ext cx="24133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𝑝</m:t>
                          </m:r>
                        </m:e>
                        <m:sub>
                          <m:r>
                            <a:rPr lang="ru-RU" sz="3200" b="0" i="1" smtClean="0">
                              <a:latin typeface="Cambria Math" panose="02040503050406030204" pitchFamily="18" charset="0"/>
                            </a:rPr>
                            <m:t>н.п.ч</m:t>
                          </m:r>
                        </m:sub>
                      </m:sSub>
                      <m:r>
                        <a:rPr lang="ru-RU" sz="3200" b="0" i="1" smtClean="0">
                          <a:latin typeface="Cambria Math" panose="02040503050406030204" pitchFamily="18" charset="0"/>
                        </a:rPr>
                        <m:t>=</m:t>
                      </m:r>
                      <m:sSub>
                        <m:sSubPr>
                          <m:ctrlPr>
                            <a:rPr lang="ru-RU" sz="3200" b="0" i="1" smtClean="0">
                              <a:latin typeface="Cambria Math" panose="02040503050406030204" pitchFamily="18" charset="0"/>
                            </a:rPr>
                          </m:ctrlPr>
                        </m:sSubPr>
                        <m:e>
                          <m:r>
                            <a:rPr lang="en-US" sz="3200" b="0" i="1" smtClean="0">
                              <a:latin typeface="Cambria Math" panose="02040503050406030204" pitchFamily="18" charset="0"/>
                            </a:rPr>
                            <m:t>𝑝</m:t>
                          </m:r>
                        </m:e>
                        <m:sub>
                          <m:r>
                            <a:rPr lang="ru-RU" sz="3200" b="0" i="1" smtClean="0">
                              <a:latin typeface="Cambria Math" panose="02040503050406030204" pitchFamily="18" charset="0"/>
                            </a:rPr>
                            <m:t>н.п.п.</m:t>
                          </m:r>
                        </m:sub>
                      </m:sSub>
                    </m:oMath>
                  </m:oMathPara>
                </a14:m>
                <a:endParaRPr lang="ru-RU" sz="3200" dirty="0"/>
              </a:p>
            </p:txBody>
          </p:sp>
        </mc:Choice>
        <mc:Fallback xmlns="">
          <p:sp>
            <p:nvSpPr>
              <p:cNvPr id="5" name="TextBox 4">
                <a:extLst>
                  <a:ext uri="{FF2B5EF4-FFF2-40B4-BE49-F238E27FC236}">
                    <a16:creationId xmlns:a16="http://schemas.microsoft.com/office/drawing/2014/main" id="{54B5FC98-6BD5-4ACA-A35D-BAEE0691646F}"/>
                  </a:ext>
                </a:extLst>
              </p:cNvPr>
              <p:cNvSpPr txBox="1">
                <a:spLocks noRot="1" noChangeAspect="1" noMove="1" noResize="1" noEditPoints="1" noAdjustHandles="1" noChangeArrowheads="1" noChangeShapeType="1" noTextEdit="1"/>
              </p:cNvSpPr>
              <p:nvPr/>
            </p:nvSpPr>
            <p:spPr>
              <a:xfrm>
                <a:off x="5190185" y="416479"/>
                <a:ext cx="2413353" cy="492443"/>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AE34F2-A448-4385-9736-0E774AF09674}"/>
                  </a:ext>
                </a:extLst>
              </p:cNvPr>
              <p:cNvSpPr txBox="1"/>
              <p:nvPr/>
            </p:nvSpPr>
            <p:spPr>
              <a:xfrm>
                <a:off x="7681068" y="345782"/>
                <a:ext cx="4510932"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𝑝</m:t>
                          </m:r>
                        </m:e>
                        <m:sub>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rPr>
                            <m:t>п.ч</m:t>
                          </m:r>
                        </m:sub>
                      </m:s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&gt;</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𝑝</m:t>
                          </m:r>
                        </m:e>
                        <m:sub>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rPr>
                            <m:t>п.п</m:t>
                          </m:r>
                        </m:sub>
                      </m:sSub>
                    </m:oMath>
                  </m:oMathPara>
                </a14:m>
                <a:endParaRPr lang="ru-RU" sz="3200" dirty="0"/>
              </a:p>
            </p:txBody>
          </p:sp>
        </mc:Choice>
        <mc:Fallback xmlns="">
          <p:sp>
            <p:nvSpPr>
              <p:cNvPr id="7" name="TextBox 6">
                <a:extLst>
                  <a:ext uri="{FF2B5EF4-FFF2-40B4-BE49-F238E27FC236}">
                    <a16:creationId xmlns:a16="http://schemas.microsoft.com/office/drawing/2014/main" id="{05AE34F2-A448-4385-9736-0E774AF09674}"/>
                  </a:ext>
                </a:extLst>
              </p:cNvPr>
              <p:cNvSpPr txBox="1">
                <a:spLocks noRot="1" noChangeAspect="1" noMove="1" noResize="1" noEditPoints="1" noAdjustHandles="1" noChangeArrowheads="1" noChangeShapeType="1" noTextEdit="1"/>
              </p:cNvSpPr>
              <p:nvPr/>
            </p:nvSpPr>
            <p:spPr>
              <a:xfrm>
                <a:off x="7681068" y="345782"/>
                <a:ext cx="4510932" cy="584775"/>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FA7EAC-D712-41D2-B8D2-53030B463331}"/>
                  </a:ext>
                </a:extLst>
              </p:cNvPr>
              <p:cNvSpPr txBox="1"/>
              <p:nvPr/>
            </p:nvSpPr>
            <p:spPr>
              <a:xfrm>
                <a:off x="7640765" y="1368426"/>
                <a:ext cx="1997983" cy="9866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𝜑</m:t>
                      </m:r>
                      <m:r>
                        <a:rPr lang="ru-RU" sz="3200" i="1" smtClean="0">
                          <a:latin typeface="Cambria Math" panose="02040503050406030204" pitchFamily="18" charset="0"/>
                          <a:ea typeface="Cambria Math" panose="02040503050406030204" pitchFamily="18" charset="0"/>
                        </a:rPr>
                        <m:t>↗=</m:t>
                      </m:r>
                      <m:f>
                        <m:fPr>
                          <m:ctrlPr>
                            <a:rPr lang="ru-RU" sz="3200" b="0" i="1" smtClean="0">
                              <a:latin typeface="Cambria Math" panose="02040503050406030204" pitchFamily="18" charset="0"/>
                              <a:ea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𝑝</m:t>
                              </m:r>
                            </m:e>
                            <m:sub>
                              <m:r>
                                <a:rPr lang="ru-RU" sz="3200" b="0" i="1" smtClean="0">
                                  <a:solidFill>
                                    <a:prstClr val="black"/>
                                  </a:solidFill>
                                  <a:latin typeface="Cambria Math" panose="02040503050406030204" pitchFamily="18" charset="0"/>
                                </a:rPr>
                                <m:t>п</m:t>
                              </m:r>
                            </m:sub>
                          </m:sSub>
                          <m:r>
                            <a:rPr lang="en-US" sz="3200" b="0" i="1" smtClean="0">
                              <a:latin typeface="Cambria Math" panose="02040503050406030204" pitchFamily="18" charset="0"/>
                              <a:ea typeface="Cambria Math" panose="02040503050406030204" pitchFamily="18" charset="0"/>
                            </a:rPr>
                            <m:t>↗</m:t>
                          </m:r>
                        </m:num>
                        <m:den>
                          <m:sSub>
                            <m:sSubPr>
                              <m:ctrlPr>
                                <a:rPr lang="ru-RU"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ru-RU" sz="3200" b="0" i="1" smtClean="0">
                                  <a:latin typeface="Cambria Math" panose="02040503050406030204" pitchFamily="18" charset="0"/>
                                  <a:ea typeface="Cambria Math" panose="02040503050406030204" pitchFamily="18" charset="0"/>
                                </a:rPr>
                                <m:t>н.п.</m:t>
                              </m:r>
                            </m:sub>
                          </m:sSub>
                        </m:den>
                      </m:f>
                    </m:oMath>
                  </m:oMathPara>
                </a14:m>
                <a:endParaRPr lang="ru-RU" sz="3200" dirty="0"/>
              </a:p>
            </p:txBody>
          </p:sp>
        </mc:Choice>
        <mc:Fallback xmlns="">
          <p:sp>
            <p:nvSpPr>
              <p:cNvPr id="8" name="TextBox 7">
                <a:extLst>
                  <a:ext uri="{FF2B5EF4-FFF2-40B4-BE49-F238E27FC236}">
                    <a16:creationId xmlns:a16="http://schemas.microsoft.com/office/drawing/2014/main" id="{1BFA7EAC-D712-41D2-B8D2-53030B463331}"/>
                  </a:ext>
                </a:extLst>
              </p:cNvPr>
              <p:cNvSpPr txBox="1">
                <a:spLocks noRot="1" noChangeAspect="1" noMove="1" noResize="1" noEditPoints="1" noAdjustHandles="1" noChangeArrowheads="1" noChangeShapeType="1" noTextEdit="1"/>
              </p:cNvSpPr>
              <p:nvPr/>
            </p:nvSpPr>
            <p:spPr>
              <a:xfrm>
                <a:off x="7640765" y="1368426"/>
                <a:ext cx="1997983" cy="986617"/>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9E8D0E4-372A-4BD0-B86B-CB83BAB29DDC}"/>
                  </a:ext>
                </a:extLst>
              </p:cNvPr>
              <p:cNvSpPr txBox="1"/>
              <p:nvPr/>
            </p:nvSpPr>
            <p:spPr>
              <a:xfrm>
                <a:off x="10159074" y="1572244"/>
                <a:ext cx="160704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3200" i="1" smtClean="0">
                              <a:latin typeface="Cambria Math" panose="02040503050406030204" pitchFamily="18" charset="0"/>
                            </a:rPr>
                          </m:ctrlPr>
                        </m:sSubPr>
                        <m:e>
                          <m:r>
                            <a:rPr lang="ru-RU" sz="3200" i="1" smtClean="0">
                              <a:latin typeface="Cambria Math" panose="02040503050406030204" pitchFamily="18" charset="0"/>
                              <a:ea typeface="Cambria Math" panose="02040503050406030204" pitchFamily="18" charset="0"/>
                            </a:rPr>
                            <m:t>𝜑</m:t>
                          </m:r>
                        </m:e>
                        <m:sub>
                          <m:r>
                            <a:rPr lang="ru-RU" sz="3200" b="0" i="1" smtClean="0">
                              <a:latin typeface="Cambria Math" panose="02040503050406030204" pitchFamily="18" charset="0"/>
                            </a:rPr>
                            <m:t>Ч</m:t>
                          </m:r>
                        </m:sub>
                      </m:sSub>
                      <m:r>
                        <a:rPr lang="en-US" sz="3200" b="0" i="1" smtClean="0">
                          <a:latin typeface="Cambria Math" panose="02040503050406030204" pitchFamily="18" charset="0"/>
                        </a:rPr>
                        <m:t>&gt;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𝜑</m:t>
                          </m:r>
                        </m:e>
                        <m:sub>
                          <m:r>
                            <a:rPr lang="ru-RU" sz="3200" b="0" i="1" smtClean="0">
                              <a:latin typeface="Cambria Math" panose="02040503050406030204" pitchFamily="18" charset="0"/>
                            </a:rPr>
                            <m:t>П</m:t>
                          </m:r>
                        </m:sub>
                      </m:sSub>
                    </m:oMath>
                  </m:oMathPara>
                </a14:m>
                <a:endParaRPr lang="ru-RU" sz="3200" dirty="0"/>
              </a:p>
            </p:txBody>
          </p:sp>
        </mc:Choice>
        <mc:Fallback xmlns="">
          <p:sp>
            <p:nvSpPr>
              <p:cNvPr id="9" name="TextBox 8">
                <a:extLst>
                  <a:ext uri="{FF2B5EF4-FFF2-40B4-BE49-F238E27FC236}">
                    <a16:creationId xmlns:a16="http://schemas.microsoft.com/office/drawing/2014/main" id="{C9E8D0E4-372A-4BD0-B86B-CB83BAB29DDC}"/>
                  </a:ext>
                </a:extLst>
              </p:cNvPr>
              <p:cNvSpPr txBox="1">
                <a:spLocks noRot="1" noChangeAspect="1" noMove="1" noResize="1" noEditPoints="1" noAdjustHandles="1" noChangeArrowheads="1" noChangeShapeType="1" noTextEdit="1"/>
              </p:cNvSpPr>
              <p:nvPr/>
            </p:nvSpPr>
            <p:spPr>
              <a:xfrm>
                <a:off x="10159074" y="1572244"/>
                <a:ext cx="1607043" cy="492443"/>
              </a:xfrm>
              <a:prstGeom prst="rect">
                <a:avLst/>
              </a:prstGeom>
              <a:blipFill>
                <a:blip r:embed="rId6"/>
                <a:stretch>
                  <a:fillRect/>
                </a:stretch>
              </a:blipFill>
            </p:spPr>
            <p:txBody>
              <a:bodyPr/>
              <a:lstStyle/>
              <a:p>
                <a:r>
                  <a:rPr lang="ru-RU">
                    <a:noFill/>
                  </a:rPr>
                  <a:t> </a:t>
                </a:r>
              </a:p>
            </p:txBody>
          </p:sp>
        </mc:Fallback>
      </mc:AlternateContent>
      <p:sp>
        <p:nvSpPr>
          <p:cNvPr id="11" name="TextBox 10">
            <a:extLst>
              <a:ext uri="{FF2B5EF4-FFF2-40B4-BE49-F238E27FC236}">
                <a16:creationId xmlns:a16="http://schemas.microsoft.com/office/drawing/2014/main" id="{31908D89-FE49-4FA7-A9AD-75D17DFD59A5}"/>
              </a:ext>
            </a:extLst>
          </p:cNvPr>
          <p:cNvSpPr txBox="1"/>
          <p:nvPr/>
        </p:nvSpPr>
        <p:spPr>
          <a:xfrm>
            <a:off x="130590" y="1091982"/>
            <a:ext cx="1219199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Относительная влажность воздуха в четверг была меньше, чем в пятницу. </a:t>
            </a:r>
            <a:r>
              <a:rPr lang="ru-RU" sz="2400" b="1" dirty="0">
                <a:solidFill>
                  <a:srgbClr val="FF0000"/>
                </a:solidFill>
                <a:latin typeface="Courier New" panose="02070309020205020404" pitchFamily="49" charset="0"/>
                <a:cs typeface="Courier New" panose="02070309020205020404" pitchFamily="49" charset="0"/>
              </a:rPr>
              <a:t>Нев</a:t>
            </a:r>
            <a:r>
              <a:rPr kumimoji="0" lang="ru-RU" sz="2400" b="1" i="0" u="none" strike="noStrike" kern="1200" cap="none" spc="0" normalizeH="0" baseline="0" noProof="0" dirty="0" err="1">
                <a:ln>
                  <a:noFill/>
                </a:ln>
                <a:solidFill>
                  <a:srgbClr val="FF0000"/>
                </a:solidFill>
                <a:effectLst/>
                <a:uLnTx/>
                <a:uFillTx/>
                <a:latin typeface="Courier New" panose="02070309020205020404" pitchFamily="49" charset="0"/>
                <a:ea typeface="+mn-ea"/>
                <a:cs typeface="Courier New" panose="02070309020205020404" pitchFamily="49" charset="0"/>
              </a:rPr>
              <a:t>ерно</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t>
            </a:r>
          </a:p>
        </p:txBody>
      </p:sp>
      <p:sp>
        <p:nvSpPr>
          <p:cNvPr id="13" name="TextBox 12">
            <a:extLst>
              <a:ext uri="{FF2B5EF4-FFF2-40B4-BE49-F238E27FC236}">
                <a16:creationId xmlns:a16="http://schemas.microsoft.com/office/drawing/2014/main" id="{CAFAE312-3F77-4E16-8860-68B898B7E4AF}"/>
              </a:ext>
            </a:extLst>
          </p:cNvPr>
          <p:cNvSpPr txBox="1"/>
          <p:nvPr/>
        </p:nvSpPr>
        <p:spPr>
          <a:xfrm>
            <a:off x="130591" y="2432496"/>
            <a:ext cx="1206140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Масса водяных паров, содержащихся в 1 м</a:t>
            </a:r>
            <a:r>
              <a:rPr kumimoji="0" lang="ru-RU" sz="2400" b="0" i="0" u="none" strike="noStrike" kern="1200" cap="none" spc="0" normalizeH="0" baseline="3000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воздуха, в четверг была больше, чем в пятницу.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Верно</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258519-1FC9-45F6-891E-EE331AEE6144}"/>
                  </a:ext>
                </a:extLst>
              </p:cNvPr>
              <p:cNvSpPr txBox="1"/>
              <p:nvPr/>
            </p:nvSpPr>
            <p:spPr>
              <a:xfrm>
                <a:off x="9812267" y="2700407"/>
                <a:ext cx="2249142" cy="9960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𝜌</m:t>
                      </m:r>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𝑚</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𝑉</m:t>
                          </m:r>
                        </m:den>
                      </m:f>
                    </m:oMath>
                  </m:oMathPara>
                </a14:m>
                <a:endParaRPr kumimoji="0" lang="ru-RU"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37258519-1FC9-45F6-891E-EE331AEE6144}"/>
                  </a:ext>
                </a:extLst>
              </p:cNvPr>
              <p:cNvSpPr txBox="1">
                <a:spLocks noRot="1" noChangeAspect="1" noMove="1" noResize="1" noEditPoints="1" noAdjustHandles="1" noChangeArrowheads="1" noChangeShapeType="1" noTextEdit="1"/>
              </p:cNvSpPr>
              <p:nvPr/>
            </p:nvSpPr>
            <p:spPr>
              <a:xfrm>
                <a:off x="9812267" y="2700407"/>
                <a:ext cx="2249142" cy="996042"/>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05BF616-9154-4653-9354-C72449821FC1}"/>
                  </a:ext>
                </a:extLst>
              </p:cNvPr>
              <p:cNvSpPr txBox="1"/>
              <p:nvPr/>
            </p:nvSpPr>
            <p:spPr>
              <a:xfrm>
                <a:off x="5798969" y="2760131"/>
                <a:ext cx="3934223" cy="1019895"/>
              </a:xfrm>
              <a:prstGeom prst="rect">
                <a:avLst/>
              </a:prstGeom>
              <a:noFill/>
            </p:spPr>
            <p:txBody>
              <a:bodyPr wrap="square">
                <a:spAutoFit/>
              </a:bodyPr>
              <a:lstStyle/>
              <a:p>
                <a:pPr lvl="0">
                  <a:defRPr/>
                </a:pPr>
                <a14:m>
                  <m:oMathPara xmlns:m="http://schemas.openxmlformats.org/officeDocument/2006/math">
                    <m:oMathParaPr>
                      <m:jc m:val="centerGroup"/>
                    </m:oMathParaPr>
                    <m:oMath xmlns:m="http://schemas.openxmlformats.org/officeDocument/2006/math">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𝜑</m:t>
                      </m:r>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ρ</m:t>
                              </m:r>
                            </m:e>
                            <m:sub>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п</m:t>
                              </m:r>
                              <m:r>
                                <a:rPr lang="ru-RU" sz="3200" i="1">
                                  <a:solidFill>
                                    <a:prstClr val="black"/>
                                  </a:solidFill>
                                  <a:latin typeface="Cambria Math" panose="02040503050406030204" pitchFamily="18" charset="0"/>
                                  <a:ea typeface="Cambria Math" panose="02040503050406030204" pitchFamily="18" charset="0"/>
                                </a:rPr>
                                <m:t>↗</m:t>
                              </m:r>
                            </m:sub>
                          </m:sSub>
                        </m:num>
                        <m:den>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ρ</m:t>
                              </m:r>
                            </m:e>
                            <m:sub>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н</m:t>
                              </m:r>
                            </m:sub>
                          </m:sSub>
                        </m:den>
                      </m:f>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100%.</m:t>
                      </m:r>
                    </m:oMath>
                  </m:oMathPara>
                </a14:m>
                <a:endParaRPr kumimoji="0" lang="ru-RU"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005BF616-9154-4653-9354-C72449821FC1}"/>
                  </a:ext>
                </a:extLst>
              </p:cNvPr>
              <p:cNvSpPr txBox="1">
                <a:spLocks noRot="1" noChangeAspect="1" noMove="1" noResize="1" noEditPoints="1" noAdjustHandles="1" noChangeArrowheads="1" noChangeShapeType="1" noTextEdit="1"/>
              </p:cNvSpPr>
              <p:nvPr/>
            </p:nvSpPr>
            <p:spPr>
              <a:xfrm>
                <a:off x="5798969" y="2760131"/>
                <a:ext cx="3934223" cy="1019895"/>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359F29A-CE6B-4A95-9848-5D9A21BE3863}"/>
                  </a:ext>
                </a:extLst>
              </p:cNvPr>
              <p:cNvSpPr txBox="1"/>
              <p:nvPr/>
            </p:nvSpPr>
            <p:spPr>
              <a:xfrm>
                <a:off x="9002009" y="2928900"/>
                <a:ext cx="1273478"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lang="ru-RU" dirty="0"/>
              </a:p>
            </p:txBody>
          </p:sp>
        </mc:Choice>
        <mc:Fallback xmlns="">
          <p:sp>
            <p:nvSpPr>
              <p:cNvPr id="14" name="TextBox 13">
                <a:extLst>
                  <a:ext uri="{FF2B5EF4-FFF2-40B4-BE49-F238E27FC236}">
                    <a16:creationId xmlns:a16="http://schemas.microsoft.com/office/drawing/2014/main" id="{B359F29A-CE6B-4A95-9848-5D9A21BE3863}"/>
                  </a:ext>
                </a:extLst>
              </p:cNvPr>
              <p:cNvSpPr txBox="1">
                <a:spLocks noRot="1" noChangeAspect="1" noMove="1" noResize="1" noEditPoints="1" noAdjustHandles="1" noChangeArrowheads="1" noChangeShapeType="1" noTextEdit="1"/>
              </p:cNvSpPr>
              <p:nvPr/>
            </p:nvSpPr>
            <p:spPr>
              <a:xfrm>
                <a:off x="9002009" y="2928900"/>
                <a:ext cx="1273478" cy="584775"/>
              </a:xfrm>
              <a:prstGeom prst="rect">
                <a:avLst/>
              </a:prstGeom>
              <a:blipFill>
                <a:blip r:embed="rId9"/>
                <a:stretch>
                  <a:fillRect/>
                </a:stretch>
              </a:blipFill>
            </p:spPr>
            <p:txBody>
              <a:bodyPr/>
              <a:lstStyle/>
              <a:p>
                <a:r>
                  <a:rPr lang="ru-RU">
                    <a:noFill/>
                  </a:rPr>
                  <a:t> </a:t>
                </a:r>
              </a:p>
            </p:txBody>
          </p:sp>
        </mc:Fallback>
      </mc:AlternateContent>
      <p:sp>
        <p:nvSpPr>
          <p:cNvPr id="17" name="TextBox 16">
            <a:extLst>
              <a:ext uri="{FF2B5EF4-FFF2-40B4-BE49-F238E27FC236}">
                <a16:creationId xmlns:a16="http://schemas.microsoft.com/office/drawing/2014/main" id="{044C9BCC-D3A2-41CD-A9DE-1201B934831C}"/>
              </a:ext>
            </a:extLst>
          </p:cNvPr>
          <p:cNvSpPr txBox="1"/>
          <p:nvPr/>
        </p:nvSpPr>
        <p:spPr>
          <a:xfrm>
            <a:off x="130590" y="3714520"/>
            <a:ext cx="12061410" cy="830997"/>
          </a:xfrm>
          <a:prstGeom prst="rect">
            <a:avLst/>
          </a:prstGeom>
          <a:noFill/>
        </p:spPr>
        <p:txBody>
          <a:bodyPr wrap="square">
            <a:spAutoFit/>
          </a:bodyPr>
          <a:lstStyle/>
          <a:p>
            <a:pPr lvl="0">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Плотность водяных паров, содержащихся в воздухе, в четверг и в пятницу была одинаковой. </a:t>
            </a:r>
            <a:r>
              <a:rPr lang="ru-RU" sz="2400" b="1" dirty="0">
                <a:solidFill>
                  <a:srgbClr val="FF0000"/>
                </a:solidFill>
                <a:latin typeface="Courier New" panose="02070309020205020404" pitchFamily="49" charset="0"/>
                <a:cs typeface="Courier New" panose="02070309020205020404" pitchFamily="49" charset="0"/>
              </a:rPr>
              <a:t>Неверно.</a:t>
            </a:r>
            <a:endParaRPr kumimoji="0" lang="ru-RU" sz="24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1A42E32-9D46-4ABE-ABA9-5525162C7C95}"/>
                  </a:ext>
                </a:extLst>
              </p:cNvPr>
              <p:cNvSpPr txBox="1"/>
              <p:nvPr/>
            </p:nvSpPr>
            <p:spPr>
              <a:xfrm>
                <a:off x="6981089" y="4146584"/>
                <a:ext cx="1969770" cy="9203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𝜌</m:t>
                          </m:r>
                        </m:num>
                        <m:den>
                          <m:r>
                            <a:rPr lang="en-US" sz="3200" b="0" i="1" smtClean="0">
                              <a:latin typeface="Cambria Math" panose="02040503050406030204" pitchFamily="18" charset="0"/>
                              <a:ea typeface="Cambria Math" panose="02040503050406030204" pitchFamily="18" charset="0"/>
                            </a:rPr>
                            <m:t>𝜇</m:t>
                          </m:r>
                        </m:den>
                      </m:f>
                      <m:r>
                        <a:rPr lang="en-US" sz="3200" b="0" i="1" smtClean="0">
                          <a:latin typeface="Cambria Math" panose="02040503050406030204" pitchFamily="18" charset="0"/>
                        </a:rPr>
                        <m:t>𝑅𝑇</m:t>
                      </m:r>
                      <m:r>
                        <a:rPr lang="en-US" sz="3200" b="0" i="1" smtClean="0">
                          <a:latin typeface="Cambria Math" panose="02040503050406030204" pitchFamily="18" charset="0"/>
                        </a:rPr>
                        <m:t>;  </m:t>
                      </m:r>
                    </m:oMath>
                  </m:oMathPara>
                </a14:m>
                <a:endParaRPr lang="ru-RU" sz="3200" dirty="0"/>
              </a:p>
            </p:txBody>
          </p:sp>
        </mc:Choice>
        <mc:Fallback xmlns="">
          <p:sp>
            <p:nvSpPr>
              <p:cNvPr id="18" name="TextBox 17">
                <a:extLst>
                  <a:ext uri="{FF2B5EF4-FFF2-40B4-BE49-F238E27FC236}">
                    <a16:creationId xmlns:a16="http://schemas.microsoft.com/office/drawing/2014/main" id="{A1A42E32-9D46-4ABE-ABA9-5525162C7C95}"/>
                  </a:ext>
                </a:extLst>
              </p:cNvPr>
              <p:cNvSpPr txBox="1">
                <a:spLocks noRot="1" noChangeAspect="1" noMove="1" noResize="1" noEditPoints="1" noAdjustHandles="1" noChangeArrowheads="1" noChangeShapeType="1" noTextEdit="1"/>
              </p:cNvSpPr>
              <p:nvPr/>
            </p:nvSpPr>
            <p:spPr>
              <a:xfrm>
                <a:off x="6981089" y="4146584"/>
                <a:ext cx="1969770" cy="920380"/>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60052EB-776D-4FA2-BE4F-0C04F95573FD}"/>
                  </a:ext>
                </a:extLst>
              </p:cNvPr>
              <p:cNvSpPr txBox="1"/>
              <p:nvPr/>
            </p:nvSpPr>
            <p:spPr>
              <a:xfrm>
                <a:off x="8948137" y="4299295"/>
                <a:ext cx="313630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ea typeface="Cambria Math" panose="02040503050406030204" pitchFamily="18" charset="0"/>
                        </a:rPr>
                        <m:t>↗</m:t>
                      </m:r>
                    </m:oMath>
                  </m:oMathPara>
                </a14:m>
                <a:endParaRPr lang="ru-RU" sz="3200" dirty="0"/>
              </a:p>
            </p:txBody>
          </p:sp>
        </mc:Choice>
        <mc:Fallback xmlns="">
          <p:sp>
            <p:nvSpPr>
              <p:cNvPr id="19" name="TextBox 18">
                <a:extLst>
                  <a:ext uri="{FF2B5EF4-FFF2-40B4-BE49-F238E27FC236}">
                    <a16:creationId xmlns:a16="http://schemas.microsoft.com/office/drawing/2014/main" id="{760052EB-776D-4FA2-BE4F-0C04F95573FD}"/>
                  </a:ext>
                </a:extLst>
              </p:cNvPr>
              <p:cNvSpPr txBox="1">
                <a:spLocks noRot="1" noChangeAspect="1" noMove="1" noResize="1" noEditPoints="1" noAdjustHandles="1" noChangeArrowheads="1" noChangeShapeType="1" noTextEdit="1"/>
              </p:cNvSpPr>
              <p:nvPr/>
            </p:nvSpPr>
            <p:spPr>
              <a:xfrm>
                <a:off x="8948137" y="4299295"/>
                <a:ext cx="3136308" cy="492443"/>
              </a:xfrm>
              <a:prstGeom prst="rect">
                <a:avLst/>
              </a:prstGeom>
              <a:blipFill>
                <a:blip r:embed="rId11"/>
                <a:stretch>
                  <a:fillRect/>
                </a:stretch>
              </a:blipFill>
            </p:spPr>
            <p:txBody>
              <a:bodyPr/>
              <a:lstStyle/>
              <a:p>
                <a:r>
                  <a:rPr lang="ru-RU">
                    <a:noFill/>
                  </a:rPr>
                  <a:t> </a:t>
                </a:r>
              </a:p>
            </p:txBody>
          </p:sp>
        </mc:Fallback>
      </mc:AlternateContent>
      <p:sp>
        <p:nvSpPr>
          <p:cNvPr id="2" name="TextBox 1">
            <a:extLst>
              <a:ext uri="{FF2B5EF4-FFF2-40B4-BE49-F238E27FC236}">
                <a16:creationId xmlns:a16="http://schemas.microsoft.com/office/drawing/2014/main" id="{29B5E622-A3BF-40F9-A66D-BFEEB7646228}"/>
              </a:ext>
            </a:extLst>
          </p:cNvPr>
          <p:cNvSpPr txBox="1"/>
          <p:nvPr/>
        </p:nvSpPr>
        <p:spPr>
          <a:xfrm>
            <a:off x="130590" y="509694"/>
            <a:ext cx="2212465" cy="461665"/>
          </a:xfrm>
          <a:prstGeom prst="rect">
            <a:avLst/>
          </a:prstGeom>
          <a:noFill/>
        </p:spPr>
        <p:txBody>
          <a:bodyPr wrap="none" rtlCol="0">
            <a:spAutoFit/>
          </a:bodyPr>
          <a:lstStyle/>
          <a:p>
            <a:r>
              <a:rPr lang="ru-RU" sz="2400" dirty="0">
                <a:latin typeface="Courier New" panose="02070309020205020404" pitchFamily="49" charset="0"/>
                <a:cs typeface="Courier New" panose="02070309020205020404" pitchFamily="49" charset="0"/>
              </a:rPr>
              <a:t>Из условия:</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CC5C517-0B47-41DE-A18F-2764AB4BAA45}"/>
                  </a:ext>
                </a:extLst>
              </p:cNvPr>
              <p:cNvSpPr txBox="1"/>
              <p:nvPr/>
            </p:nvSpPr>
            <p:spPr>
              <a:xfrm>
                <a:off x="4141395" y="1575846"/>
                <a:ext cx="4510932"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𝑝</m:t>
                          </m:r>
                        </m:e>
                        <m:sub>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rPr>
                            <m:t>п.ч</m:t>
                          </m:r>
                        </m:sub>
                      </m:s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&gt;</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𝑝</m:t>
                          </m:r>
                        </m:e>
                        <m:sub>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rPr>
                            <m:t>п.п</m:t>
                          </m:r>
                        </m:sub>
                      </m:sSub>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ru-RU" sz="3200" dirty="0"/>
              </a:p>
            </p:txBody>
          </p:sp>
        </mc:Choice>
        <mc:Fallback xmlns="">
          <p:sp>
            <p:nvSpPr>
              <p:cNvPr id="16" name="TextBox 15">
                <a:extLst>
                  <a:ext uri="{FF2B5EF4-FFF2-40B4-BE49-F238E27FC236}">
                    <a16:creationId xmlns:a16="http://schemas.microsoft.com/office/drawing/2014/main" id="{1CC5C517-0B47-41DE-A18F-2764AB4BAA45}"/>
                  </a:ext>
                </a:extLst>
              </p:cNvPr>
              <p:cNvSpPr txBox="1">
                <a:spLocks noRot="1" noChangeAspect="1" noMove="1" noResize="1" noEditPoints="1" noAdjustHandles="1" noChangeArrowheads="1" noChangeShapeType="1" noTextEdit="1"/>
              </p:cNvSpPr>
              <p:nvPr/>
            </p:nvSpPr>
            <p:spPr>
              <a:xfrm>
                <a:off x="4141395" y="1575846"/>
                <a:ext cx="4510932" cy="584775"/>
              </a:xfrm>
              <a:prstGeom prst="rect">
                <a:avLst/>
              </a:prstGeom>
              <a:blipFill>
                <a:blip r:embed="rId12"/>
                <a:stretch>
                  <a:fillRect/>
                </a:stretch>
              </a:blipFill>
            </p:spPr>
            <p:txBody>
              <a:bodyPr/>
              <a:lstStyle/>
              <a:p>
                <a:r>
                  <a:rPr lang="ru-RU">
                    <a:noFill/>
                  </a:rPr>
                  <a:t> </a:t>
                </a:r>
              </a:p>
            </p:txBody>
          </p:sp>
        </mc:Fallback>
      </mc:AlternateContent>
      <p:sp>
        <p:nvSpPr>
          <p:cNvPr id="20" name="TextBox 19">
            <a:extLst>
              <a:ext uri="{FF2B5EF4-FFF2-40B4-BE49-F238E27FC236}">
                <a16:creationId xmlns:a16="http://schemas.microsoft.com/office/drawing/2014/main" id="{C444B93B-8A8A-4687-8A83-5894F7C1DF4E}"/>
              </a:ext>
            </a:extLst>
          </p:cNvPr>
          <p:cNvSpPr txBox="1"/>
          <p:nvPr/>
        </p:nvSpPr>
        <p:spPr>
          <a:xfrm>
            <a:off x="169926" y="4949081"/>
            <a:ext cx="1202207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Давление насыщенных водяных паров в четверг было больше, чем в пятницу. </a:t>
            </a:r>
            <a:r>
              <a:rPr lang="ru-RU" sz="2400" b="1" dirty="0">
                <a:solidFill>
                  <a:srgbClr val="FF0000"/>
                </a:solidFill>
                <a:latin typeface="Courier New" panose="02070309020205020404" pitchFamily="49" charset="0"/>
                <a:cs typeface="Courier New" panose="02070309020205020404" pitchFamily="49" charset="0"/>
              </a:rPr>
              <a:t>Неверно.</a:t>
            </a:r>
            <a:endPar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21" name="TextBox 20">
            <a:extLst>
              <a:ext uri="{FF2B5EF4-FFF2-40B4-BE49-F238E27FC236}">
                <a16:creationId xmlns:a16="http://schemas.microsoft.com/office/drawing/2014/main" id="{D5D5C06E-7140-43B8-8D72-96237420DB53}"/>
              </a:ext>
            </a:extLst>
          </p:cNvPr>
          <p:cNvSpPr txBox="1"/>
          <p:nvPr/>
        </p:nvSpPr>
        <p:spPr>
          <a:xfrm>
            <a:off x="150259" y="5737724"/>
            <a:ext cx="120220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Концентрация молекул водяного пара в воздухе в четверг была больше, чем в пятницу.</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 Верно</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8596219-2091-4245-B394-F7442034CB7A}"/>
                  </a:ext>
                </a:extLst>
              </p:cNvPr>
              <p:cNvSpPr txBox="1"/>
              <p:nvPr/>
            </p:nvSpPr>
            <p:spPr>
              <a:xfrm>
                <a:off x="6174914" y="6012949"/>
                <a:ext cx="234615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𝑛</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𝑘𝑇</m:t>
                      </m:r>
                    </m:oMath>
                  </m:oMathPara>
                </a14:m>
                <a:endParaRPr lang="ru-RU" sz="3200" dirty="0"/>
              </a:p>
            </p:txBody>
          </p:sp>
        </mc:Choice>
        <mc:Fallback xmlns="">
          <p:sp>
            <p:nvSpPr>
              <p:cNvPr id="23" name="TextBox 22">
                <a:extLst>
                  <a:ext uri="{FF2B5EF4-FFF2-40B4-BE49-F238E27FC236}">
                    <a16:creationId xmlns:a16="http://schemas.microsoft.com/office/drawing/2014/main" id="{D8596219-2091-4245-B394-F7442034CB7A}"/>
                  </a:ext>
                </a:extLst>
              </p:cNvPr>
              <p:cNvSpPr txBox="1">
                <a:spLocks noRot="1" noChangeAspect="1" noMove="1" noResize="1" noEditPoints="1" noAdjustHandles="1" noChangeArrowheads="1" noChangeShapeType="1" noTextEdit="1"/>
              </p:cNvSpPr>
              <p:nvPr/>
            </p:nvSpPr>
            <p:spPr>
              <a:xfrm>
                <a:off x="6174914" y="6012949"/>
                <a:ext cx="2346155" cy="492443"/>
              </a:xfrm>
              <a:prstGeom prst="rect">
                <a:avLst/>
              </a:prstGeom>
              <a:blipFill>
                <a:blip r:embed="rId1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69610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94D6E-830F-45B0-ABD9-025772D06324}"/>
              </a:ext>
            </a:extLst>
          </p:cNvPr>
          <p:cNvSpPr txBox="1"/>
          <p:nvPr/>
        </p:nvSpPr>
        <p:spPr>
          <a:xfrm>
            <a:off x="446200" y="694162"/>
            <a:ext cx="11651087" cy="2677656"/>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В сосуде под поршнем при комнатной температуре долгое время находятся вода и водяной пар. Масса воды равна массе пара. Объём сосуда медленно изотермически увеличивают в 3 раза. </a:t>
            </a:r>
            <a:endParaRPr lang="en-US" sz="2400" dirty="0">
              <a:latin typeface="Courier New" panose="02070309020205020404" pitchFamily="49" charset="0"/>
              <a:cs typeface="Courier New" panose="02070309020205020404" pitchFamily="49" charset="0"/>
            </a:endParaRPr>
          </a:p>
          <a:p>
            <a:pPr indent="720725" algn="just"/>
            <a:r>
              <a:rPr lang="ru-RU" sz="2400" b="0" i="0" u="none" strike="noStrike" dirty="0">
                <a:solidFill>
                  <a:srgbClr val="000000"/>
                </a:solidFill>
                <a:latin typeface="Courier New" panose="02070309020205020404" pitchFamily="49" charset="0"/>
              </a:rPr>
              <a:t>Выберите все утверждения, которые верно отражают результаты этого опыта.</a:t>
            </a:r>
          </a:p>
          <a:p>
            <a:pPr indent="720725" algn="just"/>
            <a:endParaRPr lang="ru-RU" sz="2400" dirty="0">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124603BE-23BD-4C80-854E-CA6AA16140AA}"/>
              </a:ext>
            </a:extLst>
          </p:cNvPr>
          <p:cNvSpPr txBox="1"/>
          <p:nvPr/>
        </p:nvSpPr>
        <p:spPr>
          <a:xfrm>
            <a:off x="173597" y="2932184"/>
            <a:ext cx="11923690" cy="3231654"/>
          </a:xfrm>
          <a:prstGeom prst="rect">
            <a:avLst/>
          </a:prstGeom>
          <a:noFill/>
        </p:spPr>
        <p:txBody>
          <a:bodyPr wrap="square">
            <a:spAutoFit/>
          </a:bodyPr>
          <a:lstStyle/>
          <a:p>
            <a:pPr marR="0" algn="l" rtl="0"/>
            <a:r>
              <a:rPr lang="ru-RU" sz="2400" b="1" i="0" u="none" strike="noStrike" dirty="0">
                <a:solidFill>
                  <a:srgbClr val="000000"/>
                </a:solidFill>
                <a:latin typeface="Courier New" panose="02070309020205020404" pitchFamily="49" charset="0"/>
              </a:rPr>
              <a:t>1. </a:t>
            </a:r>
            <a:r>
              <a:rPr lang="ru-RU" sz="2400" b="0" i="0" u="none" strike="noStrike" dirty="0">
                <a:solidFill>
                  <a:srgbClr val="000000"/>
                </a:solidFill>
                <a:latin typeface="Courier New" panose="02070309020205020404" pitchFamily="49" charset="0"/>
              </a:rPr>
              <a:t>Плотность пара в начале и конце опыта одинакова.</a:t>
            </a:r>
          </a:p>
          <a:p>
            <a:pPr marR="0" algn="l" rtl="0"/>
            <a:r>
              <a:rPr lang="ru-RU" sz="2400" b="1" i="0" u="none" strike="noStrike" dirty="0">
                <a:solidFill>
                  <a:srgbClr val="000000"/>
                </a:solidFill>
                <a:latin typeface="Courier New" panose="02070309020205020404" pitchFamily="49" charset="0"/>
              </a:rPr>
              <a:t>2. </a:t>
            </a:r>
            <a:r>
              <a:rPr lang="ru-RU" sz="2400" b="0" i="0" u="none" strike="noStrike" dirty="0">
                <a:solidFill>
                  <a:srgbClr val="000000"/>
                </a:solidFill>
                <a:latin typeface="Courier New" panose="02070309020205020404" pitchFamily="49" charset="0"/>
              </a:rPr>
              <a:t>Давление пара сначала было постоянным, а затем стало уменьшаться. </a:t>
            </a:r>
          </a:p>
          <a:p>
            <a:pPr marR="0" algn="l" rtl="0"/>
            <a:r>
              <a:rPr lang="ru-RU" sz="2400" b="1" dirty="0">
                <a:solidFill>
                  <a:srgbClr val="000000"/>
                </a:solidFill>
                <a:latin typeface="Courier New" panose="02070309020205020404" pitchFamily="49" charset="0"/>
              </a:rPr>
              <a:t>3. </a:t>
            </a:r>
            <a:r>
              <a:rPr lang="ru-RU" sz="2400" b="0" i="0" u="none" strike="noStrike" dirty="0">
                <a:solidFill>
                  <a:srgbClr val="000000"/>
                </a:solidFill>
                <a:latin typeface="Courier New" panose="02070309020205020404" pitchFamily="49" charset="0"/>
              </a:rPr>
              <a:t>Концентрация пара в сосуде в начале опыта меньше, чем в конце опыта. </a:t>
            </a:r>
          </a:p>
          <a:p>
            <a:pPr marR="0" algn="l" rtl="0"/>
            <a:r>
              <a:rPr lang="ru-RU" sz="2400" b="1" dirty="0">
                <a:solidFill>
                  <a:srgbClr val="000000"/>
                </a:solidFill>
                <a:latin typeface="Courier New" panose="02070309020205020404" pitchFamily="49" charset="0"/>
              </a:rPr>
              <a:t>4. </a:t>
            </a:r>
            <a:r>
              <a:rPr lang="ru-RU" sz="2400" b="0" i="0" u="none" strike="noStrike" dirty="0">
                <a:solidFill>
                  <a:srgbClr val="000000"/>
                </a:solidFill>
                <a:latin typeface="Courier New" panose="02070309020205020404" pitchFamily="49" charset="0"/>
              </a:rPr>
              <a:t>В конечном состоянии давление пара в сосуде в 3 раза меньше первоначального. </a:t>
            </a:r>
          </a:p>
          <a:p>
            <a:pPr marR="0" algn="l" rtl="0"/>
            <a:r>
              <a:rPr lang="ru-RU" sz="2400" b="1" dirty="0">
                <a:solidFill>
                  <a:srgbClr val="000000"/>
                </a:solidFill>
                <a:latin typeface="Courier New" panose="02070309020205020404" pitchFamily="49" charset="0"/>
              </a:rPr>
              <a:t>5. </a:t>
            </a:r>
            <a:r>
              <a:rPr lang="ru-RU" sz="2400" b="0" i="0" u="none" strike="noStrike" dirty="0">
                <a:solidFill>
                  <a:srgbClr val="000000"/>
                </a:solidFill>
                <a:latin typeface="Courier New" panose="02070309020205020404" pitchFamily="49" charset="0"/>
              </a:rPr>
              <a:t>Масса пара в сосуде увеличивается в 2 раза.</a:t>
            </a:r>
          </a:p>
          <a:p>
            <a:endParaRPr lang="ru-RU" sz="1200" b="0" i="0" u="none" strike="noStrike" baseline="0" dirty="0">
              <a:latin typeface="Courier New" panose="02070309020205020404" pitchFamily="49" charset="0"/>
            </a:endParaRPr>
          </a:p>
        </p:txBody>
      </p:sp>
      <p:pic>
        <p:nvPicPr>
          <p:cNvPr id="4" name="Рисунок 3">
            <a:extLst>
              <a:ext uri="{FF2B5EF4-FFF2-40B4-BE49-F238E27FC236}">
                <a16:creationId xmlns:a16="http://schemas.microsoft.com/office/drawing/2014/main" id="{31BAC217-B308-4E2C-843A-5F7099EAA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32" y="479849"/>
            <a:ext cx="714375" cy="428625"/>
          </a:xfrm>
          <a:prstGeom prst="rect">
            <a:avLst/>
          </a:prstGeom>
        </p:spPr>
      </p:pic>
    </p:spTree>
    <p:extLst>
      <p:ext uri="{BB962C8B-B14F-4D97-AF65-F5344CB8AC3E}">
        <p14:creationId xmlns:p14="http://schemas.microsoft.com/office/powerpoint/2010/main" val="1722051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E93E09-63DC-4915-A978-763B78E6820F}"/>
              </a:ext>
            </a:extLst>
          </p:cNvPr>
          <p:cNvSpPr txBox="1"/>
          <p:nvPr/>
        </p:nvSpPr>
        <p:spPr>
          <a:xfrm>
            <a:off x="2743201" y="572305"/>
            <a:ext cx="96101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1. </a:t>
            </a:r>
            <a:r>
              <a:rPr kumimoji="0" lang="ru-RU"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Плотность пара в начале и конце опыта одинакова.</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9935B8-2033-439E-B955-4949F6495AE6}"/>
                  </a:ext>
                </a:extLst>
              </p:cNvPr>
              <p:cNvSpPr txBox="1"/>
              <p:nvPr/>
            </p:nvSpPr>
            <p:spPr>
              <a:xfrm>
                <a:off x="4858390" y="1316362"/>
                <a:ext cx="5003421" cy="882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ru-RU" sz="2800" i="1" smtClean="0">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0</m:t>
                              </m:r>
                            </m:sub>
                          </m:sSub>
                        </m:den>
                      </m:f>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rPr>
                            <m:t>3</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𝑚</m:t>
                          </m:r>
                        </m:num>
                        <m:den>
                          <m:r>
                            <a:rPr lang="en-US" sz="2800" b="0" i="1" smtClean="0">
                              <a:latin typeface="Cambria Math" panose="02040503050406030204" pitchFamily="18" charset="0"/>
                            </a:rPr>
                            <m:t>3</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0</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oMath>
                  </m:oMathPara>
                </a14:m>
                <a:endParaRPr lang="ru-RU" sz="2800" dirty="0"/>
              </a:p>
            </p:txBody>
          </p:sp>
        </mc:Choice>
        <mc:Fallback xmlns="">
          <p:sp>
            <p:nvSpPr>
              <p:cNvPr id="8" name="TextBox 7">
                <a:extLst>
                  <a:ext uri="{FF2B5EF4-FFF2-40B4-BE49-F238E27FC236}">
                    <a16:creationId xmlns:a16="http://schemas.microsoft.com/office/drawing/2014/main" id="{E99935B8-2033-439E-B955-4949F6495AE6}"/>
                  </a:ext>
                </a:extLst>
              </p:cNvPr>
              <p:cNvSpPr txBox="1">
                <a:spLocks noRot="1" noChangeAspect="1" noMove="1" noResize="1" noEditPoints="1" noAdjustHandles="1" noChangeArrowheads="1" noChangeShapeType="1" noTextEdit="1"/>
              </p:cNvSpPr>
              <p:nvPr/>
            </p:nvSpPr>
            <p:spPr>
              <a:xfrm>
                <a:off x="4858390" y="1316362"/>
                <a:ext cx="5003421" cy="882614"/>
              </a:xfrm>
              <a:prstGeom prst="rect">
                <a:avLst/>
              </a:prstGeom>
              <a:blipFill>
                <a:blip r:embed="rId2"/>
                <a:stretch>
                  <a:fillRect/>
                </a:stretch>
              </a:blipFill>
            </p:spPr>
            <p:txBody>
              <a:bodyPr/>
              <a:lstStyle/>
              <a:p>
                <a:r>
                  <a:rPr lang="ru-RU">
                    <a:noFill/>
                  </a:rPr>
                  <a:t> </a:t>
                </a:r>
              </a:p>
            </p:txBody>
          </p:sp>
        </mc:Fallback>
      </mc:AlternateContent>
      <p:sp>
        <p:nvSpPr>
          <p:cNvPr id="12" name="TextBox 11">
            <a:extLst>
              <a:ext uri="{FF2B5EF4-FFF2-40B4-BE49-F238E27FC236}">
                <a16:creationId xmlns:a16="http://schemas.microsoft.com/office/drawing/2014/main" id="{EDE88256-A90B-49B5-9B30-AE835062F401}"/>
              </a:ext>
            </a:extLst>
          </p:cNvPr>
          <p:cNvSpPr txBox="1"/>
          <p:nvPr/>
        </p:nvSpPr>
        <p:spPr>
          <a:xfrm>
            <a:off x="6467844" y="944783"/>
            <a:ext cx="1780504" cy="461665"/>
          </a:xfrm>
          <a:prstGeom prst="rect">
            <a:avLst/>
          </a:prstGeom>
          <a:noFill/>
        </p:spPr>
        <p:txBody>
          <a:bodyPr wrap="square">
            <a:spAutoFit/>
          </a:bodyPr>
          <a:lstStyle/>
          <a:p>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Неверно.</a:t>
            </a:r>
            <a:endParaRPr lang="ru-RU" dirty="0"/>
          </a:p>
        </p:txBody>
      </p:sp>
      <p:sp>
        <p:nvSpPr>
          <p:cNvPr id="14" name="TextBox 13">
            <a:extLst>
              <a:ext uri="{FF2B5EF4-FFF2-40B4-BE49-F238E27FC236}">
                <a16:creationId xmlns:a16="http://schemas.microsoft.com/office/drawing/2014/main" id="{98D332B3-70FA-4147-A12B-47036583A7DD}"/>
              </a:ext>
            </a:extLst>
          </p:cNvPr>
          <p:cNvSpPr txBox="1"/>
          <p:nvPr/>
        </p:nvSpPr>
        <p:spPr>
          <a:xfrm>
            <a:off x="3606084" y="2228671"/>
            <a:ext cx="854956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2. </a:t>
            </a:r>
            <a:r>
              <a:rPr kumimoji="0" lang="ru-RU"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Давление пара сначала было постоянным, а затем стало уменьшаться.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mn-cs"/>
              </a:rPr>
              <a:t>Верно.</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r>
              <a:rPr kumimoji="0" lang="ru-RU"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участок 1-2)</a:t>
            </a:r>
          </a:p>
        </p:txBody>
      </p:sp>
      <p:pic>
        <p:nvPicPr>
          <p:cNvPr id="18" name="Рисунок 17">
            <a:extLst>
              <a:ext uri="{FF2B5EF4-FFF2-40B4-BE49-F238E27FC236}">
                <a16:creationId xmlns:a16="http://schemas.microsoft.com/office/drawing/2014/main" id="{CCD10EC3-F04B-4F7F-AF98-2D1BB81CE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 y="342900"/>
            <a:ext cx="3514690" cy="2617838"/>
          </a:xfrm>
          <a:prstGeom prst="rect">
            <a:avLst/>
          </a:prstGeom>
        </p:spPr>
      </p:pic>
      <p:sp>
        <p:nvSpPr>
          <p:cNvPr id="20" name="TextBox 19">
            <a:extLst>
              <a:ext uri="{FF2B5EF4-FFF2-40B4-BE49-F238E27FC236}">
                <a16:creationId xmlns:a16="http://schemas.microsoft.com/office/drawing/2014/main" id="{93CC545C-8B7A-4BDF-B917-7A4EFA58A699}"/>
              </a:ext>
            </a:extLst>
          </p:cNvPr>
          <p:cNvSpPr txBox="1"/>
          <p:nvPr/>
        </p:nvSpPr>
        <p:spPr>
          <a:xfrm>
            <a:off x="189964" y="3082847"/>
            <a:ext cx="12002036" cy="830997"/>
          </a:xfrm>
          <a:prstGeom prst="rect">
            <a:avLst/>
          </a:prstGeom>
          <a:noFill/>
        </p:spPr>
        <p:txBody>
          <a:bodyPr wrap="square">
            <a:spAutoFit/>
          </a:bodyPr>
          <a:lstStyle/>
          <a:p>
            <a:r>
              <a:rPr kumimoji="0" lang="ru-RU" sz="24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3. </a:t>
            </a:r>
            <a:r>
              <a:rPr kumimoji="0" lang="ru-RU"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Концентрация пара в сосуде в начале опыта меньше, чем в конце опыта.</a:t>
            </a:r>
            <a:endParaRPr lang="ru-RU" dirty="0"/>
          </a:p>
        </p:txBody>
      </p:sp>
      <p:sp>
        <p:nvSpPr>
          <p:cNvPr id="21" name="TextBox 20">
            <a:extLst>
              <a:ext uri="{FF2B5EF4-FFF2-40B4-BE49-F238E27FC236}">
                <a16:creationId xmlns:a16="http://schemas.microsoft.com/office/drawing/2014/main" id="{37AF1CA2-C5DA-47F2-A752-F61E1A438C41}"/>
              </a:ext>
            </a:extLst>
          </p:cNvPr>
          <p:cNvSpPr txBox="1"/>
          <p:nvPr/>
        </p:nvSpPr>
        <p:spPr>
          <a:xfrm>
            <a:off x="1342528" y="3458516"/>
            <a:ext cx="1780504" cy="461665"/>
          </a:xfrm>
          <a:prstGeom prst="rect">
            <a:avLst/>
          </a:prstGeom>
          <a:noFill/>
        </p:spPr>
        <p:txBody>
          <a:bodyPr wrap="square">
            <a:spAutoFit/>
          </a:bodyPr>
          <a:lstStyle/>
          <a:p>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Неверно.</a:t>
            </a:r>
            <a:endParaRPr lang="ru-RU"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89B8C9-AC47-4215-A874-AB9F684361E2}"/>
                  </a:ext>
                </a:extLst>
              </p:cNvPr>
              <p:cNvSpPr txBox="1"/>
              <p:nvPr/>
            </p:nvSpPr>
            <p:spPr>
              <a:xfrm>
                <a:off x="3123032" y="3407541"/>
                <a:ext cx="234615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rPr>
                        <m:t>𝑘𝑇</m:t>
                      </m:r>
                    </m:oMath>
                  </m:oMathPara>
                </a14:m>
                <a:endParaRPr lang="ru-RU" sz="3200" dirty="0"/>
              </a:p>
            </p:txBody>
          </p:sp>
        </mc:Choice>
        <mc:Fallback xmlns="">
          <p:sp>
            <p:nvSpPr>
              <p:cNvPr id="22" name="TextBox 21">
                <a:extLst>
                  <a:ext uri="{FF2B5EF4-FFF2-40B4-BE49-F238E27FC236}">
                    <a16:creationId xmlns:a16="http://schemas.microsoft.com/office/drawing/2014/main" id="{6A89B8C9-AC47-4215-A874-AB9F684361E2}"/>
                  </a:ext>
                </a:extLst>
              </p:cNvPr>
              <p:cNvSpPr txBox="1">
                <a:spLocks noRot="1" noChangeAspect="1" noMove="1" noResize="1" noEditPoints="1" noAdjustHandles="1" noChangeArrowheads="1" noChangeShapeType="1" noTextEdit="1"/>
              </p:cNvSpPr>
              <p:nvPr/>
            </p:nvSpPr>
            <p:spPr>
              <a:xfrm>
                <a:off x="3123032" y="3407541"/>
                <a:ext cx="2346155" cy="492443"/>
              </a:xfrm>
              <a:prstGeom prst="rect">
                <a:avLst/>
              </a:prstGeom>
              <a:blipFill>
                <a:blip r:embed="rId4"/>
                <a:stretch>
                  <a:fillRect/>
                </a:stretch>
              </a:blipFill>
            </p:spPr>
            <p:txBody>
              <a:bodyPr/>
              <a:lstStyle/>
              <a:p>
                <a:r>
                  <a:rPr lang="ru-RU">
                    <a:noFill/>
                  </a:rPr>
                  <a:t> </a:t>
                </a:r>
              </a:p>
            </p:txBody>
          </p:sp>
        </mc:Fallback>
      </mc:AlternateContent>
      <p:sp>
        <p:nvSpPr>
          <p:cNvPr id="24" name="TextBox 23">
            <a:extLst>
              <a:ext uri="{FF2B5EF4-FFF2-40B4-BE49-F238E27FC236}">
                <a16:creationId xmlns:a16="http://schemas.microsoft.com/office/drawing/2014/main" id="{1DF66318-BEAD-4904-9BEA-6E1646190C32}"/>
              </a:ext>
            </a:extLst>
          </p:cNvPr>
          <p:cNvSpPr txBox="1"/>
          <p:nvPr/>
        </p:nvSpPr>
        <p:spPr>
          <a:xfrm>
            <a:off x="226311" y="3875375"/>
            <a:ext cx="119293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4. </a:t>
            </a:r>
            <a:r>
              <a:rPr kumimoji="0" lang="ru-RU"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В конечном состоянии давление пара в сосуде в 3 раза меньше первоначального. </a:t>
            </a:r>
          </a:p>
        </p:txBody>
      </p:sp>
      <p:sp>
        <p:nvSpPr>
          <p:cNvPr id="25" name="TextBox 24">
            <a:extLst>
              <a:ext uri="{FF2B5EF4-FFF2-40B4-BE49-F238E27FC236}">
                <a16:creationId xmlns:a16="http://schemas.microsoft.com/office/drawing/2014/main" id="{6C108D40-6A9D-4F10-86C7-795F5D16AB14}"/>
              </a:ext>
            </a:extLst>
          </p:cNvPr>
          <p:cNvSpPr txBox="1"/>
          <p:nvPr/>
        </p:nvSpPr>
        <p:spPr>
          <a:xfrm>
            <a:off x="3405857" y="4242863"/>
            <a:ext cx="1780504" cy="461665"/>
          </a:xfrm>
          <a:prstGeom prst="rect">
            <a:avLst/>
          </a:prstGeom>
          <a:noFill/>
        </p:spPr>
        <p:txBody>
          <a:bodyPr wrap="square">
            <a:spAutoFit/>
          </a:bodyPr>
          <a:lstStyle/>
          <a:p>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Неверно.</a:t>
            </a:r>
            <a:endParaRPr lang="ru-RU"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FEF5858-2FB9-4ED6-954D-58B1822C7D5B}"/>
                  </a:ext>
                </a:extLst>
              </p:cNvPr>
              <p:cNvSpPr txBox="1"/>
              <p:nvPr/>
            </p:nvSpPr>
            <p:spPr>
              <a:xfrm>
                <a:off x="4987560" y="4283149"/>
                <a:ext cx="6978129" cy="876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0</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ea typeface="Cambria Math" panose="02040503050406030204" pitchFamily="18" charset="0"/>
                            </a:rPr>
                            <m:t>𝜇</m:t>
                          </m:r>
                        </m:den>
                      </m:f>
                      <m:r>
                        <a:rPr lang="en-US" sz="2800" b="0" i="1" smtClean="0">
                          <a:latin typeface="Cambria Math" panose="02040503050406030204" pitchFamily="18" charset="0"/>
                        </a:rPr>
                        <m:t>𝑅𝑇</m:t>
                      </m:r>
                      <m:r>
                        <a:rPr lang="en-US" sz="2800" b="0" i="1" smtClean="0">
                          <a:latin typeface="Cambria Math" panose="02040503050406030204" pitchFamily="18" charset="0"/>
                        </a:rPr>
                        <m:t>;       2 −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3</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r>
                            <a:rPr lang="en-US" sz="2800" b="0" i="1" smtClean="0">
                              <a:latin typeface="Cambria Math" panose="02040503050406030204" pitchFamily="18" charset="0"/>
                            </a:rPr>
                            <m:t>𝑚</m:t>
                          </m:r>
                        </m:num>
                        <m:den>
                          <m:r>
                            <a:rPr lang="en-US" sz="2800" b="0" i="1" smtClean="0">
                              <a:latin typeface="Cambria Math" panose="02040503050406030204" pitchFamily="18" charset="0"/>
                              <a:ea typeface="Cambria Math" panose="02040503050406030204" pitchFamily="18" charset="0"/>
                            </a:rPr>
                            <m:t>𝜇</m:t>
                          </m:r>
                        </m:den>
                      </m:f>
                      <m:r>
                        <a:rPr lang="en-US" sz="2800" b="0" i="1" smtClean="0">
                          <a:latin typeface="Cambria Math" panose="02040503050406030204" pitchFamily="18" charset="0"/>
                        </a:rPr>
                        <m:t>𝑅𝑇</m:t>
                      </m:r>
                    </m:oMath>
                  </m:oMathPara>
                </a14:m>
                <a:endParaRPr lang="ru-RU" sz="2800" dirty="0"/>
              </a:p>
            </p:txBody>
          </p:sp>
        </mc:Choice>
        <mc:Fallback xmlns="">
          <p:sp>
            <p:nvSpPr>
              <p:cNvPr id="26" name="TextBox 25">
                <a:extLst>
                  <a:ext uri="{FF2B5EF4-FFF2-40B4-BE49-F238E27FC236}">
                    <a16:creationId xmlns:a16="http://schemas.microsoft.com/office/drawing/2014/main" id="{BFEF5858-2FB9-4ED6-954D-58B1822C7D5B}"/>
                  </a:ext>
                </a:extLst>
              </p:cNvPr>
              <p:cNvSpPr txBox="1">
                <a:spLocks noRot="1" noChangeAspect="1" noMove="1" noResize="1" noEditPoints="1" noAdjustHandles="1" noChangeArrowheads="1" noChangeShapeType="1" noTextEdit="1"/>
              </p:cNvSpPr>
              <p:nvPr/>
            </p:nvSpPr>
            <p:spPr>
              <a:xfrm>
                <a:off x="4987560" y="4283149"/>
                <a:ext cx="6978129" cy="876971"/>
              </a:xfrm>
              <a:prstGeom prst="rect">
                <a:avLst/>
              </a:prstGeom>
              <a:blipFill>
                <a:blip r:embed="rId5"/>
                <a:stretch>
                  <a:fillRect/>
                </a:stretch>
              </a:blipFill>
            </p:spPr>
            <p:txBody>
              <a:bodyPr/>
              <a:lstStyle/>
              <a:p>
                <a:r>
                  <a:rPr lang="ru-RU">
                    <a:noFill/>
                  </a:rPr>
                  <a:t> </a:t>
                </a:r>
              </a:p>
            </p:txBody>
          </p:sp>
        </mc:Fallback>
      </mc:AlternateContent>
      <p:pic>
        <p:nvPicPr>
          <p:cNvPr id="27" name="Рисунок 26">
            <a:extLst>
              <a:ext uri="{FF2B5EF4-FFF2-40B4-BE49-F238E27FC236}">
                <a16:creationId xmlns:a16="http://schemas.microsoft.com/office/drawing/2014/main" id="{853E8040-20D0-4091-AC31-2B3B3AE973AF}"/>
              </a:ext>
            </a:extLst>
          </p:cNvPr>
          <p:cNvPicPr>
            <a:picLocks noChangeAspect="1"/>
          </p:cNvPicPr>
          <p:nvPr/>
        </p:nvPicPr>
        <p:blipFill>
          <a:blip r:embed="rId6"/>
          <a:stretch>
            <a:fillRect/>
          </a:stretch>
        </p:blipFill>
        <p:spPr>
          <a:xfrm>
            <a:off x="226311" y="4889748"/>
            <a:ext cx="4588382" cy="1109810"/>
          </a:xfrm>
          <a:prstGeom prst="rect">
            <a:avLst/>
          </a:prstGeom>
        </p:spPr>
      </p:pic>
      <p:sp>
        <p:nvSpPr>
          <p:cNvPr id="31" name="TextBox 30">
            <a:extLst>
              <a:ext uri="{FF2B5EF4-FFF2-40B4-BE49-F238E27FC236}">
                <a16:creationId xmlns:a16="http://schemas.microsoft.com/office/drawing/2014/main" id="{FF173A90-7922-47D1-926C-A130CAE9D633}"/>
              </a:ext>
            </a:extLst>
          </p:cNvPr>
          <p:cNvSpPr txBox="1"/>
          <p:nvPr/>
        </p:nvSpPr>
        <p:spPr>
          <a:xfrm>
            <a:off x="4987560" y="5314737"/>
            <a:ext cx="72044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5. </a:t>
            </a:r>
            <a:r>
              <a:rPr kumimoji="0" lang="ru-RU"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Масса пара в сосуде увеличивается в 2 раза.</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mn-cs"/>
              </a:rPr>
              <a:t>Верно.</a:t>
            </a:r>
            <a:endParaRPr kumimoji="0" lang="ru-RU"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33" name="TextBox 32">
            <a:extLst>
              <a:ext uri="{FF2B5EF4-FFF2-40B4-BE49-F238E27FC236}">
                <a16:creationId xmlns:a16="http://schemas.microsoft.com/office/drawing/2014/main" id="{44949827-DF21-4258-A350-C47F9304BD6C}"/>
              </a:ext>
            </a:extLst>
          </p:cNvPr>
          <p:cNvSpPr txBox="1"/>
          <p:nvPr/>
        </p:nvSpPr>
        <p:spPr>
          <a:xfrm>
            <a:off x="3246477" y="6054862"/>
            <a:ext cx="9268780" cy="461665"/>
          </a:xfrm>
          <a:prstGeom prst="rect">
            <a:avLst/>
          </a:prstGeom>
          <a:noFill/>
        </p:spPr>
        <p:txBody>
          <a:bodyPr wrap="square">
            <a:spAutoFit/>
          </a:bodyPr>
          <a:lstStyle/>
          <a:p>
            <a:r>
              <a:rPr lang="ru-RU" sz="2400" dirty="0">
                <a:solidFill>
                  <a:prstClr val="black"/>
                </a:solidFill>
                <a:latin typeface="Courier New" panose="02070309020205020404" pitchFamily="49" charset="0"/>
                <a:cs typeface="Courier New" panose="02070309020205020404" pitchFamily="49" charset="0"/>
              </a:rPr>
              <a:t>Из условия, вначале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масса воды равна массе пара.</a:t>
            </a:r>
            <a:endParaRPr lang="ru-RU" dirty="0"/>
          </a:p>
        </p:txBody>
      </p:sp>
    </p:spTree>
    <p:extLst>
      <p:ext uri="{BB962C8B-B14F-4D97-AF65-F5344CB8AC3E}">
        <p14:creationId xmlns:p14="http://schemas.microsoft.com/office/powerpoint/2010/main" val="368871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5AF8DB-6FAD-4F59-A263-81304FC091B8}"/>
              </a:ext>
            </a:extLst>
          </p:cNvPr>
          <p:cNvSpPr txBox="1"/>
          <p:nvPr/>
        </p:nvSpPr>
        <p:spPr>
          <a:xfrm>
            <a:off x="3473539" y="388443"/>
            <a:ext cx="5244921" cy="523220"/>
          </a:xfrm>
          <a:prstGeom prst="rect">
            <a:avLst/>
          </a:prstGeom>
          <a:noFill/>
        </p:spPr>
        <p:txBody>
          <a:bodyPr wrap="square">
            <a:spAutoFit/>
          </a:bodyPr>
          <a:lstStyle/>
          <a:p>
            <a:r>
              <a:rPr lang="ru-RU" sz="2800" b="1" dirty="0">
                <a:latin typeface="Courier New" panose="02070309020205020404" pitchFamily="49" charset="0"/>
                <a:cs typeface="Courier New" panose="02070309020205020404" pitchFamily="49" charset="0"/>
              </a:rPr>
              <a:t>Испарение и конденсация</a:t>
            </a:r>
          </a:p>
        </p:txBody>
      </p:sp>
      <p:sp>
        <p:nvSpPr>
          <p:cNvPr id="5" name="TextBox 4">
            <a:extLst>
              <a:ext uri="{FF2B5EF4-FFF2-40B4-BE49-F238E27FC236}">
                <a16:creationId xmlns:a16="http://schemas.microsoft.com/office/drawing/2014/main" id="{D431B501-45A8-48C9-9AA4-7386650E0088}"/>
              </a:ext>
            </a:extLst>
          </p:cNvPr>
          <p:cNvSpPr txBox="1"/>
          <p:nvPr/>
        </p:nvSpPr>
        <p:spPr>
          <a:xfrm>
            <a:off x="254356" y="911663"/>
            <a:ext cx="11787389" cy="2308324"/>
          </a:xfrm>
          <a:prstGeom prst="rect">
            <a:avLst/>
          </a:prstGeom>
          <a:noFill/>
        </p:spPr>
        <p:txBody>
          <a:bodyPr wrap="square">
            <a:spAutoFit/>
          </a:bodyPr>
          <a:lstStyle/>
          <a:p>
            <a:r>
              <a:rPr lang="ru-RU" sz="2400" b="1" dirty="0">
                <a:solidFill>
                  <a:srgbClr val="FF0000"/>
                </a:solidFill>
                <a:latin typeface="Courier New" panose="02070309020205020404" pitchFamily="49" charset="0"/>
                <a:cs typeface="Courier New" panose="02070309020205020404" pitchFamily="49" charset="0"/>
              </a:rPr>
              <a:t>Парообразование</a:t>
            </a:r>
            <a:r>
              <a:rPr lang="ru-RU" sz="2400" dirty="0">
                <a:latin typeface="Courier New" panose="02070309020205020404" pitchFamily="49" charset="0"/>
                <a:cs typeface="Courier New" panose="02070309020205020404" pitchFamily="49" charset="0"/>
              </a:rPr>
              <a:t> — переход вещества из жидкого состояния в газообразное.</a:t>
            </a:r>
          </a:p>
          <a:p>
            <a:r>
              <a:rPr lang="ru-RU" sz="2400" b="1" dirty="0">
                <a:solidFill>
                  <a:srgbClr val="FF0000"/>
                </a:solidFill>
                <a:latin typeface="Courier New" panose="02070309020205020404" pitchFamily="49" charset="0"/>
                <a:cs typeface="Courier New" panose="02070309020205020404" pitchFamily="49" charset="0"/>
              </a:rPr>
              <a:t>Испарение</a:t>
            </a:r>
            <a:r>
              <a:rPr lang="ru-RU" sz="2400" dirty="0">
                <a:latin typeface="Courier New" panose="02070309020205020404" pitchFamily="49" charset="0"/>
                <a:cs typeface="Courier New" panose="02070309020205020404" pitchFamily="49" charset="0"/>
              </a:rPr>
              <a:t> — парообразование со свободной поверхности жидкости (с поглощением Q) при Т=</a:t>
            </a:r>
            <a:r>
              <a:rPr lang="ru-RU" sz="2400" dirty="0" err="1">
                <a:latin typeface="Courier New" panose="02070309020205020404" pitchFamily="49" charset="0"/>
                <a:cs typeface="Courier New" panose="02070309020205020404" pitchFamily="49" charset="0"/>
              </a:rPr>
              <a:t>const</a:t>
            </a:r>
            <a:r>
              <a:rPr lang="ru-RU" sz="2400" dirty="0">
                <a:latin typeface="Courier New" panose="02070309020205020404" pitchFamily="49" charset="0"/>
                <a:cs typeface="Courier New" panose="02070309020205020404" pitchFamily="49" charset="0"/>
              </a:rPr>
              <a:t>.</a:t>
            </a:r>
          </a:p>
          <a:p>
            <a:pPr algn="just"/>
            <a:r>
              <a:rPr lang="ru-RU" sz="2400" b="1" dirty="0">
                <a:solidFill>
                  <a:srgbClr val="FF0000"/>
                </a:solidFill>
                <a:latin typeface="Courier New" panose="02070309020205020404" pitchFamily="49" charset="0"/>
                <a:cs typeface="Courier New" panose="02070309020205020404" pitchFamily="49" charset="0"/>
              </a:rPr>
              <a:t>Конденсация</a:t>
            </a:r>
            <a:r>
              <a:rPr lang="ru-RU" sz="2400" dirty="0">
                <a:latin typeface="Courier New" panose="02070309020205020404" pitchFamily="49" charset="0"/>
                <a:cs typeface="Courier New" panose="02070309020205020404" pitchFamily="49" charset="0"/>
              </a:rPr>
              <a:t> — переход вещества из газообразного состояния в жидкое (с выделением Q) при Т = </a:t>
            </a:r>
            <a:r>
              <a:rPr lang="ru-RU" sz="2400" dirty="0" err="1">
                <a:latin typeface="Courier New" panose="02070309020205020404" pitchFamily="49" charset="0"/>
                <a:cs typeface="Courier New" panose="02070309020205020404" pitchFamily="49" charset="0"/>
              </a:rPr>
              <a:t>const</a:t>
            </a:r>
            <a:r>
              <a:rPr lang="ru-RU" sz="2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6706D14E-397B-43BC-9179-F458997AFACF}"/>
              </a:ext>
            </a:extLst>
          </p:cNvPr>
          <p:cNvSpPr txBox="1"/>
          <p:nvPr/>
        </p:nvSpPr>
        <p:spPr>
          <a:xfrm>
            <a:off x="4736206" y="3281542"/>
            <a:ext cx="3046927"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Насыщенный пар</a:t>
            </a:r>
          </a:p>
        </p:txBody>
      </p:sp>
      <p:sp>
        <p:nvSpPr>
          <p:cNvPr id="9" name="TextBox 8">
            <a:extLst>
              <a:ext uri="{FF2B5EF4-FFF2-40B4-BE49-F238E27FC236}">
                <a16:creationId xmlns:a16="http://schemas.microsoft.com/office/drawing/2014/main" id="{2001BF53-62A8-4C53-9363-54464FEFF7C8}"/>
              </a:ext>
            </a:extLst>
          </p:cNvPr>
          <p:cNvSpPr txBox="1"/>
          <p:nvPr/>
        </p:nvSpPr>
        <p:spPr>
          <a:xfrm>
            <a:off x="339410" y="3804762"/>
            <a:ext cx="11617279" cy="1200329"/>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Пар находящийся в динамическом равновесие со своей жидкостью. Т.е. кол-во испарившихся частиц равно кол-ву вернувшихся в жидкость.</a:t>
            </a:r>
          </a:p>
        </p:txBody>
      </p:sp>
      <p:sp>
        <p:nvSpPr>
          <p:cNvPr id="8" name="TextBox 7">
            <a:extLst>
              <a:ext uri="{FF2B5EF4-FFF2-40B4-BE49-F238E27FC236}">
                <a16:creationId xmlns:a16="http://schemas.microsoft.com/office/drawing/2014/main" id="{87F8FFAF-40C2-46BC-90A1-89BF26113114}"/>
              </a:ext>
            </a:extLst>
          </p:cNvPr>
          <p:cNvSpPr txBox="1"/>
          <p:nvPr/>
        </p:nvSpPr>
        <p:spPr>
          <a:xfrm>
            <a:off x="424465" y="5128201"/>
            <a:ext cx="11333945" cy="1200329"/>
          </a:xfrm>
          <a:prstGeom prst="rect">
            <a:avLst/>
          </a:prstGeom>
          <a:noFill/>
        </p:spPr>
        <p:txBody>
          <a:bodyPr wrap="square">
            <a:spAutoFit/>
          </a:bodyPr>
          <a:lstStyle/>
          <a:p>
            <a:pPr algn="just"/>
            <a:r>
              <a:rPr lang="ru-RU" sz="2400" dirty="0">
                <a:latin typeface="Courier New" panose="02070309020205020404" pitchFamily="49" charset="0"/>
                <a:cs typeface="Courier New" panose="02070309020205020404" pitchFamily="49" charset="0"/>
              </a:rPr>
              <a:t>Давление, которое производил бы водяной пар, если бы все остальные </a:t>
            </a:r>
            <a:r>
              <a:rPr lang="ru-RU" sz="2400" dirty="0" err="1">
                <a:latin typeface="Courier New" panose="02070309020205020404" pitchFamily="49" charset="0"/>
                <a:cs typeface="Courier New" panose="02070309020205020404" pitchFamily="49" charset="0"/>
              </a:rPr>
              <a:t>газы</a:t>
            </a:r>
            <a:r>
              <a:rPr lang="ru-RU" sz="2400" dirty="0">
                <a:latin typeface="Courier New" panose="02070309020205020404" pitchFamily="49" charset="0"/>
                <a:cs typeface="Courier New" panose="02070309020205020404" pitchFamily="49" charset="0"/>
              </a:rPr>
              <a:t> отсутствовали, называется </a:t>
            </a:r>
            <a:r>
              <a:rPr lang="ru-RU" sz="2400" dirty="0">
                <a:solidFill>
                  <a:srgbClr val="FF0000"/>
                </a:solidFill>
                <a:latin typeface="Courier New" panose="02070309020205020404" pitchFamily="49" charset="0"/>
                <a:cs typeface="Courier New" panose="02070309020205020404" pitchFamily="49" charset="0"/>
              </a:rPr>
              <a:t>парциальным давлением</a:t>
            </a:r>
            <a:r>
              <a:rPr lang="ru-RU" sz="2400" dirty="0">
                <a:latin typeface="Courier New" panose="02070309020205020404" pitchFamily="49" charset="0"/>
                <a:cs typeface="Courier New" panose="02070309020205020404" pitchFamily="49" charset="0"/>
              </a:rPr>
              <a:t> (Р</a:t>
            </a:r>
            <a:r>
              <a:rPr lang="ru-RU" sz="2400" baseline="-25000" dirty="0">
                <a:latin typeface="Courier New" panose="02070309020205020404" pitchFamily="49" charset="0"/>
                <a:cs typeface="Courier New" panose="02070309020205020404" pitchFamily="49" charset="0"/>
              </a:rPr>
              <a:t>П</a:t>
            </a:r>
            <a:r>
              <a:rPr lang="ru-RU" sz="2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1453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2D154-6D3D-487F-A349-37F66C9921F8}"/>
              </a:ext>
            </a:extLst>
          </p:cNvPr>
          <p:cNvSpPr txBox="1"/>
          <p:nvPr/>
        </p:nvSpPr>
        <p:spPr>
          <a:xfrm>
            <a:off x="3039414" y="553792"/>
            <a:ext cx="5715026" cy="461665"/>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Подробное решение </a:t>
            </a:r>
            <a:r>
              <a:rPr lang="en-US" sz="2400" b="1" dirty="0">
                <a:latin typeface="Courier New" panose="02070309020205020404" pitchFamily="49" charset="0"/>
                <a:cs typeface="Courier New" panose="02070309020205020404" pitchFamily="49" charset="0"/>
              </a:rPr>
              <a:t>1</a:t>
            </a:r>
            <a:r>
              <a:rPr lang="ru-RU" sz="2400" b="1" dirty="0">
                <a:latin typeface="Courier New" panose="02070309020205020404" pitchFamily="49" charset="0"/>
                <a:cs typeface="Courier New" panose="02070309020205020404" pitchFamily="49" charset="0"/>
              </a:rPr>
              <a:t>2-й задачи.</a:t>
            </a:r>
          </a:p>
        </p:txBody>
      </p:sp>
      <p:sp>
        <p:nvSpPr>
          <p:cNvPr id="4" name="TextBox 3">
            <a:extLst>
              <a:ext uri="{FF2B5EF4-FFF2-40B4-BE49-F238E27FC236}">
                <a16:creationId xmlns:a16="http://schemas.microsoft.com/office/drawing/2014/main" id="{1607F615-1026-4F05-8022-387F799701DC}"/>
              </a:ext>
            </a:extLst>
          </p:cNvPr>
          <p:cNvSpPr txBox="1"/>
          <p:nvPr/>
        </p:nvSpPr>
        <p:spPr>
          <a:xfrm>
            <a:off x="125568" y="1015457"/>
            <a:ext cx="12066432" cy="3046988"/>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1) </a:t>
            </a:r>
            <a:r>
              <a:rPr lang="ru-RU" sz="2400" b="1" dirty="0">
                <a:solidFill>
                  <a:srgbClr val="FF0000"/>
                </a:solidFill>
                <a:latin typeface="Courier New" panose="02070309020205020404" pitchFamily="49" charset="0"/>
                <a:cs typeface="Courier New" panose="02070309020205020404" pitchFamily="49" charset="0"/>
              </a:rPr>
              <a:t>Неверно </a:t>
            </a:r>
            <a:r>
              <a:rPr lang="ru-RU" sz="2400" dirty="0">
                <a:latin typeface="Courier New" panose="02070309020205020404" pitchFamily="49" charset="0"/>
                <a:cs typeface="Courier New" panose="02070309020205020404" pitchFamily="49" charset="0"/>
              </a:rPr>
              <a:t> </a:t>
            </a:r>
          </a:p>
          <a:p>
            <a:pPr indent="720725" algn="just"/>
            <a:r>
              <a:rPr lang="ru-RU" sz="2400" dirty="0">
                <a:latin typeface="Courier New" panose="02070309020205020404" pitchFamily="49" charset="0"/>
                <a:cs typeface="Courier New" panose="02070309020205020404" pitchFamily="49" charset="0"/>
              </a:rPr>
              <a:t>Так как вода и пар находятся под поршнем долгое время, то между ними устанавливается динамическое равновесие. При увеличении объёма вода начинает испаряться до тех пор, пока полностью не испарится или пока увеличение объёма не прекратится. Определим во сколько раз надо увеличить объём для полного испарения воды. Пусть масса пара и воды равны </a:t>
            </a:r>
            <a:r>
              <a:rPr lang="ru-RU" sz="2400" b="1" dirty="0" err="1">
                <a:latin typeface="Courier New" panose="02070309020205020404" pitchFamily="49" charset="0"/>
                <a:cs typeface="Courier New" panose="02070309020205020404" pitchFamily="49" charset="0"/>
              </a:rPr>
              <a:t>m</a:t>
            </a:r>
            <a:r>
              <a:rPr lang="ru-RU" sz="2400" b="1" baseline="-25000" dirty="0" err="1">
                <a:latin typeface="Courier New" panose="02070309020205020404" pitchFamily="49" charset="0"/>
                <a:cs typeface="Courier New" panose="02070309020205020404" pitchFamily="49" charset="0"/>
              </a:rPr>
              <a:t>п</a:t>
            </a:r>
            <a:r>
              <a:rPr lang="ru-RU" sz="2400" b="1" baseline="-25000" dirty="0">
                <a:latin typeface="Courier New" panose="02070309020205020404" pitchFamily="49" charset="0"/>
                <a:cs typeface="Courier New" panose="02070309020205020404" pitchFamily="49" charset="0"/>
              </a:rPr>
              <a:t> </a:t>
            </a:r>
            <a:r>
              <a:rPr lang="ru-RU" sz="2400" b="1" dirty="0">
                <a:latin typeface="Courier New" panose="02070309020205020404" pitchFamily="49" charset="0"/>
                <a:cs typeface="Courier New" panose="02070309020205020404" pitchFamily="49" charset="0"/>
              </a:rPr>
              <a:t>= </a:t>
            </a:r>
            <a:r>
              <a:rPr lang="ru-RU" sz="2400" b="1" dirty="0" err="1">
                <a:latin typeface="Courier New" panose="02070309020205020404" pitchFamily="49" charset="0"/>
                <a:cs typeface="Courier New" panose="02070309020205020404" pitchFamily="49" charset="0"/>
              </a:rPr>
              <a:t>m</a:t>
            </a:r>
            <a:r>
              <a:rPr lang="ru-RU" sz="2400" b="1" baseline="-25000" dirty="0" err="1">
                <a:latin typeface="Courier New" panose="02070309020205020404" pitchFamily="49" charset="0"/>
                <a:cs typeface="Courier New" panose="02070309020205020404" pitchFamily="49" charset="0"/>
              </a:rPr>
              <a:t>в</a:t>
            </a:r>
            <a:r>
              <a:rPr lang="ru-RU" sz="2400" b="1" baseline="-25000" dirty="0">
                <a:latin typeface="Courier New" panose="02070309020205020404" pitchFamily="49" charset="0"/>
                <a:cs typeface="Courier New" panose="02070309020205020404" pitchFamily="49" charset="0"/>
              </a:rPr>
              <a:t> </a:t>
            </a:r>
            <a:r>
              <a:rPr lang="ru-RU" sz="2400" b="1" dirty="0">
                <a:latin typeface="Courier New" panose="02070309020205020404" pitchFamily="49" charset="0"/>
                <a:cs typeface="Courier New" panose="02070309020205020404" pitchFamily="49" charset="0"/>
              </a:rPr>
              <a:t>= m</a:t>
            </a:r>
            <a:r>
              <a:rPr lang="ru-RU" sz="2400" dirty="0">
                <a:latin typeface="Courier New" panose="02070309020205020404" pitchFamily="49" charset="0"/>
                <a:cs typeface="Courier New" panose="02070309020205020404" pitchFamily="49" charset="0"/>
              </a:rPr>
              <a:t>. Запишем уравнение Менделеева-</a:t>
            </a:r>
            <a:r>
              <a:rPr lang="ru-RU" sz="2400" dirty="0" err="1">
                <a:latin typeface="Courier New" panose="02070309020205020404" pitchFamily="49" charset="0"/>
                <a:cs typeface="Courier New" panose="02070309020205020404" pitchFamily="49" charset="0"/>
              </a:rPr>
              <a:t>Клапейрона</a:t>
            </a:r>
            <a:r>
              <a:rPr lang="ru-RU" sz="2400" dirty="0">
                <a:latin typeface="Courier New" panose="02070309020205020404" pitchFamily="49" charset="0"/>
                <a:cs typeface="Courier New" panose="02070309020205020404" pitchFamily="49" charset="0"/>
              </a:rPr>
              <a:t>:</a:t>
            </a:r>
          </a:p>
        </p:txBody>
      </p:sp>
      <p:pic>
        <p:nvPicPr>
          <p:cNvPr id="6" name="Рисунок 5">
            <a:extLst>
              <a:ext uri="{FF2B5EF4-FFF2-40B4-BE49-F238E27FC236}">
                <a16:creationId xmlns:a16="http://schemas.microsoft.com/office/drawing/2014/main" id="{F6F33992-5B1F-4C02-B622-18224F235723}"/>
              </a:ext>
            </a:extLst>
          </p:cNvPr>
          <p:cNvPicPr>
            <a:picLocks noChangeAspect="1"/>
          </p:cNvPicPr>
          <p:nvPr/>
        </p:nvPicPr>
        <p:blipFill>
          <a:blip r:embed="rId2"/>
          <a:stretch>
            <a:fillRect/>
          </a:stretch>
        </p:blipFill>
        <p:spPr>
          <a:xfrm>
            <a:off x="6412641" y="3779110"/>
            <a:ext cx="3806988" cy="928150"/>
          </a:xfrm>
          <a:prstGeom prst="rect">
            <a:avLst/>
          </a:prstGeom>
        </p:spPr>
      </p:pic>
      <p:sp>
        <p:nvSpPr>
          <p:cNvPr id="8" name="TextBox 7">
            <a:extLst>
              <a:ext uri="{FF2B5EF4-FFF2-40B4-BE49-F238E27FC236}">
                <a16:creationId xmlns:a16="http://schemas.microsoft.com/office/drawing/2014/main" id="{58F3AB36-453D-4258-9261-0C7C02392B06}"/>
              </a:ext>
            </a:extLst>
          </p:cNvPr>
          <p:cNvSpPr txBox="1"/>
          <p:nvPr/>
        </p:nvSpPr>
        <p:spPr>
          <a:xfrm>
            <a:off x="118592" y="4524110"/>
            <a:ext cx="11954815" cy="1569660"/>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При испарении пар остается насыщенным, значит, давление постоянно. Тогда запишем уравнение Менделеева-</a:t>
            </a:r>
            <a:r>
              <a:rPr lang="ru-RU" sz="2400" dirty="0" err="1">
                <a:latin typeface="Courier New" panose="02070309020205020404" pitchFamily="49" charset="0"/>
                <a:cs typeface="Courier New" panose="02070309020205020404" pitchFamily="49" charset="0"/>
              </a:rPr>
              <a:t>Клапейрона</a:t>
            </a:r>
            <a:r>
              <a:rPr lang="ru-RU" sz="2400" dirty="0">
                <a:latin typeface="Courier New" panose="02070309020205020404" pitchFamily="49" charset="0"/>
                <a:cs typeface="Courier New" panose="02070309020205020404" pitchFamily="49" charset="0"/>
              </a:rPr>
              <a:t> для начального состояния и состояния в котором полностью испарилась вода:</a:t>
            </a:r>
          </a:p>
        </p:txBody>
      </p:sp>
      <p:pic>
        <p:nvPicPr>
          <p:cNvPr id="10" name="Рисунок 9">
            <a:extLst>
              <a:ext uri="{FF2B5EF4-FFF2-40B4-BE49-F238E27FC236}">
                <a16:creationId xmlns:a16="http://schemas.microsoft.com/office/drawing/2014/main" id="{98D7544D-84D9-4099-BDCA-C924F5CF4658}"/>
              </a:ext>
            </a:extLst>
          </p:cNvPr>
          <p:cNvPicPr>
            <a:picLocks noChangeAspect="1"/>
          </p:cNvPicPr>
          <p:nvPr/>
        </p:nvPicPr>
        <p:blipFill>
          <a:blip r:embed="rId3"/>
          <a:stretch>
            <a:fillRect/>
          </a:stretch>
        </p:blipFill>
        <p:spPr>
          <a:xfrm>
            <a:off x="1289163" y="5780239"/>
            <a:ext cx="2046466" cy="670188"/>
          </a:xfrm>
          <a:prstGeom prst="rect">
            <a:avLst/>
          </a:prstGeom>
        </p:spPr>
      </p:pic>
      <p:pic>
        <p:nvPicPr>
          <p:cNvPr id="12" name="Рисунок 11">
            <a:extLst>
              <a:ext uri="{FF2B5EF4-FFF2-40B4-BE49-F238E27FC236}">
                <a16:creationId xmlns:a16="http://schemas.microsoft.com/office/drawing/2014/main" id="{27AE00FC-41D6-4143-AC58-4BFA941640C7}"/>
              </a:ext>
            </a:extLst>
          </p:cNvPr>
          <p:cNvPicPr>
            <a:picLocks noChangeAspect="1"/>
          </p:cNvPicPr>
          <p:nvPr/>
        </p:nvPicPr>
        <p:blipFill>
          <a:blip r:embed="rId4"/>
          <a:stretch>
            <a:fillRect/>
          </a:stretch>
        </p:blipFill>
        <p:spPr>
          <a:xfrm>
            <a:off x="3606084" y="5659699"/>
            <a:ext cx="3064134" cy="762907"/>
          </a:xfrm>
          <a:prstGeom prst="rect">
            <a:avLst/>
          </a:prstGeom>
        </p:spPr>
      </p:pic>
      <p:pic>
        <p:nvPicPr>
          <p:cNvPr id="14" name="Рисунок 13">
            <a:extLst>
              <a:ext uri="{FF2B5EF4-FFF2-40B4-BE49-F238E27FC236}">
                <a16:creationId xmlns:a16="http://schemas.microsoft.com/office/drawing/2014/main" id="{9F579123-8EFA-4C38-8C18-07E58E2C0EFD}"/>
              </a:ext>
            </a:extLst>
          </p:cNvPr>
          <p:cNvPicPr>
            <a:picLocks noChangeAspect="1"/>
          </p:cNvPicPr>
          <p:nvPr/>
        </p:nvPicPr>
        <p:blipFill>
          <a:blip r:embed="rId5"/>
          <a:stretch>
            <a:fillRect/>
          </a:stretch>
        </p:blipFill>
        <p:spPr>
          <a:xfrm>
            <a:off x="7918038" y="5659699"/>
            <a:ext cx="3827250" cy="76290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799DAF4-EFC4-4DAD-8782-511440A476D4}"/>
                  </a:ext>
                </a:extLst>
              </p:cNvPr>
              <p:cNvSpPr txBox="1"/>
              <p:nvPr/>
            </p:nvSpPr>
            <p:spPr>
              <a:xfrm>
                <a:off x="6823121" y="5748764"/>
                <a:ext cx="86932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ru-RU"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lang="ru-RU" dirty="0"/>
              </a:p>
            </p:txBody>
          </p:sp>
        </mc:Choice>
        <mc:Fallback xmlns="">
          <p:sp>
            <p:nvSpPr>
              <p:cNvPr id="16" name="TextBox 15">
                <a:extLst>
                  <a:ext uri="{FF2B5EF4-FFF2-40B4-BE49-F238E27FC236}">
                    <a16:creationId xmlns:a16="http://schemas.microsoft.com/office/drawing/2014/main" id="{2799DAF4-EFC4-4DAD-8782-511440A476D4}"/>
                  </a:ext>
                </a:extLst>
              </p:cNvPr>
              <p:cNvSpPr txBox="1">
                <a:spLocks noRot="1" noChangeAspect="1" noMove="1" noResize="1" noEditPoints="1" noAdjustHandles="1" noChangeArrowheads="1" noChangeShapeType="1" noTextEdit="1"/>
              </p:cNvSpPr>
              <p:nvPr/>
            </p:nvSpPr>
            <p:spPr>
              <a:xfrm>
                <a:off x="6823121" y="5748764"/>
                <a:ext cx="869324" cy="584775"/>
              </a:xfrm>
              <a:prstGeom prst="rect">
                <a:avLst/>
              </a:prstGeom>
              <a:blipFill>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27637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7E5097-8DF1-4A4B-93CB-14BF94949EE9}"/>
              </a:ext>
            </a:extLst>
          </p:cNvPr>
          <p:cNvSpPr txBox="1"/>
          <p:nvPr/>
        </p:nvSpPr>
        <p:spPr>
          <a:xfrm>
            <a:off x="125568" y="539616"/>
            <a:ext cx="11967693" cy="1200329"/>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То есть необходимо увеличить объём в 2 раза для полного испарения воды. После полного испарения воды масса пара не будет увеличиваться. Плотность можно найти по формуле:</a:t>
            </a:r>
          </a:p>
        </p:txBody>
      </p:sp>
      <p:pic>
        <p:nvPicPr>
          <p:cNvPr id="5" name="Рисунок 4">
            <a:extLst>
              <a:ext uri="{FF2B5EF4-FFF2-40B4-BE49-F238E27FC236}">
                <a16:creationId xmlns:a16="http://schemas.microsoft.com/office/drawing/2014/main" id="{1B09FBA5-73EE-47A5-AE6F-B53F7D6ED80E}"/>
              </a:ext>
            </a:extLst>
          </p:cNvPr>
          <p:cNvPicPr>
            <a:picLocks noChangeAspect="1"/>
          </p:cNvPicPr>
          <p:nvPr/>
        </p:nvPicPr>
        <p:blipFill>
          <a:blip r:embed="rId2"/>
          <a:stretch>
            <a:fillRect/>
          </a:stretch>
        </p:blipFill>
        <p:spPr>
          <a:xfrm>
            <a:off x="9142797" y="1341616"/>
            <a:ext cx="2020095" cy="796657"/>
          </a:xfrm>
          <a:prstGeom prst="rect">
            <a:avLst/>
          </a:prstGeom>
        </p:spPr>
      </p:pic>
      <p:sp>
        <p:nvSpPr>
          <p:cNvPr id="7" name="TextBox 6">
            <a:extLst>
              <a:ext uri="{FF2B5EF4-FFF2-40B4-BE49-F238E27FC236}">
                <a16:creationId xmlns:a16="http://schemas.microsoft.com/office/drawing/2014/main" id="{914CA37F-3FC2-4FFB-AE97-EEFA1B2FE167}"/>
              </a:ext>
            </a:extLst>
          </p:cNvPr>
          <p:cNvSpPr txBox="1"/>
          <p:nvPr/>
        </p:nvSpPr>
        <p:spPr>
          <a:xfrm>
            <a:off x="125568" y="1963849"/>
            <a:ext cx="6098146" cy="461665"/>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В начальном состоянии:</a:t>
            </a:r>
          </a:p>
        </p:txBody>
      </p:sp>
      <p:pic>
        <p:nvPicPr>
          <p:cNvPr id="9" name="Рисунок 8">
            <a:extLst>
              <a:ext uri="{FF2B5EF4-FFF2-40B4-BE49-F238E27FC236}">
                <a16:creationId xmlns:a16="http://schemas.microsoft.com/office/drawing/2014/main" id="{3D9FB27E-505E-4AFB-9AF0-79577D4BBDE4}"/>
              </a:ext>
            </a:extLst>
          </p:cNvPr>
          <p:cNvPicPr>
            <a:picLocks noChangeAspect="1"/>
          </p:cNvPicPr>
          <p:nvPr/>
        </p:nvPicPr>
        <p:blipFill>
          <a:blip r:embed="rId3"/>
          <a:stretch>
            <a:fillRect/>
          </a:stretch>
        </p:blipFill>
        <p:spPr>
          <a:xfrm>
            <a:off x="4348190" y="1789426"/>
            <a:ext cx="1485940" cy="810512"/>
          </a:xfrm>
          <a:prstGeom prst="rect">
            <a:avLst/>
          </a:prstGeom>
        </p:spPr>
      </p:pic>
      <p:sp>
        <p:nvSpPr>
          <p:cNvPr id="10" name="TextBox 9">
            <a:extLst>
              <a:ext uri="{FF2B5EF4-FFF2-40B4-BE49-F238E27FC236}">
                <a16:creationId xmlns:a16="http://schemas.microsoft.com/office/drawing/2014/main" id="{2D3069A7-2292-4FC5-9938-8B58A8C3C3DB}"/>
              </a:ext>
            </a:extLst>
          </p:cNvPr>
          <p:cNvSpPr txBox="1"/>
          <p:nvPr/>
        </p:nvSpPr>
        <p:spPr>
          <a:xfrm>
            <a:off x="125568" y="2967335"/>
            <a:ext cx="6098146" cy="461665"/>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В конечном состоянии:</a:t>
            </a:r>
          </a:p>
        </p:txBody>
      </p:sp>
      <p:pic>
        <p:nvPicPr>
          <p:cNvPr id="12" name="Рисунок 11">
            <a:extLst>
              <a:ext uri="{FF2B5EF4-FFF2-40B4-BE49-F238E27FC236}">
                <a16:creationId xmlns:a16="http://schemas.microsoft.com/office/drawing/2014/main" id="{ED12788D-8574-4218-B48F-EF033E30866B}"/>
              </a:ext>
            </a:extLst>
          </p:cNvPr>
          <p:cNvPicPr>
            <a:picLocks noChangeAspect="1"/>
          </p:cNvPicPr>
          <p:nvPr/>
        </p:nvPicPr>
        <p:blipFill>
          <a:blip r:embed="rId4"/>
          <a:stretch>
            <a:fillRect/>
          </a:stretch>
        </p:blipFill>
        <p:spPr>
          <a:xfrm>
            <a:off x="4165577" y="2768214"/>
            <a:ext cx="2997175" cy="935626"/>
          </a:xfrm>
          <a:prstGeom prst="rect">
            <a:avLst/>
          </a:prstGeom>
        </p:spPr>
      </p:pic>
      <p:sp>
        <p:nvSpPr>
          <p:cNvPr id="14" name="TextBox 13">
            <a:extLst>
              <a:ext uri="{FF2B5EF4-FFF2-40B4-BE49-F238E27FC236}">
                <a16:creationId xmlns:a16="http://schemas.microsoft.com/office/drawing/2014/main" id="{84DFFCBE-5412-479E-A488-DDCB36D3323A}"/>
              </a:ext>
            </a:extLst>
          </p:cNvPr>
          <p:cNvSpPr txBox="1"/>
          <p:nvPr/>
        </p:nvSpPr>
        <p:spPr>
          <a:xfrm>
            <a:off x="125568" y="3902961"/>
            <a:ext cx="4222622" cy="461665"/>
          </a:xfrm>
          <a:prstGeom prst="rect">
            <a:avLst/>
          </a:prstGeom>
          <a:noFill/>
        </p:spPr>
        <p:txBody>
          <a:bodyPr wrap="square">
            <a:spAutoFit/>
          </a:bodyPr>
          <a:lstStyle/>
          <a:p>
            <a:r>
              <a:rPr lang="ru-RU" sz="2400" b="1" dirty="0">
                <a:solidFill>
                  <a:srgbClr val="FF0000"/>
                </a:solidFill>
                <a:latin typeface="Courier New" panose="02070309020205020404" pitchFamily="49" charset="0"/>
                <a:cs typeface="Courier New" panose="02070309020205020404" pitchFamily="49" charset="0"/>
              </a:rPr>
              <a:t>То есть они не равны.</a:t>
            </a:r>
          </a:p>
        </p:txBody>
      </p:sp>
    </p:spTree>
    <p:extLst>
      <p:ext uri="{BB962C8B-B14F-4D97-AF65-F5344CB8AC3E}">
        <p14:creationId xmlns:p14="http://schemas.microsoft.com/office/powerpoint/2010/main" val="392378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1E9397-1C66-4941-854F-6CEC646282AE}"/>
              </a:ext>
            </a:extLst>
          </p:cNvPr>
          <p:cNvSpPr txBox="1"/>
          <p:nvPr/>
        </p:nvSpPr>
        <p:spPr>
          <a:xfrm>
            <a:off x="189964" y="529904"/>
            <a:ext cx="12002036" cy="1569660"/>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2) </a:t>
            </a:r>
            <a:r>
              <a:rPr lang="ru-RU" sz="2400" b="1" dirty="0">
                <a:solidFill>
                  <a:srgbClr val="FF0000"/>
                </a:solidFill>
                <a:latin typeface="Courier New" panose="02070309020205020404" pitchFamily="49" charset="0"/>
                <a:cs typeface="Courier New" panose="02070309020205020404" pitchFamily="49" charset="0"/>
              </a:rPr>
              <a:t>Верно </a:t>
            </a:r>
            <a:r>
              <a:rPr lang="ru-RU" sz="2400" dirty="0">
                <a:latin typeface="Courier New" panose="02070309020205020404" pitchFamily="49" charset="0"/>
                <a:cs typeface="Courier New" panose="02070309020205020404" pitchFamily="49" charset="0"/>
              </a:rPr>
              <a:t> </a:t>
            </a:r>
          </a:p>
          <a:p>
            <a:pPr indent="811213" algn="just"/>
            <a:r>
              <a:rPr lang="ru-RU" sz="2400" dirty="0">
                <a:latin typeface="Courier New" panose="02070309020205020404" pitchFamily="49" charset="0"/>
                <a:cs typeface="Courier New" panose="02070309020205020404" pitchFamily="49" charset="0"/>
              </a:rPr>
              <a:t>Давление пара при испарении воды постоянно (так как пар остается насыщенным), затем оно подчиняется уравнению Менделеева-</a:t>
            </a:r>
            <a:r>
              <a:rPr lang="ru-RU" sz="2400" dirty="0" err="1">
                <a:latin typeface="Courier New" panose="02070309020205020404" pitchFamily="49" charset="0"/>
                <a:cs typeface="Courier New" panose="02070309020205020404" pitchFamily="49" charset="0"/>
              </a:rPr>
              <a:t>Клапейрона</a:t>
            </a:r>
            <a:r>
              <a:rPr lang="ru-RU" sz="2400" dirty="0">
                <a:latin typeface="Courier New" panose="02070309020205020404" pitchFamily="49" charset="0"/>
                <a:cs typeface="Courier New" panose="02070309020205020404" pitchFamily="49" charset="0"/>
              </a:rPr>
              <a:t>:</a:t>
            </a:r>
          </a:p>
        </p:txBody>
      </p:sp>
      <p:pic>
        <p:nvPicPr>
          <p:cNvPr id="4" name="Рисунок 3">
            <a:extLst>
              <a:ext uri="{FF2B5EF4-FFF2-40B4-BE49-F238E27FC236}">
                <a16:creationId xmlns:a16="http://schemas.microsoft.com/office/drawing/2014/main" id="{9A111899-30CE-46C0-8214-C247ABD8249B}"/>
              </a:ext>
            </a:extLst>
          </p:cNvPr>
          <p:cNvPicPr>
            <a:picLocks noChangeAspect="1"/>
          </p:cNvPicPr>
          <p:nvPr/>
        </p:nvPicPr>
        <p:blipFill>
          <a:blip r:embed="rId2"/>
          <a:stretch>
            <a:fillRect/>
          </a:stretch>
        </p:blipFill>
        <p:spPr>
          <a:xfrm>
            <a:off x="4908839" y="1741605"/>
            <a:ext cx="2564285" cy="715917"/>
          </a:xfrm>
          <a:prstGeom prst="rect">
            <a:avLst/>
          </a:prstGeom>
        </p:spPr>
      </p:pic>
      <p:sp>
        <p:nvSpPr>
          <p:cNvPr id="6" name="TextBox 5">
            <a:extLst>
              <a:ext uri="{FF2B5EF4-FFF2-40B4-BE49-F238E27FC236}">
                <a16:creationId xmlns:a16="http://schemas.microsoft.com/office/drawing/2014/main" id="{86D5CD13-71D3-4A8A-9906-E965C906EF6F}"/>
              </a:ext>
            </a:extLst>
          </p:cNvPr>
          <p:cNvSpPr txBox="1"/>
          <p:nvPr/>
        </p:nvSpPr>
        <p:spPr>
          <a:xfrm>
            <a:off x="189965" y="2459504"/>
            <a:ext cx="12002035" cy="1938992"/>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Так как при V =2V</a:t>
            </a:r>
            <a:r>
              <a:rPr lang="ru-RU" sz="2400" baseline="-25000" dirty="0">
                <a:latin typeface="Courier New" panose="02070309020205020404" pitchFamily="49" charset="0"/>
                <a:cs typeface="Courier New" panose="02070309020205020404" pitchFamily="49" charset="0"/>
              </a:rPr>
              <a:t>0</a:t>
            </a:r>
            <a:r>
              <a:rPr lang="ru-RU" sz="2400" dirty="0">
                <a:latin typeface="Courier New" panose="02070309020205020404" pitchFamily="49" charset="0"/>
                <a:cs typeface="Courier New" panose="02070309020205020404" pitchFamily="49" charset="0"/>
              </a:rPr>
              <a:t>  , масса пара становится постоянной, то при увеличении объёма давление пара начинает уменьшаться.</a:t>
            </a:r>
          </a:p>
          <a:p>
            <a:endParaRPr lang="ru-RU" sz="2400" dirty="0">
              <a:latin typeface="Courier New" panose="02070309020205020404" pitchFamily="49" charset="0"/>
              <a:cs typeface="Courier New" panose="02070309020205020404" pitchFamily="49" charset="0"/>
            </a:endParaRPr>
          </a:p>
          <a:p>
            <a:r>
              <a:rPr lang="ru-RU" sz="2400" dirty="0">
                <a:latin typeface="Courier New" panose="02070309020205020404" pitchFamily="49" charset="0"/>
                <a:cs typeface="Courier New" panose="02070309020205020404" pitchFamily="49" charset="0"/>
              </a:rPr>
              <a:t>3) </a:t>
            </a:r>
            <a:r>
              <a:rPr lang="ru-RU" sz="2400" b="1" dirty="0">
                <a:solidFill>
                  <a:srgbClr val="FF0000"/>
                </a:solidFill>
                <a:latin typeface="Courier New" panose="02070309020205020404" pitchFamily="49" charset="0"/>
                <a:cs typeface="Courier New" panose="02070309020205020404" pitchFamily="49" charset="0"/>
              </a:rPr>
              <a:t>Неверно  </a:t>
            </a:r>
          </a:p>
          <a:p>
            <a:r>
              <a:rPr lang="ru-RU" sz="2400" dirty="0">
                <a:latin typeface="Courier New" panose="02070309020205020404" pitchFamily="49" charset="0"/>
                <a:cs typeface="Courier New" panose="02070309020205020404" pitchFamily="49" charset="0"/>
              </a:rPr>
              <a:t>Концентрация пара:   </a:t>
            </a:r>
          </a:p>
        </p:txBody>
      </p:sp>
      <p:pic>
        <p:nvPicPr>
          <p:cNvPr id="7" name="Рисунок 6">
            <a:extLst>
              <a:ext uri="{FF2B5EF4-FFF2-40B4-BE49-F238E27FC236}">
                <a16:creationId xmlns:a16="http://schemas.microsoft.com/office/drawing/2014/main" id="{3D84141A-E5B5-4265-89CB-0FCD05681594}"/>
              </a:ext>
            </a:extLst>
          </p:cNvPr>
          <p:cNvPicPr>
            <a:picLocks noChangeAspect="1"/>
          </p:cNvPicPr>
          <p:nvPr/>
        </p:nvPicPr>
        <p:blipFill>
          <a:blip r:embed="rId3"/>
          <a:stretch>
            <a:fillRect/>
          </a:stretch>
        </p:blipFill>
        <p:spPr>
          <a:xfrm>
            <a:off x="3817042" y="3896081"/>
            <a:ext cx="1321628" cy="799503"/>
          </a:xfrm>
          <a:prstGeom prst="rect">
            <a:avLst/>
          </a:prstGeom>
        </p:spPr>
      </p:pic>
      <p:sp>
        <p:nvSpPr>
          <p:cNvPr id="9" name="TextBox 8">
            <a:extLst>
              <a:ext uri="{FF2B5EF4-FFF2-40B4-BE49-F238E27FC236}">
                <a16:creationId xmlns:a16="http://schemas.microsoft.com/office/drawing/2014/main" id="{54A7F7B5-0257-4856-B48D-D227E964A288}"/>
              </a:ext>
            </a:extLst>
          </p:cNvPr>
          <p:cNvSpPr txBox="1"/>
          <p:nvPr/>
        </p:nvSpPr>
        <p:spPr>
          <a:xfrm>
            <a:off x="189964" y="4939009"/>
            <a:ext cx="12002037" cy="830997"/>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4) </a:t>
            </a:r>
            <a:r>
              <a:rPr lang="ru-RU" sz="2400" b="1" dirty="0">
                <a:solidFill>
                  <a:srgbClr val="FF0000"/>
                </a:solidFill>
                <a:latin typeface="Courier New" panose="02070309020205020404" pitchFamily="49" charset="0"/>
                <a:cs typeface="Courier New" panose="02070309020205020404" pitchFamily="49" charset="0"/>
              </a:rPr>
              <a:t>Неверно </a:t>
            </a:r>
            <a:r>
              <a:rPr lang="ru-RU" sz="2400" dirty="0">
                <a:latin typeface="Courier New" panose="02070309020205020404" pitchFamily="49" charset="0"/>
                <a:cs typeface="Courier New" panose="02070309020205020404" pitchFamily="49" charset="0"/>
              </a:rPr>
              <a:t> </a:t>
            </a:r>
          </a:p>
          <a:p>
            <a:r>
              <a:rPr lang="ru-RU" sz="2400" dirty="0">
                <a:latin typeface="Courier New" panose="02070309020205020404" pitchFamily="49" charset="0"/>
                <a:cs typeface="Courier New" panose="02070309020205020404" pitchFamily="49" charset="0"/>
              </a:rPr>
              <a:t>Нет, отношение давлений равно:</a:t>
            </a:r>
          </a:p>
        </p:txBody>
      </p:sp>
      <p:sp>
        <p:nvSpPr>
          <p:cNvPr id="11" name="TextBox 10">
            <a:extLst>
              <a:ext uri="{FF2B5EF4-FFF2-40B4-BE49-F238E27FC236}">
                <a16:creationId xmlns:a16="http://schemas.microsoft.com/office/drawing/2014/main" id="{90CA2F74-12A9-4F27-AE35-FE5D41AF73DB}"/>
              </a:ext>
            </a:extLst>
          </p:cNvPr>
          <p:cNvSpPr txBox="1"/>
          <p:nvPr/>
        </p:nvSpPr>
        <p:spPr>
          <a:xfrm>
            <a:off x="5367066" y="3370237"/>
            <a:ext cx="6797362" cy="1569660"/>
          </a:xfrm>
          <a:prstGeom prst="rect">
            <a:avLst/>
          </a:prstGeom>
          <a:noFill/>
        </p:spPr>
        <p:txBody>
          <a:bodyPr wrap="square">
            <a:spAutoFit/>
          </a:bodyPr>
          <a:lstStyle/>
          <a:p>
            <a:pPr marR="0" lvl="0" indent="720725"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Так как при испарении воды количество молекул увеличивается в 2 раза, а объём увеличивается в 3 раза, то концентрация уменьшается.</a:t>
            </a:r>
          </a:p>
        </p:txBody>
      </p:sp>
      <p:pic>
        <p:nvPicPr>
          <p:cNvPr id="12" name="Рисунок 11">
            <a:extLst>
              <a:ext uri="{FF2B5EF4-FFF2-40B4-BE49-F238E27FC236}">
                <a16:creationId xmlns:a16="http://schemas.microsoft.com/office/drawing/2014/main" id="{D435F1BB-E437-4DD1-AE7F-B218D46483B6}"/>
              </a:ext>
            </a:extLst>
          </p:cNvPr>
          <p:cNvPicPr>
            <a:picLocks noChangeAspect="1"/>
          </p:cNvPicPr>
          <p:nvPr/>
        </p:nvPicPr>
        <p:blipFill>
          <a:blip r:embed="rId4"/>
          <a:stretch>
            <a:fillRect/>
          </a:stretch>
        </p:blipFill>
        <p:spPr>
          <a:xfrm>
            <a:off x="6096000" y="4938083"/>
            <a:ext cx="4957909" cy="717767"/>
          </a:xfrm>
          <a:prstGeom prst="rect">
            <a:avLst/>
          </a:prstGeom>
        </p:spPr>
      </p:pic>
      <p:sp>
        <p:nvSpPr>
          <p:cNvPr id="14" name="TextBox 13">
            <a:extLst>
              <a:ext uri="{FF2B5EF4-FFF2-40B4-BE49-F238E27FC236}">
                <a16:creationId xmlns:a16="http://schemas.microsoft.com/office/drawing/2014/main" id="{EB5CFBA9-E4A3-49EE-9ABA-45CD295FF7BE}"/>
              </a:ext>
            </a:extLst>
          </p:cNvPr>
          <p:cNvSpPr txBox="1"/>
          <p:nvPr/>
        </p:nvSpPr>
        <p:spPr>
          <a:xfrm>
            <a:off x="189964" y="5655850"/>
            <a:ext cx="6143222" cy="830997"/>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5) </a:t>
            </a:r>
            <a:r>
              <a:rPr lang="ru-RU" sz="2400" b="1" dirty="0">
                <a:solidFill>
                  <a:srgbClr val="FF0000"/>
                </a:solidFill>
                <a:latin typeface="Courier New" panose="02070309020205020404" pitchFamily="49" charset="0"/>
                <a:cs typeface="Courier New" panose="02070309020205020404" pitchFamily="49" charset="0"/>
              </a:rPr>
              <a:t>Верно</a:t>
            </a:r>
            <a:r>
              <a:rPr lang="ru-RU" sz="2400" dirty="0">
                <a:latin typeface="Courier New" panose="02070309020205020404" pitchFamily="49" charset="0"/>
                <a:cs typeface="Courier New" panose="02070309020205020404" pitchFamily="49" charset="0"/>
              </a:rPr>
              <a:t>  </a:t>
            </a:r>
          </a:p>
          <a:p>
            <a:r>
              <a:rPr lang="ru-RU" sz="2400" dirty="0">
                <a:latin typeface="Courier New" panose="02070309020205020404" pitchFamily="49" charset="0"/>
                <a:cs typeface="Courier New" panose="02070309020205020404" pitchFamily="49" charset="0"/>
              </a:rPr>
              <a:t>Да, см. пункт 1.</a:t>
            </a:r>
          </a:p>
        </p:txBody>
      </p:sp>
    </p:spTree>
    <p:extLst>
      <p:ext uri="{BB962C8B-B14F-4D97-AF65-F5344CB8AC3E}">
        <p14:creationId xmlns:p14="http://schemas.microsoft.com/office/powerpoint/2010/main" val="301058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AB755E-3828-4DAE-8AD7-D5CCAD769B92}"/>
              </a:ext>
            </a:extLst>
          </p:cNvPr>
          <p:cNvSpPr txBox="1"/>
          <p:nvPr/>
        </p:nvSpPr>
        <p:spPr>
          <a:xfrm>
            <a:off x="357389" y="533073"/>
            <a:ext cx="9340403" cy="2677656"/>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В цилиндрическом сосуде, закрытом подвижным поршнем, находится водяной пар и капелька воды. С веществом в сосуде при постоянной температуре провели процесс </a:t>
            </a:r>
            <a:r>
              <a:rPr lang="ru-RU" sz="2400" b="1" dirty="0">
                <a:latin typeface="Courier New" panose="02070309020205020404" pitchFamily="49" charset="0"/>
                <a:cs typeface="Courier New" panose="02070309020205020404" pitchFamily="49" charset="0"/>
              </a:rPr>
              <a:t>а—&gt;</a:t>
            </a:r>
            <a:r>
              <a:rPr lang="en-US" sz="2400" b="1" dirty="0">
                <a:latin typeface="Courier New" panose="02070309020205020404" pitchFamily="49" charset="0"/>
                <a:cs typeface="Courier New" panose="02070309020205020404" pitchFamily="49" charset="0"/>
              </a:rPr>
              <a:t>b</a:t>
            </a:r>
            <a:r>
              <a:rPr lang="ru-RU" sz="2400" b="1" dirty="0">
                <a:latin typeface="Courier New" panose="02070309020205020404" pitchFamily="49" charset="0"/>
                <a:cs typeface="Courier New" panose="02070309020205020404" pitchFamily="49" charset="0"/>
              </a:rPr>
              <a:t>—&gt;с</a:t>
            </a:r>
            <a:r>
              <a:rPr lang="ru-RU" sz="2400" dirty="0">
                <a:latin typeface="Courier New" panose="02070309020205020404" pitchFamily="49" charset="0"/>
                <a:cs typeface="Courier New" panose="02070309020205020404" pitchFamily="49" charset="0"/>
              </a:rPr>
              <a:t>, </a:t>
            </a:r>
            <a:r>
              <a:rPr lang="ru-RU" sz="2400" dirty="0" err="1">
                <a:latin typeface="Courier New" panose="02070309020205020404" pitchFamily="49" charset="0"/>
                <a:cs typeface="Courier New" panose="02070309020205020404" pitchFamily="49" charset="0"/>
              </a:rPr>
              <a:t>pV</a:t>
            </a:r>
            <a:r>
              <a:rPr lang="ru-RU" sz="2400" dirty="0">
                <a:latin typeface="Courier New" panose="02070309020205020404" pitchFamily="49" charset="0"/>
                <a:cs typeface="Courier New" panose="02070309020205020404" pitchFamily="49" charset="0"/>
              </a:rPr>
              <a:t>-диаграмма которого представлена на рисунке. Из приведённого ниже списка выберите все верные утверждения относительно этого процесса.</a:t>
            </a:r>
          </a:p>
        </p:txBody>
      </p:sp>
      <p:pic>
        <p:nvPicPr>
          <p:cNvPr id="5" name="Рисунок 4">
            <a:extLst>
              <a:ext uri="{FF2B5EF4-FFF2-40B4-BE49-F238E27FC236}">
                <a16:creationId xmlns:a16="http://schemas.microsoft.com/office/drawing/2014/main" id="{A74642B1-AC8B-4B10-B55A-373B688EB729}"/>
              </a:ext>
            </a:extLst>
          </p:cNvPr>
          <p:cNvPicPr>
            <a:picLocks noChangeAspect="1"/>
          </p:cNvPicPr>
          <p:nvPr/>
        </p:nvPicPr>
        <p:blipFill>
          <a:blip r:embed="rId2"/>
          <a:stretch>
            <a:fillRect/>
          </a:stretch>
        </p:blipFill>
        <p:spPr>
          <a:xfrm>
            <a:off x="9849521" y="731790"/>
            <a:ext cx="1985090" cy="1999904"/>
          </a:xfrm>
          <a:prstGeom prst="rect">
            <a:avLst/>
          </a:prstGeom>
        </p:spPr>
      </p:pic>
      <p:sp>
        <p:nvSpPr>
          <p:cNvPr id="7" name="TextBox 6">
            <a:extLst>
              <a:ext uri="{FF2B5EF4-FFF2-40B4-BE49-F238E27FC236}">
                <a16:creationId xmlns:a16="http://schemas.microsoft.com/office/drawing/2014/main" id="{D48E065C-A537-4315-9EBD-E3AB47EE50C5}"/>
              </a:ext>
            </a:extLst>
          </p:cNvPr>
          <p:cNvSpPr txBox="1"/>
          <p:nvPr/>
        </p:nvSpPr>
        <p:spPr>
          <a:xfrm>
            <a:off x="357389" y="3210729"/>
            <a:ext cx="11477222" cy="2677656"/>
          </a:xfrm>
          <a:prstGeom prst="rect">
            <a:avLst/>
          </a:prstGeom>
          <a:noFill/>
        </p:spPr>
        <p:txBody>
          <a:bodyPr wrap="square">
            <a:spAutoFit/>
          </a:bodyPr>
          <a:lstStyle/>
          <a:p>
            <a:r>
              <a:rPr lang="en-US"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На участке </a:t>
            </a:r>
            <a:r>
              <a:rPr lang="en-US" sz="2400" b="1" dirty="0">
                <a:latin typeface="Courier New" panose="02070309020205020404" pitchFamily="49" charset="0"/>
                <a:cs typeface="Courier New" panose="02070309020205020404" pitchFamily="49" charset="0"/>
              </a:rPr>
              <a:t>b</a:t>
            </a:r>
            <a:r>
              <a:rPr lang="ru-RU" sz="2400" b="1" dirty="0">
                <a:latin typeface="Courier New" panose="02070309020205020404" pitchFamily="49" charset="0"/>
                <a:cs typeface="Courier New" panose="02070309020205020404" pitchFamily="49" charset="0"/>
              </a:rPr>
              <a:t>—&gt;с </a:t>
            </a:r>
            <a:r>
              <a:rPr lang="ru-RU" sz="2400" dirty="0">
                <a:latin typeface="Courier New" panose="02070309020205020404" pitchFamily="49" charset="0"/>
                <a:cs typeface="Courier New" panose="02070309020205020404" pitchFamily="49" charset="0"/>
              </a:rPr>
              <a:t>масса пара уменьшается.</a:t>
            </a:r>
          </a:p>
          <a:p>
            <a:r>
              <a:rPr lang="en-US"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На участке </a:t>
            </a:r>
            <a:r>
              <a:rPr lang="ru-RU" sz="2400" b="1" dirty="0">
                <a:latin typeface="Courier New" panose="02070309020205020404" pitchFamily="49" charset="0"/>
                <a:cs typeface="Courier New" panose="02070309020205020404" pitchFamily="49" charset="0"/>
              </a:rPr>
              <a:t>а—&gt;</a:t>
            </a:r>
            <a:r>
              <a:rPr lang="en-US" sz="2400" b="1" dirty="0">
                <a:latin typeface="Courier New" panose="02070309020205020404" pitchFamily="49" charset="0"/>
                <a:cs typeface="Courier New" panose="02070309020205020404" pitchFamily="49" charset="0"/>
              </a:rPr>
              <a:t>b</a:t>
            </a:r>
            <a:r>
              <a:rPr lang="ru-RU" sz="2400" dirty="0">
                <a:latin typeface="Courier New" panose="02070309020205020404" pitchFamily="49" charset="0"/>
                <a:cs typeface="Courier New" panose="02070309020205020404" pitchFamily="49" charset="0"/>
              </a:rPr>
              <a:t> веществу в сосуде подводится положительное количество теплоты.</a:t>
            </a:r>
          </a:p>
          <a:p>
            <a:r>
              <a:rPr lang="en-US"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В точке </a:t>
            </a:r>
            <a:r>
              <a:rPr lang="ru-RU" sz="2400" b="1" dirty="0">
                <a:latin typeface="Courier New" panose="02070309020205020404" pitchFamily="49" charset="0"/>
                <a:cs typeface="Courier New" panose="02070309020205020404" pitchFamily="49" charset="0"/>
              </a:rPr>
              <a:t>а</a:t>
            </a:r>
            <a:r>
              <a:rPr lang="ru-RU" sz="2400" dirty="0">
                <a:latin typeface="Courier New" panose="02070309020205020404" pitchFamily="49" charset="0"/>
                <a:cs typeface="Courier New" panose="02070309020205020404" pitchFamily="49" charset="0"/>
              </a:rPr>
              <a:t> водяной пар является насыщенным.</a:t>
            </a:r>
          </a:p>
          <a:p>
            <a:r>
              <a:rPr lang="en-US" sz="2400" b="1" dirty="0">
                <a:latin typeface="Courier New" panose="02070309020205020404" pitchFamily="49" charset="0"/>
                <a:cs typeface="Courier New" panose="02070309020205020404" pitchFamily="49" charset="0"/>
              </a:rPr>
              <a:t>4)</a:t>
            </a:r>
            <a:r>
              <a:rPr lang="ru-RU" sz="2400" dirty="0">
                <a:latin typeface="Courier New" panose="02070309020205020404" pitchFamily="49" charset="0"/>
                <a:cs typeface="Courier New" panose="02070309020205020404" pitchFamily="49" charset="0"/>
              </a:rPr>
              <a:t>На участке </a:t>
            </a:r>
            <a:r>
              <a:rPr lang="ru-RU" sz="2400" b="1" dirty="0">
                <a:latin typeface="Courier New" panose="02070309020205020404" pitchFamily="49" charset="0"/>
                <a:cs typeface="Courier New" panose="02070309020205020404" pitchFamily="49" charset="0"/>
              </a:rPr>
              <a:t>а—&gt;</a:t>
            </a:r>
            <a:r>
              <a:rPr lang="en-US" sz="2400" b="1" dirty="0">
                <a:latin typeface="Courier New" panose="02070309020205020404" pitchFamily="49" charset="0"/>
                <a:cs typeface="Courier New" panose="02070309020205020404" pitchFamily="49" charset="0"/>
              </a:rPr>
              <a:t>b</a:t>
            </a:r>
            <a:r>
              <a:rPr lang="ru-RU" sz="2400" dirty="0">
                <a:latin typeface="Courier New" panose="02070309020205020404" pitchFamily="49" charset="0"/>
                <a:cs typeface="Courier New" panose="02070309020205020404" pitchFamily="49" charset="0"/>
              </a:rPr>
              <a:t> внутренняя энергия капельки увеличивается.</a:t>
            </a:r>
          </a:p>
          <a:p>
            <a:r>
              <a:rPr lang="en-US" sz="2400" b="1" dirty="0">
                <a:latin typeface="Courier New" panose="02070309020205020404" pitchFamily="49" charset="0"/>
                <a:cs typeface="Courier New" panose="02070309020205020404" pitchFamily="49" charset="0"/>
              </a:rPr>
              <a:t>5)</a:t>
            </a:r>
            <a:r>
              <a:rPr lang="ru-RU" sz="2400" dirty="0">
                <a:latin typeface="Courier New" panose="02070309020205020404" pitchFamily="49" charset="0"/>
                <a:cs typeface="Courier New" panose="02070309020205020404" pitchFamily="49" charset="0"/>
              </a:rPr>
              <a:t>На участке </a:t>
            </a:r>
            <a:r>
              <a:rPr lang="en-US" sz="2400" b="1" dirty="0">
                <a:latin typeface="Courier New" panose="02070309020205020404" pitchFamily="49" charset="0"/>
                <a:cs typeface="Courier New" panose="02070309020205020404" pitchFamily="49" charset="0"/>
              </a:rPr>
              <a:t>b</a:t>
            </a:r>
            <a:r>
              <a:rPr lang="ru-RU" sz="2400" b="1" dirty="0">
                <a:latin typeface="Courier New" panose="02070309020205020404" pitchFamily="49" charset="0"/>
                <a:cs typeface="Courier New" panose="02070309020205020404" pitchFamily="49" charset="0"/>
              </a:rPr>
              <a:t>—&gt;с </a:t>
            </a:r>
            <a:r>
              <a:rPr lang="ru-RU" sz="2400" dirty="0">
                <a:latin typeface="Courier New" panose="02070309020205020404" pitchFamily="49" charset="0"/>
                <a:cs typeface="Courier New" panose="02070309020205020404" pitchFamily="49" charset="0"/>
              </a:rPr>
              <a:t>внутренняя энергия пара остаётся неизменной.</a:t>
            </a:r>
          </a:p>
        </p:txBody>
      </p:sp>
      <p:pic>
        <p:nvPicPr>
          <p:cNvPr id="11" name="Рисунок 10">
            <a:extLst>
              <a:ext uri="{FF2B5EF4-FFF2-40B4-BE49-F238E27FC236}">
                <a16:creationId xmlns:a16="http://schemas.microsoft.com/office/drawing/2014/main" id="{2D856553-8374-47C6-BB1E-24F84F798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60" y="405685"/>
            <a:ext cx="752475" cy="457200"/>
          </a:xfrm>
          <a:prstGeom prst="rect">
            <a:avLst/>
          </a:prstGeom>
        </p:spPr>
      </p:pic>
    </p:spTree>
    <p:extLst>
      <p:ext uri="{BB962C8B-B14F-4D97-AF65-F5344CB8AC3E}">
        <p14:creationId xmlns:p14="http://schemas.microsoft.com/office/powerpoint/2010/main" val="1210934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EA6B2C5-54AE-47DC-B9B1-7295EEF65F85}"/>
              </a:ext>
            </a:extLst>
          </p:cNvPr>
          <p:cNvPicPr>
            <a:picLocks noChangeAspect="1"/>
          </p:cNvPicPr>
          <p:nvPr/>
        </p:nvPicPr>
        <p:blipFill>
          <a:blip r:embed="rId2"/>
          <a:stretch>
            <a:fillRect/>
          </a:stretch>
        </p:blipFill>
        <p:spPr>
          <a:xfrm>
            <a:off x="159827" y="690521"/>
            <a:ext cx="2493304" cy="2516318"/>
          </a:xfrm>
          <a:prstGeom prst="rect">
            <a:avLst/>
          </a:prstGeom>
        </p:spPr>
      </p:pic>
      <p:sp>
        <p:nvSpPr>
          <p:cNvPr id="6" name="TextBox 5">
            <a:extLst>
              <a:ext uri="{FF2B5EF4-FFF2-40B4-BE49-F238E27FC236}">
                <a16:creationId xmlns:a16="http://schemas.microsoft.com/office/drawing/2014/main" id="{ED3218CC-C359-4164-92CD-50A54429F9AE}"/>
              </a:ext>
            </a:extLst>
          </p:cNvPr>
          <p:cNvSpPr txBox="1"/>
          <p:nvPr/>
        </p:nvSpPr>
        <p:spPr>
          <a:xfrm>
            <a:off x="2562896" y="556857"/>
            <a:ext cx="94692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На участке </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—&gt;с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масса пара уменьшается.</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Неверно.</a:t>
            </a:r>
          </a:p>
        </p:txBody>
      </p:sp>
      <p:sp>
        <p:nvSpPr>
          <p:cNvPr id="10" name="TextBox 9">
            <a:extLst>
              <a:ext uri="{FF2B5EF4-FFF2-40B4-BE49-F238E27FC236}">
                <a16:creationId xmlns:a16="http://schemas.microsoft.com/office/drawing/2014/main" id="{FA24B89E-32E8-4744-9A94-7C6F19D2E741}"/>
              </a:ext>
            </a:extLst>
          </p:cNvPr>
          <p:cNvSpPr txBox="1"/>
          <p:nvPr/>
        </p:nvSpPr>
        <p:spPr>
          <a:xfrm>
            <a:off x="2562895" y="1288565"/>
            <a:ext cx="933718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На участке </a:t>
            </a: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а—&gt;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веществу в сосуде подводится положительное количество теплоты.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Верно.</a:t>
            </a:r>
            <a:endPar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12" name="TextBox 11">
            <a:extLst>
              <a:ext uri="{FF2B5EF4-FFF2-40B4-BE49-F238E27FC236}">
                <a16:creationId xmlns:a16="http://schemas.microsoft.com/office/drawing/2014/main" id="{0E85C4BA-C1EB-4631-9095-1E69DFD38C87}"/>
              </a:ext>
            </a:extLst>
          </p:cNvPr>
          <p:cNvSpPr txBox="1"/>
          <p:nvPr/>
        </p:nvSpPr>
        <p:spPr>
          <a:xfrm>
            <a:off x="2562895" y="2364178"/>
            <a:ext cx="96291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В точке </a:t>
            </a: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а</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водяной пар является насыщенным.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Верно.</a:t>
            </a:r>
            <a:endPar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14" name="TextBox 13">
            <a:extLst>
              <a:ext uri="{FF2B5EF4-FFF2-40B4-BE49-F238E27FC236}">
                <a16:creationId xmlns:a16="http://schemas.microsoft.com/office/drawing/2014/main" id="{4F040C34-AACE-496A-83B4-A4C61318BA8D}"/>
              </a:ext>
            </a:extLst>
          </p:cNvPr>
          <p:cNvSpPr txBox="1"/>
          <p:nvPr/>
        </p:nvSpPr>
        <p:spPr>
          <a:xfrm>
            <a:off x="447541" y="3429000"/>
            <a:ext cx="1158463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На участке </a:t>
            </a: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а—&gt;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внутренняя энергия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капельки</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увеличивается.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Неверно.</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16" name="TextBox 15">
            <a:extLst>
              <a:ext uri="{FF2B5EF4-FFF2-40B4-BE49-F238E27FC236}">
                <a16:creationId xmlns:a16="http://schemas.microsoft.com/office/drawing/2014/main" id="{1C709DB2-FF22-4553-BBB7-03C255D96281}"/>
              </a:ext>
            </a:extLst>
          </p:cNvPr>
          <p:cNvSpPr txBox="1"/>
          <p:nvPr/>
        </p:nvSpPr>
        <p:spPr>
          <a:xfrm>
            <a:off x="447540" y="4482158"/>
            <a:ext cx="114525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На участке </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—&gt;с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внутренняя энергия пара остаётся неизменной.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Верно.</a:t>
            </a:r>
            <a:endPar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97CB1E0-986C-432C-AFE3-78F1400B4083}"/>
                  </a:ext>
                </a:extLst>
              </p:cNvPr>
              <p:cNvSpPr txBox="1"/>
              <p:nvPr/>
            </p:nvSpPr>
            <p:spPr>
              <a:xfrm>
                <a:off x="1441168" y="5675036"/>
                <a:ext cx="1007339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𝑏</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𝑐𝑜𝑛𝑠𝑡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𝑉</m:t>
                      </m:r>
                      <m:r>
                        <a:rPr lang="en-US" sz="3200" b="0" i="1" smtClean="0">
                          <a:latin typeface="Cambria Math" panose="02040503050406030204" pitchFamily="18" charset="0"/>
                          <a:ea typeface="Cambria Math" panose="02040503050406030204" pitchFamily="18" charset="0"/>
                        </a:rPr>
                        <m:t>↗,</m:t>
                      </m:r>
                      <m:r>
                        <a:rPr lang="en-US" sz="3200" i="1" dirty="0" smtClean="0">
                          <a:latin typeface="Cambria Math" panose="02040503050406030204" pitchFamily="18" charset="0"/>
                        </a:rPr>
                        <m:t>𝑇</m:t>
                      </m:r>
                      <m:r>
                        <a:rPr lang="en-US" sz="3200" i="1" dirty="0"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𝑏</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𝑐</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𝑇</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𝑐𝑜𝑛𝑠𝑡</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𝑉</m:t>
                      </m:r>
                      <m:r>
                        <a:rPr lang="en-US" sz="3200" b="0" i="1" smtClean="0">
                          <a:latin typeface="Cambria Math" panose="02040503050406030204" pitchFamily="18" charset="0"/>
                          <a:ea typeface="Cambria Math" panose="02040503050406030204" pitchFamily="18" charset="0"/>
                        </a:rPr>
                        <m:t>↗;</m:t>
                      </m:r>
                    </m:oMath>
                  </m:oMathPara>
                </a14:m>
                <a:endParaRPr lang="ru-RU" sz="3200" dirty="0"/>
              </a:p>
            </p:txBody>
          </p:sp>
        </mc:Choice>
        <mc:Fallback xmlns="">
          <p:sp>
            <p:nvSpPr>
              <p:cNvPr id="17" name="TextBox 16">
                <a:extLst>
                  <a:ext uri="{FF2B5EF4-FFF2-40B4-BE49-F238E27FC236}">
                    <a16:creationId xmlns:a16="http://schemas.microsoft.com/office/drawing/2014/main" id="{197CB1E0-986C-432C-AFE3-78F1400B4083}"/>
                  </a:ext>
                </a:extLst>
              </p:cNvPr>
              <p:cNvSpPr txBox="1">
                <a:spLocks noRot="1" noChangeAspect="1" noMove="1" noResize="1" noEditPoints="1" noAdjustHandles="1" noChangeArrowheads="1" noChangeShapeType="1" noTextEdit="1"/>
              </p:cNvSpPr>
              <p:nvPr/>
            </p:nvSpPr>
            <p:spPr>
              <a:xfrm>
                <a:off x="1441168" y="5675036"/>
                <a:ext cx="10073399" cy="492443"/>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D6DB2AF-C88E-4EB9-B98E-7541A18FD103}"/>
                  </a:ext>
                </a:extLst>
              </p:cNvPr>
              <p:cNvSpPr txBox="1"/>
              <p:nvPr/>
            </p:nvSpPr>
            <p:spPr>
              <a:xfrm>
                <a:off x="9964354" y="4391171"/>
                <a:ext cx="1935723"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𝑈</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2</m:t>
                          </m:r>
                        </m:den>
                      </m:f>
                      <m:r>
                        <a:rPr lang="en-US" sz="3200" b="0" i="1" smtClean="0">
                          <a:latin typeface="Cambria Math" panose="02040503050406030204" pitchFamily="18" charset="0"/>
                          <a:ea typeface="Cambria Math" panose="02040503050406030204" pitchFamily="18" charset="0"/>
                        </a:rPr>
                        <m:t>𝜈</m:t>
                      </m:r>
                      <m:r>
                        <a:rPr lang="en-US" sz="3200" b="0" i="1" smtClean="0">
                          <a:latin typeface="Cambria Math" panose="02040503050406030204" pitchFamily="18" charset="0"/>
                          <a:ea typeface="Cambria Math" panose="02040503050406030204" pitchFamily="18" charset="0"/>
                        </a:rPr>
                        <m:t>𝑅𝑇</m:t>
                      </m:r>
                    </m:oMath>
                  </m:oMathPara>
                </a14:m>
                <a:endParaRPr lang="ru-RU" sz="3200" dirty="0"/>
              </a:p>
            </p:txBody>
          </p:sp>
        </mc:Choice>
        <mc:Fallback xmlns="">
          <p:sp>
            <p:nvSpPr>
              <p:cNvPr id="18" name="TextBox 17">
                <a:extLst>
                  <a:ext uri="{FF2B5EF4-FFF2-40B4-BE49-F238E27FC236}">
                    <a16:creationId xmlns:a16="http://schemas.microsoft.com/office/drawing/2014/main" id="{AD6DB2AF-C88E-4EB9-B98E-7541A18FD103}"/>
                  </a:ext>
                </a:extLst>
              </p:cNvPr>
              <p:cNvSpPr txBox="1">
                <a:spLocks noRot="1" noChangeAspect="1" noMove="1" noResize="1" noEditPoints="1" noAdjustHandles="1" noChangeArrowheads="1" noChangeShapeType="1" noTextEdit="1"/>
              </p:cNvSpPr>
              <p:nvPr/>
            </p:nvSpPr>
            <p:spPr>
              <a:xfrm>
                <a:off x="9964354" y="4391171"/>
                <a:ext cx="1935723" cy="921984"/>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317032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1E1631-311F-478D-837B-F609FF8F1592}"/>
              </a:ext>
            </a:extLst>
          </p:cNvPr>
          <p:cNvSpPr txBox="1"/>
          <p:nvPr/>
        </p:nvSpPr>
        <p:spPr>
          <a:xfrm>
            <a:off x="460418" y="652152"/>
            <a:ext cx="8970397" cy="3046988"/>
          </a:xfrm>
          <a:prstGeom prst="rect">
            <a:avLst/>
          </a:prstGeom>
          <a:noFill/>
        </p:spPr>
        <p:txBody>
          <a:bodyPr wrap="square">
            <a:spAutoFit/>
          </a:bodyPr>
          <a:lstStyle/>
          <a:p>
            <a:pPr indent="811213" algn="just"/>
            <a:r>
              <a:rPr lang="ru-RU" sz="2400" dirty="0">
                <a:latin typeface="Courier New" panose="02070309020205020404" pitchFamily="49" charset="0"/>
                <a:cs typeface="Courier New" panose="02070309020205020404" pitchFamily="49" charset="0"/>
              </a:rPr>
              <a:t>В сосуде под поршнем находятся только пары аммиака. Поршень медленно и равномерно опускают, уменьшая объём сосуда. Температура в сосуде поддерживается постоянной. На рисунке показан график изменения со временем t концентрации </a:t>
            </a:r>
            <a:r>
              <a:rPr lang="en-US" sz="2400" dirty="0">
                <a:latin typeface="Courier New" panose="02070309020205020404" pitchFamily="49" charset="0"/>
                <a:cs typeface="Courier New" panose="02070309020205020404" pitchFamily="49" charset="0"/>
              </a:rPr>
              <a:t>n</a:t>
            </a:r>
            <a:r>
              <a:rPr lang="ru-RU" sz="2400" dirty="0">
                <a:latin typeface="Courier New" panose="02070309020205020404" pitchFamily="49" charset="0"/>
                <a:cs typeface="Courier New" panose="02070309020205020404" pitchFamily="49" charset="0"/>
              </a:rPr>
              <a:t> молекул паров аммиака внутри сосуда. Из приведённого ниже списка выберите все верные утверждения относительно описанного процесса.</a:t>
            </a:r>
          </a:p>
        </p:txBody>
      </p:sp>
      <p:sp>
        <p:nvSpPr>
          <p:cNvPr id="5" name="TextBox 4">
            <a:extLst>
              <a:ext uri="{FF2B5EF4-FFF2-40B4-BE49-F238E27FC236}">
                <a16:creationId xmlns:a16="http://schemas.microsoft.com/office/drawing/2014/main" id="{758422B1-76C1-42C2-91BA-861EA000D32F}"/>
              </a:ext>
            </a:extLst>
          </p:cNvPr>
          <p:cNvSpPr txBox="1"/>
          <p:nvPr/>
        </p:nvSpPr>
        <p:spPr>
          <a:xfrm>
            <a:off x="460418" y="3804741"/>
            <a:ext cx="11271164" cy="2308324"/>
          </a:xfrm>
          <a:prstGeom prst="rect">
            <a:avLst/>
          </a:prstGeom>
          <a:noFill/>
        </p:spPr>
        <p:txBody>
          <a:bodyPr wrap="square">
            <a:spAutoFit/>
          </a:bodyPr>
          <a:lstStyle/>
          <a:p>
            <a:r>
              <a:rPr lang="en-US"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На участке 2 плотность паров аммиака уменьшалась.</a:t>
            </a:r>
          </a:p>
          <a:p>
            <a:r>
              <a:rPr lang="en-US"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На участке 1 плотность паров аммиака уменьшалась.</a:t>
            </a:r>
          </a:p>
          <a:p>
            <a:r>
              <a:rPr lang="en-US"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На участке 2 давление паров аммиака увеличивалось.</a:t>
            </a:r>
          </a:p>
          <a:p>
            <a:r>
              <a:rPr lang="en-US" sz="2400" b="1" dirty="0">
                <a:latin typeface="Courier New" panose="02070309020205020404" pitchFamily="49" charset="0"/>
                <a:cs typeface="Courier New" panose="02070309020205020404" pitchFamily="49" charset="0"/>
              </a:rPr>
              <a:t>4)</a:t>
            </a:r>
            <a:r>
              <a:rPr lang="ru-RU" sz="2400" dirty="0">
                <a:latin typeface="Courier New" panose="02070309020205020404" pitchFamily="49" charset="0"/>
                <a:cs typeface="Courier New" panose="02070309020205020404" pitchFamily="49" charset="0"/>
              </a:rPr>
              <a:t>На участке 1 пар аммиака ненасыщенный, а на участке 2 насыщенный.</a:t>
            </a:r>
          </a:p>
          <a:p>
            <a:r>
              <a:rPr lang="en-US" sz="2400" b="1" dirty="0">
                <a:latin typeface="Courier New" panose="02070309020205020404" pitchFamily="49" charset="0"/>
                <a:cs typeface="Courier New" panose="02070309020205020404" pitchFamily="49" charset="0"/>
              </a:rPr>
              <a:t>5)</a:t>
            </a:r>
            <a:r>
              <a:rPr lang="ru-RU" sz="2400" dirty="0">
                <a:latin typeface="Courier New" panose="02070309020205020404" pitchFamily="49" charset="0"/>
                <a:cs typeface="Courier New" panose="02070309020205020404" pitchFamily="49" charset="0"/>
              </a:rPr>
              <a:t>На участке 1 давление паров аммиака увеличивалось.</a:t>
            </a:r>
          </a:p>
        </p:txBody>
      </p:sp>
      <p:pic>
        <p:nvPicPr>
          <p:cNvPr id="7" name="Рисунок 6">
            <a:extLst>
              <a:ext uri="{FF2B5EF4-FFF2-40B4-BE49-F238E27FC236}">
                <a16:creationId xmlns:a16="http://schemas.microsoft.com/office/drawing/2014/main" id="{034142C5-646F-43E4-B529-7353C230347C}"/>
              </a:ext>
            </a:extLst>
          </p:cNvPr>
          <p:cNvPicPr>
            <a:picLocks noChangeAspect="1"/>
          </p:cNvPicPr>
          <p:nvPr/>
        </p:nvPicPr>
        <p:blipFill>
          <a:blip r:embed="rId2"/>
          <a:stretch>
            <a:fillRect/>
          </a:stretch>
        </p:blipFill>
        <p:spPr>
          <a:xfrm>
            <a:off x="9430815" y="744935"/>
            <a:ext cx="2300767" cy="1689171"/>
          </a:xfrm>
          <a:prstGeom prst="rect">
            <a:avLst/>
          </a:prstGeom>
        </p:spPr>
      </p:pic>
      <p:pic>
        <p:nvPicPr>
          <p:cNvPr id="9" name="Рисунок 8">
            <a:extLst>
              <a:ext uri="{FF2B5EF4-FFF2-40B4-BE49-F238E27FC236}">
                <a16:creationId xmlns:a16="http://schemas.microsoft.com/office/drawing/2014/main" id="{770BB75C-E6CA-4803-8A37-15A5919E7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68" y="524013"/>
            <a:ext cx="742950" cy="428625"/>
          </a:xfrm>
          <a:prstGeom prst="rect">
            <a:avLst/>
          </a:prstGeom>
        </p:spPr>
      </p:pic>
    </p:spTree>
    <p:extLst>
      <p:ext uri="{BB962C8B-B14F-4D97-AF65-F5344CB8AC3E}">
        <p14:creationId xmlns:p14="http://schemas.microsoft.com/office/powerpoint/2010/main" val="2334325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AD85B3B-6BC1-4164-914A-97519AD07509}"/>
              </a:ext>
            </a:extLst>
          </p:cNvPr>
          <p:cNvPicPr>
            <a:picLocks noChangeAspect="1"/>
          </p:cNvPicPr>
          <p:nvPr/>
        </p:nvPicPr>
        <p:blipFill>
          <a:blip r:embed="rId2"/>
          <a:stretch>
            <a:fillRect/>
          </a:stretch>
        </p:blipFill>
        <p:spPr>
          <a:xfrm>
            <a:off x="155863" y="588406"/>
            <a:ext cx="2355517" cy="1730711"/>
          </a:xfrm>
          <a:prstGeom prst="rect">
            <a:avLst/>
          </a:prstGeom>
        </p:spPr>
      </p:pic>
      <p:sp>
        <p:nvSpPr>
          <p:cNvPr id="22" name="TextBox 21">
            <a:extLst>
              <a:ext uri="{FF2B5EF4-FFF2-40B4-BE49-F238E27FC236}">
                <a16:creationId xmlns:a16="http://schemas.microsoft.com/office/drawing/2014/main" id="{CC7FBD48-3FDE-40D2-82E6-AAE1637E75B5}"/>
              </a:ext>
            </a:extLst>
          </p:cNvPr>
          <p:cNvSpPr txBox="1"/>
          <p:nvPr/>
        </p:nvSpPr>
        <p:spPr>
          <a:xfrm>
            <a:off x="2594960" y="421798"/>
            <a:ext cx="9461022" cy="1938992"/>
          </a:xfrm>
          <a:prstGeom prst="rect">
            <a:avLst/>
          </a:prstGeom>
          <a:noFill/>
        </p:spPr>
        <p:txBody>
          <a:bodyPr wrap="square">
            <a:spAutoFit/>
          </a:bodyPr>
          <a:lstStyle/>
          <a:p>
            <a:pPr indent="720725" algn="just"/>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Для насыщенного пара верно следующее: концентрация, плотность и давление насыщенного пара не меняются с температурой. Также при достижении насыщения концентрация, плотность и давление пара перестают меняться.</a:t>
            </a:r>
            <a:endParaRPr lang="ru-RU" dirty="0"/>
          </a:p>
        </p:txBody>
      </p:sp>
      <p:pic>
        <p:nvPicPr>
          <p:cNvPr id="24" name="Рисунок 23">
            <a:extLst>
              <a:ext uri="{FF2B5EF4-FFF2-40B4-BE49-F238E27FC236}">
                <a16:creationId xmlns:a16="http://schemas.microsoft.com/office/drawing/2014/main" id="{7D9708B3-FB40-40BF-B436-09C34ECD6E6D}"/>
              </a:ext>
            </a:extLst>
          </p:cNvPr>
          <p:cNvPicPr>
            <a:picLocks noChangeAspect="1"/>
          </p:cNvPicPr>
          <p:nvPr/>
        </p:nvPicPr>
        <p:blipFill>
          <a:blip r:embed="rId3"/>
          <a:stretch>
            <a:fillRect/>
          </a:stretch>
        </p:blipFill>
        <p:spPr>
          <a:xfrm>
            <a:off x="266165" y="2857517"/>
            <a:ext cx="2824600" cy="2090818"/>
          </a:xfrm>
          <a:prstGeom prst="rect">
            <a:avLst/>
          </a:prstGeom>
        </p:spPr>
      </p:pic>
      <p:sp>
        <p:nvSpPr>
          <p:cNvPr id="26" name="TextBox 25">
            <a:extLst>
              <a:ext uri="{FF2B5EF4-FFF2-40B4-BE49-F238E27FC236}">
                <a16:creationId xmlns:a16="http://schemas.microsoft.com/office/drawing/2014/main" id="{6BD3FE9B-535F-4327-AE99-57CBF18F98A8}"/>
              </a:ext>
            </a:extLst>
          </p:cNvPr>
          <p:cNvSpPr txBox="1"/>
          <p:nvPr/>
        </p:nvSpPr>
        <p:spPr>
          <a:xfrm>
            <a:off x="3154502" y="2248284"/>
            <a:ext cx="8901480" cy="1200329"/>
          </a:xfrm>
          <a:prstGeom prst="rect">
            <a:avLst/>
          </a:prstGeom>
          <a:noFill/>
        </p:spPr>
        <p:txBody>
          <a:bodyPr wrap="square">
            <a:spAutoFit/>
          </a:bodyPr>
          <a:lstStyle/>
          <a:p>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На участке 2 пар является насыщенным, то есть его плотность на участке 2 не изменяется.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Утверждение 1 неверно.</a:t>
            </a:r>
            <a:endParaRPr lang="ru-RU" b="1" dirty="0">
              <a:solidFill>
                <a:srgbClr val="FF0000"/>
              </a:solidFill>
            </a:endParaRPr>
          </a:p>
        </p:txBody>
      </p:sp>
      <p:cxnSp>
        <p:nvCxnSpPr>
          <p:cNvPr id="28" name="Прямая со стрелкой 27">
            <a:extLst>
              <a:ext uri="{FF2B5EF4-FFF2-40B4-BE49-F238E27FC236}">
                <a16:creationId xmlns:a16="http://schemas.microsoft.com/office/drawing/2014/main" id="{87B574D7-3E3A-477B-B409-0AA4EE20EEA4}"/>
              </a:ext>
            </a:extLst>
          </p:cNvPr>
          <p:cNvCxnSpPr>
            <a:cxnSpLocks/>
          </p:cNvCxnSpPr>
          <p:nvPr/>
        </p:nvCxnSpPr>
        <p:spPr>
          <a:xfrm flipH="1">
            <a:off x="1365490" y="1160941"/>
            <a:ext cx="312975" cy="2174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14F8A7D9-92D9-4D7A-A23C-3C2B36B96124}"/>
              </a:ext>
            </a:extLst>
          </p:cNvPr>
          <p:cNvCxnSpPr>
            <a:cxnSpLocks/>
          </p:cNvCxnSpPr>
          <p:nvPr/>
        </p:nvCxnSpPr>
        <p:spPr>
          <a:xfrm>
            <a:off x="631722" y="1478514"/>
            <a:ext cx="1467534" cy="1950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5C61F2B-07DC-4D8C-B641-44681367B5CD}"/>
              </a:ext>
            </a:extLst>
          </p:cNvPr>
          <p:cNvSpPr txBox="1"/>
          <p:nvPr/>
        </p:nvSpPr>
        <p:spPr>
          <a:xfrm>
            <a:off x="3154502" y="3302761"/>
            <a:ext cx="8804059" cy="1200329"/>
          </a:xfrm>
          <a:prstGeom prst="rect">
            <a:avLst/>
          </a:prstGeom>
          <a:noFill/>
        </p:spPr>
        <p:txBody>
          <a:bodyPr wrap="square">
            <a:spAutoFit/>
          </a:bodyPr>
          <a:lstStyle/>
          <a:p>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Объем сосуда уменьшается, следовательно, плотность паров аммиака не убывает.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Утверждение 2 неверно.</a:t>
            </a:r>
            <a:endParaRPr lang="ru-RU" b="1" dirty="0">
              <a:solidFill>
                <a:srgbClr val="FF0000"/>
              </a:solidFill>
            </a:endParaRPr>
          </a:p>
        </p:txBody>
      </p:sp>
      <p:sp>
        <p:nvSpPr>
          <p:cNvPr id="34" name="TextBox 33">
            <a:extLst>
              <a:ext uri="{FF2B5EF4-FFF2-40B4-BE49-F238E27FC236}">
                <a16:creationId xmlns:a16="http://schemas.microsoft.com/office/drawing/2014/main" id="{D3F8A712-C551-4894-B31B-9EE575A46FDF}"/>
              </a:ext>
            </a:extLst>
          </p:cNvPr>
          <p:cNvSpPr txBox="1"/>
          <p:nvPr/>
        </p:nvSpPr>
        <p:spPr>
          <a:xfrm>
            <a:off x="3141621" y="4348170"/>
            <a:ext cx="8804058" cy="1200329"/>
          </a:xfrm>
          <a:prstGeom prst="rect">
            <a:avLst/>
          </a:prstGeom>
          <a:noFill/>
        </p:spPr>
        <p:txBody>
          <a:bodyPr wrap="square">
            <a:spAutoFit/>
          </a:bodyPr>
          <a:lstStyle/>
          <a:p>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На участке 2 пар является насыщенным, то есть его давление на участке 2 не изменяется.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Утверждение 3 неверно.</a:t>
            </a:r>
            <a:endParaRPr lang="ru-RU" b="1" dirty="0">
              <a:solidFill>
                <a:srgbClr val="FF0000"/>
              </a:solidFill>
            </a:endParaRPr>
          </a:p>
        </p:txBody>
      </p:sp>
      <p:sp>
        <p:nvSpPr>
          <p:cNvPr id="41" name="TextBox 40">
            <a:extLst>
              <a:ext uri="{FF2B5EF4-FFF2-40B4-BE49-F238E27FC236}">
                <a16:creationId xmlns:a16="http://schemas.microsoft.com/office/drawing/2014/main" id="{AA681DC2-2DAA-49FB-B8E2-4C8619B48145}"/>
              </a:ext>
            </a:extLst>
          </p:cNvPr>
          <p:cNvSpPr txBox="1"/>
          <p:nvPr/>
        </p:nvSpPr>
        <p:spPr>
          <a:xfrm>
            <a:off x="246321" y="5373974"/>
            <a:ext cx="11789817" cy="1200329"/>
          </a:xfrm>
          <a:prstGeom prst="rect">
            <a:avLst/>
          </a:prstGeom>
          <a:noFill/>
        </p:spPr>
        <p:txBody>
          <a:bodyPr wrap="square">
            <a:spAutoFit/>
          </a:bodyPr>
          <a:lstStyle/>
          <a:p>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На участке 1 концентрация пара меняется, а на участке 2  — уже нет, следовательно, на участке 1 пар ненасыщенный, а на участке 2  — насыщенный.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Утверждение 4 верно.</a:t>
            </a:r>
            <a:endParaRPr lang="ru-RU" b="1" dirty="0">
              <a:solidFill>
                <a:srgbClr val="FF0000"/>
              </a:solidFill>
            </a:endParaRPr>
          </a:p>
        </p:txBody>
      </p:sp>
    </p:spTree>
    <p:extLst>
      <p:ext uri="{BB962C8B-B14F-4D97-AF65-F5344CB8AC3E}">
        <p14:creationId xmlns:p14="http://schemas.microsoft.com/office/powerpoint/2010/main" val="619575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23EEE3-A073-437A-9CE9-3EF71ABB4BDB}"/>
              </a:ext>
            </a:extLst>
          </p:cNvPr>
          <p:cNvSpPr txBox="1"/>
          <p:nvPr/>
        </p:nvSpPr>
        <p:spPr>
          <a:xfrm>
            <a:off x="202841" y="603804"/>
            <a:ext cx="11851783"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Объем сосуда уменьшается, следовательно, плотность паров аммиака не убывает. Концентрация пара возрастает, следовательно, его плотность также возрастает. </a:t>
            </a:r>
            <a:r>
              <a:rPr kumimoji="0" lang="ru-RU" sz="2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Утверждение 5 верно.</a:t>
            </a:r>
          </a:p>
        </p:txBody>
      </p:sp>
    </p:spTree>
    <p:extLst>
      <p:ext uri="{BB962C8B-B14F-4D97-AF65-F5344CB8AC3E}">
        <p14:creationId xmlns:p14="http://schemas.microsoft.com/office/powerpoint/2010/main" val="730106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7AA2F8-DF4B-441D-A353-8E843B5CBBE7}"/>
              </a:ext>
            </a:extLst>
          </p:cNvPr>
          <p:cNvSpPr txBox="1"/>
          <p:nvPr/>
        </p:nvSpPr>
        <p:spPr>
          <a:xfrm>
            <a:off x="305872" y="660281"/>
            <a:ext cx="10409351" cy="1938992"/>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В цилиндре под поршнем находятся жидкость и её насыщенный пар (см. рисунок). Как изменятся давление пара и масса жидкости при медленном перемещении поршня вниз при постоянной температуре, пока поршень не коснётся поверхности жидкости?</a:t>
            </a:r>
          </a:p>
        </p:txBody>
      </p:sp>
      <p:pic>
        <p:nvPicPr>
          <p:cNvPr id="5" name="Рисунок 4">
            <a:extLst>
              <a:ext uri="{FF2B5EF4-FFF2-40B4-BE49-F238E27FC236}">
                <a16:creationId xmlns:a16="http://schemas.microsoft.com/office/drawing/2014/main" id="{7619612A-985F-4266-A194-D51D8419A7F6}"/>
              </a:ext>
            </a:extLst>
          </p:cNvPr>
          <p:cNvPicPr>
            <a:picLocks noChangeAspect="1"/>
          </p:cNvPicPr>
          <p:nvPr/>
        </p:nvPicPr>
        <p:blipFill>
          <a:blip r:embed="rId2"/>
          <a:stretch>
            <a:fillRect/>
          </a:stretch>
        </p:blipFill>
        <p:spPr>
          <a:xfrm>
            <a:off x="10838378" y="681250"/>
            <a:ext cx="1047750" cy="1847850"/>
          </a:xfrm>
          <a:prstGeom prst="rect">
            <a:avLst/>
          </a:prstGeom>
        </p:spPr>
      </p:pic>
      <p:sp>
        <p:nvSpPr>
          <p:cNvPr id="7" name="TextBox 6">
            <a:extLst>
              <a:ext uri="{FF2B5EF4-FFF2-40B4-BE49-F238E27FC236}">
                <a16:creationId xmlns:a16="http://schemas.microsoft.com/office/drawing/2014/main" id="{B1953F97-812D-4379-8BB6-869BC6670148}"/>
              </a:ext>
            </a:extLst>
          </p:cNvPr>
          <p:cNvSpPr txBox="1"/>
          <p:nvPr/>
        </p:nvSpPr>
        <p:spPr>
          <a:xfrm>
            <a:off x="305871" y="2529100"/>
            <a:ext cx="11684359" cy="1938992"/>
          </a:xfrm>
          <a:prstGeom prst="rect">
            <a:avLst/>
          </a:prstGeom>
          <a:noFill/>
        </p:spPr>
        <p:txBody>
          <a:bodyPr wrap="square">
            <a:spAutoFit/>
          </a:bodyPr>
          <a:lstStyle/>
          <a:p>
            <a:pPr marL="0" marR="0" lvl="0" indent="720725"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Для каждой величины определите соответствующий характер изменения:</a:t>
            </a:r>
          </a:p>
          <a:p>
            <a:pPr marL="0" marR="0" lvl="0" indent="720725"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 увеличится </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 уменьшится</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3) не изменится</a:t>
            </a:r>
          </a:p>
          <a:p>
            <a:pPr marL="0" marR="0" lvl="0" indent="720725"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Запишите в таблицу выбранные цифры для каждой физической величины. Цифры в ответе могут повторяться.</a:t>
            </a:r>
          </a:p>
        </p:txBody>
      </p:sp>
      <p:graphicFrame>
        <p:nvGraphicFramePr>
          <p:cNvPr id="8" name="Таблица 8">
            <a:extLst>
              <a:ext uri="{FF2B5EF4-FFF2-40B4-BE49-F238E27FC236}">
                <a16:creationId xmlns:a16="http://schemas.microsoft.com/office/drawing/2014/main" id="{424D66C1-3F52-43EB-AD43-F2FA4DB1C79E}"/>
              </a:ext>
            </a:extLst>
          </p:cNvPr>
          <p:cNvGraphicFramePr>
            <a:graphicFrameLocks noGrp="1"/>
          </p:cNvGraphicFramePr>
          <p:nvPr>
            <p:extLst>
              <p:ext uri="{D42A27DB-BD31-4B8C-83A1-F6EECF244321}">
                <p14:modId xmlns:p14="http://schemas.microsoft.com/office/powerpoint/2010/main" val="1177586074"/>
              </p:ext>
            </p:extLst>
          </p:nvPr>
        </p:nvGraphicFramePr>
        <p:xfrm>
          <a:off x="2180287" y="4468092"/>
          <a:ext cx="8128000" cy="10318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91286344"/>
                    </a:ext>
                  </a:extLst>
                </a:gridCol>
                <a:gridCol w="4064000">
                  <a:extLst>
                    <a:ext uri="{9D8B030D-6E8A-4147-A177-3AD203B41FA5}">
                      <a16:colId xmlns:a16="http://schemas.microsoft.com/office/drawing/2014/main" val="1829058707"/>
                    </a:ext>
                  </a:extLst>
                </a:gridCol>
              </a:tblGrid>
              <a:tr h="370840">
                <a:tc>
                  <a:txBody>
                    <a:bodyPr/>
                    <a:lstStyle/>
                    <a:p>
                      <a:pPr algn="ctr"/>
                      <a:r>
                        <a:rPr lang="ru-RU" dirty="0"/>
                        <a:t>Давление пара</a:t>
                      </a:r>
                    </a:p>
                  </a:txBody>
                  <a:tcPr/>
                </a:tc>
                <a:tc>
                  <a:txBody>
                    <a:bodyPr/>
                    <a:lstStyle/>
                    <a:p>
                      <a:pPr algn="ctr"/>
                      <a:r>
                        <a:rPr lang="ru-RU" dirty="0"/>
                        <a:t>Масса жидкости</a:t>
                      </a:r>
                    </a:p>
                  </a:txBody>
                  <a:tcPr/>
                </a:tc>
                <a:extLst>
                  <a:ext uri="{0D108BD9-81ED-4DB2-BD59-A6C34878D82A}">
                    <a16:rowId xmlns:a16="http://schemas.microsoft.com/office/drawing/2014/main" val="854902051"/>
                  </a:ext>
                </a:extLst>
              </a:tr>
              <a:tr h="661021">
                <a:tc>
                  <a:txBody>
                    <a:bodyPr/>
                    <a:lstStyle/>
                    <a:p>
                      <a:endParaRPr lang="ru-RU" dirty="0"/>
                    </a:p>
                  </a:txBody>
                  <a:tcPr/>
                </a:tc>
                <a:tc>
                  <a:txBody>
                    <a:bodyPr/>
                    <a:lstStyle/>
                    <a:p>
                      <a:endParaRPr lang="ru-RU" dirty="0"/>
                    </a:p>
                  </a:txBody>
                  <a:tcPr/>
                </a:tc>
                <a:extLst>
                  <a:ext uri="{0D108BD9-81ED-4DB2-BD59-A6C34878D82A}">
                    <a16:rowId xmlns:a16="http://schemas.microsoft.com/office/drawing/2014/main" val="2592802843"/>
                  </a:ext>
                </a:extLst>
              </a:tr>
            </a:tbl>
          </a:graphicData>
        </a:graphic>
      </p:graphicFrame>
      <p:sp>
        <p:nvSpPr>
          <p:cNvPr id="9" name="Прямоугольник 8">
            <a:extLst>
              <a:ext uri="{FF2B5EF4-FFF2-40B4-BE49-F238E27FC236}">
                <a16:creationId xmlns:a16="http://schemas.microsoft.com/office/drawing/2014/main" id="{A69851F0-8438-49E0-9625-6ED9EB4AFF7F}"/>
              </a:ext>
            </a:extLst>
          </p:cNvPr>
          <p:cNvSpPr/>
          <p:nvPr/>
        </p:nvSpPr>
        <p:spPr>
          <a:xfrm>
            <a:off x="3883428" y="4711514"/>
            <a:ext cx="535724" cy="923330"/>
          </a:xfrm>
          <a:prstGeom prst="rect">
            <a:avLst/>
          </a:prstGeom>
          <a:noFill/>
        </p:spPr>
        <p:txBody>
          <a:bodyPr wrap="none" lIns="91440" tIns="45720" rIns="91440" bIns="45720">
            <a:spAutoFit/>
          </a:bodyPr>
          <a:lstStyle/>
          <a:p>
            <a:pPr algn="ctr"/>
            <a:r>
              <a:rPr lang="ru-RU" sz="5400" b="0" cap="none" spc="0" dirty="0">
                <a:ln w="0"/>
                <a:solidFill>
                  <a:schemeClr val="tx1"/>
                </a:solidFill>
                <a:effectLst>
                  <a:outerShdw blurRad="38100" dist="19050" dir="2700000" algn="tl" rotWithShape="0">
                    <a:schemeClr val="dk1">
                      <a:alpha val="40000"/>
                    </a:schemeClr>
                  </a:outerShdw>
                </a:effectLst>
              </a:rPr>
              <a:t>3</a:t>
            </a:r>
          </a:p>
        </p:txBody>
      </p:sp>
      <p:sp>
        <p:nvSpPr>
          <p:cNvPr id="10" name="Прямоугольник 9">
            <a:extLst>
              <a:ext uri="{FF2B5EF4-FFF2-40B4-BE49-F238E27FC236}">
                <a16:creationId xmlns:a16="http://schemas.microsoft.com/office/drawing/2014/main" id="{F8E4E96F-CF01-4F4D-BC7B-C9792A1F6568}"/>
              </a:ext>
            </a:extLst>
          </p:cNvPr>
          <p:cNvSpPr/>
          <p:nvPr/>
        </p:nvSpPr>
        <p:spPr>
          <a:xfrm>
            <a:off x="7976763" y="4711514"/>
            <a:ext cx="535724" cy="923330"/>
          </a:xfrm>
          <a:prstGeom prst="rect">
            <a:avLst/>
          </a:prstGeom>
          <a:noFill/>
        </p:spPr>
        <p:txBody>
          <a:bodyPr wrap="none" lIns="91440" tIns="45720" rIns="91440" bIns="45720">
            <a:spAutoFit/>
          </a:bodyPr>
          <a:lstStyle/>
          <a:p>
            <a:pPr algn="ctr"/>
            <a:r>
              <a:rPr lang="ru-RU" sz="5400" b="0" cap="none" spc="0" dirty="0">
                <a:ln w="0"/>
                <a:solidFill>
                  <a:schemeClr val="tx1"/>
                </a:solidFill>
                <a:effectLst>
                  <a:outerShdw blurRad="38100" dist="19050" dir="2700000" algn="tl" rotWithShape="0">
                    <a:schemeClr val="dk1">
                      <a:alpha val="40000"/>
                    </a:schemeClr>
                  </a:outerShdw>
                </a:effectLst>
              </a:rPr>
              <a:t>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74CCF8-BF32-41E1-B855-280417F04D26}"/>
                  </a:ext>
                </a:extLst>
              </p:cNvPr>
              <p:cNvSpPr txBox="1"/>
              <p:nvPr/>
            </p:nvSpPr>
            <p:spPr>
              <a:xfrm>
                <a:off x="2906570" y="5499953"/>
                <a:ext cx="2059923" cy="920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𝑝𝑉</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𝑚</m:t>
                          </m:r>
                        </m:num>
                        <m:den>
                          <m:r>
                            <a:rPr lang="en-US" sz="3200" b="0" i="1" smtClean="0">
                              <a:latin typeface="Cambria Math" panose="02040503050406030204" pitchFamily="18" charset="0"/>
                              <a:ea typeface="Cambria Math" panose="02040503050406030204" pitchFamily="18" charset="0"/>
                            </a:rPr>
                            <m:t>𝜇</m:t>
                          </m:r>
                        </m:den>
                      </m:f>
                      <m:r>
                        <a:rPr lang="en-US" sz="3200" b="0" i="1" smtClean="0">
                          <a:latin typeface="Cambria Math" panose="02040503050406030204" pitchFamily="18" charset="0"/>
                        </a:rPr>
                        <m:t>𝑅𝑇</m:t>
                      </m:r>
                    </m:oMath>
                  </m:oMathPara>
                </a14:m>
                <a:endParaRPr lang="ru-RU" sz="3200" dirty="0"/>
              </a:p>
            </p:txBody>
          </p:sp>
        </mc:Choice>
        <mc:Fallback xmlns="">
          <p:sp>
            <p:nvSpPr>
              <p:cNvPr id="11" name="TextBox 10">
                <a:extLst>
                  <a:ext uri="{FF2B5EF4-FFF2-40B4-BE49-F238E27FC236}">
                    <a16:creationId xmlns:a16="http://schemas.microsoft.com/office/drawing/2014/main" id="{F074CCF8-BF32-41E1-B855-280417F04D26}"/>
                  </a:ext>
                </a:extLst>
              </p:cNvPr>
              <p:cNvSpPr txBox="1">
                <a:spLocks noRot="1" noChangeAspect="1" noMove="1" noResize="1" noEditPoints="1" noAdjustHandles="1" noChangeArrowheads="1" noChangeShapeType="1" noTextEdit="1"/>
              </p:cNvSpPr>
              <p:nvPr/>
            </p:nvSpPr>
            <p:spPr>
              <a:xfrm>
                <a:off x="2906570" y="5499953"/>
                <a:ext cx="2059923" cy="920573"/>
              </a:xfrm>
              <a:prstGeom prst="rect">
                <a:avLst/>
              </a:prstGeom>
              <a:blipFill>
                <a:blip r:embed="rId3"/>
                <a:stretch>
                  <a:fillRect/>
                </a:stretch>
              </a:blipFill>
            </p:spPr>
            <p:txBody>
              <a:bodyPr/>
              <a:lstStyle/>
              <a:p>
                <a:r>
                  <a:rPr lang="ru-RU">
                    <a:noFill/>
                  </a:rPr>
                  <a:t> </a:t>
                </a:r>
              </a:p>
            </p:txBody>
          </p:sp>
        </mc:Fallback>
      </mc:AlternateContent>
      <p:pic>
        <p:nvPicPr>
          <p:cNvPr id="12" name="Рисунок 11">
            <a:extLst>
              <a:ext uri="{FF2B5EF4-FFF2-40B4-BE49-F238E27FC236}">
                <a16:creationId xmlns:a16="http://schemas.microsoft.com/office/drawing/2014/main" id="{61267024-5421-48CE-AA11-1D6A786BB271}"/>
              </a:ext>
            </a:extLst>
          </p:cNvPr>
          <p:cNvPicPr>
            <a:picLocks noChangeAspect="1"/>
          </p:cNvPicPr>
          <p:nvPr/>
        </p:nvPicPr>
        <p:blipFill>
          <a:blip r:embed="rId4"/>
          <a:stretch>
            <a:fillRect/>
          </a:stretch>
        </p:blipFill>
        <p:spPr>
          <a:xfrm>
            <a:off x="219937" y="4814095"/>
            <a:ext cx="1867691" cy="138362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ACB1F4B-378D-4C98-B0CA-FC6C7298915E}"/>
                  </a:ext>
                </a:extLst>
              </p:cNvPr>
              <p:cNvSpPr txBox="1"/>
              <p:nvPr/>
            </p:nvSpPr>
            <p:spPr>
              <a:xfrm>
                <a:off x="5493700" y="5455285"/>
                <a:ext cx="1935722" cy="920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𝑚</m:t>
                          </m:r>
                        </m:num>
                        <m:den>
                          <m:r>
                            <a:rPr lang="en-US" sz="3200" b="0" i="1" smtClean="0">
                              <a:latin typeface="Cambria Math" panose="02040503050406030204" pitchFamily="18" charset="0"/>
                            </a:rPr>
                            <m:t>𝑉</m:t>
                          </m:r>
                          <m:r>
                            <a:rPr lang="en-US" sz="3200" b="0" i="1" smtClean="0">
                              <a:latin typeface="Cambria Math" panose="02040503050406030204" pitchFamily="18" charset="0"/>
                              <a:ea typeface="Cambria Math" panose="02040503050406030204" pitchFamily="18" charset="0"/>
                            </a:rPr>
                            <m:t>𝜇</m:t>
                          </m:r>
                        </m:den>
                      </m:f>
                      <m:r>
                        <a:rPr lang="en-US" sz="3200" b="0" i="1" smtClean="0">
                          <a:latin typeface="Cambria Math" panose="02040503050406030204" pitchFamily="18" charset="0"/>
                        </a:rPr>
                        <m:t>𝑅𝑇</m:t>
                      </m:r>
                    </m:oMath>
                  </m:oMathPara>
                </a14:m>
                <a:endParaRPr lang="ru-RU" sz="3200" dirty="0"/>
              </a:p>
            </p:txBody>
          </p:sp>
        </mc:Choice>
        <mc:Fallback xmlns="">
          <p:sp>
            <p:nvSpPr>
              <p:cNvPr id="13" name="TextBox 12">
                <a:extLst>
                  <a:ext uri="{FF2B5EF4-FFF2-40B4-BE49-F238E27FC236}">
                    <a16:creationId xmlns:a16="http://schemas.microsoft.com/office/drawing/2014/main" id="{3ACB1F4B-378D-4C98-B0CA-FC6C7298915E}"/>
                  </a:ext>
                </a:extLst>
              </p:cNvPr>
              <p:cNvSpPr txBox="1">
                <a:spLocks noRot="1" noChangeAspect="1" noMove="1" noResize="1" noEditPoints="1" noAdjustHandles="1" noChangeArrowheads="1" noChangeShapeType="1" noTextEdit="1"/>
              </p:cNvSpPr>
              <p:nvPr/>
            </p:nvSpPr>
            <p:spPr>
              <a:xfrm>
                <a:off x="5493700" y="5455285"/>
                <a:ext cx="1935722" cy="920573"/>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2A5580A-CFDA-4740-9248-021BA7D55B0E}"/>
                  </a:ext>
                </a:extLst>
              </p:cNvPr>
              <p:cNvSpPr txBox="1"/>
              <p:nvPr/>
            </p:nvSpPr>
            <p:spPr>
              <a:xfrm>
                <a:off x="8180692" y="5477619"/>
                <a:ext cx="1679242" cy="921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m:rPr>
                              <m:sty m:val="p"/>
                            </m:rPr>
                            <a:rPr lang="el-GR" sz="3200" b="0" i="1" smtClean="0">
                              <a:latin typeface="Cambria Math" panose="02040503050406030204" pitchFamily="18" charset="0"/>
                            </a:rPr>
                            <m:t>ρ</m:t>
                          </m:r>
                        </m:num>
                        <m:den>
                          <m:r>
                            <a:rPr lang="en-US" sz="3200" b="0" i="1" smtClean="0">
                              <a:latin typeface="Cambria Math" panose="02040503050406030204" pitchFamily="18" charset="0"/>
                              <a:ea typeface="Cambria Math" panose="02040503050406030204" pitchFamily="18" charset="0"/>
                            </a:rPr>
                            <m:t>𝜇</m:t>
                          </m:r>
                        </m:den>
                      </m:f>
                      <m:r>
                        <a:rPr lang="en-US" sz="3200" b="0" i="1" smtClean="0">
                          <a:latin typeface="Cambria Math" panose="02040503050406030204" pitchFamily="18" charset="0"/>
                        </a:rPr>
                        <m:t>𝑅𝑇</m:t>
                      </m:r>
                    </m:oMath>
                  </m:oMathPara>
                </a14:m>
                <a:endParaRPr lang="ru-RU" sz="3200" dirty="0"/>
              </a:p>
            </p:txBody>
          </p:sp>
        </mc:Choice>
        <mc:Fallback xmlns="">
          <p:sp>
            <p:nvSpPr>
              <p:cNvPr id="14" name="TextBox 13">
                <a:extLst>
                  <a:ext uri="{FF2B5EF4-FFF2-40B4-BE49-F238E27FC236}">
                    <a16:creationId xmlns:a16="http://schemas.microsoft.com/office/drawing/2014/main" id="{62A5580A-CFDA-4740-9248-021BA7D55B0E}"/>
                  </a:ext>
                </a:extLst>
              </p:cNvPr>
              <p:cNvSpPr txBox="1">
                <a:spLocks noRot="1" noChangeAspect="1" noMove="1" noResize="1" noEditPoints="1" noAdjustHandles="1" noChangeArrowheads="1" noChangeShapeType="1" noTextEdit="1"/>
              </p:cNvSpPr>
              <p:nvPr/>
            </p:nvSpPr>
            <p:spPr>
              <a:xfrm>
                <a:off x="8180692" y="5477619"/>
                <a:ext cx="1679242" cy="921342"/>
              </a:xfrm>
              <a:prstGeom prst="rect">
                <a:avLst/>
              </a:prstGeom>
              <a:blipFill>
                <a:blip r:embed="rId6"/>
                <a:stretch>
                  <a:fillRect/>
                </a:stretch>
              </a:blipFill>
            </p:spPr>
            <p:txBody>
              <a:bodyPr/>
              <a:lstStyle/>
              <a:p>
                <a:r>
                  <a:rPr lang="ru-RU">
                    <a:noFill/>
                  </a:rPr>
                  <a:t> </a:t>
                </a:r>
              </a:p>
            </p:txBody>
          </p:sp>
        </mc:Fallback>
      </mc:AlternateContent>
      <p:pic>
        <p:nvPicPr>
          <p:cNvPr id="16" name="Рисунок 15">
            <a:extLst>
              <a:ext uri="{FF2B5EF4-FFF2-40B4-BE49-F238E27FC236}">
                <a16:creationId xmlns:a16="http://schemas.microsoft.com/office/drawing/2014/main" id="{046A0DE4-7647-46C8-AF9A-D2747FE003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717" y="457412"/>
            <a:ext cx="752475" cy="447675"/>
          </a:xfrm>
          <a:prstGeom prst="rect">
            <a:avLst/>
          </a:prstGeom>
        </p:spPr>
      </p:pic>
    </p:spTree>
    <p:extLst>
      <p:ext uri="{BB962C8B-B14F-4D97-AF65-F5344CB8AC3E}">
        <p14:creationId xmlns:p14="http://schemas.microsoft.com/office/powerpoint/2010/main" val="202859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5D5D5-BB7E-4FA1-B92F-79F8729455A2}"/>
              </a:ext>
            </a:extLst>
          </p:cNvPr>
          <p:cNvSpPr txBox="1"/>
          <p:nvPr/>
        </p:nvSpPr>
        <p:spPr>
          <a:xfrm>
            <a:off x="3568789" y="333709"/>
            <a:ext cx="5054421"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Свойства насыщенного пара</a:t>
            </a:r>
          </a:p>
        </p:txBody>
      </p:sp>
      <p:sp>
        <p:nvSpPr>
          <p:cNvPr id="4" name="TextBox 3">
            <a:extLst>
              <a:ext uri="{FF2B5EF4-FFF2-40B4-BE49-F238E27FC236}">
                <a16:creationId xmlns:a16="http://schemas.microsoft.com/office/drawing/2014/main" id="{D207FC30-A4F0-4C54-AA99-0DC9F58555FC}"/>
              </a:ext>
            </a:extLst>
          </p:cNvPr>
          <p:cNvSpPr txBox="1"/>
          <p:nvPr/>
        </p:nvSpPr>
        <p:spPr>
          <a:xfrm>
            <a:off x="189963" y="1070611"/>
            <a:ext cx="5721440" cy="4154984"/>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3—4 </a:t>
            </a:r>
            <a:r>
              <a:rPr lang="ru-RU" sz="2400" dirty="0">
                <a:latin typeface="Courier New" panose="02070309020205020404" pitchFamily="49" charset="0"/>
                <a:cs typeface="Courier New" panose="02070309020205020404" pitchFamily="49" charset="0"/>
              </a:rPr>
              <a:t>- жидкость</a:t>
            </a:r>
          </a:p>
          <a:p>
            <a:r>
              <a:rPr lang="ru-RU" sz="2400" b="1" dirty="0">
                <a:latin typeface="Courier New" panose="02070309020205020404" pitchFamily="49" charset="0"/>
                <a:cs typeface="Courier New" panose="02070309020205020404" pitchFamily="49" charset="0"/>
              </a:rPr>
              <a:t>2—3 </a:t>
            </a:r>
            <a:r>
              <a:rPr lang="ru-RU" sz="2400" dirty="0">
                <a:latin typeface="Courier New" panose="02070309020205020404" pitchFamily="49" charset="0"/>
                <a:cs typeface="Courier New" panose="02070309020205020404" pitchFamily="49" charset="0"/>
              </a:rPr>
              <a:t>- насыщенный пар</a:t>
            </a:r>
          </a:p>
          <a:p>
            <a:r>
              <a:rPr lang="ru-RU" sz="2400" b="1" dirty="0">
                <a:latin typeface="Courier New" panose="02070309020205020404" pitchFamily="49" charset="0"/>
                <a:cs typeface="Courier New" panose="02070309020205020404" pitchFamily="49" charset="0"/>
              </a:rPr>
              <a:t>1—2 </a:t>
            </a:r>
            <a:r>
              <a:rPr lang="ru-RU" sz="2400" dirty="0">
                <a:latin typeface="Courier New" panose="02070309020205020404" pitchFamily="49" charset="0"/>
                <a:cs typeface="Courier New" panose="02070309020205020404" pitchFamily="49" charset="0"/>
              </a:rPr>
              <a:t>- ненасыщенный пар</a:t>
            </a:r>
          </a:p>
          <a:p>
            <a:r>
              <a:rPr lang="ru-RU" sz="2400" b="1" dirty="0">
                <a:solidFill>
                  <a:srgbClr val="0070C0"/>
                </a:solidFill>
                <a:latin typeface="Courier New" panose="02070309020205020404" pitchFamily="49" charset="0"/>
                <a:cs typeface="Courier New" panose="02070309020205020404" pitchFamily="49" charset="0"/>
              </a:rPr>
              <a:t>1. </a:t>
            </a:r>
            <a:r>
              <a:rPr lang="ru-RU" sz="2400" dirty="0">
                <a:latin typeface="Courier New" panose="02070309020205020404" pitchFamily="49" charset="0"/>
                <a:cs typeface="Courier New" panose="02070309020205020404" pitchFamily="49" charset="0"/>
              </a:rPr>
              <a:t>Давление насыщенного пара:</a:t>
            </a:r>
          </a:p>
          <a:p>
            <a:pPr indent="360363"/>
            <a:r>
              <a:rPr lang="ru-RU" sz="2400" dirty="0">
                <a:solidFill>
                  <a:srgbClr val="FF0000"/>
                </a:solidFill>
                <a:latin typeface="Courier New" panose="02070309020205020404" pitchFamily="49" charset="0"/>
                <a:cs typeface="Courier New" panose="02070309020205020404" pitchFamily="49" charset="0"/>
              </a:rPr>
              <a:t>а)</a:t>
            </a:r>
            <a:r>
              <a:rPr lang="ru-RU" sz="2400" dirty="0">
                <a:latin typeface="Courier New" panose="02070309020205020404" pitchFamily="49" charset="0"/>
                <a:cs typeface="Courier New" panose="02070309020205020404" pitchFamily="49" charset="0"/>
              </a:rPr>
              <a:t>	</a:t>
            </a:r>
            <a:r>
              <a:rPr lang="ru-RU" sz="2400" i="1" dirty="0">
                <a:latin typeface="Courier New" panose="02070309020205020404" pitchFamily="49" charset="0"/>
                <a:cs typeface="Courier New" panose="02070309020205020404" pitchFamily="49" charset="0"/>
              </a:rPr>
              <a:t>не зависит от объема над испаряющейся жидкостью при </a:t>
            </a:r>
          </a:p>
          <a:p>
            <a:r>
              <a:rPr lang="ru-RU" sz="2400" i="1" dirty="0">
                <a:latin typeface="Courier New" panose="02070309020205020404" pitchFamily="49" charset="0"/>
                <a:cs typeface="Courier New" panose="02070309020205020404" pitchFamily="49" charset="0"/>
              </a:rPr>
              <a:t>Т = </a:t>
            </a:r>
            <a:r>
              <a:rPr lang="ru-RU" sz="2400" i="1" dirty="0" err="1">
                <a:latin typeface="Courier New" panose="02070309020205020404" pitchFamily="49" charset="0"/>
                <a:cs typeface="Courier New" panose="02070309020205020404" pitchFamily="49" charset="0"/>
              </a:rPr>
              <a:t>const</a:t>
            </a:r>
            <a:r>
              <a:rPr lang="ru-RU" sz="2400" i="1" dirty="0">
                <a:latin typeface="Courier New" panose="02070309020205020404" pitchFamily="49" charset="0"/>
                <a:cs typeface="Courier New" panose="02070309020205020404" pitchFamily="49" charset="0"/>
              </a:rPr>
              <a:t>;</a:t>
            </a:r>
          </a:p>
          <a:p>
            <a:pPr indent="360363"/>
            <a:r>
              <a:rPr lang="ru-RU" sz="2400" dirty="0">
                <a:solidFill>
                  <a:srgbClr val="FF0000"/>
                </a:solidFill>
                <a:latin typeface="Courier New" panose="02070309020205020404" pitchFamily="49" charset="0"/>
                <a:cs typeface="Courier New" panose="02070309020205020404" pitchFamily="49" charset="0"/>
              </a:rPr>
              <a:t>б)</a:t>
            </a:r>
            <a:r>
              <a:rPr lang="ru-RU" sz="2400" dirty="0">
                <a:latin typeface="Courier New" panose="02070309020205020404" pitchFamily="49" charset="0"/>
                <a:cs typeface="Courier New" panose="02070309020205020404" pitchFamily="49" charset="0"/>
              </a:rPr>
              <a:t>	</a:t>
            </a:r>
            <a:r>
              <a:rPr lang="ru-RU" sz="2400" i="1" dirty="0">
                <a:latin typeface="Courier New" panose="02070309020205020404" pitchFamily="49" charset="0"/>
                <a:cs typeface="Courier New" panose="02070309020205020404" pitchFamily="49" charset="0"/>
              </a:rPr>
              <a:t>зависит от вида жидкости;</a:t>
            </a:r>
          </a:p>
          <a:p>
            <a:pPr indent="360363"/>
            <a:r>
              <a:rPr lang="ru-RU" sz="2400" dirty="0">
                <a:solidFill>
                  <a:srgbClr val="FF0000"/>
                </a:solidFill>
                <a:latin typeface="Courier New" panose="02070309020205020404" pitchFamily="49" charset="0"/>
                <a:cs typeface="Courier New" panose="02070309020205020404" pitchFamily="49" charset="0"/>
              </a:rPr>
              <a:t>в) </a:t>
            </a:r>
            <a:r>
              <a:rPr lang="ru-RU" sz="2400" dirty="0">
                <a:latin typeface="Courier New" panose="02070309020205020404" pitchFamily="49" charset="0"/>
                <a:cs typeface="Courier New" panose="02070309020205020404" pitchFamily="49" charset="0"/>
              </a:rPr>
              <a:t>зависит от температуры: </a:t>
            </a:r>
            <a:r>
              <a:rPr lang="ru-RU" sz="2400" b="0" i="1" u="none" strike="noStrike" dirty="0">
                <a:solidFill>
                  <a:srgbClr val="000000"/>
                </a:solidFill>
                <a:latin typeface="Courier New" panose="02070309020205020404" pitchFamily="49" charset="0"/>
              </a:rPr>
              <a:t>чем &gt; Т, тем &gt; р;</a:t>
            </a:r>
            <a:endParaRPr lang="ru-RU" sz="2400" dirty="0">
              <a:latin typeface="Courier New" panose="02070309020205020404" pitchFamily="49" charset="0"/>
              <a:cs typeface="Courier New" panose="02070309020205020404" pitchFamily="49" charset="0"/>
            </a:endParaRPr>
          </a:p>
          <a:p>
            <a:pPr indent="360363"/>
            <a:r>
              <a:rPr lang="ru-RU" sz="2400" dirty="0">
                <a:solidFill>
                  <a:srgbClr val="FF0000"/>
                </a:solidFill>
                <a:latin typeface="Courier New" panose="02070309020205020404" pitchFamily="49" charset="0"/>
                <a:cs typeface="Courier New" panose="02070309020205020404" pitchFamily="49" charset="0"/>
              </a:rPr>
              <a:t>г) </a:t>
            </a:r>
            <a:r>
              <a:rPr lang="ru-RU" sz="2400" i="1" dirty="0">
                <a:latin typeface="Courier New" panose="02070309020205020404" pitchFamily="49" charset="0"/>
                <a:cs typeface="Courier New" panose="02070309020205020404" pitchFamily="49" charset="0"/>
              </a:rPr>
              <a:t>р — </a:t>
            </a:r>
            <a:r>
              <a:rPr lang="en-US" sz="2400" i="1" dirty="0">
                <a:latin typeface="Courier New" panose="02070309020205020404" pitchFamily="49" charset="0"/>
                <a:cs typeface="Courier New" panose="02070309020205020404" pitchFamily="49" charset="0"/>
              </a:rPr>
              <a:t>m</a:t>
            </a:r>
            <a:r>
              <a:rPr lang="ru-RU" sz="2400" i="1" dirty="0">
                <a:latin typeface="Courier New" panose="02070309020205020404" pitchFamily="49" charset="0"/>
                <a:cs typeface="Courier New" panose="02070309020205020404" pitchFamily="49" charset="0"/>
              </a:rPr>
              <a:t>ах при Т кипения.</a:t>
            </a:r>
          </a:p>
        </p:txBody>
      </p:sp>
      <p:sp>
        <p:nvSpPr>
          <p:cNvPr id="8" name="TextBox 7">
            <a:extLst>
              <a:ext uri="{FF2B5EF4-FFF2-40B4-BE49-F238E27FC236}">
                <a16:creationId xmlns:a16="http://schemas.microsoft.com/office/drawing/2014/main" id="{1F1DA639-59DC-422E-9E56-3491B5736313}"/>
              </a:ext>
            </a:extLst>
          </p:cNvPr>
          <p:cNvSpPr txBox="1"/>
          <p:nvPr/>
        </p:nvSpPr>
        <p:spPr>
          <a:xfrm>
            <a:off x="189963" y="5332171"/>
            <a:ext cx="20252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0070C0"/>
                </a:solidFill>
                <a:effectLst/>
                <a:uLnTx/>
                <a:uFillTx/>
                <a:latin typeface="Courier New" panose="02070309020205020404" pitchFamily="49" charset="0"/>
                <a:ea typeface="+mn-ea"/>
                <a:cs typeface="Courier New" panose="02070309020205020404" pitchFamily="49" charset="0"/>
              </a:rPr>
              <a:t>2. </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Закон:</a:t>
            </a:r>
          </a:p>
        </p:txBody>
      </p:sp>
      <p:pic>
        <p:nvPicPr>
          <p:cNvPr id="10" name="Рисунок 9">
            <a:extLst>
              <a:ext uri="{FF2B5EF4-FFF2-40B4-BE49-F238E27FC236}">
                <a16:creationId xmlns:a16="http://schemas.microsoft.com/office/drawing/2014/main" id="{CA2CD8FB-C5DE-4208-8BE0-42CCFBFB7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261" y="5142288"/>
            <a:ext cx="1968843" cy="860287"/>
          </a:xfrm>
          <a:prstGeom prst="rect">
            <a:avLst/>
          </a:prstGeom>
        </p:spPr>
      </p:pic>
      <p:sp>
        <p:nvSpPr>
          <p:cNvPr id="12" name="TextBox 11">
            <a:extLst>
              <a:ext uri="{FF2B5EF4-FFF2-40B4-BE49-F238E27FC236}">
                <a16:creationId xmlns:a16="http://schemas.microsoft.com/office/drawing/2014/main" id="{AE940AB9-5486-44DC-8046-F4FA60893F80}"/>
              </a:ext>
            </a:extLst>
          </p:cNvPr>
          <p:cNvSpPr txBox="1"/>
          <p:nvPr/>
        </p:nvSpPr>
        <p:spPr>
          <a:xfrm>
            <a:off x="4035104" y="5307643"/>
            <a:ext cx="8150731" cy="1200329"/>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 к насыщенным и ненасыщенным </a:t>
            </a:r>
            <a:r>
              <a:rPr lang="ru-RU" sz="2400" b="0" i="0" u="none" strike="noStrike" dirty="0">
                <a:solidFill>
                  <a:srgbClr val="000000"/>
                </a:solidFill>
                <a:latin typeface="Courier New" panose="02070309020205020404" pitchFamily="49" charset="0"/>
              </a:rPr>
              <a:t>парам, но тем точнее, чем дальше от насыщения.</a:t>
            </a:r>
          </a:p>
          <a:p>
            <a:endParaRPr lang="ru-RU" sz="2400" dirty="0">
              <a:latin typeface="Courier New" panose="02070309020205020404" pitchFamily="49" charset="0"/>
              <a:cs typeface="Courier New" panose="02070309020205020404" pitchFamily="49" charset="0"/>
            </a:endParaRPr>
          </a:p>
        </p:txBody>
      </p:sp>
      <p:pic>
        <p:nvPicPr>
          <p:cNvPr id="9" name="Рисунок 8">
            <a:extLst>
              <a:ext uri="{FF2B5EF4-FFF2-40B4-BE49-F238E27FC236}">
                <a16:creationId xmlns:a16="http://schemas.microsoft.com/office/drawing/2014/main" id="{98C8310F-CA77-455A-9BEE-C478EE79E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857322"/>
            <a:ext cx="5610225" cy="4152900"/>
          </a:xfrm>
          <a:prstGeom prst="rect">
            <a:avLst/>
          </a:prstGeom>
        </p:spPr>
      </p:pic>
    </p:spTree>
    <p:extLst>
      <p:ext uri="{BB962C8B-B14F-4D97-AF65-F5344CB8AC3E}">
        <p14:creationId xmlns:p14="http://schemas.microsoft.com/office/powerpoint/2010/main" val="127563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390220-F005-4833-A228-F7A6B72A5007}"/>
              </a:ext>
            </a:extLst>
          </p:cNvPr>
          <p:cNvSpPr txBox="1"/>
          <p:nvPr/>
        </p:nvSpPr>
        <p:spPr>
          <a:xfrm>
            <a:off x="138447" y="773753"/>
            <a:ext cx="20252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Закон:</a:t>
            </a:r>
          </a:p>
        </p:txBody>
      </p:sp>
      <p:pic>
        <p:nvPicPr>
          <p:cNvPr id="4" name="Рисунок 3">
            <a:extLst>
              <a:ext uri="{FF2B5EF4-FFF2-40B4-BE49-F238E27FC236}">
                <a16:creationId xmlns:a16="http://schemas.microsoft.com/office/drawing/2014/main" id="{D9427914-43FF-4DA7-B663-6FBA39CF9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285" y="467137"/>
            <a:ext cx="1712729" cy="1104535"/>
          </a:xfrm>
          <a:prstGeom prst="rect">
            <a:avLst/>
          </a:prstGeom>
        </p:spPr>
      </p:pic>
      <p:sp>
        <p:nvSpPr>
          <p:cNvPr id="8" name="TextBox 7">
            <a:extLst>
              <a:ext uri="{FF2B5EF4-FFF2-40B4-BE49-F238E27FC236}">
                <a16:creationId xmlns:a16="http://schemas.microsoft.com/office/drawing/2014/main" id="{E195784F-D25B-4CA8-BAAF-0E231243554B}"/>
              </a:ext>
            </a:extLst>
          </p:cNvPr>
          <p:cNvSpPr txBox="1"/>
          <p:nvPr/>
        </p:nvSpPr>
        <p:spPr>
          <a:xfrm>
            <a:off x="3020013" y="773753"/>
            <a:ext cx="9171987" cy="830997"/>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к насыщенным парам неприменим, так как изменяется </a:t>
            </a:r>
            <a:r>
              <a:rPr lang="en-US" sz="2400" dirty="0">
                <a:latin typeface="Courier New" panose="02070309020205020404" pitchFamily="49" charset="0"/>
                <a:cs typeface="Courier New" panose="02070309020205020404" pitchFamily="49" charset="0"/>
              </a:rPr>
              <a:t>m</a:t>
            </a:r>
            <a:r>
              <a:rPr lang="ru-RU" sz="2400" dirty="0">
                <a:latin typeface="Courier New" panose="02070309020205020404" pitchFamily="49" charset="0"/>
                <a:cs typeface="Courier New" panose="02070309020205020404" pitchFamily="49" charset="0"/>
              </a:rPr>
              <a:t> газа . </a:t>
            </a:r>
          </a:p>
        </p:txBody>
      </p:sp>
      <p:sp>
        <p:nvSpPr>
          <p:cNvPr id="10" name="TextBox 9">
            <a:extLst>
              <a:ext uri="{FF2B5EF4-FFF2-40B4-BE49-F238E27FC236}">
                <a16:creationId xmlns:a16="http://schemas.microsoft.com/office/drawing/2014/main" id="{F057E58C-81F7-4026-A071-DAA6E2962009}"/>
              </a:ext>
            </a:extLst>
          </p:cNvPr>
          <p:cNvSpPr txBox="1"/>
          <p:nvPr/>
        </p:nvSpPr>
        <p:spPr>
          <a:xfrm>
            <a:off x="138447" y="1911366"/>
            <a:ext cx="5957553" cy="1938992"/>
          </a:xfrm>
          <a:prstGeom prst="rect">
            <a:avLst/>
          </a:prstGeom>
          <a:noFill/>
        </p:spPr>
        <p:txBody>
          <a:bodyPr wrap="square">
            <a:spAutoFit/>
          </a:bodyPr>
          <a:lstStyle/>
          <a:p>
            <a:pPr algn="just"/>
            <a:r>
              <a:rPr lang="ru-RU" sz="2400" b="1" dirty="0">
                <a:solidFill>
                  <a:srgbClr val="0070C0"/>
                </a:solidFill>
                <a:latin typeface="Courier New" panose="02070309020205020404" pitchFamily="49" charset="0"/>
                <a:cs typeface="Courier New" panose="02070309020205020404" pitchFamily="49" charset="0"/>
              </a:rPr>
              <a:t>3. </a:t>
            </a:r>
            <a:r>
              <a:rPr lang="ru-RU" sz="2400" dirty="0">
                <a:latin typeface="Courier New" panose="02070309020205020404" pitchFamily="49" charset="0"/>
                <a:cs typeface="Courier New" panose="02070309020205020404" pitchFamily="49" charset="0"/>
              </a:rPr>
              <a:t>Пар можно перевести из ненасыщенного в насыщенный: уменьшить V, понизить t (потеют стекла, стены в ванной комнате и т. д.).</a:t>
            </a:r>
          </a:p>
        </p:txBody>
      </p:sp>
      <p:cxnSp>
        <p:nvCxnSpPr>
          <p:cNvPr id="12" name="Прямая соединительная линия 11">
            <a:extLst>
              <a:ext uri="{FF2B5EF4-FFF2-40B4-BE49-F238E27FC236}">
                <a16:creationId xmlns:a16="http://schemas.microsoft.com/office/drawing/2014/main" id="{1621A871-EFA3-498C-AEBF-92F5EBBEF52A}"/>
              </a:ext>
            </a:extLst>
          </p:cNvPr>
          <p:cNvCxnSpPr/>
          <p:nvPr/>
        </p:nvCxnSpPr>
        <p:spPr>
          <a:xfrm>
            <a:off x="6297769" y="1893194"/>
            <a:ext cx="0" cy="194471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7CA6237-3442-4B5B-AC1D-B60B83C1EDA6}"/>
              </a:ext>
            </a:extLst>
          </p:cNvPr>
          <p:cNvSpPr txBox="1"/>
          <p:nvPr/>
        </p:nvSpPr>
        <p:spPr>
          <a:xfrm>
            <a:off x="6499539" y="1893194"/>
            <a:ext cx="5692461" cy="830997"/>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Из насыщенного в ненасыщенный: увеличить </a:t>
            </a:r>
            <a:r>
              <a:rPr lang="en-US" sz="2400" dirty="0">
                <a:latin typeface="Courier New" panose="02070309020205020404" pitchFamily="49" charset="0"/>
                <a:cs typeface="Courier New" panose="02070309020205020404" pitchFamily="49" charset="0"/>
              </a:rPr>
              <a:t>V</a:t>
            </a:r>
            <a:r>
              <a:rPr lang="ru-RU" sz="2400" dirty="0">
                <a:latin typeface="Courier New" panose="02070309020205020404" pitchFamily="49" charset="0"/>
                <a:cs typeface="Courier New" panose="02070309020205020404" pitchFamily="49" charset="0"/>
              </a:rPr>
              <a:t> повысить </a:t>
            </a:r>
            <a:r>
              <a:rPr lang="en-US" sz="2400" dirty="0">
                <a:latin typeface="Courier New" panose="02070309020205020404" pitchFamily="49" charset="0"/>
                <a:cs typeface="Courier New" panose="02070309020205020404" pitchFamily="49" charset="0"/>
              </a:rPr>
              <a:t>t</a:t>
            </a:r>
            <a:r>
              <a:rPr lang="ru-RU" sz="2400" dirty="0">
                <a:latin typeface="Courier New" panose="02070309020205020404" pitchFamily="49" charset="0"/>
                <a:cs typeface="Courier New" panose="02070309020205020404" pitchFamily="49" charset="0"/>
              </a:rPr>
              <a:t>.</a:t>
            </a:r>
          </a:p>
        </p:txBody>
      </p:sp>
      <p:sp>
        <p:nvSpPr>
          <p:cNvPr id="16" name="TextBox 15">
            <a:extLst>
              <a:ext uri="{FF2B5EF4-FFF2-40B4-BE49-F238E27FC236}">
                <a16:creationId xmlns:a16="http://schemas.microsoft.com/office/drawing/2014/main" id="{15120322-AF70-4A30-9664-CA404D971841}"/>
              </a:ext>
            </a:extLst>
          </p:cNvPr>
          <p:cNvSpPr txBox="1"/>
          <p:nvPr/>
        </p:nvSpPr>
        <p:spPr>
          <a:xfrm>
            <a:off x="279043" y="4052187"/>
            <a:ext cx="6220496" cy="1938992"/>
          </a:xfrm>
          <a:prstGeom prst="rect">
            <a:avLst/>
          </a:prstGeom>
          <a:noFill/>
        </p:spPr>
        <p:txBody>
          <a:bodyPr wrap="square">
            <a:spAutoFit/>
          </a:bodyPr>
          <a:lstStyle/>
          <a:p>
            <a:r>
              <a:rPr lang="ru-RU" sz="2400" b="1" dirty="0">
                <a:solidFill>
                  <a:srgbClr val="0070C0"/>
                </a:solidFill>
                <a:latin typeface="Courier New" panose="02070309020205020404" pitchFamily="49" charset="0"/>
                <a:cs typeface="Courier New" panose="02070309020205020404" pitchFamily="49" charset="0"/>
              </a:rPr>
              <a:t>4. </a:t>
            </a:r>
            <a:r>
              <a:rPr lang="ru-RU" sz="2400" dirty="0">
                <a:latin typeface="Courier New" panose="02070309020205020404" pitchFamily="49" charset="0"/>
                <a:cs typeface="Courier New" panose="02070309020205020404" pitchFamily="49" charset="0"/>
              </a:rPr>
              <a:t>Зависимость </a:t>
            </a:r>
            <a:r>
              <a:rPr lang="ru-RU" sz="2400" dirty="0" err="1">
                <a:latin typeface="Courier New" panose="02070309020205020404" pitchFamily="49" charset="0"/>
                <a:cs typeface="Courier New" panose="02070309020205020404" pitchFamily="49" charset="0"/>
              </a:rPr>
              <a:t>р</a:t>
            </a:r>
            <a:r>
              <a:rPr lang="ru-RU" sz="2400" baseline="-25000" dirty="0" err="1">
                <a:latin typeface="Courier New" panose="02070309020205020404" pitchFamily="49" charset="0"/>
                <a:cs typeface="Courier New" panose="02070309020205020404" pitchFamily="49" charset="0"/>
              </a:rPr>
              <a:t>н</a:t>
            </a:r>
            <a:r>
              <a:rPr lang="en-US" sz="2400" baseline="-25000" dirty="0">
                <a:latin typeface="Courier New" panose="02070309020205020404" pitchFamily="49" charset="0"/>
                <a:cs typeface="Courier New" panose="02070309020205020404" pitchFamily="49" charset="0"/>
              </a:rPr>
              <a:t>.</a:t>
            </a:r>
            <a:r>
              <a:rPr lang="ru-RU" sz="2400" baseline="-25000" dirty="0">
                <a:latin typeface="Courier New" panose="02070309020205020404" pitchFamily="49" charset="0"/>
                <a:cs typeface="Courier New" panose="02070309020205020404" pitchFamily="49" charset="0"/>
              </a:rPr>
              <a:t>п</a:t>
            </a:r>
            <a:r>
              <a:rPr lang="ru-RU" sz="2400" dirty="0">
                <a:latin typeface="Courier New" panose="02070309020205020404" pitchFamily="49" charset="0"/>
                <a:cs typeface="Courier New" panose="02070309020205020404" pitchFamily="49" charset="0"/>
              </a:rPr>
              <a:t> от Т. </a:t>
            </a:r>
          </a:p>
          <a:p>
            <a:r>
              <a:rPr lang="ru-RU" sz="2400" b="1" dirty="0">
                <a:latin typeface="Courier New" panose="02070309020205020404" pitchFamily="49" charset="0"/>
                <a:cs typeface="Courier New" panose="02070309020205020404" pitchFamily="49" charset="0"/>
              </a:rPr>
              <a:t>А—В</a:t>
            </a:r>
            <a:r>
              <a:rPr lang="ru-RU" sz="2400" dirty="0">
                <a:latin typeface="Courier New" panose="02070309020205020404" pitchFamily="49" charset="0"/>
                <a:cs typeface="Courier New" panose="02070309020205020404" pitchFamily="49" charset="0"/>
              </a:rPr>
              <a:t>: закон Шарля не выполняется, так как изменяется концентрация молекул. </a:t>
            </a:r>
          </a:p>
          <a:p>
            <a:r>
              <a:rPr lang="ru-RU" sz="2400" b="1" dirty="0">
                <a:latin typeface="Courier New" panose="02070309020205020404" pitchFamily="49" charset="0"/>
                <a:cs typeface="Courier New" panose="02070309020205020404" pitchFamily="49" charset="0"/>
              </a:rPr>
              <a:t>В—С: </a:t>
            </a:r>
            <a:r>
              <a:rPr lang="ru-RU" sz="2400" dirty="0">
                <a:latin typeface="Courier New" panose="02070309020205020404" pitchFamily="49" charset="0"/>
                <a:cs typeface="Courier New" panose="02070309020205020404" pitchFamily="49" charset="0"/>
              </a:rPr>
              <a:t>закон Шарля выполняется.</a:t>
            </a:r>
          </a:p>
        </p:txBody>
      </p:sp>
      <p:pic>
        <p:nvPicPr>
          <p:cNvPr id="18" name="Рисунок 17">
            <a:extLst>
              <a:ext uri="{FF2B5EF4-FFF2-40B4-BE49-F238E27FC236}">
                <a16:creationId xmlns:a16="http://schemas.microsoft.com/office/drawing/2014/main" id="{B02CC93D-0E77-4CD1-AAAC-34E77400B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088" y="3012635"/>
            <a:ext cx="4069925" cy="3389289"/>
          </a:xfrm>
          <a:prstGeom prst="rect">
            <a:avLst/>
          </a:prstGeom>
        </p:spPr>
      </p:pic>
      <p:sp>
        <p:nvSpPr>
          <p:cNvPr id="3" name="TextBox 2">
            <a:extLst>
              <a:ext uri="{FF2B5EF4-FFF2-40B4-BE49-F238E27FC236}">
                <a16:creationId xmlns:a16="http://schemas.microsoft.com/office/drawing/2014/main" id="{5225560E-2F0C-4A40-AC97-F7787BEFD7AF}"/>
              </a:ext>
            </a:extLst>
          </p:cNvPr>
          <p:cNvSpPr txBox="1"/>
          <p:nvPr/>
        </p:nvSpPr>
        <p:spPr>
          <a:xfrm flipH="1">
            <a:off x="8457133" y="4408532"/>
            <a:ext cx="1777271" cy="646331"/>
          </a:xfrm>
          <a:prstGeom prst="rect">
            <a:avLst/>
          </a:prstGeom>
          <a:noFill/>
        </p:spPr>
        <p:txBody>
          <a:bodyPr wrap="square" rtlCol="0">
            <a:spAutoFit/>
          </a:bodyPr>
          <a:lstStyle/>
          <a:p>
            <a:pPr algn="ctr"/>
            <a:r>
              <a:rPr lang="ru-RU" b="1" dirty="0">
                <a:solidFill>
                  <a:srgbClr val="FF0000"/>
                </a:solidFill>
                <a:latin typeface="Courier New" panose="02070309020205020404" pitchFamily="49" charset="0"/>
                <a:cs typeface="Courier New" panose="02070309020205020404" pitchFamily="49" charset="0"/>
              </a:rPr>
              <a:t>Насыщенный пар</a:t>
            </a:r>
          </a:p>
        </p:txBody>
      </p:sp>
      <p:sp>
        <p:nvSpPr>
          <p:cNvPr id="11" name="TextBox 10">
            <a:extLst>
              <a:ext uri="{FF2B5EF4-FFF2-40B4-BE49-F238E27FC236}">
                <a16:creationId xmlns:a16="http://schemas.microsoft.com/office/drawing/2014/main" id="{22F59482-1C13-41B9-8660-421B31A9D6BE}"/>
              </a:ext>
            </a:extLst>
          </p:cNvPr>
          <p:cNvSpPr txBox="1"/>
          <p:nvPr/>
        </p:nvSpPr>
        <p:spPr>
          <a:xfrm rot="18205458" flipH="1">
            <a:off x="8068948" y="3105835"/>
            <a:ext cx="2330203" cy="646331"/>
          </a:xfrm>
          <a:prstGeom prst="rect">
            <a:avLst/>
          </a:prstGeom>
          <a:noFill/>
        </p:spPr>
        <p:txBody>
          <a:bodyPr wrap="square" rtlCol="0">
            <a:spAutoFit/>
          </a:bodyPr>
          <a:lstStyle/>
          <a:p>
            <a:r>
              <a:rPr lang="ru-RU" b="1" dirty="0">
                <a:solidFill>
                  <a:srgbClr val="FF0000"/>
                </a:solidFill>
                <a:latin typeface="Courier New" panose="02070309020205020404" pitchFamily="49" charset="0"/>
                <a:cs typeface="Courier New" panose="02070309020205020404" pitchFamily="49" charset="0"/>
              </a:rPr>
              <a:t>Ненасыщенный пар</a:t>
            </a:r>
          </a:p>
        </p:txBody>
      </p:sp>
    </p:spTree>
    <p:extLst>
      <p:ext uri="{BB962C8B-B14F-4D97-AF65-F5344CB8AC3E}">
        <p14:creationId xmlns:p14="http://schemas.microsoft.com/office/powerpoint/2010/main" val="375377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38A4BE-3069-4926-AF61-27B5C67A4B8A}"/>
              </a:ext>
            </a:extLst>
          </p:cNvPr>
          <p:cNvSpPr txBox="1"/>
          <p:nvPr/>
        </p:nvSpPr>
        <p:spPr>
          <a:xfrm>
            <a:off x="4104604" y="354169"/>
            <a:ext cx="3982792" cy="523220"/>
          </a:xfrm>
          <a:prstGeom prst="rect">
            <a:avLst/>
          </a:prstGeom>
          <a:noFill/>
        </p:spPr>
        <p:txBody>
          <a:bodyPr wrap="square">
            <a:spAutoFit/>
          </a:bodyPr>
          <a:lstStyle/>
          <a:p>
            <a:r>
              <a:rPr lang="ru-RU" sz="2800" b="1" dirty="0">
                <a:latin typeface="Courier New" panose="02070309020205020404" pitchFamily="49" charset="0"/>
                <a:cs typeface="Courier New" panose="02070309020205020404" pitchFamily="49" charset="0"/>
              </a:rPr>
              <a:t>Влажность воздуха</a:t>
            </a:r>
          </a:p>
        </p:txBody>
      </p:sp>
      <p:sp>
        <p:nvSpPr>
          <p:cNvPr id="5" name="TextBox 4">
            <a:extLst>
              <a:ext uri="{FF2B5EF4-FFF2-40B4-BE49-F238E27FC236}">
                <a16:creationId xmlns:a16="http://schemas.microsoft.com/office/drawing/2014/main" id="{A4223386-3249-4A6B-8261-04DAF0901F50}"/>
              </a:ext>
            </a:extLst>
          </p:cNvPr>
          <p:cNvSpPr txBox="1"/>
          <p:nvPr/>
        </p:nvSpPr>
        <p:spPr>
          <a:xfrm>
            <a:off x="125568" y="877389"/>
            <a:ext cx="12066431" cy="830997"/>
          </a:xfrm>
          <a:prstGeom prst="rect">
            <a:avLst/>
          </a:prstGeom>
          <a:noFill/>
        </p:spPr>
        <p:txBody>
          <a:bodyPr wrap="square">
            <a:spAutoFit/>
          </a:bodyPr>
          <a:lstStyle/>
          <a:p>
            <a:pPr algn="ctr"/>
            <a:r>
              <a:rPr lang="ru-RU" sz="2400" b="1" dirty="0">
                <a:latin typeface="Courier New" panose="02070309020205020404" pitchFamily="49" charset="0"/>
                <a:cs typeface="Courier New" panose="02070309020205020404" pitchFamily="49" charset="0"/>
              </a:rPr>
              <a:t>Абсолютная влажность воздуха. </a:t>
            </a:r>
          </a:p>
          <a:p>
            <a:pPr algn="ctr"/>
            <a:r>
              <a:rPr lang="ru-RU" sz="2400" dirty="0">
                <a:latin typeface="Courier New" panose="02070309020205020404" pitchFamily="49" charset="0"/>
                <a:cs typeface="Courier New" panose="02070309020205020404" pitchFamily="49" charset="0"/>
              </a:rPr>
              <a:t>Выражается</a:t>
            </a:r>
            <a:r>
              <a:rPr lang="ru-RU" sz="2400" b="1" dirty="0">
                <a:latin typeface="Courier New" panose="02070309020205020404" pitchFamily="49" charset="0"/>
                <a:cs typeface="Courier New" panose="02070309020205020404" pitchFamily="49" charset="0"/>
              </a:rPr>
              <a:t> </a:t>
            </a:r>
            <a:r>
              <a:rPr lang="el-GR" sz="2400" b="1" dirty="0">
                <a:latin typeface="Courier New" panose="02070309020205020404" pitchFamily="49" charset="0"/>
                <a:cs typeface="Courier New" panose="02070309020205020404" pitchFamily="49" charset="0"/>
              </a:rPr>
              <a:t>ρ</a:t>
            </a:r>
            <a:r>
              <a:rPr lang="ru-RU" sz="2400" b="1"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в кг/м</a:t>
            </a:r>
            <a:r>
              <a:rPr lang="ru-RU" sz="2400" baseline="30000"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AE7EA15-0628-4DC6-A93A-2114DF24EFC4}"/>
                  </a:ext>
                </a:extLst>
              </p:cNvPr>
              <p:cNvSpPr txBox="1"/>
              <p:nvPr/>
            </p:nvSpPr>
            <p:spPr>
              <a:xfrm>
                <a:off x="10408488" y="1538181"/>
                <a:ext cx="1216230" cy="843436"/>
              </a:xfrm>
              <a:prstGeom prst="rect">
                <a:avLst/>
              </a:prstGeom>
            </p:spPr>
            <p:style>
              <a:lnRef idx="1">
                <a:schemeClr val="accent6"/>
              </a:lnRef>
              <a:fillRef idx="2">
                <a:schemeClr val="accent6"/>
              </a:fillRef>
              <a:effectRef idx="1">
                <a:schemeClr val="accent6"/>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𝑚</m:t>
                          </m:r>
                        </m:num>
                        <m:den>
                          <m:r>
                            <a:rPr lang="en-US" sz="3200" b="0" i="1" smtClean="0">
                              <a:latin typeface="Cambria Math" panose="02040503050406030204" pitchFamily="18" charset="0"/>
                              <a:ea typeface="Cambria Math" panose="02040503050406030204" pitchFamily="18" charset="0"/>
                            </a:rPr>
                            <m:t>𝑉</m:t>
                          </m:r>
                        </m:den>
                      </m:f>
                    </m:oMath>
                  </m:oMathPara>
                </a14:m>
                <a:endParaRPr lang="ru-RU" sz="3200" dirty="0"/>
              </a:p>
            </p:txBody>
          </p:sp>
        </mc:Choice>
        <mc:Fallback xmlns="">
          <p:sp>
            <p:nvSpPr>
              <p:cNvPr id="6" name="TextBox 5">
                <a:extLst>
                  <a:ext uri="{FF2B5EF4-FFF2-40B4-BE49-F238E27FC236}">
                    <a16:creationId xmlns:a16="http://schemas.microsoft.com/office/drawing/2014/main" id="{5AE7EA15-0628-4DC6-A93A-2114DF24EFC4}"/>
                  </a:ext>
                </a:extLst>
              </p:cNvPr>
              <p:cNvSpPr txBox="1">
                <a:spLocks noRot="1" noChangeAspect="1" noMove="1" noResize="1" noEditPoints="1" noAdjustHandles="1" noChangeArrowheads="1" noChangeShapeType="1" noTextEdit="1"/>
              </p:cNvSpPr>
              <p:nvPr/>
            </p:nvSpPr>
            <p:spPr>
              <a:xfrm>
                <a:off x="10408488" y="1538181"/>
                <a:ext cx="1216230" cy="843436"/>
              </a:xfrm>
              <a:prstGeom prst="rect">
                <a:avLst/>
              </a:prstGeom>
              <a:blipFill>
                <a:blip r:embed="rId2"/>
                <a:stretch>
                  <a:fillRect/>
                </a:stretch>
              </a:blipFill>
            </p:spPr>
            <p:txBody>
              <a:bodyPr/>
              <a:lstStyle/>
              <a:p>
                <a:r>
                  <a:rPr lang="ru-RU">
                    <a:noFill/>
                  </a:rPr>
                  <a:t> </a:t>
                </a:r>
              </a:p>
            </p:txBody>
          </p:sp>
        </mc:Fallback>
      </mc:AlternateContent>
      <p:sp>
        <p:nvSpPr>
          <p:cNvPr id="8" name="TextBox 7">
            <a:extLst>
              <a:ext uri="{FF2B5EF4-FFF2-40B4-BE49-F238E27FC236}">
                <a16:creationId xmlns:a16="http://schemas.microsoft.com/office/drawing/2014/main" id="{E933F7C0-C501-4D75-A3CA-CE6BFD21782F}"/>
              </a:ext>
            </a:extLst>
          </p:cNvPr>
          <p:cNvSpPr txBox="1"/>
          <p:nvPr/>
        </p:nvSpPr>
        <p:spPr>
          <a:xfrm>
            <a:off x="3306113" y="2422249"/>
            <a:ext cx="5888865"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Относительная влажность воздуха</a:t>
            </a:r>
          </a:p>
        </p:txBody>
      </p:sp>
      <p:sp>
        <p:nvSpPr>
          <p:cNvPr id="10" name="TextBox 9">
            <a:extLst>
              <a:ext uri="{FF2B5EF4-FFF2-40B4-BE49-F238E27FC236}">
                <a16:creationId xmlns:a16="http://schemas.microsoft.com/office/drawing/2014/main" id="{2BD8571D-D85F-4C72-870D-42106D86A268}"/>
              </a:ext>
            </a:extLst>
          </p:cNvPr>
          <p:cNvSpPr txBox="1"/>
          <p:nvPr/>
        </p:nvSpPr>
        <p:spPr>
          <a:xfrm>
            <a:off x="125569" y="3042409"/>
            <a:ext cx="8914864" cy="1569660"/>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Относительной влажностью воздуха </a:t>
            </a:r>
            <a:r>
              <a:rPr lang="el-GR" sz="2400" b="1" dirty="0">
                <a:latin typeface="Courier New" panose="02070309020205020404" pitchFamily="49" charset="0"/>
                <a:cs typeface="Courier New" panose="02070309020205020404" pitchFamily="49" charset="0"/>
              </a:rPr>
              <a:t>φ</a:t>
            </a:r>
            <a:r>
              <a:rPr lang="ru-RU" sz="2400" dirty="0">
                <a:latin typeface="Courier New" panose="02070309020205020404" pitchFamily="49" charset="0"/>
                <a:cs typeface="Courier New" panose="02070309020205020404" pitchFamily="49" charset="0"/>
              </a:rPr>
              <a:t> называется величина, равная отношению давления водяного пара в воздухе к давлению насыщенного пара при той же температуре.</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5ED2B39-005A-4DE5-91C3-6A82086338EF}"/>
                  </a:ext>
                </a:extLst>
              </p:cNvPr>
              <p:cNvSpPr txBox="1"/>
              <p:nvPr/>
            </p:nvSpPr>
            <p:spPr>
              <a:xfrm>
                <a:off x="9194978" y="3173577"/>
                <a:ext cx="2751010" cy="926344"/>
              </a:xfrm>
              <a:prstGeom prst="rect">
                <a:avLst/>
              </a:prstGeom>
            </p:spPr>
            <p:style>
              <a:lnRef idx="1">
                <a:schemeClr val="accent6"/>
              </a:lnRef>
              <a:fillRef idx="2">
                <a:schemeClr val="accent6"/>
              </a:fillRef>
              <a:effectRef idx="1">
                <a:schemeClr val="accent6"/>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𝜑</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ru-RU" sz="3200" b="0" i="1" smtClean="0">
                                  <a:latin typeface="Cambria Math" panose="02040503050406030204" pitchFamily="18" charset="0"/>
                                  <a:ea typeface="Cambria Math" panose="02040503050406030204" pitchFamily="18" charset="0"/>
                                </a:rPr>
                                <m:t>п</m:t>
                              </m:r>
                            </m:sub>
                          </m:sSub>
                        </m:num>
                        <m:den>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ru-RU" sz="3200" b="0" i="1" smtClean="0">
                                  <a:latin typeface="Cambria Math" panose="02040503050406030204" pitchFamily="18" charset="0"/>
                                  <a:ea typeface="Cambria Math" panose="02040503050406030204" pitchFamily="18" charset="0"/>
                                </a:rPr>
                                <m:t>н</m:t>
                              </m:r>
                            </m:sub>
                          </m:sSub>
                        </m:den>
                      </m:f>
                      <m:r>
                        <a:rPr lang="en-US" sz="3200" b="0" i="1" smtClean="0">
                          <a:latin typeface="Cambria Math" panose="02040503050406030204" pitchFamily="18" charset="0"/>
                          <a:ea typeface="Cambria Math" panose="02040503050406030204" pitchFamily="18" charset="0"/>
                        </a:rPr>
                        <m:t>∙</m:t>
                      </m:r>
                      <m:r>
                        <a:rPr lang="ru-RU" sz="3200" b="0" i="1" smtClean="0">
                          <a:latin typeface="Cambria Math" panose="02040503050406030204" pitchFamily="18" charset="0"/>
                          <a:ea typeface="Cambria Math" panose="02040503050406030204" pitchFamily="18" charset="0"/>
                        </a:rPr>
                        <m:t>100%.</m:t>
                      </m:r>
                    </m:oMath>
                  </m:oMathPara>
                </a14:m>
                <a:endParaRPr lang="ru-RU" sz="3200" dirty="0"/>
              </a:p>
            </p:txBody>
          </p:sp>
        </mc:Choice>
        <mc:Fallback xmlns="">
          <p:sp>
            <p:nvSpPr>
              <p:cNvPr id="11" name="TextBox 10">
                <a:extLst>
                  <a:ext uri="{FF2B5EF4-FFF2-40B4-BE49-F238E27FC236}">
                    <a16:creationId xmlns:a16="http://schemas.microsoft.com/office/drawing/2014/main" id="{F5ED2B39-005A-4DE5-91C3-6A82086338EF}"/>
                  </a:ext>
                </a:extLst>
              </p:cNvPr>
              <p:cNvSpPr txBox="1">
                <a:spLocks noRot="1" noChangeAspect="1" noMove="1" noResize="1" noEditPoints="1" noAdjustHandles="1" noChangeArrowheads="1" noChangeShapeType="1" noTextEdit="1"/>
              </p:cNvSpPr>
              <p:nvPr/>
            </p:nvSpPr>
            <p:spPr>
              <a:xfrm>
                <a:off x="9194978" y="3173577"/>
                <a:ext cx="2751010" cy="926344"/>
              </a:xfrm>
              <a:prstGeom prst="rect">
                <a:avLst/>
              </a:prstGeom>
              <a:blipFill>
                <a:blip r:embed="rId3"/>
                <a:stretch>
                  <a:fillRect/>
                </a:stretch>
              </a:blipFill>
            </p:spPr>
            <p:txBody>
              <a:bodyPr/>
              <a:lstStyle/>
              <a:p>
                <a:r>
                  <a:rPr lang="ru-RU">
                    <a:noFill/>
                  </a:rPr>
                  <a:t> </a:t>
                </a:r>
              </a:p>
            </p:txBody>
          </p:sp>
        </mc:Fallback>
      </mc:AlternateContent>
      <p:sp>
        <p:nvSpPr>
          <p:cNvPr id="12" name="TextBox 11">
            <a:extLst>
              <a:ext uri="{FF2B5EF4-FFF2-40B4-BE49-F238E27FC236}">
                <a16:creationId xmlns:a16="http://schemas.microsoft.com/office/drawing/2014/main" id="{82E060B2-B943-46FF-9C91-60129BAA9D4D}"/>
              </a:ext>
            </a:extLst>
          </p:cNvPr>
          <p:cNvSpPr txBox="1"/>
          <p:nvPr/>
        </p:nvSpPr>
        <p:spPr>
          <a:xfrm>
            <a:off x="187068" y="4999811"/>
            <a:ext cx="1290738" cy="461665"/>
          </a:xfrm>
          <a:prstGeom prst="rect">
            <a:avLst/>
          </a:prstGeom>
          <a:noFill/>
        </p:spPr>
        <p:txBody>
          <a:bodyPr wrap="none" rtlCol="0">
            <a:spAutoFit/>
          </a:bodyPr>
          <a:lstStyle/>
          <a:p>
            <a:r>
              <a:rPr lang="ru-RU" sz="2400" dirty="0">
                <a:latin typeface="Courier New" panose="02070309020205020404" pitchFamily="49" charset="0"/>
                <a:cs typeface="Courier New" panose="02070309020205020404" pitchFamily="49" charset="0"/>
              </a:rPr>
              <a:t>Если: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0870C77-BD57-4FF7-BE94-BDBF05241A5D}"/>
                  </a:ext>
                </a:extLst>
              </p:cNvPr>
              <p:cNvSpPr txBox="1"/>
              <p:nvPr/>
            </p:nvSpPr>
            <p:spPr>
              <a:xfrm>
                <a:off x="1259515" y="4661887"/>
                <a:ext cx="1785232" cy="9187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ea typeface="Cambria Math" panose="02040503050406030204" pitchFamily="18" charset="0"/>
                            </a:rPr>
                            <m:t>𝑅𝑇</m:t>
                          </m:r>
                        </m:num>
                        <m:den>
                          <m:r>
                            <a:rPr lang="en-US" sz="3200" b="0" i="1" smtClean="0">
                              <a:latin typeface="Cambria Math" panose="02040503050406030204" pitchFamily="18" charset="0"/>
                            </a:rPr>
                            <m:t>𝑀</m:t>
                          </m:r>
                        </m:den>
                      </m:f>
                      <m:r>
                        <a:rPr lang="en-US" sz="3200" b="0" i="1" smtClean="0">
                          <a:latin typeface="Cambria Math" panose="02040503050406030204" pitchFamily="18" charset="0"/>
                        </a:rPr>
                        <m:t>;</m:t>
                      </m:r>
                    </m:oMath>
                  </m:oMathPara>
                </a14:m>
                <a:endParaRPr lang="ru-RU" sz="3200" dirty="0"/>
              </a:p>
            </p:txBody>
          </p:sp>
        </mc:Choice>
        <mc:Fallback xmlns="">
          <p:sp>
            <p:nvSpPr>
              <p:cNvPr id="13" name="TextBox 12">
                <a:extLst>
                  <a:ext uri="{FF2B5EF4-FFF2-40B4-BE49-F238E27FC236}">
                    <a16:creationId xmlns:a16="http://schemas.microsoft.com/office/drawing/2014/main" id="{D0870C77-BD57-4FF7-BE94-BDBF05241A5D}"/>
                  </a:ext>
                </a:extLst>
              </p:cNvPr>
              <p:cNvSpPr txBox="1">
                <a:spLocks noRot="1" noChangeAspect="1" noMove="1" noResize="1" noEditPoints="1" noAdjustHandles="1" noChangeArrowheads="1" noChangeShapeType="1" noTextEdit="1"/>
              </p:cNvSpPr>
              <p:nvPr/>
            </p:nvSpPr>
            <p:spPr>
              <a:xfrm>
                <a:off x="1259515" y="4661887"/>
                <a:ext cx="1785232" cy="918778"/>
              </a:xfrm>
              <a:prstGeom prst="rect">
                <a:avLst/>
              </a:prstGeom>
              <a:blipFill>
                <a:blip r:embed="rId4"/>
                <a:stretch>
                  <a:fillRect/>
                </a:stretch>
              </a:blipFill>
            </p:spPr>
            <p:txBody>
              <a:bodyPr/>
              <a:lstStyle/>
              <a:p>
                <a:r>
                  <a:rPr lang="ru-RU">
                    <a:noFill/>
                  </a:rPr>
                  <a:t> </a:t>
                </a:r>
              </a:p>
            </p:txBody>
          </p:sp>
        </mc:Fallback>
      </mc:AlternateContent>
      <p:sp>
        <p:nvSpPr>
          <p:cNvPr id="14" name="TextBox 13">
            <a:extLst>
              <a:ext uri="{FF2B5EF4-FFF2-40B4-BE49-F238E27FC236}">
                <a16:creationId xmlns:a16="http://schemas.microsoft.com/office/drawing/2014/main" id="{13EFF25C-5306-44E1-AB21-5EF9F249EB7B}"/>
              </a:ext>
            </a:extLst>
          </p:cNvPr>
          <p:cNvSpPr txBox="1"/>
          <p:nvPr/>
        </p:nvSpPr>
        <p:spPr>
          <a:xfrm>
            <a:off x="3319346" y="4947249"/>
            <a:ext cx="922047" cy="461665"/>
          </a:xfrm>
          <a:prstGeom prst="rect">
            <a:avLst/>
          </a:prstGeom>
          <a:noFill/>
        </p:spPr>
        <p:txBody>
          <a:bodyPr wrap="none" rtlCol="0">
            <a:spAutoFit/>
          </a:bodyPr>
          <a:lstStyle/>
          <a:p>
            <a:r>
              <a:rPr lang="ru-RU" sz="2400" dirty="0">
                <a:latin typeface="Courier New" panose="02070309020205020404" pitchFamily="49" charset="0"/>
                <a:cs typeface="Courier New" panose="02070309020205020404" pitchFamily="49" charset="0"/>
              </a:rPr>
              <a:t>То: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0C4215D-B304-49F4-8172-D25298D681D8}"/>
                  </a:ext>
                </a:extLst>
              </p:cNvPr>
              <p:cNvSpPr txBox="1"/>
              <p:nvPr/>
            </p:nvSpPr>
            <p:spPr>
              <a:xfrm>
                <a:off x="4104604" y="4612069"/>
                <a:ext cx="2122119" cy="9187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𝑝</m:t>
                          </m:r>
                        </m:e>
                        <m:sub>
                          <m:r>
                            <a:rPr lang="ru-RU" sz="3200" b="0" i="1" dirty="0" smtClean="0">
                              <a:latin typeface="Cambria Math" panose="02040503050406030204" pitchFamily="18" charset="0"/>
                            </a:rPr>
                            <m:t>п</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𝜌</m:t>
                              </m:r>
                            </m:e>
                            <m:sub>
                              <m:r>
                                <a:rPr lang="ru-RU" sz="3200" b="0" i="1" smtClean="0">
                                  <a:latin typeface="Cambria Math" panose="02040503050406030204" pitchFamily="18" charset="0"/>
                                </a:rPr>
                                <m:t>п</m:t>
                              </m:r>
                            </m:sub>
                          </m:sSub>
                          <m:r>
                            <a:rPr lang="en-US" sz="3200" b="0" i="1" smtClean="0">
                              <a:latin typeface="Cambria Math" panose="02040503050406030204" pitchFamily="18" charset="0"/>
                              <a:ea typeface="Cambria Math" panose="02040503050406030204" pitchFamily="18" charset="0"/>
                            </a:rPr>
                            <m:t>𝑅𝑇</m:t>
                          </m:r>
                        </m:num>
                        <m:den>
                          <m:r>
                            <a:rPr lang="en-US" sz="3200" b="0" i="1" smtClean="0">
                              <a:latin typeface="Cambria Math" panose="02040503050406030204" pitchFamily="18" charset="0"/>
                            </a:rPr>
                            <m:t>𝑀</m:t>
                          </m:r>
                        </m:den>
                      </m:f>
                      <m:r>
                        <a:rPr lang="en-US" sz="3200" b="0" i="1" smtClean="0">
                          <a:latin typeface="Cambria Math" panose="02040503050406030204" pitchFamily="18" charset="0"/>
                        </a:rPr>
                        <m:t>;</m:t>
                      </m:r>
                    </m:oMath>
                  </m:oMathPara>
                </a14:m>
                <a:endParaRPr lang="ru-RU" sz="3200" dirty="0"/>
              </a:p>
            </p:txBody>
          </p:sp>
        </mc:Choice>
        <mc:Fallback xmlns="">
          <p:sp>
            <p:nvSpPr>
              <p:cNvPr id="15" name="TextBox 14">
                <a:extLst>
                  <a:ext uri="{FF2B5EF4-FFF2-40B4-BE49-F238E27FC236}">
                    <a16:creationId xmlns:a16="http://schemas.microsoft.com/office/drawing/2014/main" id="{30C4215D-B304-49F4-8172-D25298D681D8}"/>
                  </a:ext>
                </a:extLst>
              </p:cNvPr>
              <p:cNvSpPr txBox="1">
                <a:spLocks noRot="1" noChangeAspect="1" noMove="1" noResize="1" noEditPoints="1" noAdjustHandles="1" noChangeArrowheads="1" noChangeShapeType="1" noTextEdit="1"/>
              </p:cNvSpPr>
              <p:nvPr/>
            </p:nvSpPr>
            <p:spPr>
              <a:xfrm>
                <a:off x="4104604" y="4612069"/>
                <a:ext cx="2122119" cy="918778"/>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DA32A51-C4F1-4A5D-A85B-2BC0D9747ED9}"/>
                  </a:ext>
                </a:extLst>
              </p:cNvPr>
              <p:cNvSpPr txBox="1"/>
              <p:nvPr/>
            </p:nvSpPr>
            <p:spPr>
              <a:xfrm>
                <a:off x="7282088" y="4513136"/>
                <a:ext cx="2751010" cy="926344"/>
              </a:xfrm>
              <a:prstGeom prst="rect">
                <a:avLst/>
              </a:prstGeom>
            </p:spPr>
            <p:style>
              <a:lnRef idx="1">
                <a:schemeClr val="accent6"/>
              </a:lnRef>
              <a:fillRef idx="2">
                <a:schemeClr val="accent6"/>
              </a:fillRef>
              <a:effectRef idx="1">
                <a:schemeClr val="accent6"/>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𝜑</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
                            <m:sSubPr>
                              <m:ctrlPr>
                                <a:rPr lang="en-US" sz="3200" b="0" i="1" smtClean="0">
                                  <a:latin typeface="Cambria Math" panose="02040503050406030204" pitchFamily="18" charset="0"/>
                                  <a:ea typeface="Cambria Math" panose="02040503050406030204" pitchFamily="18" charset="0"/>
                                </a:rPr>
                              </m:ctrlPr>
                            </m:sSubPr>
                            <m:e>
                              <m:r>
                                <m:rPr>
                                  <m:sty m:val="p"/>
                                </m:rPr>
                                <a:rPr lang="el-GR" sz="3200" b="0" i="1" smtClean="0">
                                  <a:latin typeface="Cambria Math" panose="02040503050406030204" pitchFamily="18" charset="0"/>
                                  <a:ea typeface="Cambria Math" panose="02040503050406030204" pitchFamily="18" charset="0"/>
                                </a:rPr>
                                <m:t>ρ</m:t>
                              </m:r>
                            </m:e>
                            <m:sub>
                              <m:r>
                                <a:rPr lang="ru-RU" sz="3200" b="0" i="1" smtClean="0">
                                  <a:latin typeface="Cambria Math" panose="02040503050406030204" pitchFamily="18" charset="0"/>
                                  <a:ea typeface="Cambria Math" panose="02040503050406030204" pitchFamily="18" charset="0"/>
                                </a:rPr>
                                <m:t>п</m:t>
                              </m:r>
                            </m:sub>
                          </m:sSub>
                        </m:num>
                        <m:den>
                          <m:sSub>
                            <m:sSubPr>
                              <m:ctrlPr>
                                <a:rPr lang="en-US" sz="3200" b="0" i="1" smtClean="0">
                                  <a:latin typeface="Cambria Math" panose="02040503050406030204" pitchFamily="18" charset="0"/>
                                  <a:ea typeface="Cambria Math" panose="02040503050406030204" pitchFamily="18" charset="0"/>
                                </a:rPr>
                              </m:ctrlPr>
                            </m:sSubPr>
                            <m:e>
                              <m:r>
                                <m:rPr>
                                  <m:sty m:val="p"/>
                                </m:rPr>
                                <a:rPr lang="el-GR" sz="3200" b="0" i="1" smtClean="0">
                                  <a:latin typeface="Cambria Math" panose="02040503050406030204" pitchFamily="18" charset="0"/>
                                  <a:ea typeface="Cambria Math" panose="02040503050406030204" pitchFamily="18" charset="0"/>
                                </a:rPr>
                                <m:t>ρ</m:t>
                              </m:r>
                            </m:e>
                            <m:sub>
                              <m:r>
                                <a:rPr lang="ru-RU" sz="3200" b="0" i="1" smtClean="0">
                                  <a:latin typeface="Cambria Math" panose="02040503050406030204" pitchFamily="18" charset="0"/>
                                  <a:ea typeface="Cambria Math" panose="02040503050406030204" pitchFamily="18" charset="0"/>
                                </a:rPr>
                                <m:t>н</m:t>
                              </m:r>
                            </m:sub>
                          </m:sSub>
                        </m:den>
                      </m:f>
                      <m:r>
                        <a:rPr lang="en-US" sz="3200" b="0" i="1" smtClean="0">
                          <a:latin typeface="Cambria Math" panose="02040503050406030204" pitchFamily="18" charset="0"/>
                          <a:ea typeface="Cambria Math" panose="02040503050406030204" pitchFamily="18" charset="0"/>
                        </a:rPr>
                        <m:t>∙</m:t>
                      </m:r>
                      <m:r>
                        <a:rPr lang="ru-RU" sz="3200" b="0" i="1" smtClean="0">
                          <a:latin typeface="Cambria Math" panose="02040503050406030204" pitchFamily="18" charset="0"/>
                          <a:ea typeface="Cambria Math" panose="02040503050406030204" pitchFamily="18" charset="0"/>
                        </a:rPr>
                        <m:t>100%.</m:t>
                      </m:r>
                    </m:oMath>
                  </m:oMathPara>
                </a14:m>
                <a:endParaRPr lang="ru-RU" sz="3200" dirty="0"/>
              </a:p>
            </p:txBody>
          </p:sp>
        </mc:Choice>
        <mc:Fallback xmlns="">
          <p:sp>
            <p:nvSpPr>
              <p:cNvPr id="16" name="TextBox 15">
                <a:extLst>
                  <a:ext uri="{FF2B5EF4-FFF2-40B4-BE49-F238E27FC236}">
                    <a16:creationId xmlns:a16="http://schemas.microsoft.com/office/drawing/2014/main" id="{9DA32A51-C4F1-4A5D-A85B-2BC0D9747ED9}"/>
                  </a:ext>
                </a:extLst>
              </p:cNvPr>
              <p:cNvSpPr txBox="1">
                <a:spLocks noRot="1" noChangeAspect="1" noMove="1" noResize="1" noEditPoints="1" noAdjustHandles="1" noChangeArrowheads="1" noChangeShapeType="1" noTextEdit="1"/>
              </p:cNvSpPr>
              <p:nvPr/>
            </p:nvSpPr>
            <p:spPr>
              <a:xfrm>
                <a:off x="7282088" y="4513136"/>
                <a:ext cx="2751010" cy="926344"/>
              </a:xfrm>
              <a:prstGeom prst="rect">
                <a:avLst/>
              </a:prstGeom>
              <a:blipFill>
                <a:blip r:embed="rId6"/>
                <a:stretch>
                  <a:fillRect/>
                </a:stretch>
              </a:blipFill>
            </p:spPr>
            <p:txBody>
              <a:bodyPr/>
              <a:lstStyle/>
              <a:p>
                <a:r>
                  <a:rPr lang="ru-RU">
                    <a:noFill/>
                  </a:rPr>
                  <a:t> </a:t>
                </a:r>
              </a:p>
            </p:txBody>
          </p:sp>
        </mc:Fallback>
      </mc:AlternateContent>
      <p:sp>
        <p:nvSpPr>
          <p:cNvPr id="17" name="TextBox 16">
            <a:extLst>
              <a:ext uri="{FF2B5EF4-FFF2-40B4-BE49-F238E27FC236}">
                <a16:creationId xmlns:a16="http://schemas.microsoft.com/office/drawing/2014/main" id="{F6524185-0D2E-4E14-B824-3A9815C09C29}"/>
              </a:ext>
            </a:extLst>
          </p:cNvPr>
          <p:cNvSpPr txBox="1"/>
          <p:nvPr/>
        </p:nvSpPr>
        <p:spPr>
          <a:xfrm>
            <a:off x="15561" y="1550620"/>
            <a:ext cx="10145870" cy="830997"/>
          </a:xfrm>
          <a:prstGeom prst="rect">
            <a:avLst/>
          </a:prstGeom>
          <a:noFill/>
        </p:spPr>
        <p:txBody>
          <a:bodyPr wrap="square">
            <a:spAutoFit/>
          </a:bodyPr>
          <a:lstStyle/>
          <a:p>
            <a:pPr marR="0" lvl="0" indent="720725"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Абсолютная влажность воздуха показывает, какая масса </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m</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воды содержится в единице объема V:</a:t>
            </a:r>
          </a:p>
        </p:txBody>
      </p:sp>
      <p:sp>
        <p:nvSpPr>
          <p:cNvPr id="19" name="TextBox 18">
            <a:extLst>
              <a:ext uri="{FF2B5EF4-FFF2-40B4-BE49-F238E27FC236}">
                <a16:creationId xmlns:a16="http://schemas.microsoft.com/office/drawing/2014/main" id="{477BE0A0-5F54-46AD-951D-4A052BFCDD90}"/>
              </a:ext>
            </a:extLst>
          </p:cNvPr>
          <p:cNvSpPr txBox="1"/>
          <p:nvPr/>
        </p:nvSpPr>
        <p:spPr>
          <a:xfrm>
            <a:off x="187068" y="5565112"/>
            <a:ext cx="11733699" cy="830997"/>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Относительная влажность характеризует состояние пара, показывая насколько он близок к насыщению.</a:t>
            </a:r>
          </a:p>
        </p:txBody>
      </p:sp>
    </p:spTree>
    <p:extLst>
      <p:ext uri="{BB962C8B-B14F-4D97-AF65-F5344CB8AC3E}">
        <p14:creationId xmlns:p14="http://schemas.microsoft.com/office/powerpoint/2010/main" val="44543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7E0D99-E9F3-44DF-B4AA-4DA115722708}"/>
              </a:ext>
            </a:extLst>
          </p:cNvPr>
          <p:cNvSpPr txBox="1"/>
          <p:nvPr/>
        </p:nvSpPr>
        <p:spPr>
          <a:xfrm>
            <a:off x="280114" y="636311"/>
            <a:ext cx="6082049" cy="1569660"/>
          </a:xfrm>
          <a:prstGeom prst="rect">
            <a:avLst/>
          </a:prstGeom>
          <a:noFill/>
        </p:spPr>
        <p:txBody>
          <a:bodyPr wrap="square">
            <a:spAutoFit/>
          </a:bodyPr>
          <a:lstStyle/>
          <a:p>
            <a:pPr indent="631825" algn="just"/>
            <a:r>
              <a:rPr lang="ru-RU" sz="2400" dirty="0">
                <a:latin typeface="Courier New" panose="02070309020205020404" pitchFamily="49" charset="0"/>
                <a:cs typeface="Courier New" panose="02070309020205020404" pitchFamily="49" charset="0"/>
              </a:rPr>
              <a:t>Температура, при которой водяной пар становится насыщенным, называется точкой росы.</a:t>
            </a:r>
          </a:p>
        </p:txBody>
      </p:sp>
      <p:pic>
        <p:nvPicPr>
          <p:cNvPr id="5" name="Рисунок 4">
            <a:extLst>
              <a:ext uri="{FF2B5EF4-FFF2-40B4-BE49-F238E27FC236}">
                <a16:creationId xmlns:a16="http://schemas.microsoft.com/office/drawing/2014/main" id="{7AFEB53A-1EF5-4542-8482-137FC3448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032" y="636311"/>
            <a:ext cx="3095625" cy="2695575"/>
          </a:xfrm>
          <a:prstGeom prst="rect">
            <a:avLst/>
          </a:prstGeom>
        </p:spPr>
      </p:pic>
      <p:sp>
        <p:nvSpPr>
          <p:cNvPr id="7" name="TextBox 6">
            <a:extLst>
              <a:ext uri="{FF2B5EF4-FFF2-40B4-BE49-F238E27FC236}">
                <a16:creationId xmlns:a16="http://schemas.microsoft.com/office/drawing/2014/main" id="{816C915E-AA0A-4BA2-97EF-9C34076798B3}"/>
              </a:ext>
            </a:extLst>
          </p:cNvPr>
          <p:cNvSpPr txBox="1"/>
          <p:nvPr/>
        </p:nvSpPr>
        <p:spPr>
          <a:xfrm>
            <a:off x="406220" y="3271364"/>
            <a:ext cx="11911886"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Экспериментальное определение относительной влажности воздуха</a:t>
            </a:r>
          </a:p>
        </p:txBody>
      </p:sp>
      <p:sp>
        <p:nvSpPr>
          <p:cNvPr id="8" name="TextBox 7">
            <a:extLst>
              <a:ext uri="{FF2B5EF4-FFF2-40B4-BE49-F238E27FC236}">
                <a16:creationId xmlns:a16="http://schemas.microsoft.com/office/drawing/2014/main" id="{2CA1C9A7-DAE2-4D79-9F3F-ACC19DDF0CAF}"/>
              </a:ext>
            </a:extLst>
          </p:cNvPr>
          <p:cNvSpPr txBox="1"/>
          <p:nvPr/>
        </p:nvSpPr>
        <p:spPr>
          <a:xfrm>
            <a:off x="1477364" y="3905113"/>
            <a:ext cx="1843774" cy="461665"/>
          </a:xfrm>
          <a:prstGeom prst="rect">
            <a:avLst/>
          </a:prstGeom>
          <a:noFill/>
        </p:spPr>
        <p:txBody>
          <a:bodyPr wrap="none" rtlCol="0">
            <a:spAutoFit/>
          </a:bodyPr>
          <a:lstStyle/>
          <a:p>
            <a:r>
              <a:rPr lang="ru-RU" sz="2400" b="1" i="1" dirty="0">
                <a:latin typeface="Courier New" panose="02070309020205020404" pitchFamily="49" charset="0"/>
                <a:cs typeface="Courier New" panose="02070309020205020404" pitchFamily="49" charset="0"/>
              </a:rPr>
              <a:t>Гигрометр</a:t>
            </a:r>
          </a:p>
        </p:txBody>
      </p:sp>
      <p:pic>
        <p:nvPicPr>
          <p:cNvPr id="10" name="Рисунок 9">
            <a:extLst>
              <a:ext uri="{FF2B5EF4-FFF2-40B4-BE49-F238E27FC236}">
                <a16:creationId xmlns:a16="http://schemas.microsoft.com/office/drawing/2014/main" id="{17612056-D10C-4AF8-ABBF-17B469402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99" y="4430989"/>
            <a:ext cx="3733800" cy="1790700"/>
          </a:xfrm>
          <a:prstGeom prst="rect">
            <a:avLst/>
          </a:prstGeom>
        </p:spPr>
      </p:pic>
      <p:sp>
        <p:nvSpPr>
          <p:cNvPr id="11" name="TextBox 10">
            <a:extLst>
              <a:ext uri="{FF2B5EF4-FFF2-40B4-BE49-F238E27FC236}">
                <a16:creationId xmlns:a16="http://schemas.microsoft.com/office/drawing/2014/main" id="{DCC6A5E9-B326-4146-814A-A6C719849FCE}"/>
              </a:ext>
            </a:extLst>
          </p:cNvPr>
          <p:cNvSpPr txBox="1"/>
          <p:nvPr/>
        </p:nvSpPr>
        <p:spPr>
          <a:xfrm>
            <a:off x="8605032" y="3905113"/>
            <a:ext cx="2028119" cy="461665"/>
          </a:xfrm>
          <a:prstGeom prst="rect">
            <a:avLst/>
          </a:prstGeom>
          <a:noFill/>
        </p:spPr>
        <p:txBody>
          <a:bodyPr wrap="none" rtlCol="0">
            <a:spAutoFit/>
          </a:bodyPr>
          <a:lstStyle/>
          <a:p>
            <a:r>
              <a:rPr lang="ru-RU" sz="2400" b="1" i="1" dirty="0">
                <a:latin typeface="Courier New" panose="02070309020205020404" pitchFamily="49" charset="0"/>
                <a:cs typeface="Courier New" panose="02070309020205020404" pitchFamily="49" charset="0"/>
              </a:rPr>
              <a:t>Психрометр</a:t>
            </a:r>
          </a:p>
        </p:txBody>
      </p:sp>
      <p:pic>
        <p:nvPicPr>
          <p:cNvPr id="13" name="Рисунок 12">
            <a:extLst>
              <a:ext uri="{FF2B5EF4-FFF2-40B4-BE49-F238E27FC236}">
                <a16:creationId xmlns:a16="http://schemas.microsoft.com/office/drawing/2014/main" id="{5A609857-4234-445F-BB9A-E82043C0F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5032" y="4249281"/>
            <a:ext cx="2687594" cy="1972408"/>
          </a:xfrm>
          <a:prstGeom prst="rect">
            <a:avLst/>
          </a:prstGeom>
        </p:spPr>
      </p:pic>
      <p:pic>
        <p:nvPicPr>
          <p:cNvPr id="4" name="Рисунок 3">
            <a:extLst>
              <a:ext uri="{FF2B5EF4-FFF2-40B4-BE49-F238E27FC236}">
                <a16:creationId xmlns:a16="http://schemas.microsoft.com/office/drawing/2014/main" id="{E922769E-E01C-4646-8E7C-E0C04A1921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496" y="4412077"/>
            <a:ext cx="1207333" cy="1903871"/>
          </a:xfrm>
          <a:prstGeom prst="rect">
            <a:avLst/>
          </a:prstGeom>
        </p:spPr>
      </p:pic>
      <p:sp>
        <p:nvSpPr>
          <p:cNvPr id="12" name="TextBox 11">
            <a:extLst>
              <a:ext uri="{FF2B5EF4-FFF2-40B4-BE49-F238E27FC236}">
                <a16:creationId xmlns:a16="http://schemas.microsoft.com/office/drawing/2014/main" id="{C5B9F8FE-EA67-465A-9D84-4F00B0C920D9}"/>
              </a:ext>
            </a:extLst>
          </p:cNvPr>
          <p:cNvSpPr txBox="1"/>
          <p:nvPr/>
        </p:nvSpPr>
        <p:spPr>
          <a:xfrm>
            <a:off x="5440276" y="3720446"/>
            <a:ext cx="1843774" cy="830997"/>
          </a:xfrm>
          <a:prstGeom prst="rect">
            <a:avLst/>
          </a:prstGeom>
          <a:noFill/>
        </p:spPr>
        <p:txBody>
          <a:bodyPr wrap="none" rtlCol="0">
            <a:spAutoFit/>
          </a:bodyPr>
          <a:lstStyle/>
          <a:p>
            <a:r>
              <a:rPr lang="ru-RU" sz="2400" b="1" i="1" dirty="0">
                <a:latin typeface="Courier New" panose="02070309020205020404" pitchFamily="49" charset="0"/>
                <a:cs typeface="Courier New" panose="02070309020205020404" pitchFamily="49" charset="0"/>
              </a:rPr>
              <a:t>Волосяной</a:t>
            </a:r>
          </a:p>
          <a:p>
            <a:r>
              <a:rPr lang="ru-RU" sz="2400" b="1" i="1" dirty="0">
                <a:latin typeface="Courier New" panose="02070309020205020404" pitchFamily="49" charset="0"/>
                <a:cs typeface="Courier New" panose="02070309020205020404" pitchFamily="49" charset="0"/>
              </a:rPr>
              <a:t>гигрометр</a:t>
            </a:r>
          </a:p>
        </p:txBody>
      </p:sp>
    </p:spTree>
    <p:extLst>
      <p:ext uri="{BB962C8B-B14F-4D97-AF65-F5344CB8AC3E}">
        <p14:creationId xmlns:p14="http://schemas.microsoft.com/office/powerpoint/2010/main" val="29586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185D2-B589-44E8-A9EC-02F2352526DB}"/>
              </a:ext>
            </a:extLst>
          </p:cNvPr>
          <p:cNvSpPr txBox="1"/>
          <p:nvPr/>
        </p:nvSpPr>
        <p:spPr>
          <a:xfrm>
            <a:off x="331631" y="491474"/>
            <a:ext cx="4704009" cy="830997"/>
          </a:xfrm>
          <a:prstGeom prst="rect">
            <a:avLst/>
          </a:prstGeom>
          <a:noFill/>
        </p:spPr>
        <p:txBody>
          <a:bodyPr wrap="square">
            <a:spAutoFit/>
          </a:bodyPr>
          <a:lstStyle/>
          <a:p>
            <a:pPr algn="ctr"/>
            <a:r>
              <a:rPr lang="ru-RU" sz="2400" b="1" dirty="0">
                <a:latin typeface="Courier New" panose="02070309020205020404" pitchFamily="49" charset="0"/>
                <a:cs typeface="Courier New" panose="02070309020205020404" pitchFamily="49" charset="0"/>
              </a:rPr>
              <a:t>Давление и плотность насыщенных водяных паров</a:t>
            </a:r>
          </a:p>
        </p:txBody>
      </p:sp>
      <p:pic>
        <p:nvPicPr>
          <p:cNvPr id="5" name="Рисунок 4">
            <a:extLst>
              <a:ext uri="{FF2B5EF4-FFF2-40B4-BE49-F238E27FC236}">
                <a16:creationId xmlns:a16="http://schemas.microsoft.com/office/drawing/2014/main" id="{696BD87C-EE2F-43E8-A29A-6D1A3BD964B3}"/>
              </a:ext>
            </a:extLst>
          </p:cNvPr>
          <p:cNvPicPr>
            <a:picLocks noChangeAspect="1"/>
          </p:cNvPicPr>
          <p:nvPr/>
        </p:nvPicPr>
        <p:blipFill>
          <a:blip r:embed="rId2"/>
          <a:stretch>
            <a:fillRect/>
          </a:stretch>
        </p:blipFill>
        <p:spPr>
          <a:xfrm>
            <a:off x="59497" y="1322471"/>
            <a:ext cx="5248275" cy="4991100"/>
          </a:xfrm>
          <a:prstGeom prst="rect">
            <a:avLst/>
          </a:prstGeom>
        </p:spPr>
      </p:pic>
      <p:pic>
        <p:nvPicPr>
          <p:cNvPr id="7" name="Рисунок 6">
            <a:extLst>
              <a:ext uri="{FF2B5EF4-FFF2-40B4-BE49-F238E27FC236}">
                <a16:creationId xmlns:a16="http://schemas.microsoft.com/office/drawing/2014/main" id="{777BC7B2-1DE8-49F8-AC4E-694BF89E1508}"/>
              </a:ext>
            </a:extLst>
          </p:cNvPr>
          <p:cNvPicPr>
            <a:picLocks noChangeAspect="1"/>
          </p:cNvPicPr>
          <p:nvPr/>
        </p:nvPicPr>
        <p:blipFill>
          <a:blip r:embed="rId3"/>
          <a:stretch>
            <a:fillRect/>
          </a:stretch>
        </p:blipFill>
        <p:spPr>
          <a:xfrm>
            <a:off x="6096000" y="1322471"/>
            <a:ext cx="5372100" cy="3152775"/>
          </a:xfrm>
          <a:prstGeom prst="rect">
            <a:avLst/>
          </a:prstGeom>
        </p:spPr>
      </p:pic>
      <p:sp>
        <p:nvSpPr>
          <p:cNvPr id="9" name="TextBox 8">
            <a:extLst>
              <a:ext uri="{FF2B5EF4-FFF2-40B4-BE49-F238E27FC236}">
                <a16:creationId xmlns:a16="http://schemas.microsoft.com/office/drawing/2014/main" id="{70F45C91-2B2A-4DD9-BAE9-4E5793CADD9D}"/>
              </a:ext>
            </a:extLst>
          </p:cNvPr>
          <p:cNvSpPr txBox="1"/>
          <p:nvPr/>
        </p:nvSpPr>
        <p:spPr>
          <a:xfrm>
            <a:off x="5998335" y="676139"/>
            <a:ext cx="6098146"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Физические свойства жидкостей</a:t>
            </a:r>
          </a:p>
        </p:txBody>
      </p:sp>
    </p:spTree>
    <p:extLst>
      <p:ext uri="{BB962C8B-B14F-4D97-AF65-F5344CB8AC3E}">
        <p14:creationId xmlns:p14="http://schemas.microsoft.com/office/powerpoint/2010/main" val="370804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999945-F155-44B6-8480-AC9CFAB962AD}"/>
              </a:ext>
            </a:extLst>
          </p:cNvPr>
          <p:cNvSpPr txBox="1"/>
          <p:nvPr/>
        </p:nvSpPr>
        <p:spPr>
          <a:xfrm>
            <a:off x="631065" y="869672"/>
            <a:ext cx="10599312" cy="830997"/>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Относительная влажность воздуха при </a:t>
            </a:r>
            <a:r>
              <a:rPr lang="ru-RU" sz="2400" b="1" dirty="0">
                <a:latin typeface="Courier New" panose="02070309020205020404" pitchFamily="49" charset="0"/>
                <a:cs typeface="Courier New" panose="02070309020205020404" pitchFamily="49" charset="0"/>
              </a:rPr>
              <a:t>20 °C</a:t>
            </a:r>
            <a:r>
              <a:rPr lang="ru-RU" sz="2400" dirty="0">
                <a:latin typeface="Courier New" panose="02070309020205020404" pitchFamily="49" charset="0"/>
                <a:cs typeface="Courier New" panose="02070309020205020404" pitchFamily="49" charset="0"/>
              </a:rPr>
              <a:t> равна </a:t>
            </a:r>
            <a:r>
              <a:rPr lang="ru-RU" sz="2400" b="1" dirty="0">
                <a:latin typeface="Courier New" panose="02070309020205020404" pitchFamily="49" charset="0"/>
                <a:cs typeface="Courier New" panose="02070309020205020404" pitchFamily="49" charset="0"/>
              </a:rPr>
              <a:t>58%</a:t>
            </a:r>
            <a:r>
              <a:rPr lang="ru-RU" sz="2400" dirty="0">
                <a:latin typeface="Courier New" panose="02070309020205020404" pitchFamily="49" charset="0"/>
                <a:cs typeface="Courier New" panose="02070309020205020404" pitchFamily="49" charset="0"/>
              </a:rPr>
              <a:t>. </a:t>
            </a:r>
            <a:r>
              <a:rPr lang="ru-RU" sz="2400" dirty="0">
                <a:solidFill>
                  <a:srgbClr val="FF0000"/>
                </a:solidFill>
                <a:latin typeface="Courier New" panose="02070309020205020404" pitchFamily="49" charset="0"/>
                <a:cs typeface="Courier New" panose="02070309020205020404" pitchFamily="49" charset="0"/>
              </a:rPr>
              <a:t>При какой максимальной температуре выпадет роса?</a:t>
            </a:r>
          </a:p>
        </p:txBody>
      </p:sp>
      <p:sp>
        <p:nvSpPr>
          <p:cNvPr id="4" name="TextBox 3">
            <a:extLst>
              <a:ext uri="{FF2B5EF4-FFF2-40B4-BE49-F238E27FC236}">
                <a16:creationId xmlns:a16="http://schemas.microsoft.com/office/drawing/2014/main" id="{429B44D2-CA0A-4E85-BFE5-28DEC228B582}"/>
              </a:ext>
            </a:extLst>
          </p:cNvPr>
          <p:cNvSpPr txBox="1"/>
          <p:nvPr/>
        </p:nvSpPr>
        <p:spPr>
          <a:xfrm>
            <a:off x="3660014" y="367048"/>
            <a:ext cx="4871971" cy="523220"/>
          </a:xfrm>
          <a:prstGeom prst="rect">
            <a:avLst/>
          </a:prstGeom>
          <a:noFill/>
        </p:spPr>
        <p:txBody>
          <a:bodyPr wrap="square">
            <a:spAutoFit/>
          </a:bodyPr>
          <a:lstStyle/>
          <a:p>
            <a:r>
              <a:rPr lang="ru-RU" sz="2800" b="1" dirty="0">
                <a:latin typeface="Courier New" panose="02070309020205020404" pitchFamily="49" charset="0"/>
                <a:cs typeface="Courier New" panose="02070309020205020404" pitchFamily="49" charset="0"/>
              </a:rPr>
              <a:t>Примеры решения задач</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8D10EA-44FD-45F2-9587-6AA62413181B}"/>
                  </a:ext>
                </a:extLst>
              </p:cNvPr>
              <p:cNvSpPr txBox="1"/>
              <p:nvPr/>
            </p:nvSpPr>
            <p:spPr>
              <a:xfrm>
                <a:off x="266161" y="1649269"/>
                <a:ext cx="1868653" cy="2831544"/>
              </a:xfrm>
              <a:prstGeom prst="rect">
                <a:avLst/>
              </a:prstGeom>
              <a:noFill/>
            </p:spPr>
            <p:txBody>
              <a:bodyPr wrap="none" rtlCol="0">
                <a:spAutoFit/>
              </a:bodyPr>
              <a:lstStyle/>
              <a:p>
                <a:r>
                  <a:rPr lang="ru-RU" sz="3200" b="1" dirty="0">
                    <a:latin typeface="Courier New" panose="02070309020205020404" pitchFamily="49" charset="0"/>
                    <a:cs typeface="Courier New" panose="02070309020205020404" pitchFamily="49" charset="0"/>
                  </a:rPr>
                  <a:t>Дано:</a:t>
                </a:r>
                <a:endParaRPr lang="en-US" sz="3200" b="1" dirty="0">
                  <a:latin typeface="Courier New" panose="02070309020205020404" pitchFamily="49" charset="0"/>
                  <a:cs typeface="Courier New" panose="02070309020205020404" pitchFamily="49" charset="0"/>
                </a:endParaRPr>
              </a:p>
              <a:p>
                <a:r>
                  <a:rPr lang="en-US" sz="3200" dirty="0">
                    <a:latin typeface="Courier New" panose="02070309020205020404" pitchFamily="49" charset="0"/>
                    <a:cs typeface="Courier New" panose="02070309020205020404" pitchFamily="49" charset="0"/>
                  </a:rPr>
                  <a:t>t</a:t>
                </a:r>
                <a:r>
                  <a:rPr lang="en-US" sz="3200" baseline="-25000" dirty="0">
                    <a:latin typeface="Courier New" panose="02070309020205020404" pitchFamily="49" charset="0"/>
                    <a:cs typeface="Courier New" panose="02070309020205020404" pitchFamily="49" charset="0"/>
                  </a:rPr>
                  <a:t>1</a:t>
                </a:r>
                <a:r>
                  <a:rPr lang="en-US" sz="3200" dirty="0">
                    <a:latin typeface="Courier New" panose="02070309020205020404" pitchFamily="49" charset="0"/>
                    <a:cs typeface="Courier New" panose="02070309020205020404" pitchFamily="49" charset="0"/>
                  </a:rPr>
                  <a:t>=20</a:t>
                </a:r>
                <a:r>
                  <a:rPr lang="en-US" sz="3200" baseline="30000" dirty="0">
                    <a:latin typeface="Courier New" panose="02070309020205020404" pitchFamily="49" charset="0"/>
                    <a:cs typeface="Courier New" panose="02070309020205020404" pitchFamily="49" charset="0"/>
                  </a:rPr>
                  <a:t>o</a:t>
                </a:r>
                <a:r>
                  <a:rPr lang="en-US" sz="3200" dirty="0">
                    <a:latin typeface="Courier New" panose="02070309020205020404" pitchFamily="49" charset="0"/>
                    <a:cs typeface="Courier New" panose="02070309020205020404" pitchFamily="49" charset="0"/>
                  </a:rPr>
                  <a:t>C</a:t>
                </a:r>
              </a:p>
              <a:p>
                <a14:m>
                  <m:oMath xmlns:m="http://schemas.openxmlformats.org/officeDocument/2006/math">
                    <m:r>
                      <a:rPr lang="ru-RU" sz="3200" i="1" smtClean="0">
                        <a:latin typeface="Cambria Math" panose="02040503050406030204" pitchFamily="18" charset="0"/>
                        <a:ea typeface="Cambria Math" panose="02040503050406030204" pitchFamily="18" charset="0"/>
                      </a:rPr>
                      <m:t>𝜑</m:t>
                    </m:r>
                  </m:oMath>
                </a14:m>
                <a:r>
                  <a:rPr lang="en-US" sz="3200" baseline="-25000" dirty="0">
                    <a:latin typeface="Courier New" panose="02070309020205020404" pitchFamily="49" charset="0"/>
                    <a:cs typeface="Courier New" panose="02070309020205020404" pitchFamily="49" charset="0"/>
                  </a:rPr>
                  <a:t>1</a:t>
                </a:r>
                <a:r>
                  <a:rPr lang="en-US" sz="3200" dirty="0">
                    <a:latin typeface="Courier New" panose="02070309020205020404" pitchFamily="49" charset="0"/>
                    <a:cs typeface="Courier New" panose="02070309020205020404" pitchFamily="49" charset="0"/>
                  </a:rPr>
                  <a:t>=58%</a:t>
                </a:r>
              </a:p>
              <a:p>
                <a14:m>
                  <m:oMath xmlns:m="http://schemas.openxmlformats.org/officeDocument/2006/math">
                    <m:r>
                      <a:rPr lang="ru-RU" sz="3200" i="1" smtClean="0">
                        <a:latin typeface="Cambria Math" panose="02040503050406030204" pitchFamily="18" charset="0"/>
                        <a:ea typeface="Cambria Math" panose="02040503050406030204" pitchFamily="18" charset="0"/>
                      </a:rPr>
                      <m:t>𝜑</m:t>
                    </m:r>
                  </m:oMath>
                </a14:m>
                <a:r>
                  <a:rPr lang="en-US" sz="3200" baseline="-25000" dirty="0">
                    <a:latin typeface="Courier New" panose="02070309020205020404" pitchFamily="49" charset="0"/>
                    <a:cs typeface="Courier New" panose="02070309020205020404" pitchFamily="49" charset="0"/>
                  </a:rPr>
                  <a:t>2</a:t>
                </a:r>
                <a:r>
                  <a:rPr lang="en-US" sz="3200" dirty="0">
                    <a:latin typeface="Courier New" panose="02070309020205020404" pitchFamily="49" charset="0"/>
                    <a:cs typeface="Courier New" panose="02070309020205020404" pitchFamily="49" charset="0"/>
                  </a:rPr>
                  <a:t>=100%</a:t>
                </a:r>
              </a:p>
              <a:p>
                <a:r>
                  <a:rPr lang="en-US" sz="3200" dirty="0">
                    <a:latin typeface="Courier New" panose="02070309020205020404" pitchFamily="49" charset="0"/>
                    <a:cs typeface="Courier New" panose="02070309020205020404" pitchFamily="49" charset="0"/>
                  </a:rPr>
                  <a:t>t</a:t>
                </a:r>
                <a:r>
                  <a:rPr lang="en-US" sz="3200" baseline="-25000" dirty="0">
                    <a:latin typeface="Courier New" panose="02070309020205020404" pitchFamily="49" charset="0"/>
                    <a:cs typeface="Courier New" panose="02070309020205020404" pitchFamily="49" charset="0"/>
                  </a:rPr>
                  <a:t>2</a:t>
                </a:r>
                <a:r>
                  <a:rPr lang="en-US" sz="3200" dirty="0">
                    <a:latin typeface="Courier New" panose="02070309020205020404" pitchFamily="49" charset="0"/>
                    <a:cs typeface="Courier New" panose="02070309020205020404" pitchFamily="49" charset="0"/>
                  </a:rPr>
                  <a:t>-?</a:t>
                </a:r>
              </a:p>
              <a:p>
                <a:endParaRPr lang="ru-RU" dirty="0"/>
              </a:p>
            </p:txBody>
          </p:sp>
        </mc:Choice>
        <mc:Fallback xmlns="">
          <p:sp>
            <p:nvSpPr>
              <p:cNvPr id="7" name="TextBox 6">
                <a:extLst>
                  <a:ext uri="{FF2B5EF4-FFF2-40B4-BE49-F238E27FC236}">
                    <a16:creationId xmlns:a16="http://schemas.microsoft.com/office/drawing/2014/main" id="{AA8D10EA-44FD-45F2-9587-6AA62413181B}"/>
                  </a:ext>
                </a:extLst>
              </p:cNvPr>
              <p:cNvSpPr txBox="1">
                <a:spLocks noRot="1" noChangeAspect="1" noMove="1" noResize="1" noEditPoints="1" noAdjustHandles="1" noChangeArrowheads="1" noChangeShapeType="1" noTextEdit="1"/>
              </p:cNvSpPr>
              <p:nvPr/>
            </p:nvSpPr>
            <p:spPr>
              <a:xfrm>
                <a:off x="266161" y="1649269"/>
                <a:ext cx="1868653" cy="2831544"/>
              </a:xfrm>
              <a:prstGeom prst="rect">
                <a:avLst/>
              </a:prstGeom>
              <a:blipFill>
                <a:blip r:embed="rId2"/>
                <a:stretch>
                  <a:fillRect l="-8497" t="-2802" r="-7190"/>
                </a:stretch>
              </a:blipFill>
            </p:spPr>
            <p:txBody>
              <a:bodyPr/>
              <a:lstStyle/>
              <a:p>
                <a:r>
                  <a:rPr lang="ru-RU">
                    <a:noFill/>
                  </a:rPr>
                  <a:t> </a:t>
                </a:r>
              </a:p>
            </p:txBody>
          </p:sp>
        </mc:Fallback>
      </mc:AlternateContent>
      <p:cxnSp>
        <p:nvCxnSpPr>
          <p:cNvPr id="9" name="Прямая соединительная линия 8">
            <a:extLst>
              <a:ext uri="{FF2B5EF4-FFF2-40B4-BE49-F238E27FC236}">
                <a16:creationId xmlns:a16="http://schemas.microsoft.com/office/drawing/2014/main" id="{B5B294B4-82B0-4F90-BF4D-F2E7279F46B2}"/>
              </a:ext>
            </a:extLst>
          </p:cNvPr>
          <p:cNvCxnSpPr>
            <a:cxnSpLocks/>
          </p:cNvCxnSpPr>
          <p:nvPr/>
        </p:nvCxnSpPr>
        <p:spPr>
          <a:xfrm>
            <a:off x="257576" y="3694359"/>
            <a:ext cx="21636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7C770930-AE5D-4BA3-8770-B2FA38292271}"/>
              </a:ext>
            </a:extLst>
          </p:cNvPr>
          <p:cNvCxnSpPr>
            <a:cxnSpLocks/>
          </p:cNvCxnSpPr>
          <p:nvPr/>
        </p:nvCxnSpPr>
        <p:spPr>
          <a:xfrm flipV="1">
            <a:off x="2264535" y="1816617"/>
            <a:ext cx="0" cy="2218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D5E4B3-4262-4609-A2DF-DAFFB30EB1B5}"/>
              </a:ext>
            </a:extLst>
          </p:cNvPr>
          <p:cNvSpPr txBox="1"/>
          <p:nvPr/>
        </p:nvSpPr>
        <p:spPr>
          <a:xfrm>
            <a:off x="5467151" y="1655258"/>
            <a:ext cx="24308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Решение:</a:t>
            </a:r>
            <a:endPar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17" name="TextBox 16">
            <a:extLst>
              <a:ext uri="{FF2B5EF4-FFF2-40B4-BE49-F238E27FC236}">
                <a16:creationId xmlns:a16="http://schemas.microsoft.com/office/drawing/2014/main" id="{3E7593A0-E739-4FA7-859C-EE1A38F401C5}"/>
              </a:ext>
            </a:extLst>
          </p:cNvPr>
          <p:cNvSpPr txBox="1"/>
          <p:nvPr/>
        </p:nvSpPr>
        <p:spPr>
          <a:xfrm>
            <a:off x="2450016" y="2161413"/>
            <a:ext cx="9663171" cy="1569660"/>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Из таблицы «</a:t>
            </a:r>
            <a:r>
              <a:rPr lang="ru-RU" sz="2400" b="1" dirty="0">
                <a:latin typeface="Courier New" panose="02070309020205020404" pitchFamily="49" charset="0"/>
                <a:cs typeface="Courier New" panose="02070309020205020404" pitchFamily="49" charset="0"/>
              </a:rPr>
              <a:t>Давления и плотности насыщенных водяных паров» </a:t>
            </a:r>
            <a:r>
              <a:rPr lang="ru-RU" sz="2400" dirty="0">
                <a:latin typeface="Courier New" panose="02070309020205020404" pitchFamily="49" charset="0"/>
                <a:cs typeface="Courier New" panose="02070309020205020404" pitchFamily="49" charset="0"/>
              </a:rPr>
              <a:t>найдем плотность насыщенных паров при</a:t>
            </a:r>
            <a:r>
              <a:rPr lang="en-US" sz="2400" dirty="0">
                <a:latin typeface="Courier New" panose="02070309020205020404" pitchFamily="49" charset="0"/>
                <a:cs typeface="Courier New" panose="02070309020205020404" pitchFamily="49" charset="0"/>
              </a:rPr>
              <a:t> t</a:t>
            </a:r>
            <a:r>
              <a:rPr lang="en-US" sz="2400" baseline="-25000" dirty="0">
                <a:latin typeface="Courier New" panose="02070309020205020404" pitchFamily="49" charset="0"/>
                <a:cs typeface="Courier New" panose="02070309020205020404" pitchFamily="49" charset="0"/>
              </a:rPr>
              <a:t>1</a:t>
            </a:r>
            <a:r>
              <a:rPr lang="en-US" sz="2400" dirty="0">
                <a:latin typeface="Courier New" panose="02070309020205020404" pitchFamily="49" charset="0"/>
                <a:cs typeface="Courier New" panose="02070309020205020404" pitchFamily="49" charset="0"/>
              </a:rPr>
              <a:t>=20</a:t>
            </a:r>
            <a:r>
              <a:rPr lang="en-US" sz="2400" baseline="30000" dirty="0">
                <a:latin typeface="Courier New" panose="02070309020205020404" pitchFamily="49" charset="0"/>
                <a:cs typeface="Courier New" panose="02070309020205020404" pitchFamily="49" charset="0"/>
              </a:rPr>
              <a:t>o</a:t>
            </a:r>
            <a:r>
              <a:rPr lang="en-US" sz="2400" dirty="0">
                <a:latin typeface="Courier New" panose="02070309020205020404" pitchFamily="49" charset="0"/>
                <a:cs typeface="Courier New" panose="02070309020205020404" pitchFamily="49" charset="0"/>
              </a:rPr>
              <a:t>C</a:t>
            </a:r>
          </a:p>
          <a:p>
            <a:r>
              <a:rPr lang="ru-RU" sz="2400" dirty="0">
                <a:latin typeface="Courier New" panose="02070309020205020404" pitchFamily="49" charset="0"/>
                <a:cs typeface="Courier New" panose="02070309020205020404" pitchFamily="49" charset="0"/>
              </a:rPr>
              <a:t>и добавим к данным задачи: </a:t>
            </a:r>
            <a:r>
              <a:rPr lang="el-GR" sz="2400" dirty="0">
                <a:latin typeface="Courier New" panose="02070309020205020404" pitchFamily="49" charset="0"/>
                <a:cs typeface="Courier New" panose="02070309020205020404" pitchFamily="49" charset="0"/>
              </a:rPr>
              <a:t>ρ</a:t>
            </a:r>
            <a:r>
              <a:rPr lang="ru-RU" sz="2400" baseline="-25000" dirty="0">
                <a:latin typeface="Courier New" panose="02070309020205020404" pitchFamily="49" charset="0"/>
                <a:cs typeface="Courier New" panose="02070309020205020404" pitchFamily="49" charset="0"/>
              </a:rPr>
              <a:t>н</a:t>
            </a:r>
            <a:r>
              <a:rPr lang="ru-RU" sz="24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ru-RU" sz="2400" dirty="0">
                <a:latin typeface="Courier New" panose="02070309020205020404" pitchFamily="49" charset="0"/>
                <a:cs typeface="Courier New" panose="02070309020205020404" pitchFamily="49" charset="0"/>
              </a:rPr>
              <a:t> 17,3 г/м</a:t>
            </a:r>
            <a:r>
              <a:rPr lang="ru-RU" sz="2400" baseline="30000"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 Теперь можно найти абсолютную влажность при t</a:t>
            </a:r>
            <a:r>
              <a:rPr lang="en-US" sz="2400" baseline="-25000"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3F2017-B4CE-4D12-8504-F6F572519338}"/>
                  </a:ext>
                </a:extLst>
              </p:cNvPr>
              <p:cNvSpPr txBox="1"/>
              <p:nvPr/>
            </p:nvSpPr>
            <p:spPr>
              <a:xfrm>
                <a:off x="3134124" y="3694359"/>
                <a:ext cx="7945508" cy="8911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ru-RU" sz="2800" i="1" smtClean="0">
                              <a:latin typeface="Cambria Math" panose="02040503050406030204" pitchFamily="18" charset="0"/>
                              <a:ea typeface="Cambria Math" panose="02040503050406030204" pitchFamily="18" charset="0"/>
                            </a:rPr>
                            <m:t>𝜑</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rPr>
                                <m:t>1</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𝜌</m:t>
                              </m:r>
                            </m:e>
                            <m:sub>
                              <m:r>
                                <a:rPr lang="ru-RU" sz="2800" b="0" i="1" smtClean="0">
                                  <a:latin typeface="Cambria Math" panose="02040503050406030204" pitchFamily="18" charset="0"/>
                                </a:rPr>
                                <m:t>н</m:t>
                              </m:r>
                            </m:sub>
                          </m:sSub>
                        </m:den>
                      </m:f>
                      <m:r>
                        <a:rPr lang="ru-RU" sz="2800" b="0" i="1" smtClean="0">
                          <a:latin typeface="Cambria Math" panose="02040503050406030204" pitchFamily="18" charset="0"/>
                        </a:rPr>
                        <m:t>00%</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𝜌</m:t>
                              </m:r>
                            </m:e>
                            <m:sub>
                              <m:r>
                                <a:rPr lang="ru-RU" sz="2800" b="0" i="1" smtClean="0">
                                  <a:latin typeface="Cambria Math" panose="02040503050406030204" pitchFamily="18" charset="0"/>
                                </a:rPr>
                                <m:t>н</m:t>
                              </m:r>
                            </m:sub>
                          </m:sSub>
                        </m:num>
                        <m:den>
                          <m:r>
                            <a:rPr lang="ru-RU" sz="2800" b="0" i="1" smtClean="0">
                              <a:latin typeface="Cambria Math" panose="02040503050406030204" pitchFamily="18" charset="0"/>
                            </a:rPr>
                            <m:t>100%</m:t>
                          </m:r>
                        </m:den>
                      </m:f>
                      <m:r>
                        <a:rPr lang="ru-RU" sz="2800" b="0" i="1" smtClean="0">
                          <a:latin typeface="Cambria Math" panose="02040503050406030204" pitchFamily="18" charset="0"/>
                        </a:rPr>
                        <m:t>=</m:t>
                      </m:r>
                      <m:f>
                        <m:fPr>
                          <m:ctrlPr>
                            <a:rPr lang="ru-RU" sz="2800" b="0" i="1" smtClean="0">
                              <a:latin typeface="Cambria Math" panose="02040503050406030204" pitchFamily="18" charset="0"/>
                            </a:rPr>
                          </m:ctrlPr>
                        </m:fPr>
                        <m:num>
                          <m:r>
                            <a:rPr lang="ru-RU" sz="2800" b="0" i="1" smtClean="0">
                              <a:latin typeface="Cambria Math" panose="02040503050406030204" pitchFamily="18" charset="0"/>
                            </a:rPr>
                            <m:t>58%</m:t>
                          </m:r>
                          <m:r>
                            <a:rPr lang="ru-RU" sz="2800" b="0" i="1" smtClean="0">
                              <a:latin typeface="Cambria Math" panose="02040503050406030204" pitchFamily="18" charset="0"/>
                              <a:ea typeface="Cambria Math" panose="02040503050406030204" pitchFamily="18" charset="0"/>
                            </a:rPr>
                            <m:t>∙17,3</m:t>
                          </m:r>
                        </m:num>
                        <m:den>
                          <m:r>
                            <a:rPr lang="ru-RU" sz="2800" b="0" i="1" smtClean="0">
                              <a:latin typeface="Cambria Math" panose="02040503050406030204" pitchFamily="18" charset="0"/>
                            </a:rPr>
                            <m:t>100%</m:t>
                          </m:r>
                        </m:den>
                      </m:f>
                      <m:r>
                        <a:rPr lang="ru-RU" sz="2800" b="0" i="1" smtClean="0">
                          <a:latin typeface="Cambria Math" panose="02040503050406030204" pitchFamily="18" charset="0"/>
                        </a:rPr>
                        <m:t>=10</m:t>
                      </m:r>
                      <m:f>
                        <m:fPr>
                          <m:ctrlPr>
                            <a:rPr lang="ru-RU" sz="2800" b="0" i="1" smtClean="0">
                              <a:latin typeface="Cambria Math" panose="02040503050406030204" pitchFamily="18" charset="0"/>
                            </a:rPr>
                          </m:ctrlPr>
                        </m:fPr>
                        <m:num>
                          <m:r>
                            <a:rPr lang="ru-RU" sz="2800" b="0" i="1" smtClean="0">
                              <a:latin typeface="Cambria Math" panose="02040503050406030204" pitchFamily="18" charset="0"/>
                            </a:rPr>
                            <m:t>г</m:t>
                          </m:r>
                        </m:num>
                        <m:den>
                          <m:sSup>
                            <m:sSupPr>
                              <m:ctrlPr>
                                <a:rPr lang="ru-RU" sz="2800" b="0" i="1" smtClean="0">
                                  <a:latin typeface="Cambria Math" panose="02040503050406030204" pitchFamily="18" charset="0"/>
                                </a:rPr>
                              </m:ctrlPr>
                            </m:sSupPr>
                            <m:e>
                              <m:r>
                                <a:rPr lang="ru-RU" sz="2800" b="0" i="1" smtClean="0">
                                  <a:latin typeface="Cambria Math" panose="02040503050406030204" pitchFamily="18" charset="0"/>
                                </a:rPr>
                                <m:t>м</m:t>
                              </m:r>
                            </m:e>
                            <m:sup>
                              <m:r>
                                <a:rPr lang="ru-RU" sz="2800" b="0" i="1" smtClean="0">
                                  <a:latin typeface="Cambria Math" panose="02040503050406030204" pitchFamily="18" charset="0"/>
                                </a:rPr>
                                <m:t>3</m:t>
                              </m:r>
                            </m:sup>
                          </m:sSup>
                        </m:den>
                      </m:f>
                      <m:r>
                        <a:rPr lang="ru-RU" sz="2800" b="0" i="1" smtClean="0">
                          <a:latin typeface="Cambria Math" panose="02040503050406030204" pitchFamily="18" charset="0"/>
                        </a:rPr>
                        <m:t>.</m:t>
                      </m:r>
                    </m:oMath>
                  </m:oMathPara>
                </a14:m>
                <a:endParaRPr lang="ru-RU" sz="2800" dirty="0"/>
              </a:p>
            </p:txBody>
          </p:sp>
        </mc:Choice>
        <mc:Fallback xmlns="">
          <p:sp>
            <p:nvSpPr>
              <p:cNvPr id="19" name="TextBox 18">
                <a:extLst>
                  <a:ext uri="{FF2B5EF4-FFF2-40B4-BE49-F238E27FC236}">
                    <a16:creationId xmlns:a16="http://schemas.microsoft.com/office/drawing/2014/main" id="{423F2017-B4CE-4D12-8504-F6F572519338}"/>
                  </a:ext>
                </a:extLst>
              </p:cNvPr>
              <p:cNvSpPr txBox="1">
                <a:spLocks noRot="1" noChangeAspect="1" noMove="1" noResize="1" noEditPoints="1" noAdjustHandles="1" noChangeArrowheads="1" noChangeShapeType="1" noTextEdit="1"/>
              </p:cNvSpPr>
              <p:nvPr/>
            </p:nvSpPr>
            <p:spPr>
              <a:xfrm>
                <a:off x="3134124" y="3694359"/>
                <a:ext cx="7945508" cy="891141"/>
              </a:xfrm>
              <a:prstGeom prst="rect">
                <a:avLst/>
              </a:prstGeom>
              <a:blipFill>
                <a:blip r:embed="rId3"/>
                <a:stretch>
                  <a:fillRect/>
                </a:stretch>
              </a:blipFill>
            </p:spPr>
            <p:txBody>
              <a:bodyPr/>
              <a:lstStyle/>
              <a:p>
                <a:r>
                  <a:rPr lang="ru-RU">
                    <a:noFill/>
                  </a:rPr>
                  <a:t> </a:t>
                </a:r>
              </a:p>
            </p:txBody>
          </p:sp>
        </mc:Fallback>
      </mc:AlternateContent>
      <p:sp>
        <p:nvSpPr>
          <p:cNvPr id="21" name="TextBox 20">
            <a:extLst>
              <a:ext uri="{FF2B5EF4-FFF2-40B4-BE49-F238E27FC236}">
                <a16:creationId xmlns:a16="http://schemas.microsoft.com/office/drawing/2014/main" id="{E1E6C78B-72C6-4514-B478-52C7E55D7C73}"/>
              </a:ext>
            </a:extLst>
          </p:cNvPr>
          <p:cNvSpPr txBox="1"/>
          <p:nvPr/>
        </p:nvSpPr>
        <p:spPr>
          <a:xfrm>
            <a:off x="191036" y="4596761"/>
            <a:ext cx="11809925" cy="1938992"/>
          </a:xfrm>
          <a:prstGeom prst="rect">
            <a:avLst/>
          </a:prstGeom>
          <a:noFill/>
        </p:spPr>
        <p:txBody>
          <a:bodyPr wrap="square">
            <a:spAutoFit/>
          </a:bodyPr>
          <a:lstStyle/>
          <a:p>
            <a:pPr indent="631825" algn="just"/>
            <a:r>
              <a:rPr lang="ru-RU" sz="2400" dirty="0">
                <a:latin typeface="Courier New" panose="02070309020205020404" pitchFamily="49" charset="0"/>
                <a:cs typeface="Courier New" panose="02070309020205020404" pitchFamily="49" charset="0"/>
              </a:rPr>
              <a:t>Роса выпадает, если абсолютная влажность воздуха будет равна плотности насыщающих паров при более низкой температуре. В таблице 4 находим, что наиболее близкая температура, соответствующая плотности паров, равной 10 г/м</a:t>
            </a:r>
            <a:r>
              <a:rPr lang="ru-RU" sz="2400" baseline="30000"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 это температура 11 °C. </a:t>
            </a:r>
            <a:r>
              <a:rPr lang="ru-RU" sz="2400" dirty="0">
                <a:solidFill>
                  <a:srgbClr val="FF0000"/>
                </a:solidFill>
                <a:latin typeface="Courier New" panose="02070309020205020404" pitchFamily="49" charset="0"/>
                <a:cs typeface="Courier New" panose="02070309020205020404" pitchFamily="49" charset="0"/>
              </a:rPr>
              <a:t>Следовательно, роса выпадает при температуре 11 °C.</a:t>
            </a:r>
          </a:p>
        </p:txBody>
      </p:sp>
      <p:pic>
        <p:nvPicPr>
          <p:cNvPr id="5" name="Рисунок 4">
            <a:extLst>
              <a:ext uri="{FF2B5EF4-FFF2-40B4-BE49-F238E27FC236}">
                <a16:creationId xmlns:a16="http://schemas.microsoft.com/office/drawing/2014/main" id="{89EE9828-565A-4D4C-8036-FF2C34B98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36" y="500848"/>
            <a:ext cx="723900" cy="419100"/>
          </a:xfrm>
          <a:prstGeom prst="rect">
            <a:avLst/>
          </a:prstGeom>
        </p:spPr>
      </p:pic>
    </p:spTree>
    <p:extLst>
      <p:ext uri="{BB962C8B-B14F-4D97-AF65-F5344CB8AC3E}">
        <p14:creationId xmlns:p14="http://schemas.microsoft.com/office/powerpoint/2010/main" val="29716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71E02A-6608-417B-8F3C-5B7D636DE87A}"/>
              </a:ext>
            </a:extLst>
          </p:cNvPr>
          <p:cNvSpPr txBox="1"/>
          <p:nvPr/>
        </p:nvSpPr>
        <p:spPr>
          <a:xfrm>
            <a:off x="202842" y="446295"/>
            <a:ext cx="11684358" cy="1200329"/>
          </a:xfrm>
          <a:prstGeom prst="rect">
            <a:avLst/>
          </a:prstGeom>
          <a:noFill/>
        </p:spPr>
        <p:txBody>
          <a:bodyPr wrap="square">
            <a:spAutoFit/>
          </a:bodyPr>
          <a:lstStyle/>
          <a:p>
            <a:pPr indent="720725" algn="just"/>
            <a:r>
              <a:rPr lang="ru-RU" sz="2400" dirty="0">
                <a:latin typeface="Courier New" panose="02070309020205020404" pitchFamily="49" charset="0"/>
                <a:cs typeface="Courier New" panose="02070309020205020404" pitchFamily="49" charset="0"/>
              </a:rPr>
              <a:t>Сколько надо испарить воды в 1000 м</a:t>
            </a:r>
            <a:r>
              <a:rPr lang="ru-RU" sz="2400" baseline="30000"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 воздуха, относительная влажность которого 40% при 10 °C, чтобы увлажнить его до 60 % при 17 °C?</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B9A9D2-98DF-4848-A132-359E4B81D92A}"/>
                  </a:ext>
                </a:extLst>
              </p:cNvPr>
              <p:cNvSpPr txBox="1"/>
              <p:nvPr/>
            </p:nvSpPr>
            <p:spPr>
              <a:xfrm>
                <a:off x="266161" y="1649269"/>
                <a:ext cx="3134384" cy="4360168"/>
              </a:xfrm>
              <a:prstGeom prst="rect">
                <a:avLst/>
              </a:prstGeom>
              <a:noFill/>
            </p:spPr>
            <p:txBody>
              <a:bodyPr wrap="none" rtlCol="0">
                <a:spAutoFit/>
              </a:bodyPr>
              <a:lstStyle/>
              <a:p>
                <a:r>
                  <a:rPr lang="ru-RU" sz="3200" b="1" dirty="0">
                    <a:latin typeface="Courier New" panose="02070309020205020404" pitchFamily="49" charset="0"/>
                    <a:cs typeface="Courier New" panose="02070309020205020404" pitchFamily="49" charset="0"/>
                  </a:rPr>
                  <a:t>Дано:</a:t>
                </a:r>
                <a:endParaRPr lang="en-US" sz="3200" b="1" dirty="0">
                  <a:latin typeface="Courier New" panose="02070309020205020404" pitchFamily="49" charset="0"/>
                  <a:cs typeface="Courier New" panose="02070309020205020404" pitchFamily="49" charset="0"/>
                </a:endParaRPr>
              </a:p>
              <a:p>
                <a:r>
                  <a:rPr lang="en-US" sz="3200" dirty="0">
                    <a:latin typeface="Courier New" panose="02070309020205020404" pitchFamily="49" charset="0"/>
                    <a:cs typeface="Courier New" panose="02070309020205020404" pitchFamily="49" charset="0"/>
                  </a:rPr>
                  <a:t>t</a:t>
                </a:r>
                <a:r>
                  <a:rPr lang="en-US" sz="3200" baseline="-25000" dirty="0">
                    <a:latin typeface="Courier New" panose="02070309020205020404" pitchFamily="49" charset="0"/>
                    <a:cs typeface="Courier New" panose="02070309020205020404" pitchFamily="49" charset="0"/>
                  </a:rPr>
                  <a:t>1</a:t>
                </a:r>
                <a:r>
                  <a:rPr lang="en-US" sz="3200" dirty="0">
                    <a:latin typeface="Courier New" panose="02070309020205020404" pitchFamily="49" charset="0"/>
                    <a:cs typeface="Courier New" panose="02070309020205020404" pitchFamily="49" charset="0"/>
                  </a:rPr>
                  <a:t>=</a:t>
                </a:r>
                <a:r>
                  <a:rPr lang="ru-RU" sz="3200" dirty="0">
                    <a:latin typeface="Courier New" panose="02070309020205020404" pitchFamily="49" charset="0"/>
                    <a:cs typeface="Courier New" panose="02070309020205020404" pitchFamily="49" charset="0"/>
                  </a:rPr>
                  <a:t>1</a:t>
                </a:r>
                <a:r>
                  <a:rPr lang="en-US" sz="3200" dirty="0">
                    <a:latin typeface="Courier New" panose="02070309020205020404" pitchFamily="49" charset="0"/>
                    <a:cs typeface="Courier New" panose="02070309020205020404" pitchFamily="49" charset="0"/>
                  </a:rPr>
                  <a:t>0</a:t>
                </a:r>
                <a:r>
                  <a:rPr lang="en-US" sz="3200" baseline="30000" dirty="0">
                    <a:latin typeface="Courier New" panose="02070309020205020404" pitchFamily="49" charset="0"/>
                    <a:cs typeface="Courier New" panose="02070309020205020404" pitchFamily="49" charset="0"/>
                  </a:rPr>
                  <a:t>o</a:t>
                </a:r>
                <a:r>
                  <a:rPr lang="en-US" sz="3200" dirty="0">
                    <a:latin typeface="Courier New" panose="02070309020205020404" pitchFamily="49" charset="0"/>
                    <a:cs typeface="Courier New" panose="02070309020205020404" pitchFamily="49" charset="0"/>
                  </a:rPr>
                  <a:t>C</a:t>
                </a:r>
              </a:p>
              <a:p>
                <a14:m>
                  <m:oMath xmlns:m="http://schemas.openxmlformats.org/officeDocument/2006/math">
                    <m:r>
                      <a:rPr lang="ru-RU" sz="3200" i="1" smtClean="0">
                        <a:latin typeface="Cambria Math" panose="02040503050406030204" pitchFamily="18" charset="0"/>
                        <a:ea typeface="Cambria Math" panose="02040503050406030204" pitchFamily="18" charset="0"/>
                      </a:rPr>
                      <m:t>𝜑</m:t>
                    </m:r>
                  </m:oMath>
                </a14:m>
                <a:r>
                  <a:rPr lang="en-US" sz="3200" baseline="-25000" dirty="0">
                    <a:latin typeface="Courier New" panose="02070309020205020404" pitchFamily="49" charset="0"/>
                    <a:cs typeface="Courier New" panose="02070309020205020404" pitchFamily="49" charset="0"/>
                  </a:rPr>
                  <a:t>1</a:t>
                </a:r>
                <a:r>
                  <a:rPr lang="en-US" sz="3200" dirty="0">
                    <a:latin typeface="Courier New" panose="02070309020205020404" pitchFamily="49" charset="0"/>
                    <a:cs typeface="Courier New" panose="02070309020205020404" pitchFamily="49" charset="0"/>
                  </a:rPr>
                  <a:t>=</a:t>
                </a:r>
                <a:r>
                  <a:rPr lang="ru-RU" sz="3200" dirty="0">
                    <a:latin typeface="Courier New" panose="02070309020205020404" pitchFamily="49" charset="0"/>
                    <a:cs typeface="Courier New" panose="02070309020205020404" pitchFamily="49" charset="0"/>
                  </a:rPr>
                  <a:t>40</a:t>
                </a:r>
                <a:r>
                  <a:rPr lang="en-US" sz="3200" dirty="0">
                    <a:latin typeface="Courier New" panose="02070309020205020404" pitchFamily="49" charset="0"/>
                    <a:cs typeface="Courier New" panose="02070309020205020404" pitchFamily="49" charset="0"/>
                  </a:rPr>
                  <a:t>%</a:t>
                </a:r>
              </a:p>
              <a:p>
                <a14:m>
                  <m:oMath xmlns:m="http://schemas.openxmlformats.org/officeDocument/2006/math">
                    <m:r>
                      <a:rPr lang="ru-RU" sz="3200" i="1" smtClean="0">
                        <a:latin typeface="Cambria Math" panose="02040503050406030204" pitchFamily="18" charset="0"/>
                        <a:ea typeface="Cambria Math" panose="02040503050406030204" pitchFamily="18" charset="0"/>
                      </a:rPr>
                      <m:t>𝜑</m:t>
                    </m:r>
                  </m:oMath>
                </a14:m>
                <a:r>
                  <a:rPr lang="en-US" sz="3200" baseline="-25000" dirty="0">
                    <a:latin typeface="Courier New" panose="02070309020205020404" pitchFamily="49" charset="0"/>
                    <a:cs typeface="Courier New" panose="02070309020205020404" pitchFamily="49" charset="0"/>
                  </a:rPr>
                  <a:t>2</a:t>
                </a:r>
                <a:r>
                  <a:rPr lang="en-US" sz="3200" dirty="0">
                    <a:latin typeface="Courier New" panose="02070309020205020404" pitchFamily="49" charset="0"/>
                    <a:cs typeface="Courier New" panose="02070309020205020404" pitchFamily="49" charset="0"/>
                  </a:rPr>
                  <a:t>=</a:t>
                </a:r>
                <a:r>
                  <a:rPr lang="ru-RU" sz="3200" dirty="0">
                    <a:latin typeface="Courier New" panose="02070309020205020404" pitchFamily="49" charset="0"/>
                    <a:cs typeface="Courier New" panose="02070309020205020404" pitchFamily="49" charset="0"/>
                  </a:rPr>
                  <a:t>6</a:t>
                </a:r>
                <a:r>
                  <a:rPr lang="en-US" sz="3200" dirty="0">
                    <a:latin typeface="Courier New" panose="02070309020205020404" pitchFamily="49" charset="0"/>
                    <a:cs typeface="Courier New" panose="02070309020205020404" pitchFamily="49" charset="0"/>
                  </a:rPr>
                  <a:t>0%</a:t>
                </a:r>
              </a:p>
              <a:p>
                <a:r>
                  <a:rPr lang="en-US" sz="3200" dirty="0">
                    <a:latin typeface="Courier New" panose="02070309020205020404" pitchFamily="49" charset="0"/>
                    <a:cs typeface="Courier New" panose="02070309020205020404" pitchFamily="49" charset="0"/>
                  </a:rPr>
                  <a:t>t</a:t>
                </a:r>
                <a:r>
                  <a:rPr lang="en-US" sz="3200" baseline="-25000" dirty="0">
                    <a:latin typeface="Courier New" panose="02070309020205020404" pitchFamily="49" charset="0"/>
                    <a:cs typeface="Courier New" panose="02070309020205020404" pitchFamily="49" charset="0"/>
                  </a:rPr>
                  <a:t>2</a:t>
                </a:r>
                <a:r>
                  <a:rPr lang="ru-RU" sz="3200" dirty="0">
                    <a:latin typeface="Courier New" panose="02070309020205020404" pitchFamily="49" charset="0"/>
                    <a:cs typeface="Courier New" panose="02070309020205020404" pitchFamily="49" charset="0"/>
                  </a:rPr>
                  <a:t>=17</a:t>
                </a:r>
                <a:r>
                  <a:rPr lang="en-US" sz="3200" baseline="30000" dirty="0" err="1">
                    <a:latin typeface="Courier New" panose="02070309020205020404" pitchFamily="49" charset="0"/>
                    <a:cs typeface="Courier New" panose="02070309020205020404" pitchFamily="49" charset="0"/>
                  </a:rPr>
                  <a:t>o</a:t>
                </a:r>
                <a:r>
                  <a:rPr lang="en-US" sz="3200" dirty="0" err="1">
                    <a:latin typeface="Courier New" panose="02070309020205020404" pitchFamily="49" charset="0"/>
                    <a:cs typeface="Courier New" panose="02070309020205020404" pitchFamily="49" charset="0"/>
                  </a:rPr>
                  <a:t>C</a:t>
                </a:r>
                <a:endParaRPr lang="en-US" sz="3200" dirty="0">
                  <a:latin typeface="Courier New" panose="02070309020205020404" pitchFamily="49" charset="0"/>
                  <a:cs typeface="Courier New" panose="02070309020205020404" pitchFamily="49" charset="0"/>
                </a:endParaRPr>
              </a:p>
              <a:p>
                <a14:m>
                  <m:oMath xmlns:m="http://schemas.openxmlformats.org/officeDocument/2006/math">
                    <m:r>
                      <a:rPr lang="en-US" sz="3200" i="1">
                        <a:latin typeface="Cambria Math" panose="02040503050406030204" pitchFamily="18" charset="0"/>
                        <a:ea typeface="Cambria Math" panose="02040503050406030204" pitchFamily="18" charset="0"/>
                      </a:rPr>
                      <m:t>𝜌</m:t>
                    </m:r>
                  </m:oMath>
                </a14:m>
                <a:r>
                  <a:rPr lang="ru-RU" sz="3200" baseline="-25000" dirty="0">
                    <a:latin typeface="Courier New" panose="02070309020205020404" pitchFamily="49" charset="0"/>
                    <a:cs typeface="Courier New" panose="02070309020205020404" pitchFamily="49" charset="0"/>
                  </a:rPr>
                  <a:t>н</a:t>
                </a:r>
                <a:r>
                  <a:rPr lang="en-US" sz="3200" baseline="-25000" dirty="0">
                    <a:latin typeface="Courier New" panose="02070309020205020404" pitchFamily="49" charset="0"/>
                    <a:cs typeface="Courier New" panose="02070309020205020404" pitchFamily="49" charset="0"/>
                  </a:rPr>
                  <a:t>1</a:t>
                </a:r>
                <a:r>
                  <a:rPr lang="en-US" sz="3200" dirty="0">
                    <a:latin typeface="Courier New" panose="02070309020205020404" pitchFamily="49" charset="0"/>
                    <a:cs typeface="Courier New" panose="02070309020205020404" pitchFamily="49" charset="0"/>
                  </a:rPr>
                  <a:t>=</a:t>
                </a:r>
                <a:r>
                  <a:rPr lang="ru-RU" sz="3200" dirty="0">
                    <a:latin typeface="Courier New" panose="02070309020205020404" pitchFamily="49" charset="0"/>
                    <a:cs typeface="Courier New" panose="02070309020205020404" pitchFamily="49" charset="0"/>
                  </a:rPr>
                  <a:t>9,4г/см</a:t>
                </a:r>
                <a:r>
                  <a:rPr lang="ru-RU" sz="3200" baseline="30000" dirty="0">
                    <a:latin typeface="Courier New" panose="02070309020205020404" pitchFamily="49" charset="0"/>
                    <a:cs typeface="Courier New" panose="02070309020205020404" pitchFamily="49" charset="0"/>
                  </a:rPr>
                  <a:t>3</a:t>
                </a:r>
              </a:p>
              <a:p>
                <a14:m>
                  <m:oMath xmlns:m="http://schemas.openxmlformats.org/officeDocument/2006/math">
                    <m:r>
                      <a:rPr lang="en-US" sz="3200" i="1" smtClean="0">
                        <a:latin typeface="Cambria Math" panose="02040503050406030204" pitchFamily="18" charset="0"/>
                        <a:ea typeface="Cambria Math" panose="02040503050406030204" pitchFamily="18" charset="0"/>
                      </a:rPr>
                      <m:t>𝜌</m:t>
                    </m:r>
                  </m:oMath>
                </a14:m>
                <a:r>
                  <a:rPr lang="ru-RU" sz="3200" baseline="-25000" dirty="0">
                    <a:latin typeface="Courier New" panose="02070309020205020404" pitchFamily="49" charset="0"/>
                    <a:cs typeface="Courier New" panose="02070309020205020404" pitchFamily="49" charset="0"/>
                  </a:rPr>
                  <a:t>н2</a:t>
                </a:r>
                <a:r>
                  <a:rPr lang="en-US" sz="3200" dirty="0">
                    <a:latin typeface="Courier New" panose="02070309020205020404" pitchFamily="49" charset="0"/>
                    <a:cs typeface="Courier New" panose="02070309020205020404" pitchFamily="49" charset="0"/>
                  </a:rPr>
                  <a:t>=</a:t>
                </a:r>
                <a:r>
                  <a:rPr lang="ru-RU" sz="3200" dirty="0">
                    <a:latin typeface="Courier New" panose="02070309020205020404" pitchFamily="49" charset="0"/>
                    <a:cs typeface="Courier New" panose="02070309020205020404" pitchFamily="49" charset="0"/>
                  </a:rPr>
                  <a:t>14,5г/см</a:t>
                </a:r>
                <a:r>
                  <a:rPr lang="ru-RU" sz="3200" baseline="30000" dirty="0">
                    <a:latin typeface="Courier New" panose="02070309020205020404" pitchFamily="49" charset="0"/>
                    <a:cs typeface="Courier New" panose="02070309020205020404" pitchFamily="49" charset="0"/>
                  </a:rPr>
                  <a:t>3</a:t>
                </a:r>
                <a:endParaRPr lang="ru-RU" sz="3200" dirty="0">
                  <a:latin typeface="Courier New" panose="02070309020205020404" pitchFamily="49" charset="0"/>
                  <a:cs typeface="Courier New" panose="02070309020205020404" pitchFamily="49" charset="0"/>
                </a:endParaRPr>
              </a:p>
              <a:p>
                <a:r>
                  <a:rPr lang="ru-RU" sz="3200" dirty="0">
                    <a:latin typeface="Courier New" panose="02070309020205020404" pitchFamily="49" charset="0"/>
                    <a:cs typeface="Courier New" panose="02070309020205020404" pitchFamily="49" charset="0"/>
                  </a:rPr>
                  <a:t>∆</a:t>
                </a:r>
                <a:r>
                  <a:rPr lang="en-US" sz="3200" dirty="0">
                    <a:latin typeface="Courier New" panose="02070309020205020404" pitchFamily="49" charset="0"/>
                    <a:cs typeface="Courier New" panose="02070309020205020404" pitchFamily="49" charset="0"/>
                  </a:rPr>
                  <a:t>m - ?</a:t>
                </a:r>
              </a:p>
              <a:p>
                <a:endParaRPr lang="en-US" sz="3200" baseline="30000" dirty="0">
                  <a:latin typeface="Courier New" panose="02070309020205020404" pitchFamily="49" charset="0"/>
                  <a:cs typeface="Courier New" panose="02070309020205020404" pitchFamily="49" charset="0"/>
                </a:endParaRPr>
              </a:p>
            </p:txBody>
          </p:sp>
        </mc:Choice>
        <mc:Fallback xmlns="">
          <p:sp>
            <p:nvSpPr>
              <p:cNvPr id="6" name="TextBox 5">
                <a:extLst>
                  <a:ext uri="{FF2B5EF4-FFF2-40B4-BE49-F238E27FC236}">
                    <a16:creationId xmlns:a16="http://schemas.microsoft.com/office/drawing/2014/main" id="{8DB9A9D2-98DF-4848-A132-359E4B81D92A}"/>
                  </a:ext>
                </a:extLst>
              </p:cNvPr>
              <p:cNvSpPr txBox="1">
                <a:spLocks noRot="1" noChangeAspect="1" noMove="1" noResize="1" noEditPoints="1" noAdjustHandles="1" noChangeArrowheads="1" noChangeShapeType="1" noTextEdit="1"/>
              </p:cNvSpPr>
              <p:nvPr/>
            </p:nvSpPr>
            <p:spPr>
              <a:xfrm>
                <a:off x="266161" y="1649269"/>
                <a:ext cx="3134384" cy="4360168"/>
              </a:xfrm>
              <a:prstGeom prst="rect">
                <a:avLst/>
              </a:prstGeom>
              <a:blipFill>
                <a:blip r:embed="rId2"/>
                <a:stretch>
                  <a:fillRect l="-5058" t="-1818" r="-1556"/>
                </a:stretch>
              </a:blipFill>
            </p:spPr>
            <p:txBody>
              <a:bodyPr/>
              <a:lstStyle/>
              <a:p>
                <a:r>
                  <a:rPr lang="ru-RU">
                    <a:noFill/>
                  </a:rPr>
                  <a:t> </a:t>
                </a:r>
              </a:p>
            </p:txBody>
          </p:sp>
        </mc:Fallback>
      </mc:AlternateContent>
      <p:cxnSp>
        <p:nvCxnSpPr>
          <p:cNvPr id="7" name="Прямая соединительная линия 6">
            <a:extLst>
              <a:ext uri="{FF2B5EF4-FFF2-40B4-BE49-F238E27FC236}">
                <a16:creationId xmlns:a16="http://schemas.microsoft.com/office/drawing/2014/main" id="{85BD04E3-A134-45C6-89D6-0577AF69B028}"/>
              </a:ext>
            </a:extLst>
          </p:cNvPr>
          <p:cNvCxnSpPr>
            <a:cxnSpLocks/>
          </p:cNvCxnSpPr>
          <p:nvPr/>
        </p:nvCxnSpPr>
        <p:spPr>
          <a:xfrm>
            <a:off x="202842" y="5179169"/>
            <a:ext cx="32996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23D010C9-218E-490B-BCFB-51CAB02A7E77}"/>
              </a:ext>
            </a:extLst>
          </p:cNvPr>
          <p:cNvCxnSpPr>
            <a:cxnSpLocks/>
          </p:cNvCxnSpPr>
          <p:nvPr/>
        </p:nvCxnSpPr>
        <p:spPr>
          <a:xfrm flipV="1">
            <a:off x="3400545" y="1841679"/>
            <a:ext cx="0" cy="3734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203AF-3C55-4184-999E-22D4552DAA2A}"/>
              </a:ext>
            </a:extLst>
          </p:cNvPr>
          <p:cNvSpPr txBox="1"/>
          <p:nvPr/>
        </p:nvSpPr>
        <p:spPr>
          <a:xfrm>
            <a:off x="6297231" y="1655258"/>
            <a:ext cx="24308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Решение:</a:t>
            </a:r>
            <a:endPar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70D1EAB-3E84-45A5-A7FF-1FAC9DF5844C}"/>
                  </a:ext>
                </a:extLst>
              </p:cNvPr>
              <p:cNvSpPr txBox="1"/>
              <p:nvPr/>
            </p:nvSpPr>
            <p:spPr>
              <a:xfrm>
                <a:off x="3485855" y="2240033"/>
                <a:ext cx="8706144" cy="830997"/>
              </a:xfrm>
              <a:prstGeom prst="rect">
                <a:avLst/>
              </a:prstGeom>
              <a:noFill/>
            </p:spPr>
            <p:txBody>
              <a:bodyPr wrap="square">
                <a:spAutoFit/>
              </a:bodyPr>
              <a:lstStyle/>
              <a:p>
                <a:pPr indent="720725"/>
                <a:r>
                  <a:rPr lang="ru-RU" sz="2400" dirty="0">
                    <a:latin typeface="Courier New" panose="02070309020205020404" pitchFamily="49" charset="0"/>
                    <a:cs typeface="Courier New" panose="02070309020205020404" pitchFamily="49" charset="0"/>
                  </a:rPr>
                  <a:t>Найдем массу паров воды в воздухе при температуре t</a:t>
                </a:r>
                <a:r>
                  <a:rPr lang="en-US" sz="2400" baseline="-25000"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 и влажности</a:t>
                </a:r>
                <a:r>
                  <a:rPr lang="en-US" sz="2400" dirty="0">
                    <a:latin typeface="Courier New" panose="02070309020205020404" pitchFamily="49" charset="0"/>
                    <a:cs typeface="Courier New" panose="02070309020205020404" pitchFamily="49" charset="0"/>
                  </a:rPr>
                  <a:t> </a:t>
                </a:r>
                <a14:m>
                  <m:oMath xmlns:m="http://schemas.openxmlformats.org/officeDocument/2006/math">
                    <m:r>
                      <a:rPr lang="ru-RU" sz="2400" i="1" smtClean="0">
                        <a:latin typeface="Cambria Math" panose="02040503050406030204" pitchFamily="18" charset="0"/>
                        <a:ea typeface="Cambria Math" panose="02040503050406030204" pitchFamily="18" charset="0"/>
                      </a:rPr>
                      <m:t>𝜑</m:t>
                    </m:r>
                  </m:oMath>
                </a14:m>
                <a:r>
                  <a:rPr lang="en-US" sz="2400" baseline="-25000" dirty="0">
                    <a:latin typeface="Courier New" panose="02070309020205020404" pitchFamily="49" charset="0"/>
                    <a:cs typeface="Courier New" panose="02070309020205020404" pitchFamily="49" charset="0"/>
                  </a:rPr>
                  <a:t>1</a:t>
                </a:r>
                <a:r>
                  <a:rPr lang="en-US" sz="2400" dirty="0">
                    <a:latin typeface="Courier New" panose="02070309020205020404" pitchFamily="49" charset="0"/>
                    <a:cs typeface="Courier New" panose="02070309020205020404" pitchFamily="49" charset="0"/>
                  </a:rPr>
                  <a:t>:</a:t>
                </a:r>
                <a:endParaRPr lang="ru-RU" sz="2400" dirty="0">
                  <a:latin typeface="Courier New" panose="02070309020205020404" pitchFamily="49" charset="0"/>
                  <a:cs typeface="Courier New" panose="02070309020205020404" pitchFamily="49" charset="0"/>
                </a:endParaRPr>
              </a:p>
            </p:txBody>
          </p:sp>
        </mc:Choice>
        <mc:Fallback xmlns="">
          <p:sp>
            <p:nvSpPr>
              <p:cNvPr id="17" name="TextBox 16">
                <a:extLst>
                  <a:ext uri="{FF2B5EF4-FFF2-40B4-BE49-F238E27FC236}">
                    <a16:creationId xmlns:a16="http://schemas.microsoft.com/office/drawing/2014/main" id="{970D1EAB-3E84-45A5-A7FF-1FAC9DF5844C}"/>
                  </a:ext>
                </a:extLst>
              </p:cNvPr>
              <p:cNvSpPr txBox="1">
                <a:spLocks noRot="1" noChangeAspect="1" noMove="1" noResize="1" noEditPoints="1" noAdjustHandles="1" noChangeArrowheads="1" noChangeShapeType="1" noTextEdit="1"/>
              </p:cNvSpPr>
              <p:nvPr/>
            </p:nvSpPr>
            <p:spPr>
              <a:xfrm>
                <a:off x="3485855" y="2240033"/>
                <a:ext cx="8706144" cy="830997"/>
              </a:xfrm>
              <a:prstGeom prst="rect">
                <a:avLst/>
              </a:prstGeom>
              <a:blipFill>
                <a:blip r:embed="rId3"/>
                <a:stretch>
                  <a:fillRect l="-1120" t="-5839" b="-160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F4EAC95-4532-41D2-818B-09B4E928B064}"/>
                  </a:ext>
                </a:extLst>
              </p:cNvPr>
              <p:cNvSpPr txBox="1"/>
              <p:nvPr/>
            </p:nvSpPr>
            <p:spPr>
              <a:xfrm>
                <a:off x="3502503" y="3763729"/>
                <a:ext cx="8423336" cy="830997"/>
              </a:xfrm>
              <a:prstGeom prst="rect">
                <a:avLst/>
              </a:prstGeom>
              <a:noFill/>
            </p:spPr>
            <p:txBody>
              <a:bodyPr wrap="square">
                <a:spAutoFit/>
              </a:bodyPr>
              <a:lstStyle/>
              <a:p>
                <a:pPr indent="720725"/>
                <a:r>
                  <a:rPr lang="ru-RU" sz="2400" dirty="0">
                    <a:latin typeface="Courier New" panose="02070309020205020404" pitchFamily="49" charset="0"/>
                    <a:cs typeface="Courier New" panose="02070309020205020404" pitchFamily="49" charset="0"/>
                  </a:rPr>
                  <a:t>Теперь аналогично найдем массу воды при температуре t</a:t>
                </a:r>
                <a:r>
                  <a:rPr lang="en-US" sz="2400"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 и влажности </a:t>
                </a:r>
                <a14:m>
                  <m:oMath xmlns:m="http://schemas.openxmlformats.org/officeDocument/2006/math">
                    <m:r>
                      <a:rPr lang="ru-RU" sz="2400" i="1" smtClean="0">
                        <a:latin typeface="Cambria Math" panose="02040503050406030204" pitchFamily="18" charset="0"/>
                        <a:ea typeface="Cambria Math" panose="02040503050406030204" pitchFamily="18" charset="0"/>
                      </a:rPr>
                      <m:t>𝜑</m:t>
                    </m:r>
                  </m:oMath>
                </a14:m>
                <a:r>
                  <a:rPr lang="en-US" sz="2400" baseline="-25000" dirty="0">
                    <a:latin typeface="Courier New" panose="02070309020205020404" pitchFamily="49" charset="0"/>
                    <a:cs typeface="Courier New" panose="02070309020205020404" pitchFamily="49" charset="0"/>
                  </a:rPr>
                  <a:t>2</a:t>
                </a:r>
                <a:r>
                  <a:rPr lang="en-US" sz="2400" dirty="0">
                    <a:latin typeface="Courier New" panose="02070309020205020404" pitchFamily="49" charset="0"/>
                    <a:cs typeface="Courier New" panose="02070309020205020404" pitchFamily="49" charset="0"/>
                  </a:rPr>
                  <a:t>:</a:t>
                </a:r>
                <a:endParaRPr lang="ru-RU" sz="2400" dirty="0">
                  <a:latin typeface="Courier New" panose="02070309020205020404" pitchFamily="49" charset="0"/>
                  <a:cs typeface="Courier New" panose="02070309020205020404" pitchFamily="49" charset="0"/>
                </a:endParaRPr>
              </a:p>
            </p:txBody>
          </p:sp>
        </mc:Choice>
        <mc:Fallback xmlns="">
          <p:sp>
            <p:nvSpPr>
              <p:cNvPr id="19" name="TextBox 18">
                <a:extLst>
                  <a:ext uri="{FF2B5EF4-FFF2-40B4-BE49-F238E27FC236}">
                    <a16:creationId xmlns:a16="http://schemas.microsoft.com/office/drawing/2014/main" id="{7F4EAC95-4532-41D2-818B-09B4E928B064}"/>
                  </a:ext>
                </a:extLst>
              </p:cNvPr>
              <p:cNvSpPr txBox="1">
                <a:spLocks noRot="1" noChangeAspect="1" noMove="1" noResize="1" noEditPoints="1" noAdjustHandles="1" noChangeArrowheads="1" noChangeShapeType="1" noTextEdit="1"/>
              </p:cNvSpPr>
              <p:nvPr/>
            </p:nvSpPr>
            <p:spPr>
              <a:xfrm>
                <a:off x="3502503" y="3763729"/>
                <a:ext cx="8423336" cy="830997"/>
              </a:xfrm>
              <a:prstGeom prst="rect">
                <a:avLst/>
              </a:prstGeom>
              <a:blipFill>
                <a:blip r:embed="rId4"/>
                <a:stretch>
                  <a:fillRect l="-1159" t="-5839" b="-16058"/>
                </a:stretch>
              </a:blipFill>
            </p:spPr>
            <p:txBody>
              <a:bodyPr/>
              <a:lstStyle/>
              <a:p>
                <a:r>
                  <a:rPr lang="ru-RU">
                    <a:noFill/>
                  </a:rPr>
                  <a:t> </a:t>
                </a:r>
              </a:p>
            </p:txBody>
          </p:sp>
        </mc:Fallback>
      </mc:AlternateContent>
      <p:pic>
        <p:nvPicPr>
          <p:cNvPr id="21" name="Рисунок 20">
            <a:extLst>
              <a:ext uri="{FF2B5EF4-FFF2-40B4-BE49-F238E27FC236}">
                <a16:creationId xmlns:a16="http://schemas.microsoft.com/office/drawing/2014/main" id="{D3AABD18-DA51-484F-85DA-55E3AC5D86B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964738" y="3058606"/>
            <a:ext cx="5095875" cy="695325"/>
          </a:xfrm>
          <a:prstGeom prst="rect">
            <a:avLst/>
          </a:prstGeom>
        </p:spPr>
      </p:pic>
      <p:pic>
        <p:nvPicPr>
          <p:cNvPr id="23" name="Рисунок 22">
            <a:extLst>
              <a:ext uri="{FF2B5EF4-FFF2-40B4-BE49-F238E27FC236}">
                <a16:creationId xmlns:a16="http://schemas.microsoft.com/office/drawing/2014/main" id="{DFFDB3D0-8E85-404E-87D4-F33CED93C01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4738" y="4572504"/>
            <a:ext cx="5143500" cy="695325"/>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8553182-8EDF-4578-87D0-834CBD491D38}"/>
                  </a:ext>
                </a:extLst>
              </p:cNvPr>
              <p:cNvSpPr txBox="1"/>
              <p:nvPr/>
            </p:nvSpPr>
            <p:spPr>
              <a:xfrm>
                <a:off x="3502503" y="5169953"/>
                <a:ext cx="8423335" cy="461665"/>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Значения </a:t>
                </a:r>
                <a14:m>
                  <m:oMath xmlns:m="http://schemas.openxmlformats.org/officeDocument/2006/math">
                    <m:r>
                      <a:rPr lang="en-US" sz="2400" i="1" smtClean="0">
                        <a:latin typeface="Cambria Math" panose="02040503050406030204" pitchFamily="18" charset="0"/>
                        <a:ea typeface="Cambria Math" panose="02040503050406030204" pitchFamily="18" charset="0"/>
                      </a:rPr>
                      <m:t>𝜌</m:t>
                    </m:r>
                  </m:oMath>
                </a14:m>
                <a:r>
                  <a:rPr lang="ru-RU" sz="2400" baseline="-25000" dirty="0">
                    <a:latin typeface="Courier New" panose="02070309020205020404" pitchFamily="49" charset="0"/>
                    <a:cs typeface="Courier New" panose="02070309020205020404" pitchFamily="49" charset="0"/>
                  </a:rPr>
                  <a:t>н</a:t>
                </a:r>
                <a:r>
                  <a:rPr lang="en-US" sz="2400" baseline="-25000"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 и </a:t>
                </a:r>
                <a14:m>
                  <m:oMath xmlns:m="http://schemas.openxmlformats.org/officeDocument/2006/math">
                    <m:r>
                      <a:rPr lang="en-US" sz="2400" i="1">
                        <a:latin typeface="Cambria Math" panose="02040503050406030204" pitchFamily="18" charset="0"/>
                        <a:ea typeface="Cambria Math" panose="02040503050406030204" pitchFamily="18" charset="0"/>
                      </a:rPr>
                      <m:t>𝜌</m:t>
                    </m:r>
                  </m:oMath>
                </a14:m>
                <a:r>
                  <a:rPr lang="ru-RU" sz="2400" baseline="-25000" dirty="0">
                    <a:latin typeface="Courier New" panose="02070309020205020404" pitchFamily="49" charset="0"/>
                    <a:cs typeface="Courier New" panose="02070309020205020404" pitchFamily="49" charset="0"/>
                  </a:rPr>
                  <a:t>н2</a:t>
                </a:r>
                <a:r>
                  <a:rPr lang="ru-RU" sz="2400" dirty="0">
                    <a:latin typeface="Courier New" panose="02070309020205020404" pitchFamily="49" charset="0"/>
                    <a:cs typeface="Courier New" panose="02070309020205020404" pitchFamily="49" charset="0"/>
                  </a:rPr>
                  <a:t> найдем по таблице.</a:t>
                </a:r>
              </a:p>
            </p:txBody>
          </p:sp>
        </mc:Choice>
        <mc:Fallback xmlns="">
          <p:sp>
            <p:nvSpPr>
              <p:cNvPr id="25" name="TextBox 24">
                <a:extLst>
                  <a:ext uri="{FF2B5EF4-FFF2-40B4-BE49-F238E27FC236}">
                    <a16:creationId xmlns:a16="http://schemas.microsoft.com/office/drawing/2014/main" id="{D8553182-8EDF-4578-87D0-834CBD491D38}"/>
                  </a:ext>
                </a:extLst>
              </p:cNvPr>
              <p:cNvSpPr txBox="1">
                <a:spLocks noRot="1" noChangeAspect="1" noMove="1" noResize="1" noEditPoints="1" noAdjustHandles="1" noChangeArrowheads="1" noChangeShapeType="1" noTextEdit="1"/>
              </p:cNvSpPr>
              <p:nvPr/>
            </p:nvSpPr>
            <p:spPr>
              <a:xfrm>
                <a:off x="3502503" y="5169953"/>
                <a:ext cx="8423335" cy="461665"/>
              </a:xfrm>
              <a:prstGeom prst="rect">
                <a:avLst/>
              </a:prstGeom>
              <a:blipFill>
                <a:blip r:embed="rId9"/>
                <a:stretch>
                  <a:fillRect l="-1159" t="-9211" b="-30263"/>
                </a:stretch>
              </a:blipFill>
            </p:spPr>
            <p:txBody>
              <a:bodyPr/>
              <a:lstStyle/>
              <a:p>
                <a:r>
                  <a:rPr lang="ru-RU">
                    <a:noFill/>
                  </a:rPr>
                  <a:t> </a:t>
                </a:r>
              </a:p>
            </p:txBody>
          </p:sp>
        </mc:Fallback>
      </mc:AlternateContent>
      <p:pic>
        <p:nvPicPr>
          <p:cNvPr id="27" name="Рисунок 26">
            <a:extLst>
              <a:ext uri="{FF2B5EF4-FFF2-40B4-BE49-F238E27FC236}">
                <a16:creationId xmlns:a16="http://schemas.microsoft.com/office/drawing/2014/main" id="{43E16145-55D8-4BD5-AC99-FCA16113B595}"/>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3571757" y="5669348"/>
            <a:ext cx="5219700" cy="714375"/>
          </a:xfrm>
          <a:prstGeom prst="rect">
            <a:avLst/>
          </a:prstGeom>
        </p:spPr>
      </p:pic>
      <p:pic>
        <p:nvPicPr>
          <p:cNvPr id="29" name="Рисунок 28">
            <a:extLst>
              <a:ext uri="{FF2B5EF4-FFF2-40B4-BE49-F238E27FC236}">
                <a16:creationId xmlns:a16="http://schemas.microsoft.com/office/drawing/2014/main" id="{DCB4DDA5-742F-49A1-80BE-57CB16DE3234}"/>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9681629" y="5842715"/>
            <a:ext cx="1590675" cy="333375"/>
          </a:xfrm>
          <a:prstGeom prst="rect">
            <a:avLst/>
          </a:prstGeom>
        </p:spPr>
      </p:pic>
      <p:pic>
        <p:nvPicPr>
          <p:cNvPr id="4" name="Рисунок 3">
            <a:extLst>
              <a:ext uri="{FF2B5EF4-FFF2-40B4-BE49-F238E27FC236}">
                <a16:creationId xmlns:a16="http://schemas.microsoft.com/office/drawing/2014/main" id="{5FE4F4B8-0E8B-4C29-956F-6BE19A82423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687" y="419938"/>
            <a:ext cx="733425" cy="428625"/>
          </a:xfrm>
          <a:prstGeom prst="rect">
            <a:avLst/>
          </a:prstGeom>
        </p:spPr>
      </p:pic>
    </p:spTree>
    <p:extLst>
      <p:ext uri="{BB962C8B-B14F-4D97-AF65-F5344CB8AC3E}">
        <p14:creationId xmlns:p14="http://schemas.microsoft.com/office/powerpoint/2010/main" val="19494116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2346</Words>
  <Application>Microsoft Office PowerPoint</Application>
  <PresentationFormat>Широкоэкранный</PresentationFormat>
  <Paragraphs>201</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Calibri Light</vt:lpstr>
      <vt:lpstr>Cambria Math</vt:lpstr>
      <vt:lpstr>Courier New</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Дубовик</dc:creator>
  <cp:lastModifiedBy>Владимир Дубовик</cp:lastModifiedBy>
  <cp:revision>79</cp:revision>
  <dcterms:created xsi:type="dcterms:W3CDTF">2025-02-13T11:33:50Z</dcterms:created>
  <dcterms:modified xsi:type="dcterms:W3CDTF">2025-02-20T08:03:01Z</dcterms:modified>
</cp:coreProperties>
</file>