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media/image24.jpg" ContentType="image/png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theme/themeOverride33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630" autoAdjust="0"/>
  </p:normalViewPr>
  <p:slideViewPr>
    <p:cSldViewPr snapToGrid="0" showGuides="1">
      <p:cViewPr varScale="1">
        <p:scale>
          <a:sx n="101" d="100"/>
          <a:sy n="101" d="100"/>
        </p:scale>
        <p:origin x="12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&#1048;&#1085;&#1092;&#1086;&#1088;&#1084;&#1072;&#1090;&#1080;&#1082;&#1072;\&#1071;&#1088;&#1094;&#1086;&#1074;&#1072;\&#1048;&#1085;&#1092;&#1086;&#1088;&#1084;&#1072;&#1090;&#1080;&#1082;&#1072;%209%20&#1082;&#1083;&#1072;&#1089;&#1089;\26.%20&#1051;&#1086;&#1075;&#1080;&#1095;&#1077;&#1089;&#1082;&#1080;&#1077;%20&#1092;&#1091;&#1085;&#1082;&#1094;&#1080;&#1080;\&#1060;&#1072;&#1081;&#1083;&#1099;%20&#1076;&#1083;&#1103;%20&#1091;&#1088;&#1086;&#1082;&#1072;\&#1090;&#1072;&#1073;&#1083;&#1080;&#1094;&#1072;%20&#1079;&#1072;&#1082;&#1072;&#1079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Кол-во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Элемент легенды 1</c:v>
                </c:pt>
                <c:pt idx="1">
                  <c:v>Элемент легенды 2</c:v>
                </c:pt>
                <c:pt idx="2">
                  <c:v>Элемент легенды 3</c:v>
                </c:pt>
                <c:pt idx="3">
                  <c:v>Элемент легенды 4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36742080"/>
        <c:axId val="336741688"/>
      </c:barChart>
      <c:valAx>
        <c:axId val="336741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36742080"/>
        <c:crosses val="autoZero"/>
        <c:crossBetween val="between"/>
      </c:valAx>
      <c:catAx>
        <c:axId val="336742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3674168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0F123-017A-45E4-9265-55D49CE6BF0A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7EFD7-A553-4F67-B9BD-14FA20BC5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5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543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lang="ru-RU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515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913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239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640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765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434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911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lang="ru-RU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17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168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18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260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31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71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20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998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21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960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22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00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23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390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24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195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25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873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26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02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27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164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lang="ru-RU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28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227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29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55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327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30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830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31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411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32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871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33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02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34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02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35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060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36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88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37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058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38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3484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39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88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1198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40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767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41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10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81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27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Заголовок должен быть цвета фона раздела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22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796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724955"/>
            <a:ext cx="5486399" cy="44762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использовать декоративные элементы, чтобы слайд не выглядел пустым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9448185"/>
            <a:ext cx="2971799" cy="497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ru-RU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47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36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65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37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6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4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629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36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524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415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61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03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6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58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98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37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92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42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146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ru-RU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12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F8E">
            <a:alpha val="66666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defTabSz="914400">
              <a:buSzPct val="25000"/>
            </a:pPr>
            <a:fld id="{00000000-1234-1234-1234-123412341234}" type="slidenum">
              <a:rPr lang="ru-RU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 algn="r" defTabSz="914400">
                <a:buSzPct val="25000"/>
              </a:pPr>
              <a:t>‹#›</a:t>
            </a:fld>
            <a:endParaRPr lang="ru-RU" sz="1200" kern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69636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F8E">
            <a:alpha val="66666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pPr defTabSz="91440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 defTabSz="914400">
              <a:buSzPct val="25000"/>
            </a:pPr>
            <a:fld id="{00000000-1234-1234-1234-123412341234}" type="slidenum">
              <a:rPr lang="ru-RU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 algn="r" defTabSz="914400">
                <a:buSzPct val="25000"/>
              </a:pPr>
              <a:t>‹#›</a:t>
            </a:fld>
            <a:endParaRPr lang="ru-RU" sz="1200" kern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5969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0.gi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7.xml"/><Relationship Id="rId6" Type="http://schemas.openxmlformats.org/officeDocument/2006/relationships/image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8.xml"/><Relationship Id="rId6" Type="http://schemas.openxmlformats.org/officeDocument/2006/relationships/image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F8E">
            <a:alpha val="0"/>
          </a:srgb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0" y="-1014"/>
            <a:ext cx="9144000" cy="5144514"/>
          </a:xfrm>
          <a:prstGeom prst="rect">
            <a:avLst/>
          </a:prstGeom>
          <a:solidFill>
            <a:srgbClr val="B4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400" kern="0" dirty="0">
              <a:solidFill>
                <a:srgbClr val="FFFFFF"/>
              </a:solidFill>
              <a:sym typeface="Arial"/>
              <a:rtl val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7" b="5385"/>
          <a:stretch/>
        </p:blipFill>
        <p:spPr>
          <a:xfrm>
            <a:off x="4805913" y="276979"/>
            <a:ext cx="4338087" cy="4866521"/>
          </a:xfrm>
          <a:prstGeom prst="rect">
            <a:avLst/>
          </a:prstGeom>
        </p:spPr>
      </p:pic>
      <p:sp>
        <p:nvSpPr>
          <p:cNvPr id="5" name="Shape 87"/>
          <p:cNvSpPr txBox="1"/>
          <p:nvPr/>
        </p:nvSpPr>
        <p:spPr>
          <a:xfrm>
            <a:off x="403100" y="4215185"/>
            <a:ext cx="3994238" cy="578959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anchor="ctr" anchorCtr="0">
            <a:spAutoFit/>
          </a:bodyPr>
          <a:lstStyle/>
          <a:p>
            <a:pPr defTabSz="914400">
              <a:buClr>
                <a:srgbClr val="494429"/>
              </a:buClr>
              <a:buSzPct val="25000"/>
            </a:pPr>
            <a:r>
              <a:rPr lang="ru-RU" sz="1400" kern="0">
                <a:solidFill>
                  <a:srgbClr val="000000"/>
                </a:solidFill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Информационное моделирование </a:t>
            </a:r>
            <a:endParaRPr lang="ru-RU" sz="1400" kern="0" dirty="0">
              <a:solidFill>
                <a:srgbClr val="000000"/>
              </a:solidFill>
              <a:ea typeface="Blogger Sans" panose="02000506030000020004" pitchFamily="50" charset="0"/>
              <a:cs typeface="Segoe UI Semibold" panose="020B0702040204020203" pitchFamily="34" charset="0"/>
              <a:sym typeface="Calibri"/>
              <a:rtl val="0"/>
            </a:endParaRPr>
          </a:p>
        </p:txBody>
      </p:sp>
      <p:sp>
        <p:nvSpPr>
          <p:cNvPr id="7" name="Shape 87"/>
          <p:cNvSpPr txBox="1"/>
          <p:nvPr/>
        </p:nvSpPr>
        <p:spPr>
          <a:xfrm>
            <a:off x="372436" y="1446750"/>
            <a:ext cx="4364038" cy="1656177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anchor="ctr" anchorCtr="0">
            <a:spAutoFit/>
          </a:bodyPr>
          <a:lstStyle/>
          <a:p>
            <a:pPr defTabSz="914400">
              <a:buClr>
                <a:srgbClr val="494429"/>
              </a:buClr>
              <a:buSzPct val="25000"/>
            </a:pPr>
            <a:r>
              <a:rPr lang="ru-RU" sz="2800" kern="0" dirty="0">
                <a:solidFill>
                  <a:srgbClr val="FFFFFF"/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Компьютерное информационное моделирование</a:t>
            </a:r>
            <a:endParaRPr lang="ru-RU" sz="2800" kern="0" dirty="0" smtClean="0">
              <a:solidFill>
                <a:srgbClr val="FFFFFF"/>
              </a:solidFill>
              <a:latin typeface="Roboto Slab"/>
              <a:ea typeface="Blogger Sans" panose="02000506030000020004" pitchFamily="50" charset="0"/>
              <a:cs typeface="Segoe UI Semibold" panose="020B0702040204020203" pitchFamily="34" charset="0"/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87350" y="4216910"/>
            <a:ext cx="34196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3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96499" y="370796"/>
            <a:ext cx="2870575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Классы моделей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66363" y="2091690"/>
            <a:ext cx="2548900" cy="96012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sym typeface="Arial"/>
                <a:rtl val="0"/>
              </a:rPr>
              <a:t>Модели</a:t>
            </a:r>
            <a:endParaRPr lang="ru-RU" sz="2000" kern="0" dirty="0">
              <a:solidFill>
                <a:srgbClr val="000000"/>
              </a:solidFill>
              <a:latin typeface="Roboto Slab"/>
              <a:sym typeface="Arial"/>
              <a:rtl val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15754" y="948616"/>
            <a:ext cx="2565400" cy="97155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 defTabSz="914400"/>
            <a:r>
              <a:rPr lang="ru-RU" sz="1600" kern="0" dirty="0" smtClean="0">
                <a:solidFill>
                  <a:srgbClr val="000000"/>
                </a:solidFill>
                <a:latin typeface="Roboto Slab"/>
                <a:sym typeface="Arial"/>
                <a:rtl val="0"/>
              </a:rPr>
              <a:t>Материальные</a:t>
            </a:r>
            <a:endParaRPr lang="ru-RU" sz="1600" kern="0" dirty="0">
              <a:solidFill>
                <a:srgbClr val="000000"/>
              </a:solidFill>
              <a:latin typeface="Roboto Slab"/>
              <a:sym typeface="Arial"/>
              <a:rtl val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15754" y="3426749"/>
            <a:ext cx="2571025" cy="97155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 defTabSz="914400"/>
            <a:r>
              <a:rPr lang="ru-RU" sz="1600" kern="0" dirty="0" smtClean="0">
                <a:solidFill>
                  <a:srgbClr val="000000"/>
                </a:solidFill>
                <a:latin typeface="Roboto Slab"/>
                <a:sym typeface="Arial"/>
                <a:rtl val="0"/>
              </a:rPr>
              <a:t>Информационные</a:t>
            </a:r>
            <a:endParaRPr lang="ru-RU" sz="1600" kern="0" dirty="0">
              <a:solidFill>
                <a:srgbClr val="000000"/>
              </a:solidFill>
              <a:latin typeface="Roboto Slab"/>
              <a:sym typeface="Arial"/>
              <a:rtl val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/>
          <a:stretch/>
        </p:blipFill>
        <p:spPr>
          <a:xfrm>
            <a:off x="0" y="3426749"/>
            <a:ext cx="1504813" cy="1583575"/>
          </a:xfrm>
          <a:prstGeom prst="rect">
            <a:avLst/>
          </a:prstGeom>
        </p:spPr>
      </p:pic>
      <p:cxnSp>
        <p:nvCxnSpPr>
          <p:cNvPr id="6" name="Скругленная соединительная линия 5"/>
          <p:cNvCxnSpPr>
            <a:stCxn id="20" idx="3"/>
            <a:endCxn id="21" idx="1"/>
          </p:cNvCxnSpPr>
          <p:nvPr/>
        </p:nvCxnSpPr>
        <p:spPr>
          <a:xfrm flipV="1">
            <a:off x="4115263" y="1434391"/>
            <a:ext cx="900491" cy="1137359"/>
          </a:xfrm>
          <a:prstGeom prst="curvedConnector3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>
            <a:stCxn id="20" idx="3"/>
            <a:endCxn id="26" idx="1"/>
          </p:cNvCxnSpPr>
          <p:nvPr/>
        </p:nvCxnSpPr>
        <p:spPr>
          <a:xfrm>
            <a:off x="4115263" y="2571750"/>
            <a:ext cx="900491" cy="1340774"/>
          </a:xfrm>
          <a:prstGeom prst="curvedConnector3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04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0" grpId="0" animBg="1"/>
      <p:bldP spid="21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42630" y="3921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57753" y="1774439"/>
            <a:ext cx="6228494" cy="1594622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b="1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Материальная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(предметная) модель воспроизводит геометрические, физические, химические, биологические свойства объектов в материальной форме. </a:t>
            </a:r>
          </a:p>
        </p:txBody>
      </p:sp>
    </p:spTree>
    <p:extLst>
      <p:ext uri="{BB962C8B-B14F-4D97-AF65-F5344CB8AC3E}">
        <p14:creationId xmlns:p14="http://schemas.microsoft.com/office/powerpoint/2010/main" val="239913127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13073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Материальные модели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3" y="1086750"/>
            <a:ext cx="1665000" cy="2917278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10" y="2808773"/>
            <a:ext cx="2679603" cy="1998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>
          <a:xfrm>
            <a:off x="4027088" y="557342"/>
            <a:ext cx="2998070" cy="2464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23" y="2661750"/>
            <a:ext cx="3213776" cy="20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16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13200" y="367200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Материальные модели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3" y="1955379"/>
            <a:ext cx="2025750" cy="2821409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" b="5478"/>
          <a:stretch/>
        </p:blipFill>
        <p:spPr>
          <a:xfrm>
            <a:off x="2230744" y="996750"/>
            <a:ext cx="3823911" cy="2303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2436750"/>
            <a:ext cx="2905547" cy="234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7212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39581" y="4056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58000" y="1517005"/>
            <a:ext cx="6228494" cy="2517952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Предмет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изучения информатики </a:t>
            </a: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—</a:t>
            </a:r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информационные модели</a:t>
            </a:r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.</a:t>
            </a:r>
          </a:p>
          <a:p>
            <a:pPr defTabSz="914400"/>
            <a:endParaRPr lang="ru-RU" sz="2000" kern="0" dirty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  <a:p>
            <a:pPr defTabSz="914400"/>
            <a:r>
              <a:rPr lang="ru-RU" sz="2000" b="1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Информационная модель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 </a:t>
            </a: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—</a:t>
            </a:r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это совокупность информации, описывающая существенные свойства и состояния объекта, процесса, явления. </a:t>
            </a:r>
          </a:p>
        </p:txBody>
      </p:sp>
    </p:spTree>
    <p:extLst>
      <p:ext uri="{BB962C8B-B14F-4D97-AF65-F5344CB8AC3E}">
        <p14:creationId xmlns:p14="http://schemas.microsoft.com/office/powerpoint/2010/main" val="132522192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146" y="1087664"/>
            <a:ext cx="5895000" cy="3628855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ctr" anchorCtr="0">
            <a:spAutoFit/>
          </a:bodyPr>
          <a:lstStyle/>
          <a:p>
            <a:pPr algn="ctr" defTabSz="914400"/>
            <a:r>
              <a:rPr lang="ru-RU" sz="1600" b="1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Плавление.</a:t>
            </a:r>
          </a:p>
          <a:p>
            <a:pPr defTabSz="914400"/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кристаллах молекулы (или атомы) расположены в строгом порядке. Однако и в кристаллах они находятся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 тепловом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движении (колеблются). При нагревании тела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средняя скорость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движения молекул возрастает.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Следовательно, возрастает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 их средняя кинетическая энергия и температура.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Вследствие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этого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размах колебаний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молекул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(или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атомов) увеличивается. </a:t>
            </a:r>
            <a:endParaRPr lang="ru-RU" sz="1600" kern="0" dirty="0" smtClean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  <a:p>
            <a:pPr defTabSz="914400"/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Когда тело нагреется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до температуры плавления, то нарушится порядок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 расположении 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частиц в кристаллах. Кристаллы теряют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свою форму</a:t>
            </a:r>
            <a:r>
              <a:rPr lang="ru-RU" sz="16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. Вещество плавится, переходя из твёрдого состояния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 жидкое.</a:t>
            </a:r>
            <a:endParaRPr lang="ru-RU" sz="1600" kern="0" dirty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</p:txBody>
      </p:sp>
      <p:sp>
        <p:nvSpPr>
          <p:cNvPr id="7" name="Shape 87"/>
          <p:cNvSpPr txBox="1"/>
          <p:nvPr/>
        </p:nvSpPr>
        <p:spPr>
          <a:xfrm>
            <a:off x="2970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Информационные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31" y="1067157"/>
            <a:ext cx="3494769" cy="34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854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2970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Информационные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0" y="2150348"/>
            <a:ext cx="2492161" cy="1996402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39" y="1041750"/>
            <a:ext cx="3823911" cy="1648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37" y="1887116"/>
            <a:ext cx="2252513" cy="1861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71" y="2817984"/>
            <a:ext cx="2118281" cy="21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4032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7"/>
          <p:cNvSpPr txBox="1"/>
          <p:nvPr/>
        </p:nvSpPr>
        <p:spPr>
          <a:xfrm>
            <a:off x="387349" y="1131750"/>
            <a:ext cx="4005263" cy="1289753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ctr" anchorCtr="0">
            <a:spAutoFit/>
          </a:bodyPr>
          <a:lstStyle/>
          <a:p>
            <a:pPr algn="ctr" defTabSz="914400">
              <a:lnSpc>
                <a:spcPct val="200000"/>
              </a:lnSpc>
              <a:buClr>
                <a:srgbClr val="494429"/>
              </a:buClr>
              <a:buSzPct val="25000"/>
            </a:pPr>
            <a:r>
              <a:rPr lang="ru-RU" sz="1800" kern="0" dirty="0" smtClean="0">
                <a:solidFill>
                  <a:srgbClr val="000000"/>
                </a:solidFill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Отдельные предметы</a:t>
            </a:r>
          </a:p>
          <a:p>
            <a:pPr algn="ctr" defTabSz="914400">
              <a:lnSpc>
                <a:spcPct val="200000"/>
              </a:lnSpc>
              <a:buClr>
                <a:srgbClr val="494429"/>
              </a:buClr>
              <a:buSzPct val="25000"/>
            </a:pPr>
            <a:r>
              <a:rPr lang="ru-RU" sz="1800" kern="0" dirty="0" smtClean="0">
                <a:solidFill>
                  <a:srgbClr val="000000"/>
                </a:solidFill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Процессы</a:t>
            </a:r>
            <a:endParaRPr lang="ru-RU" sz="1800" kern="0" dirty="0">
              <a:solidFill>
                <a:srgbClr val="000000"/>
              </a:solidFill>
              <a:ea typeface="Blogger Sans" panose="02000506030000020004" pitchFamily="50" charset="0"/>
              <a:cs typeface="Segoe UI Semibold" panose="020B0702040204020203" pitchFamily="34" charset="0"/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8" name="Shape 87"/>
          <p:cNvSpPr txBox="1"/>
          <p:nvPr/>
        </p:nvSpPr>
        <p:spPr>
          <a:xfrm>
            <a:off x="297000" y="375751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Объекты информационных моделей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39" y="3119935"/>
            <a:ext cx="6435000" cy="2023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00" y="3201750"/>
            <a:ext cx="957438" cy="957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476"/>
            <a:ext cx="3844050" cy="3021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32" y="2705100"/>
            <a:ext cx="2438400" cy="243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00" y="746812"/>
            <a:ext cx="4876113" cy="26087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5" y="2569762"/>
            <a:ext cx="4116726" cy="2200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01" y="2444015"/>
            <a:ext cx="4234949" cy="28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91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6499" y="1320991"/>
            <a:ext cx="5445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Информационным 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моделированием занимается любая наука.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96500" y="4067687"/>
            <a:ext cx="5445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Старые модели заменяются на новые, более 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точные.</a:t>
            </a:r>
            <a:endParaRPr lang="ru-RU" sz="14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3" name="Shape 87"/>
          <p:cNvSpPr txBox="1"/>
          <p:nvPr/>
        </p:nvSpPr>
        <p:spPr>
          <a:xfrm>
            <a:off x="34235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Вывод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87350" y="2496089"/>
            <a:ext cx="6295895" cy="919720"/>
            <a:chOff x="387349" y="3727696"/>
            <a:chExt cx="6295895" cy="91972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87349" y="3727696"/>
              <a:ext cx="62958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Задача любой науки – это получение </a:t>
              </a:r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знаний.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7349" y="4124196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В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се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наши знания о реальности всегда носят приближённый, то есть модельный, характер.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83242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50424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Моделирование в предметных областях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87350" y="1173064"/>
            <a:ext cx="8369301" cy="1673976"/>
            <a:chOff x="396500" y="1932774"/>
            <a:chExt cx="8360149" cy="167397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4491500" y="1932774"/>
              <a:ext cx="4251043" cy="1665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 sz="1400" kern="0">
                <a:solidFill>
                  <a:srgbClr val="FFFFFF"/>
                </a:solidFill>
                <a:sym typeface="Arial"/>
                <a:rtl val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96500" y="1941750"/>
              <a:ext cx="8360149" cy="0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96500" y="2526750"/>
              <a:ext cx="8360149" cy="0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96500" y="3066750"/>
              <a:ext cx="8360149" cy="0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96500" y="3606750"/>
              <a:ext cx="8360149" cy="0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429399" y="1020984"/>
            <a:ext cx="3978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ru-RU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География</a:t>
            </a:r>
          </a:p>
          <a:p>
            <a:pPr defTabSz="914400">
              <a:lnSpc>
                <a:spcPct val="200000"/>
              </a:lnSpc>
            </a:pPr>
            <a:r>
              <a:rPr lang="ru-RU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Биология</a:t>
            </a:r>
          </a:p>
          <a:p>
            <a:pPr defTabSz="914400">
              <a:lnSpc>
                <a:spcPct val="200000"/>
              </a:lnSpc>
            </a:pPr>
            <a:r>
              <a:rPr lang="ru-RU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Физика</a:t>
            </a:r>
            <a:endParaRPr lang="ru-RU" sz="20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1026993"/>
            <a:ext cx="2964100" cy="185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ru-RU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Географические </a:t>
            </a:r>
          </a:p>
          <a:p>
            <a:pPr defTabSz="914400">
              <a:lnSpc>
                <a:spcPct val="200000"/>
              </a:lnSpc>
            </a:pPr>
            <a:r>
              <a:rPr lang="ru-RU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Биологические</a:t>
            </a:r>
          </a:p>
          <a:p>
            <a:pPr defTabSz="914400">
              <a:lnSpc>
                <a:spcPct val="200000"/>
              </a:lnSpc>
            </a:pPr>
            <a:r>
              <a:rPr lang="ru-RU" sz="20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Физические</a:t>
            </a:r>
            <a:endParaRPr lang="ru-RU" sz="20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9" y="3011548"/>
            <a:ext cx="1306496" cy="1752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3132" r="486" b="1505"/>
          <a:stretch/>
        </p:blipFill>
        <p:spPr>
          <a:xfrm>
            <a:off x="2930631" y="2938661"/>
            <a:ext cx="2970000" cy="1819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00" y="2938661"/>
            <a:ext cx="1830982" cy="18196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6" y="2937726"/>
            <a:ext cx="3560339" cy="18276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70" y="2938660"/>
            <a:ext cx="872681" cy="1878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5" y="2959976"/>
            <a:ext cx="1840223" cy="19052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68" y="2919543"/>
            <a:ext cx="2215716" cy="19596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13" y="3006643"/>
            <a:ext cx="1796995" cy="18190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97" y="4053693"/>
            <a:ext cx="2077062" cy="7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40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42630" y="3921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57753" y="1774439"/>
            <a:ext cx="6228494" cy="1286845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b="1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Моделирование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– это метод изучения окружающего мира, используемый различными </a:t>
            </a:r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науками.</a:t>
            </a:r>
            <a:endParaRPr lang="ru-RU" sz="2000" kern="0" dirty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00100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39581" y="4056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58000" y="1851750"/>
            <a:ext cx="6228494" cy="1286845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Информатика занимается общими методами и средствами создания и использования </a:t>
            </a:r>
            <a:r>
              <a:rPr lang="ru-RU" sz="2000" b="1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информационных моделей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0631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965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0" y="734039"/>
            <a:ext cx="4018619" cy="3129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9" y="2676103"/>
            <a:ext cx="2906940" cy="2374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2506849"/>
            <a:ext cx="2931303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50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0" y="917803"/>
            <a:ext cx="6705000" cy="4377757"/>
          </a:xfrm>
          <a:prstGeom prst="rect">
            <a:avLst/>
          </a:prstGeom>
        </p:spPr>
      </p:pic>
      <p:sp>
        <p:nvSpPr>
          <p:cNvPr id="7" name="Shape 87"/>
          <p:cNvSpPr txBox="1"/>
          <p:nvPr/>
        </p:nvSpPr>
        <p:spPr>
          <a:xfrm>
            <a:off x="3965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726746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965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63" y="928006"/>
            <a:ext cx="2841864" cy="2131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2629035"/>
            <a:ext cx="2241193" cy="21307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5" r="12508"/>
          <a:stretch/>
        </p:blipFill>
        <p:spPr>
          <a:xfrm>
            <a:off x="6515107" y="2628405"/>
            <a:ext cx="2241543" cy="21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772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87349" y="466115"/>
            <a:ext cx="517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Компьютерные модели позволяют:</a:t>
            </a:r>
            <a:endParaRPr lang="ru-RU" sz="2000" kern="0" dirty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7349" y="2543089"/>
            <a:ext cx="544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исследовать отклик моделируемой системы на изменения её параметров и начальных </a:t>
            </a:r>
            <a:r>
              <a:rPr lang="ru-RU" sz="16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условий;</a:t>
            </a:r>
            <a:endParaRPr lang="ru-RU" sz="16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4741" y="3770586"/>
            <a:ext cx="544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ru-RU" sz="16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строить 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весьма сложные модели, достаточно полно отражающие реальные объекты или процессы.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" y="1225473"/>
            <a:ext cx="5468586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264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364921948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39581" y="4056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22163" y="1626750"/>
            <a:ext cx="8144650" cy="2210175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Выяснить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, через сколько дней больной выздоровеет, то есть концентрация болезнетворных бактерий в его крови уменьшится с начального значения, которое вводится с клавиатуры, до 12 </a:t>
            </a:r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единиц, если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 результате применения лекарства концентрация бактерий ежедневно уменьшается на 20 % по сравнению с предыдущим днём?</a:t>
            </a:r>
          </a:p>
        </p:txBody>
      </p:sp>
    </p:spTree>
    <p:extLst>
      <p:ext uri="{BB962C8B-B14F-4D97-AF65-F5344CB8AC3E}">
        <p14:creationId xmlns:p14="http://schemas.microsoft.com/office/powerpoint/2010/main" val="40469481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6918" y="673738"/>
            <a:ext cx="5445125" cy="919720"/>
            <a:chOff x="387349" y="1204779"/>
            <a:chExt cx="5445125" cy="91972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3599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1-й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задачи: описание объекта и определение цели моделирования.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40162864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96499" y="370796"/>
            <a:ext cx="2870575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Группы задач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66363" y="2091690"/>
            <a:ext cx="2548900" cy="96012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sym typeface="Arial"/>
                <a:rtl val="0"/>
              </a:rPr>
              <a:t>Задачи</a:t>
            </a:r>
            <a:endParaRPr lang="ru-RU" sz="2000" kern="0" dirty="0">
              <a:solidFill>
                <a:srgbClr val="000000"/>
              </a:solidFill>
              <a:latin typeface="Roboto Slab"/>
              <a:sym typeface="Arial"/>
              <a:rtl val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15754" y="948616"/>
            <a:ext cx="3426246" cy="97155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 defTabSz="914400"/>
            <a:r>
              <a:rPr lang="ru-RU" sz="1600" kern="0" dirty="0">
                <a:solidFill>
                  <a:srgbClr val="000000"/>
                </a:solidFill>
                <a:latin typeface="Roboto Slab"/>
                <a:sym typeface="Arial"/>
                <a:rtl val="0"/>
              </a:rPr>
              <a:t>требуется исследовать, как изменяются характеристики объекта при некотором воздействии на него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15754" y="3156750"/>
            <a:ext cx="3426246" cy="1215001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 defTabSz="914400"/>
            <a:r>
              <a:rPr lang="ru-RU" sz="1600" kern="0" dirty="0">
                <a:solidFill>
                  <a:srgbClr val="000000"/>
                </a:solidFill>
                <a:latin typeface="Roboto Slab"/>
                <a:sym typeface="Arial"/>
                <a:rtl val="0"/>
              </a:rPr>
              <a:t>требуется определить, как нужно воздействовать на объект, чтобы его параметры удовлетворяли некоторому заданному </a:t>
            </a:r>
            <a:r>
              <a:rPr lang="ru-RU" sz="1600" kern="0" dirty="0" smtClean="0">
                <a:solidFill>
                  <a:srgbClr val="000000"/>
                </a:solidFill>
                <a:latin typeface="Roboto Slab"/>
                <a:sym typeface="Arial"/>
                <a:rtl val="0"/>
              </a:rPr>
              <a:t>условию</a:t>
            </a:r>
            <a:endParaRPr lang="ru-RU" sz="1600" kern="0" dirty="0">
              <a:solidFill>
                <a:srgbClr val="000000"/>
              </a:solidFill>
              <a:latin typeface="Roboto Slab"/>
              <a:sym typeface="Arial"/>
              <a:rtl val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/>
          <a:stretch/>
        </p:blipFill>
        <p:spPr>
          <a:xfrm>
            <a:off x="0" y="3426749"/>
            <a:ext cx="1504813" cy="1583575"/>
          </a:xfrm>
          <a:prstGeom prst="rect">
            <a:avLst/>
          </a:prstGeom>
        </p:spPr>
      </p:pic>
      <p:cxnSp>
        <p:nvCxnSpPr>
          <p:cNvPr id="6" name="Скругленная соединительная линия 5"/>
          <p:cNvCxnSpPr>
            <a:stCxn id="20" idx="3"/>
            <a:endCxn id="21" idx="1"/>
          </p:cNvCxnSpPr>
          <p:nvPr/>
        </p:nvCxnSpPr>
        <p:spPr>
          <a:xfrm flipV="1">
            <a:off x="4115263" y="1434391"/>
            <a:ext cx="900491" cy="1137359"/>
          </a:xfrm>
          <a:prstGeom prst="curvedConnector3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>
            <a:stCxn id="20" idx="3"/>
            <a:endCxn id="26" idx="1"/>
          </p:cNvCxnSpPr>
          <p:nvPr/>
        </p:nvCxnSpPr>
        <p:spPr>
          <a:xfrm>
            <a:off x="4115263" y="2571750"/>
            <a:ext cx="900491" cy="1192501"/>
          </a:xfrm>
          <a:prstGeom prst="curvedConnector3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012590" y="948616"/>
            <a:ext cx="3426246" cy="97155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 defTabSz="914400"/>
            <a:r>
              <a:rPr lang="ru-RU" sz="1800" kern="0" dirty="0">
                <a:solidFill>
                  <a:srgbClr val="000000"/>
                </a:solidFill>
                <a:latin typeface="Roboto Slab"/>
                <a:sym typeface="Arial"/>
                <a:rtl val="0"/>
              </a:rPr>
              <a:t>Что произойдёт, если…?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12590" y="3156750"/>
            <a:ext cx="3426246" cy="1215001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 defTabSz="914400"/>
            <a:r>
              <a:rPr lang="ru-RU" sz="1800" kern="0" dirty="0">
                <a:solidFill>
                  <a:srgbClr val="000000"/>
                </a:solidFill>
                <a:latin typeface="Roboto Slab"/>
                <a:sym typeface="Arial"/>
                <a:rtl val="0"/>
              </a:rPr>
              <a:t>Как сделать, чтобы …? </a:t>
            </a:r>
          </a:p>
        </p:txBody>
      </p:sp>
    </p:spTree>
    <p:extLst>
      <p:ext uri="{BB962C8B-B14F-4D97-AF65-F5344CB8AC3E}">
        <p14:creationId xmlns:p14="http://schemas.microsoft.com/office/powerpoint/2010/main" val="259038693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0" grpId="0" animBg="1"/>
      <p:bldP spid="21" grpId="0" animBg="1"/>
      <p:bldP spid="21" grpId="1" animBg="1"/>
      <p:bldP spid="26" grpId="0" animBg="1"/>
      <p:bldP spid="26" grpId="1" animBg="1"/>
      <p:bldP spid="12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6918" y="673738"/>
            <a:ext cx="5445125" cy="919720"/>
            <a:chOff x="387349" y="1204779"/>
            <a:chExt cx="5445125" cy="91972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3599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1-й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задачи: описание объекта и определение цели моделирования.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2023" y="2211750"/>
            <a:ext cx="54451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8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Определение цели моделирования позволяет </a:t>
            </a: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установить:</a:t>
            </a:r>
          </a:p>
          <a:p>
            <a:pPr defTabSz="914400"/>
            <a:endParaRPr lang="ru-RU" sz="1800" kern="0" dirty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какие </a:t>
            </a:r>
            <a:r>
              <a:rPr lang="ru-RU" sz="18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данные являются </a:t>
            </a: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исходными;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что </a:t>
            </a:r>
            <a:r>
              <a:rPr lang="ru-RU" sz="18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ожидается получить в </a:t>
            </a: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результате;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какими </a:t>
            </a:r>
            <a:r>
              <a:rPr lang="ru-RU" sz="18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свойствами объекта можно пренебречь. </a:t>
            </a:r>
          </a:p>
        </p:txBody>
      </p:sp>
    </p:spTree>
    <p:extLst>
      <p:ext uri="{BB962C8B-B14F-4D97-AF65-F5344CB8AC3E}">
        <p14:creationId xmlns:p14="http://schemas.microsoft.com/office/powerpoint/2010/main" val="26369388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2970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/>
          <a:p>
            <a:pPr defTabSz="914400">
              <a:buClr>
                <a:srgbClr val="494429"/>
              </a:buClr>
              <a:buSzPct val="25000"/>
            </a:pPr>
            <a:r>
              <a:rPr lang="ru-RU" sz="2400" kern="0" dirty="0" smtClean="0">
                <a:solidFill>
                  <a:srgbClr val="C0504D">
                    <a:lumMod val="75000"/>
                  </a:srgbClr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Модели в проектировании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7" y="1042065"/>
            <a:ext cx="2704918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73" y="1716750"/>
            <a:ext cx="2195570" cy="2454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32" y="2279941"/>
            <a:ext cx="2704918" cy="2496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724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6918" y="673738"/>
            <a:ext cx="5445125" cy="919720"/>
            <a:chOff x="387349" y="1204779"/>
            <a:chExt cx="5445125" cy="91972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3599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1-й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задачи: описание объекта и определение цели моделирования.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084" y="2211750"/>
            <a:ext cx="5445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8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Объект </a:t>
            </a:r>
            <a:r>
              <a:rPr lang="ru-RU" sz="1800" b="1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моделирования </a:t>
            </a:r>
            <a:r>
              <a:rPr lang="ru-RU" sz="18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—</a:t>
            </a: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концентрация </a:t>
            </a:r>
            <a:r>
              <a:rPr lang="ru-RU" sz="18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болезнетворных бактерий в крови больного</a:t>
            </a: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.</a:t>
            </a:r>
          </a:p>
          <a:p>
            <a:pPr defTabSz="914400"/>
            <a:endParaRPr lang="ru-RU" sz="18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defTabSz="914400"/>
            <a:r>
              <a:rPr lang="ru-RU" sz="18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Цель</a:t>
            </a:r>
            <a:r>
              <a:rPr lang="ru-RU" sz="18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</a:t>
            </a:r>
            <a:r>
              <a:rPr lang="ru-RU" sz="18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— сделать прогноз, через сколько дней эта концентрация уменьшится до 12 единиц.</a:t>
            </a:r>
          </a:p>
        </p:txBody>
      </p:sp>
    </p:spTree>
    <p:extLst>
      <p:ext uri="{BB962C8B-B14F-4D97-AF65-F5344CB8AC3E}">
        <p14:creationId xmlns:p14="http://schemas.microsoft.com/office/powerpoint/2010/main" val="183388113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6918" y="673738"/>
            <a:ext cx="5445125" cy="919720"/>
            <a:chOff x="387349" y="1204779"/>
            <a:chExt cx="5445125" cy="91972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3599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1-й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задачи: описание объекта и определение цели моделирования.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2000" y="1603112"/>
            <a:ext cx="5445125" cy="1350607"/>
            <a:chOff x="387349" y="2626919"/>
            <a:chExt cx="5445125" cy="135060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96500" y="2626919"/>
              <a:ext cx="4085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2-й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7349" y="3023419"/>
              <a:ext cx="54451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Разработка плана создания модели. Выделение свойств объекта, существенных для данной задачи, и отбрасывание второстепенных. Выбор формы представления модели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необходимого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инструментария.</a:t>
              </a:r>
              <a:endPara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endParaRP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00" y="2952184"/>
            <a:ext cx="3464388" cy="27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58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42000" y="673738"/>
            <a:ext cx="5445125" cy="1350607"/>
            <a:chOff x="387349" y="2626919"/>
            <a:chExt cx="5445125" cy="135060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96500" y="2626919"/>
              <a:ext cx="4085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2-й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7349" y="3023419"/>
              <a:ext cx="54451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Разработка плана создания модели. Выделение свойств объекта, существенных для данной задачи, и отбрасывание второстепенных. Выбор формы представления модели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необходимого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инструментария.</a:t>
              </a:r>
              <a:endPara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endParaRP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151" y="2526750"/>
            <a:ext cx="50085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Учитывать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</a:t>
            </a: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—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изменение 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концентрации.</a:t>
            </a:r>
          </a:p>
          <a:p>
            <a:pPr defTabSz="914400"/>
            <a:endParaRPr lang="ru-RU" sz="14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defTabSz="914400"/>
            <a:r>
              <a:rPr lang="ru-RU" sz="14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Пренебрегать </a:t>
            </a: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—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остальными свойствами 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объекта.</a:t>
            </a:r>
          </a:p>
          <a:p>
            <a:pPr defTabSz="914400"/>
            <a:endParaRPr lang="ru-RU" sz="14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defTabSz="914400"/>
            <a:r>
              <a:rPr lang="ru-RU" sz="14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Форма </a:t>
            </a:r>
            <a:r>
              <a:rPr lang="ru-RU" sz="1400" b="1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представления 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модели </a:t>
            </a: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—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числовая.</a:t>
            </a:r>
          </a:p>
          <a:p>
            <a:pPr defTabSz="914400"/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</a:t>
            </a:r>
          </a:p>
          <a:p>
            <a:pPr defTabSz="914400"/>
            <a:r>
              <a:rPr lang="ru-RU" sz="14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Инструментарий реализации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 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модели — </a:t>
            </a:r>
            <a:r>
              <a:rPr lang="ru-RU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система 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программирования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  <a:rtl val="0"/>
              </a:rPr>
              <a:t>Pascal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ABC.</a:t>
            </a:r>
          </a:p>
        </p:txBody>
      </p:sp>
    </p:spTree>
    <p:extLst>
      <p:ext uri="{BB962C8B-B14F-4D97-AF65-F5344CB8AC3E}">
        <p14:creationId xmlns:p14="http://schemas.microsoft.com/office/powerpoint/2010/main" val="299046376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6918" y="673738"/>
            <a:ext cx="5445125" cy="919720"/>
            <a:chOff x="387349" y="1204779"/>
            <a:chExt cx="5445125" cy="91972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3599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1-й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задачи: описание объекта и определение цели моделирования.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2000" y="1603112"/>
            <a:ext cx="5445125" cy="1350607"/>
            <a:chOff x="387349" y="2626919"/>
            <a:chExt cx="5445125" cy="135060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96500" y="2626919"/>
              <a:ext cx="4085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2-й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7349" y="3023419"/>
              <a:ext cx="54451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Разработка плана создания модели. Выделение свойств объекта, существенных для данной задачи, и отбрасывание второстепенных. Выбор формы представления модели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необходимого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инструментария.</a:t>
              </a:r>
              <a:endPara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6918" y="2928986"/>
            <a:ext cx="5445125" cy="1138774"/>
            <a:chOff x="387349" y="3724086"/>
            <a:chExt cx="5445125" cy="1138774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6500" y="3724086"/>
              <a:ext cx="373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3-й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87349" y="4124196"/>
              <a:ext cx="544512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Создание модели: формализация, т. е. переход к математической модели; создание алгоритма и написание программы.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1771068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66069" y="673738"/>
            <a:ext cx="5445125" cy="1138774"/>
            <a:chOff x="387349" y="3724086"/>
            <a:chExt cx="5445125" cy="1138774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6500" y="3724086"/>
              <a:ext cx="373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3-й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87349" y="4124196"/>
              <a:ext cx="544512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Создание модели: формализация, т. е. переход к математической модели; создание алгоритма и написание программы.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42000" y="2391936"/>
                <a:ext cx="5849250" cy="2166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 xmlns:m="http://schemas.openxmlformats.org/officeDocument/2006/math">
                    <m:r>
                      <a:rPr lang="ru-RU" sz="16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  <a:rtl val="0"/>
                      </a:rPr>
                      <m:t>р=20 %</m:t>
                    </m:r>
                  </m:oMath>
                </a14:m>
                <a:r>
                  <a:rPr lang="ru-RU" sz="1600" kern="0" dirty="0" smtClean="0">
                    <a:solidFill>
                      <a:srgbClr val="000000"/>
                    </a:solidFill>
                    <a:cs typeface="Arial"/>
                    <a:sym typeface="Arial"/>
                    <a:rtl val="0"/>
                  </a:rPr>
                  <a:t>; </a:t>
                </a:r>
              </a:p>
              <a:p>
                <a:pPr defTabSz="914400"/>
                <a:endParaRPr lang="ru-RU" sz="1600" i="1" kern="0" dirty="0" smtClea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  <a:rtl val="0"/>
                </a:endParaRPr>
              </a:p>
              <a:p>
                <a:pPr defTabSz="914400"/>
                <a14:m>
                  <m:oMath xmlns:m="http://schemas.openxmlformats.org/officeDocument/2006/math">
                    <m:r>
                      <a:rPr lang="ru-RU" sz="16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  <a:rtl val="0"/>
                      </a:rPr>
                      <m:t>с</m:t>
                    </m:r>
                  </m:oMath>
                </a14:m>
                <a:r>
                  <a:rPr lang="ru-RU" sz="1600" kern="0" dirty="0" smtClean="0">
                    <a:solidFill>
                      <a:srgbClr val="000000"/>
                    </a:solidFill>
                    <a:cs typeface="Arial"/>
                    <a:sym typeface="Arial"/>
                    <a:rtl val="0"/>
                  </a:rPr>
                  <a:t>;</a:t>
                </a:r>
              </a:p>
              <a:p>
                <a:pPr defTabSz="914400"/>
                <a:r>
                  <a:rPr lang="ru-RU" sz="1600" kern="0" dirty="0" smtClean="0">
                    <a:solidFill>
                      <a:srgbClr val="000000"/>
                    </a:solidFill>
                    <a:cs typeface="Arial"/>
                    <a:sym typeface="Arial"/>
                    <a:rtl val="0"/>
                  </a:rPr>
                  <a:t> </a:t>
                </a:r>
              </a:p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</m:ctrlPr>
                        </m:fPr>
                        <m:num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  <m:t>с </m:t>
                          </m:r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  <a:rtl val="0"/>
                            </a:rPr>
                            <m:t>∙</m:t>
                          </m:r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  <m:t> р</m:t>
                          </m:r>
                        </m:num>
                        <m:den>
                          <m:r>
                            <a:rPr lang="ru-RU" sz="160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  <m:t>100</m:t>
                          </m:r>
                        </m:den>
                      </m:f>
                      <m:r>
                        <a:rPr lang="ru-RU" sz="160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  <a:rtl val="0"/>
                        </a:rPr>
                        <m:t>;</m:t>
                      </m:r>
                    </m:oMath>
                  </m:oMathPara>
                </a14:m>
                <a:endParaRPr lang="ru-RU" sz="16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endParaRPr>
              </a:p>
              <a:p>
                <a:pPr defTabSz="914400"/>
                <a:endParaRPr lang="ru-RU" sz="16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endParaRPr>
              </a:p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  <a:rtl val="0"/>
                        </a:rPr>
                        <m:t>с </m:t>
                      </m:r>
                      <m:r>
                        <a:rPr lang="ru-RU" sz="160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  <a:rtl val="0"/>
                        </a:rPr>
                        <m:t>−</m:t>
                      </m:r>
                      <m:f>
                        <m:fPr>
                          <m:ctrlP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</m:ctrlPr>
                        </m:fPr>
                        <m:num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  <m:t>с </m:t>
                          </m:r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  <a:rtl val="0"/>
                            </a:rPr>
                            <m:t>∙</m:t>
                          </m:r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  <m:t> р</m:t>
                          </m:r>
                        </m:num>
                        <m:den>
                          <m:r>
                            <a:rPr lang="ru-RU" sz="1600" i="1" kern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  <a:rtl val="0"/>
                            </a:rPr>
                            <m:t>100</m:t>
                          </m:r>
                        </m:den>
                      </m:f>
                      <m:r>
                        <a:rPr lang="ru-RU" sz="1600" i="1" kern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  <a:rtl val="0"/>
                        </a:rPr>
                        <m:t>.</m:t>
                      </m:r>
                    </m:oMath>
                  </m:oMathPara>
                </a14:m>
                <a:endParaRPr lang="ru-RU" sz="1600" kern="0" dirty="0">
                  <a:solidFill>
                    <a:srgbClr val="000000"/>
                  </a:solidFill>
                  <a:cs typeface="Arial"/>
                  <a:sym typeface="Arial"/>
                  <a:rtl val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" y="2391936"/>
                <a:ext cx="5849250" cy="2166875"/>
              </a:xfrm>
              <a:prstGeom prst="rect">
                <a:avLst/>
              </a:prstGeom>
              <a:blipFill rotWithShape="0">
                <a:blip r:embed="rId6"/>
                <a:stretch>
                  <a:fillRect t="-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91545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66069" y="673738"/>
            <a:ext cx="5445125" cy="1138774"/>
            <a:chOff x="387349" y="3724086"/>
            <a:chExt cx="5445125" cy="1138774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6500" y="3724086"/>
              <a:ext cx="373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3-й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87349" y="4124196"/>
              <a:ext cx="544512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Создание модели: формализация, т. е. переход к математической модели; создание алгоритма и написание программы.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815389" y="2138102"/>
                <a:ext cx="3775393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lnSpc>
                    <a:spcPct val="150000"/>
                  </a:lnSpc>
                </a:pPr>
                <a:r>
                  <a:rPr lang="ru-RU" sz="32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  <a:rtl val="0"/>
                  </a:rPr>
                  <a:t>Обратите внимание!</a:t>
                </a:r>
              </a:p>
              <a:p>
                <a:pPr algn="ctr" defTabSz="914400">
                  <a:lnSpc>
                    <a:spcPct val="150000"/>
                  </a:lnSpc>
                </a:pPr>
                <a:r>
                  <a:rPr lang="ru-RU" sz="32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  <a:rtl val="0"/>
                  </a:rPr>
                  <a:t>если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</m:ctrlPr>
                      </m:sSubPr>
                      <m:e>
                        <m:r>
                          <a:rPr lang="en-US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 </m:t>
                        </m:r>
                        <m:r>
                          <a:rPr lang="ru-RU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с</m:t>
                        </m:r>
                      </m:e>
                      <m:sub>
                        <m:r>
                          <a:rPr lang="ru-RU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1</m:t>
                        </m:r>
                      </m:sub>
                    </m:sSub>
                    <m:r>
                      <a:rPr lang="ru-RU" sz="32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  <a:rtl val="0"/>
                      </a:rPr>
                      <m:t>&lt;</m:t>
                    </m:r>
                    <m:sSub>
                      <m:sSubPr>
                        <m:ctrlPr>
                          <a:rPr lang="ru-RU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</m:ctrlPr>
                      </m:sSubPr>
                      <m:e>
                        <m:r>
                          <a:rPr lang="ru-RU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с</m:t>
                        </m:r>
                      </m:e>
                      <m:sub>
                        <m:r>
                          <a:rPr lang="ru-RU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3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,</a:t>
                </a:r>
              </a:p>
              <a:p>
                <a:pPr algn="ctr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ru-RU" sz="3200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  <a:rtl val="0"/>
                      </a:rPr>
                      <m:t>то</m:t>
                    </m:r>
                  </m:oMath>
                </a14:m>
                <a:r>
                  <a:rPr lang="ru-RU" sz="3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</m:ctrlPr>
                      </m:sSubPr>
                      <m:e>
                        <m:r>
                          <a:rPr lang="en-US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     </m:t>
                        </m:r>
                        <m:r>
                          <a:rPr lang="en-US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𝑡</m:t>
                        </m:r>
                      </m:e>
                      <m:sub>
                        <m:r>
                          <a:rPr lang="ru-RU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1</m:t>
                        </m:r>
                      </m:sub>
                    </m:sSub>
                    <m:r>
                      <a:rPr lang="ru-RU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  <a:rtl val="0"/>
                      </a:rPr>
                      <m:t>&lt;</m:t>
                    </m:r>
                    <m:sSub>
                      <m:sSubPr>
                        <m:ctrlPr>
                          <a:rPr lang="ru-RU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</m:ctrlPr>
                      </m:sSubPr>
                      <m:e>
                        <m:r>
                          <a:rPr lang="en-US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𝑡</m:t>
                        </m:r>
                      </m:e>
                      <m:sub>
                        <m:r>
                          <a:rPr lang="ru-RU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  <a:rtl val="0"/>
                          </a:rPr>
                          <m:t>2</m:t>
                        </m:r>
                      </m:sub>
                    </m:sSub>
                    <m:r>
                      <a:rPr lang="ru-RU" sz="320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  <a:rtl val="0"/>
                      </a:rPr>
                      <m:t>.</m:t>
                    </m:r>
                  </m:oMath>
                </a14:m>
                <a:endParaRPr lang="ru-RU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389" y="2138102"/>
                <a:ext cx="3775393" cy="2308324"/>
              </a:xfrm>
              <a:prstGeom prst="rect">
                <a:avLst/>
              </a:prstGeom>
              <a:blipFill rotWithShape="0">
                <a:blip r:embed="rId6"/>
                <a:stretch>
                  <a:fillRect l="-4200" r="-29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61134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6918" y="673738"/>
            <a:ext cx="5445125" cy="919720"/>
            <a:chOff x="387349" y="1204779"/>
            <a:chExt cx="5445125" cy="91972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3599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1-й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задачи: описание объекта и определение цели моделирования.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2000" y="1603112"/>
            <a:ext cx="5445125" cy="1350607"/>
            <a:chOff x="387349" y="2626919"/>
            <a:chExt cx="5445125" cy="135060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96500" y="2626919"/>
              <a:ext cx="4085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2-й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7349" y="3023419"/>
              <a:ext cx="54451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Разработка плана создания модели. Выделение свойств объекта, существенных для данной задачи, и отбрасывание второстепенных. Выбор формы представления модели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необходимого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инструментария.</a:t>
              </a:r>
              <a:endPara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6918" y="2928986"/>
            <a:ext cx="5445125" cy="1138774"/>
            <a:chOff x="387349" y="3724086"/>
            <a:chExt cx="5445125" cy="1138774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96500" y="3724086"/>
              <a:ext cx="373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3-й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87349" y="4124196"/>
              <a:ext cx="544512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Создание модели: формализация, т. е. переход к математической модели; создание алгоритма и написание программы.</a:t>
              </a:r>
            </a:p>
          </p:txBody>
        </p:sp>
      </p:grpSp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42000" y="4058530"/>
            <a:ext cx="5445125" cy="707887"/>
            <a:chOff x="387349" y="3724086"/>
            <a:chExt cx="5445125" cy="70788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96500" y="3724086"/>
              <a:ext cx="373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4-й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7349" y="4124196"/>
              <a:ext cx="54451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Анализ модели на соответствие объекту-оригиналу.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570465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13" name="Shape 87"/>
          <p:cNvSpPr txBox="1"/>
          <p:nvPr/>
        </p:nvSpPr>
        <p:spPr>
          <a:xfrm>
            <a:off x="342000" y="122648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Этапы </a:t>
            </a:r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компьютерного моделирования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42000" y="692113"/>
            <a:ext cx="5445125" cy="707887"/>
            <a:chOff x="387349" y="3724086"/>
            <a:chExt cx="5445125" cy="70788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96500" y="3724086"/>
              <a:ext cx="373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4-й этап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7349" y="4124196"/>
              <a:ext cx="54451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Анализ модели на соответствие объекту-оригиналу.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6858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55078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2000" y="1092223"/>
            <a:ext cx="8414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При анализе более сложной модели необходимо выполнять проверку достоверности результатов.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1656" y="2419666"/>
            <a:ext cx="6749837" cy="1656177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algn="ctr" defTabSz="914400"/>
            <a:r>
              <a:rPr lang="ru-RU" sz="28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Рекомендуется </a:t>
            </a:r>
            <a:r>
              <a:rPr lang="ru-RU" sz="28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проверять, как изменяется концентрация </a:t>
            </a:r>
            <a:r>
              <a:rPr lang="ru-RU" sz="28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бактерий через </a:t>
            </a:r>
            <a:r>
              <a:rPr lang="ru-RU" sz="28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каждый час.</a:t>
            </a:r>
          </a:p>
        </p:txBody>
      </p:sp>
    </p:spTree>
    <p:extLst>
      <p:ext uri="{BB962C8B-B14F-4D97-AF65-F5344CB8AC3E}">
        <p14:creationId xmlns:p14="http://schemas.microsoft.com/office/powerpoint/2010/main" val="8012913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355078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 smtClean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Компьютерные модели</a:t>
            </a:r>
            <a:endParaRPr lang="ru-RU" kern="0" dirty="0">
              <a:solidFill>
                <a:srgbClr val="C0504D">
                  <a:lumMod val="75000"/>
                </a:srgbClr>
              </a:solidFill>
              <a:sym typeface="Calibri"/>
              <a:rtl val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2000" y="1092223"/>
            <a:ext cx="8414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При анализе более сложной модели необходимо выполнять проверку достоверности результатов.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8" y="2251897"/>
            <a:ext cx="3751695" cy="2524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9" b="38163"/>
          <a:stretch/>
        </p:blipFill>
        <p:spPr>
          <a:xfrm>
            <a:off x="572638" y="3021750"/>
            <a:ext cx="3773938" cy="661803"/>
          </a:xfrm>
          <a:prstGeom prst="rect">
            <a:avLst/>
          </a:prstGeom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4514706" y="2293944"/>
          <a:ext cx="4026919" cy="244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4416812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2970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Теоретические модели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2" y="1042065"/>
            <a:ext cx="2657368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30" y="2071020"/>
            <a:ext cx="2745000" cy="1902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11063"/>
          <a:stretch/>
        </p:blipFill>
        <p:spPr>
          <a:xfrm>
            <a:off x="5966650" y="2805990"/>
            <a:ext cx="2790000" cy="1974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2" y="1711894"/>
            <a:ext cx="2365475" cy="343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467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39581" y="4056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9584" y="1356750"/>
            <a:ext cx="8144650" cy="2825728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Если результаты компьютерного эксперимента не соответствуют целям поставленной задачи, значит на предыдущих этапах были допущены ошибки. </a:t>
            </a:r>
            <a:endParaRPr lang="ru-RU" sz="2000" kern="0" dirty="0" smtClean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  <a:p>
            <a:pPr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Выявление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ошибок и уточнение модели осуществляется до тех пор, пока результаты не будут удовлетворять цели моделирования. </a:t>
            </a:r>
            <a:endParaRPr lang="ru-RU" sz="2000" kern="0" dirty="0" smtClean="0">
              <a:solidFill>
                <a:srgbClr val="000000"/>
              </a:solidFill>
              <a:latin typeface="Roboto Slab"/>
              <a:cs typeface="Arial"/>
              <a:sym typeface="Arial"/>
              <a:rtl val="0"/>
            </a:endParaRPr>
          </a:p>
          <a:p>
            <a:pPr defTabSz="914400"/>
            <a:r>
              <a:rPr lang="ru-RU" sz="2000" kern="0" dirty="0" smtClean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Затем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их можно будет использовать для принятия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34363034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728" b="2505"/>
          <a:stretch/>
        </p:blipFill>
        <p:spPr>
          <a:xfrm>
            <a:off x="6703495" y="128850"/>
            <a:ext cx="2440505" cy="5014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87349" y="466115"/>
            <a:ext cx="5445125" cy="1135164"/>
            <a:chOff x="387349" y="1204779"/>
            <a:chExt cx="5445125" cy="1135164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87349" y="1204779"/>
              <a:ext cx="13496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Модель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87349" y="1601279"/>
              <a:ext cx="544512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объект-заменитель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, который в определённых условиях может заменять объект-оригинал. Модель воспроизводит интересующие нас свойства и характеристики оригинала.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83676" y="2115080"/>
            <a:ext cx="5445125" cy="919720"/>
            <a:chOff x="387349" y="2626919"/>
            <a:chExt cx="5445125" cy="91972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96500" y="2626919"/>
              <a:ext cx="28825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Информатика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87349" y="3023419"/>
              <a:ext cx="54451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занимается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общими методами и средствами создания и использования информационных моделей.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92827" y="3426750"/>
            <a:ext cx="6974651" cy="1566051"/>
            <a:chOff x="387349" y="3727696"/>
            <a:chExt cx="6974651" cy="156605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87350" y="3727696"/>
              <a:ext cx="69746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ru-RU" sz="2000" kern="0" dirty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Основные этапы компьютерного </a:t>
              </a:r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cs typeface="Arial"/>
                  <a:sym typeface="Arial"/>
                  <a:rtl val="0"/>
                </a:rPr>
                <a:t>моделирования:</a:t>
              </a:r>
              <a:endPara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87349" y="4124196"/>
              <a:ext cx="544512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постановка задачи;</a:t>
              </a:r>
            </a:p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разработка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плана создания </a:t>
              </a: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модели;</a:t>
              </a:r>
            </a:p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создание модели;</a:t>
              </a:r>
            </a:p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ru-RU" sz="1400" kern="0" dirty="0" smtClean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анализ </a:t>
              </a:r>
              <a:r>
                <a:rPr lang="ru-RU" sz="1400" kern="0" dirty="0">
                  <a:solidFill>
                    <a:srgbClr val="000000"/>
                  </a:solidFill>
                  <a:cs typeface="Arial"/>
                  <a:sym typeface="Arial"/>
                  <a:rtl val="0"/>
                </a:rPr>
                <a:t>модели на соответствие объекту-оригиналу.</a:t>
              </a:r>
            </a:p>
            <a:p>
              <a:pPr defTabSz="914400"/>
              <a:endParaRPr lang="ru-RU" sz="1400" kern="0" dirty="0">
                <a:solidFill>
                  <a:srgbClr val="000000"/>
                </a:solidFill>
                <a:cs typeface="Arial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23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2970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/>
          <a:p>
            <a:pPr defTabSz="914400">
              <a:buClr>
                <a:srgbClr val="494429"/>
              </a:buClr>
              <a:buSzPct val="25000"/>
            </a:pPr>
            <a:r>
              <a:rPr lang="ru-RU" sz="2400" kern="0" dirty="0">
                <a:solidFill>
                  <a:srgbClr val="C0504D">
                    <a:lumMod val="75000"/>
                  </a:srgbClr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Художественные</a:t>
            </a:r>
            <a:r>
              <a:rPr lang="ru-RU" sz="2400" kern="0" dirty="0" smtClean="0">
                <a:solidFill>
                  <a:srgbClr val="009BB9"/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 </a:t>
            </a:r>
            <a:r>
              <a:rPr lang="ru-RU" sz="2400" kern="0" dirty="0">
                <a:solidFill>
                  <a:srgbClr val="C0504D">
                    <a:lumMod val="75000"/>
                  </a:srgbClr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модели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2" b="4561"/>
          <a:stretch/>
        </p:blipFill>
        <p:spPr>
          <a:xfrm>
            <a:off x="415124" y="1039153"/>
            <a:ext cx="2672458" cy="1909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/>
          <a:stretch/>
        </p:blipFill>
        <p:spPr>
          <a:xfrm>
            <a:off x="3197430" y="2076750"/>
            <a:ext cx="2706175" cy="1907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4"/>
          <a:stretch/>
        </p:blipFill>
        <p:spPr>
          <a:xfrm>
            <a:off x="6051731" y="2868889"/>
            <a:ext cx="2690774" cy="19078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89534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"/>
          <p:cNvSpPr txBox="1"/>
          <p:nvPr/>
        </p:nvSpPr>
        <p:spPr>
          <a:xfrm>
            <a:off x="2970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/>
          <a:p>
            <a:pPr defTabSz="914400">
              <a:buClr>
                <a:srgbClr val="494429"/>
              </a:buClr>
              <a:buSzPct val="25000"/>
            </a:pPr>
            <a:r>
              <a:rPr lang="ru-RU" sz="2400" kern="0" dirty="0">
                <a:solidFill>
                  <a:srgbClr val="C0504D">
                    <a:lumMod val="75000"/>
                  </a:srgbClr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rPr>
              <a:t>Модели в образовании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0" y="1042352"/>
            <a:ext cx="3135064" cy="2100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29" y="1751857"/>
            <a:ext cx="2550718" cy="2550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23" y="1751857"/>
            <a:ext cx="1394727" cy="30249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309405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396500" y="1431285"/>
            <a:ext cx="2565400" cy="1134788"/>
            <a:chOff x="387350" y="1741791"/>
            <a:chExt cx="2565400" cy="1134788"/>
          </a:xfrm>
        </p:grpSpPr>
        <p:sp>
          <p:nvSpPr>
            <p:cNvPr id="5" name="Shape 87"/>
            <p:cNvSpPr txBox="1"/>
            <p:nvPr/>
          </p:nvSpPr>
          <p:spPr>
            <a:xfrm>
              <a:off x="387350" y="2387045"/>
              <a:ext cx="2565400" cy="489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90000" rIns="90000" bIns="90000" anchor="ctr" anchorCtr="0">
              <a:spAutoFit/>
            </a:bodyPr>
            <a:lstStyle/>
            <a:p>
              <a:pPr defTabSz="914400"/>
              <a:r>
                <a:rPr lang="ru-RU" sz="20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Модель</a:t>
              </a:r>
              <a:r>
                <a:rPr lang="ru-RU" sz="2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.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87350" y="2351528"/>
              <a:ext cx="494650" cy="0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hape 87"/>
            <p:cNvSpPr txBox="1"/>
            <p:nvPr/>
          </p:nvSpPr>
          <p:spPr>
            <a:xfrm>
              <a:off x="387350" y="1741791"/>
              <a:ext cx="494650" cy="6097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tIns="180000" rIns="180000" bIns="180000" anchor="ctr" anchorCtr="0">
              <a:spAutoFit/>
            </a:bodyPr>
            <a:lstStyle/>
            <a:p>
              <a:pPr algn="ctr" defTabSz="914400">
                <a:buClr>
                  <a:srgbClr val="494429"/>
                </a:buClr>
                <a:buSzPct val="25000"/>
              </a:pPr>
              <a:r>
                <a:rPr lang="ru-RU" sz="1600" kern="0" dirty="0" smtClean="0">
                  <a:solidFill>
                    <a:srgbClr val="C0504D">
                      <a:lumMod val="75000"/>
                    </a:srgbClr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1</a:t>
              </a:r>
              <a:endParaRPr lang="ru-RU" sz="1600" kern="0" dirty="0">
                <a:solidFill>
                  <a:srgbClr val="C0504D">
                    <a:lumMod val="75000"/>
                  </a:srgbClr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952750" y="1431285"/>
            <a:ext cx="2565400" cy="2030705"/>
            <a:chOff x="3267075" y="1741791"/>
            <a:chExt cx="2565400" cy="2030705"/>
          </a:xfrm>
        </p:grpSpPr>
        <p:sp>
          <p:nvSpPr>
            <p:cNvPr id="8" name="Shape 87"/>
            <p:cNvSpPr txBox="1"/>
            <p:nvPr/>
          </p:nvSpPr>
          <p:spPr>
            <a:xfrm>
              <a:off x="3267075" y="2051855"/>
              <a:ext cx="2565400" cy="17206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90000" rIns="90000" bIns="90000" anchor="ctr" anchorCtr="0">
              <a:spAutoFit/>
            </a:bodyPr>
            <a:lstStyle/>
            <a:p>
              <a:pPr defTabSz="914400">
                <a:buClr>
                  <a:srgbClr val="494429"/>
                </a:buClr>
                <a:buSzPct val="25000"/>
              </a:pPr>
              <a:endParaRPr lang="ru-RU" sz="2000" kern="0" dirty="0">
                <a:solidFill>
                  <a:srgbClr val="000000"/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endParaRPr>
            </a:p>
            <a:p>
              <a:pPr defTabSz="914400">
                <a:buClr>
                  <a:srgbClr val="494429"/>
                </a:buClr>
                <a:buSzPct val="25000"/>
              </a:pPr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Роль информатики </a:t>
              </a:r>
              <a:r>
                <a:rPr lang="ru-RU" sz="2000" kern="0" dirty="0">
                  <a:solidFill>
                    <a:srgbClr val="000000"/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в информационном моделировании.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267075" y="2351528"/>
              <a:ext cx="494650" cy="0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hape 87"/>
            <p:cNvSpPr txBox="1"/>
            <p:nvPr/>
          </p:nvSpPr>
          <p:spPr>
            <a:xfrm>
              <a:off x="3267075" y="1741791"/>
              <a:ext cx="494650" cy="6097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tIns="180000" rIns="180000" bIns="180000" anchor="ctr" anchorCtr="0">
              <a:spAutoFit/>
            </a:bodyPr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lvl="0" algn="ctr">
                <a:buClr>
                  <a:srgbClr val="494429"/>
                </a:buClr>
                <a:buSzPct val="25000"/>
                <a:defRPr sz="1600">
                  <a:solidFill>
                    <a:schemeClr val="accent2">
                      <a:lumMod val="75000"/>
                    </a:schemeClr>
                  </a:solidFill>
                  <a:latin typeface="+mj-lt"/>
                  <a:ea typeface="Blogger Sans" panose="02000506030000020004" pitchFamily="50" charset="0"/>
                  <a:cs typeface="Segoe UI Semibold" panose="020B0702040204020203" pitchFamily="34" charset="0"/>
                </a:defRPr>
              </a:lvl1pPr>
            </a:lstStyle>
            <a:p>
              <a:pPr defTabSz="914400"/>
              <a:r>
                <a:rPr lang="ru-RU" kern="0" dirty="0">
                  <a:solidFill>
                    <a:srgbClr val="C0504D">
                      <a:lumMod val="75000"/>
                    </a:srgbClr>
                  </a:solidFill>
                  <a:sym typeface="Calibri"/>
                  <a:rtl val="0"/>
                </a:rPr>
                <a:t>2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306200" y="1425820"/>
            <a:ext cx="2565400" cy="2030706"/>
            <a:chOff x="7092000" y="1890021"/>
            <a:chExt cx="2565400" cy="2030706"/>
          </a:xfrm>
        </p:grpSpPr>
        <p:sp>
          <p:nvSpPr>
            <p:cNvPr id="9" name="Shape 87"/>
            <p:cNvSpPr txBox="1"/>
            <p:nvPr/>
          </p:nvSpPr>
          <p:spPr>
            <a:xfrm>
              <a:off x="7092000" y="2200086"/>
              <a:ext cx="2565400" cy="17206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90000" rIns="90000" bIns="90000" anchor="ctr" anchorCtr="0">
              <a:spAutoFit/>
            </a:bodyPr>
            <a:lstStyle/>
            <a:p>
              <a:pPr defTabSz="914400">
                <a:buClr>
                  <a:srgbClr val="494429"/>
                </a:buClr>
                <a:buSzPct val="25000"/>
              </a:pPr>
              <a:endParaRPr lang="ru-RU" sz="2000" kern="0" dirty="0" smtClean="0">
                <a:solidFill>
                  <a:srgbClr val="000000"/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endParaRPr>
            </a:p>
            <a:p>
              <a:pPr defTabSz="914400">
                <a:buClr>
                  <a:srgbClr val="494429"/>
                </a:buClr>
                <a:buSzPct val="25000"/>
              </a:pPr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Преимущество </a:t>
              </a:r>
              <a:r>
                <a:rPr lang="ru-RU" sz="2000" kern="0" dirty="0">
                  <a:solidFill>
                    <a:srgbClr val="000000"/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компьютерных информационных </a:t>
              </a:r>
              <a:r>
                <a:rPr lang="ru-RU" sz="2000" kern="0" dirty="0" smtClean="0">
                  <a:solidFill>
                    <a:srgbClr val="000000"/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моделей.</a:t>
              </a:r>
              <a:endParaRPr lang="ru-RU" sz="2000" kern="0" dirty="0">
                <a:solidFill>
                  <a:srgbClr val="000000"/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7092000" y="2499758"/>
              <a:ext cx="494650" cy="0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hape 87"/>
            <p:cNvSpPr txBox="1"/>
            <p:nvPr/>
          </p:nvSpPr>
          <p:spPr>
            <a:xfrm>
              <a:off x="7092000" y="1890021"/>
              <a:ext cx="494650" cy="6097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tIns="180000" rIns="180000" bIns="180000" anchor="ctr" anchorCtr="0">
              <a:spAutoFit/>
            </a:bodyPr>
            <a:lstStyle/>
            <a:p>
              <a:pPr algn="ctr" defTabSz="914400">
                <a:buClr>
                  <a:srgbClr val="494429"/>
                </a:buClr>
                <a:buSzPct val="25000"/>
              </a:pPr>
              <a:r>
                <a:rPr lang="ru-RU" sz="1600" kern="0" dirty="0" smtClean="0">
                  <a:solidFill>
                    <a:srgbClr val="C0504D">
                      <a:lumMod val="75000"/>
                    </a:srgbClr>
                  </a:solidFill>
                  <a:latin typeface="Roboto Slab"/>
                  <a:ea typeface="Blogger Sans" panose="02000506030000020004" pitchFamily="50" charset="0"/>
                  <a:cs typeface="Segoe UI Semibold" panose="020B0702040204020203" pitchFamily="34" charset="0"/>
                  <a:sym typeface="Calibri"/>
                  <a:rtl val="0"/>
                </a:rPr>
                <a:t>3</a:t>
              </a:r>
              <a:endParaRPr lang="ru-RU" sz="1600" kern="0" dirty="0">
                <a:solidFill>
                  <a:srgbClr val="C0504D">
                    <a:lumMod val="75000"/>
                  </a:srgbClr>
                </a:solidFill>
                <a:latin typeface="Roboto Slab"/>
                <a:ea typeface="Blogger Sans" panose="02000506030000020004" pitchFamily="50" charset="0"/>
                <a:cs typeface="Segoe UI Semibold" panose="020B0702040204020203" pitchFamily="34" charset="0"/>
                <a:sym typeface="Calibri"/>
                <a:rtl val="0"/>
              </a:endParaRPr>
            </a:p>
          </p:txBody>
        </p:sp>
      </p:grpSp>
      <p:sp>
        <p:nvSpPr>
          <p:cNvPr id="7" name="Shape 87"/>
          <p:cNvSpPr txBox="1"/>
          <p:nvPr/>
        </p:nvSpPr>
        <p:spPr>
          <a:xfrm>
            <a:off x="396500" y="366713"/>
            <a:ext cx="6839650" cy="551090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>
              <a:buClr>
                <a:srgbClr val="494429"/>
              </a:buClr>
              <a:buSzPct val="25000"/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  <a:ea typeface="Blogger Sans" panose="02000506030000020004" pitchFamily="50" charset="0"/>
                <a:cs typeface="Segoe UI Semibold" panose="020B0702040204020203" pitchFamily="34" charset="0"/>
              </a:defRPr>
            </a:lvl1pPr>
          </a:lstStyle>
          <a:p>
            <a:pPr defTabSz="914400"/>
            <a:r>
              <a:rPr lang="ru-RU" kern="0" dirty="0">
                <a:solidFill>
                  <a:srgbClr val="C0504D">
                    <a:lumMod val="75000"/>
                  </a:srgbClr>
                </a:solidFill>
                <a:sym typeface="Calibri"/>
                <a:rtl val="0"/>
              </a:rPr>
              <a:t>Вопросы к изучению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01" b="74628"/>
          <a:stretch/>
        </p:blipFill>
        <p:spPr>
          <a:xfrm>
            <a:off x="2547000" y="3682977"/>
            <a:ext cx="6597000" cy="14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3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2" b="22808"/>
          <a:stretch/>
        </p:blipFill>
        <p:spPr>
          <a:xfrm>
            <a:off x="383962" y="366713"/>
            <a:ext cx="2277676" cy="1224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1693132"/>
            <a:ext cx="2263135" cy="1544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29" y="1271222"/>
            <a:ext cx="3965775" cy="2643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6"/>
          <a:stretch/>
        </p:blipFill>
        <p:spPr>
          <a:xfrm>
            <a:off x="404538" y="3339098"/>
            <a:ext cx="2257100" cy="1485098"/>
          </a:xfrm>
          <a:prstGeom prst="rect">
            <a:avLst/>
          </a:prstGeom>
        </p:spPr>
      </p:pic>
      <p:sp>
        <p:nvSpPr>
          <p:cNvPr id="9" name="Правая фигурная скобка 8"/>
          <p:cNvSpPr/>
          <p:nvPr/>
        </p:nvSpPr>
        <p:spPr>
          <a:xfrm>
            <a:off x="2661638" y="1063147"/>
            <a:ext cx="830362" cy="3060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ru-RU" sz="1400" kern="0">
              <a:solidFill>
                <a:srgbClr val="000000"/>
              </a:solidFill>
              <a:sym typeface="Arial"/>
              <a:rtl val="0"/>
            </a:endParaRPr>
          </a:p>
        </p:txBody>
      </p:sp>
      <p:sp>
        <p:nvSpPr>
          <p:cNvPr id="11" name="Shape 87"/>
          <p:cNvSpPr txBox="1"/>
          <p:nvPr/>
        </p:nvSpPr>
        <p:spPr>
          <a:xfrm>
            <a:off x="3454422" y="2225269"/>
            <a:ext cx="1598312" cy="735756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ctr" anchorCtr="0">
            <a:spAutoFit/>
          </a:bodyPr>
          <a:lstStyle/>
          <a:p>
            <a:pPr defTabSz="914400"/>
            <a:r>
              <a:rPr lang="ru-RU" sz="18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Объект-</a:t>
            </a:r>
          </a:p>
          <a:p>
            <a:pPr defTabSz="914400"/>
            <a:r>
              <a:rPr lang="ru-RU" sz="18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заменитель</a:t>
            </a:r>
          </a:p>
        </p:txBody>
      </p:sp>
      <p:sp>
        <p:nvSpPr>
          <p:cNvPr id="12" name="Shape 87"/>
          <p:cNvSpPr txBox="1"/>
          <p:nvPr/>
        </p:nvSpPr>
        <p:spPr>
          <a:xfrm>
            <a:off x="6092460" y="3537612"/>
            <a:ext cx="1598312" cy="735756"/>
          </a:xfrm>
          <a:prstGeom prst="rect">
            <a:avLst/>
          </a:prstGeom>
          <a:noFill/>
          <a:ln>
            <a:noFill/>
          </a:ln>
        </p:spPr>
        <p:txBody>
          <a:bodyPr wrap="square" lIns="90000" tIns="90000" rIns="90000" bIns="900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defTabSz="914400"/>
            <a:r>
              <a:rPr lang="ru-RU" kern="0" dirty="0">
                <a:solidFill>
                  <a:srgbClr val="000000"/>
                </a:solidFill>
                <a:sym typeface="Arial"/>
                <a:rtl val="0"/>
              </a:rPr>
              <a:t>Объект-</a:t>
            </a:r>
          </a:p>
          <a:p>
            <a:pPr defTabSz="914400"/>
            <a:r>
              <a:rPr lang="ru-RU" kern="0" dirty="0">
                <a:solidFill>
                  <a:srgbClr val="000000"/>
                </a:solidFill>
                <a:sym typeface="Arial"/>
                <a:rtl val="0"/>
              </a:rPr>
              <a:t>оригинал</a:t>
            </a:r>
          </a:p>
        </p:txBody>
      </p:sp>
    </p:spTree>
    <p:extLst>
      <p:ext uri="{BB962C8B-B14F-4D97-AF65-F5344CB8AC3E}">
        <p14:creationId xmlns:p14="http://schemas.microsoft.com/office/powerpoint/2010/main" val="236438099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8" y="0"/>
            <a:ext cx="1316572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372863"/>
            <a:ext cx="1509344" cy="10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9"/>
          <a:stretch/>
        </p:blipFill>
        <p:spPr>
          <a:xfrm>
            <a:off x="5642630" y="3921750"/>
            <a:ext cx="2466625" cy="1221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57753" y="1774439"/>
            <a:ext cx="6228494" cy="1902398"/>
          </a:xfrm>
          <a:prstGeom prst="rect">
            <a:avLst/>
          </a:prstGeom>
          <a:solidFill>
            <a:srgbClr val="5A9664">
              <a:alpha val="15000"/>
            </a:srgbClr>
          </a:solidFill>
        </p:spPr>
        <p:txBody>
          <a:bodyPr wrap="square" lIns="180000" tIns="180000" rIns="180000" bIns="180000">
            <a:spAutoFit/>
          </a:bodyPr>
          <a:lstStyle/>
          <a:p>
            <a:pPr defTabSz="914400"/>
            <a:r>
              <a:rPr lang="ru-RU" sz="2000" b="1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Модель </a:t>
            </a:r>
            <a:r>
              <a:rPr lang="ru-RU" sz="2000" kern="0" dirty="0">
                <a:solidFill>
                  <a:srgbClr val="000000"/>
                </a:solidFill>
                <a:latin typeface="Roboto Slab"/>
                <a:cs typeface="Arial"/>
                <a:sym typeface="Arial"/>
                <a:rtl val="0"/>
              </a:rPr>
              <a:t>— это объект-заменитель, который в определённых условиях может заменять объект-оригинал. Модель воспроизводит интересующие нас свойства и характеристики оригинала.</a:t>
            </a:r>
          </a:p>
        </p:txBody>
      </p:sp>
    </p:spTree>
    <p:extLst>
      <p:ext uri="{BB962C8B-B14F-4D97-AF65-F5344CB8AC3E}">
        <p14:creationId xmlns:p14="http://schemas.microsoft.com/office/powerpoint/2010/main" val="20110690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1252</Words>
  <Application>Microsoft Office PowerPoint</Application>
  <PresentationFormat>Экран (16:9)</PresentationFormat>
  <Paragraphs>228</Paragraphs>
  <Slides>41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Blogger Sans</vt:lpstr>
      <vt:lpstr>Calibri</vt:lpstr>
      <vt:lpstr>Cambria Math</vt:lpstr>
      <vt:lpstr>Open Sans</vt:lpstr>
      <vt:lpstr>Roboto Slab</vt:lpstr>
      <vt:lpstr>Segoe UI Semibold</vt:lpstr>
      <vt:lpstr>Times New Roman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2016-04-27T17:51:29Z</dcterms:created>
  <dcterms:modified xsi:type="dcterms:W3CDTF">2016-05-18T11:54:05Z</dcterms:modified>
</cp:coreProperties>
</file>