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2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8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9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30" autoAdjust="0"/>
  </p:normalViewPr>
  <p:slideViewPr>
    <p:cSldViewPr snapToGrid="0" showGuides="1">
      <p:cViewPr varScale="1">
        <p:scale>
          <a:sx n="101" d="100"/>
          <a:sy n="101" d="100"/>
        </p:scale>
        <p:origin x="12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[статистика.xlsx]Лист1!$B$1</c:f>
              <c:strCache>
                <c:ptCount val="1"/>
                <c:pt idx="0">
                  <c:v>Ру бол. /тыс.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[статистика.xlsx]Лист1!$A$2:$A$10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[статистика.xlsx]Лист1!$B$2:$B$10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63904"/>
        <c:axId val="601164296"/>
      </c:scatterChart>
      <c:valAx>
        <c:axId val="60116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1164296"/>
        <c:crosses val="autoZero"/>
        <c:crossBetween val="midCat"/>
      </c:valAx>
      <c:valAx>
        <c:axId val="601164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11639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Зависимость заболеваемости бронхиальной астмой от уровня содержания угарного газа в воздухе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Лист1!$A$2:$A$10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Лист1!$B$2:$B$10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32936"/>
        <c:axId val="601129016"/>
      </c:scatterChart>
      <c:valAx>
        <c:axId val="601132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29016"/>
        <c:crosses val="autoZero"/>
        <c:crossBetween val="midCat"/>
      </c:valAx>
      <c:valAx>
        <c:axId val="601129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2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f(x)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Лист3!$A$1:$A$9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Лист3!$B$1:$B$9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tx>
            <c:v>y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Лист3!$A$1:$A$9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Лист3!$C$1:$C$9</c:f>
              <c:numCache>
                <c:formatCode>General</c:formatCode>
                <c:ptCount val="9"/>
                <c:pt idx="0">
                  <c:v>15.557974545211522</c:v>
                </c:pt>
                <c:pt idx="1">
                  <c:v>22.704474791687041</c:v>
                </c:pt>
                <c:pt idx="2">
                  <c:v>30.721200511812068</c:v>
                </c:pt>
                <c:pt idx="3">
                  <c:v>38.541909294304354</c:v>
                </c:pt>
                <c:pt idx="4">
                  <c:v>52.150676657445658</c:v>
                </c:pt>
                <c:pt idx="5">
                  <c:v>65.426696088749551</c:v>
                </c:pt>
                <c:pt idx="6">
                  <c:v>82.082397304396963</c:v>
                </c:pt>
                <c:pt idx="7">
                  <c:v>111.06488078737145</c:v>
                </c:pt>
                <c:pt idx="8">
                  <c:v>150.28079283025835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38424"/>
        <c:axId val="601139992"/>
      </c:scatterChart>
      <c:valAx>
        <c:axId val="601138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9992"/>
        <c:crosses val="autoZero"/>
        <c:crossBetween val="midCat"/>
      </c:valAx>
      <c:valAx>
        <c:axId val="60113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8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Лист2!$A$1:$A$9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Лист2!$B$1:$B$9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Лист2!$A$1:$A$9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Лист2!$C$1:$C$9</c:f>
              <c:numCache>
                <c:formatCode>General</c:formatCode>
                <c:ptCount val="9"/>
                <c:pt idx="0">
                  <c:v>-7.159000000000006</c:v>
                </c:pt>
                <c:pt idx="1">
                  <c:v>16.021499999999989</c:v>
                </c:pt>
                <c:pt idx="2">
                  <c:v>34.565899999999999</c:v>
                </c:pt>
                <c:pt idx="3">
                  <c:v>48.474199999999996</c:v>
                </c:pt>
                <c:pt idx="4">
                  <c:v>67.018599999999992</c:v>
                </c:pt>
                <c:pt idx="5">
                  <c:v>80.926899999999989</c:v>
                </c:pt>
                <c:pt idx="6">
                  <c:v>94.835199999999986</c:v>
                </c:pt>
                <c:pt idx="7">
                  <c:v>113.37959999999998</c:v>
                </c:pt>
                <c:pt idx="8">
                  <c:v>131.92399999999998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29800"/>
        <c:axId val="601136072"/>
      </c:scatterChart>
      <c:valAx>
        <c:axId val="601129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6072"/>
        <c:crosses val="autoZero"/>
        <c:crossBetween val="midCat"/>
      </c:valAx>
      <c:valAx>
        <c:axId val="60113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29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Лист3!$A$1:$A$9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Лист3!$B$1:$B$9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Лист3!$A$1:$A$9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Лист3!$C$1:$C$9</c:f>
              <c:numCache>
                <c:formatCode>General</c:formatCode>
                <c:ptCount val="9"/>
                <c:pt idx="0">
                  <c:v>15.557974545211522</c:v>
                </c:pt>
                <c:pt idx="1">
                  <c:v>22.704474791687041</c:v>
                </c:pt>
                <c:pt idx="2">
                  <c:v>30.721200511812068</c:v>
                </c:pt>
                <c:pt idx="3">
                  <c:v>38.541909294304354</c:v>
                </c:pt>
                <c:pt idx="4">
                  <c:v>52.150676657445658</c:v>
                </c:pt>
                <c:pt idx="5">
                  <c:v>65.426696088749551</c:v>
                </c:pt>
                <c:pt idx="6">
                  <c:v>82.082397304396963</c:v>
                </c:pt>
                <c:pt idx="7">
                  <c:v>111.06488078737145</c:v>
                </c:pt>
                <c:pt idx="8">
                  <c:v>150.28079283025835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30584"/>
        <c:axId val="601136856"/>
      </c:scatterChart>
      <c:valAx>
        <c:axId val="601130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6856"/>
        <c:crosses val="autoZero"/>
        <c:crossBetween val="midCat"/>
      </c:valAx>
      <c:valAx>
        <c:axId val="601136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0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Лист4!$C$1:$C$9</c:f>
              <c:numCache>
                <c:formatCode>General</c:formatCode>
                <c:ptCount val="9"/>
                <c:pt idx="0">
                  <c:v>23.650000000000006</c:v>
                </c:pt>
                <c:pt idx="1">
                  <c:v>19.316249999999997</c:v>
                </c:pt>
                <c:pt idx="2">
                  <c:v>23.713450000000023</c:v>
                </c:pt>
                <c:pt idx="3">
                  <c:v>31.598800000000011</c:v>
                </c:pt>
                <c:pt idx="4">
                  <c:v>48.22920000000002</c:v>
                </c:pt>
                <c:pt idx="5">
                  <c:v>65.28944999999996</c:v>
                </c:pt>
                <c:pt idx="6">
                  <c:v>86.281800000000004</c:v>
                </c:pt>
                <c:pt idx="7">
                  <c:v>120.38819999999996</c:v>
                </c:pt>
                <c:pt idx="8">
                  <c:v>161.48499999999999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52536"/>
        <c:axId val="601151360"/>
      </c:scatterChart>
      <c:valAx>
        <c:axId val="601152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51360"/>
        <c:crosses val="autoZero"/>
        <c:crossBetween val="midCat"/>
      </c:valAx>
      <c:valAx>
        <c:axId val="60115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52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Лист2!$A$1:$A$9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Лист2!$B$1:$B$9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Лист2!$A$1:$A$9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Лист2!$C$1:$C$9</c:f>
              <c:numCache>
                <c:formatCode>General</c:formatCode>
                <c:ptCount val="9"/>
                <c:pt idx="0">
                  <c:v>-7.159000000000006</c:v>
                </c:pt>
                <c:pt idx="1">
                  <c:v>16.021499999999989</c:v>
                </c:pt>
                <c:pt idx="2">
                  <c:v>34.565899999999999</c:v>
                </c:pt>
                <c:pt idx="3">
                  <c:v>48.474199999999996</c:v>
                </c:pt>
                <c:pt idx="4">
                  <c:v>67.018599999999992</c:v>
                </c:pt>
                <c:pt idx="5">
                  <c:v>80.926899999999989</c:v>
                </c:pt>
                <c:pt idx="6">
                  <c:v>94.835199999999986</c:v>
                </c:pt>
                <c:pt idx="7">
                  <c:v>113.37959999999998</c:v>
                </c:pt>
                <c:pt idx="8">
                  <c:v>131.92399999999998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41560"/>
        <c:axId val="601150576"/>
      </c:scatterChart>
      <c:valAx>
        <c:axId val="601141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50576"/>
        <c:crosses val="autoZero"/>
        <c:crossBetween val="midCat"/>
      </c:valAx>
      <c:valAx>
        <c:axId val="60115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41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Лист3!$A$1:$A$9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Лист3!$B$1:$B$9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Лист3!$A$1:$A$9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Лист3!$C$1:$C$9</c:f>
              <c:numCache>
                <c:formatCode>General</c:formatCode>
                <c:ptCount val="9"/>
                <c:pt idx="0">
                  <c:v>15.557974545211522</c:v>
                </c:pt>
                <c:pt idx="1">
                  <c:v>22.704474791687041</c:v>
                </c:pt>
                <c:pt idx="2">
                  <c:v>30.721200511812068</c:v>
                </c:pt>
                <c:pt idx="3">
                  <c:v>38.541909294304354</c:v>
                </c:pt>
                <c:pt idx="4">
                  <c:v>52.150676657445658</c:v>
                </c:pt>
                <c:pt idx="5">
                  <c:v>65.426696088749551</c:v>
                </c:pt>
                <c:pt idx="6">
                  <c:v>82.082397304396963</c:v>
                </c:pt>
                <c:pt idx="7">
                  <c:v>111.06488078737145</c:v>
                </c:pt>
                <c:pt idx="8">
                  <c:v>150.28079283025835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42736"/>
        <c:axId val="601144304"/>
      </c:scatterChart>
      <c:valAx>
        <c:axId val="601142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44304"/>
        <c:crosses val="autoZero"/>
        <c:crossBetween val="midCat"/>
      </c:valAx>
      <c:valAx>
        <c:axId val="60114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42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Лист4!$C$1:$C$9</c:f>
              <c:numCache>
                <c:formatCode>General</c:formatCode>
                <c:ptCount val="9"/>
                <c:pt idx="0">
                  <c:v>23.650000000000006</c:v>
                </c:pt>
                <c:pt idx="1">
                  <c:v>19.316249999999997</c:v>
                </c:pt>
                <c:pt idx="2">
                  <c:v>23.713450000000023</c:v>
                </c:pt>
                <c:pt idx="3">
                  <c:v>31.598800000000011</c:v>
                </c:pt>
                <c:pt idx="4">
                  <c:v>48.22920000000002</c:v>
                </c:pt>
                <c:pt idx="5">
                  <c:v>65.28944999999996</c:v>
                </c:pt>
                <c:pt idx="6">
                  <c:v>86.281800000000004</c:v>
                </c:pt>
                <c:pt idx="7">
                  <c:v>120.38819999999996</c:v>
                </c:pt>
                <c:pt idx="8">
                  <c:v>161.48499999999999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43520"/>
        <c:axId val="601141952"/>
      </c:scatterChart>
      <c:valAx>
        <c:axId val="60114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41952"/>
        <c:crosses val="autoZero"/>
        <c:crossBetween val="midCat"/>
      </c:valAx>
      <c:valAx>
        <c:axId val="60114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43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Лист4!$C$1:$C$9</c:f>
              <c:numCache>
                <c:formatCode>General</c:formatCode>
                <c:ptCount val="9"/>
                <c:pt idx="0">
                  <c:v>23.650000000000006</c:v>
                </c:pt>
                <c:pt idx="1">
                  <c:v>19.316249999999997</c:v>
                </c:pt>
                <c:pt idx="2">
                  <c:v>23.713450000000023</c:v>
                </c:pt>
                <c:pt idx="3">
                  <c:v>31.598800000000011</c:v>
                </c:pt>
                <c:pt idx="4">
                  <c:v>48.22920000000002</c:v>
                </c:pt>
                <c:pt idx="5">
                  <c:v>65.28944999999996</c:v>
                </c:pt>
                <c:pt idx="6">
                  <c:v>86.281800000000004</c:v>
                </c:pt>
                <c:pt idx="7">
                  <c:v>120.38819999999996</c:v>
                </c:pt>
                <c:pt idx="8">
                  <c:v>161.48499999999999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42344"/>
        <c:axId val="601145872"/>
      </c:scatterChart>
      <c:valAx>
        <c:axId val="601142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45872"/>
        <c:crosses val="autoZero"/>
        <c:crossBetween val="midCat"/>
      </c:valAx>
      <c:valAx>
        <c:axId val="60114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42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Зависимость заболеваемости бронхиальной астмой от уровня содержания угарного газа в воздухе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Лист1!$A$2:$A$10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Лист1!$B$2:$B$10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60768"/>
        <c:axId val="601164688"/>
      </c:scatterChart>
      <c:valAx>
        <c:axId val="60116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64688"/>
        <c:crosses val="autoZero"/>
        <c:crossBetween val="midCat"/>
      </c:valAx>
      <c:valAx>
        <c:axId val="60116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60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Линейная</a:t>
            </a:r>
            <a:r>
              <a:rPr lang="ru-RU" baseline="0"/>
              <a:t> функция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Лист5!$A$2:$A$14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Лист5!$B$2:$B$14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61160"/>
        <c:axId val="601130976"/>
      </c:scatterChart>
      <c:valAx>
        <c:axId val="601161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0976"/>
        <c:crosses val="autoZero"/>
        <c:crossBetween val="midCat"/>
      </c:valAx>
      <c:valAx>
        <c:axId val="60113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61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Квадратичная</a:t>
            </a:r>
            <a:r>
              <a:rPr lang="ru-RU" baseline="0"/>
              <a:t> функция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Лист5!$A$23:$A$35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Лист5!$B$23:$B$35</c:f>
              <c:numCache>
                <c:formatCode>General</c:formatCode>
                <c:ptCount val="13"/>
                <c:pt idx="0">
                  <c:v>36</c:v>
                </c:pt>
                <c:pt idx="1">
                  <c:v>25</c:v>
                </c:pt>
                <c:pt idx="2">
                  <c:v>16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9</c:v>
                </c:pt>
                <c:pt idx="10">
                  <c:v>16</c:v>
                </c:pt>
                <c:pt idx="11">
                  <c:v>25</c:v>
                </c:pt>
                <c:pt idx="12">
                  <c:v>36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37640"/>
        <c:axId val="601140384"/>
      </c:scatterChart>
      <c:valAx>
        <c:axId val="601137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40384"/>
        <c:crosses val="autoZero"/>
        <c:crossBetween val="midCat"/>
      </c:valAx>
      <c:valAx>
        <c:axId val="60114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7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Логарифмическая</a:t>
            </a:r>
            <a:r>
              <a:rPr lang="ru-RU" baseline="0"/>
              <a:t> функция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Лист5!$M$8:$M$19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Лист5!$N$8:$N$19</c:f>
              <c:numCache>
                <c:formatCode>General</c:formatCode>
                <c:ptCount val="12"/>
                <c:pt idx="0">
                  <c:v>0</c:v>
                </c:pt>
                <c:pt idx="1">
                  <c:v>0.69314718055994529</c:v>
                </c:pt>
                <c:pt idx="2">
                  <c:v>1.0986122886681098</c:v>
                </c:pt>
                <c:pt idx="3">
                  <c:v>1.3862943611198906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1.9459101490553132</c:v>
                </c:pt>
                <c:pt idx="7">
                  <c:v>2.0794415416798357</c:v>
                </c:pt>
                <c:pt idx="8">
                  <c:v>2.1972245773362196</c:v>
                </c:pt>
                <c:pt idx="9">
                  <c:v>2.3025850929940459</c:v>
                </c:pt>
                <c:pt idx="10">
                  <c:v>2.3978952727983707</c:v>
                </c:pt>
                <c:pt idx="11">
                  <c:v>2.4849066497880004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31368"/>
        <c:axId val="601139208"/>
      </c:scatterChart>
      <c:valAx>
        <c:axId val="601131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9208"/>
        <c:crosses val="autoZero"/>
        <c:crossBetween val="midCat"/>
      </c:valAx>
      <c:valAx>
        <c:axId val="60113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1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Экспоненциальная</a:t>
            </a:r>
            <a:r>
              <a:rPr lang="ru-RU" baseline="0"/>
              <a:t> функция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Лист5!$M$22:$M$34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Лист5!$N$22:$N$34</c:f>
              <c:numCache>
                <c:formatCode>General</c:formatCode>
                <c:ptCount val="13"/>
                <c:pt idx="0">
                  <c:v>2.4693723206090303E-3</c:v>
                </c:pt>
                <c:pt idx="1">
                  <c:v>6.7166927120565628E-3</c:v>
                </c:pt>
                <c:pt idx="2">
                  <c:v>1.8269404176793853E-2</c:v>
                </c:pt>
                <c:pt idx="3">
                  <c:v>4.9692779360879284E-2</c:v>
                </c:pt>
                <c:pt idx="4">
                  <c:v>0.13516435986159167</c:v>
                </c:pt>
                <c:pt idx="5">
                  <c:v>0.36764705882352938</c:v>
                </c:pt>
                <c:pt idx="6">
                  <c:v>1</c:v>
                </c:pt>
                <c:pt idx="7">
                  <c:v>2.72</c:v>
                </c:pt>
                <c:pt idx="8">
                  <c:v>7.3984000000000014</c:v>
                </c:pt>
                <c:pt idx="9">
                  <c:v>20.123648000000006</c:v>
                </c:pt>
                <c:pt idx="10">
                  <c:v>54.736322560000019</c:v>
                </c:pt>
                <c:pt idx="11">
                  <c:v>148.88279736320007</c:v>
                </c:pt>
                <c:pt idx="12">
                  <c:v>404.96120882790422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39600"/>
        <c:axId val="601134112"/>
      </c:scatterChart>
      <c:valAx>
        <c:axId val="60113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4112"/>
        <c:crosses val="autoZero"/>
        <c:crossBetween val="midCat"/>
      </c:valAx>
      <c:valAx>
        <c:axId val="60113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9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Лист2!$A$1:$A$9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Лист2!$B$1:$B$9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Лист2!$A$1:$A$9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Лист2!$C$1:$C$9</c:f>
              <c:numCache>
                <c:formatCode>General</c:formatCode>
                <c:ptCount val="9"/>
                <c:pt idx="0">
                  <c:v>-7.159000000000006</c:v>
                </c:pt>
                <c:pt idx="1">
                  <c:v>16.021499999999989</c:v>
                </c:pt>
                <c:pt idx="2">
                  <c:v>34.565899999999999</c:v>
                </c:pt>
                <c:pt idx="3">
                  <c:v>48.474199999999996</c:v>
                </c:pt>
                <c:pt idx="4">
                  <c:v>67.018599999999992</c:v>
                </c:pt>
                <c:pt idx="5">
                  <c:v>80.926899999999989</c:v>
                </c:pt>
                <c:pt idx="6">
                  <c:v>94.835199999999986</c:v>
                </c:pt>
                <c:pt idx="7">
                  <c:v>113.37959999999998</c:v>
                </c:pt>
                <c:pt idx="8">
                  <c:v>131.92399999999998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29408"/>
        <c:axId val="601141168"/>
      </c:scatterChart>
      <c:valAx>
        <c:axId val="601129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41168"/>
        <c:crosses val="autoZero"/>
        <c:crossBetween val="midCat"/>
      </c:valAx>
      <c:valAx>
        <c:axId val="60114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29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Лист4!$C$1:$C$9</c:f>
              <c:numCache>
                <c:formatCode>General</c:formatCode>
                <c:ptCount val="9"/>
                <c:pt idx="0">
                  <c:v>23.650000000000006</c:v>
                </c:pt>
                <c:pt idx="1">
                  <c:v>19.316249999999997</c:v>
                </c:pt>
                <c:pt idx="2">
                  <c:v>23.713450000000023</c:v>
                </c:pt>
                <c:pt idx="3">
                  <c:v>31.598800000000011</c:v>
                </c:pt>
                <c:pt idx="4">
                  <c:v>48.22920000000002</c:v>
                </c:pt>
                <c:pt idx="5">
                  <c:v>65.28944999999996</c:v>
                </c:pt>
                <c:pt idx="6">
                  <c:v>86.281800000000004</c:v>
                </c:pt>
                <c:pt idx="7">
                  <c:v>120.38819999999996</c:v>
                </c:pt>
                <c:pt idx="8">
                  <c:v>161.48499999999999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31760"/>
        <c:axId val="601132152"/>
      </c:scatterChart>
      <c:valAx>
        <c:axId val="60113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2152"/>
        <c:crosses val="autoZero"/>
        <c:crossBetween val="midCat"/>
      </c:valAx>
      <c:valAx>
        <c:axId val="60113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1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Лист3!$A$1:$A$9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Лист3!$B$1:$B$9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Лист3!$A$1:$A$9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Лист3!$C$1:$C$9</c:f>
              <c:numCache>
                <c:formatCode>General</c:formatCode>
                <c:ptCount val="9"/>
                <c:pt idx="0">
                  <c:v>15.557974545211522</c:v>
                </c:pt>
                <c:pt idx="1">
                  <c:v>22.704474791687041</c:v>
                </c:pt>
                <c:pt idx="2">
                  <c:v>30.721200511812068</c:v>
                </c:pt>
                <c:pt idx="3">
                  <c:v>38.541909294304354</c:v>
                </c:pt>
                <c:pt idx="4">
                  <c:v>52.150676657445658</c:v>
                </c:pt>
                <c:pt idx="5">
                  <c:v>65.426696088749551</c:v>
                </c:pt>
                <c:pt idx="6">
                  <c:v>82.082397304396963</c:v>
                </c:pt>
                <c:pt idx="7">
                  <c:v>111.06488078737145</c:v>
                </c:pt>
                <c:pt idx="8">
                  <c:v>150.28079283025835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134504"/>
        <c:axId val="601134896"/>
      </c:scatterChart>
      <c:valAx>
        <c:axId val="601134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4896"/>
        <c:crosses val="autoZero"/>
        <c:crossBetween val="midCat"/>
      </c:valAx>
      <c:valAx>
        <c:axId val="60113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134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0F123-017A-45E4-9265-55D49CE6BF0A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7EFD7-A553-4F67-B9BD-14FA20BC5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5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792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039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69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01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105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986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1200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861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7073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061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72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276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543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398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2421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266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9418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758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48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106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266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24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542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30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628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73772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2850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1591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571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8981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39124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302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40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5112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56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0903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674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81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933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723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3106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17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36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18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83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211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61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7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9014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445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641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51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419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03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58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98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37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92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42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46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062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66666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ru-RU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69636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SzPct val="25000"/>
            </a:pPr>
            <a:fld id="{00000000-1234-1234-1234-123412341234}" type="slidenum">
              <a:rPr lang="ru-RU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0466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image" Target="NULL"/><Relationship Id="rId5" Type="http://schemas.openxmlformats.org/officeDocument/2006/relationships/chart" Target="../charts/chart11.xm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5.png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38.xml"/><Relationship Id="rId7" Type="http://schemas.openxmlformats.org/officeDocument/2006/relationships/chart" Target="../charts/chart17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10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5" Type="http://schemas.openxmlformats.org/officeDocument/2006/relationships/image" Target="NULL"/><Relationship Id="rId4" Type="http://schemas.openxmlformats.org/officeDocument/2006/relationships/chart" Target="../charts/char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0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0" y="-1014"/>
            <a:ext cx="9144000" cy="5144514"/>
          </a:xfrm>
          <a:prstGeom prst="rect">
            <a:avLst/>
          </a:prstGeom>
          <a:solidFill>
            <a:srgbClr val="B4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7" b="5385"/>
          <a:stretch/>
        </p:blipFill>
        <p:spPr>
          <a:xfrm>
            <a:off x="4805913" y="276979"/>
            <a:ext cx="4338087" cy="4866521"/>
          </a:xfrm>
          <a:prstGeom prst="rect">
            <a:avLst/>
          </a:prstGeom>
        </p:spPr>
      </p:pic>
      <p:sp>
        <p:nvSpPr>
          <p:cNvPr id="5" name="Shape 87"/>
          <p:cNvSpPr txBox="1"/>
          <p:nvPr/>
        </p:nvSpPr>
        <p:spPr>
          <a:xfrm>
            <a:off x="403100" y="4215185"/>
            <a:ext cx="3994238" cy="578959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ctr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14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  <a:sym typeface="Calibri"/>
                <a:rtl val="0"/>
              </a:rPr>
              <a:t>Информационное моделирование </a:t>
            </a:r>
          </a:p>
        </p:txBody>
      </p:sp>
      <p:sp>
        <p:nvSpPr>
          <p:cNvPr id="7" name="Shape 87"/>
          <p:cNvSpPr txBox="1"/>
          <p:nvPr/>
        </p:nvSpPr>
        <p:spPr>
          <a:xfrm>
            <a:off x="237588" y="1227629"/>
            <a:ext cx="4364038" cy="2687229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800">
                <a:solidFill>
                  <a:schemeClr val="bg1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prstClr val="white"/>
                </a:solidFill>
                <a:ea typeface="Roboto Slab" pitchFamily="2" charset="0"/>
                <a:sym typeface="Calibri"/>
                <a:rtl val="0"/>
              </a:rPr>
              <a:t>Моделирование статистического прогнозирования.</a:t>
            </a:r>
          </a:p>
          <a:p>
            <a:pPr defTabSz="914400"/>
            <a:endParaRPr lang="ru-RU" sz="1100" kern="0" dirty="0">
              <a:solidFill>
                <a:prstClr val="white"/>
              </a:solidFill>
              <a:ea typeface="Roboto Slab" pitchFamily="2" charset="0"/>
              <a:sym typeface="Calibri"/>
              <a:rtl val="0"/>
            </a:endParaRPr>
          </a:p>
          <a:p>
            <a:pPr defTabSz="914400"/>
            <a:r>
              <a:rPr lang="ru-RU" kern="0" dirty="0">
                <a:solidFill>
                  <a:prstClr val="white"/>
                </a:solidFill>
                <a:ea typeface="Roboto Slab" pitchFamily="2" charset="0"/>
                <a:sym typeface="Calibri"/>
                <a:rtl val="0"/>
              </a:rPr>
              <a:t>Метод </a:t>
            </a:r>
            <a:r>
              <a:rPr lang="ru-RU" kern="0">
                <a:solidFill>
                  <a:prstClr val="white"/>
                </a:solidFill>
                <a:ea typeface="Roboto Slab" pitchFamily="2" charset="0"/>
                <a:sym typeface="Calibri"/>
                <a:rtl val="0"/>
              </a:rPr>
              <a:t>наименьших </a:t>
            </a:r>
            <a:r>
              <a:rPr lang="ru-RU" kern="0" smtClean="0">
                <a:solidFill>
                  <a:prstClr val="white"/>
                </a:solidFill>
                <a:ea typeface="Roboto Slab" pitchFamily="2" charset="0"/>
                <a:sym typeface="Calibri"/>
                <a:rtl val="0"/>
              </a:rPr>
              <a:t>квадратов</a:t>
            </a:r>
            <a:endParaRPr lang="ru-RU" kern="0" dirty="0">
              <a:solidFill>
                <a:prstClr val="white"/>
              </a:solidFill>
              <a:ea typeface="Roboto Slab" pitchFamily="2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87350" y="4216910"/>
            <a:ext cx="34196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39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2870575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Зависимости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566363" y="2091690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Форма представления зависимостей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96390" y="547845"/>
            <a:ext cx="3426246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Математическая</a:t>
            </a:r>
            <a:endParaRPr lang="ru-RU" sz="16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/>
          <a:stretch/>
        </p:blipFill>
        <p:spPr>
          <a:xfrm>
            <a:off x="0" y="3426749"/>
            <a:ext cx="1504813" cy="1583575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>
            <a:stCxn id="20" idx="3"/>
            <a:endCxn id="21" idx="1"/>
          </p:cNvCxnSpPr>
          <p:nvPr/>
        </p:nvCxnSpPr>
        <p:spPr>
          <a:xfrm flipV="1">
            <a:off x="4115263" y="1033620"/>
            <a:ext cx="881127" cy="153813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>
            <a:stCxn id="20" idx="3"/>
            <a:endCxn id="15" idx="1"/>
          </p:cNvCxnSpPr>
          <p:nvPr/>
        </p:nvCxnSpPr>
        <p:spPr>
          <a:xfrm flipV="1">
            <a:off x="4115263" y="2559900"/>
            <a:ext cx="875091" cy="1185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990354" y="2076768"/>
            <a:ext cx="3426246" cy="96626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Табличная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cxnSp>
        <p:nvCxnSpPr>
          <p:cNvPr id="10" name="Скругленная соединительная линия 9"/>
          <p:cNvCxnSpPr>
            <a:stCxn id="20" idx="3"/>
            <a:endCxn id="11" idx="1"/>
          </p:cNvCxnSpPr>
          <p:nvPr/>
        </p:nvCxnSpPr>
        <p:spPr>
          <a:xfrm>
            <a:off x="4115263" y="2571750"/>
            <a:ext cx="881127" cy="1566357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996390" y="3651750"/>
            <a:ext cx="3426246" cy="97271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Графическая 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0989320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 animBg="1"/>
      <p:bldP spid="21" grpId="0" animBg="1"/>
      <p:bldP spid="1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Виды зависимостей</a:t>
            </a:r>
            <a:endParaRPr lang="ru-RU" sz="2400" kern="0" dirty="0">
              <a:solidFill>
                <a:srgbClr val="C0504D">
                  <a:lumMod val="75000"/>
                </a:srgbClr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82000" y="1994308"/>
                <a:ext cx="314406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𝑆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𝑣</m:t>
                    </m:r>
                    <m:r>
                      <a:rPr lang="en-US" sz="6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∙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𝑡</m:t>
                    </m:r>
                  </m:oMath>
                </a14:m>
                <a:r>
                  <a:rPr lang="ru-RU" sz="6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00" y="1994308"/>
                <a:ext cx="3144066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Выгнутая вверх стрелка 9"/>
          <p:cNvSpPr/>
          <p:nvPr/>
        </p:nvSpPr>
        <p:spPr>
          <a:xfrm rot="157318">
            <a:off x="1240876" y="1541678"/>
            <a:ext cx="1606207" cy="705953"/>
          </a:xfrm>
          <a:prstGeom prst="curvedDownArrow">
            <a:avLst>
              <a:gd name="adj1" fmla="val 25000"/>
              <a:gd name="adj2" fmla="val 46996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125303" y="1505308"/>
                <a:ext cx="2262542" cy="181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𝐼</m:t>
                      </m:r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</m:t>
                      </m:r>
                      <m:f>
                        <m:fPr>
                          <m:ctrlP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fPr>
                        <m:num>
                          <m: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𝑈</m:t>
                          </m:r>
                        </m:num>
                        <m:den>
                          <m: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303" y="1505308"/>
                <a:ext cx="2262542" cy="18149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 углом 11"/>
          <p:cNvSpPr/>
          <p:nvPr/>
        </p:nvSpPr>
        <p:spPr>
          <a:xfrm>
            <a:off x="6509566" y="1530846"/>
            <a:ext cx="1035000" cy="545903"/>
          </a:xfrm>
          <a:prstGeom prst="bentArrow">
            <a:avLst>
              <a:gd name="adj1" fmla="val 25000"/>
              <a:gd name="adj2" fmla="val 50000"/>
              <a:gd name="adj3" fmla="val 42825"/>
              <a:gd name="adj4" fmla="val 404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935552" y="3871220"/>
                <a:ext cx="32556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𝐶</m:t>
                      </m:r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           </m:t>
                      </m:r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𝑃</m:t>
                      </m:r>
                    </m:oMath>
                  </m:oMathPara>
                </a14:m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552" y="3871220"/>
                <a:ext cx="3255698" cy="10156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 вправо 2"/>
          <p:cNvSpPr/>
          <p:nvPr/>
        </p:nvSpPr>
        <p:spPr>
          <a:xfrm>
            <a:off x="3616346" y="4232645"/>
            <a:ext cx="1755000" cy="405000"/>
          </a:xfrm>
          <a:prstGeom prst="rightArrow">
            <a:avLst>
              <a:gd name="adj1" fmla="val 68815"/>
              <a:gd name="adj2" fmla="val 5705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>
                <a:solidFill>
                  <a:prstClr val="black"/>
                </a:solidFill>
                <a:sym typeface="Arial"/>
                <a:rtl val="0"/>
              </a:rPr>
              <a:t>?</a:t>
            </a:r>
          </a:p>
        </p:txBody>
      </p:sp>
      <p:sp>
        <p:nvSpPr>
          <p:cNvPr id="4" name="Выноска 1 3"/>
          <p:cNvSpPr/>
          <p:nvPr/>
        </p:nvSpPr>
        <p:spPr>
          <a:xfrm>
            <a:off x="2760104" y="965670"/>
            <a:ext cx="1733742" cy="573947"/>
          </a:xfrm>
          <a:prstGeom prst="borderCallout1">
            <a:avLst>
              <a:gd name="adj1" fmla="val 43643"/>
              <a:gd name="adj2" fmla="val -1191"/>
              <a:gd name="adj3" fmla="val 131787"/>
              <a:gd name="adj4" fmla="val -194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Функциональная</a:t>
            </a:r>
            <a:endParaRPr lang="ru-RU" sz="1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4" name="Выноска 1 13"/>
          <p:cNvSpPr/>
          <p:nvPr/>
        </p:nvSpPr>
        <p:spPr>
          <a:xfrm flipH="1">
            <a:off x="4612130" y="956899"/>
            <a:ext cx="1779152" cy="573947"/>
          </a:xfrm>
          <a:prstGeom prst="borderCallout1">
            <a:avLst>
              <a:gd name="adj1" fmla="val 43643"/>
              <a:gd name="adj2" fmla="val -1191"/>
              <a:gd name="adj3" fmla="val 148706"/>
              <a:gd name="adj4" fmla="val -206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Функциональная</a:t>
            </a:r>
            <a:endParaRPr lang="ru-RU" sz="1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5" name="Выноска 1 14"/>
          <p:cNvSpPr/>
          <p:nvPr/>
        </p:nvSpPr>
        <p:spPr>
          <a:xfrm flipH="1">
            <a:off x="4388059" y="2999949"/>
            <a:ext cx="1779152" cy="573947"/>
          </a:xfrm>
          <a:prstGeom prst="borderCallout1">
            <a:avLst>
              <a:gd name="adj1" fmla="val 100068"/>
              <a:gd name="adj2" fmla="val 53952"/>
              <a:gd name="adj3" fmla="val 249534"/>
              <a:gd name="adj4" fmla="val 8944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Другая</a:t>
            </a:r>
            <a:endParaRPr lang="ru-RU" sz="1400" kern="0" dirty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80199071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3" grpId="0" animBg="1"/>
      <p:bldP spid="3" grpId="1" animBg="1"/>
      <p:bldP spid="3" grpId="2" animBg="1"/>
      <p:bldP spid="4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87350" y="1366207"/>
            <a:ext cx="2586743" cy="1740357"/>
            <a:chOff x="387350" y="1704055"/>
            <a:chExt cx="2586743" cy="1487143"/>
          </a:xfrm>
        </p:grpSpPr>
        <p:sp>
          <p:nvSpPr>
            <p:cNvPr id="5" name="Shape 87"/>
            <p:cNvSpPr txBox="1"/>
            <p:nvPr/>
          </p:nvSpPr>
          <p:spPr>
            <a:xfrm>
              <a:off x="408693" y="2246895"/>
              <a:ext cx="2565400" cy="9443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90000" rIns="90000" bIns="90000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lvl="0">
                <a:buClr>
                  <a:srgbClr val="494429"/>
                </a:buClr>
                <a:buSzPct val="25000"/>
                <a:defRPr sz="2000">
                  <a:solidFill>
                    <a:schemeClr val="tx1"/>
                  </a:solidFill>
                  <a:latin typeface="+mj-lt"/>
                  <a:ea typeface="Blogger Sans" panose="02000506030000020004" pitchFamily="50" charset="0"/>
                  <a:cs typeface="Segoe UI Semibold" panose="020B0702040204020203" pitchFamily="34" charset="0"/>
                </a:defRPr>
              </a:lvl1pPr>
            </a:lstStyle>
            <a:p>
              <a:pPr defTabSz="914400"/>
              <a:r>
                <a:rPr lang="ru-RU" kern="0" dirty="0">
                  <a:solidFill>
                    <a:prstClr val="black"/>
                  </a:solidFill>
                  <a:sym typeface="Arial"/>
                  <a:rtl val="0"/>
                </a:rPr>
                <a:t>Статистика. Статистические данные.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6500" y="2264994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hape 87"/>
            <p:cNvSpPr txBox="1"/>
            <p:nvPr/>
          </p:nvSpPr>
          <p:spPr>
            <a:xfrm>
              <a:off x="387350" y="1704055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/>
            <a:p>
              <a:pPr algn="ctr" defTabSz="914400">
                <a:buClr>
                  <a:srgbClr val="494429"/>
                </a:buClr>
                <a:buSzPct val="25000"/>
              </a:pPr>
              <a:r>
                <a:rPr lang="ru-RU" sz="1600" kern="0" dirty="0" smtClean="0">
                  <a:solidFill>
                    <a:srgbClr val="C0504D">
                      <a:lumMod val="75000"/>
                    </a:srgbClr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1</a:t>
              </a:r>
              <a:endParaRPr lang="ru-RU" sz="1600" kern="0" dirty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267075" y="1412920"/>
            <a:ext cx="2565400" cy="1722929"/>
            <a:chOff x="3267075" y="1741791"/>
            <a:chExt cx="2565400" cy="1722929"/>
          </a:xfrm>
        </p:grpSpPr>
        <p:sp>
          <p:nvSpPr>
            <p:cNvPr id="8" name="Shape 87"/>
            <p:cNvSpPr txBox="1"/>
            <p:nvPr/>
          </p:nvSpPr>
          <p:spPr>
            <a:xfrm>
              <a:off x="3267075" y="2359632"/>
              <a:ext cx="2565400" cy="11050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90000" rIns="90000" bIns="90000" anchor="ctr" anchorCtr="0">
              <a:spAutoFit/>
            </a:bodyPr>
            <a:lstStyle/>
            <a:p>
              <a:pPr defTabSz="914400">
                <a:buClr>
                  <a:srgbClr val="494429"/>
                </a:buClr>
                <a:buSzPct val="25000"/>
              </a:pPr>
              <a:r>
                <a:rPr lang="ru-RU" sz="2000" kern="0" dirty="0" smtClean="0">
                  <a:solidFill>
                    <a:prstClr val="black"/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Метод </a:t>
              </a:r>
              <a:r>
                <a:rPr lang="ru-RU" sz="2000" kern="0" dirty="0">
                  <a:solidFill>
                    <a:prstClr val="black"/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наименьших </a:t>
              </a:r>
              <a:r>
                <a:rPr lang="ru-RU" sz="2000" kern="0" dirty="0" smtClean="0">
                  <a:solidFill>
                    <a:prstClr val="black"/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квадратов.</a:t>
              </a:r>
              <a:endParaRPr lang="ru-RU" sz="2000" kern="0" dirty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267075" y="2351528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hape 87"/>
            <p:cNvSpPr txBox="1"/>
            <p:nvPr/>
          </p:nvSpPr>
          <p:spPr>
            <a:xfrm>
              <a:off x="3267075" y="1741791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lvl="0" algn="ctr">
                <a:buClr>
                  <a:srgbClr val="494429"/>
                </a:buClr>
                <a:buSzPct val="25000"/>
                <a:defRPr sz="1600">
                  <a:solidFill>
                    <a:schemeClr val="accent2">
                      <a:lumMod val="75000"/>
                    </a:schemeClr>
                  </a:solidFill>
                  <a:latin typeface="+mj-lt"/>
                  <a:ea typeface="Blogger Sans" panose="02000506030000020004" pitchFamily="50" charset="0"/>
                  <a:cs typeface="Segoe UI Semibold" panose="020B0702040204020203" pitchFamily="34" charset="0"/>
                </a:defRPr>
              </a:lvl1pPr>
            </a:lstStyle>
            <a:p>
              <a:pPr defTabSz="914400"/>
              <a:r>
                <a:rPr lang="ru-RU" kern="0" dirty="0">
                  <a:solidFill>
                    <a:srgbClr val="C0504D">
                      <a:lumMod val="75000"/>
                    </a:srgbClr>
                  </a:solidFill>
                  <a:sym typeface="Calibri"/>
                  <a:rtl val="0"/>
                </a:rPr>
                <a:t>2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202732" y="1412920"/>
            <a:ext cx="2589243" cy="1686894"/>
            <a:chOff x="7092000" y="1890021"/>
            <a:chExt cx="2589243" cy="1686894"/>
          </a:xfrm>
        </p:grpSpPr>
        <p:sp>
          <p:nvSpPr>
            <p:cNvPr id="9" name="Shape 87"/>
            <p:cNvSpPr txBox="1"/>
            <p:nvPr/>
          </p:nvSpPr>
          <p:spPr>
            <a:xfrm>
              <a:off x="7115843" y="2471827"/>
              <a:ext cx="2565400" cy="11050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90000" rIns="90000" bIns="90000" anchor="ctr" anchorCtr="0">
              <a:spAutoFit/>
            </a:bodyPr>
            <a:lstStyle/>
            <a:p>
              <a:pPr defTabSz="914400">
                <a:buClr>
                  <a:srgbClr val="494429"/>
                </a:buClr>
                <a:buSzPct val="25000"/>
              </a:pPr>
              <a:r>
                <a:rPr lang="ru-RU" sz="2000" kern="0" dirty="0" smtClean="0">
                  <a:solidFill>
                    <a:prstClr val="black"/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Способ нахождения зависимости.</a:t>
              </a:r>
              <a:endParaRPr lang="ru-RU" sz="2000" kern="0" dirty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092000" y="2499758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hape 87"/>
            <p:cNvSpPr txBox="1"/>
            <p:nvPr/>
          </p:nvSpPr>
          <p:spPr>
            <a:xfrm>
              <a:off x="7092000" y="1890021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/>
            <a:p>
              <a:pPr algn="ctr" defTabSz="914400">
                <a:buClr>
                  <a:srgbClr val="494429"/>
                </a:buClr>
                <a:buSzPct val="25000"/>
              </a:pPr>
              <a:r>
                <a:rPr lang="ru-RU" sz="1600" kern="0" dirty="0" smtClean="0">
                  <a:solidFill>
                    <a:srgbClr val="C0504D">
                      <a:lumMod val="75000"/>
                    </a:srgbClr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3</a:t>
              </a:r>
              <a:endParaRPr lang="ru-RU" sz="1600" kern="0" dirty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</p:txBody>
        </p:sp>
      </p:grpSp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Вопросы к изучению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01" b="74628"/>
          <a:stretch/>
        </p:blipFill>
        <p:spPr>
          <a:xfrm>
            <a:off x="2547000" y="3682977"/>
            <a:ext cx="6597000" cy="14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83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7" y="2571750"/>
            <a:ext cx="3969169" cy="2726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1483140"/>
            <a:ext cx="3793637" cy="3793637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4437000" y="546750"/>
            <a:ext cx="2552693" cy="1530000"/>
          </a:xfrm>
          <a:prstGeom prst="wedgeEllipseCallout">
            <a:avLst>
              <a:gd name="adj1" fmla="val 74999"/>
              <a:gd name="adj2" fmla="val 50755"/>
            </a:avLst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В городе воздух загрязнён, уже много больных </a:t>
            </a:r>
            <a:r>
              <a:rPr lang="ru-RU" sz="1400" kern="0" dirty="0">
                <a:solidFill>
                  <a:prstClr val="black"/>
                </a:solidFill>
                <a:sym typeface="Arial"/>
                <a:rtl val="0"/>
              </a:rPr>
              <a:t>бронхиальной </a:t>
            </a:r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астмой.</a:t>
            </a:r>
            <a:endParaRPr lang="ru-RU" sz="14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1449730" y="717002"/>
            <a:ext cx="2822268" cy="1530000"/>
          </a:xfrm>
          <a:prstGeom prst="wedgeEllipseCallout">
            <a:avLst>
              <a:gd name="adj1" fmla="val -32448"/>
              <a:gd name="adj2" fmla="val 106251"/>
            </a:avLst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Общего мнения недостаточно!</a:t>
            </a:r>
          </a:p>
          <a:p>
            <a:pPr algn="ctr" defTabSz="914400"/>
            <a:r>
              <a:rPr lang="ru-RU" sz="1400" kern="0" dirty="0">
                <a:solidFill>
                  <a:prstClr val="black"/>
                </a:solidFill>
                <a:sym typeface="Arial"/>
                <a:rtl val="0"/>
              </a:rPr>
              <a:t>Нужны конкретные </a:t>
            </a:r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данные.</a:t>
            </a:r>
            <a:endParaRPr lang="ru-RU" sz="1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1433882" y="717571"/>
            <a:ext cx="2822268" cy="1530000"/>
          </a:xfrm>
          <a:prstGeom prst="wedgeEllipseCallout">
            <a:avLst>
              <a:gd name="adj1" fmla="val -32448"/>
              <a:gd name="adj2" fmla="val 106251"/>
            </a:avLst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Установите, </a:t>
            </a:r>
            <a:r>
              <a:rPr lang="ru-RU" sz="1400" kern="0" dirty="0">
                <a:solidFill>
                  <a:prstClr val="black"/>
                </a:solidFill>
                <a:sym typeface="Arial"/>
                <a:rtl val="0"/>
              </a:rPr>
              <a:t>какие именно примеси сильнее всего влияют на здоровье </a:t>
            </a:r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людей.</a:t>
            </a:r>
            <a:endParaRPr lang="ru-RU" sz="1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1441806" y="718140"/>
            <a:ext cx="2822268" cy="1530000"/>
          </a:xfrm>
          <a:prstGeom prst="wedgeEllipseCallout">
            <a:avLst>
              <a:gd name="adj1" fmla="val -32448"/>
              <a:gd name="adj2" fmla="val 106251"/>
            </a:avLst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Установите</a:t>
            </a:r>
            <a:r>
              <a:rPr lang="ru-RU" sz="1400" kern="0" dirty="0">
                <a:solidFill>
                  <a:prstClr val="black"/>
                </a:solidFill>
                <a:sym typeface="Arial"/>
                <a:rtl val="0"/>
              </a:rPr>
              <a:t>, как связана концентрация этих примесей в воздухе с числом </a:t>
            </a:r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заболеваний.</a:t>
            </a:r>
            <a:endParaRPr lang="ru-RU" sz="1400" kern="0" dirty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812475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build="allAtOnce" animBg="1"/>
      <p:bldP spid="12" grpId="0" animBg="1"/>
      <p:bldP spid="12" grpId="1" build="allAtOnce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83601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Установление зависимости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12541" y="996516"/>
            <a:ext cx="3728068" cy="550123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sym typeface="Arial"/>
                <a:rtl val="0"/>
              </a:rPr>
              <a:t>Экспериментальный метод </a:t>
            </a:r>
            <a:endParaRPr lang="ru-RU" sz="20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cxnSp>
        <p:nvCxnSpPr>
          <p:cNvPr id="15" name="Скругленная соединительная линия 14"/>
          <p:cNvCxnSpPr>
            <a:stCxn id="12" idx="2"/>
            <a:endCxn id="25" idx="0"/>
          </p:cNvCxnSpPr>
          <p:nvPr/>
        </p:nvCxnSpPr>
        <p:spPr>
          <a:xfrm rot="5400000">
            <a:off x="3842912" y="1178998"/>
            <a:ext cx="366022" cy="1101305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12" idx="2"/>
            <a:endCxn id="17" idx="0"/>
          </p:cNvCxnSpPr>
          <p:nvPr/>
        </p:nvCxnSpPr>
        <p:spPr>
          <a:xfrm rot="5400000">
            <a:off x="2761774" y="105780"/>
            <a:ext cx="373943" cy="3255660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87350" y="1920582"/>
            <a:ext cx="1867129" cy="634372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Наблюдение</a:t>
            </a:r>
            <a:endParaRPr lang="ru-RU" sz="16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cxnSp>
        <p:nvCxnSpPr>
          <p:cNvPr id="18" name="Скругленная соединительная линия 17"/>
          <p:cNvCxnSpPr>
            <a:stCxn id="12" idx="2"/>
            <a:endCxn id="26" idx="0"/>
          </p:cNvCxnSpPr>
          <p:nvPr/>
        </p:nvCxnSpPr>
        <p:spPr>
          <a:xfrm rot="16200000" flipH="1">
            <a:off x="5994593" y="128620"/>
            <a:ext cx="366022" cy="3202059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stCxn id="12" idx="2"/>
            <a:endCxn id="24" idx="0"/>
          </p:cNvCxnSpPr>
          <p:nvPr/>
        </p:nvCxnSpPr>
        <p:spPr>
          <a:xfrm rot="16200000" flipH="1">
            <a:off x="4924356" y="1198858"/>
            <a:ext cx="358669" cy="105423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697240" y="1905308"/>
            <a:ext cx="1867129" cy="634372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Анализ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48231" y="1912661"/>
            <a:ext cx="1854077" cy="634372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Сбор </a:t>
            </a:r>
            <a:r>
              <a:rPr lang="ru-RU" sz="16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сведений</a:t>
            </a:r>
            <a:endParaRPr lang="ru-RU" sz="16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45069" y="1912661"/>
            <a:ext cx="1867129" cy="634372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Вывод</a:t>
            </a:r>
            <a:endParaRPr lang="ru-RU" sz="16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r="13136"/>
          <a:stretch/>
        </p:blipFill>
        <p:spPr>
          <a:xfrm>
            <a:off x="2417770" y="2677261"/>
            <a:ext cx="2115001" cy="2056729"/>
          </a:xfrm>
          <a:prstGeom prst="rect">
            <a:avLst/>
          </a:prstGeom>
          <a:ln>
            <a:solidFill>
              <a:srgbClr val="953735"/>
            </a:solidFill>
          </a:ln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r="12151"/>
          <a:stretch/>
        </p:blipFill>
        <p:spPr>
          <a:xfrm>
            <a:off x="4617196" y="2677264"/>
            <a:ext cx="2115000" cy="2057894"/>
          </a:xfrm>
          <a:prstGeom prst="rect">
            <a:avLst/>
          </a:prstGeom>
          <a:ln>
            <a:solidFill>
              <a:srgbClr val="953735"/>
            </a:solidFill>
          </a:ln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r="14865"/>
          <a:stretch/>
        </p:blipFill>
        <p:spPr>
          <a:xfrm>
            <a:off x="6815713" y="2677262"/>
            <a:ext cx="1942073" cy="2056732"/>
          </a:xfrm>
          <a:prstGeom prst="rect">
            <a:avLst/>
          </a:prstGeom>
          <a:ln>
            <a:solidFill>
              <a:srgbClr val="953735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2677264"/>
            <a:ext cx="1992254" cy="2057894"/>
          </a:xfrm>
          <a:prstGeom prst="rect">
            <a:avLst/>
          </a:prstGeom>
          <a:ln>
            <a:solidFill>
              <a:srgbClr val="953735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8" y="2723383"/>
            <a:ext cx="1661400" cy="19644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71433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  <p:bldP spid="17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7753" y="1896750"/>
            <a:ext cx="6228494" cy="1594622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Статистика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 – это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наука,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 которой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изучаются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общие вопросы сбора, измерения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анализа массовых количественных или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качественных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данных.</a:t>
            </a:r>
          </a:p>
        </p:txBody>
      </p:sp>
    </p:spTree>
    <p:extLst>
      <p:ext uri="{BB962C8B-B14F-4D97-AF65-F5344CB8AC3E}">
        <p14:creationId xmlns:p14="http://schemas.microsoft.com/office/powerpoint/2010/main" val="38592336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4354889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Статистика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566363" y="2091690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Виды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65340" y="1523065"/>
            <a:ext cx="2565400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Экономическая</a:t>
            </a:r>
            <a:endParaRPr lang="ru-RU" sz="16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68154" y="3805238"/>
            <a:ext cx="2571025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Медицинская</a:t>
            </a:r>
            <a:endParaRPr lang="ru-RU" sz="16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/>
          <a:stretch/>
        </p:blipFill>
        <p:spPr>
          <a:xfrm>
            <a:off x="0" y="3426749"/>
            <a:ext cx="1504813" cy="1583575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>
            <a:stCxn id="20" idx="3"/>
            <a:endCxn id="21" idx="1"/>
          </p:cNvCxnSpPr>
          <p:nvPr/>
        </p:nvCxnSpPr>
        <p:spPr>
          <a:xfrm flipV="1">
            <a:off x="4115263" y="2008840"/>
            <a:ext cx="1050077" cy="56291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>
            <a:stCxn id="20" idx="3"/>
            <a:endCxn id="26" idx="1"/>
          </p:cNvCxnSpPr>
          <p:nvPr/>
        </p:nvCxnSpPr>
        <p:spPr>
          <a:xfrm>
            <a:off x="4115263" y="2571750"/>
            <a:ext cx="1052891" cy="1719263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168154" y="370796"/>
            <a:ext cx="2565400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Математическая</a:t>
            </a:r>
            <a:endParaRPr lang="ru-RU" sz="16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cxnSp>
        <p:nvCxnSpPr>
          <p:cNvPr id="12" name="Скругленная соединительная линия 11"/>
          <p:cNvCxnSpPr>
            <a:stCxn id="20" idx="3"/>
            <a:endCxn id="11" idx="1"/>
          </p:cNvCxnSpPr>
          <p:nvPr/>
        </p:nvCxnSpPr>
        <p:spPr>
          <a:xfrm flipV="1">
            <a:off x="4115263" y="856571"/>
            <a:ext cx="1052891" cy="1715179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162528" y="2664618"/>
            <a:ext cx="2571025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Социальная</a:t>
            </a:r>
            <a:endParaRPr lang="ru-RU" sz="16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cxnSp>
        <p:nvCxnSpPr>
          <p:cNvPr id="27" name="Скругленная соединительная линия 26"/>
          <p:cNvCxnSpPr>
            <a:stCxn id="20" idx="3"/>
            <a:endCxn id="25" idx="1"/>
          </p:cNvCxnSpPr>
          <p:nvPr/>
        </p:nvCxnSpPr>
        <p:spPr>
          <a:xfrm>
            <a:off x="4115263" y="2571750"/>
            <a:ext cx="1047265" cy="578643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453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 animBg="1"/>
      <p:bldP spid="21" grpId="0" animBg="1"/>
      <p:bldP spid="26" grpId="0" animBg="1"/>
      <p:bldP spid="11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99" y="2478775"/>
            <a:ext cx="2340199" cy="2185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4" y="2457413"/>
            <a:ext cx="2351943" cy="2232440"/>
          </a:xfrm>
          <a:prstGeom prst="rect">
            <a:avLst/>
          </a:prstGeom>
        </p:spPr>
      </p:pic>
      <p:sp>
        <p:nvSpPr>
          <p:cNvPr id="7" name="Shape 87"/>
          <p:cNvSpPr txBox="1"/>
          <p:nvPr/>
        </p:nvSpPr>
        <p:spPr>
          <a:xfrm>
            <a:off x="396500" y="366713"/>
            <a:ext cx="831570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Данные исследований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6" y="2457413"/>
            <a:ext cx="2365891" cy="2232439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49" y="2457413"/>
            <a:ext cx="2009196" cy="223244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0" y="2478775"/>
            <a:ext cx="2340200" cy="2185583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16556" y="919749"/>
            <a:ext cx="8295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Самое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большое влияние на </a:t>
            </a:r>
            <a:r>
              <a:rPr lang="ru-RU" sz="1800" kern="0" dirty="0" err="1">
                <a:solidFill>
                  <a:srgbClr val="000000"/>
                </a:solidFill>
                <a:cs typeface="Arial"/>
                <a:sym typeface="Arial"/>
                <a:rtl val="0"/>
              </a:rPr>
              <a:t>бронхиально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-лёгочные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заболевания </a:t>
            </a:r>
          </a:p>
          <a:p>
            <a:pPr defTabSz="914400"/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оказывает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угарный газ. </a:t>
            </a:r>
          </a:p>
        </p:txBody>
      </p:sp>
    </p:spTree>
    <p:extLst>
      <p:ext uri="{BB962C8B-B14F-4D97-AF65-F5344CB8AC3E}">
        <p14:creationId xmlns:p14="http://schemas.microsoft.com/office/powerpoint/2010/main" val="499286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3275501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Статистика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566363" y="2091690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Статистические данные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96390" y="547845"/>
            <a:ext cx="3426246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Недостоверные </a:t>
            </a:r>
            <a:endParaRPr lang="ru-RU" sz="16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/>
          <a:stretch/>
        </p:blipFill>
        <p:spPr>
          <a:xfrm>
            <a:off x="0" y="3426749"/>
            <a:ext cx="1504813" cy="1583575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>
            <a:stCxn id="20" idx="3"/>
            <a:endCxn id="21" idx="1"/>
          </p:cNvCxnSpPr>
          <p:nvPr/>
        </p:nvCxnSpPr>
        <p:spPr>
          <a:xfrm flipV="1">
            <a:off x="4115263" y="1033620"/>
            <a:ext cx="881127" cy="153813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>
            <a:stCxn id="20" idx="3"/>
            <a:endCxn id="15" idx="1"/>
          </p:cNvCxnSpPr>
          <p:nvPr/>
        </p:nvCxnSpPr>
        <p:spPr>
          <a:xfrm flipV="1">
            <a:off x="4115263" y="2559900"/>
            <a:ext cx="875091" cy="1185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990354" y="2076768"/>
            <a:ext cx="3426246" cy="96626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Приближённые (усреднённые)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cxnSp>
        <p:nvCxnSpPr>
          <p:cNvPr id="10" name="Скругленная соединительная линия 9"/>
          <p:cNvCxnSpPr>
            <a:stCxn id="20" idx="3"/>
            <a:endCxn id="11" idx="1"/>
          </p:cNvCxnSpPr>
          <p:nvPr/>
        </p:nvCxnSpPr>
        <p:spPr>
          <a:xfrm>
            <a:off x="4115263" y="2571750"/>
            <a:ext cx="881127" cy="1566357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996390" y="3651750"/>
            <a:ext cx="3426246" cy="97271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Носят оценочный характер 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683659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 animBg="1"/>
      <p:bldP spid="21" grpId="0" animBg="1"/>
      <p:bldP spid="15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Статистические данные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75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50" y="53760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429598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20673" y="2005102"/>
            <a:ext cx="7092255" cy="1286845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Величина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– это основная количественная</a:t>
            </a:r>
            <a:r>
              <a:rPr lang="en-US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 </a:t>
            </a: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характеристика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исследуемого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объекта в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моделировании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 любом другом исследовании. 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Моделирование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60223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87000" y="1452863"/>
            <a:ext cx="6651502" cy="2425619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Математической 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моделью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называется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совокупность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математических соотношений,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уравнений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, неравенств, описывающих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основные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закономерности изучаемого объекта,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процесса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или явления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</a:t>
            </a:r>
          </a:p>
          <a:p>
            <a:pPr defTabSz="914400"/>
            <a:endParaRPr lang="ru-RU" sz="14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Математическая модель – формула. 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35174846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Величины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7792" y="976984"/>
                <a:ext cx="3977306" cy="915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r>
                            <a:rPr lang="en-US" sz="4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𝐶</m:t>
                          </m:r>
                        </m:e>
                      </m:d>
                      <m:r>
                        <a:rPr lang="en-US" sz="4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=1</m:t>
                      </m:r>
                      <m:f>
                        <m:fPr>
                          <m:type m:val="skw"/>
                          <m:ctrlPr>
                            <a:rPr lang="ru-RU" sz="4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fPr>
                        <m:num>
                          <m:r>
                            <a:rPr lang="ru-RU" sz="4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мг</m:t>
                          </m:r>
                        </m:num>
                        <m:den>
                          <m:sSup>
                            <m:sSupPr>
                              <m:ctrlPr>
                                <a:rPr lang="ru-RU" sz="44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</m:ctrlPr>
                            </m:sSupPr>
                            <m:e>
                              <m:r>
                                <a:rPr lang="ru-RU" sz="44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44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4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;</m:t>
                      </m:r>
                    </m:oMath>
                  </m:oMathPara>
                </a14:m>
                <a:endParaRPr lang="ru-RU" sz="4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92" y="976984"/>
                <a:ext cx="3977306" cy="9155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44330" y="1997609"/>
                <a:ext cx="4581382" cy="770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dPr>
                      <m:e>
                        <m:r>
                          <a:rPr lang="en-US" sz="4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𝑃</m:t>
                        </m:r>
                      </m:e>
                    </m:d>
                    <m:r>
                      <a:rPr lang="ru-RU" sz="4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=1 </m:t>
                    </m:r>
                    <m:f>
                      <m:fPr>
                        <m:type m:val="skw"/>
                        <m:ctrlPr>
                          <a:rPr lang="ru-RU" sz="4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lang="ru-RU" sz="4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больн.</m:t>
                        </m:r>
                      </m:num>
                      <m:den>
                        <m:r>
                          <a:rPr lang="ru-RU" sz="4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тыс.</m:t>
                        </m:r>
                      </m:den>
                    </m:f>
                  </m:oMath>
                </a14:m>
                <a:r>
                  <a:rPr lang="ru-RU" sz="4400" kern="0" dirty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ru-RU" sz="4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30" y="1997609"/>
                <a:ext cx="4581382" cy="7708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00" y="519883"/>
            <a:ext cx="3780812" cy="2126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Выноска-облако 5"/>
          <p:cNvSpPr/>
          <p:nvPr/>
        </p:nvSpPr>
        <p:spPr>
          <a:xfrm>
            <a:off x="5574604" y="685021"/>
            <a:ext cx="2252824" cy="12823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267013 w 7479683"/>
              <a:gd name="connsiteY0" fmla="*/ 2990389 h 2025954"/>
              <a:gd name="connsiteX1" fmla="*/ 1210736 w 7479683"/>
              <a:gd name="connsiteY1" fmla="*/ 3046666 h 2025954"/>
              <a:gd name="connsiteX2" fmla="*/ 1154459 w 7479683"/>
              <a:gd name="connsiteY2" fmla="*/ 2990389 h 2025954"/>
              <a:gd name="connsiteX3" fmla="*/ 1210736 w 7479683"/>
              <a:gd name="connsiteY3" fmla="*/ 2934112 h 2025954"/>
              <a:gd name="connsiteX4" fmla="*/ 1267013 w 7479683"/>
              <a:gd name="connsiteY4" fmla="*/ 2990389 h 2025954"/>
              <a:gd name="connsiteX0" fmla="*/ 1728697 w 7479683"/>
              <a:gd name="connsiteY0" fmla="*/ 2673416 h 2025954"/>
              <a:gd name="connsiteX1" fmla="*/ 1616144 w 7479683"/>
              <a:gd name="connsiteY1" fmla="*/ 2785969 h 2025954"/>
              <a:gd name="connsiteX2" fmla="*/ 1503591 w 7479683"/>
              <a:gd name="connsiteY2" fmla="*/ 2673416 h 2025954"/>
              <a:gd name="connsiteX3" fmla="*/ 1616144 w 7479683"/>
              <a:gd name="connsiteY3" fmla="*/ 2560863 h 2025954"/>
              <a:gd name="connsiteX4" fmla="*/ 1728697 w 7479683"/>
              <a:gd name="connsiteY4" fmla="*/ 2673416 h 2025954"/>
              <a:gd name="connsiteX0" fmla="*/ 2279049 w 7479683"/>
              <a:gd name="connsiteY0" fmla="*/ 2287117 h 2025954"/>
              <a:gd name="connsiteX1" fmla="*/ 2110219 w 7479683"/>
              <a:gd name="connsiteY1" fmla="*/ 2455947 h 2025954"/>
              <a:gd name="connsiteX2" fmla="*/ 1941389 w 7479683"/>
              <a:gd name="connsiteY2" fmla="*/ 2287117 h 2025954"/>
              <a:gd name="connsiteX3" fmla="*/ 2110219 w 7479683"/>
              <a:gd name="connsiteY3" fmla="*/ 2118287 h 2025954"/>
              <a:gd name="connsiteX4" fmla="*/ 2279049 w 7479683"/>
              <a:gd name="connsiteY4" fmla="*/ 2287117 h 2025954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16452 w 7489379"/>
              <a:gd name="connsiteY1" fmla="*/ 2449335 h 3040054"/>
              <a:gd name="connsiteX2" fmla="*/ 1947622 w 7489379"/>
              <a:gd name="connsiteY2" fmla="*/ 2280505 h 3040054"/>
              <a:gd name="connsiteX3" fmla="*/ 2116452 w 7489379"/>
              <a:gd name="connsiteY3" fmla="*/ 2111675 h 3040054"/>
              <a:gd name="connsiteX4" fmla="*/ 2285282 w 7489379"/>
              <a:gd name="connsiteY4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116452 w 7489379"/>
              <a:gd name="connsiteY2" fmla="*/ 2111675 h 3040054"/>
              <a:gd name="connsiteX3" fmla="*/ 2285282 w 7489379"/>
              <a:gd name="connsiteY3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73246 w 7489379"/>
              <a:gd name="connsiteY3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273246 w 7489379"/>
              <a:gd name="connsiteY2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509824 w 7489379"/>
              <a:gd name="connsiteY1" fmla="*/ 2666804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275000 w 7489379"/>
              <a:gd name="connsiteY1" fmla="*/ 2280505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6434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7489379" h="3017476">
                <a:moveTo>
                  <a:pt x="1273246" y="2983777"/>
                </a:moveTo>
                <a:cubicBezTo>
                  <a:pt x="1273246" y="2983777"/>
                  <a:pt x="1304495" y="3017476"/>
                  <a:pt x="1273414" y="3017476"/>
                </a:cubicBezTo>
                <a:lnTo>
                  <a:pt x="1273246" y="2983777"/>
                </a:lnTo>
                <a:close/>
              </a:path>
              <a:path w="7489379" h="3017476">
                <a:moveTo>
                  <a:pt x="1734930" y="2666804"/>
                </a:moveTo>
                <a:lnTo>
                  <a:pt x="1746891" y="2678093"/>
                </a:lnTo>
                <a:cubicBezTo>
                  <a:pt x="1765650" y="2659334"/>
                  <a:pt x="1734930" y="2666804"/>
                  <a:pt x="1734930" y="2666804"/>
                </a:cubicBezTo>
                <a:close/>
              </a:path>
              <a:path w="7489379" h="3017476">
                <a:moveTo>
                  <a:pt x="2285282" y="2280505"/>
                </a:moveTo>
                <a:cubicBezTo>
                  <a:pt x="2285282" y="2280505"/>
                  <a:pt x="2303138" y="2308643"/>
                  <a:pt x="2275000" y="2280505"/>
                </a:cubicBezTo>
                <a:lnTo>
                  <a:pt x="2285282" y="2280505"/>
                </a:lnTo>
                <a:close/>
              </a:path>
              <a:path w="43256" h="6434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7792" y="973691"/>
                <a:ext cx="11394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r>
                            <a:rPr lang="en-US" sz="4400" i="1" kern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ru-RU" sz="44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92" y="973691"/>
                <a:ext cx="1139479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23285" y="2002441"/>
            <a:ext cx="505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4400" i="1" kern="0" dirty="0" smtClean="0">
                <a:solidFill>
                  <a:srgbClr val="000000"/>
                </a:solidFill>
                <a:latin typeface="Cambria Math" panose="02040503050406030204" pitchFamily="18" charset="0"/>
                <a:cs typeface="Arial"/>
                <a:sym typeface="Arial"/>
                <a:rtl val="0"/>
              </a:rPr>
              <a:t>P</a:t>
            </a:r>
            <a:endParaRPr lang="ru-RU" sz="4400" i="1" kern="0" dirty="0">
              <a:solidFill>
                <a:srgbClr val="000000"/>
              </a:solidFill>
              <a:latin typeface="Cambria Math" panose="02040503050406030204" pitchFamily="18" charset="0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67075" y="3381750"/>
                <a:ext cx="23775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𝑃</m:t>
                      </m:r>
                      <m:d>
                        <m:dPr>
                          <m:ctrlPr>
                            <a:rPr lang="en-US" sz="4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r>
                            <a:rPr lang="en-US" sz="4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𝐶</m:t>
                          </m:r>
                        </m:e>
                      </m:d>
                      <m:r>
                        <a:rPr lang="en-US" sz="4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−?</m:t>
                      </m:r>
                    </m:oMath>
                  </m:oMathPara>
                </a14:m>
                <a:endParaRPr lang="ru-RU" sz="4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5" y="3381750"/>
                <a:ext cx="2377510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87349" y="4323760"/>
            <a:ext cx="8616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П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олучить данную функцию можно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только методом подбора по экспериментальным данным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.</a:t>
            </a:r>
            <a:endParaRPr lang="ru-RU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2508186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7284E-6 L 0.31615 0.27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1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7284E-6 L 0.37813 0.47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2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  <p:bldP spid="4" grpId="1"/>
      <p:bldP spid="4" grpId="2"/>
      <p:bldP spid="5" grpId="0"/>
      <p:bldP spid="5" grpId="1"/>
      <p:bldP spid="5" grpId="2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8315700" cy="92042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График функции </a:t>
            </a:r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должен проходить близко к </a:t>
            </a:r>
            <a:endParaRPr lang="ru-RU" kern="0" dirty="0" smtClea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точкам </a:t>
            </a:r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диаграммы.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6918" y="1785930"/>
            <a:ext cx="5340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Точные совпадения не нужны, так как: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325" y="2528274"/>
            <a:ext cx="6555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получится сложная формула;</a:t>
            </a:r>
          </a:p>
          <a:p>
            <a:pPr marL="285750" indent="-2857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данные приближённые.</a:t>
            </a:r>
            <a:endParaRPr lang="ru-RU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75" y="1448465"/>
            <a:ext cx="2879725" cy="335994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230216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728" b="2505"/>
          <a:stretch/>
        </p:blipFill>
        <p:spPr>
          <a:xfrm>
            <a:off x="6703495" y="128850"/>
            <a:ext cx="2440505" cy="5014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81275" y="1570085"/>
            <a:ext cx="5445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функция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должна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быть простой, так как она будет применяться в следующих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вычислениях;</a:t>
            </a:r>
            <a:endParaRPr lang="ru-RU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1274" y="3246750"/>
            <a:ext cx="5445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график должен проходить вблизи экспериментальных точек с минимальным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отклонением.</a:t>
            </a:r>
            <a:endParaRPr lang="ru-RU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3" name="Shape 87"/>
          <p:cNvSpPr txBox="1"/>
          <p:nvPr/>
        </p:nvSpPr>
        <p:spPr>
          <a:xfrm>
            <a:off x="387350" y="363496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Правила получения функции: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55938028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87000" y="1896750"/>
            <a:ext cx="6651502" cy="1594622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Регрессионная модель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– это функция,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описывающая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зависимость между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количественными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характеристиками сложных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систем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172503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Получение регрессионной модели</a:t>
            </a:r>
            <a:endParaRPr lang="ru-RU" sz="2400" kern="0" dirty="0">
              <a:solidFill>
                <a:srgbClr val="C0504D">
                  <a:lumMod val="75000"/>
                </a:srgbClr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3524250" y="917803"/>
          <a:ext cx="5334000" cy="368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0979" y="1712944"/>
            <a:ext cx="544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подобрать вид функции;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8750" y="2675308"/>
            <a:ext cx="2975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вычислить параметры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функции.</a:t>
            </a:r>
            <a:endParaRPr lang="ru-RU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9428544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396116" y="926981"/>
          <a:ext cx="3500883" cy="1959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Стандартные функции</a:t>
            </a:r>
            <a:endParaRPr lang="ru-RU" sz="2400" kern="0" dirty="0">
              <a:solidFill>
                <a:srgbClr val="C0504D">
                  <a:lumMod val="75000"/>
                </a:srgbClr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4896140" y="926981"/>
          <a:ext cx="3801031" cy="196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396500" y="2895928"/>
          <a:ext cx="3320500" cy="192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4896141" y="2843113"/>
          <a:ext cx="3816060" cy="197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8752683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build="p"/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50424" y="312068"/>
            <a:ext cx="8747500" cy="52031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sz="22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Обозначения в формулах</a:t>
            </a:r>
            <a:endParaRPr lang="ru-RU" sz="2200" b="1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99537" y="1321866"/>
            <a:ext cx="8369301" cy="1688742"/>
            <a:chOff x="396500" y="1941750"/>
            <a:chExt cx="8360149" cy="1665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4479325" y="1941750"/>
              <a:ext cx="4251043" cy="16560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400" kern="0">
                <a:solidFill>
                  <a:prstClr val="white"/>
                </a:solidFill>
                <a:sym typeface="Arial"/>
                <a:rtl val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96500" y="1941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96500" y="2526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96500" y="3066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96500" y="3606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417428" y="1445841"/>
            <a:ext cx="3978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x</a:t>
            </a:r>
            <a:endParaRPr lang="ru-RU" sz="16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66471" y="1478467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Аргумент 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67536" y="2015898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Значение функции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61158" y="2518865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Коэффициенты 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79942" y="2462908"/>
            <a:ext cx="8372150" cy="1579874"/>
            <a:chOff x="393654" y="1932774"/>
            <a:chExt cx="8362995" cy="167397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491500" y="1932774"/>
              <a:ext cx="4251043" cy="1665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400" kern="0">
                <a:solidFill>
                  <a:prstClr val="white"/>
                </a:solidFill>
                <a:sym typeface="Arial"/>
                <a:rtl val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93654" y="1935573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96500" y="2513097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96500" y="3066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96500" y="3606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Прямоугольник 33"/>
          <p:cNvSpPr/>
          <p:nvPr/>
        </p:nvSpPr>
        <p:spPr>
          <a:xfrm>
            <a:off x="417725" y="3115571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Ln</a:t>
            </a:r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66470" y="3087996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Натуральный логарифм 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7725" y="3622253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573347" y="3490990"/>
            <a:ext cx="4195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П</a:t>
            </a:r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остоянное значение </a:t>
            </a:r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основания натурального логарифма  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70876" y="2564919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Коэффициенты 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8175" y="2562599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a, b, c</a:t>
            </a:r>
            <a:endParaRPr lang="ru-RU" sz="16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18175" y="1984442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579514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387350" y="832380"/>
          <a:ext cx="8324850" cy="398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hape 87"/>
          <p:cNvSpPr txBox="1"/>
          <p:nvPr/>
        </p:nvSpPr>
        <p:spPr>
          <a:xfrm>
            <a:off x="350424" y="312068"/>
            <a:ext cx="8747500" cy="52031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sz="22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Линейная функция</a:t>
            </a:r>
            <a:endParaRPr lang="ru-RU" sz="2200" b="1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3493538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5" name="Shape 87"/>
          <p:cNvSpPr txBox="1"/>
          <p:nvPr/>
        </p:nvSpPr>
        <p:spPr>
          <a:xfrm>
            <a:off x="350424" y="312068"/>
            <a:ext cx="8747500" cy="52031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sz="22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Одна ветвь квадратичной функции</a:t>
            </a:r>
            <a:endParaRPr lang="ru-RU" sz="2200" b="1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387350" y="832380"/>
          <a:ext cx="8324850" cy="398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521032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50424" y="312068"/>
            <a:ext cx="874750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srgbClr val="953735"/>
                </a:solidFill>
                <a:ea typeface="Roboto Slab" pitchFamily="2" charset="0"/>
                <a:sym typeface="Calibri"/>
                <a:rtl val="0"/>
              </a:rPr>
              <a:t>Свойства величин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97067" y="1274322"/>
            <a:ext cx="8315134" cy="1665000"/>
            <a:chOff x="396500" y="1941750"/>
            <a:chExt cx="8360149" cy="1665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3282045" y="1941750"/>
              <a:ext cx="5470535" cy="1665000"/>
            </a:xfrm>
            <a:prstGeom prst="rect">
              <a:avLst/>
            </a:prstGeom>
            <a:grpFill/>
            <a:ln>
              <a:solidFill>
                <a:srgbClr val="953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400" kern="0">
                <a:solidFill>
                  <a:prstClr val="white"/>
                </a:solidFill>
                <a:sym typeface="Arial"/>
                <a:rtl val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96500" y="1941750"/>
              <a:ext cx="8360149" cy="0"/>
            </a:xfrm>
            <a:prstGeom prst="line">
              <a:avLst/>
            </a:prstGeom>
            <a:grpFill/>
            <a:ln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96500" y="2526750"/>
              <a:ext cx="8360149" cy="0"/>
            </a:xfrm>
            <a:prstGeom prst="line">
              <a:avLst/>
            </a:prstGeom>
            <a:grpFill/>
            <a:ln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96500" y="3066750"/>
              <a:ext cx="8360149" cy="0"/>
            </a:xfrm>
            <a:prstGeom prst="line">
              <a:avLst/>
            </a:prstGeom>
            <a:grpFill/>
            <a:ln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96500" y="3606750"/>
              <a:ext cx="8360149" cy="0"/>
            </a:xfrm>
            <a:prstGeom prst="line">
              <a:avLst/>
            </a:prstGeom>
            <a:grpFill/>
            <a:ln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440582" y="1110349"/>
            <a:ext cx="3978459" cy="620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Имя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67075" y="1403585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С</a:t>
            </a:r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мысловое </a:t>
            </a:r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или </a:t>
            </a:r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символическое 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63028" y="1937545"/>
            <a:ext cx="53350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Постоянное (константа) или</a:t>
            </a:r>
            <a:r>
              <a:rPr lang="en-US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переменное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8698" y="2466031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Числовой</a:t>
            </a:r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, символьный, логический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097000" y="3179005"/>
                <a:ext cx="4286093" cy="593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с</m:t>
                      </m:r>
                      <m:r>
                        <a:rPr lang="ru-RU" sz="32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≈</m:t>
                      </m:r>
                      <m:r>
                        <a:rPr lang="ru-RU" sz="32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3</m:t>
                      </m:r>
                      <m:r>
                        <a:rPr lang="ru-RU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∙</m:t>
                      </m:r>
                      <m:sSup>
                        <m:sSupPr>
                          <m:ctrlPr>
                            <a:rPr lang="ru-RU" sz="3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ru-RU" sz="3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  <a:rtl val="0"/>
                            </a:rPr>
                            <m:t>10</m:t>
                          </m:r>
                        </m:e>
                        <m:sup>
                          <m:r>
                            <a:rPr lang="ru-RU" sz="3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  <a:rtl val="0"/>
                            </a:rPr>
                            <m:t>5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ru-RU" sz="3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fPr>
                        <m:num>
                          <m:r>
                            <a:rPr lang="ru-RU" sz="3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  <a:rtl val="0"/>
                            </a:rPr>
                            <m:t>км</m:t>
                          </m:r>
                        </m:num>
                        <m:den>
                          <m:r>
                            <a:rPr lang="ru-RU" sz="3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  <a:rtl val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32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000" y="3179005"/>
                <a:ext cx="4286093" cy="5935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Выноска 1 2"/>
          <p:cNvSpPr/>
          <p:nvPr/>
        </p:nvSpPr>
        <p:spPr>
          <a:xfrm>
            <a:off x="1242000" y="3876750"/>
            <a:ext cx="1350000" cy="765000"/>
          </a:xfrm>
          <a:prstGeom prst="borderCallout1">
            <a:avLst>
              <a:gd name="adj1" fmla="val 49242"/>
              <a:gd name="adj2" fmla="val 100869"/>
              <a:gd name="adj3" fmla="val -26545"/>
              <a:gd name="adj4" fmla="val 125471"/>
            </a:avLst>
          </a:prstGeom>
          <a:grp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4598" y="4059195"/>
            <a:ext cx="684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Имя</a:t>
            </a:r>
          </a:p>
        </p:txBody>
      </p:sp>
      <p:sp>
        <p:nvSpPr>
          <p:cNvPr id="19" name="Выноска 1 18"/>
          <p:cNvSpPr/>
          <p:nvPr/>
        </p:nvSpPr>
        <p:spPr>
          <a:xfrm>
            <a:off x="4482475" y="3876750"/>
            <a:ext cx="1350000" cy="765000"/>
          </a:xfrm>
          <a:prstGeom prst="borderCallout1">
            <a:avLst>
              <a:gd name="adj1" fmla="val 49242"/>
              <a:gd name="adj2" fmla="val 651"/>
              <a:gd name="adj3" fmla="val -40708"/>
              <a:gd name="adj4" fmla="val -39863"/>
            </a:avLst>
          </a:prstGeom>
          <a:grp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65190" y="3772565"/>
            <a:ext cx="1034257" cy="456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ru-RU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Значение,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1252" y="4065379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т</a:t>
            </a:r>
            <a:r>
              <a:rPr lang="ru-RU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ип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968" y="2283973"/>
            <a:ext cx="647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Тип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7067" y="1691436"/>
            <a:ext cx="1406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239807634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9" grpId="0" animBg="1"/>
      <p:bldP spid="8" grpId="0"/>
      <p:bldP spid="9" grpId="0"/>
      <p:bldP spid="4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6" name="Shape 87"/>
          <p:cNvSpPr txBox="1"/>
          <p:nvPr/>
        </p:nvSpPr>
        <p:spPr>
          <a:xfrm>
            <a:off x="350424" y="312068"/>
            <a:ext cx="8747500" cy="52031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sz="22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Экспоненциальная функция</a:t>
            </a:r>
            <a:endParaRPr lang="ru-RU" sz="2200" b="1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338256" y="856448"/>
          <a:ext cx="8324850" cy="398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481325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Получение регрессионной модели:</a:t>
            </a:r>
            <a:endParaRPr lang="ru-RU" sz="2400" kern="0" dirty="0">
              <a:solidFill>
                <a:srgbClr val="C0504D">
                  <a:lumMod val="75000"/>
                </a:srgbClr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3524250" y="917803"/>
          <a:ext cx="5334000" cy="368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8399" y="1993143"/>
            <a:ext cx="544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подобрать вид функции;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8750" y="2675308"/>
            <a:ext cx="2975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вычислить параметры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функции.</a:t>
            </a:r>
            <a:endParaRPr lang="ru-RU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750" y="3656827"/>
            <a:ext cx="2975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Найти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en-US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a, b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и с ─ ? </a:t>
            </a:r>
            <a:endParaRPr lang="ru-RU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1856093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Метод наименьших квадратов (МНК) 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1"/>
          <a:stretch/>
        </p:blipFill>
        <p:spPr>
          <a:xfrm>
            <a:off x="3402000" y="939853"/>
            <a:ext cx="2350997" cy="3336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25594" y="4333142"/>
            <a:ext cx="3503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Карл Фридрих Гаусс</a:t>
            </a:r>
            <a:endParaRPr lang="ru-RU" sz="2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algn="ctr" defTabSz="914400"/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1777—1798 гг.</a:t>
            </a:r>
          </a:p>
        </p:txBody>
      </p:sp>
    </p:spTree>
    <p:extLst>
      <p:ext uri="{BB962C8B-B14F-4D97-AF65-F5344CB8AC3E}">
        <p14:creationId xmlns:p14="http://schemas.microsoft.com/office/powerpoint/2010/main" val="37559452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Суть МНК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81275" y="1000757"/>
                <a:ext cx="65307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(</m:t>
                              </m:r>
                              <m:r>
                                <a:rPr lang="en-US" sz="18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𝑥</m:t>
                              </m:r>
                              <m:r>
                                <a:rPr lang="en-US" sz="18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+</m:t>
                      </m:r>
                      <m:sSup>
                        <m:sSupPr>
                          <m:ctrlPr>
                            <a:rPr lang="ru-RU" sz="1800" i="1" kern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(</m:t>
                              </m:r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𝑥</m:t>
                              </m:r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800" i="1" kern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+…+</m:t>
                      </m:r>
                      <m:sSup>
                        <m:sSupPr>
                          <m:ctrlPr>
                            <a:rPr lang="ru-RU" sz="1800" i="1" kern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kern="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(</m:t>
                              </m:r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𝑥</m:t>
                              </m:r>
                              <m:r>
                                <a:rPr lang="en-US" sz="18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800" i="1" kern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→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𝑚𝑖𝑛</m:t>
                      </m:r>
                    </m:oMath>
                  </m:oMathPara>
                </a14:m>
                <a:endParaRPr lang="ru-RU" sz="18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75" y="1000757"/>
                <a:ext cx="653072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3537000" y="1420487"/>
          <a:ext cx="5175199" cy="340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08950" y="1626750"/>
                <a:ext cx="31280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𝑓</m:t>
                          </m:r>
                        </m:e>
                        <m:sub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𝑥</m:t>
                          </m:r>
                        </m:e>
                      </m:d>
                      <m:r>
                        <a:rPr lang="ru-RU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−экспериментальные </m:t>
                      </m:r>
                    </m:oMath>
                  </m:oMathPara>
                </a14:m>
                <a:endParaRPr lang="ru-RU" sz="1800" i="1" kern="0" dirty="0" smtClean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координаты</m:t>
                      </m:r>
                    </m:oMath>
                  </m:oMathPara>
                </a14:m>
                <a:endParaRPr lang="ru-RU" sz="18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0" y="1626750"/>
                <a:ext cx="312805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85" b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08950" y="2273081"/>
                <a:ext cx="23102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𝑦</m:t>
                          </m:r>
                        </m:e>
                        <m:sub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𝑖</m:t>
                          </m:r>
                        </m:sub>
                      </m:sSub>
                      <m:r>
                        <a:rPr lang="ru-RU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−координаты</m:t>
                      </m:r>
                      <m:r>
                        <a:rPr lang="ru-RU" sz="18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 </m:t>
                      </m:r>
                    </m:oMath>
                  </m:oMathPara>
                </a14:m>
                <a:endParaRPr lang="ru-RU" sz="1800" kern="0" dirty="0" smtClean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графика</m:t>
                      </m:r>
                    </m:oMath>
                  </m:oMathPara>
                </a14:m>
                <a:endParaRPr lang="en-US" sz="18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0" y="2273081"/>
                <a:ext cx="2310226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792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008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МНК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00" y="2391750"/>
            <a:ext cx="3121152" cy="2581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00" y="2608510"/>
            <a:ext cx="3103254" cy="2534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00" y="2680130"/>
            <a:ext cx="2745001" cy="17366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6081" y="1125089"/>
            <a:ext cx="832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Методом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наименьших квадратов по данному набору </a:t>
            </a:r>
            <a:endParaRPr lang="ru-RU" sz="18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экспериментальных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точек можно построить любую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функцию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99257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err="1">
                <a:solidFill>
                  <a:srgbClr val="C0504D">
                    <a:lumMod val="75000"/>
                  </a:srgbClr>
                </a:solidFill>
                <a:sym typeface="Arial"/>
                <a:rtl val="0"/>
              </a:rPr>
              <a:t>Microsoft</a:t>
            </a:r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Arial"/>
                <a:rtl val="0"/>
              </a:rPr>
              <a:t> </a:t>
            </a:r>
            <a:r>
              <a:rPr lang="ru-RU" kern="0" dirty="0" err="1">
                <a:solidFill>
                  <a:srgbClr val="C0504D">
                    <a:lumMod val="75000"/>
                  </a:srgbClr>
                </a:solidFill>
                <a:sym typeface="Arial"/>
                <a:rtl val="0"/>
              </a:rPr>
              <a:t>Excel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00" y="925112"/>
            <a:ext cx="7380000" cy="387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3584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42000" y="2166750"/>
            <a:ext cx="6651502" cy="979069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График регрессионной модели называется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трендом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 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08068139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2870575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Тренды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2277000" y="291646"/>
          <a:ext cx="4545000" cy="227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4482000" y="2564872"/>
          <a:ext cx="4410000" cy="236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314728" y="2564872"/>
          <a:ext cx="4324400" cy="236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122000" y="614109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Линейный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67835" y="2893973"/>
            <a:ext cx="1393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Квадратичный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32475" y="289397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Экспоненциальный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053751" y="942847"/>
                <a:ext cx="19564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𝑦</m:t>
                      </m:r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=46,361</m:t>
                      </m:r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𝑥</m:t>
                      </m:r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−99,881</m:t>
                      </m:r>
                    </m:oMath>
                  </m:oMathPara>
                </a14:m>
                <a:endParaRPr lang="en-US" sz="14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e>
                        <m:sup>
                          <m: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=0,8304</m:t>
                      </m:r>
                    </m:oMath>
                  </m:oMathPara>
                </a14:m>
                <a:endParaRPr lang="ru-RU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751" y="942847"/>
                <a:ext cx="195649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12000" y="3182817"/>
                <a:ext cx="28934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𝑦</m:t>
                      </m:r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=21,845</m:t>
                      </m:r>
                      <m:sSup>
                        <m:sSupPr>
                          <m:ctrlPr>
                            <a:rPr lang="en-US" sz="1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𝑥</m:t>
                          </m:r>
                        </m:e>
                        <m:sup>
                          <m:r>
                            <a:rPr lang="en-US" sz="1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−106,97</m:t>
                      </m:r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𝑥</m:t>
                      </m:r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+150,21</m:t>
                      </m:r>
                    </m:oMath>
                  </m:oMathPara>
                </a14:m>
                <a:endParaRPr lang="en-US" sz="14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e>
                        <m:sup>
                          <m: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=0,9768</m:t>
                      </m:r>
                    </m:oMath>
                  </m:oMathPara>
                </a14:m>
                <a:endParaRPr lang="ru-RU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3182817"/>
                <a:ext cx="289348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886165" y="3188345"/>
                <a:ext cx="1697965" cy="525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𝑦</m:t>
                      </m:r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=3,4302</m:t>
                      </m:r>
                      <m:sSup>
                        <m:sSupPr>
                          <m:ctrlPr>
                            <a:rPr lang="en-US" sz="1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𝑒</m:t>
                          </m:r>
                        </m:e>
                        <m:sup>
                          <m:r>
                            <a:rPr lang="en-US" sz="1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0,7555</m:t>
                          </m:r>
                          <m:r>
                            <a:rPr lang="en-US" sz="1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4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e>
                        <m:sup>
                          <m: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=0,9716</m:t>
                      </m:r>
                    </m:oMath>
                  </m:oMathPara>
                </a14:m>
                <a:endParaRPr lang="ru-RU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65" y="3188345"/>
                <a:ext cx="1697965" cy="5255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78913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0" grpId="0">
        <p:bldAsOne/>
      </p:bldGraphic>
      <p:bldGraphic spid="11" grpId="0">
        <p:bldAsOne/>
      </p:bldGraphic>
      <p:bldGraphic spid="12" grpId="0">
        <p:bldAsOne/>
      </p:bldGraphic>
      <p:bldP spid="4" grpId="0"/>
      <p:bldP spid="14" grpId="0"/>
      <p:bldP spid="16" grpId="0"/>
      <p:bldP spid="17" grpId="0"/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18070" y="1761750"/>
            <a:ext cx="6651502" cy="1779288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статистике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величина </a:t>
            </a:r>
            <a:r>
              <a:rPr lang="ru-RU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</a:t>
            </a:r>
            <a:r>
              <a:rPr lang="ru-RU" sz="2000" b="1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2</a:t>
            </a:r>
            <a:r>
              <a:rPr lang="en-US" sz="2000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называется 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коэффициентом </a:t>
            </a:r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детерминированности.</a:t>
            </a:r>
          </a:p>
          <a:p>
            <a:pPr defTabSz="914400"/>
            <a:endParaRPr lang="ru-RU" sz="1200" b="1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Показывает, насколько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удачной является полученная регрессионная модель. </a:t>
            </a:r>
          </a:p>
        </p:txBody>
      </p:sp>
    </p:spTree>
    <p:extLst>
      <p:ext uri="{BB962C8B-B14F-4D97-AF65-F5344CB8AC3E}">
        <p14:creationId xmlns:p14="http://schemas.microsoft.com/office/powerpoint/2010/main" val="163526630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Коэффициент </a:t>
            </a:r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детерминированности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96500" y="934089"/>
                <a:ext cx="5759449" cy="422661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defTabSz="914400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kern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sSupPr>
                      <m:e>
                        <m:r>
                          <a:rPr lang="en-US" sz="2400" i="1" kern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𝑅</m:t>
                        </m:r>
                      </m:e>
                      <m:sup>
                        <m:r>
                          <a:rPr lang="en-US" sz="2400" i="1" kern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2</m:t>
                        </m:r>
                      </m:sup>
                    </m:sSup>
                    <m:r>
                      <a:rPr lang="ru-RU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400" i="1" kern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dPr>
                      <m:e>
                        <m:r>
                          <a:rPr lang="en-US" sz="2400" i="1" kern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0;1</m:t>
                        </m:r>
                      </m:e>
                    </m:d>
                  </m:oMath>
                </a14:m>
                <a:r>
                  <a:rPr lang="ru-RU" sz="2400" kern="0" dirty="0" smtClean="0">
                    <a:solidFill>
                      <a:prstClr val="black"/>
                    </a:solidFill>
                    <a:latin typeface="Roboto Slab"/>
                    <a:sym typeface="Arial"/>
                    <a:rtl val="0"/>
                  </a:rPr>
                  <a:t>. </a:t>
                </a:r>
                <a:endParaRPr lang="ru-RU" sz="2400" kern="0" dirty="0">
                  <a:solidFill>
                    <a:prstClr val="black"/>
                  </a:solidFill>
                  <a:latin typeface="Roboto Slab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0" y="934089"/>
                <a:ext cx="5759449" cy="422661"/>
              </a:xfrm>
              <a:prstGeom prst="rect">
                <a:avLst/>
              </a:prstGeom>
              <a:blipFill rotWithShape="0">
                <a:blip r:embed="rId4"/>
                <a:stretch>
                  <a:fillRect l="-317" t="-14286" b="-3714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6500" y="1500218"/>
                <a:ext cx="8315700" cy="1836532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defTabSz="914400">
                  <a:lnSpc>
                    <a:spcPct val="150000"/>
                  </a:lnSpc>
                </a:pPr>
                <a:r>
                  <a:rPr lang="ru-RU" sz="2000" kern="0" dirty="0" smtClean="0">
                    <a:solidFill>
                      <a:prstClr val="black"/>
                    </a:solidFill>
                    <a:sym typeface="Arial"/>
                    <a:rtl val="0"/>
                  </a:rPr>
                  <a:t>Если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kern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sSupPr>
                      <m:e>
                        <m:r>
                          <a:rPr lang="en-US" sz="2000" i="1" kern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𝑅</m:t>
                        </m:r>
                      </m:e>
                      <m:sup>
                        <m:r>
                          <a:rPr lang="en-US" sz="2000" i="1" kern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2</m:t>
                        </m:r>
                      </m:sup>
                    </m:sSup>
                    <m:r>
                      <a:rPr lang="ru-RU" sz="20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</m:t>
                    </m:r>
                    <m:r>
                      <a:rPr lang="ru-RU" sz="2000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1</m:t>
                    </m:r>
                  </m:oMath>
                </a14:m>
                <a:r>
                  <a:rPr lang="ru-RU" sz="2000" kern="0" dirty="0" smtClean="0">
                    <a:solidFill>
                      <a:prstClr val="black"/>
                    </a:solidFill>
                    <a:latin typeface="Roboto Slab"/>
                    <a:sym typeface="Arial"/>
                    <a:rtl val="0"/>
                  </a:rPr>
                  <a:t>, </a:t>
                </a:r>
                <a:r>
                  <a:rPr lang="ru-RU" sz="2000" kern="0" dirty="0">
                    <a:solidFill>
                      <a:prstClr val="black"/>
                    </a:solidFill>
                    <a:sym typeface="Arial"/>
                    <a:rtl val="0"/>
                  </a:rPr>
                  <a:t>то </a:t>
                </a:r>
                <a:r>
                  <a:rPr lang="ru-RU" sz="2000" kern="0" dirty="0" smtClean="0">
                    <a:solidFill>
                      <a:prstClr val="black"/>
                    </a:solidFill>
                    <a:sym typeface="Arial"/>
                    <a:rtl val="0"/>
                  </a:rPr>
                  <a:t>модель хорошая</a:t>
                </a:r>
                <a:r>
                  <a:rPr lang="ru-RU" sz="2000" kern="0" dirty="0" smtClean="0">
                    <a:solidFill>
                      <a:prstClr val="black"/>
                    </a:solidFill>
                    <a:ea typeface="Open Sans" panose="020B0606030504020204" pitchFamily="34" charset="0"/>
                    <a:cs typeface="Open Sans" panose="020B0606030504020204" pitchFamily="34" charset="0"/>
                    <a:sym typeface="Arial"/>
                    <a:rtl val="0"/>
                  </a:rPr>
                  <a:t>.</a:t>
                </a:r>
              </a:p>
              <a:p>
                <a:pPr defTabSz="914400">
                  <a:lnSpc>
                    <a:spcPct val="150000"/>
                  </a:lnSpc>
                </a:pPr>
                <a:r>
                  <a:rPr lang="ru-RU" sz="2000" kern="0" dirty="0" smtClean="0">
                    <a:solidFill>
                      <a:prstClr val="black"/>
                    </a:solidFill>
                    <a:ea typeface="Open Sans" panose="020B0606030504020204" pitchFamily="34" charset="0"/>
                    <a:cs typeface="Open Sans" panose="020B0606030504020204" pitchFamily="34" charset="0"/>
                    <a:sym typeface="Arial"/>
                    <a:rtl val="0"/>
                  </a:rPr>
                  <a:t>Чем ближе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sSupPr>
                      <m:e>
                        <m:r>
                          <a:rPr lang="en-US" sz="2000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𝑅</m:t>
                        </m:r>
                      </m:e>
                      <m:sup>
                        <m:r>
                          <a:rPr lang="en-US" sz="2000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kern="0" dirty="0" smtClean="0">
                    <a:solidFill>
                      <a:prstClr val="black"/>
                    </a:solidFill>
                    <a:ea typeface="Open Sans" panose="020B0606030504020204" pitchFamily="34" charset="0"/>
                    <a:cs typeface="Open Sans" panose="020B0606030504020204" pitchFamily="34" charset="0"/>
                    <a:sym typeface="Arial"/>
                    <a:rtl val="0"/>
                  </a:rPr>
                  <a:t> к 1, тем удачнее регрессионная модель.</a:t>
                </a:r>
              </a:p>
              <a:p>
                <a:pPr defTabSz="914400">
                  <a:lnSpc>
                    <a:spcPct val="150000"/>
                  </a:lnSpc>
                </a:pPr>
                <a:r>
                  <a:rPr lang="ru-RU" sz="2000" kern="0" dirty="0" smtClean="0">
                    <a:solidFill>
                      <a:prstClr val="black"/>
                    </a:solidFill>
                    <a:sym typeface="Arial"/>
                    <a:rtl val="0"/>
                  </a:rPr>
                  <a:t>Если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sSupPr>
                      <m:e>
                        <m:r>
                          <a:rPr lang="en-US" sz="2000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𝑅</m:t>
                        </m:r>
                      </m:e>
                      <m:sup>
                        <m:r>
                          <a:rPr lang="en-US" sz="2000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2</m:t>
                        </m:r>
                      </m:sup>
                    </m:sSup>
                    <m:r>
                      <a:rPr lang="ru-RU" sz="20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</m:t>
                    </m:r>
                    <m:r>
                      <a:rPr lang="ru-RU" sz="2000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0</m:t>
                    </m:r>
                  </m:oMath>
                </a14:m>
                <a:r>
                  <a:rPr lang="ru-RU" sz="2000" kern="0" dirty="0">
                    <a:solidFill>
                      <a:prstClr val="black"/>
                    </a:solidFill>
                    <a:sym typeface="Arial"/>
                    <a:rtl val="0"/>
                  </a:rPr>
                  <a:t>, то </a:t>
                </a:r>
                <a:r>
                  <a:rPr lang="ru-RU" sz="2000" kern="0" dirty="0" smtClean="0">
                    <a:solidFill>
                      <a:prstClr val="black"/>
                    </a:solidFill>
                    <a:sym typeface="Arial"/>
                    <a:rtl val="0"/>
                  </a:rPr>
                  <a:t>модель плохая</a:t>
                </a:r>
                <a:r>
                  <a:rPr lang="ru-RU" sz="2000" kern="0" dirty="0">
                    <a:solidFill>
                      <a:prstClr val="black"/>
                    </a:solidFill>
                    <a:sym typeface="Arial"/>
                    <a:rtl val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0" y="1500218"/>
                <a:ext cx="8315700" cy="1836532"/>
              </a:xfrm>
              <a:prstGeom prst="rect">
                <a:avLst/>
              </a:prstGeom>
              <a:blipFill rotWithShape="0">
                <a:blip r:embed="rId5"/>
                <a:stretch>
                  <a:fillRect l="-806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"/>
          <a:stretch/>
        </p:blipFill>
        <p:spPr>
          <a:xfrm>
            <a:off x="6575154" y="2481750"/>
            <a:ext cx="2568846" cy="25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1815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8000" y="1851750"/>
            <a:ext cx="6228494" cy="1902398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Математическая модель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– это </a:t>
            </a: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совокупность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математических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соотношений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, уравнений, неравенств,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описывающих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основные закономерности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изучаемого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объекта, процесса или явления.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0548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2870575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Тренды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2277000" y="291646"/>
          <a:ext cx="4545000" cy="227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4484200" y="2533941"/>
          <a:ext cx="4410000" cy="236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335469" y="2527709"/>
          <a:ext cx="4324400" cy="236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122000" y="614109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Линейный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67835" y="2893973"/>
            <a:ext cx="1393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Квадратичный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32475" y="2893973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Экспоненциальный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053751" y="942847"/>
                <a:ext cx="19564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𝑦</m:t>
                      </m:r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=46,361</m:t>
                      </m:r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𝑥</m:t>
                      </m:r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−99,881</m:t>
                      </m:r>
                    </m:oMath>
                  </m:oMathPara>
                </a14:m>
                <a:endParaRPr lang="en-US" sz="14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e>
                        <m:sup>
                          <m: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=0,8304</m:t>
                      </m:r>
                    </m:oMath>
                  </m:oMathPara>
                </a14:m>
                <a:endParaRPr lang="ru-RU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751" y="942847"/>
                <a:ext cx="195649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12000" y="3182817"/>
                <a:ext cx="28934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𝑦</m:t>
                      </m:r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=21,845</m:t>
                      </m:r>
                      <m:sSup>
                        <m:sSupPr>
                          <m:ctrlPr>
                            <a:rPr lang="en-US" sz="1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𝑥</m:t>
                          </m:r>
                        </m:e>
                        <m:sup>
                          <m:r>
                            <a:rPr lang="en-US" sz="1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−106,97</m:t>
                      </m:r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𝑥</m:t>
                      </m:r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+150,21</m:t>
                      </m:r>
                    </m:oMath>
                  </m:oMathPara>
                </a14:m>
                <a:endParaRPr lang="en-US" sz="14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e>
                        <m:sup>
                          <m: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=0,9768</m:t>
                      </m:r>
                    </m:oMath>
                  </m:oMathPara>
                </a14:m>
                <a:endParaRPr lang="ru-RU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3182817"/>
                <a:ext cx="2893484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886165" y="3188345"/>
                <a:ext cx="1697965" cy="525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𝑦</m:t>
                      </m:r>
                      <m:r>
                        <a:rPr lang="en-US" sz="14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=3,4302</m:t>
                      </m:r>
                      <m:sSup>
                        <m:sSupPr>
                          <m:ctrlPr>
                            <a:rPr lang="en-US" sz="1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𝑒</m:t>
                          </m:r>
                        </m:e>
                        <m:sup>
                          <m:r>
                            <a:rPr lang="en-US" sz="1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0,7555</m:t>
                          </m:r>
                          <m:r>
                            <a:rPr lang="en-US" sz="14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4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e>
                        <m:sup>
                          <m: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=0,9716</m:t>
                      </m:r>
                    </m:oMath>
                  </m:oMathPara>
                </a14:m>
                <a:endParaRPr lang="ru-RU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65" y="3188345"/>
                <a:ext cx="1697965" cy="5255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82075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8315700" cy="92042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Статистическая модель прогнозирования, </a:t>
            </a:r>
          </a:p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построенная методом </a:t>
            </a:r>
            <a:r>
              <a:rPr lang="ru-RU" sz="2400" kern="0" dirty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наименьших квадратов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335468" y="1287135"/>
          <a:ext cx="8376731" cy="360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190313" y="1479571"/>
            <a:ext cx="3122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Квадратичная модель</a:t>
            </a:r>
            <a:endParaRPr lang="ru-RU" sz="2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-153000" y="2072117"/>
                <a:ext cx="560492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𝑦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=21,845</m:t>
                      </m:r>
                      <m:sSup>
                        <m:sSupPr>
                          <m:ctrlP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𝑥</m:t>
                          </m:r>
                        </m:e>
                        <m:sup>
                          <m:r>
                            <a:rPr lang="en-US" sz="1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−106,97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𝑥</m:t>
                      </m:r>
                      <m:r>
                        <a:rPr lang="en-US" sz="1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+150,21</m:t>
                      </m:r>
                    </m:oMath>
                  </m:oMathPara>
                </a14:m>
                <a:endParaRPr lang="en-US" sz="18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e>
                        <m:sup>
                          <m:r>
                            <a:rPr lang="en-US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=0,9768</m:t>
                      </m:r>
                    </m:oMath>
                  </m:oMathPara>
                </a14:m>
                <a:endParaRPr lang="ru-RU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000" y="2072117"/>
                <a:ext cx="560492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46708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0" grpId="0">
        <p:bldAsOne/>
      </p:bldGraphic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728" b="2505"/>
          <a:stretch/>
        </p:blipFill>
        <p:spPr>
          <a:xfrm>
            <a:off x="6703495" y="128850"/>
            <a:ext cx="2440505" cy="5014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80297" y="1109521"/>
            <a:ext cx="256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Статистика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597" y="2332332"/>
            <a:ext cx="4089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Статистические данные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80297" y="3410957"/>
            <a:ext cx="6974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Метод наименьших квадратов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0297" y="1501335"/>
            <a:ext cx="5445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наука, </a:t>
            </a:r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в которой изучаются общие вопросы сбора, измерения и анализа массовых количественных или качественных данных.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87347" y="2733850"/>
            <a:ext cx="5445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совокупность объектов (наблюдений, случаев) и признаков (переменных), их характеризующих.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7348" y="3811067"/>
            <a:ext cx="6114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математический метод, применяемый для решения различных задач, основанный на минимизации суммы квадратов отклонений некоторых функций от искомых переменных.</a:t>
            </a:r>
          </a:p>
        </p:txBody>
      </p:sp>
      <p:sp>
        <p:nvSpPr>
          <p:cNvPr id="10" name="Shape 87"/>
          <p:cNvSpPr txBox="1"/>
          <p:nvPr/>
        </p:nvSpPr>
        <p:spPr>
          <a:xfrm>
            <a:off x="387347" y="373765"/>
            <a:ext cx="6958448" cy="73575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sz="1800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Моделирование статистического прогнозирования. Метод наименьших квадратов</a:t>
            </a:r>
          </a:p>
        </p:txBody>
      </p:sp>
    </p:spTree>
    <p:extLst>
      <p:ext uri="{BB962C8B-B14F-4D97-AF65-F5344CB8AC3E}">
        <p14:creationId xmlns:p14="http://schemas.microsoft.com/office/powerpoint/2010/main" val="404385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1" grpId="0"/>
      <p:bldP spid="36" grpId="0"/>
      <p:bldP spid="17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Формы </a:t>
            </a:r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представления зависимостей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49808" y="2623617"/>
                <a:ext cx="235481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r>
                      <a:rPr lang="en-US" sz="4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𝑆</m:t>
                    </m:r>
                    <m:r>
                      <a:rPr lang="en-US" sz="4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</m:t>
                    </m:r>
                    <m:r>
                      <a:rPr lang="en-US" sz="4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𝑣</m:t>
                    </m:r>
                    <m:r>
                      <a:rPr lang="en-US" sz="4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∙</m:t>
                    </m:r>
                    <m:r>
                      <a:rPr lang="en-US" sz="4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𝑡</m:t>
                    </m:r>
                  </m:oMath>
                </a14:m>
                <a:r>
                  <a:rPr lang="ru-RU" sz="4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08" y="2623617"/>
                <a:ext cx="2354812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56161" y="1346051"/>
            <a:ext cx="2542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Математическая (формула)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25242" y="1351452"/>
            <a:ext cx="2542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Табличная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12505" y="1903410"/>
              <a:ext cx="2166405" cy="2366010"/>
            </p:xfrm>
            <a:graphic>
              <a:graphicData uri="http://schemas.openxmlformats.org/drawingml/2006/table">
                <a:tbl>
                  <a:tblPr>
                    <a:tableStyleId>{9DCAF9ED-07DC-4A11-8D7F-57B35C25682E}</a:tableStyleId>
                  </a:tblPr>
                  <a:tblGrid>
                    <a:gridCol w="1041560"/>
                    <a:gridCol w="1124845"/>
                  </a:tblGrid>
                  <a:tr h="238125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С,</m:t>
                                </m:r>
                                <m:r>
                                  <a:rPr lang="ru-RU" sz="1400" u="none" strike="noStrike" dirty="0">
                                    <a:effectLst/>
                                    <a:latin typeface="Cambria Math" panose="02040503050406030204" pitchFamily="18" charset="0"/>
                                  </a:rPr>
                                  <m:t>мг/</m:t>
                                </m:r>
                                <m:sSup>
                                  <m:sSupPr>
                                    <m:ctrlPr>
                                      <a:rPr lang="ru-RU" sz="140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ru-RU" sz="1400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 smtClean="0">
                              <a:effectLst/>
                            </a:rPr>
                            <a:t>Р, бол</a:t>
                          </a:r>
                          <a:r>
                            <a:rPr lang="ru-RU" sz="1400" u="none" strike="noStrike" dirty="0">
                              <a:effectLst/>
                            </a:rPr>
                            <a:t>. /тыс.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2,5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2,9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34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3,6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51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4,2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90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4,6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108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19687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171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5796383"/>
                  </p:ext>
                </p:extLst>
              </p:nvPr>
            </p:nvGraphicFramePr>
            <p:xfrm>
              <a:off x="3412505" y="1903410"/>
              <a:ext cx="2166405" cy="2366010"/>
            </p:xfrm>
            <a:graphic>
              <a:graphicData uri="http://schemas.openxmlformats.org/drawingml/2006/table">
                <a:tbl>
                  <a:tblPr>
                    <a:tableStyleId>{9DCAF9ED-07DC-4A11-8D7F-57B35C25682E}</a:tableStyleId>
                  </a:tblPr>
                  <a:tblGrid>
                    <a:gridCol w="1041560"/>
                    <a:gridCol w="1124845"/>
                  </a:tblGrid>
                  <a:tr h="2381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6"/>
                          <a:stretch>
                            <a:fillRect l="-581" t="-12821" r="-108721" b="-94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 smtClean="0">
                              <a:effectLst/>
                            </a:rPr>
                            <a:t>Р, бол</a:t>
                          </a:r>
                          <a:r>
                            <a:rPr lang="ru-RU" sz="1400" u="none" strike="noStrike" dirty="0">
                              <a:effectLst/>
                            </a:rPr>
                            <a:t>. /тыс.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2,5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2,9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34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3,6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51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4,2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90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4,6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108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171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Прямоугольник 16"/>
          <p:cNvSpPr/>
          <p:nvPr/>
        </p:nvSpPr>
        <p:spPr>
          <a:xfrm>
            <a:off x="6094323" y="1346051"/>
            <a:ext cx="2542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Графическая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5688150" y="1930902"/>
          <a:ext cx="3096000" cy="195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9343978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Graphic spid="1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8000" y="1806750"/>
            <a:ext cx="6228494" cy="1902398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Информационные модели, описывающие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объекты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, явления, процессы в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определённый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момент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времени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без учёта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их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изменений в пространстве и времени,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называются</a:t>
            </a:r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 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статическими. 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5636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Статические модели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0" y="917803"/>
            <a:ext cx="2385000" cy="2385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44" y="2031750"/>
            <a:ext cx="2745000" cy="1976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87" y="2911338"/>
            <a:ext cx="3380314" cy="18423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2341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96801" y="1896750"/>
            <a:ext cx="6651502" cy="1286845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Динамические модели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учитывают изменения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параметров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процессов и явлений с течением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времени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781154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Динамическая модель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00" y="501750"/>
            <a:ext cx="3973698" cy="1882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35" y="2848902"/>
            <a:ext cx="6138794" cy="19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5424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бочая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954</Words>
  <Application>Microsoft Office PowerPoint</Application>
  <PresentationFormat>Экран (16:9)</PresentationFormat>
  <Paragraphs>292</Paragraphs>
  <Slides>42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Arial</vt:lpstr>
      <vt:lpstr>Blogger Sans</vt:lpstr>
      <vt:lpstr>Calibri</vt:lpstr>
      <vt:lpstr>Cambria Math</vt:lpstr>
      <vt:lpstr>Open Sans</vt:lpstr>
      <vt:lpstr>Roboto Slab</vt:lpstr>
      <vt:lpstr>Segoe UI Semibold</vt:lpstr>
      <vt:lpstr>Times New Roman</vt:lpstr>
      <vt:lpstr>Wingdings 2</vt:lpstr>
      <vt:lpstr>1_Тема Office</vt:lpstr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2016-04-27T17:51:29Z</dcterms:created>
  <dcterms:modified xsi:type="dcterms:W3CDTF">2016-05-16T15:07:13Z</dcterms:modified>
</cp:coreProperties>
</file>