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charts/chart1.xml" ContentType="application/vnd.openxmlformats-officedocument.drawingml.chart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74" r:id="rId4"/>
    <p:sldId id="280" r:id="rId5"/>
    <p:sldId id="363" r:id="rId6"/>
    <p:sldId id="312" r:id="rId7"/>
    <p:sldId id="307" r:id="rId8"/>
    <p:sldId id="305" r:id="rId9"/>
    <p:sldId id="306" r:id="rId10"/>
    <p:sldId id="364" r:id="rId11"/>
    <p:sldId id="342" r:id="rId12"/>
    <p:sldId id="365" r:id="rId13"/>
    <p:sldId id="366" r:id="rId14"/>
    <p:sldId id="277" r:id="rId15"/>
    <p:sldId id="367" r:id="rId16"/>
    <p:sldId id="344" r:id="rId17"/>
    <p:sldId id="368" r:id="rId18"/>
    <p:sldId id="343" r:id="rId19"/>
    <p:sldId id="311" r:id="rId20"/>
    <p:sldId id="310" r:id="rId21"/>
    <p:sldId id="313" r:id="rId22"/>
    <p:sldId id="314" r:id="rId23"/>
    <p:sldId id="315" r:id="rId24"/>
    <p:sldId id="316" r:id="rId25"/>
    <p:sldId id="317" r:id="rId26"/>
    <p:sldId id="318" r:id="rId27"/>
  </p:sldIdLst>
  <p:sldSz cx="9144000" cy="5143500" type="screen16x9"/>
  <p:notesSz cx="6858000" cy="9144000"/>
  <p:defaultTextStyle>
    <a:defPPr>
      <a:defRPr lang="ru-RU"/>
    </a:defPPr>
    <a:lvl1pPr marL="0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4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69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547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396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247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093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940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78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 userDrawn="1">
          <p15:clr>
            <a:srgbClr val="A4A3A4"/>
          </p15:clr>
        </p15:guide>
        <p15:guide id="2" pos="3855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146" d="100"/>
          <a:sy n="146" d="100"/>
        </p:scale>
        <p:origin x="552" y="-36"/>
      </p:cViewPr>
      <p:guideLst>
        <p:guide orient="horz" pos="2142"/>
        <p:guide pos="3855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s\&#1048;&#1085;&#1092;&#1086;&#1088;&#1084;&#1072;&#1090;&#1080;&#1082;&#1072;\&#1071;&#1088;&#1094;&#1086;&#1074;&#1072;\&#1048;&#1085;&#1092;&#1086;&#1088;&#1084;&#1072;&#1090;&#1080;&#1082;&#1072;%209%20&#1082;&#1083;&#1072;&#1089;&#1089;\26.%20&#1051;&#1086;&#1075;&#1080;&#1095;&#1077;&#1089;&#1082;&#1080;&#1077;%20&#1092;&#1091;&#1085;&#1082;&#1094;&#1080;&#1080;\&#1060;&#1072;&#1081;&#1083;&#1099;%20&#1076;&#1083;&#1103;%20&#1091;&#1088;&#1086;&#1082;&#1072;\&#1090;&#1072;&#1073;&#1083;&#1080;&#1094;&#1072;%20&#1079;&#1072;&#1082;&#1072;&#1079;&#1086;&#107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Кол-во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Лист1!$A$3:$A$6</c:f>
              <c:strCache>
                <c:ptCount val="4"/>
                <c:pt idx="0">
                  <c:v>Элемент легенды 1</c:v>
                </c:pt>
                <c:pt idx="1">
                  <c:v>Элемент легенды 2</c:v>
                </c:pt>
                <c:pt idx="2">
                  <c:v>Элемент легенды 3</c:v>
                </c:pt>
                <c:pt idx="3">
                  <c:v>Элемент легенды 4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A1-41E4-B6F9-A2E1DF80E23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3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3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9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9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0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709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7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9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0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3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4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19977-BB28-4682-9839-DC9A6636D83F}" type="datetimeFigureOut">
              <a:rPr lang="ru-RU" smtClean="0"/>
              <a:t>28.07.2021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8776-D20F-4329-BA97-9385F646FF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3.png"/><Relationship Id="rId5" Type="http://schemas.openxmlformats.org/officeDocument/2006/relationships/chart" Target="../charts/chart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" y="0"/>
            <a:ext cx="9144000" cy="5143500"/>
          </a:xfrm>
          <a:prstGeom prst="rect">
            <a:avLst/>
          </a:prstGeom>
          <a:solidFill>
            <a:srgbClr val="006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8777" y="4243430"/>
            <a:ext cx="4033838" cy="338540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Введение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7" y="1663816"/>
            <a:ext cx="4324318" cy="181586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</a:rPr>
              <a:t>Цели изучения курса «Информатика».</a:t>
            </a:r>
            <a:endParaRPr lang="ru-RU" sz="800" b="1" dirty="0">
              <a:solidFill>
                <a:schemeClr val="bg1"/>
              </a:solidFill>
              <a:latin typeface="+mj-lt"/>
            </a:endParaRPr>
          </a:p>
          <a:p>
            <a:r>
              <a:rPr lang="ru-RU" sz="8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endParaRPr lang="ru-RU" sz="800" b="1" dirty="0">
              <a:solidFill>
                <a:schemeClr val="bg1"/>
              </a:solidFill>
              <a:latin typeface="+mj-lt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+mj-lt"/>
              </a:rPr>
              <a:t>Техника безопасности и организация рабочего места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06" y="1338771"/>
            <a:ext cx="2880000" cy="24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877" y="209468"/>
            <a:ext cx="7278698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dirty="0"/>
              <a:t>Информатика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Блок-схема: процесс 2"/>
          <p:cNvSpPr/>
          <p:nvPr/>
        </p:nvSpPr>
        <p:spPr>
          <a:xfrm>
            <a:off x="2772000" y="1009213"/>
            <a:ext cx="3600000" cy="578951"/>
          </a:xfrm>
          <a:prstGeom prst="flowChartProcess">
            <a:avLst/>
          </a:prstGeom>
          <a:solidFill>
            <a:srgbClr val="DD493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69" tIns="179969" rIns="179969" bIns="179969" rtlCol="0" anchor="ctr">
            <a:spAutoFit/>
          </a:bodyPr>
          <a:lstStyle/>
          <a:p>
            <a:pPr algn="ctr"/>
            <a:r>
              <a:rPr lang="ru-RU" dirty="0"/>
              <a:t>Информатика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02558" y="1885203"/>
            <a:ext cx="2355791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Теоретическая информатика</a:t>
            </a:r>
          </a:p>
        </p:txBody>
      </p:sp>
      <p:cxnSp>
        <p:nvCxnSpPr>
          <p:cNvPr id="58" name="Соединительная линия уступом 57"/>
          <p:cNvCxnSpPr>
            <a:endCxn id="22" idx="3"/>
          </p:cNvCxnSpPr>
          <p:nvPr/>
        </p:nvCxnSpPr>
        <p:spPr>
          <a:xfrm rot="5400000">
            <a:off x="3396970" y="1649542"/>
            <a:ext cx="735248" cy="612489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802818" y="3467454"/>
            <a:ext cx="2332354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Информационные технологии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102558" y="3504452"/>
            <a:ext cx="2355791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Средства информатизации</a:t>
            </a:r>
          </a:p>
        </p:txBody>
      </p:sp>
      <p:cxnSp>
        <p:nvCxnSpPr>
          <p:cNvPr id="28" name="Соединительная линия уступом 27"/>
          <p:cNvCxnSpPr>
            <a:endCxn id="19" idx="3"/>
          </p:cNvCxnSpPr>
          <p:nvPr/>
        </p:nvCxnSpPr>
        <p:spPr>
          <a:xfrm rot="5400000">
            <a:off x="2706061" y="2340449"/>
            <a:ext cx="2354498" cy="849922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endCxn id="20" idx="1"/>
          </p:cNvCxnSpPr>
          <p:nvPr/>
        </p:nvCxnSpPr>
        <p:spPr>
          <a:xfrm rot="16200000" flipH="1">
            <a:off x="4158184" y="2261027"/>
            <a:ext cx="2317500" cy="971767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8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62" y="333913"/>
            <a:ext cx="6813031" cy="4348737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2152650" y="1323975"/>
            <a:ext cx="654685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2322" y="673099"/>
            <a:ext cx="6546850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400" b="1" dirty="0">
                <a:solidFill>
                  <a:srgbClr val="0066B0"/>
                </a:solidFill>
                <a:latin typeface="+mj-lt"/>
              </a:rPr>
              <a:t>Информационные технологии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63" y="1398934"/>
            <a:ext cx="1619268" cy="121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66" y="1370131"/>
            <a:ext cx="1311862" cy="131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6831"/>
          <a:stretch/>
        </p:blipFill>
        <p:spPr>
          <a:xfrm>
            <a:off x="6573448" y="1385576"/>
            <a:ext cx="1696860" cy="142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 descr="D:\projects\Математика\Катя\рисунки\промежутки\mzl.gnnvxwb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10" y="2761617"/>
            <a:ext cx="1697212" cy="16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7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877" y="209468"/>
            <a:ext cx="7278698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dirty="0"/>
              <a:t>Информатика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Блок-схема: процесс 2"/>
          <p:cNvSpPr/>
          <p:nvPr/>
        </p:nvSpPr>
        <p:spPr>
          <a:xfrm>
            <a:off x="2772000" y="1009213"/>
            <a:ext cx="3600000" cy="578951"/>
          </a:xfrm>
          <a:prstGeom prst="flowChartProcess">
            <a:avLst/>
          </a:prstGeom>
          <a:solidFill>
            <a:srgbClr val="DD493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69" tIns="179969" rIns="179969" bIns="179969" rtlCol="0" anchor="ctr">
            <a:spAutoFit/>
          </a:bodyPr>
          <a:lstStyle/>
          <a:p>
            <a:pPr algn="ctr"/>
            <a:r>
              <a:rPr lang="ru-RU" dirty="0"/>
              <a:t>Информатика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02558" y="1885203"/>
            <a:ext cx="2355791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Теоретическая информатика</a:t>
            </a:r>
          </a:p>
        </p:txBody>
      </p:sp>
      <p:cxnSp>
        <p:nvCxnSpPr>
          <p:cNvPr id="50" name="Соединительная линия уступом 49"/>
          <p:cNvCxnSpPr>
            <a:endCxn id="23" idx="1"/>
          </p:cNvCxnSpPr>
          <p:nvPr/>
        </p:nvCxnSpPr>
        <p:spPr>
          <a:xfrm rot="16200000" flipH="1">
            <a:off x="5088974" y="1609571"/>
            <a:ext cx="735254" cy="692433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endCxn id="22" idx="3"/>
          </p:cNvCxnSpPr>
          <p:nvPr/>
        </p:nvCxnSpPr>
        <p:spPr>
          <a:xfrm rot="5400000">
            <a:off x="3396970" y="1649542"/>
            <a:ext cx="735248" cy="612489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802818" y="3504452"/>
            <a:ext cx="2332354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Информационные технологии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102558" y="3504452"/>
            <a:ext cx="2355791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Средства информатизации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02818" y="1885203"/>
            <a:ext cx="2332354" cy="87642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Социальная информатика</a:t>
            </a:r>
          </a:p>
        </p:txBody>
      </p:sp>
      <p:cxnSp>
        <p:nvCxnSpPr>
          <p:cNvPr id="28" name="Соединительная линия уступом 27"/>
          <p:cNvCxnSpPr>
            <a:endCxn id="19" idx="3"/>
          </p:cNvCxnSpPr>
          <p:nvPr/>
        </p:nvCxnSpPr>
        <p:spPr>
          <a:xfrm rot="5400000">
            <a:off x="2706061" y="2340449"/>
            <a:ext cx="2354498" cy="849922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endCxn id="20" idx="1"/>
          </p:cNvCxnSpPr>
          <p:nvPr/>
        </p:nvCxnSpPr>
        <p:spPr>
          <a:xfrm rot="16200000" flipH="1">
            <a:off x="4138747" y="2278588"/>
            <a:ext cx="2354498" cy="973643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8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62" y="333913"/>
            <a:ext cx="6813031" cy="4348737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2152650" y="1323975"/>
            <a:ext cx="654685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2322" y="673099"/>
            <a:ext cx="6546850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400" b="1" dirty="0">
                <a:solidFill>
                  <a:srgbClr val="0066B0"/>
                </a:solidFill>
                <a:latin typeface="+mj-lt"/>
              </a:rPr>
              <a:t>Социальная информатика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86" y="1588160"/>
            <a:ext cx="4654305" cy="253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8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876" y="209461"/>
            <a:ext cx="4222134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dirty="0"/>
              <a:t>Информатика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69876" y="1130562"/>
            <a:ext cx="8205947" cy="80841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2700" cmpd="sng">
            <a:solidFill>
              <a:srgbClr val="DD4935"/>
            </a:solidFill>
            <a:prstDash val="solid"/>
          </a:ln>
        </p:spPr>
        <p:txBody>
          <a:bodyPr wrap="square" lIns="125979" tIns="125979" rIns="125979" bIns="125979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Каждому человеку, живущему в современном обществе, изучение информатики позволит: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6831"/>
          <a:stretch/>
        </p:blipFill>
        <p:spPr>
          <a:xfrm>
            <a:off x="2826745" y="2173042"/>
            <a:ext cx="3530529" cy="297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45" y="2402578"/>
            <a:ext cx="4956561" cy="28087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60029" y="2624256"/>
            <a:ext cx="2259271" cy="530913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algn="ctr"/>
            <a:r>
              <a:rPr lang="ru-RU" sz="1000" dirty="0"/>
              <a:t>Использование понятий и методов </a:t>
            </a:r>
          </a:p>
          <a:p>
            <a:pPr algn="ctr"/>
            <a:r>
              <a:rPr lang="ru-RU" sz="1000" dirty="0"/>
              <a:t>информатики в различных </a:t>
            </a:r>
          </a:p>
          <a:p>
            <a:pPr algn="ctr"/>
            <a:r>
              <a:rPr lang="ru-RU" sz="1000" dirty="0"/>
              <a:t>предметных областях</a:t>
            </a:r>
            <a:endParaRPr lang="en-US" sz="1000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718655"/>
              </p:ext>
            </p:extLst>
          </p:nvPr>
        </p:nvGraphicFramePr>
        <p:xfrm>
          <a:off x="4483596" y="2943062"/>
          <a:ext cx="2012136" cy="113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34" y="2452082"/>
            <a:ext cx="2908958" cy="28164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45" y="2407896"/>
            <a:ext cx="3944742" cy="29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9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3" grpId="1"/>
      <p:bldGraphic spid="14" grpId="0">
        <p:bldAsOne/>
      </p:bldGraphic>
      <p:bldGraphic spid="14" grpId="1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876" y="209461"/>
            <a:ext cx="4222134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700" b="1" dirty="0">
                <a:solidFill>
                  <a:srgbClr val="0066B0"/>
                </a:solidFill>
                <a:latin typeface="+mj-lt"/>
              </a:rPr>
              <a:t>Информатика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4325" y="1073259"/>
            <a:ext cx="8415349" cy="10854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2700" cmpd="sng">
            <a:solidFill>
              <a:srgbClr val="DD4935"/>
            </a:solidFill>
            <a:prstDash val="solid"/>
          </a:ln>
        </p:spPr>
        <p:txBody>
          <a:bodyPr wrap="square" lIns="125979" tIns="125979" rIns="125979" bIns="125979">
            <a:spAutoFit/>
          </a:bodyPr>
          <a:lstStyle/>
          <a:p>
            <a:r>
              <a:rPr lang="ru-RU" sz="1800" b="1" dirty="0"/>
              <a:t>Информационное общество </a:t>
            </a:r>
            <a:r>
              <a:rPr lang="ru-RU" sz="1800" dirty="0"/>
              <a:t>– это новый исторический этап развития цивилизации, в которой главными продуктами производства являются информация и знания.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6" y="2372989"/>
            <a:ext cx="3629114" cy="2268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32" y="2372989"/>
            <a:ext cx="3403254" cy="2268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416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роцесс 2"/>
          <p:cNvSpPr/>
          <p:nvPr/>
        </p:nvSpPr>
        <p:spPr>
          <a:xfrm>
            <a:off x="2772000" y="291931"/>
            <a:ext cx="3600000" cy="794340"/>
          </a:xfrm>
          <a:prstGeom prst="flowChartProcess">
            <a:avLst/>
          </a:prstGeom>
          <a:solidFill>
            <a:srgbClr val="DD493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69" tIns="179969" rIns="179969" bIns="179969" rtlCol="0" anchor="ctr">
            <a:spAutoFit/>
          </a:bodyPr>
          <a:lstStyle/>
          <a:p>
            <a:pPr algn="ctr"/>
            <a:r>
              <a:rPr lang="ru-RU" b="1" dirty="0"/>
              <a:t>Особенности информационного общества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3105" y="1178396"/>
            <a:ext cx="2732407" cy="113289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Увеличение роли информации, знаний и ИТ в жизни общества</a:t>
            </a:r>
          </a:p>
        </p:txBody>
      </p:sp>
      <p:cxnSp>
        <p:nvCxnSpPr>
          <p:cNvPr id="33" name="Прямая со стрелкой 32"/>
          <p:cNvCxnSpPr>
            <a:stCxn id="3" idx="2"/>
            <a:endCxn id="21" idx="0"/>
          </p:cNvCxnSpPr>
          <p:nvPr/>
        </p:nvCxnSpPr>
        <p:spPr>
          <a:xfrm>
            <a:off x="4572000" y="1086271"/>
            <a:ext cx="0" cy="1164358"/>
          </a:xfrm>
          <a:prstGeom prst="straightConnector1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endCxn id="22" idx="3"/>
          </p:cNvCxnSpPr>
          <p:nvPr/>
        </p:nvCxnSpPr>
        <p:spPr>
          <a:xfrm rot="5400000">
            <a:off x="2780274" y="1044287"/>
            <a:ext cx="945794" cy="455318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118486" y="1201671"/>
            <a:ext cx="2732408" cy="1109619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Увеличение числа людей занятых в сфере </a:t>
            </a:r>
          </a:p>
          <a:p>
            <a:pPr algn="ctr">
              <a:lnSpc>
                <a:spcPts val="2000"/>
              </a:lnSpc>
            </a:pPr>
            <a:r>
              <a:rPr lang="ru-RU" dirty="0"/>
              <a:t>ИТ</a:t>
            </a:r>
          </a:p>
        </p:txBody>
      </p:sp>
      <p:cxnSp>
        <p:nvCxnSpPr>
          <p:cNvPr id="28" name="Соединительная линия уступом 27"/>
          <p:cNvCxnSpPr>
            <a:endCxn id="19" idx="1"/>
          </p:cNvCxnSpPr>
          <p:nvPr/>
        </p:nvCxnSpPr>
        <p:spPr>
          <a:xfrm rot="16200000" flipH="1">
            <a:off x="5536619" y="1174613"/>
            <a:ext cx="708419" cy="455315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062869" y="2250629"/>
            <a:ext cx="3018262" cy="113289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Создание глобального информационного пространства.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64" y="3443602"/>
            <a:ext cx="2095270" cy="15422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0" y="3513915"/>
            <a:ext cx="1804254" cy="13531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28" y="3513915"/>
            <a:ext cx="2683820" cy="14719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32" y="3079338"/>
            <a:ext cx="1787768" cy="17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4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роцесс 2"/>
          <p:cNvSpPr/>
          <p:nvPr/>
        </p:nvSpPr>
        <p:spPr>
          <a:xfrm>
            <a:off x="2758079" y="302382"/>
            <a:ext cx="3600000" cy="794340"/>
          </a:xfrm>
          <a:prstGeom prst="flowChartProcess">
            <a:avLst/>
          </a:prstGeom>
          <a:solidFill>
            <a:srgbClr val="DD493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69" tIns="179969" rIns="179969" bIns="179969" rtlCol="0" anchor="ctr">
            <a:spAutoFit/>
          </a:bodyPr>
          <a:lstStyle/>
          <a:p>
            <a:pPr algn="ctr"/>
            <a:r>
              <a:rPr lang="ru-RU" b="1" dirty="0"/>
              <a:t>Неблагоприятные воздействия  информационного общества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9569" y="1506568"/>
            <a:ext cx="2732407" cy="1389375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Большое влияние на общество оказывают средства массовой информации</a:t>
            </a:r>
          </a:p>
        </p:txBody>
      </p:sp>
      <p:cxnSp>
        <p:nvCxnSpPr>
          <p:cNvPr id="58" name="Соединительная линия уступом 57"/>
          <p:cNvCxnSpPr>
            <a:endCxn id="22" idx="3"/>
          </p:cNvCxnSpPr>
          <p:nvPr/>
        </p:nvCxnSpPr>
        <p:spPr>
          <a:xfrm rot="5400000">
            <a:off x="2658835" y="1358392"/>
            <a:ext cx="1216006" cy="469723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096000" y="1646445"/>
            <a:ext cx="2732408" cy="1109619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Проблема </a:t>
            </a:r>
            <a:endParaRPr lang="en-US" dirty="0"/>
          </a:p>
          <a:p>
            <a:pPr algn="ctr">
              <a:lnSpc>
                <a:spcPts val="2000"/>
              </a:lnSpc>
            </a:pPr>
            <a:r>
              <a:rPr lang="ru-RU" dirty="0"/>
              <a:t>отбора </a:t>
            </a:r>
            <a:endParaRPr lang="en-US" dirty="0"/>
          </a:p>
          <a:p>
            <a:pPr algn="ctr">
              <a:lnSpc>
                <a:spcPts val="2000"/>
              </a:lnSpc>
            </a:pPr>
            <a:r>
              <a:rPr lang="ru-RU" dirty="0"/>
              <a:t>информации</a:t>
            </a:r>
          </a:p>
        </p:txBody>
      </p:sp>
      <p:cxnSp>
        <p:nvCxnSpPr>
          <p:cNvPr id="28" name="Соединительная линия уступом 27"/>
          <p:cNvCxnSpPr>
            <a:endCxn id="19" idx="1"/>
          </p:cNvCxnSpPr>
          <p:nvPr/>
        </p:nvCxnSpPr>
        <p:spPr>
          <a:xfrm rot="16200000" flipH="1">
            <a:off x="5271715" y="1376970"/>
            <a:ext cx="1167160" cy="481410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99569" y="3153986"/>
            <a:ext cx="2732407" cy="1109619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ИТ могут разрушить частную жизнь </a:t>
            </a:r>
            <a:endParaRPr lang="en-US" dirty="0"/>
          </a:p>
          <a:p>
            <a:pPr algn="ctr">
              <a:lnSpc>
                <a:spcPts val="2000"/>
              </a:lnSpc>
            </a:pPr>
            <a:r>
              <a:rPr lang="ru-RU" dirty="0"/>
              <a:t>людей</a:t>
            </a:r>
          </a:p>
        </p:txBody>
      </p:sp>
      <p:cxnSp>
        <p:nvCxnSpPr>
          <p:cNvPr id="18" name="Соединительная линия уступом 17"/>
          <p:cNvCxnSpPr>
            <a:endCxn id="17" idx="3"/>
          </p:cNvCxnSpPr>
          <p:nvPr/>
        </p:nvCxnSpPr>
        <p:spPr>
          <a:xfrm rot="5400000">
            <a:off x="2155590" y="1721758"/>
            <a:ext cx="2863424" cy="1110652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096000" y="3153986"/>
            <a:ext cx="2732408" cy="1109619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/>
              <a:t>Совершаются высокотехнологичные преступления</a:t>
            </a:r>
          </a:p>
        </p:txBody>
      </p:sp>
      <p:cxnSp>
        <p:nvCxnSpPr>
          <p:cNvPr id="24" name="Соединительная линия уступом 23"/>
          <p:cNvCxnSpPr>
            <a:endCxn id="23" idx="1"/>
          </p:cNvCxnSpPr>
          <p:nvPr/>
        </p:nvCxnSpPr>
        <p:spPr>
          <a:xfrm rot="16200000" flipH="1">
            <a:off x="4117481" y="1730277"/>
            <a:ext cx="2851786" cy="1105251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622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9" grpId="0" animBg="1"/>
      <p:bldP spid="17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9876" y="209461"/>
            <a:ext cx="4222134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700" b="1" dirty="0">
                <a:solidFill>
                  <a:srgbClr val="0066B0"/>
                </a:solidFill>
                <a:latin typeface="+mj-lt"/>
              </a:rPr>
              <a:t>Информатика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4325" y="1073259"/>
            <a:ext cx="8415349" cy="80841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2700" cmpd="sng">
            <a:solidFill>
              <a:srgbClr val="DD4935"/>
            </a:solidFill>
            <a:prstDash val="solid"/>
          </a:ln>
        </p:spPr>
        <p:txBody>
          <a:bodyPr wrap="square" lIns="125979" tIns="125979" rIns="125979" bIns="125979">
            <a:spAutoFit/>
          </a:bodyPr>
          <a:lstStyle/>
          <a:p>
            <a:r>
              <a:rPr lang="ru-RU" sz="1800" b="1" dirty="0"/>
              <a:t>Основная цель </a:t>
            </a:r>
            <a:r>
              <a:rPr lang="ru-RU" sz="1800" dirty="0"/>
              <a:t>школьного предмета «Информатика» – подготовить пользователя компьютера.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80" y="2031008"/>
            <a:ext cx="3954040" cy="3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9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882" y="209461"/>
            <a:ext cx="8509198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sz="2400" dirty="0"/>
              <a:t>Требования безопасности перед началом работы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2" y="743915"/>
            <a:ext cx="2153547" cy="2690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86" y="1037956"/>
            <a:ext cx="2220838" cy="2255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82" y="934133"/>
            <a:ext cx="2310419" cy="2310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93" y="2739998"/>
            <a:ext cx="2259502" cy="2259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65" y="2669749"/>
            <a:ext cx="24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99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9882" y="209461"/>
            <a:ext cx="8509198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sz="2400" dirty="0"/>
              <a:t>Требования безопасности во время работы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1" y="1551211"/>
            <a:ext cx="2400000" cy="2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26" y="1364288"/>
            <a:ext cx="2440680" cy="30508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42" y="1551210"/>
            <a:ext cx="24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59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9882" y="209461"/>
            <a:ext cx="8509198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sz="2400" dirty="0"/>
              <a:t>В кабинете информатики запрещается: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05" y="1090535"/>
            <a:ext cx="1807173" cy="1807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74" y="681344"/>
            <a:ext cx="2365986" cy="2365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77" y="1047745"/>
            <a:ext cx="1914402" cy="19144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61" y="936202"/>
            <a:ext cx="1871003" cy="2338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66" y="906405"/>
            <a:ext cx="1925321" cy="2406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46" y="2786671"/>
            <a:ext cx="1958498" cy="24481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7" y="2786671"/>
            <a:ext cx="1958498" cy="24481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67" y="3021964"/>
            <a:ext cx="1977536" cy="19775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44" y="2962147"/>
            <a:ext cx="1977536" cy="197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43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9876" y="209461"/>
            <a:ext cx="4222134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700" b="1" dirty="0">
                <a:solidFill>
                  <a:srgbClr val="0066B0"/>
                </a:solidFill>
                <a:latin typeface="+mj-lt"/>
              </a:rPr>
              <a:t>Пролетело лето!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6" y="1112455"/>
            <a:ext cx="2676342" cy="177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38" y="1111921"/>
            <a:ext cx="2683723" cy="177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81" y="1111922"/>
            <a:ext cx="2637925" cy="176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532"/>
          <a:stretch/>
        </p:blipFill>
        <p:spPr>
          <a:xfrm>
            <a:off x="1345448" y="3231319"/>
            <a:ext cx="2465977" cy="176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37" y="3231320"/>
            <a:ext cx="2493094" cy="176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884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882" y="209461"/>
            <a:ext cx="6211757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dirty="0"/>
              <a:t>Моделирование и формализация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47" y="1130562"/>
            <a:ext cx="3722198" cy="2091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199" b="904"/>
          <a:stretch/>
        </p:blipFill>
        <p:spPr>
          <a:xfrm>
            <a:off x="4861859" y="1130562"/>
            <a:ext cx="3788039" cy="2091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2147" b="1738"/>
          <a:stretch/>
        </p:blipFill>
        <p:spPr>
          <a:xfrm>
            <a:off x="2742580" y="2917826"/>
            <a:ext cx="3858674" cy="209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614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882" y="209461"/>
            <a:ext cx="8026986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dirty="0"/>
              <a:t>Алгоритмизация и программирование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135" b="309"/>
          <a:stretch/>
        </p:blipFill>
        <p:spPr>
          <a:xfrm>
            <a:off x="500400" y="1130400"/>
            <a:ext cx="3763138" cy="209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75" y="1130400"/>
            <a:ext cx="3744984" cy="209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624" y="2907900"/>
            <a:ext cx="3726752" cy="209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868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8291" y="295186"/>
            <a:ext cx="8507418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sz="2000" dirty="0"/>
              <a:t>Обработка числовой информации в электронных таблицах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99" y="1130400"/>
            <a:ext cx="3564665" cy="199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0" y="1130400"/>
            <a:ext cx="3517128" cy="197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377" y="2940372"/>
            <a:ext cx="3751387" cy="209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009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882" y="209461"/>
            <a:ext cx="6211757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dirty="0"/>
              <a:t>Коммуникационные технологии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1" y="1130400"/>
            <a:ext cx="3589000" cy="2000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599" y="1130400"/>
            <a:ext cx="3686511" cy="204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937" y="2954400"/>
            <a:ext cx="3748126" cy="209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211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4325" y="800362"/>
            <a:ext cx="8415349" cy="148552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2700" cmpd="sng">
            <a:solidFill>
              <a:srgbClr val="DD4935"/>
            </a:solidFill>
            <a:prstDash val="solid"/>
          </a:ln>
        </p:spPr>
        <p:txBody>
          <a:bodyPr wrap="square" lIns="125979" tIns="125979" rIns="125979" bIns="125979">
            <a:spAutoFit/>
          </a:bodyPr>
          <a:lstStyle/>
          <a:p>
            <a:pPr algn="ctr"/>
            <a:r>
              <a:rPr lang="ru-RU" sz="2000" dirty="0"/>
              <a:t>Желаем вам успешных занятий и отличных оценок!</a:t>
            </a:r>
          </a:p>
          <a:p>
            <a:pPr algn="ctr"/>
            <a:r>
              <a:rPr lang="ru-RU" sz="2000" dirty="0"/>
              <a:t>Пусть учебный процесс принесёт не только огромную пользу, но и </a:t>
            </a:r>
          </a:p>
          <a:p>
            <a:pPr algn="ctr"/>
            <a:r>
              <a:rPr lang="ru-RU" sz="2000" dirty="0"/>
              <a:t>радость от постижения мудрости, </a:t>
            </a:r>
          </a:p>
          <a:p>
            <a:pPr algn="ctr"/>
            <a:r>
              <a:rPr lang="ru-RU" sz="2000" dirty="0"/>
              <a:t>общения с педагогами и друзьями!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46" y="2012589"/>
            <a:ext cx="3920267" cy="37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00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69876" y="209461"/>
            <a:ext cx="4222134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700" b="1" dirty="0">
                <a:solidFill>
                  <a:srgbClr val="0066B0"/>
                </a:solidFill>
                <a:latin typeface="+mj-lt"/>
              </a:rPr>
              <a:t>Школа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3"/>
          <a:stretch/>
        </p:blipFill>
        <p:spPr>
          <a:xfrm>
            <a:off x="991312" y="1029473"/>
            <a:ext cx="2691926" cy="1842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58" y="3078968"/>
            <a:ext cx="2766510" cy="18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45" y="1029224"/>
            <a:ext cx="2674834" cy="184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"/>
          <a:stretch/>
        </p:blipFill>
        <p:spPr>
          <a:xfrm>
            <a:off x="4693075" y="3078968"/>
            <a:ext cx="2805849" cy="18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126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876" y="209461"/>
            <a:ext cx="4222134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700" b="1" dirty="0">
                <a:solidFill>
                  <a:srgbClr val="0066B0"/>
                </a:solidFill>
                <a:latin typeface="+mj-lt"/>
              </a:rPr>
              <a:t>Школа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6" y="1130562"/>
            <a:ext cx="3713645" cy="2475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/>
          <a:stretch/>
        </p:blipFill>
        <p:spPr>
          <a:xfrm>
            <a:off x="5007836" y="2260258"/>
            <a:ext cx="3691525" cy="24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8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9876" y="209461"/>
            <a:ext cx="4222134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700" b="1" dirty="0">
                <a:solidFill>
                  <a:srgbClr val="0066B0"/>
                </a:solidFill>
                <a:latin typeface="+mj-lt"/>
              </a:rPr>
              <a:t>Информатика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6" y="1572782"/>
            <a:ext cx="3896406" cy="292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4551" y="3625021"/>
            <a:ext cx="4093434" cy="110080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2700" cmpd="sng">
            <a:solidFill>
              <a:srgbClr val="DD4935"/>
            </a:solidFill>
            <a:prstDash val="solid"/>
          </a:ln>
        </p:spPr>
        <p:txBody>
          <a:bodyPr wrap="square" lIns="125979" tIns="125979" rIns="125979" bIns="125979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dirty="0">
                <a:latin typeface="Monotype Corsiva" panose="03010101010201010101" pitchFamily="66" charset="0"/>
              </a:rPr>
              <a:t>«Дорогу осилит идущий, а информатику – мыслящий».</a:t>
            </a:r>
          </a:p>
          <a:p>
            <a:pPr algn="r">
              <a:lnSpc>
                <a:spcPts val="2200"/>
              </a:lnSpc>
            </a:pPr>
            <a:r>
              <a:rPr lang="ru-RU" sz="1800" dirty="0"/>
              <a:t>Гюстав </a:t>
            </a:r>
            <a:r>
              <a:rPr lang="ru-RU" sz="1800" dirty="0" err="1"/>
              <a:t>Гийом</a:t>
            </a:r>
            <a:r>
              <a:rPr lang="ru-RU" sz="1800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004416"/>
            <a:ext cx="1672127" cy="242458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049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875" y="209461"/>
            <a:ext cx="5424173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700" b="1" dirty="0">
                <a:solidFill>
                  <a:srgbClr val="0066B0"/>
                </a:solidFill>
                <a:latin typeface="+mj-lt"/>
              </a:rPr>
              <a:t>Информатика в 9-м классе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7" y="2100066"/>
            <a:ext cx="3723560" cy="275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/>
          <a:stretch/>
        </p:blipFill>
        <p:spPr>
          <a:xfrm>
            <a:off x="4864964" y="1059679"/>
            <a:ext cx="3723561" cy="277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867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9876" y="209461"/>
            <a:ext cx="4222134" cy="50782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700" b="1" dirty="0">
                <a:solidFill>
                  <a:srgbClr val="0066B0"/>
                </a:solidFill>
                <a:latin typeface="+mj-lt"/>
              </a:rPr>
              <a:t>Информатика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4325" y="1130562"/>
            <a:ext cx="8415349" cy="80841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2700" cmpd="sng">
            <a:solidFill>
              <a:srgbClr val="DD4935"/>
            </a:solidFill>
            <a:prstDash val="solid"/>
          </a:ln>
        </p:spPr>
        <p:txBody>
          <a:bodyPr wrap="square" lIns="125979" tIns="125979" rIns="125979" bIns="125979">
            <a:spAutoFit/>
          </a:bodyPr>
          <a:lstStyle/>
          <a:p>
            <a:r>
              <a:rPr lang="ru-RU" sz="1800" b="1" dirty="0"/>
              <a:t>Информатика</a:t>
            </a:r>
            <a:r>
              <a:rPr lang="ru-RU" sz="1800" dirty="0"/>
              <a:t> – это наука о видах и формах представления информации, методах и способах её поиска, хранения, обработки и передачи.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93" y="2371701"/>
            <a:ext cx="28575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r="5158" b="7294"/>
          <a:stretch/>
        </p:blipFill>
        <p:spPr>
          <a:xfrm>
            <a:off x="5059110" y="2371701"/>
            <a:ext cx="3059394" cy="237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/>
          <a:stretch/>
        </p:blipFill>
        <p:spPr>
          <a:xfrm>
            <a:off x="1051133" y="2371700"/>
            <a:ext cx="2879001" cy="237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8" b="8735"/>
          <a:stretch/>
        </p:blipFill>
        <p:spPr>
          <a:xfrm>
            <a:off x="5050564" y="2377183"/>
            <a:ext cx="3067940" cy="237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61"/>
          <a:stretch/>
        </p:blipFill>
        <p:spPr>
          <a:xfrm>
            <a:off x="5059109" y="2371700"/>
            <a:ext cx="3059395" cy="237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r="12303"/>
          <a:stretch/>
        </p:blipFill>
        <p:spPr>
          <a:xfrm>
            <a:off x="982766" y="2377184"/>
            <a:ext cx="3085032" cy="237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/>
          <a:stretch/>
        </p:blipFill>
        <p:spPr>
          <a:xfrm>
            <a:off x="965675" y="2368844"/>
            <a:ext cx="3102123" cy="237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6"/>
          <a:stretch/>
        </p:blipFill>
        <p:spPr>
          <a:xfrm>
            <a:off x="5050564" y="2368844"/>
            <a:ext cx="3085032" cy="237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72" y="2157509"/>
            <a:ext cx="4196875" cy="2697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92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877" y="209468"/>
            <a:ext cx="7278698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dirty="0"/>
              <a:t>Информатика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Блок-схема: процесс 2"/>
          <p:cNvSpPr/>
          <p:nvPr/>
        </p:nvSpPr>
        <p:spPr>
          <a:xfrm>
            <a:off x="2772000" y="1009213"/>
            <a:ext cx="3600000" cy="578951"/>
          </a:xfrm>
          <a:prstGeom prst="flowChartProcess">
            <a:avLst/>
          </a:prstGeom>
          <a:solidFill>
            <a:srgbClr val="DD493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69" tIns="179969" rIns="179969" bIns="179969" rtlCol="0" anchor="ctr">
            <a:spAutoFit/>
          </a:bodyPr>
          <a:lstStyle/>
          <a:p>
            <a:pPr algn="ctr"/>
            <a:r>
              <a:rPr lang="ru-RU" dirty="0"/>
              <a:t>Информатика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02558" y="1885203"/>
            <a:ext cx="2355791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Теоретическая информатика</a:t>
            </a:r>
          </a:p>
        </p:txBody>
      </p:sp>
      <p:cxnSp>
        <p:nvCxnSpPr>
          <p:cNvPr id="58" name="Соединительная линия уступом 57"/>
          <p:cNvCxnSpPr>
            <a:endCxn id="22" idx="3"/>
          </p:cNvCxnSpPr>
          <p:nvPr/>
        </p:nvCxnSpPr>
        <p:spPr>
          <a:xfrm rot="5400000">
            <a:off x="3396970" y="1649542"/>
            <a:ext cx="735248" cy="612489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8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62" y="333913"/>
            <a:ext cx="6813031" cy="43487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535606" y="1494532"/>
            <a:ext cx="578093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Объект изучения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– информация 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информацион-ные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процессы.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– открытие и формирование новых средств работы с информацией.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152650" y="1323975"/>
            <a:ext cx="654685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72322" y="673099"/>
            <a:ext cx="6546850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400" b="1" dirty="0">
                <a:solidFill>
                  <a:srgbClr val="0066B0"/>
                </a:solidFill>
                <a:latin typeface="+mj-lt"/>
              </a:rPr>
              <a:t>Теоретическая информатика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37" y="2663921"/>
            <a:ext cx="2919046" cy="2189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60" y="3184180"/>
            <a:ext cx="1019584" cy="80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29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4" grpId="0" animBg="1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877" y="209468"/>
            <a:ext cx="7278698" cy="5078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>
            <a:defPPr>
              <a:defRPr lang="ru-RU"/>
            </a:defPPr>
            <a:lvl1pPr>
              <a:defRPr sz="2700" b="1">
                <a:solidFill>
                  <a:srgbClr val="0066B0"/>
                </a:solidFill>
                <a:latin typeface="+mj-lt"/>
              </a:defRPr>
            </a:lvl1pPr>
          </a:lstStyle>
          <a:p>
            <a:r>
              <a:rPr lang="ru-RU" dirty="0"/>
              <a:t>Информатика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923925"/>
            <a:ext cx="914400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Блок-схема: процесс 2"/>
          <p:cNvSpPr/>
          <p:nvPr/>
        </p:nvSpPr>
        <p:spPr>
          <a:xfrm>
            <a:off x="2772000" y="1009213"/>
            <a:ext cx="3600000" cy="578951"/>
          </a:xfrm>
          <a:prstGeom prst="flowChartProcess">
            <a:avLst/>
          </a:prstGeom>
          <a:solidFill>
            <a:srgbClr val="DD493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69" tIns="179969" rIns="179969" bIns="179969" rtlCol="0" anchor="ctr">
            <a:spAutoFit/>
          </a:bodyPr>
          <a:lstStyle/>
          <a:p>
            <a:pPr algn="ctr"/>
            <a:r>
              <a:rPr lang="ru-RU" dirty="0"/>
              <a:t>Информатика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02558" y="1885203"/>
            <a:ext cx="2355791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Теоретическая информатика</a:t>
            </a:r>
          </a:p>
        </p:txBody>
      </p:sp>
      <p:cxnSp>
        <p:nvCxnSpPr>
          <p:cNvPr id="58" name="Соединительная линия уступом 57"/>
          <p:cNvCxnSpPr>
            <a:endCxn id="22" idx="3"/>
          </p:cNvCxnSpPr>
          <p:nvPr/>
        </p:nvCxnSpPr>
        <p:spPr>
          <a:xfrm rot="5400000">
            <a:off x="3396970" y="1649542"/>
            <a:ext cx="735248" cy="612489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102558" y="3504452"/>
            <a:ext cx="2355791" cy="876414"/>
          </a:xfrm>
          <a:prstGeom prst="rect">
            <a:avLst/>
          </a:prstGeom>
          <a:ln w="12700">
            <a:solidFill>
              <a:srgbClr val="DD493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79969" tIns="179969" rIns="179969" bIns="179969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/>
              <a:t>Средства информатизации</a:t>
            </a:r>
          </a:p>
        </p:txBody>
      </p:sp>
      <p:cxnSp>
        <p:nvCxnSpPr>
          <p:cNvPr id="28" name="Соединительная линия уступом 27"/>
          <p:cNvCxnSpPr>
            <a:endCxn id="19" idx="3"/>
          </p:cNvCxnSpPr>
          <p:nvPr/>
        </p:nvCxnSpPr>
        <p:spPr>
          <a:xfrm rot="5400000">
            <a:off x="2706061" y="2340449"/>
            <a:ext cx="2354498" cy="849922"/>
          </a:xfrm>
          <a:prstGeom prst="bentConnector2">
            <a:avLst/>
          </a:prstGeom>
          <a:ln w="9525">
            <a:solidFill>
              <a:srgbClr val="DD493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8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62" y="333913"/>
            <a:ext cx="6813031" cy="4348737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2152650" y="1323975"/>
            <a:ext cx="6546850" cy="0"/>
          </a:xfrm>
          <a:prstGeom prst="line">
            <a:avLst/>
          </a:prstGeom>
          <a:ln w="12700">
            <a:solidFill>
              <a:srgbClr val="00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72322" y="673099"/>
            <a:ext cx="6546850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ru-RU" sz="2400" b="1" dirty="0">
                <a:solidFill>
                  <a:srgbClr val="0066B0"/>
                </a:solidFill>
                <a:latin typeface="+mj-lt"/>
              </a:rPr>
              <a:t>Средства информатизации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96" y="1246854"/>
            <a:ext cx="2607751" cy="195581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60" y="1427127"/>
            <a:ext cx="2096881" cy="157266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03" y="3010686"/>
            <a:ext cx="1214630" cy="137160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3" y="1752477"/>
            <a:ext cx="1119386" cy="83954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38" y="3164101"/>
            <a:ext cx="1485235" cy="98764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0" y="2907165"/>
            <a:ext cx="1614284" cy="15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 animBg="1"/>
      <p:bldP spid="4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2676</TotalTime>
  <Words>279</Words>
  <Application>Microsoft Office PowerPoint</Application>
  <PresentationFormat>Экран (16:9)</PresentationFormat>
  <Paragraphs>72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Monotype Corsiva</vt:lpstr>
      <vt:lpstr>Open Sans</vt:lpstr>
      <vt:lpstr>Roboto Slab</vt:lpstr>
      <vt:lpstr>Times New Roman</vt:lpstr>
      <vt:lpstr>Тема Office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вычислений в электронных таблицах. Абсолютные и относительные ссылки</dc:title>
  <dc:creator>User</dc:creator>
  <cp:lastModifiedBy>DVS_FILMS</cp:lastModifiedBy>
  <cp:revision>159</cp:revision>
  <dcterms:created xsi:type="dcterms:W3CDTF">2015-12-16T06:36:04Z</dcterms:created>
  <dcterms:modified xsi:type="dcterms:W3CDTF">2021-07-28T06:27:30Z</dcterms:modified>
</cp:coreProperties>
</file>