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5143500" type="screen16x9"/>
  <p:notesSz cx="6858000" cy="9144000"/>
  <p:defaultTextStyle>
    <a:defPPr>
      <a:defRPr lang="ru-RU"/>
    </a:defPPr>
    <a:lvl1pPr marL="0" algn="l" defTabSz="68569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848" algn="l" defTabSz="68569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698" algn="l" defTabSz="68569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547" algn="l" defTabSz="68569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396" algn="l" defTabSz="68569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247" algn="l" defTabSz="68569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093" algn="l" defTabSz="68569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399940" algn="l" defTabSz="68569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2788" algn="l" defTabSz="68569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38" autoAdjust="0"/>
    <p:restoredTop sz="94660"/>
  </p:normalViewPr>
  <p:slideViewPr>
    <p:cSldViewPr snapToGrid="0" showGuides="1">
      <p:cViewPr varScale="1">
        <p:scale>
          <a:sx n="146" d="100"/>
          <a:sy n="146" d="100"/>
        </p:scale>
        <p:origin x="810" y="120"/>
      </p:cViewPr>
      <p:guideLst>
        <p:guide orient="horz" pos="2160"/>
        <p:guide pos="3840"/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2263EE-5D06-4885-A108-3B93CE3BA9A6}" type="datetimeFigureOut">
              <a:rPr lang="ru-RU" smtClean="0"/>
              <a:t>28.07.2021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F0CD97-B75E-48AF-8C03-4E1F30D7FF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838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5017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02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2699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9362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7033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6918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6027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3513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20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9503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21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970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297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89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659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8612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9104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0796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599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900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48" indent="0" algn="ctr">
              <a:buNone/>
              <a:defRPr sz="1500"/>
            </a:lvl2pPr>
            <a:lvl3pPr marL="685698" indent="0" algn="ctr">
              <a:buNone/>
              <a:defRPr sz="1400"/>
            </a:lvl3pPr>
            <a:lvl4pPr marL="1028547" indent="0" algn="ctr">
              <a:buNone/>
              <a:defRPr sz="1200"/>
            </a:lvl4pPr>
            <a:lvl5pPr marL="1371396" indent="0" algn="ctr">
              <a:buNone/>
              <a:defRPr sz="1200"/>
            </a:lvl5pPr>
            <a:lvl6pPr marL="1714247" indent="0" algn="ctr">
              <a:buNone/>
              <a:defRPr sz="1200"/>
            </a:lvl6pPr>
            <a:lvl7pPr marL="2057093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8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19977-BB28-4682-9839-DC9A6636D83F}" type="datetimeFigureOut">
              <a:rPr lang="ru-RU" smtClean="0"/>
              <a:t>28.07.2021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8776-D20F-4329-BA97-9385F646FF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50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19977-BB28-4682-9839-DC9A6636D83F}" type="datetimeFigureOut">
              <a:rPr lang="ru-RU" smtClean="0"/>
              <a:t>28.07.2021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8776-D20F-4329-BA97-9385F646FF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25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50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50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19977-BB28-4682-9839-DC9A6636D83F}" type="datetimeFigureOut">
              <a:rPr lang="ru-RU" smtClean="0"/>
              <a:t>28.07.2021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8776-D20F-4329-BA97-9385F646FF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15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98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23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584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55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47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519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50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26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19977-BB28-4682-9839-DC9A6636D83F}" type="datetimeFigureOut">
              <a:rPr lang="ru-RU" smtClean="0"/>
              <a:t>28.07.2021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8776-D20F-4329-BA97-9385F646FF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2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13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9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2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10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4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54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19977-BB28-4682-9839-DC9A6636D83F}" type="datetimeFigureOut">
              <a:rPr lang="ru-RU" smtClean="0"/>
              <a:t>28.07.2021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8776-D20F-4329-BA97-9385F646FF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76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19977-BB28-4682-9839-DC9A6636D83F}" type="datetimeFigureOut">
              <a:rPr lang="ru-RU" smtClean="0"/>
              <a:t>28.07.2021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8776-D20F-4329-BA97-9385F646FF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22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48" indent="0">
              <a:buNone/>
              <a:defRPr sz="1500" b="1"/>
            </a:lvl2pPr>
            <a:lvl3pPr marL="685698" indent="0">
              <a:buNone/>
              <a:defRPr sz="1400" b="1"/>
            </a:lvl3pPr>
            <a:lvl4pPr marL="1028547" indent="0">
              <a:buNone/>
              <a:defRPr sz="1200" b="1"/>
            </a:lvl4pPr>
            <a:lvl5pPr marL="1371396" indent="0">
              <a:buNone/>
              <a:defRPr sz="1200" b="1"/>
            </a:lvl5pPr>
            <a:lvl6pPr marL="1714247" indent="0">
              <a:buNone/>
              <a:defRPr sz="1200" b="1"/>
            </a:lvl6pPr>
            <a:lvl7pPr marL="2057093" indent="0">
              <a:buNone/>
              <a:defRPr sz="1200" b="1"/>
            </a:lvl7pPr>
            <a:lvl8pPr marL="2399940" indent="0">
              <a:buNone/>
              <a:defRPr sz="1200" b="1"/>
            </a:lvl8pPr>
            <a:lvl9pPr marL="2742788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48" indent="0">
              <a:buNone/>
              <a:defRPr sz="1500" b="1"/>
            </a:lvl2pPr>
            <a:lvl3pPr marL="685698" indent="0">
              <a:buNone/>
              <a:defRPr sz="1400" b="1"/>
            </a:lvl3pPr>
            <a:lvl4pPr marL="1028547" indent="0">
              <a:buNone/>
              <a:defRPr sz="1200" b="1"/>
            </a:lvl4pPr>
            <a:lvl5pPr marL="1371396" indent="0">
              <a:buNone/>
              <a:defRPr sz="1200" b="1"/>
            </a:lvl5pPr>
            <a:lvl6pPr marL="1714247" indent="0">
              <a:buNone/>
              <a:defRPr sz="1200" b="1"/>
            </a:lvl6pPr>
            <a:lvl7pPr marL="2057093" indent="0">
              <a:buNone/>
              <a:defRPr sz="1200" b="1"/>
            </a:lvl7pPr>
            <a:lvl8pPr marL="2399940" indent="0">
              <a:buNone/>
              <a:defRPr sz="1200" b="1"/>
            </a:lvl8pPr>
            <a:lvl9pPr marL="2742788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19977-BB28-4682-9839-DC9A6636D83F}" type="datetimeFigureOut">
              <a:rPr lang="ru-RU" smtClean="0"/>
              <a:t>28.07.2021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8776-D20F-4329-BA97-9385F646FF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62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19977-BB28-4682-9839-DC9A6636D83F}" type="datetimeFigureOut">
              <a:rPr lang="ru-RU" smtClean="0"/>
              <a:t>28.07.2021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8776-D20F-4329-BA97-9385F646FF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77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19977-BB28-4682-9839-DC9A6636D83F}" type="datetimeFigureOut">
              <a:rPr lang="ru-RU" smtClean="0"/>
              <a:t>28.07.2021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8776-D20F-4329-BA97-9385F646FF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67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5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48" indent="0">
              <a:buNone/>
              <a:defRPr sz="1100"/>
            </a:lvl2pPr>
            <a:lvl3pPr marL="685698" indent="0">
              <a:buNone/>
              <a:defRPr sz="900"/>
            </a:lvl3pPr>
            <a:lvl4pPr marL="1028547" indent="0">
              <a:buNone/>
              <a:defRPr sz="800"/>
            </a:lvl4pPr>
            <a:lvl5pPr marL="1371396" indent="0">
              <a:buNone/>
              <a:defRPr sz="800"/>
            </a:lvl5pPr>
            <a:lvl6pPr marL="1714247" indent="0">
              <a:buNone/>
              <a:defRPr sz="800"/>
            </a:lvl6pPr>
            <a:lvl7pPr marL="2057093" indent="0">
              <a:buNone/>
              <a:defRPr sz="800"/>
            </a:lvl7pPr>
            <a:lvl8pPr marL="2399940" indent="0">
              <a:buNone/>
              <a:defRPr sz="800"/>
            </a:lvl8pPr>
            <a:lvl9pPr marL="2742788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19977-BB28-4682-9839-DC9A6636D83F}" type="datetimeFigureOut">
              <a:rPr lang="ru-RU" smtClean="0"/>
              <a:t>28.07.2021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8776-D20F-4329-BA97-9385F646FF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48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5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48" indent="0">
              <a:buNone/>
              <a:defRPr sz="2100"/>
            </a:lvl2pPr>
            <a:lvl3pPr marL="685698" indent="0">
              <a:buNone/>
              <a:defRPr sz="1800"/>
            </a:lvl3pPr>
            <a:lvl4pPr marL="1028547" indent="0">
              <a:buNone/>
              <a:defRPr sz="1500"/>
            </a:lvl4pPr>
            <a:lvl5pPr marL="1371396" indent="0">
              <a:buNone/>
              <a:defRPr sz="1500"/>
            </a:lvl5pPr>
            <a:lvl6pPr marL="1714247" indent="0">
              <a:buNone/>
              <a:defRPr sz="1500"/>
            </a:lvl6pPr>
            <a:lvl7pPr marL="2057093" indent="0">
              <a:buNone/>
              <a:defRPr sz="1500"/>
            </a:lvl7pPr>
            <a:lvl8pPr marL="2399940" indent="0">
              <a:buNone/>
              <a:defRPr sz="1500"/>
            </a:lvl8pPr>
            <a:lvl9pPr marL="2742788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48" indent="0">
              <a:buNone/>
              <a:defRPr sz="1100"/>
            </a:lvl2pPr>
            <a:lvl3pPr marL="685698" indent="0">
              <a:buNone/>
              <a:defRPr sz="900"/>
            </a:lvl3pPr>
            <a:lvl4pPr marL="1028547" indent="0">
              <a:buNone/>
              <a:defRPr sz="800"/>
            </a:lvl4pPr>
            <a:lvl5pPr marL="1371396" indent="0">
              <a:buNone/>
              <a:defRPr sz="800"/>
            </a:lvl5pPr>
            <a:lvl6pPr marL="1714247" indent="0">
              <a:buNone/>
              <a:defRPr sz="800"/>
            </a:lvl6pPr>
            <a:lvl7pPr marL="2057093" indent="0">
              <a:buNone/>
              <a:defRPr sz="800"/>
            </a:lvl7pPr>
            <a:lvl8pPr marL="2399940" indent="0">
              <a:buNone/>
              <a:defRPr sz="800"/>
            </a:lvl8pPr>
            <a:lvl9pPr marL="2742788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19977-BB28-4682-9839-DC9A6636D83F}" type="datetimeFigureOut">
              <a:rPr lang="ru-RU" smtClean="0"/>
              <a:t>28.07.2021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58776-D20F-4329-BA97-9385F646FF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54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19977-BB28-4682-9839-DC9A6636D83F}" type="datetimeFigureOut">
              <a:rPr lang="ru-RU" smtClean="0"/>
              <a:t>28.07.2021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58776-D20F-4329-BA97-9385F646FF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83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698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26" indent="-171426" algn="l" defTabSz="68569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77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23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970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18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668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17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366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17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48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98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47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96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47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093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940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788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28.07.2021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446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6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8775" y="4504909"/>
            <a:ext cx="41109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1600" dirty="0">
                <a:solidFill>
                  <a:srgbClr val="5B9BD5">
                    <a:lumMod val="40000"/>
                    <a:lumOff val="60000"/>
                  </a:srgbClr>
                </a:solidFill>
                <a:latin typeface="Roboto Slab"/>
              </a:rPr>
              <a:t>Моделирование и формализация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288" y="1786919"/>
            <a:ext cx="43926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spcAft>
                <a:spcPts val="1200"/>
              </a:spcAft>
            </a:pPr>
            <a:r>
              <a:rPr lang="ru-RU" sz="3200" dirty="0">
                <a:solidFill>
                  <a:prstClr val="white"/>
                </a:solidFill>
                <a:latin typeface="Roboto Slab"/>
              </a:rPr>
              <a:t>Табличные информационные модели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880" y="1319147"/>
            <a:ext cx="2880000" cy="250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33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9875" y="209461"/>
            <a:ext cx="841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2400" dirty="0">
                <a:solidFill>
                  <a:srgbClr val="0066B0"/>
                </a:solidFill>
                <a:latin typeface="Roboto Slab"/>
              </a:rPr>
              <a:t>Задача 1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923925"/>
            <a:ext cx="9144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0" y="923925"/>
            <a:ext cx="9144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95285" y="1328783"/>
          <a:ext cx="8389938" cy="17874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1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8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2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26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48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696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9791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91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91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91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791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791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95283" y="1322753"/>
          <a:ext cx="1016000" cy="17874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791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913">
                <a:tc>
                  <a:txBody>
                    <a:bodyPr/>
                    <a:lstStyle/>
                    <a:p>
                      <a:r>
                        <a:rPr lang="ru-RU" dirty="0"/>
                        <a:t>Ира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913">
                <a:tc>
                  <a:txBody>
                    <a:bodyPr/>
                    <a:lstStyle/>
                    <a:p>
                      <a:r>
                        <a:rPr lang="ru-RU" dirty="0"/>
                        <a:t>Артём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913">
                <a:tc>
                  <a:txBody>
                    <a:bodyPr/>
                    <a:lstStyle/>
                    <a:p>
                      <a:r>
                        <a:rPr lang="ru-RU" dirty="0"/>
                        <a:t>Лена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7913">
                <a:tc>
                  <a:txBody>
                    <a:bodyPr/>
                    <a:lstStyle/>
                    <a:p>
                      <a:r>
                        <a:rPr lang="ru-RU" dirty="0"/>
                        <a:t>Никита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7913">
                <a:tc>
                  <a:txBody>
                    <a:bodyPr/>
                    <a:lstStyle/>
                    <a:p>
                      <a:r>
                        <a:rPr lang="ru-RU" dirty="0"/>
                        <a:t>Саша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95287" y="1322753"/>
          <a:ext cx="8389938" cy="2979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1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8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2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26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48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696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97913">
                <a:tc>
                  <a:txBody>
                    <a:bodyPr/>
                    <a:lstStyle/>
                    <a:p>
                      <a:r>
                        <a:rPr lang="ru-RU" b="0" dirty="0"/>
                        <a:t>Имена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/>
                        <a:t>Русский язык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/>
                        <a:t>Информатика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/>
                        <a:t>История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/>
                        <a:t>Английский язык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/>
                        <a:t>Биология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69875" y="3359017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69875" y="3659099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3504" y="3359017"/>
            <a:ext cx="26914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dirty="0">
                <a:solidFill>
                  <a:prstClr val="black"/>
                </a:solidFill>
              </a:rPr>
              <a:t>— победил в олимпиаде.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4451" y="3659098"/>
            <a:ext cx="2881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dirty="0">
                <a:solidFill>
                  <a:prstClr val="black"/>
                </a:solidFill>
              </a:rPr>
              <a:t>— не победил в олимпиаде.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69875" y="970112"/>
            <a:ext cx="830793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ru-RU" sz="1500" dirty="0">
                <a:solidFill>
                  <a:prstClr val="black"/>
                </a:solidFill>
              </a:rPr>
              <a:t>Победитель олимпиады по истории учит Иру и Артёма работе с картами по истории.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283" y="1623528"/>
            <a:ext cx="8389940" cy="29795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413272" y="1322948"/>
            <a:ext cx="1128162" cy="179278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10995" y="1622149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395288" y="1919652"/>
            <a:ext cx="8389940" cy="29795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810995" y="1909378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dirty="0">
                <a:solidFill>
                  <a:prstClr val="black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81826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75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3" grpId="0"/>
      <p:bldP spid="23" grpId="0"/>
      <p:bldP spid="24" grpId="0" build="p"/>
      <p:bldP spid="4" grpId="0" animBg="1"/>
      <p:bldP spid="4" grpId="1" animBg="1"/>
      <p:bldP spid="26" grpId="0" animBg="1"/>
      <p:bldP spid="26" grpId="1" animBg="1"/>
      <p:bldP spid="26" grpId="2" animBg="1"/>
      <p:bldP spid="27" grpId="0"/>
      <p:bldP spid="28" grpId="0" animBg="1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9875" y="209461"/>
            <a:ext cx="841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2400" dirty="0">
                <a:solidFill>
                  <a:srgbClr val="0066B0"/>
                </a:solidFill>
                <a:latin typeface="Roboto Slab"/>
              </a:rPr>
              <a:t>Задача 1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923925"/>
            <a:ext cx="9144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0" y="923925"/>
            <a:ext cx="9144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95285" y="1328783"/>
          <a:ext cx="8389938" cy="17874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1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8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2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26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48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696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9791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91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91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91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791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791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95283" y="1322753"/>
          <a:ext cx="1016000" cy="17874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791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913">
                <a:tc>
                  <a:txBody>
                    <a:bodyPr/>
                    <a:lstStyle/>
                    <a:p>
                      <a:r>
                        <a:rPr lang="ru-RU" dirty="0"/>
                        <a:t>Ира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913">
                <a:tc>
                  <a:txBody>
                    <a:bodyPr/>
                    <a:lstStyle/>
                    <a:p>
                      <a:r>
                        <a:rPr lang="ru-RU" dirty="0"/>
                        <a:t>Артём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913">
                <a:tc>
                  <a:txBody>
                    <a:bodyPr/>
                    <a:lstStyle/>
                    <a:p>
                      <a:r>
                        <a:rPr lang="ru-RU" dirty="0"/>
                        <a:t>Лена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7913">
                <a:tc>
                  <a:txBody>
                    <a:bodyPr/>
                    <a:lstStyle/>
                    <a:p>
                      <a:r>
                        <a:rPr lang="ru-RU" dirty="0"/>
                        <a:t>Никита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7913">
                <a:tc>
                  <a:txBody>
                    <a:bodyPr/>
                    <a:lstStyle/>
                    <a:p>
                      <a:r>
                        <a:rPr lang="ru-RU" dirty="0"/>
                        <a:t>Саша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95287" y="1322753"/>
          <a:ext cx="8389938" cy="2979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1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8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2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26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48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696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97913">
                <a:tc>
                  <a:txBody>
                    <a:bodyPr/>
                    <a:lstStyle/>
                    <a:p>
                      <a:r>
                        <a:rPr lang="ru-RU" b="0" dirty="0"/>
                        <a:t>Имена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/>
                        <a:t>Русский язык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/>
                        <a:t>Информатика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/>
                        <a:t>История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/>
                        <a:t>Английский язык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/>
                        <a:t>Биология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69875" y="3359017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69875" y="3659099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3504" y="3359017"/>
            <a:ext cx="26914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dirty="0">
                <a:solidFill>
                  <a:prstClr val="black"/>
                </a:solidFill>
              </a:rPr>
              <a:t>— победил в олимпиаде.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4451" y="3659098"/>
            <a:ext cx="2881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dirty="0">
                <a:solidFill>
                  <a:prstClr val="black"/>
                </a:solidFill>
              </a:rPr>
              <a:t>— не победил в олимпиаде.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283" y="2813537"/>
            <a:ext cx="8389940" cy="29795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411785" y="2813538"/>
            <a:ext cx="1125415" cy="296693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10995" y="1622149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810995" y="1909378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69875" y="960123"/>
            <a:ext cx="57931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ru-RU" sz="1500" dirty="0">
                <a:solidFill>
                  <a:prstClr val="black"/>
                </a:solidFill>
              </a:rPr>
              <a:t>Лена и Никита также заинтересовались историей.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10993" y="2214373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810993" y="2522150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810991" y="2810757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512966" y="2807236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063306" y="2810757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62975" y="2797643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853998" y="2814514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4419541" y="2220135"/>
            <a:ext cx="1117659" cy="296693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419818" y="2515446"/>
            <a:ext cx="1117659" cy="296693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07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26" grpId="1" animBg="1"/>
      <p:bldP spid="19" grpId="0" build="p"/>
      <p:bldP spid="20" grpId="0"/>
      <p:bldP spid="22" grpId="0"/>
      <p:bldP spid="25" grpId="0"/>
      <p:bldP spid="29" grpId="0"/>
      <p:bldP spid="31" grpId="0"/>
      <p:bldP spid="32" grpId="0"/>
      <p:bldP spid="33" grpId="0"/>
      <p:bldP spid="34" grpId="0" animBg="1"/>
      <p:bldP spid="34" grpId="1" animBg="1"/>
      <p:bldP spid="35" grpId="0" animBg="1"/>
      <p:bldP spid="3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9875" y="209461"/>
            <a:ext cx="841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2400" dirty="0">
                <a:solidFill>
                  <a:srgbClr val="0066B0"/>
                </a:solidFill>
                <a:latin typeface="Roboto Slab"/>
              </a:rPr>
              <a:t>Задача 1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923925"/>
            <a:ext cx="9144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0" y="923925"/>
            <a:ext cx="9144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95285" y="1328783"/>
          <a:ext cx="8389938" cy="17874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1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8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2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26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48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696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9791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91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91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91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791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791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95283" y="1322753"/>
          <a:ext cx="1016000" cy="17874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791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913">
                <a:tc>
                  <a:txBody>
                    <a:bodyPr/>
                    <a:lstStyle/>
                    <a:p>
                      <a:r>
                        <a:rPr lang="ru-RU" dirty="0"/>
                        <a:t>Ира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913">
                <a:tc>
                  <a:txBody>
                    <a:bodyPr/>
                    <a:lstStyle/>
                    <a:p>
                      <a:r>
                        <a:rPr lang="ru-RU" dirty="0"/>
                        <a:t>Артём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913">
                <a:tc>
                  <a:txBody>
                    <a:bodyPr/>
                    <a:lstStyle/>
                    <a:p>
                      <a:r>
                        <a:rPr lang="ru-RU" dirty="0"/>
                        <a:t>Лена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7913">
                <a:tc>
                  <a:txBody>
                    <a:bodyPr/>
                    <a:lstStyle/>
                    <a:p>
                      <a:r>
                        <a:rPr lang="ru-RU" dirty="0"/>
                        <a:t>Никита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7913">
                <a:tc>
                  <a:txBody>
                    <a:bodyPr/>
                    <a:lstStyle/>
                    <a:p>
                      <a:r>
                        <a:rPr lang="ru-RU" dirty="0"/>
                        <a:t>Саша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95287" y="1322753"/>
          <a:ext cx="8389938" cy="2979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1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8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2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26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48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696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97913">
                <a:tc>
                  <a:txBody>
                    <a:bodyPr/>
                    <a:lstStyle/>
                    <a:p>
                      <a:r>
                        <a:rPr lang="ru-RU" b="0" dirty="0"/>
                        <a:t>Имена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/>
                        <a:t>Русский язык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/>
                        <a:t>Информатика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/>
                        <a:t>История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/>
                        <a:t>Английский язык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/>
                        <a:t>Биология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69875" y="3359017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69875" y="3659099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3504" y="3359017"/>
            <a:ext cx="26914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dirty="0">
                <a:solidFill>
                  <a:prstClr val="black"/>
                </a:solidFill>
              </a:rPr>
              <a:t>— победил в олимпиаде.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4451" y="3659098"/>
            <a:ext cx="2881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dirty="0">
                <a:solidFill>
                  <a:prstClr val="black"/>
                </a:solidFill>
              </a:rPr>
              <a:t>— не победил в олимпиаде.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465042" y="1929926"/>
            <a:ext cx="1447859" cy="296693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10995" y="1622149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810995" y="1909378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10993" y="2214373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810993" y="2522150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810991" y="2810757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512966" y="2807236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063306" y="2810757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62975" y="2797643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853998" y="2814514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69875" y="960285"/>
            <a:ext cx="407259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ru-RU" sz="1500" dirty="0">
                <a:solidFill>
                  <a:prstClr val="black"/>
                </a:solidFill>
              </a:rPr>
              <a:t>Артём всегда побаивался русского языка.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031237" y="1924872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dirty="0">
                <a:solidFill>
                  <a:prstClr val="black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74446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6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9875" y="209461"/>
            <a:ext cx="841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2400" dirty="0">
                <a:solidFill>
                  <a:srgbClr val="0066B0"/>
                </a:solidFill>
                <a:latin typeface="Roboto Slab"/>
              </a:rPr>
              <a:t>Задача 1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923925"/>
            <a:ext cx="9144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0" y="923925"/>
            <a:ext cx="9144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95285" y="1328783"/>
          <a:ext cx="8389938" cy="17874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1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8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2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26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48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696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9791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91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91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91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791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791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95283" y="1322753"/>
          <a:ext cx="1016000" cy="17874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791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913">
                <a:tc>
                  <a:txBody>
                    <a:bodyPr/>
                    <a:lstStyle/>
                    <a:p>
                      <a:r>
                        <a:rPr lang="ru-RU" dirty="0"/>
                        <a:t>Ира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913">
                <a:tc>
                  <a:txBody>
                    <a:bodyPr/>
                    <a:lstStyle/>
                    <a:p>
                      <a:r>
                        <a:rPr lang="ru-RU" dirty="0"/>
                        <a:t>Артём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913">
                <a:tc>
                  <a:txBody>
                    <a:bodyPr/>
                    <a:lstStyle/>
                    <a:p>
                      <a:r>
                        <a:rPr lang="ru-RU" dirty="0"/>
                        <a:t>Лена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7913">
                <a:tc>
                  <a:txBody>
                    <a:bodyPr/>
                    <a:lstStyle/>
                    <a:p>
                      <a:r>
                        <a:rPr lang="ru-RU" dirty="0"/>
                        <a:t>Никита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7913">
                <a:tc>
                  <a:txBody>
                    <a:bodyPr/>
                    <a:lstStyle/>
                    <a:p>
                      <a:r>
                        <a:rPr lang="ru-RU" dirty="0"/>
                        <a:t>Саша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95287" y="1322753"/>
          <a:ext cx="8389938" cy="2979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1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8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2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26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48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696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97913">
                <a:tc>
                  <a:txBody>
                    <a:bodyPr/>
                    <a:lstStyle/>
                    <a:p>
                      <a:r>
                        <a:rPr lang="ru-RU" b="0" dirty="0"/>
                        <a:t>Имена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/>
                        <a:t>Русский язык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/>
                        <a:t>Информатика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/>
                        <a:t>История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/>
                        <a:t>Английский язык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/>
                        <a:t>Биология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69875" y="3359017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69875" y="3659099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3504" y="3359017"/>
            <a:ext cx="26914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dirty="0">
                <a:solidFill>
                  <a:prstClr val="black"/>
                </a:solidFill>
              </a:rPr>
              <a:t>— победил в олимпиаде.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4451" y="3659098"/>
            <a:ext cx="2881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dirty="0">
                <a:solidFill>
                  <a:prstClr val="black"/>
                </a:solidFill>
              </a:rPr>
              <a:t>— не победил в олимпиаде.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539345" y="1919799"/>
            <a:ext cx="1673497" cy="296693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10995" y="1622149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810995" y="1909378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10993" y="2214373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810993" y="2522150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810991" y="2810757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512966" y="2807236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063306" y="2810757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62975" y="2797643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853998" y="2814514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031237" y="1924872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369875" y="972694"/>
            <a:ext cx="841535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ru-RU" sz="1500" dirty="0">
                <a:solidFill>
                  <a:prstClr val="black"/>
                </a:solidFill>
              </a:rPr>
              <a:t>Лена, Артём и победитель олимпиады по английскому языку занимаются плаванием.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5537777" y="2220126"/>
            <a:ext cx="1675065" cy="296693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162975" y="1912349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162975" y="2221182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dirty="0">
                <a:solidFill>
                  <a:prstClr val="black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24388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4" grpId="0" build="p"/>
      <p:bldP spid="35" grpId="0" animBg="1"/>
      <p:bldP spid="37" grpId="0"/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9875" y="209461"/>
            <a:ext cx="841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2400" dirty="0">
                <a:solidFill>
                  <a:srgbClr val="0066B0"/>
                </a:solidFill>
                <a:latin typeface="Roboto Slab"/>
              </a:rPr>
              <a:t>Задача 1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923925"/>
            <a:ext cx="9144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0" y="923925"/>
            <a:ext cx="9144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95285" y="1328783"/>
          <a:ext cx="8389938" cy="17874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1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8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2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26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48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696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9791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91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91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91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791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791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95283" y="1322753"/>
          <a:ext cx="1016000" cy="17874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791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913">
                <a:tc>
                  <a:txBody>
                    <a:bodyPr/>
                    <a:lstStyle/>
                    <a:p>
                      <a:r>
                        <a:rPr lang="ru-RU" dirty="0"/>
                        <a:t>Ира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913">
                <a:tc>
                  <a:txBody>
                    <a:bodyPr/>
                    <a:lstStyle/>
                    <a:p>
                      <a:r>
                        <a:rPr lang="ru-RU" dirty="0"/>
                        <a:t>Артём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913">
                <a:tc>
                  <a:txBody>
                    <a:bodyPr/>
                    <a:lstStyle/>
                    <a:p>
                      <a:r>
                        <a:rPr lang="ru-RU" dirty="0"/>
                        <a:t>Лена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7913">
                <a:tc>
                  <a:txBody>
                    <a:bodyPr/>
                    <a:lstStyle/>
                    <a:p>
                      <a:r>
                        <a:rPr lang="ru-RU" dirty="0"/>
                        <a:t>Никита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7913">
                <a:tc>
                  <a:txBody>
                    <a:bodyPr/>
                    <a:lstStyle/>
                    <a:p>
                      <a:r>
                        <a:rPr lang="ru-RU" dirty="0"/>
                        <a:t>Саша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95287" y="1322753"/>
          <a:ext cx="8389938" cy="2979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1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8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2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26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48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696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97913">
                <a:tc>
                  <a:txBody>
                    <a:bodyPr/>
                    <a:lstStyle/>
                    <a:p>
                      <a:r>
                        <a:rPr lang="ru-RU" b="0" dirty="0"/>
                        <a:t>Имена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/>
                        <a:t>Русский язык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/>
                        <a:t>Информатика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/>
                        <a:t>История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/>
                        <a:t>Английский язык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/>
                        <a:t>Биология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69875" y="3359017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69875" y="3659099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3504" y="3359017"/>
            <a:ext cx="26914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dirty="0">
                <a:solidFill>
                  <a:prstClr val="black"/>
                </a:solidFill>
              </a:rPr>
              <a:t>— победил в олимпиаде.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4451" y="3659098"/>
            <a:ext cx="2881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dirty="0">
                <a:solidFill>
                  <a:prstClr val="black"/>
                </a:solidFill>
              </a:rPr>
              <a:t>— не победил в олимпиаде.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916238" y="2222969"/>
            <a:ext cx="1502783" cy="296693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10995" y="1622149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810995" y="1909378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10993" y="2214373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810993" y="2522150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810991" y="2810757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512966" y="2807236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063306" y="2810757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62975" y="2797643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853998" y="2814514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031237" y="1924872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369875" y="972694"/>
            <a:ext cx="841535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ru-RU" sz="1500" dirty="0">
                <a:solidFill>
                  <a:prstClr val="black"/>
                </a:solidFill>
              </a:rPr>
              <a:t>Артём и Лена поздравили победителя олимпиады по информатике.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2916238" y="1925946"/>
            <a:ext cx="1502783" cy="296693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162975" y="1912349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162975" y="2221182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36192" y="1917519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536192" y="2225296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395288" y="1923377"/>
            <a:ext cx="8389940" cy="29795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7210365" y="1325705"/>
            <a:ext cx="1574858" cy="179278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851877" y="1917518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851877" y="1576072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851877" y="2222969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852863" y="2515775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dirty="0">
                <a:solidFill>
                  <a:prstClr val="black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80948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25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34" grpId="0" build="p"/>
      <p:bldP spid="35" grpId="0" animBg="1"/>
      <p:bldP spid="35" grpId="1" animBg="1"/>
      <p:bldP spid="39" grpId="0"/>
      <p:bldP spid="40" grpId="0"/>
      <p:bldP spid="41" grpId="0" animBg="1"/>
      <p:bldP spid="41" grpId="1" animBg="1"/>
      <p:bldP spid="42" grpId="0" animBg="1"/>
      <p:bldP spid="43" grpId="0"/>
      <p:bldP spid="44" grpId="0"/>
      <p:bldP spid="45" grpId="0"/>
      <p:bldP spid="4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9875" y="209461"/>
            <a:ext cx="841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2400" dirty="0">
                <a:solidFill>
                  <a:srgbClr val="0066B0"/>
                </a:solidFill>
                <a:latin typeface="Roboto Slab"/>
              </a:rPr>
              <a:t>Задача 1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923925"/>
            <a:ext cx="9144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0" y="923925"/>
            <a:ext cx="9144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95285" y="1328783"/>
          <a:ext cx="8389938" cy="17874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1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8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2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26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48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696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9791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91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91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91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791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791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95283" y="1322753"/>
          <a:ext cx="1016000" cy="17874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791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913">
                <a:tc>
                  <a:txBody>
                    <a:bodyPr/>
                    <a:lstStyle/>
                    <a:p>
                      <a:r>
                        <a:rPr lang="ru-RU" dirty="0"/>
                        <a:t>Ира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913">
                <a:tc>
                  <a:txBody>
                    <a:bodyPr/>
                    <a:lstStyle/>
                    <a:p>
                      <a:r>
                        <a:rPr lang="ru-RU" dirty="0"/>
                        <a:t>Артём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913">
                <a:tc>
                  <a:txBody>
                    <a:bodyPr/>
                    <a:lstStyle/>
                    <a:p>
                      <a:r>
                        <a:rPr lang="ru-RU" dirty="0"/>
                        <a:t>Лена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7913">
                <a:tc>
                  <a:txBody>
                    <a:bodyPr/>
                    <a:lstStyle/>
                    <a:p>
                      <a:r>
                        <a:rPr lang="ru-RU" dirty="0"/>
                        <a:t>Никита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7913">
                <a:tc>
                  <a:txBody>
                    <a:bodyPr/>
                    <a:lstStyle/>
                    <a:p>
                      <a:r>
                        <a:rPr lang="ru-RU" dirty="0"/>
                        <a:t>Саша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95287" y="1322753"/>
          <a:ext cx="8389938" cy="2979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1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8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2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26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48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696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97913">
                <a:tc>
                  <a:txBody>
                    <a:bodyPr/>
                    <a:lstStyle/>
                    <a:p>
                      <a:r>
                        <a:rPr lang="ru-RU" b="0" dirty="0"/>
                        <a:t>Имена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/>
                        <a:t>Русский язык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/>
                        <a:t>Информатика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/>
                        <a:t>История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/>
                        <a:t>Английский язык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/>
                        <a:t>Биология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69875" y="3359017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69875" y="3659099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3504" y="3359017"/>
            <a:ext cx="26914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dirty="0">
                <a:solidFill>
                  <a:prstClr val="black"/>
                </a:solidFill>
              </a:rPr>
              <a:t>— победил в олимпиаде.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4451" y="3659098"/>
            <a:ext cx="2881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dirty="0">
                <a:solidFill>
                  <a:prstClr val="black"/>
                </a:solidFill>
              </a:rPr>
              <a:t>— не победил в олимпиаде.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810995" y="1622149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810995" y="1909378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10993" y="2214373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810993" y="2522150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810991" y="2810757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528983" y="2807205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063306" y="2810757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62975" y="2797643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853998" y="2814514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063306" y="1907946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369875" y="972694"/>
            <a:ext cx="841535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ru-RU" sz="1500" dirty="0">
                <a:solidFill>
                  <a:prstClr val="black"/>
                </a:solidFill>
              </a:rPr>
              <a:t>Ира сожалеет о том, что у неё остаётся мало времени на английский язык.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162975" y="1912349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162975" y="2221182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36192" y="1917519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536192" y="2225296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395288" y="1624608"/>
            <a:ext cx="8389940" cy="29795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539964" y="1324789"/>
            <a:ext cx="1673635" cy="179278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851877" y="1917518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851877" y="1601710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851877" y="2222969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852863" y="2515775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162970" y="1618649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395288" y="2520348"/>
            <a:ext cx="8389940" cy="29795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163348" y="2521404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535057" y="2512781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063306" y="2512780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2916238" y="1323209"/>
            <a:ext cx="1499243" cy="179278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392662" y="1626000"/>
            <a:ext cx="8389940" cy="29795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538023" y="1629510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064008" y="1611575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1463277" y="1322405"/>
            <a:ext cx="1455183" cy="179278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395288" y="2219001"/>
            <a:ext cx="8389940" cy="29795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061475" y="2216286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367252" y="4084822"/>
            <a:ext cx="841535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ru-RU" sz="1500" dirty="0">
                <a:solidFill>
                  <a:prstClr val="black"/>
                </a:solidFill>
              </a:rPr>
              <a:t>Ответ: Ира победила в олимпиаде по информатике, Артём — в олимпиаде по </a:t>
            </a:r>
          </a:p>
          <a:p>
            <a:pPr defTabSz="685800"/>
            <a:r>
              <a:rPr lang="ru-RU" sz="1500" dirty="0">
                <a:solidFill>
                  <a:prstClr val="black"/>
                </a:solidFill>
              </a:rPr>
              <a:t>биологии, Лена — по русскому языку, Никита — по английскому языку и Саша — по </a:t>
            </a:r>
          </a:p>
          <a:p>
            <a:pPr defTabSz="685800"/>
            <a:r>
              <a:rPr lang="ru-RU" sz="1500" dirty="0">
                <a:solidFill>
                  <a:prstClr val="black"/>
                </a:solidFill>
              </a:rPr>
              <a:t>истории.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373378" y="971294"/>
            <a:ext cx="841535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ru-RU" sz="1500" dirty="0">
                <a:solidFill>
                  <a:prstClr val="black"/>
                </a:solidFill>
              </a:rPr>
              <a:t>Тип: «объект-объект».</a:t>
            </a:r>
          </a:p>
        </p:txBody>
      </p:sp>
    </p:spTree>
    <p:extLst>
      <p:ext uri="{BB962C8B-B14F-4D97-AF65-F5344CB8AC3E}">
        <p14:creationId xmlns:p14="http://schemas.microsoft.com/office/powerpoint/2010/main" val="168000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25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325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3000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625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750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225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uild="p"/>
      <p:bldP spid="34" grpId="1" build="allAtOnce"/>
      <p:bldP spid="41" grpId="0" animBg="1"/>
      <p:bldP spid="41" grpId="1" animBg="1"/>
      <p:bldP spid="42" grpId="0" animBg="1"/>
      <p:bldP spid="42" grpId="1" animBg="1"/>
      <p:bldP spid="47" grpId="0"/>
      <p:bldP spid="48" grpId="0" animBg="1"/>
      <p:bldP spid="48" grpId="1" animBg="1"/>
      <p:bldP spid="49" grpId="0"/>
      <p:bldP spid="50" grpId="0"/>
      <p:bldP spid="51" grpId="0"/>
      <p:bldP spid="52" grpId="0" animBg="1"/>
      <p:bldP spid="52" grpId="1" animBg="1"/>
      <p:bldP spid="53" grpId="0" animBg="1"/>
      <p:bldP spid="53" grpId="1" animBg="1"/>
      <p:bldP spid="54" grpId="0"/>
      <p:bldP spid="55" grpId="0"/>
      <p:bldP spid="56" grpId="0" animBg="1"/>
      <p:bldP spid="56" grpId="1" animBg="1"/>
      <p:bldP spid="57" grpId="0" animBg="1"/>
      <p:bldP spid="57" grpId="1" animBg="1"/>
      <p:bldP spid="58" grpId="0"/>
      <p:bldP spid="59" grpId="0" build="p"/>
      <p:bldP spid="6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9875" y="209461"/>
            <a:ext cx="841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2400" dirty="0">
                <a:solidFill>
                  <a:srgbClr val="0066B0"/>
                </a:solidFill>
                <a:latin typeface="Roboto Slab"/>
              </a:rPr>
              <a:t>Задача 2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923925"/>
            <a:ext cx="9144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369875" y="941453"/>
            <a:ext cx="84153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ru-RU" sz="1600" dirty="0">
                <a:solidFill>
                  <a:prstClr val="black"/>
                </a:solidFill>
              </a:rPr>
              <a:t>В турнире по шахматам участвовало 6 учеников с 6-го по 11-й классы: Катя, Петя, </a:t>
            </a:r>
          </a:p>
          <a:p>
            <a:pPr defTabSz="685800"/>
            <a:r>
              <a:rPr lang="ru-RU" sz="1600" dirty="0">
                <a:solidFill>
                  <a:prstClr val="black"/>
                </a:solidFill>
              </a:rPr>
              <a:t>Саша, Андрей, Наташа и Руслан.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445666" y="1172515"/>
            <a:ext cx="15849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ru-RU" sz="1600" dirty="0">
                <a:solidFill>
                  <a:prstClr val="black"/>
                </a:solidFill>
              </a:rPr>
              <a:t>Определите,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69875" y="1845807"/>
            <a:ext cx="8415350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6858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</a:rPr>
              <a:t>в первом туре Саша выиграл у шестиклассника, Катя у семиклассника, а Наташа у девятиклассника;</a:t>
            </a:r>
          </a:p>
          <a:p>
            <a:pPr marL="285750" indent="-285750" defTabSz="6858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</a:rPr>
              <a:t>во втором туре Петя выиграл у семиклассника;</a:t>
            </a:r>
          </a:p>
          <a:p>
            <a:pPr marL="285750" indent="-285750" defTabSz="6858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</a:rPr>
              <a:t>в третьем и четвёртом турах девятиклассник из-за болезни не участвовал в турнире, поэтому свободными от игры оказались Петя и Руслан;</a:t>
            </a:r>
          </a:p>
          <a:p>
            <a:pPr marL="285750" indent="-285750" defTabSz="6858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</a:rPr>
              <a:t>в четвёртом туре Катя выиграла у одиннадцатиклассника;</a:t>
            </a:r>
          </a:p>
          <a:p>
            <a:pPr marL="285750" indent="-285750" defTabSz="6858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</a:rPr>
              <a:t>победителями турнира оказались Саша и Катя;</a:t>
            </a:r>
          </a:p>
          <a:p>
            <a:pPr marL="285750" indent="-285750" defTabSz="6858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</a:rPr>
              <a:t>хуже всех выступил десятиклассник.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69875" y="1418736"/>
            <a:ext cx="47688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ru-RU" sz="1600" dirty="0">
                <a:solidFill>
                  <a:prstClr val="black"/>
                </a:solidFill>
              </a:rPr>
              <a:t>кто в каком классе учится, если известно, что: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672217" y="1172515"/>
            <a:ext cx="39533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ru-RU" sz="1600" dirty="0">
                <a:solidFill>
                  <a:prstClr val="black"/>
                </a:solidFill>
                <a:ea typeface="Calibri" panose="020F0502020204030204" pitchFamily="34" charset="0"/>
              </a:rPr>
              <a:t>Все ученики были из разных классов.</a:t>
            </a:r>
            <a:endParaRPr lang="ru-RU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57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7" grpId="0" build="p"/>
      <p:bldP spid="19" grpId="0" build="p"/>
      <p:bldP spid="2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9875" y="209461"/>
            <a:ext cx="841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2400" dirty="0">
                <a:solidFill>
                  <a:srgbClr val="0066B0"/>
                </a:solidFill>
                <a:latin typeface="Roboto Slab"/>
              </a:rPr>
              <a:t>Задача 2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923925"/>
            <a:ext cx="9144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132766" y="1591773"/>
          <a:ext cx="6870241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1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14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14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14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14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14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814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Катя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Петя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Саша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Андрей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Наташа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Руслан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69875" y="923925"/>
            <a:ext cx="835342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ru-RU" sz="1500" dirty="0">
                <a:solidFill>
                  <a:prstClr val="black"/>
                </a:solidFill>
              </a:rPr>
              <a:t>В первом туре Саша выиграл у шестиклассника, Катя у семиклассника, а Наташа у </a:t>
            </a:r>
          </a:p>
          <a:p>
            <a:pPr defTabSz="685800">
              <a:spcAft>
                <a:spcPts val="1200"/>
              </a:spcAft>
            </a:pPr>
            <a:r>
              <a:rPr lang="ru-RU" sz="1500" dirty="0">
                <a:solidFill>
                  <a:prstClr val="black"/>
                </a:solidFill>
              </a:rPr>
              <a:t>девятиклассника.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110478" y="2703566"/>
            <a:ext cx="983879" cy="36993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23522" y="2739672"/>
            <a:ext cx="35779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sz="1350" dirty="0">
                <a:solidFill>
                  <a:prstClr val="black"/>
                </a:solidFill>
              </a:rPr>
              <a:t>—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094356" y="2700880"/>
            <a:ext cx="983879" cy="36993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10478" y="1966568"/>
            <a:ext cx="983879" cy="36993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094356" y="1966567"/>
            <a:ext cx="983879" cy="36993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07400" y="2730892"/>
            <a:ext cx="35779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sz="1350" dirty="0">
                <a:solidFill>
                  <a:prstClr val="black"/>
                </a:solidFill>
              </a:rPr>
              <a:t>—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07400" y="2001491"/>
            <a:ext cx="35779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sz="1350" dirty="0">
                <a:solidFill>
                  <a:prstClr val="black"/>
                </a:solidFill>
              </a:rPr>
              <a:t>—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423522" y="2001491"/>
            <a:ext cx="35779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sz="1350" dirty="0">
                <a:solidFill>
                  <a:prstClr val="black"/>
                </a:solidFill>
              </a:rPr>
              <a:t>—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055076" y="3442494"/>
            <a:ext cx="983879" cy="36993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110478" y="3442494"/>
            <a:ext cx="983879" cy="36993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091024" y="3442494"/>
            <a:ext cx="983879" cy="36993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055076" y="1962237"/>
            <a:ext cx="983879" cy="36993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055076" y="2704513"/>
            <a:ext cx="983879" cy="36993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68119" y="1997161"/>
            <a:ext cx="35779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sz="1350" dirty="0">
                <a:solidFill>
                  <a:prstClr val="black"/>
                </a:solidFill>
              </a:rPr>
              <a:t>—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368119" y="2745297"/>
            <a:ext cx="35779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sz="1350" dirty="0">
                <a:solidFill>
                  <a:prstClr val="black"/>
                </a:solidFill>
              </a:rPr>
              <a:t>—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68119" y="3477418"/>
            <a:ext cx="35779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sz="1350" dirty="0">
                <a:solidFill>
                  <a:prstClr val="black"/>
                </a:solidFill>
              </a:rPr>
              <a:t>—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404069" y="3477418"/>
            <a:ext cx="35779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sz="1350" dirty="0">
                <a:solidFill>
                  <a:prstClr val="black"/>
                </a:solidFill>
              </a:rPr>
              <a:t>—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423522" y="3477418"/>
            <a:ext cx="35779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sz="1350" dirty="0">
                <a:solidFill>
                  <a:prstClr val="black"/>
                </a:solidFill>
              </a:rPr>
              <a:t>—</a:t>
            </a:r>
          </a:p>
        </p:txBody>
      </p:sp>
    </p:spTree>
    <p:extLst>
      <p:ext uri="{BB962C8B-B14F-4D97-AF65-F5344CB8AC3E}">
        <p14:creationId xmlns:p14="http://schemas.microsoft.com/office/powerpoint/2010/main" val="160194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2" grpId="0" animBg="1"/>
      <p:bldP spid="12" grpId="1" animBg="1"/>
      <p:bldP spid="8" grpId="0"/>
      <p:bldP spid="14" grpId="0" animBg="1"/>
      <p:bldP spid="14" grpId="1" animBg="1"/>
      <p:bldP spid="15" grpId="0" animBg="1"/>
      <p:bldP spid="15" grpId="1" animBg="1"/>
      <p:bldP spid="18" grpId="0" animBg="1"/>
      <p:bldP spid="18" grpId="1" animBg="1"/>
      <p:bldP spid="20" grpId="0"/>
      <p:bldP spid="21" grpId="0"/>
      <p:bldP spid="22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/>
      <p:bldP spid="29" grpId="0"/>
      <p:bldP spid="30" grpId="0"/>
      <p:bldP spid="31" grpId="0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9875" y="209461"/>
            <a:ext cx="841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2400" dirty="0">
                <a:solidFill>
                  <a:srgbClr val="0066B0"/>
                </a:solidFill>
                <a:latin typeface="Roboto Slab"/>
              </a:rPr>
              <a:t>Задача 2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923925"/>
            <a:ext cx="9144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132766" y="1591773"/>
          <a:ext cx="6870241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1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14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14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14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14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14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814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Катя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Петя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Саша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Андрей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Наташа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Руслан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69875" y="923925"/>
            <a:ext cx="835342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ru-RU" sz="1500" dirty="0">
                <a:solidFill>
                  <a:prstClr val="black"/>
                </a:solidFill>
              </a:rPr>
              <a:t>Во втором туре Петя выиграл у семиклассника.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23522" y="2739672"/>
            <a:ext cx="35779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sz="1350" dirty="0">
                <a:solidFill>
                  <a:prstClr val="black"/>
                </a:solidFill>
              </a:rPr>
              <a:t>—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407400" y="2730892"/>
            <a:ext cx="35779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sz="1350" dirty="0">
                <a:solidFill>
                  <a:prstClr val="black"/>
                </a:solidFill>
              </a:rPr>
              <a:t>—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07400" y="2001491"/>
            <a:ext cx="35779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sz="1350" dirty="0">
                <a:solidFill>
                  <a:prstClr val="black"/>
                </a:solidFill>
              </a:rPr>
              <a:t>—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423522" y="2001491"/>
            <a:ext cx="35779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sz="1350" dirty="0">
                <a:solidFill>
                  <a:prstClr val="black"/>
                </a:solidFill>
              </a:rPr>
              <a:t>—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368119" y="1997161"/>
            <a:ext cx="35779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sz="1350" dirty="0">
                <a:solidFill>
                  <a:prstClr val="black"/>
                </a:solidFill>
              </a:rPr>
              <a:t>—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368119" y="2745297"/>
            <a:ext cx="35779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sz="1350" dirty="0">
                <a:solidFill>
                  <a:prstClr val="black"/>
                </a:solidFill>
              </a:rPr>
              <a:t>—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68119" y="3477418"/>
            <a:ext cx="35779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sz="1350" dirty="0">
                <a:solidFill>
                  <a:prstClr val="black"/>
                </a:solidFill>
              </a:rPr>
              <a:t>—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404069" y="3477418"/>
            <a:ext cx="35779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sz="1350" dirty="0">
                <a:solidFill>
                  <a:prstClr val="black"/>
                </a:solidFill>
              </a:rPr>
              <a:t>—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423522" y="3477418"/>
            <a:ext cx="35779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sz="1350" dirty="0">
                <a:solidFill>
                  <a:prstClr val="black"/>
                </a:solidFill>
              </a:rPr>
              <a:t>—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091021" y="1591669"/>
            <a:ext cx="983829" cy="259563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132766" y="2325291"/>
            <a:ext cx="6870241" cy="37734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404069" y="2363920"/>
            <a:ext cx="35779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sz="1350" dirty="0">
                <a:solidFill>
                  <a:prstClr val="black"/>
                </a:solidFill>
              </a:rPr>
              <a:t>—</a:t>
            </a:r>
          </a:p>
        </p:txBody>
      </p:sp>
    </p:spTree>
    <p:extLst>
      <p:ext uri="{BB962C8B-B14F-4D97-AF65-F5344CB8AC3E}">
        <p14:creationId xmlns:p14="http://schemas.microsoft.com/office/powerpoint/2010/main" val="47692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33" grpId="0" animBg="1"/>
      <p:bldP spid="34" grpId="0" animBg="1"/>
      <p:bldP spid="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9875" y="209461"/>
            <a:ext cx="841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2400" dirty="0">
                <a:solidFill>
                  <a:srgbClr val="0066B0"/>
                </a:solidFill>
                <a:latin typeface="Roboto Slab"/>
              </a:rPr>
              <a:t>Задача 2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923925"/>
            <a:ext cx="9144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132766" y="1591773"/>
          <a:ext cx="6870241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1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14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14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14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14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14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814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Катя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Петя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Саша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Андрей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Наташа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Руслан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69875" y="923925"/>
            <a:ext cx="835342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ru-RU" sz="1500" dirty="0">
                <a:solidFill>
                  <a:prstClr val="black"/>
                </a:solidFill>
              </a:rPr>
              <a:t>В третьем и четвёртом турах девятиклассник из-за болезни не участвовал в турнире, </a:t>
            </a:r>
          </a:p>
          <a:p>
            <a:pPr defTabSz="685800"/>
            <a:r>
              <a:rPr lang="ru-RU" sz="1500" dirty="0">
                <a:solidFill>
                  <a:prstClr val="black"/>
                </a:solidFill>
              </a:rPr>
              <a:t>поэтому свободными от игры оказались Петя и Руслан.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23522" y="2739672"/>
            <a:ext cx="35779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sz="1350" dirty="0">
                <a:solidFill>
                  <a:prstClr val="black"/>
                </a:solidFill>
              </a:rPr>
              <a:t>—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407400" y="2730892"/>
            <a:ext cx="35779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sz="1350" dirty="0">
                <a:solidFill>
                  <a:prstClr val="black"/>
                </a:solidFill>
              </a:rPr>
              <a:t>—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07400" y="2001491"/>
            <a:ext cx="35779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sz="1350" dirty="0">
                <a:solidFill>
                  <a:prstClr val="black"/>
                </a:solidFill>
              </a:rPr>
              <a:t>—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423522" y="2001491"/>
            <a:ext cx="35779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sz="1350" dirty="0">
                <a:solidFill>
                  <a:prstClr val="black"/>
                </a:solidFill>
              </a:rPr>
              <a:t>—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368119" y="1997161"/>
            <a:ext cx="35779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sz="1350" dirty="0">
                <a:solidFill>
                  <a:prstClr val="black"/>
                </a:solidFill>
              </a:rPr>
              <a:t>—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368119" y="2745297"/>
            <a:ext cx="35779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sz="1350" dirty="0">
                <a:solidFill>
                  <a:prstClr val="black"/>
                </a:solidFill>
              </a:rPr>
              <a:t>—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68119" y="3477418"/>
            <a:ext cx="35779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sz="1350" dirty="0">
                <a:solidFill>
                  <a:prstClr val="black"/>
                </a:solidFill>
              </a:rPr>
              <a:t>—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404069" y="3477418"/>
            <a:ext cx="35779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sz="1350" dirty="0">
                <a:solidFill>
                  <a:prstClr val="black"/>
                </a:solidFill>
              </a:rPr>
              <a:t>—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423522" y="3477418"/>
            <a:ext cx="35779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sz="1350" dirty="0">
                <a:solidFill>
                  <a:prstClr val="black"/>
                </a:solidFill>
              </a:rPr>
              <a:t>—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5052615" y="1592021"/>
            <a:ext cx="983829" cy="259563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132766" y="2334247"/>
            <a:ext cx="6870241" cy="368384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404069" y="2363920"/>
            <a:ext cx="35779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sz="1350" dirty="0">
                <a:solidFill>
                  <a:prstClr val="black"/>
                </a:solidFill>
              </a:rPr>
              <a:t>—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132904" y="3810313"/>
            <a:ext cx="6870241" cy="37734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65634" y="2363920"/>
            <a:ext cx="35779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sz="1350" dirty="0">
                <a:solidFill>
                  <a:prstClr val="black"/>
                </a:solidFill>
              </a:rPr>
              <a:t>—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365634" y="3852979"/>
            <a:ext cx="35779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sz="1350" dirty="0">
                <a:solidFill>
                  <a:prstClr val="black"/>
                </a:solidFill>
              </a:rPr>
              <a:t>—</a:t>
            </a:r>
          </a:p>
        </p:txBody>
      </p:sp>
    </p:spTree>
    <p:extLst>
      <p:ext uri="{BB962C8B-B14F-4D97-AF65-F5344CB8AC3E}">
        <p14:creationId xmlns:p14="http://schemas.microsoft.com/office/powerpoint/2010/main" val="90082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33" grpId="0" animBg="1"/>
      <p:bldP spid="34" grpId="0" animBg="1"/>
      <p:bldP spid="19" grpId="0" animBg="1"/>
      <p:bldP spid="23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9875" y="209461"/>
            <a:ext cx="7422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2400" dirty="0">
                <a:solidFill>
                  <a:srgbClr val="0066B0"/>
                </a:solidFill>
              </a:rPr>
              <a:t>Представление информации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923925"/>
            <a:ext cx="9144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64" y="1037030"/>
            <a:ext cx="2956619" cy="20894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202" y="2167832"/>
            <a:ext cx="2639058" cy="223920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2"/>
          <a:stretch/>
        </p:blipFill>
        <p:spPr>
          <a:xfrm>
            <a:off x="6345879" y="2937753"/>
            <a:ext cx="2439346" cy="1792509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7107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9875" y="209461"/>
            <a:ext cx="841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2400" dirty="0">
                <a:solidFill>
                  <a:srgbClr val="0066B0"/>
                </a:solidFill>
                <a:latin typeface="Roboto Slab"/>
              </a:rPr>
              <a:t>Задача 2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923925"/>
            <a:ext cx="9144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132766" y="1591773"/>
          <a:ext cx="6870241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1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14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14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14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14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14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814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Катя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Петя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Саша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Андрей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Наташа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Руслан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69875" y="923925"/>
            <a:ext cx="835342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ru-RU" sz="1500" dirty="0">
                <a:solidFill>
                  <a:prstClr val="black"/>
                </a:solidFill>
              </a:rPr>
              <a:t>В четвёртом туре Катя выиграла у одиннадцатиклассника.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23522" y="2739672"/>
            <a:ext cx="35779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sz="1350" dirty="0">
                <a:solidFill>
                  <a:prstClr val="black"/>
                </a:solidFill>
              </a:rPr>
              <a:t>—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407400" y="2730892"/>
            <a:ext cx="35779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sz="1350" dirty="0">
                <a:solidFill>
                  <a:prstClr val="black"/>
                </a:solidFill>
              </a:rPr>
              <a:t>—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07400" y="2001491"/>
            <a:ext cx="35779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sz="1350" dirty="0">
                <a:solidFill>
                  <a:prstClr val="black"/>
                </a:solidFill>
              </a:rPr>
              <a:t>—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423522" y="2001491"/>
            <a:ext cx="35779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sz="1350" dirty="0">
                <a:solidFill>
                  <a:prstClr val="black"/>
                </a:solidFill>
              </a:rPr>
              <a:t>—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368119" y="1997161"/>
            <a:ext cx="35779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sz="1350" dirty="0">
                <a:solidFill>
                  <a:prstClr val="black"/>
                </a:solidFill>
              </a:rPr>
              <a:t>—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368119" y="2745297"/>
            <a:ext cx="35779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sz="1350" dirty="0">
                <a:solidFill>
                  <a:prstClr val="black"/>
                </a:solidFill>
              </a:rPr>
              <a:t>—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68119" y="3477418"/>
            <a:ext cx="35779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sz="1350" dirty="0">
                <a:solidFill>
                  <a:prstClr val="black"/>
                </a:solidFill>
              </a:rPr>
              <a:t>—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404069" y="3477418"/>
            <a:ext cx="35779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sz="1350" dirty="0">
                <a:solidFill>
                  <a:prstClr val="black"/>
                </a:solidFill>
              </a:rPr>
              <a:t>—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423522" y="3477418"/>
            <a:ext cx="35779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sz="1350" dirty="0">
                <a:solidFill>
                  <a:prstClr val="black"/>
                </a:solidFill>
              </a:rPr>
              <a:t>—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404069" y="2363920"/>
            <a:ext cx="35779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sz="1350" dirty="0">
                <a:solidFill>
                  <a:prstClr val="black"/>
                </a:solidFill>
              </a:rPr>
              <a:t>—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65634" y="2363920"/>
            <a:ext cx="35779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sz="1350" dirty="0">
                <a:solidFill>
                  <a:prstClr val="black"/>
                </a:solidFill>
              </a:rPr>
              <a:t>—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365634" y="3852979"/>
            <a:ext cx="35779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sz="1350" dirty="0">
                <a:solidFill>
                  <a:prstClr val="black"/>
                </a:solidFill>
              </a:rPr>
              <a:t>—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7016665" y="1962236"/>
            <a:ext cx="983879" cy="36993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29709" y="1997160"/>
            <a:ext cx="35779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sz="1350" dirty="0">
                <a:solidFill>
                  <a:prstClr val="black"/>
                </a:solidFill>
              </a:rPr>
              <a:t>—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69875" y="939710"/>
            <a:ext cx="838993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spcAft>
                <a:spcPts val="600"/>
              </a:spcAft>
            </a:pPr>
            <a:r>
              <a:rPr lang="ru-RU" dirty="0">
                <a:solidFill>
                  <a:prstClr val="black"/>
                </a:solidFill>
              </a:rPr>
              <a:t>Победителями турнира оказались Саша и Катя.</a:t>
            </a:r>
          </a:p>
          <a:p>
            <a:pPr defTabSz="685800">
              <a:spcAft>
                <a:spcPts val="1200"/>
              </a:spcAft>
            </a:pPr>
            <a:r>
              <a:rPr lang="ru-RU" dirty="0">
                <a:solidFill>
                  <a:prstClr val="black"/>
                </a:solidFill>
              </a:rPr>
              <a:t>Хуже всех выступил десятиклассник.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041840" y="1962236"/>
            <a:ext cx="983879" cy="36993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039824" y="2705013"/>
            <a:ext cx="983879" cy="36993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352868" y="1996112"/>
            <a:ext cx="35779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sz="1350" dirty="0">
                <a:solidFill>
                  <a:prstClr val="black"/>
                </a:solidFill>
              </a:rPr>
              <a:t>—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352868" y="2747564"/>
            <a:ext cx="35779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sz="1350" dirty="0">
                <a:solidFill>
                  <a:prstClr val="black"/>
                </a:solidFill>
              </a:rPr>
              <a:t>—</a:t>
            </a:r>
          </a:p>
        </p:txBody>
      </p:sp>
    </p:spTree>
    <p:extLst>
      <p:ext uri="{BB962C8B-B14F-4D97-AF65-F5344CB8AC3E}">
        <p14:creationId xmlns:p14="http://schemas.microsoft.com/office/powerpoint/2010/main" val="60044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7" grpId="1" build="allAtOnce"/>
      <p:bldP spid="25" grpId="0" animBg="1"/>
      <p:bldP spid="25" grpId="1" animBg="1"/>
      <p:bldP spid="26" grpId="0"/>
      <p:bldP spid="3" grpId="0" build="p"/>
      <p:bldP spid="27" grpId="0" animBg="1"/>
      <p:bldP spid="36" grpId="0" animBg="1"/>
      <p:bldP spid="38" grpId="0"/>
      <p:bldP spid="3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9875" y="209461"/>
            <a:ext cx="841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2400" dirty="0">
                <a:solidFill>
                  <a:srgbClr val="0066B0"/>
                </a:solidFill>
                <a:latin typeface="Roboto Slab"/>
              </a:rPr>
              <a:t>Задача 2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923925"/>
            <a:ext cx="9144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132766" y="1591773"/>
          <a:ext cx="6870241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1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14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14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14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14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14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814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Катя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Петя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Саша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Андрей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Наташа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Руслан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423522" y="2739672"/>
            <a:ext cx="35779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sz="1350" dirty="0">
                <a:solidFill>
                  <a:prstClr val="black"/>
                </a:solidFill>
              </a:rPr>
              <a:t>—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407400" y="2730892"/>
            <a:ext cx="35779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sz="1350" dirty="0">
                <a:solidFill>
                  <a:prstClr val="black"/>
                </a:solidFill>
              </a:rPr>
              <a:t>—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07400" y="2001491"/>
            <a:ext cx="35779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sz="1350" dirty="0">
                <a:solidFill>
                  <a:prstClr val="black"/>
                </a:solidFill>
              </a:rPr>
              <a:t>—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423522" y="2001491"/>
            <a:ext cx="35779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sz="1350" dirty="0">
                <a:solidFill>
                  <a:prstClr val="black"/>
                </a:solidFill>
              </a:rPr>
              <a:t>—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368119" y="1997161"/>
            <a:ext cx="35779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sz="1350" dirty="0">
                <a:solidFill>
                  <a:prstClr val="black"/>
                </a:solidFill>
              </a:rPr>
              <a:t>—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368119" y="2745297"/>
            <a:ext cx="35779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sz="1350" dirty="0">
                <a:solidFill>
                  <a:prstClr val="black"/>
                </a:solidFill>
              </a:rPr>
              <a:t>—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68119" y="3477418"/>
            <a:ext cx="35779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sz="1350" dirty="0">
                <a:solidFill>
                  <a:prstClr val="black"/>
                </a:solidFill>
              </a:rPr>
              <a:t>—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404069" y="3477418"/>
            <a:ext cx="35779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sz="1350" dirty="0">
                <a:solidFill>
                  <a:prstClr val="black"/>
                </a:solidFill>
              </a:rPr>
              <a:t>—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423522" y="3477418"/>
            <a:ext cx="35779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sz="1350" dirty="0">
                <a:solidFill>
                  <a:prstClr val="black"/>
                </a:solidFill>
              </a:rPr>
              <a:t>—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404069" y="2363920"/>
            <a:ext cx="35779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sz="1350" dirty="0">
                <a:solidFill>
                  <a:prstClr val="black"/>
                </a:solidFill>
              </a:rPr>
              <a:t>—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65634" y="2363920"/>
            <a:ext cx="35779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sz="1350" dirty="0">
                <a:solidFill>
                  <a:prstClr val="black"/>
                </a:solidFill>
              </a:rPr>
              <a:t>—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365634" y="3852979"/>
            <a:ext cx="35779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sz="1350" dirty="0">
                <a:solidFill>
                  <a:prstClr val="black"/>
                </a:solidFill>
              </a:rPr>
              <a:t>—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329709" y="1997160"/>
            <a:ext cx="35779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sz="1350" dirty="0">
                <a:solidFill>
                  <a:prstClr val="black"/>
                </a:solidFill>
              </a:rPr>
              <a:t>—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5052615" y="1592021"/>
            <a:ext cx="983829" cy="259563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130301" y="3073472"/>
            <a:ext cx="6872642" cy="368384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385367" y="3057609"/>
            <a:ext cx="330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sz="2000" dirty="0">
                <a:solidFill>
                  <a:prstClr val="black"/>
                </a:solidFill>
              </a:rPr>
              <a:t>+</a:t>
            </a:r>
            <a:endParaRPr lang="ru-RU" sz="1350" dirty="0">
              <a:solidFill>
                <a:prstClr val="black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401560" y="3103790"/>
            <a:ext cx="35779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sz="1350" dirty="0">
                <a:solidFill>
                  <a:prstClr val="black"/>
                </a:solidFill>
              </a:rPr>
              <a:t>—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423522" y="3112570"/>
            <a:ext cx="35779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sz="1350" dirty="0">
                <a:solidFill>
                  <a:prstClr val="black"/>
                </a:solidFill>
              </a:rPr>
              <a:t>—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393105" y="3112570"/>
            <a:ext cx="35779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sz="1350" dirty="0">
                <a:solidFill>
                  <a:prstClr val="black"/>
                </a:solidFill>
              </a:rPr>
              <a:t>—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369196" y="3104880"/>
            <a:ext cx="35779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sz="1350" dirty="0">
                <a:solidFill>
                  <a:prstClr val="black"/>
                </a:solidFill>
              </a:rPr>
              <a:t>—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329709" y="3112570"/>
            <a:ext cx="35779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sz="1350" dirty="0">
                <a:solidFill>
                  <a:prstClr val="black"/>
                </a:solidFill>
              </a:rPr>
              <a:t>—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3094331" y="1591773"/>
            <a:ext cx="983829" cy="259563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132092" y="3819417"/>
            <a:ext cx="6868908" cy="368384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415185" y="3805239"/>
            <a:ext cx="330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sz="2000" dirty="0">
                <a:solidFill>
                  <a:prstClr val="black"/>
                </a:solidFill>
              </a:rPr>
              <a:t>+</a:t>
            </a:r>
            <a:endParaRPr lang="ru-RU" sz="1350" dirty="0">
              <a:solidFill>
                <a:prstClr val="black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421596" y="3861584"/>
            <a:ext cx="35779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sz="1350" dirty="0">
                <a:solidFill>
                  <a:prstClr val="black"/>
                </a:solidFill>
              </a:rPr>
              <a:t>—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393598" y="3861584"/>
            <a:ext cx="35779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sz="1350" dirty="0">
                <a:solidFill>
                  <a:prstClr val="black"/>
                </a:solidFill>
              </a:rPr>
              <a:t>—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369196" y="3861584"/>
            <a:ext cx="35779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sz="1350" dirty="0">
                <a:solidFill>
                  <a:prstClr val="black"/>
                </a:solidFill>
              </a:rPr>
              <a:t>—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329709" y="3850878"/>
            <a:ext cx="35779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sz="1350" dirty="0">
                <a:solidFill>
                  <a:prstClr val="black"/>
                </a:solidFill>
              </a:rPr>
              <a:t>—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2115189" y="1591525"/>
            <a:ext cx="983829" cy="259563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1132093" y="2329063"/>
            <a:ext cx="6872806" cy="368384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431039" y="2313200"/>
            <a:ext cx="330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sz="2000" dirty="0">
                <a:solidFill>
                  <a:prstClr val="black"/>
                </a:solidFill>
              </a:rPr>
              <a:t>+</a:t>
            </a:r>
            <a:endParaRPr lang="ru-RU" sz="1350" dirty="0">
              <a:solidFill>
                <a:prstClr val="black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386492" y="2364473"/>
            <a:ext cx="35779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sz="1350" dirty="0">
                <a:solidFill>
                  <a:prstClr val="black"/>
                </a:solidFill>
              </a:rPr>
              <a:t>—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369196" y="2363920"/>
            <a:ext cx="35779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sz="1350" dirty="0">
                <a:solidFill>
                  <a:prstClr val="black"/>
                </a:solidFill>
              </a:rPr>
              <a:t>—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329709" y="2364378"/>
            <a:ext cx="35779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sz="1350" dirty="0">
                <a:solidFill>
                  <a:prstClr val="black"/>
                </a:solidFill>
              </a:rPr>
              <a:t>—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6035863" y="1591742"/>
            <a:ext cx="983829" cy="259563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132092" y="3450352"/>
            <a:ext cx="6870241" cy="368384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352868" y="1996112"/>
            <a:ext cx="35779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sz="1350" dirty="0">
                <a:solidFill>
                  <a:prstClr val="black"/>
                </a:solidFill>
              </a:rPr>
              <a:t>—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352868" y="2747564"/>
            <a:ext cx="35779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sz="1350" dirty="0">
                <a:solidFill>
                  <a:prstClr val="black"/>
                </a:solidFill>
              </a:rPr>
              <a:t>—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362507" y="3427404"/>
            <a:ext cx="330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sz="2000" dirty="0">
                <a:solidFill>
                  <a:prstClr val="black"/>
                </a:solidFill>
              </a:rPr>
              <a:t>+</a:t>
            </a:r>
            <a:endParaRPr lang="ru-RU" sz="1350" dirty="0">
              <a:solidFill>
                <a:prstClr val="black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393105" y="3483575"/>
            <a:ext cx="35779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sz="1350" dirty="0">
                <a:solidFill>
                  <a:prstClr val="black"/>
                </a:solidFill>
              </a:rPr>
              <a:t>—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325822" y="3483575"/>
            <a:ext cx="35779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sz="1350" dirty="0">
                <a:solidFill>
                  <a:prstClr val="black"/>
                </a:solidFill>
              </a:rPr>
              <a:t>—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7019371" y="1591463"/>
            <a:ext cx="983829" cy="259563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132093" y="2707949"/>
            <a:ext cx="6873824" cy="368384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325822" y="2713310"/>
            <a:ext cx="330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sz="2000" dirty="0">
                <a:solidFill>
                  <a:prstClr val="black"/>
                </a:solidFill>
              </a:rPr>
              <a:t>+</a:t>
            </a:r>
            <a:endParaRPr lang="ru-RU" sz="1350" dirty="0">
              <a:solidFill>
                <a:prstClr val="black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410912" y="2737701"/>
            <a:ext cx="35779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sz="1350" dirty="0">
                <a:solidFill>
                  <a:prstClr val="black"/>
                </a:solidFill>
              </a:rPr>
              <a:t>—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4061849" y="1583117"/>
            <a:ext cx="983829" cy="259563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1132702" y="1962172"/>
            <a:ext cx="6865761" cy="368384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388493" y="1946815"/>
            <a:ext cx="330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sz="2000" dirty="0">
                <a:solidFill>
                  <a:prstClr val="black"/>
                </a:solidFill>
              </a:rPr>
              <a:t>+</a:t>
            </a:r>
            <a:endParaRPr lang="ru-RU" sz="1350" dirty="0">
              <a:solidFill>
                <a:prstClr val="black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382132" y="4313293"/>
            <a:ext cx="841535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ru-RU" sz="1500" dirty="0">
                <a:solidFill>
                  <a:prstClr val="black"/>
                </a:solidFill>
              </a:rPr>
              <a:t>Ответ: Петя учится в шестом классе, Руслан — в седьмом, Катя — в восьмом, Андрей — </a:t>
            </a:r>
          </a:p>
          <a:p>
            <a:pPr defTabSz="685800"/>
            <a:r>
              <a:rPr lang="ru-RU" sz="1500" dirty="0">
                <a:solidFill>
                  <a:prstClr val="black"/>
                </a:solidFill>
              </a:rPr>
              <a:t>в девятом, Наташа — в десятом и Саша — в одиннадцатом.</a:t>
            </a:r>
          </a:p>
        </p:txBody>
      </p:sp>
    </p:spTree>
    <p:extLst>
      <p:ext uri="{BB962C8B-B14F-4D97-AF65-F5344CB8AC3E}">
        <p14:creationId xmlns:p14="http://schemas.microsoft.com/office/powerpoint/2010/main" val="364232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325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3250"/>
                            </p:stCondLst>
                            <p:childTnLst>
                              <p:par>
                                <p:cTn id="1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2250"/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4" grpId="0" animBg="1"/>
      <p:bldP spid="34" grpId="1" animBg="1"/>
      <p:bldP spid="37" grpId="0"/>
      <p:bldP spid="38" grpId="0"/>
      <p:bldP spid="39" grpId="0"/>
      <p:bldP spid="40" grpId="0"/>
      <p:bldP spid="41" grpId="0"/>
      <p:bldP spid="42" grpId="0"/>
      <p:bldP spid="43" grpId="0" animBg="1"/>
      <p:bldP spid="43" grpId="1" animBg="1"/>
      <p:bldP spid="44" grpId="0" animBg="1"/>
      <p:bldP spid="44" grpId="1" animBg="1"/>
      <p:bldP spid="45" grpId="0"/>
      <p:bldP spid="46" grpId="0"/>
      <p:bldP spid="47" grpId="0"/>
      <p:bldP spid="48" grpId="0"/>
      <p:bldP spid="49" grpId="0"/>
      <p:bldP spid="50" grpId="0" animBg="1"/>
      <p:bldP spid="50" grpId="1" animBg="1"/>
      <p:bldP spid="51" grpId="0" animBg="1"/>
      <p:bldP spid="51" grpId="1" animBg="1"/>
      <p:bldP spid="52" grpId="0"/>
      <p:bldP spid="53" grpId="0"/>
      <p:bldP spid="54" grpId="0"/>
      <p:bldP spid="55" grpId="0"/>
      <p:bldP spid="56" grpId="0" animBg="1"/>
      <p:bldP spid="56" grpId="1" animBg="1"/>
      <p:bldP spid="57" grpId="0" animBg="1"/>
      <p:bldP spid="57" grpId="1" animBg="1"/>
      <p:bldP spid="60" grpId="0"/>
      <p:bldP spid="61" grpId="0"/>
      <p:bldP spid="62" grpId="0"/>
      <p:bldP spid="63" grpId="0" animBg="1"/>
      <p:bldP spid="63" grpId="1" animBg="1"/>
      <p:bldP spid="64" grpId="0" animBg="1"/>
      <p:bldP spid="64" grpId="1" animBg="1"/>
      <p:bldP spid="65" grpId="0"/>
      <p:bldP spid="66" grpId="0"/>
      <p:bldP spid="67" grpId="0" animBg="1"/>
      <p:bldP spid="67" grpId="1" animBg="1"/>
      <p:bldP spid="68" grpId="0" animBg="1"/>
      <p:bldP spid="68" grpId="1" animBg="1"/>
      <p:bldP spid="69" grpId="0"/>
      <p:bldP spid="70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9876" y="209461"/>
            <a:ext cx="4222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2400" dirty="0">
                <a:solidFill>
                  <a:srgbClr val="0066B0"/>
                </a:solidFill>
                <a:latin typeface="Roboto Slab"/>
              </a:rPr>
              <a:t>Итоги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369876" y="2161847"/>
            <a:ext cx="842645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0" y="923925"/>
            <a:ext cx="9144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69876" y="1022104"/>
            <a:ext cx="25026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ru-RU" sz="2000" dirty="0">
                <a:solidFill>
                  <a:prstClr val="black"/>
                </a:solidFill>
              </a:rPr>
              <a:t>Важно запомнить!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3405" y="1545006"/>
            <a:ext cx="8415348" cy="564257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lIns="46800" tIns="0" rIns="46800" bIns="0">
            <a:spAutoFit/>
          </a:bodyPr>
          <a:lstStyle/>
          <a:p>
            <a:pPr defTabSz="685800">
              <a:lnSpc>
                <a:spcPts val="2200"/>
              </a:lnSpc>
            </a:pPr>
            <a:r>
              <a:rPr lang="ru-RU" sz="1600" b="1" dirty="0">
                <a:solidFill>
                  <a:prstClr val="black"/>
                </a:solidFill>
              </a:rPr>
              <a:t>Таблица</a:t>
            </a:r>
            <a:r>
              <a:rPr lang="ru-RU" sz="1600" dirty="0">
                <a:solidFill>
                  <a:prstClr val="black"/>
                </a:solidFill>
              </a:rPr>
              <a:t> — это один из способов организации информации. Она состоит из столбцов, строк и ячеек.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23405" y="2230868"/>
            <a:ext cx="8415348" cy="564257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lIns="46800" tIns="0" rIns="46800" bIns="0">
            <a:spAutoFit/>
          </a:bodyPr>
          <a:lstStyle/>
          <a:p>
            <a:pPr defTabSz="685800">
              <a:lnSpc>
                <a:spcPts val="2200"/>
              </a:lnSpc>
            </a:pPr>
            <a:r>
              <a:rPr lang="ru-RU" sz="1600" dirty="0">
                <a:solidFill>
                  <a:prstClr val="black"/>
                </a:solidFill>
              </a:rPr>
              <a:t>Таблица </a:t>
            </a:r>
            <a:r>
              <a:rPr lang="ru-RU" sz="1600" b="1" dirty="0">
                <a:solidFill>
                  <a:prstClr val="black"/>
                </a:solidFill>
              </a:rPr>
              <a:t>«объект-свойство»</a:t>
            </a:r>
            <a:r>
              <a:rPr lang="ru-RU" sz="1600" dirty="0">
                <a:solidFill>
                  <a:prstClr val="black"/>
                </a:solidFill>
              </a:rPr>
              <a:t> используется в том случае, если рассматриваемые объекты обладают одинаковыми наборами свойств.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78784" y="2883591"/>
            <a:ext cx="842645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423405" y="2963471"/>
            <a:ext cx="8415348" cy="546753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lIns="46800" tIns="0" rIns="46800" bIns="0">
            <a:spAutoFit/>
          </a:bodyPr>
          <a:lstStyle/>
          <a:p>
            <a:pPr defTabSz="685800">
              <a:lnSpc>
                <a:spcPts val="2200"/>
              </a:lnSpc>
            </a:pPr>
            <a:r>
              <a:rPr lang="ru-RU" sz="1600" dirty="0">
                <a:solidFill>
                  <a:prstClr val="black"/>
                </a:solidFill>
              </a:rPr>
              <a:t>В таблице </a:t>
            </a:r>
            <a:r>
              <a:rPr lang="ru-RU" sz="1600" b="1" dirty="0">
                <a:solidFill>
                  <a:prstClr val="black"/>
                </a:solidFill>
              </a:rPr>
              <a:t>«объект-объект»</a:t>
            </a:r>
            <a:r>
              <a:rPr lang="ru-RU" sz="1600" dirty="0">
                <a:solidFill>
                  <a:prstClr val="black"/>
                </a:solidFill>
              </a:rPr>
              <a:t> отображается взаимосвязь между объектами одного или нескольких классов.</a:t>
            </a:r>
          </a:p>
        </p:txBody>
      </p:sp>
    </p:spTree>
    <p:extLst>
      <p:ext uri="{BB962C8B-B14F-4D97-AF65-F5344CB8AC3E}">
        <p14:creationId xmlns:p14="http://schemas.microsoft.com/office/powerpoint/2010/main" val="129211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29" y="4855500"/>
            <a:ext cx="1316571" cy="28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9875" y="209461"/>
            <a:ext cx="7422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2400" dirty="0">
                <a:solidFill>
                  <a:srgbClr val="0066B0"/>
                </a:solidFill>
              </a:rPr>
              <a:t>Вопросы для изучения на уроке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923925"/>
            <a:ext cx="9144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11650" y="2572237"/>
            <a:ext cx="2137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1600" dirty="0">
                <a:solidFill>
                  <a:prstClr val="black"/>
                </a:solidFill>
              </a:rPr>
              <a:t>Что такое таблица?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339942" y="2572237"/>
            <a:ext cx="2822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1600" dirty="0">
                <a:solidFill>
                  <a:prstClr val="black"/>
                </a:solidFill>
              </a:rPr>
              <a:t>Типы таблиц:</a:t>
            </a:r>
          </a:p>
          <a:p>
            <a:pPr marL="342900" indent="-342900" defTabSz="68580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</a:rPr>
              <a:t>«объект — объект»;</a:t>
            </a:r>
          </a:p>
          <a:p>
            <a:pPr marL="342900" indent="-342900" defTabSz="68580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</a:rPr>
              <a:t>«объект — свойство».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365203" y="1336310"/>
            <a:ext cx="630000" cy="630000"/>
          </a:xfrm>
          <a:prstGeom prst="roundRect">
            <a:avLst>
              <a:gd name="adj" fmla="val 40479"/>
            </a:avLst>
          </a:prstGeom>
          <a:solidFill>
            <a:schemeClr val="bg1">
              <a:alpha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defTabSz="685800"/>
            <a:r>
              <a:rPr lang="ru-RU" sz="1800" dirty="0">
                <a:solidFill>
                  <a:prstClr val="white">
                    <a:lumMod val="65000"/>
                  </a:prstClr>
                </a:solidFill>
                <a:latin typeface="Roboto Slab"/>
              </a:rPr>
              <a:t>1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4436388" y="1336310"/>
            <a:ext cx="630000" cy="630000"/>
          </a:xfrm>
          <a:prstGeom prst="roundRect">
            <a:avLst>
              <a:gd name="adj" fmla="val 40479"/>
            </a:avLst>
          </a:prstGeom>
          <a:solidFill>
            <a:schemeClr val="bg1">
              <a:alpha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defTabSz="685800"/>
            <a:r>
              <a:rPr lang="ru-RU" sz="1800" dirty="0">
                <a:solidFill>
                  <a:prstClr val="white">
                    <a:lumMod val="65000"/>
                  </a:prstClr>
                </a:solidFill>
                <a:latin typeface="Roboto Slab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56418" y="2572237"/>
            <a:ext cx="2211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1600" dirty="0">
                <a:solidFill>
                  <a:prstClr val="black"/>
                </a:solidFill>
              </a:rPr>
              <a:t>Решение задач при помощи таблиц.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147236" y="1336310"/>
            <a:ext cx="630000" cy="630000"/>
          </a:xfrm>
          <a:prstGeom prst="roundRect">
            <a:avLst>
              <a:gd name="adj" fmla="val 40479"/>
            </a:avLst>
          </a:prstGeom>
          <a:solidFill>
            <a:schemeClr val="bg1">
              <a:alpha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defTabSz="685800"/>
            <a:r>
              <a:rPr lang="ru-RU" sz="1800" dirty="0">
                <a:solidFill>
                  <a:prstClr val="white">
                    <a:lumMod val="65000"/>
                  </a:prstClr>
                </a:solidFill>
                <a:latin typeface="Roboto Slab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54061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3" grpId="0"/>
      <p:bldP spid="34" grpId="0" animBg="1"/>
      <p:bldP spid="36" grpId="0" animBg="1"/>
      <p:bldP spid="10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9876" y="209461"/>
            <a:ext cx="4222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2400" dirty="0">
                <a:solidFill>
                  <a:srgbClr val="0066B0"/>
                </a:solidFill>
                <a:latin typeface="Roboto Slab"/>
              </a:rPr>
              <a:t>Что такое таблица?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0" y="923925"/>
            <a:ext cx="9144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395287" y="1051728"/>
            <a:ext cx="8389937" cy="53658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2700" cmpd="sng">
            <a:solidFill>
              <a:srgbClr val="DD4935"/>
            </a:solidFill>
            <a:prstDash val="solid"/>
          </a:ln>
        </p:spPr>
        <p:txBody>
          <a:bodyPr wrap="square" lIns="126000" tIns="126000" rIns="126000" bIns="126000">
            <a:spAutoFit/>
          </a:bodyPr>
          <a:lstStyle/>
          <a:p>
            <a:pPr defTabSz="685800">
              <a:lnSpc>
                <a:spcPts val="2200"/>
              </a:lnSpc>
            </a:pPr>
            <a:r>
              <a:rPr lang="ru-RU" sz="1600" b="1" dirty="0">
                <a:solidFill>
                  <a:prstClr val="black"/>
                </a:solidFill>
              </a:rPr>
              <a:t>Таблица </a:t>
            </a:r>
            <a:r>
              <a:rPr lang="ru-RU" sz="1600" dirty="0">
                <a:solidFill>
                  <a:prstClr val="black"/>
                </a:solidFill>
              </a:rPr>
              <a:t>— это один из способов организации информации.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22720" y="1872342"/>
          <a:ext cx="6096000" cy="2894922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8603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603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284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22720" y="1872342"/>
            <a:ext cx="6096000" cy="98618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722720" y="2858529"/>
            <a:ext cx="6096000" cy="99265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722721" y="3847070"/>
            <a:ext cx="6096000" cy="92252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722718" y="1872590"/>
            <a:ext cx="2025033" cy="98618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750738" y="2860528"/>
            <a:ext cx="2034242" cy="98618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784980" y="3839992"/>
            <a:ext cx="2036727" cy="92727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724213" y="1875453"/>
            <a:ext cx="2025033" cy="28918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747109" y="1874108"/>
            <a:ext cx="2034884" cy="288969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781421" y="1876116"/>
            <a:ext cx="2034884" cy="28918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39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 animBg="1"/>
      <p:bldP spid="3" grpId="0" animBg="1"/>
      <p:bldP spid="3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1" grpId="0" animBg="1"/>
      <p:bldP spid="32" grpId="0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9875" y="209461"/>
            <a:ext cx="841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2400" dirty="0">
                <a:solidFill>
                  <a:srgbClr val="0066B0"/>
                </a:solidFill>
                <a:latin typeface="Roboto Slab"/>
              </a:rPr>
              <a:t>Примеры таблиц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923925"/>
            <a:ext cx="9144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0" y="923925"/>
            <a:ext cx="9144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203" y="1538654"/>
            <a:ext cx="3208107" cy="3277936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294" y="1313485"/>
            <a:ext cx="2880026" cy="3542015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1"/>
          <a:stretch/>
        </p:blipFill>
        <p:spPr>
          <a:xfrm>
            <a:off x="369875" y="1450731"/>
            <a:ext cx="2480329" cy="3374899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67800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9875" y="209461"/>
            <a:ext cx="841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2400" dirty="0">
                <a:solidFill>
                  <a:srgbClr val="0066B0"/>
                </a:solidFill>
                <a:latin typeface="Roboto Slab"/>
              </a:rPr>
              <a:t>Примеры таблиц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923925"/>
            <a:ext cx="9144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0" y="923925"/>
            <a:ext cx="9144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95289" y="1189319"/>
          <a:ext cx="8389935" cy="3404734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6779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79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79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79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79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7747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Понедельник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Вторник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Среда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Четверг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Пятница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848">
                <a:tc>
                  <a:txBody>
                    <a:bodyPr/>
                    <a:lstStyle/>
                    <a:p>
                      <a:pPr marL="223838" indent="-223838">
                        <a:buFont typeface="+mj-lt"/>
                        <a:buAutoNum type="arabicPeriod"/>
                      </a:pPr>
                      <a:r>
                        <a:rPr lang="ru-RU" dirty="0"/>
                        <a:t>Английский</a:t>
                      </a:r>
                      <a:r>
                        <a:rPr lang="ru-RU" baseline="0" dirty="0"/>
                        <a:t> язык</a:t>
                      </a:r>
                      <a:endParaRPr lang="ru-R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6850" marR="0" indent="-1968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ru-RU" dirty="0"/>
                        <a:t>Русский </a:t>
                      </a:r>
                      <a:r>
                        <a:rPr lang="ru-RU" baseline="0" dirty="0"/>
                        <a:t>язык</a:t>
                      </a:r>
                      <a:endParaRPr lang="ru-R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6850" indent="-196850">
                        <a:buFont typeface="+mj-lt"/>
                        <a:buAutoNum type="arabicPeriod"/>
                      </a:pPr>
                      <a:r>
                        <a:rPr lang="ru-RU" dirty="0"/>
                        <a:t>Биология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8913" indent="-188913">
                        <a:buFont typeface="+mj-lt"/>
                        <a:buAutoNum type="arabicPeriod"/>
                      </a:pPr>
                      <a:r>
                        <a:rPr lang="ru-RU" dirty="0"/>
                        <a:t>Математика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9388" indent="-179388">
                        <a:buFont typeface="+mj-lt"/>
                        <a:buAutoNum type="arabicPeriod"/>
                      </a:pPr>
                      <a:r>
                        <a:rPr lang="ru-RU" dirty="0"/>
                        <a:t>Химия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848">
                <a:tc>
                  <a:txBody>
                    <a:bodyPr/>
                    <a:lstStyle/>
                    <a:p>
                      <a:pPr marL="223838" indent="-223838">
                        <a:buFont typeface="+mj-lt"/>
                        <a:buAutoNum type="arabicPeriod" startAt="2"/>
                      </a:pPr>
                      <a:r>
                        <a:rPr lang="ru-RU" dirty="0"/>
                        <a:t>Русский язык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6850" indent="-196850">
                        <a:buFont typeface="+mj-lt"/>
                        <a:buAutoNum type="arabicPeriod" startAt="2"/>
                      </a:pPr>
                      <a:r>
                        <a:rPr lang="ru-RU" dirty="0"/>
                        <a:t>Русская литература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6850" indent="-196850">
                        <a:buFont typeface="+mj-lt"/>
                        <a:buAutoNum type="arabicPeriod" startAt="2"/>
                      </a:pPr>
                      <a:r>
                        <a:rPr lang="ru-RU" dirty="0"/>
                        <a:t>Математика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8913" indent="-188913">
                        <a:buFont typeface="+mj-lt"/>
                        <a:buAutoNum type="arabicPeriod" startAt="2"/>
                      </a:pPr>
                      <a:r>
                        <a:rPr lang="ru-RU" dirty="0"/>
                        <a:t>Английский</a:t>
                      </a:r>
                      <a:r>
                        <a:rPr lang="ru-RU" baseline="0" dirty="0"/>
                        <a:t> язык</a:t>
                      </a:r>
                      <a:endParaRPr lang="ru-R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9388" indent="-179388">
                        <a:buFont typeface="+mj-lt"/>
                        <a:buAutoNum type="arabicPeriod" startAt="2"/>
                      </a:pPr>
                      <a:r>
                        <a:rPr lang="ru-RU" dirty="0"/>
                        <a:t>Русский язык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5848">
                <a:tc>
                  <a:txBody>
                    <a:bodyPr/>
                    <a:lstStyle/>
                    <a:p>
                      <a:pPr marL="215900" indent="-215900">
                        <a:buFont typeface="+mj-lt"/>
                        <a:buAutoNum type="arabicPeriod" startAt="3"/>
                      </a:pPr>
                      <a:r>
                        <a:rPr lang="ru-RU" dirty="0"/>
                        <a:t>Математика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6850" indent="-196850">
                        <a:buFont typeface="+mj-lt"/>
                        <a:buAutoNum type="arabicPeriod" startAt="3"/>
                      </a:pPr>
                      <a:r>
                        <a:rPr lang="ru-RU" dirty="0"/>
                        <a:t>Физика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6850" indent="-196850">
                        <a:buFont typeface="+mj-lt"/>
                        <a:buAutoNum type="arabicPeriod" startAt="3"/>
                      </a:pPr>
                      <a:r>
                        <a:rPr lang="ru-RU" dirty="0"/>
                        <a:t>Трудовое</a:t>
                      </a:r>
                      <a:r>
                        <a:rPr lang="ru-RU" baseline="0" dirty="0"/>
                        <a:t> обучение</a:t>
                      </a:r>
                      <a:endParaRPr lang="ru-R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9388" indent="-179388">
                        <a:buFont typeface="+mj-lt"/>
                        <a:buAutoNum type="arabicPeriod" startAt="3"/>
                      </a:pPr>
                      <a:r>
                        <a:rPr lang="ru-RU" dirty="0"/>
                        <a:t>Физическая культура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9388" indent="-179388">
                        <a:buFont typeface="+mj-lt"/>
                        <a:buAutoNum type="arabicPeriod" startAt="3"/>
                      </a:pPr>
                      <a:r>
                        <a:rPr lang="ru-RU" dirty="0"/>
                        <a:t>Биология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5848">
                <a:tc>
                  <a:txBody>
                    <a:bodyPr/>
                    <a:lstStyle/>
                    <a:p>
                      <a:pPr marL="223838" indent="-223838">
                        <a:buFont typeface="+mj-lt"/>
                        <a:buAutoNum type="arabicPeriod" startAt="4"/>
                      </a:pPr>
                      <a:r>
                        <a:rPr lang="ru-RU" dirty="0"/>
                        <a:t>Физическая культура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6375" indent="-206375">
                        <a:buFont typeface="+mj-lt"/>
                        <a:buAutoNum type="arabicPeriod" startAt="4"/>
                      </a:pPr>
                      <a:r>
                        <a:rPr lang="ru-RU" dirty="0"/>
                        <a:t>Информатика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6850" marR="0" indent="-1968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4"/>
                        <a:tabLst/>
                        <a:defRPr/>
                      </a:pPr>
                      <a:r>
                        <a:rPr lang="ru-RU" dirty="0"/>
                        <a:t>Трудовое</a:t>
                      </a:r>
                      <a:r>
                        <a:rPr lang="ru-RU" baseline="0" dirty="0"/>
                        <a:t> обучение</a:t>
                      </a:r>
                      <a:endParaRPr lang="ru-R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9388" indent="-179388">
                        <a:buFont typeface="+mj-lt"/>
                        <a:buAutoNum type="arabicPeriod" startAt="4"/>
                      </a:pPr>
                      <a:r>
                        <a:rPr lang="ru-RU" dirty="0"/>
                        <a:t>История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9388" indent="-179388">
                        <a:buFont typeface="+mj-lt"/>
                        <a:buAutoNum type="arabicPeriod" startAt="4"/>
                      </a:pPr>
                      <a:r>
                        <a:rPr lang="ru-RU" dirty="0"/>
                        <a:t>Информатика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5848">
                <a:tc>
                  <a:txBody>
                    <a:bodyPr/>
                    <a:lstStyle/>
                    <a:p>
                      <a:pPr marL="223838" indent="-223838">
                        <a:buFont typeface="+mj-lt"/>
                        <a:buAutoNum type="arabicPeriod" startAt="5"/>
                      </a:pPr>
                      <a:r>
                        <a:rPr lang="ru-RU" dirty="0"/>
                        <a:t>Химия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0" indent="-215900">
                        <a:buFont typeface="+mj-lt"/>
                        <a:buAutoNum type="arabicPeriod" startAt="5"/>
                      </a:pPr>
                      <a:r>
                        <a:rPr lang="ru-RU" dirty="0"/>
                        <a:t>История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6850" indent="-196850">
                        <a:buFont typeface="+mj-lt"/>
                        <a:buAutoNum type="arabicPeriod" startAt="5"/>
                      </a:pPr>
                      <a:r>
                        <a:rPr lang="ru-RU" dirty="0"/>
                        <a:t>Английский</a:t>
                      </a:r>
                      <a:r>
                        <a:rPr lang="ru-RU" baseline="0" dirty="0"/>
                        <a:t> язык</a:t>
                      </a:r>
                      <a:endParaRPr lang="ru-R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9388" indent="-179388">
                        <a:buFont typeface="+mj-lt"/>
                        <a:buAutoNum type="arabicPeriod" startAt="5"/>
                      </a:pPr>
                      <a:r>
                        <a:rPr lang="ru-RU" dirty="0"/>
                        <a:t>Русская литература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747">
                <a:tc>
                  <a:txBody>
                    <a:bodyPr/>
                    <a:lstStyle/>
                    <a:p>
                      <a:pPr marL="215900" indent="-215900">
                        <a:buFont typeface="+mj-lt"/>
                        <a:buAutoNum type="arabicPeriod" startAt="6"/>
                      </a:pPr>
                      <a:r>
                        <a:rPr lang="ru-RU" dirty="0"/>
                        <a:t>Черчение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6850" indent="-196850">
                        <a:buFont typeface="+mj-lt"/>
                        <a:buAutoNum type="arabicPeriod" startAt="6"/>
                      </a:pPr>
                      <a:r>
                        <a:rPr lang="ru-RU" dirty="0"/>
                        <a:t>География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95288" y="1189319"/>
            <a:ext cx="8389937" cy="38847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288" y="1577788"/>
            <a:ext cx="8389937" cy="52914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5288" y="2106929"/>
            <a:ext cx="8389937" cy="52914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5288" y="2636375"/>
            <a:ext cx="8389937" cy="52914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5288" y="3163558"/>
            <a:ext cx="8389937" cy="52914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5288" y="3684266"/>
            <a:ext cx="8389937" cy="52914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5288" y="4211416"/>
            <a:ext cx="8389937" cy="385704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95289" y="1194075"/>
            <a:ext cx="1677956" cy="3399978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073245" y="1189319"/>
            <a:ext cx="1677956" cy="3404734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751278" y="1189318"/>
            <a:ext cx="1677956" cy="340473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429157" y="1194074"/>
            <a:ext cx="1677956" cy="3399979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107269" y="1194074"/>
            <a:ext cx="1677956" cy="3399979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25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9875" y="209461"/>
            <a:ext cx="841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2400" dirty="0">
                <a:solidFill>
                  <a:srgbClr val="0066B0"/>
                </a:solidFill>
                <a:latin typeface="Roboto Slab"/>
              </a:rPr>
              <a:t>Таблица «объект-свойство»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923925"/>
            <a:ext cx="9144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0" y="923925"/>
            <a:ext cx="9144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395287" y="1051728"/>
            <a:ext cx="8389937" cy="818718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2700" cmpd="sng">
            <a:noFill/>
            <a:prstDash val="solid"/>
          </a:ln>
        </p:spPr>
        <p:txBody>
          <a:bodyPr wrap="square" lIns="126000" tIns="126000" rIns="126000" bIns="126000">
            <a:spAutoFit/>
          </a:bodyPr>
          <a:lstStyle/>
          <a:p>
            <a:pPr defTabSz="685800">
              <a:lnSpc>
                <a:spcPts val="2200"/>
              </a:lnSpc>
            </a:pPr>
            <a:r>
              <a:rPr lang="ru-RU" sz="1600" dirty="0">
                <a:solidFill>
                  <a:prstClr val="black"/>
                </a:solidFill>
              </a:rPr>
              <a:t>Используется в том случае, если рассматриваемые объекты обладают </a:t>
            </a:r>
          </a:p>
          <a:p>
            <a:pPr defTabSz="685800">
              <a:lnSpc>
                <a:spcPts val="2200"/>
              </a:lnSpc>
            </a:pPr>
            <a:r>
              <a:rPr lang="ru-RU" sz="1600" dirty="0">
                <a:solidFill>
                  <a:prstClr val="black"/>
                </a:solidFill>
              </a:rPr>
              <a:t>одинаковыми наборами свойств.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5285" y="1998248"/>
          <a:ext cx="8389938" cy="278212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693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63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5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64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59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964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89809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№ п/п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Фамилия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Имя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Отчество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Дата рождения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Адрес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868">
                <a:tc>
                  <a:txBody>
                    <a:bodyPr/>
                    <a:lstStyle/>
                    <a:p>
                      <a:r>
                        <a:rPr lang="ru-RU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Быстров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Роман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Ильич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31.09.2002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ул. Сивакова, д. 5, кв. 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868">
                <a:tc>
                  <a:txBody>
                    <a:bodyPr/>
                    <a:lstStyle/>
                    <a:p>
                      <a:r>
                        <a:rPr lang="ru-RU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Высоцкий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Иван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Дмитриевич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05.01.2001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пер. Виноградный, д. 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868">
                <a:tc>
                  <a:txBody>
                    <a:bodyPr/>
                    <a:lstStyle/>
                    <a:p>
                      <a:r>
                        <a:rPr lang="ru-RU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Иванов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Артём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Геннадьевич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06.12.2002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пр-т Есенина, д. 23, кв. 145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9868">
                <a:tc>
                  <a:txBody>
                    <a:bodyPr/>
                    <a:lstStyle/>
                    <a:p>
                      <a:r>
                        <a:rPr lang="ru-RU" dirty="0"/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Миткевич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Светлана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Игоревна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18.06.2002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ул. Первомайская, д. 99, кв. 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9868">
                <a:tc>
                  <a:txBody>
                    <a:bodyPr/>
                    <a:lstStyle/>
                    <a:p>
                      <a:r>
                        <a:rPr lang="ru-RU" dirty="0"/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Никитина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Елена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Сергеевна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19.10.2001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ул. Дальняя,</a:t>
                      </a:r>
                      <a:r>
                        <a:rPr lang="ru-RU" baseline="0" dirty="0"/>
                        <a:t> д. 112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9868">
                <a:tc>
                  <a:txBody>
                    <a:bodyPr/>
                    <a:lstStyle/>
                    <a:p>
                      <a:r>
                        <a:rPr lang="ru-RU" dirty="0"/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Синицина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Дарья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Романовна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30.03.2002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пер. Ивовый, д. 9, кв. 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02715" y="2495550"/>
            <a:ext cx="8366997" cy="39457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02714" y="2888834"/>
            <a:ext cx="8366997" cy="364813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03818" y="3253647"/>
            <a:ext cx="8366997" cy="364813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02714" y="3618460"/>
            <a:ext cx="8366998" cy="405724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04088" y="4019166"/>
            <a:ext cx="8366997" cy="364813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02714" y="4383979"/>
            <a:ext cx="8366997" cy="364813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961465" y="2005656"/>
            <a:ext cx="1317812" cy="274313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279277" y="2005656"/>
            <a:ext cx="1116105" cy="274313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402810" y="2006351"/>
            <a:ext cx="1337277" cy="274320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740087" y="2005656"/>
            <a:ext cx="1250578" cy="274313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998093" y="2005656"/>
            <a:ext cx="2771617" cy="274191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51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7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 animBg="1"/>
      <p:bldP spid="7" grpId="0" animBg="1"/>
      <p:bldP spid="7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9875" y="209461"/>
            <a:ext cx="841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2400" dirty="0">
                <a:solidFill>
                  <a:srgbClr val="0066B0"/>
                </a:solidFill>
                <a:latin typeface="Roboto Slab"/>
              </a:rPr>
              <a:t>Таблица «объект-объект»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923925"/>
            <a:ext cx="9144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0" y="923925"/>
            <a:ext cx="9144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395287" y="1051728"/>
            <a:ext cx="8389937" cy="51908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12700" cmpd="sng">
            <a:noFill/>
            <a:prstDash val="solid"/>
          </a:ln>
        </p:spPr>
        <p:txBody>
          <a:bodyPr wrap="square" lIns="126000" tIns="126000" rIns="126000" bIns="126000">
            <a:spAutoFit/>
          </a:bodyPr>
          <a:lstStyle/>
          <a:p>
            <a:pPr defTabSz="685800">
              <a:lnSpc>
                <a:spcPts val="2200"/>
              </a:lnSpc>
            </a:pPr>
            <a:r>
              <a:rPr lang="ru-RU" sz="1600" dirty="0">
                <a:solidFill>
                  <a:prstClr val="black"/>
                </a:solidFill>
              </a:rPr>
              <a:t>Отображается взаимосвязь между объектами одного или нескольких классов.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5287" y="1698615"/>
          <a:ext cx="8399107" cy="287356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812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15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67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67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67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959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51460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/>
                        <a:t>№ п/п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/>
                        <a:t>Ф. И. О.</a:t>
                      </a: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dirty="0"/>
                        <a:t>Четверть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60"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I </a:t>
                      </a:r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четверть</a:t>
                      </a:r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II </a:t>
                      </a:r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четверть</a:t>
                      </a:r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III </a:t>
                      </a:r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четверть</a:t>
                      </a:r>
                    </a:p>
                  </a:txBody>
                  <a:tcP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IV </a:t>
                      </a:r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четверть</a:t>
                      </a:r>
                    </a:p>
                  </a:txBody>
                  <a:tcP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868">
                <a:tc>
                  <a:txBody>
                    <a:bodyPr/>
                    <a:lstStyle/>
                    <a:p>
                      <a:r>
                        <a:rPr lang="ru-RU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Быстров Р. И.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868">
                <a:tc>
                  <a:txBody>
                    <a:bodyPr/>
                    <a:lstStyle/>
                    <a:p>
                      <a:r>
                        <a:rPr lang="ru-RU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Высоцкий И. Д.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9868">
                <a:tc>
                  <a:txBody>
                    <a:bodyPr/>
                    <a:lstStyle/>
                    <a:p>
                      <a:r>
                        <a:rPr lang="ru-RU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Иванов А.</a:t>
                      </a:r>
                      <a:r>
                        <a:rPr lang="ru-RU" baseline="0" dirty="0"/>
                        <a:t> 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9868">
                <a:tc>
                  <a:txBody>
                    <a:bodyPr/>
                    <a:lstStyle/>
                    <a:p>
                      <a:r>
                        <a:rPr lang="ru-RU" dirty="0"/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Миткевич</a:t>
                      </a:r>
                      <a:r>
                        <a:rPr lang="ru-RU" dirty="0"/>
                        <a:t> С. И.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9868">
                <a:tc>
                  <a:txBody>
                    <a:bodyPr/>
                    <a:lstStyle/>
                    <a:p>
                      <a:r>
                        <a:rPr lang="ru-RU" dirty="0"/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Никитина Е. С.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9868">
                <a:tc>
                  <a:txBody>
                    <a:bodyPr/>
                    <a:lstStyle/>
                    <a:p>
                      <a:r>
                        <a:rPr lang="ru-RU" dirty="0"/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Синицина</a:t>
                      </a:r>
                      <a:r>
                        <a:rPr lang="ru-RU" dirty="0"/>
                        <a:t> Д. Р.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179048" y="2299945"/>
            <a:ext cx="2056261" cy="225499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235310" y="1712794"/>
            <a:ext cx="5543612" cy="58715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235309" y="2299944"/>
            <a:ext cx="5543614" cy="225499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74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 animBg="1"/>
      <p:bldP spid="2" grpId="0" animBg="1"/>
      <p:bldP spid="20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9875" y="209461"/>
            <a:ext cx="841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ru-RU" sz="2400" dirty="0">
                <a:solidFill>
                  <a:srgbClr val="0066B0"/>
                </a:solidFill>
                <a:latin typeface="Roboto Slab"/>
              </a:rPr>
              <a:t>Задача 1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923925"/>
            <a:ext cx="9144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0" y="923925"/>
            <a:ext cx="9144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368129" y="1558925"/>
            <a:ext cx="84170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ru-RU" sz="1600" dirty="0">
                <a:solidFill>
                  <a:prstClr val="black"/>
                </a:solidFill>
              </a:rPr>
              <a:t>Пять одноклассников: Ира, Артём, Лена, Никита и Саша — стали победителями </a:t>
            </a:r>
          </a:p>
          <a:p>
            <a:pPr defTabSz="685800"/>
            <a:r>
              <a:rPr lang="ru-RU" sz="1600" dirty="0">
                <a:solidFill>
                  <a:prstClr val="black"/>
                </a:solidFill>
              </a:rPr>
              <a:t>школьных олимпиад по русскому языку, информатике, истории, английскому </a:t>
            </a:r>
          </a:p>
          <a:p>
            <a:pPr defTabSz="685800"/>
            <a:r>
              <a:rPr lang="ru-RU" sz="1600" dirty="0">
                <a:solidFill>
                  <a:prstClr val="black"/>
                </a:solidFill>
              </a:rPr>
              <a:t>языку и биологии.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2403474" y="2292845"/>
            <a:ext cx="65572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ru-RU" sz="1600" dirty="0">
                <a:solidFill>
                  <a:prstClr val="black"/>
                </a:solidFill>
              </a:rPr>
              <a:t>Известно, что победитель олимпиады по истории учит Иру и</a:t>
            </a:r>
          </a:p>
        </p:txBody>
      </p:sp>
      <p:sp>
        <p:nvSpPr>
          <p:cNvPr id="88" name="Прямоугольник 87"/>
          <p:cNvSpPr/>
          <p:nvPr/>
        </p:nvSpPr>
        <p:spPr>
          <a:xfrm>
            <a:off x="368126" y="2539779"/>
            <a:ext cx="39390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ru-RU" sz="1600" dirty="0">
                <a:solidFill>
                  <a:prstClr val="black"/>
                </a:solidFill>
              </a:rPr>
              <a:t>Артёма работе с картами по истории;</a:t>
            </a:r>
          </a:p>
        </p:txBody>
      </p:sp>
      <p:sp>
        <p:nvSpPr>
          <p:cNvPr id="90" name="Прямоугольник 89"/>
          <p:cNvSpPr/>
          <p:nvPr/>
        </p:nvSpPr>
        <p:spPr>
          <a:xfrm>
            <a:off x="4143422" y="2545992"/>
            <a:ext cx="46418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ru-RU" sz="1600" dirty="0">
                <a:solidFill>
                  <a:prstClr val="black"/>
                </a:solidFill>
              </a:rPr>
              <a:t>Лена и Никита также заинтересовались</a:t>
            </a:r>
          </a:p>
        </p:txBody>
      </p:sp>
      <p:sp>
        <p:nvSpPr>
          <p:cNvPr id="91" name="Прямоугольник 90"/>
          <p:cNvSpPr/>
          <p:nvPr/>
        </p:nvSpPr>
        <p:spPr>
          <a:xfrm>
            <a:off x="1431139" y="2780274"/>
            <a:ext cx="44000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ru-RU" sz="1600" dirty="0">
                <a:solidFill>
                  <a:prstClr val="black"/>
                </a:solidFill>
              </a:rPr>
              <a:t>Артём всегда побаивался русского языка;</a:t>
            </a:r>
          </a:p>
        </p:txBody>
      </p:sp>
      <p:sp>
        <p:nvSpPr>
          <p:cNvPr id="101" name="Прямоугольник 100"/>
          <p:cNvSpPr/>
          <p:nvPr/>
        </p:nvSpPr>
        <p:spPr>
          <a:xfrm>
            <a:off x="5615941" y="2777638"/>
            <a:ext cx="31423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ru-RU" sz="1600" dirty="0">
                <a:solidFill>
                  <a:prstClr val="black"/>
                </a:solidFill>
              </a:rPr>
              <a:t>Лена, Артём и победитель</a:t>
            </a:r>
          </a:p>
        </p:txBody>
      </p:sp>
      <p:sp>
        <p:nvSpPr>
          <p:cNvPr id="103" name="Прямоугольник 102"/>
          <p:cNvSpPr/>
          <p:nvPr/>
        </p:nvSpPr>
        <p:spPr>
          <a:xfrm>
            <a:off x="6299254" y="3005101"/>
            <a:ext cx="24420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ru-RU" sz="1600" dirty="0">
                <a:solidFill>
                  <a:prstClr val="black"/>
                </a:solidFill>
              </a:rPr>
              <a:t>Артём и Лена</a:t>
            </a:r>
          </a:p>
        </p:txBody>
      </p:sp>
      <p:sp>
        <p:nvSpPr>
          <p:cNvPr id="104" name="Прямоугольник 103"/>
          <p:cNvSpPr/>
          <p:nvPr/>
        </p:nvSpPr>
        <p:spPr>
          <a:xfrm>
            <a:off x="5831458" y="3236548"/>
            <a:ext cx="31732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ru-RU" sz="1600" dirty="0">
                <a:solidFill>
                  <a:prstClr val="black"/>
                </a:solidFill>
              </a:rPr>
              <a:t>Ира сожалеет о том, что</a:t>
            </a:r>
          </a:p>
        </p:txBody>
      </p:sp>
      <p:sp>
        <p:nvSpPr>
          <p:cNvPr id="105" name="Прямоугольник 104"/>
          <p:cNvSpPr/>
          <p:nvPr/>
        </p:nvSpPr>
        <p:spPr>
          <a:xfrm>
            <a:off x="368126" y="3737216"/>
            <a:ext cx="62485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ru-RU" sz="1600" dirty="0">
                <a:solidFill>
                  <a:prstClr val="black"/>
                </a:solidFill>
              </a:rPr>
              <a:t>Победителем какой олимпиады стал каждый из этих ребят?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246065" y="2045933"/>
            <a:ext cx="65572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ru-RU" sz="1600" dirty="0">
                <a:solidFill>
                  <a:prstClr val="black"/>
                </a:solidFill>
              </a:rPr>
              <a:t>Каждый из пяти учеников принимал участие и победил только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68126" y="2290510"/>
            <a:ext cx="22108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ru-RU" sz="1600" dirty="0">
                <a:solidFill>
                  <a:prstClr val="black"/>
                </a:solidFill>
              </a:rPr>
              <a:t>в одной олимпиаде.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68126" y="2782953"/>
            <a:ext cx="11845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ru-RU" sz="1600" dirty="0">
                <a:solidFill>
                  <a:prstClr val="black"/>
                </a:solidFill>
              </a:rPr>
              <a:t>историей;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8126" y="3005101"/>
            <a:ext cx="61821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ru-RU" sz="1600" dirty="0">
                <a:solidFill>
                  <a:prstClr val="black"/>
                </a:solidFill>
              </a:rPr>
              <a:t>олимпиады по английскому языку занимаются плаванием;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68126" y="3239184"/>
            <a:ext cx="57827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ru-RU" sz="1600" dirty="0">
                <a:solidFill>
                  <a:prstClr val="black"/>
                </a:solidFill>
              </a:rPr>
              <a:t>поздравили победителя олимпиады по информатике;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8126" y="3484497"/>
            <a:ext cx="52020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ru-RU" sz="1600" dirty="0">
                <a:solidFill>
                  <a:prstClr val="black"/>
                </a:solidFill>
              </a:rPr>
              <a:t>у неё остаётся мало времени на английский язык.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19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75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86" grpId="0" build="p"/>
      <p:bldP spid="88" grpId="0" build="p"/>
      <p:bldP spid="90" grpId="0" build="p"/>
      <p:bldP spid="91" grpId="0" build="p"/>
      <p:bldP spid="101" grpId="0" build="p"/>
      <p:bldP spid="103" grpId="0" build="p"/>
      <p:bldP spid="104" grpId="0" build="p"/>
      <p:bldP spid="105" grpId="0" build="p"/>
      <p:bldP spid="17" grpId="0" build="p"/>
      <p:bldP spid="2" grpId="0"/>
      <p:bldP spid="6" grpId="0"/>
      <p:bldP spid="7" grpId="0"/>
      <p:bldP spid="8" grpId="0"/>
      <p:bldP spid="10" grpId="0"/>
    </p:bldLst>
  </p:timing>
</p:sld>
</file>

<file path=ppt/theme/theme1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ideouroki_fonts2">
      <a:majorFont>
        <a:latin typeface="Roboto Slab"/>
        <a:ea typeface=""/>
        <a:cs typeface=""/>
      </a:majorFont>
      <a:minorFont>
        <a:latin typeface="Open Sans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ideouroki_fonts2">
      <a:majorFont>
        <a:latin typeface="Roboto Slab"/>
        <a:ea typeface=""/>
        <a:cs typeface=""/>
      </a:majorFont>
      <a:minorFont>
        <a:latin typeface="Open Sans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4537</TotalTime>
  <Words>1219</Words>
  <Application>Microsoft Office PowerPoint</Application>
  <PresentationFormat>Экран (16:9)</PresentationFormat>
  <Paragraphs>529</Paragraphs>
  <Slides>22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Open Sans</vt:lpstr>
      <vt:lpstr>Roboto Slab</vt:lpstr>
      <vt:lpstr>1_Тема Office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CompEdu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вычислений в электронных таблицах. Абсолютные и относительные ссылки</dc:title>
  <dc:creator>User</dc:creator>
  <cp:lastModifiedBy>DVS_FILMS</cp:lastModifiedBy>
  <cp:revision>311</cp:revision>
  <dcterms:created xsi:type="dcterms:W3CDTF">2015-12-16T06:36:04Z</dcterms:created>
  <dcterms:modified xsi:type="dcterms:W3CDTF">2021-07-28T06:47:38Z</dcterms:modified>
</cp:coreProperties>
</file>