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70" r:id="rId6"/>
    <p:sldId id="272" r:id="rId7"/>
    <p:sldId id="260" r:id="rId8"/>
    <p:sldId id="261" r:id="rId9"/>
    <p:sldId id="263" r:id="rId10"/>
    <p:sldId id="264" r:id="rId11"/>
    <p:sldId id="265" r:id="rId12"/>
    <p:sldId id="262" r:id="rId13"/>
    <p:sldId id="266" r:id="rId14"/>
    <p:sldId id="267" r:id="rId15"/>
    <p:sldId id="268" r:id="rId16"/>
    <p:sldId id="269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70C3D-FABB-44BD-85F4-B5CB1C3E1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40925-685E-4180-A24E-E7A9C85A4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C20A53-ABEF-4B3A-807F-00208F89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A05BF-E3BC-4CFF-A5D8-83C88502F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22536B-FC59-4593-975D-39CD5904B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14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F05CA-EF5E-4634-96F6-5817B02F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7FB92-CBB7-4265-8499-B9AA7B907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01DF4F-DCE1-4213-9FD0-9D48CFEF8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E6E028-A652-443C-B509-9BD1C0CD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73A12E-7C58-4C14-B48D-252E59F4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91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2815CE-6257-4946-9393-D7C64CB8C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A87312-CD8E-41B8-B3C2-84B92DB89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0A1443-181D-43DD-B857-26F2174EA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FCA2E6-AAD2-4224-B3C4-C3C12F435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1E7D1-D34D-4B2B-A2BC-5BFD16CC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60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9AD31-69D4-4B85-A626-013F7420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0D9C6-BA76-4AD2-820A-391963582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5B53A5-E25B-42DB-AAE0-1353BAC5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29419-49A6-4785-BC75-6FC09E1A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F0BCF7-E6FF-4D2F-A535-C56FA7C9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C0C31-394D-4288-822B-5914A8FD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3B5911-CABC-4CAC-A8E4-23C664D2B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2D381F-9B86-449A-BB05-4942FB625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ACC01-176B-4466-826D-69CA2B07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5DD1BE-B449-4EE3-BB79-C78F6F03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08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46203-3672-4CB2-A78E-38B53398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24D5A-D657-4B42-9FD9-66B6DFE56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0CFF32-A6E7-4FA5-AB54-7F4D9BF88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8CBF28-6150-4EC3-85AD-C36F4BB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0E611-8B1E-4915-B32F-42BB00FF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EC1740-B950-40C8-A647-F2DB93D1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89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6111C-03CC-411E-8977-9BEF5761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BEF7A4-428D-4A8C-967C-CCFF819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B0CD11-A72E-4FB6-9518-8C7C88B46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C419F4-E33F-497D-B46C-D58F86D6A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F8D3E3-D44D-44E2-BA59-6F952049A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AE238B-BEE5-43A1-8BF4-505B2A3E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E6170A-13D2-4A24-95EE-BABC5A01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43D8DA-333F-4138-92C7-0B39B741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3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9F9ED-6336-4C97-B2B8-3CA5074F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13C829-12EC-4F79-AB42-6AB7CC4E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7D9793-D7DD-4112-ABFF-3C955720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685675-A599-4365-85A7-C715D818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0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C97F99-8849-4A87-B712-A14717ED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E13D36-30EC-4425-82CA-37886C68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1A65F5-C8AC-4E7F-BFD5-CCFB92334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7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D8A6F-BCAB-46D5-AFAA-0C15349BD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D9FEAC-F142-4912-B3D8-E453DE8EA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3797B-19EB-4021-83FB-1279359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489937-9E97-416B-857F-19701E6D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1AE478-15CD-46CB-A84C-67C5C6D5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398FDD-32F7-4501-A6E3-4B7B9A5D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9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E8E1B-AE82-4506-8B29-21C1EC33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9A552F-ADE0-47E4-AD6C-DB54E4798C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99AEEF-F1B8-4D1A-B164-2E3E695A0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F794A9-CD8D-448B-BBB1-266569CE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DADFF5-BC74-40F9-AFDA-C5EF73DB4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2E27EF-D9C1-4534-B90F-471D2A0F7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15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EBD39-1B31-4903-AB4F-BF06B202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770835-A26E-4140-91A8-C2F3C5401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9D0BE2-9840-4E4B-9196-B622D4B5C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E8F63-345D-4EDD-B9CB-A6E0A7F5C343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69BE2-9DAB-419E-B6CB-ACADE3144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40D12-2283-48BB-B766-7FBD7B129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7B768-FF0A-474B-B6EA-77E4FE1D3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46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B42A8A6-DB2B-4373-80DD-2ADB595F581C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0EDB387-DD85-4C63-BA00-5D5C3737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CC4F7EF-DD48-434E-9B3F-72D932B2666E}"/>
                </a:ext>
              </a:extLst>
            </p:cNvPr>
            <p:cNvGrpSpPr/>
            <p:nvPr/>
          </p:nvGrpSpPr>
          <p:grpSpPr>
            <a:xfrm>
              <a:off x="308237" y="130567"/>
              <a:ext cx="11702703" cy="2775710"/>
              <a:chOff x="308237" y="130567"/>
              <a:chExt cx="11702703" cy="2775710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D567C40F-3D5A-4001-B1F7-E88778BC8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6570" y="130567"/>
                <a:ext cx="5257800" cy="1400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11A74813-B7C4-4D65-A605-022502EBF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5228" y="196676"/>
                <a:ext cx="965712" cy="468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642010D-2B33-4A78-AA56-37AEEE0DCED3}"/>
                  </a:ext>
                </a:extLst>
              </p:cNvPr>
              <p:cNvSpPr/>
              <p:nvPr/>
            </p:nvSpPr>
            <p:spPr>
              <a:xfrm>
                <a:off x="308237" y="1151951"/>
                <a:ext cx="11394466" cy="17543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i="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Поиск информации </a:t>
                </a:r>
              </a:p>
              <a:p>
                <a:pPr algn="ctr"/>
                <a:r>
                  <a:rPr lang="ru-RU" sz="5400" b="1" i="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в реляционных базах данных.</a:t>
                </a:r>
                <a:endParaRPr lang="ru-RU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sp>
        <p:nvSpPr>
          <p:cNvPr id="9" name="Дата 8">
            <a:extLst>
              <a:ext uri="{FF2B5EF4-FFF2-40B4-BE49-F238E27FC236}">
                <a16:creationId xmlns:a16="http://schemas.microsoft.com/office/drawing/2014/main" id="{4C7CA025-CE33-467B-A81A-A5D6BA23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A5C4-36E2-49D4-A15C-80F032ED2F31}" type="datetime1">
              <a:rPr lang="ru-RU" smtClean="0"/>
              <a:t>19.01.2022</a:t>
            </a:fld>
            <a:endParaRPr lang="ru-RU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D961C4C7-DE3B-4444-8BD8-2D0DBD77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0EA53B98-B75A-4928-93CF-E69587F5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7DC17-8FEA-4262-80F2-A9696D897DFC}"/>
              </a:ext>
            </a:extLst>
          </p:cNvPr>
          <p:cNvSpPr txBox="1"/>
          <p:nvPr/>
        </p:nvSpPr>
        <p:spPr>
          <a:xfrm>
            <a:off x="3352800" y="2871058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Технология хранения, поиска и сортировки информации.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1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2F6671-7B52-4191-A130-D4955A68F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550" y="331226"/>
            <a:ext cx="5486876" cy="640135"/>
          </a:xfrm>
          <a:prstGeom prst="rect">
            <a:avLst/>
          </a:prstGeom>
        </p:spPr>
      </p:pic>
      <p:pic>
        <p:nvPicPr>
          <p:cNvPr id="3" name="ScreenRecorderProject11">
            <a:hlinkClick r:id="" action="ppaction://media"/>
            <a:extLst>
              <a:ext uri="{FF2B5EF4-FFF2-40B4-BE49-F238E27FC236}">
                <a16:creationId xmlns:a16="http://schemas.microsoft.com/office/drawing/2014/main" id="{FF377796-843B-4336-A39C-B7C31A0B96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862" y="1143000"/>
            <a:ext cx="6858000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96BB9F-9BAD-4925-AE8C-02F5A44DD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97" y="3746290"/>
            <a:ext cx="857250" cy="122872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361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BD82B8A-6E35-4DD0-9EBC-FD08F210498E}"/>
              </a:ext>
            </a:extLst>
          </p:cNvPr>
          <p:cNvGrpSpPr/>
          <p:nvPr/>
        </p:nvGrpSpPr>
        <p:grpSpPr>
          <a:xfrm>
            <a:off x="4544433" y="258793"/>
            <a:ext cx="3103133" cy="1152516"/>
            <a:chOff x="4613445" y="905774"/>
            <a:chExt cx="3103133" cy="115251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60B018D-FD24-4703-86E9-E0B74A292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3445" y="1418155"/>
              <a:ext cx="3103133" cy="640135"/>
            </a:xfrm>
            <a:prstGeom prst="rect">
              <a:avLst/>
            </a:prstGeom>
          </p:spPr>
        </p:pic>
        <p:sp>
          <p:nvSpPr>
            <p:cNvPr id="4" name="Стрелка: вниз 3">
              <a:extLst>
                <a:ext uri="{FF2B5EF4-FFF2-40B4-BE49-F238E27FC236}">
                  <a16:creationId xmlns:a16="http://schemas.microsoft.com/office/drawing/2014/main" id="{1ABB51F1-61CE-4859-9D64-778A3F40B526}"/>
                </a:ext>
              </a:extLst>
            </p:cNvPr>
            <p:cNvSpPr/>
            <p:nvPr/>
          </p:nvSpPr>
          <p:spPr>
            <a:xfrm>
              <a:off x="6096000" y="905774"/>
              <a:ext cx="434196" cy="51238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ScreenRecorderProject12">
            <a:hlinkClick r:id="" action="ppaction://media"/>
            <a:extLst>
              <a:ext uri="{FF2B5EF4-FFF2-40B4-BE49-F238E27FC236}">
                <a16:creationId xmlns:a16="http://schemas.microsoft.com/office/drawing/2014/main" id="{4F918897-4906-40E8-9FDE-26FD8662C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5086" y="1283555"/>
            <a:ext cx="6858000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F55C00-E11C-4095-8B8E-C70A6F539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886" y="6167911"/>
            <a:ext cx="4724400" cy="40005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2762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RecorderProject10">
            <a:hlinkClick r:id="" action="ppaction://media"/>
            <a:extLst>
              <a:ext uri="{FF2B5EF4-FFF2-40B4-BE49-F238E27FC236}">
                <a16:creationId xmlns:a16="http://schemas.microsoft.com/office/drawing/2014/main" id="{02C89A83-E1BD-4F4F-AF98-63E996CCAA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3982" y="411942"/>
            <a:ext cx="8349246" cy="556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10BD46C-5FD9-419F-9998-F9691B0516EB}"/>
              </a:ext>
            </a:extLst>
          </p:cNvPr>
          <p:cNvGrpSpPr/>
          <p:nvPr/>
        </p:nvGrpSpPr>
        <p:grpSpPr>
          <a:xfrm>
            <a:off x="4040619" y="317396"/>
            <a:ext cx="3834716" cy="1158611"/>
            <a:chOff x="4247653" y="1930536"/>
            <a:chExt cx="3834716" cy="115861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92409C7-C2BA-48B6-BDAC-AF78BAB29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7653" y="2449012"/>
              <a:ext cx="3834716" cy="640135"/>
            </a:xfrm>
            <a:prstGeom prst="rect">
              <a:avLst/>
            </a:prstGeom>
          </p:spPr>
        </p:pic>
        <p:sp>
          <p:nvSpPr>
            <p:cNvPr id="4" name="Стрелка: вниз 3">
              <a:extLst>
                <a:ext uri="{FF2B5EF4-FFF2-40B4-BE49-F238E27FC236}">
                  <a16:creationId xmlns:a16="http://schemas.microsoft.com/office/drawing/2014/main" id="{3E7C2321-096A-4312-95F5-8237F8E71D0D}"/>
                </a:ext>
              </a:extLst>
            </p:cNvPr>
            <p:cNvSpPr/>
            <p:nvPr/>
          </p:nvSpPr>
          <p:spPr>
            <a:xfrm>
              <a:off x="6165011" y="1930536"/>
              <a:ext cx="434196" cy="51238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ScreenRecorderProject14">
            <a:hlinkClick r:id="" action="ppaction://media"/>
            <a:extLst>
              <a:ext uri="{FF2B5EF4-FFF2-40B4-BE49-F238E27FC236}">
                <a16:creationId xmlns:a16="http://schemas.microsoft.com/office/drawing/2014/main" id="{432F6A93-2938-4B36-929A-12D1793951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619" y="1450128"/>
            <a:ext cx="6858000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03DFDC-BEC1-4CF4-AFD4-277299ED1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223" y="2399042"/>
            <a:ext cx="3933931" cy="228510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563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9812E4-1B9B-4B82-A021-9CD6D435D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365" y="188228"/>
            <a:ext cx="6901270" cy="1322947"/>
          </a:xfrm>
          <a:prstGeom prst="rect">
            <a:avLst/>
          </a:prstGeom>
        </p:spPr>
      </p:pic>
      <p:pic>
        <p:nvPicPr>
          <p:cNvPr id="4" name="ScreenRecorderProject17">
            <a:hlinkClick r:id="" action="ppaction://media"/>
            <a:extLst>
              <a:ext uri="{FF2B5EF4-FFF2-40B4-BE49-F238E27FC236}">
                <a16:creationId xmlns:a16="http://schemas.microsoft.com/office/drawing/2014/main" id="{C7005103-D0E7-42A5-92C8-977E136233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5365" y="1511175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08D923-6BE1-4672-BFA8-CB965961814B}"/>
              </a:ext>
            </a:extLst>
          </p:cNvPr>
          <p:cNvSpPr txBox="1"/>
          <p:nvPr/>
        </p:nvSpPr>
        <p:spPr>
          <a:xfrm>
            <a:off x="3114135" y="163902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Второй вариант решения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1D0B0C-B720-49CD-A6F4-643566F2C6E3}"/>
              </a:ext>
            </a:extLst>
          </p:cNvPr>
          <p:cNvSpPr txBox="1"/>
          <p:nvPr/>
        </p:nvSpPr>
        <p:spPr>
          <a:xfrm>
            <a:off x="364464" y="816216"/>
            <a:ext cx="11332955" cy="559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Все данные можно свести в одну таблицу в закладке «Движение товаров» с помощью функции </a:t>
            </a: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ВПР</a:t>
            </a: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. Функция </a:t>
            </a: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ВПР</a:t>
            </a: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используется для выполнения вертикального поиска значения в крайнем левом столбце таблицы возвращает значение, которое находится в той же самой строке в столбце с заданным номером. В ячейку </a:t>
            </a:r>
            <a:r>
              <a:rPr lang="en-US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H</a:t>
            </a: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2 запишем формулу </a:t>
            </a:r>
          </a:p>
          <a:p>
            <a:pPr marL="637540">
              <a:lnSpc>
                <a:spcPct val="115000"/>
              </a:lnSpc>
            </a:pP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=ВПР(C2;Магазин!A:C;2;ЛОЖЬ)</a:t>
            </a:r>
            <a:endParaRPr lang="ru-RU" sz="24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637540">
              <a:lnSpc>
                <a:spcPct val="115000"/>
              </a:lnSpc>
            </a:pP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и скопируем ее во все строки этого столбца, в которых есть записи.</a:t>
            </a:r>
          </a:p>
          <a:p>
            <a:pPr marL="637540">
              <a:lnSpc>
                <a:spcPct val="115000"/>
              </a:lnSpc>
            </a:pP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В ячейку </a:t>
            </a:r>
            <a:r>
              <a:rPr lang="en-US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I</a:t>
            </a: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2 запишем формулу</a:t>
            </a:r>
          </a:p>
          <a:p>
            <a:pPr marL="637540">
              <a:lnSpc>
                <a:spcPct val="115000"/>
              </a:lnSpc>
            </a:pP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=ВПР(D2;Товар!A:C;3;ЛОЖЬ)</a:t>
            </a:r>
            <a:endParaRPr lang="ru-RU" sz="24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63754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и скопируем ее во все строки этого столбца, в которых есть записи.</a:t>
            </a:r>
          </a:p>
        </p:txBody>
      </p:sp>
    </p:spTree>
    <p:extLst>
      <p:ext uri="{BB962C8B-B14F-4D97-AF65-F5344CB8AC3E}">
        <p14:creationId xmlns:p14="http://schemas.microsoft.com/office/powerpoint/2010/main" val="1911848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6813C2-1F22-449D-BBE0-505CBD92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1162050"/>
            <a:ext cx="98488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1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956088-C94C-4F9C-BB76-9FBEAFE73A19}"/>
              </a:ext>
            </a:extLst>
          </p:cNvPr>
          <p:cNvSpPr txBox="1"/>
          <p:nvPr/>
        </p:nvSpPr>
        <p:spPr>
          <a:xfrm>
            <a:off x="3109142" y="0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Третий вариант решения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2649C-0B28-4B2E-98D8-828C65B2B9A2}"/>
              </a:ext>
            </a:extLst>
          </p:cNvPr>
          <p:cNvSpPr txBox="1"/>
          <p:nvPr/>
        </p:nvSpPr>
        <p:spPr>
          <a:xfrm>
            <a:off x="-358076" y="408542"/>
            <a:ext cx="12550076" cy="6449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7540">
              <a:lnSpc>
                <a:spcPct val="115000"/>
              </a:lnSpc>
            </a:pP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Воспользуемся функцией </a:t>
            </a: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СУММЕСЛИМН</a:t>
            </a: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. Функция </a:t>
            </a: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СУММЕСЛИМН</a:t>
            </a: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используется для суммирования переданных значений с учетом нескольких критериев отбора данных, которые указываются в качестве аргументов функции, и возвращает полученное суммарное значение.</a:t>
            </a:r>
          </a:p>
          <a:p>
            <a:pPr marL="637540">
              <a:lnSpc>
                <a:spcPct val="115000"/>
              </a:lnSpc>
            </a:pP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В свободную ячейку запишем следующую формулу:</a:t>
            </a:r>
          </a:p>
          <a:p>
            <a:pPr marL="637540">
              <a:lnSpc>
                <a:spcPct val="115000"/>
              </a:lnSpc>
            </a:pP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=СУММЕСЛИМН(</a:t>
            </a:r>
            <a:r>
              <a:rPr lang="ru-RU" sz="2400" b="1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E:E;I:I;"Яйцо</a:t>
            </a:r>
            <a:r>
              <a:rPr lang="ru-RU" sz="2400" b="1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ru-RU" sz="2400" b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диетическое</a:t>
            </a: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";</a:t>
            </a:r>
            <a:r>
              <a:rPr lang="ru-RU" sz="2400" b="1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H:H;"Заречный";F:F;"Поступление</a:t>
            </a: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")-СУММЕСЛИМН(</a:t>
            </a:r>
            <a:r>
              <a:rPr lang="ru-RU" sz="2400" b="1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E:E;I:I;"Яйцо</a:t>
            </a: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ru-RU" sz="2400" b="1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диетическое";H:H;"Заречный";F:F;"Продажа</a:t>
            </a: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")</a:t>
            </a:r>
            <a:endParaRPr lang="ru-RU" sz="24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637540">
              <a:lnSpc>
                <a:spcPct val="115000"/>
              </a:lnSpc>
            </a:pPr>
            <a:r>
              <a:rPr lang="ru-RU" sz="24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указав точные названия товара, района и типа операции, или формулу с абсолютными ссылками на ячейки, содержащие эти названия:</a:t>
            </a:r>
          </a:p>
          <a:p>
            <a:pPr marL="63754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=СУММЕСЛИМН(</a:t>
            </a:r>
            <a:r>
              <a:rPr lang="ru-RU" sz="2400" b="1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E:E;I:I;Товар</a:t>
            </a: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!$C$16;H:H;Магазин!B$4;F:F;F$2)-СУММЕСЛИМН(</a:t>
            </a:r>
            <a:r>
              <a:rPr lang="ru-RU" sz="2400" b="1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E:E;I:I;Товар</a:t>
            </a:r>
            <a:r>
              <a:rPr lang="ru-RU" sz="24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!$C$16;H:H;Магазин!B$4;F:F;F$3)</a:t>
            </a:r>
            <a:endParaRPr lang="ru-RU" sz="24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86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E1F64B-8729-4E3C-8A35-A806F32877A3}"/>
              </a:ext>
            </a:extLst>
          </p:cNvPr>
          <p:cNvSpPr/>
          <p:nvPr/>
        </p:nvSpPr>
        <p:spPr>
          <a:xfrm>
            <a:off x="4171242" y="-66011"/>
            <a:ext cx="3849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Надо уметь.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7FC21-598A-4956-8862-C457CE5BB813}"/>
              </a:ext>
            </a:extLst>
          </p:cNvPr>
          <p:cNvSpPr txBox="1"/>
          <p:nvPr/>
        </p:nvSpPr>
        <p:spPr>
          <a:xfrm>
            <a:off x="155697" y="942927"/>
            <a:ext cx="11880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Для решения задач этого типа нужно уметь выполнять сортировку в электронных таблицах: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ScreenRecorderProject6">
            <a:hlinkClick r:id="" action="ppaction://media"/>
            <a:extLst>
              <a:ext uri="{FF2B5EF4-FFF2-40B4-BE49-F238E27FC236}">
                <a16:creationId xmlns:a16="http://schemas.microsoft.com/office/drawing/2014/main" id="{8A14E41D-9E4A-4E93-8DF4-C487A59D2D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999" y="1859532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6E33B4-3698-4B98-9ED4-5A24AC15E890}"/>
              </a:ext>
            </a:extLst>
          </p:cNvPr>
          <p:cNvSpPr/>
          <p:nvPr/>
        </p:nvSpPr>
        <p:spPr>
          <a:xfrm>
            <a:off x="4171242" y="-66011"/>
            <a:ext cx="3849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Надо уметь.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1AF79-4D3D-4E25-B10C-0352C8A47F7B}"/>
              </a:ext>
            </a:extLst>
          </p:cNvPr>
          <p:cNvSpPr txBox="1"/>
          <p:nvPr/>
        </p:nvSpPr>
        <p:spPr>
          <a:xfrm>
            <a:off x="155697" y="942927"/>
            <a:ext cx="11880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Для решения задач этого типа нужно уметь выполнять фильтрацию в электронных таблицах: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ScreenRecorderProject8">
            <a:hlinkClick r:id="" action="ppaction://media"/>
            <a:extLst>
              <a:ext uri="{FF2B5EF4-FFF2-40B4-BE49-F238E27FC236}">
                <a16:creationId xmlns:a16="http://schemas.microsoft.com/office/drawing/2014/main" id="{4FA60F2E-D1BD-4998-9BEF-7C7CFA9DE1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999" y="1859532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5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E41988-EDBE-4922-A0F9-22E0DB866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397" y="0"/>
            <a:ext cx="3853006" cy="926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DE0DFE-EFD7-4BD4-A696-A2C698FC5C68}"/>
              </a:ext>
            </a:extLst>
          </p:cNvPr>
          <p:cNvSpPr txBox="1"/>
          <p:nvPr/>
        </p:nvSpPr>
        <p:spPr>
          <a:xfrm>
            <a:off x="155697" y="942927"/>
            <a:ext cx="118806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Копировать таблицы: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ScreenRecorderProject9">
            <a:hlinkClick r:id="" action="ppaction://media"/>
            <a:extLst>
              <a:ext uri="{FF2B5EF4-FFF2-40B4-BE49-F238E27FC236}">
                <a16:creationId xmlns:a16="http://schemas.microsoft.com/office/drawing/2014/main" id="{A1DFC25B-6263-4B3F-8CFC-CDCC45C21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3690" y="1789981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3A9B60-27D3-45AA-84F3-218E0ABEE8C3}"/>
              </a:ext>
            </a:extLst>
          </p:cNvPr>
          <p:cNvSpPr txBox="1"/>
          <p:nvPr/>
        </p:nvSpPr>
        <p:spPr>
          <a:xfrm>
            <a:off x="700895" y="2228671"/>
            <a:ext cx="109102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1E1E1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=В.ПРОСМОТР(то, что вы хотите найти, где ее искать; номер столбца в диапазоне, содержащего возвращаемую величину, возвращает приблизительное или точное совпадение, обозначенные как 1/ИСТИНА или 0/ЛОЖЬ).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6DE7AB-2864-4818-AF0C-2431D07E2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397" y="0"/>
            <a:ext cx="3853006" cy="926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E02767-A4D2-4D13-AB31-D6B538FE33B5}"/>
              </a:ext>
            </a:extLst>
          </p:cNvPr>
          <p:cNvSpPr txBox="1"/>
          <p:nvPr/>
        </p:nvSpPr>
        <p:spPr>
          <a:xfrm>
            <a:off x="155697" y="942927"/>
            <a:ext cx="118806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Использовать функцию ВПР: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46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RecorderProject18">
            <a:hlinkClick r:id="" action="ppaction://media"/>
            <a:extLst>
              <a:ext uri="{FF2B5EF4-FFF2-40B4-BE49-F238E27FC236}">
                <a16:creationId xmlns:a16="http://schemas.microsoft.com/office/drawing/2014/main" id="{0270B359-49DC-4E23-84D6-B238CFE9E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2212" y="1287809"/>
            <a:ext cx="6858000" cy="4572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7A9FCB-461B-462C-B8C4-3B5EE10D6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397" y="0"/>
            <a:ext cx="3853006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D3E89F-D00B-4F98-A8AD-DEA912614665}"/>
              </a:ext>
            </a:extLst>
          </p:cNvPr>
          <p:cNvSpPr/>
          <p:nvPr/>
        </p:nvSpPr>
        <p:spPr>
          <a:xfrm>
            <a:off x="3385967" y="0"/>
            <a:ext cx="5420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Пример задания.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63007-3D90-484D-B6C9-E4F2E490DB67}"/>
              </a:ext>
            </a:extLst>
          </p:cNvPr>
          <p:cNvSpPr txBox="1"/>
          <p:nvPr/>
        </p:nvSpPr>
        <p:spPr>
          <a:xfrm>
            <a:off x="450829" y="841368"/>
            <a:ext cx="11643405" cy="5175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В файле </a:t>
            </a:r>
            <a:r>
              <a:rPr lang="ru-RU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3-0.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xls</a:t>
            </a:r>
            <a:r>
              <a:rPr lang="en-US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приведён фрагмент базы данных «Продукты» о поставках товаров в магазины районов города. База данных состоит из трёх таблиц. Таблица «Движение товаров» содержит записи о поставках товаров в магазины в течение первой декады июня 2021 г., а также информацию о проданных товарах. Поле Тип операции содержит значение Поступление или Продажа, а в соответствующее поле Количество упаковок, шт. занесена информация о том, сколько упаковок товара поступило в магазин или было продано в течение дня. Таблица «Товар» содержит информацию об основных характеристиках каждого товара. Таблица «Магазин» содержит информацию о местонахождении магазинов. На рисунке приведена схема указанной базы данных.</a:t>
            </a:r>
            <a:endParaRPr lang="ru-RU" sz="24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4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A2AABE-6805-46C0-9C2C-9FEE5CF19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977" y="266513"/>
            <a:ext cx="9945502" cy="3994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E43269-14B1-4551-BA80-168B5FDB5181}"/>
              </a:ext>
            </a:extLst>
          </p:cNvPr>
          <p:cNvSpPr txBox="1"/>
          <p:nvPr/>
        </p:nvSpPr>
        <p:spPr>
          <a:xfrm>
            <a:off x="553521" y="4477109"/>
            <a:ext cx="11531360" cy="1766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Используя информацию из приведённой базы данных, определите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на сколько увеличилось </a:t>
            </a:r>
            <a:r>
              <a:rPr lang="ru-RU" sz="2400" b="1" dirty="0">
                <a:solidFill>
                  <a:srgbClr val="FF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количество упаковок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яиц диетических</a:t>
            </a:r>
            <a:r>
              <a:rPr lang="ru-RU" sz="2400" b="1" dirty="0">
                <a:solidFill>
                  <a:srgbClr val="FF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, имеющихся в наличии в </a:t>
            </a:r>
            <a:r>
              <a:rPr lang="ru-RU" sz="2400" b="1" dirty="0">
                <a:solidFill>
                  <a:srgbClr val="7030A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магазинах Заречного района</a:t>
            </a:r>
            <a:r>
              <a:rPr lang="ru-RU" sz="2400" b="1" dirty="0">
                <a:solidFill>
                  <a:srgbClr val="FF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, за период с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1 по 10 июня включительно</a:t>
            </a:r>
            <a:r>
              <a:rPr lang="ru-RU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. В ответе запишите только число.</a:t>
            </a:r>
            <a:endParaRPr lang="ru-RU" sz="2400" b="1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1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74E016-DF3F-4427-8A20-B7439AFC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093" y="374358"/>
            <a:ext cx="5480779" cy="64013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76CC088-6AAD-4EAB-8F58-FCB9A4C8F138}"/>
              </a:ext>
            </a:extLst>
          </p:cNvPr>
          <p:cNvSpPr/>
          <p:nvPr/>
        </p:nvSpPr>
        <p:spPr>
          <a:xfrm>
            <a:off x="6165011" y="3768854"/>
            <a:ext cx="485955" cy="147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1EC2DD0-36AE-4B27-940F-51BF6FAFD002}"/>
              </a:ext>
            </a:extLst>
          </p:cNvPr>
          <p:cNvGrpSpPr/>
          <p:nvPr/>
        </p:nvGrpSpPr>
        <p:grpSpPr>
          <a:xfrm>
            <a:off x="4613445" y="905774"/>
            <a:ext cx="3103133" cy="1152516"/>
            <a:chOff x="4613445" y="905774"/>
            <a:chExt cx="3103133" cy="115251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332132A-AE97-435A-A711-BA1CE4CFB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445" y="1418155"/>
              <a:ext cx="3103133" cy="640135"/>
            </a:xfrm>
            <a:prstGeom prst="rect">
              <a:avLst/>
            </a:prstGeom>
          </p:spPr>
        </p:pic>
        <p:sp>
          <p:nvSpPr>
            <p:cNvPr id="18" name="Стрелка: вниз 17">
              <a:extLst>
                <a:ext uri="{FF2B5EF4-FFF2-40B4-BE49-F238E27FC236}">
                  <a16:creationId xmlns:a16="http://schemas.microsoft.com/office/drawing/2014/main" id="{6B95D21D-77B1-47AE-B1E1-8BFFD2EF2B02}"/>
                </a:ext>
              </a:extLst>
            </p:cNvPr>
            <p:cNvSpPr/>
            <p:nvPr/>
          </p:nvSpPr>
          <p:spPr>
            <a:xfrm>
              <a:off x="6096000" y="905774"/>
              <a:ext cx="434196" cy="51238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5DB1773-185C-4FFC-AD0F-320DD9C68482}"/>
              </a:ext>
            </a:extLst>
          </p:cNvPr>
          <p:cNvGrpSpPr/>
          <p:nvPr/>
        </p:nvGrpSpPr>
        <p:grpSpPr>
          <a:xfrm>
            <a:off x="4247653" y="1930536"/>
            <a:ext cx="3834716" cy="1158611"/>
            <a:chOff x="4247653" y="1930536"/>
            <a:chExt cx="3834716" cy="115861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15A731C-D3F0-49AA-B02A-58ACE0D64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7653" y="2449012"/>
              <a:ext cx="3834716" cy="640135"/>
            </a:xfrm>
            <a:prstGeom prst="rect">
              <a:avLst/>
            </a:prstGeom>
          </p:spPr>
        </p:pic>
        <p:sp>
          <p:nvSpPr>
            <p:cNvPr id="19" name="Стрелка: вниз 18">
              <a:extLst>
                <a:ext uri="{FF2B5EF4-FFF2-40B4-BE49-F238E27FC236}">
                  <a16:creationId xmlns:a16="http://schemas.microsoft.com/office/drawing/2014/main" id="{74E0B099-49FB-41A2-BA8C-0AEC6D92CA05}"/>
                </a:ext>
              </a:extLst>
            </p:cNvPr>
            <p:cNvSpPr/>
            <p:nvPr/>
          </p:nvSpPr>
          <p:spPr>
            <a:xfrm>
              <a:off x="6165011" y="1930536"/>
              <a:ext cx="434196" cy="51238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2A1E7-337E-4EF4-A96D-FA7B28753947}"/>
              </a:ext>
            </a:extLst>
          </p:cNvPr>
          <p:cNvGrpSpPr/>
          <p:nvPr/>
        </p:nvGrpSpPr>
        <p:grpSpPr>
          <a:xfrm>
            <a:off x="7758593" y="2947025"/>
            <a:ext cx="1948558" cy="1065687"/>
            <a:chOff x="7620543" y="3029671"/>
            <a:chExt cx="1948558" cy="10656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06EFEF-BC36-48CE-9BA5-F6D4C2985D18}"/>
                </a:ext>
              </a:extLst>
            </p:cNvPr>
            <p:cNvSpPr txBox="1"/>
            <p:nvPr/>
          </p:nvSpPr>
          <p:spPr>
            <a:xfrm>
              <a:off x="7716578" y="3572138"/>
              <a:ext cx="18525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dirty="0"/>
                <a:t>Продажа</a:t>
              </a:r>
            </a:p>
          </p:txBody>
        </p:sp>
        <p:sp>
          <p:nvSpPr>
            <p:cNvPr id="21" name="Стрелка: вниз 20">
              <a:extLst>
                <a:ext uri="{FF2B5EF4-FFF2-40B4-BE49-F238E27FC236}">
                  <a16:creationId xmlns:a16="http://schemas.microsoft.com/office/drawing/2014/main" id="{3EBA9A67-0C63-460F-85CF-5E59B4E9070F}"/>
                </a:ext>
              </a:extLst>
            </p:cNvPr>
            <p:cNvSpPr/>
            <p:nvPr/>
          </p:nvSpPr>
          <p:spPr>
            <a:xfrm rot="19311868">
              <a:off x="7620543" y="3029671"/>
              <a:ext cx="434196" cy="51238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2437E990-9957-45D8-9C1B-F1A3C1842DD7}"/>
              </a:ext>
            </a:extLst>
          </p:cNvPr>
          <p:cNvGrpSpPr/>
          <p:nvPr/>
        </p:nvGrpSpPr>
        <p:grpSpPr>
          <a:xfrm>
            <a:off x="5724704" y="4456982"/>
            <a:ext cx="1852523" cy="1314581"/>
            <a:chOff x="5724704" y="4456982"/>
            <a:chExt cx="1852523" cy="1314581"/>
          </a:xfrm>
        </p:grpSpPr>
        <p:sp>
          <p:nvSpPr>
            <p:cNvPr id="22" name="Стрелка: вниз 21">
              <a:extLst>
                <a:ext uri="{FF2B5EF4-FFF2-40B4-BE49-F238E27FC236}">
                  <a16:creationId xmlns:a16="http://schemas.microsoft.com/office/drawing/2014/main" id="{C180C45E-0B31-4F33-AB3E-C82CFA1FB79D}"/>
                </a:ext>
              </a:extLst>
            </p:cNvPr>
            <p:cNvSpPr/>
            <p:nvPr/>
          </p:nvSpPr>
          <p:spPr>
            <a:xfrm>
              <a:off x="6216770" y="4456982"/>
              <a:ext cx="434196" cy="51238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4B1AC8-AE45-4E0A-869C-051ACDB8553F}"/>
                </a:ext>
              </a:extLst>
            </p:cNvPr>
            <p:cNvSpPr txBox="1"/>
            <p:nvPr/>
          </p:nvSpPr>
          <p:spPr>
            <a:xfrm>
              <a:off x="5724704" y="5248343"/>
              <a:ext cx="18525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dirty="0"/>
                <a:t>Результат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4CBDC6E-570C-4E55-820D-B4191AA716FD}"/>
              </a:ext>
            </a:extLst>
          </p:cNvPr>
          <p:cNvGrpSpPr/>
          <p:nvPr/>
        </p:nvGrpSpPr>
        <p:grpSpPr>
          <a:xfrm>
            <a:off x="2931182" y="2875022"/>
            <a:ext cx="5730424" cy="1114930"/>
            <a:chOff x="3117730" y="2980428"/>
            <a:chExt cx="5730424" cy="11149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A57849-FB73-461C-8CE1-1916D809F8C5}"/>
                </a:ext>
              </a:extLst>
            </p:cNvPr>
            <p:cNvSpPr txBox="1"/>
            <p:nvPr/>
          </p:nvSpPr>
          <p:spPr>
            <a:xfrm>
              <a:off x="3117730" y="3572138"/>
              <a:ext cx="23082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dirty="0"/>
                <a:t>Поступление</a:t>
              </a:r>
            </a:p>
          </p:txBody>
        </p:sp>
        <p:sp>
          <p:nvSpPr>
            <p:cNvPr id="20" name="Стрелка: вниз 19">
              <a:extLst>
                <a:ext uri="{FF2B5EF4-FFF2-40B4-BE49-F238E27FC236}">
                  <a16:creationId xmlns:a16="http://schemas.microsoft.com/office/drawing/2014/main" id="{A62AA211-C354-4924-AABC-11D116AEDA68}"/>
                </a:ext>
              </a:extLst>
            </p:cNvPr>
            <p:cNvSpPr/>
            <p:nvPr/>
          </p:nvSpPr>
          <p:spPr>
            <a:xfrm rot="2518654">
              <a:off x="4497238" y="2980428"/>
              <a:ext cx="434196" cy="51238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D235E44-3E11-41A7-B443-DA31C2966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6063" y="3353064"/>
              <a:ext cx="4932091" cy="640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78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581</Words>
  <Application>Microsoft Office PowerPoint</Application>
  <PresentationFormat>Широкоэкранный</PresentationFormat>
  <Paragraphs>32</Paragraphs>
  <Slides>17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DVS_FILMS</dc:creator>
  <cp:lastModifiedBy>DVS_FILMS</cp:lastModifiedBy>
  <cp:revision>7</cp:revision>
  <dcterms:created xsi:type="dcterms:W3CDTF">2022-01-18T15:36:57Z</dcterms:created>
  <dcterms:modified xsi:type="dcterms:W3CDTF">2022-01-19T02:29:49Z</dcterms:modified>
</cp:coreProperties>
</file>