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5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8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9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7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2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8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3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9F63-03BF-4DC7-99DD-8BEF0AB8FDEB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6B59-52A4-47BE-8132-543EB86CF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3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19872" y="339502"/>
                <a:ext cx="2218749" cy="831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39502"/>
                <a:ext cx="2218749" cy="8310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1920" y="1275606"/>
                <a:ext cx="1211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275606"/>
                <a:ext cx="121174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1752530"/>
                <a:ext cx="366600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52530"/>
                <a:ext cx="3666004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2665123"/>
                <a:ext cx="489384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0,04−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0,3∙0,1)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0,1+0,04)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≈1,4 </m:t>
                      </m:r>
                      <m:r>
                        <a:rPr lang="ru-RU" sz="2400" b="0" i="1" smtClean="0">
                          <a:latin typeface="Cambria Math"/>
                        </a:rPr>
                        <m:t>м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65123"/>
                <a:ext cx="4893840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32240" y="3723878"/>
                <a:ext cx="21398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/>
                        </a:rPr>
                        <m:t>Ответ: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=1,4 м.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723878"/>
                <a:ext cx="213981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95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151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Два груза, соединённые пружиной, движутся по </a:t>
            </a:r>
            <a:r>
              <a:rPr lang="ru-RU" b="1" i="0" u="none" strike="noStrike" dirty="0" smtClean="0">
                <a:solidFill>
                  <a:srgbClr val="00B050"/>
                </a:solidFill>
                <a:latin typeface="Courier New"/>
              </a:rPr>
              <a:t>гладкой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 горизонтальной поверхности стола. Масса первого груза 3 кг, масса второго — 2 кг. Жёсткость пружины 800 Н/м.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872"/>
            <a:ext cx="540000" cy="3155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3861"/>
            <a:ext cx="2242732" cy="78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990" y="1563638"/>
            <a:ext cx="8840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Courier New"/>
              </a:rPr>
              <a:t>На первый груз действует сила 30 Н, направленная под углом 30° к горизонту. Чему равно удлинение пружины?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2165836"/>
                <a:ext cx="170110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Дано: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</a:rPr>
                  <a:t>3 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кг</a:t>
                </a:r>
                <a:endParaRPr lang="en-US" b="1" dirty="0" smtClean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b="1" baseline="-25000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</a:rPr>
                  <a:t>2 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кг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k = 800 Н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/м</a:t>
                </a:r>
              </a:p>
              <a:p>
                <a:r>
                  <a:rPr lang="el-GR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α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 = 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3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0</a:t>
                </a:r>
                <a:r>
                  <a:rPr lang="ru-RU" dirty="0" smtClean="0">
                    <a:solidFill>
                      <a:srgbClr val="7030A0"/>
                    </a:solidFill>
                    <a:latin typeface="Courier New"/>
                  </a:rPr>
                  <a:t>°</a:t>
                </a:r>
                <a:endParaRPr lang="en-US" dirty="0" smtClean="0">
                  <a:solidFill>
                    <a:srgbClr val="7030A0"/>
                  </a:solidFill>
                  <a:latin typeface="Courier New"/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F= 30 H</a:t>
                </a:r>
                <a:endParaRPr lang="ru-RU" b="1" dirty="0" smtClean="0">
                  <a:solidFill>
                    <a:srgbClr val="7030A0"/>
                  </a:solidFill>
                  <a:latin typeface="Courier New"/>
                  <a:cs typeface="Courier New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Δ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𝒍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 −?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65836"/>
                <a:ext cx="1701107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2857" t="-1497" r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107504" y="3867894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2165836"/>
            <a:ext cx="0" cy="1990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35021" y="216583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Решение: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91" y="2520480"/>
            <a:ext cx="6417949" cy="216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72840" y="4317206"/>
                <a:ext cx="683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40" y="4317206"/>
                <a:ext cx="68390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2951" r="-3750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95314" y="4317206"/>
                <a:ext cx="683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14" y="4317206"/>
                <a:ext cx="68390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2951" r="-3716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5936" y="2617359"/>
                <a:ext cx="49404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617359"/>
                <a:ext cx="494046" cy="4029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40152" y="2639638"/>
                <a:ext cx="494046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39638"/>
                <a:ext cx="494046" cy="4029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50474" y="3171197"/>
                <a:ext cx="545662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474" y="3171197"/>
                <a:ext cx="545662" cy="434799"/>
              </a:xfrm>
              <a:prstGeom prst="rect">
                <a:avLst/>
              </a:prstGeom>
              <a:blipFill rotWithShape="1"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53248" y="3171197"/>
                <a:ext cx="545662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у2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248" y="3171197"/>
                <a:ext cx="545662" cy="434799"/>
              </a:xfrm>
              <a:prstGeom prst="rect">
                <a:avLst/>
              </a:prstGeom>
              <a:blipFill rotWithShape="1"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елка вправо 19"/>
          <p:cNvSpPr/>
          <p:nvPr/>
        </p:nvSpPr>
        <p:spPr>
          <a:xfrm>
            <a:off x="7529513" y="3653088"/>
            <a:ext cx="648073" cy="6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52320" y="3171197"/>
                <a:ext cx="5156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aseline="-25000" dirty="0" smtClean="0"/>
                  <a:t>1</a:t>
                </a:r>
                <a:endParaRPr lang="ru-RU" sz="2800" baseline="-25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171197"/>
                <a:ext cx="515654" cy="513282"/>
              </a:xfrm>
              <a:prstGeom prst="rect">
                <a:avLst/>
              </a:prstGeom>
              <a:blipFill rotWithShape="1">
                <a:blip r:embed="rId12"/>
                <a:stretch>
                  <a:fillRect r="-10588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трелка вправо 21"/>
          <p:cNvSpPr/>
          <p:nvPr/>
        </p:nvSpPr>
        <p:spPr>
          <a:xfrm>
            <a:off x="3192095" y="3294531"/>
            <a:ext cx="648073" cy="6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14902" y="2812640"/>
                <a:ext cx="5156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aseline="-25000" dirty="0" smtClean="0"/>
                  <a:t>2</a:t>
                </a:r>
                <a:endParaRPr lang="ru-RU" sz="2800" baseline="-25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902" y="2812640"/>
                <a:ext cx="515654" cy="513282"/>
              </a:xfrm>
              <a:prstGeom prst="rect">
                <a:avLst/>
              </a:prstGeom>
              <a:blipFill rotWithShape="1">
                <a:blip r:embed="rId13"/>
                <a:stretch>
                  <a:fillRect r="-9412" b="-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08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793"/>
            <a:ext cx="64198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2570956"/>
                <a:ext cx="4066562" cy="548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у1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70956"/>
                <a:ext cx="4066562" cy="5489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5776" y="3075806"/>
                <a:ext cx="3515128" cy="548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у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75806"/>
                <a:ext cx="3515128" cy="548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право 4"/>
          <p:cNvSpPr/>
          <p:nvPr/>
        </p:nvSpPr>
        <p:spPr>
          <a:xfrm>
            <a:off x="6892247" y="1444983"/>
            <a:ext cx="648073" cy="6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5054" y="963092"/>
                <a:ext cx="5156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aseline="-25000" dirty="0" smtClean="0"/>
                  <a:t>1</a:t>
                </a:r>
                <a:endParaRPr lang="ru-RU" sz="2800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54" y="963092"/>
                <a:ext cx="515654" cy="513282"/>
              </a:xfrm>
              <a:prstGeom prst="rect">
                <a:avLst/>
              </a:prstGeom>
              <a:blipFill rotWithShape="1">
                <a:blip r:embed="rId5"/>
                <a:stretch>
                  <a:fillRect r="-9412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2554829" y="1086426"/>
            <a:ext cx="648073" cy="6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77636" y="604535"/>
                <a:ext cx="5156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aseline="-25000" dirty="0" smtClean="0"/>
                  <a:t>2</a:t>
                </a:r>
                <a:endParaRPr lang="ru-RU" sz="2800" baseline="-25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36" y="604535"/>
                <a:ext cx="515654" cy="513282"/>
              </a:xfrm>
              <a:prstGeom prst="rect">
                <a:avLst/>
              </a:prstGeom>
              <a:blipFill rotWithShape="1">
                <a:blip r:embed="rId6"/>
                <a:stretch>
                  <a:fillRect r="-10588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3627639"/>
                <a:ext cx="344806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𝐹𝑐𝑜𝑠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/>
                      </a:rPr>
                      <m:t>α</m:t>
                    </m:r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400" b="0" i="1" dirty="0" smtClean="0">
                            <a:latin typeface="Cambria Math"/>
                          </a:rPr>
                          <m:t>у1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27639"/>
                <a:ext cx="3448060" cy="495649"/>
              </a:xfrm>
              <a:prstGeom prst="rect">
                <a:avLst/>
              </a:prstGeom>
              <a:blipFill rotWithShape="1">
                <a:blip r:embed="rId7"/>
                <a:stretch>
                  <a:fillRect l="-531"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170" y="4092325"/>
                <a:ext cx="186063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dirty="0" smtClean="0">
                              <a:latin typeface="Cambria Math"/>
                            </a:rPr>
                            <m:t>у1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0" y="4092325"/>
                <a:ext cx="1860638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82992" y="3661622"/>
                <a:ext cx="38289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0</m:t>
                    </m:r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𝐹𝑠𝑖𝑛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/>
                      </a:rPr>
                      <m:t>α</m:t>
                    </m:r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𝑔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𝑁</m:t>
                    </m:r>
                    <m:r>
                      <a:rPr lang="en-US" sz="2400" b="0" i="1" baseline="-25000" dirty="0" smtClean="0">
                        <a:latin typeface="Cambria Math"/>
                      </a:rPr>
                      <m:t>1</m:t>
                    </m:r>
                    <m:r>
                      <a:rPr lang="en-US" sz="2400" b="0" i="1" dirty="0" smtClean="0">
                        <a:latin typeface="Cambria Math"/>
                      </a:rPr>
                      <m:t>;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992" y="3661622"/>
                <a:ext cx="382899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15"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6136" y="4139278"/>
                <a:ext cx="24901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0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/>
                        </a:rPr>
                        <m:t>𝑔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𝑁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139278"/>
                <a:ext cx="249016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32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339502"/>
                <a:ext cx="18540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9502"/>
                <a:ext cx="185409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25888" y="402218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т.к. длина пружины постоянна.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843558"/>
                <a:ext cx="241649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2416495" cy="495649"/>
              </a:xfrm>
              <a:prstGeom prst="rect">
                <a:avLst/>
              </a:prstGeom>
              <a:blipFill rotWithShape="1"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491630"/>
                <a:ext cx="294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𝐹𝑐𝑜𝑠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latin typeface="Cambria Math"/>
                        </a:rPr>
                        <m:t>α</m:t>
                      </m:r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1630"/>
                <a:ext cx="294548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841" y="2062649"/>
                <a:ext cx="1775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𝑎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1" y="2062649"/>
                <a:ext cx="177542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9912" y="1851670"/>
                <a:ext cx="1435073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851670"/>
                <a:ext cx="1435073" cy="8540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919" y="2797854"/>
                <a:ext cx="3286990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𝐹𝑐𝑜𝑠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latin typeface="Cambria Math"/>
                        </a:rPr>
                        <m:t>α</m:t>
                      </m:r>
                      <m:r>
                        <a:rPr lang="en-US" sz="2400" b="0" i="1" dirty="0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9" y="2797854"/>
                <a:ext cx="3286990" cy="8540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2155" y="2797854"/>
                <a:ext cx="3286990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𝐹𝑐𝑜𝑠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latin typeface="Cambria Math"/>
                        </a:rPr>
                        <m:t>α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55" y="2797854"/>
                <a:ext cx="3286990" cy="854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7768" y="3795886"/>
                <a:ext cx="3483967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dirty="0" smtClean="0">
                          <a:latin typeface="Cambria Math"/>
                        </a:rPr>
                        <m:t>𝐹𝑐𝑜𝑠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latin typeface="Cambria Math"/>
                        </a:rPr>
                        <m:t>α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8" y="3795886"/>
                <a:ext cx="3483967" cy="8540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0" y="3648121"/>
                <a:ext cx="2467663" cy="1149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𝐹𝑐𝑜𝑠</m:t>
                          </m:r>
                          <m:r>
                            <m:rPr>
                              <m:sty m:val="p"/>
                            </m:rPr>
                            <a:rPr lang="el-GR" sz="2400" b="0" i="1" dirty="0" smtClean="0">
                              <a:latin typeface="Cambria Math"/>
                            </a:rPr>
                            <m:t>α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48121"/>
                <a:ext cx="2467663" cy="11495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32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483518"/>
                <a:ext cx="3978525" cy="1098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/>
                            </a:rPr>
                            <m:t>30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sz="2400" i="1" dirty="0" smtClean="0">
                              <a:latin typeface="Cambria Math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800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≈0,013</m:t>
                      </m:r>
                      <m:r>
                        <a:rPr lang="ru-RU" sz="2400" b="0" i="1" dirty="0" smtClean="0">
                          <a:latin typeface="Cambria Math"/>
                          <a:ea typeface="Cambria Math"/>
                        </a:rPr>
                        <m:t>м</m:t>
                      </m:r>
                      <m:r>
                        <a:rPr lang="en-US" sz="2400" b="0" i="1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3518"/>
                <a:ext cx="3978525" cy="10989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8224" y="1779662"/>
                <a:ext cx="2354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/>
                        </a:rPr>
                        <m:t>Ответ: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𝑙</m:t>
                      </m:r>
                      <m:r>
                        <a:rPr lang="en-US" sz="2000" b="0" i="1" smtClean="0">
                          <a:latin typeface="Cambria Math"/>
                        </a:rPr>
                        <m:t>=1,3 см</m:t>
                      </m:r>
                      <m:r>
                        <a:rPr lang="ru-RU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79662"/>
                <a:ext cx="2354555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76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01995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ПОЛЕЗНО ЗНАТЬ!</a:t>
            </a:r>
            <a:endParaRPr lang="ru-RU" sz="24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627534"/>
                <a:ext cx="8856984" cy="70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i="0" u="none" strike="noStrike" dirty="0" smtClean="0">
                    <a:solidFill>
                      <a:srgbClr val="000000"/>
                    </a:solidFill>
                    <a:latin typeface="Courier New"/>
                  </a:rPr>
                  <a:t>Как определяется проекция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u="none" strike="noStrike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u="none" strike="noStrike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i="0" u="none" strike="noStrike" dirty="0" smtClean="0">
                    <a:solidFill>
                      <a:srgbClr val="000000"/>
                    </a:solidFill>
                    <a:latin typeface="Courier New"/>
                  </a:rPr>
                  <a:t> </a:t>
                </a:r>
              </a:p>
              <a:p>
                <a:pPr algn="ctr"/>
                <a:r>
                  <a:rPr lang="ru-RU" b="1" i="0" u="none" strike="noStrike" dirty="0" smtClean="0">
                    <a:solidFill>
                      <a:srgbClr val="000000"/>
                    </a:solidFill>
                    <a:latin typeface="Courier New"/>
                  </a:rPr>
                  <a:t>в двухмерной системе координат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7534"/>
                <a:ext cx="8856984" cy="705642"/>
              </a:xfrm>
              <a:prstGeom prst="rect">
                <a:avLst/>
              </a:prstGeom>
              <a:blipFill rotWithShape="1">
                <a:blip r:embed="rId2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5605"/>
            <a:ext cx="1440160" cy="12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86" y="1475605"/>
            <a:ext cx="2393658" cy="13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37" y="1475605"/>
            <a:ext cx="1649940" cy="20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1280"/>
            <a:ext cx="3024335" cy="167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033" y="2963148"/>
                <a:ext cx="1540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3" y="2963148"/>
                <a:ext cx="154023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42" y="3219822"/>
                <a:ext cx="152541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2" y="3219822"/>
                <a:ext cx="1525418" cy="391261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43295" y="3003935"/>
                <a:ext cx="1713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95" y="3003935"/>
                <a:ext cx="171335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7704" y="3260609"/>
                <a:ext cx="152541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260609"/>
                <a:ext cx="1525418" cy="391261"/>
              </a:xfrm>
              <a:prstGeom prst="rect">
                <a:avLst/>
              </a:prstGeom>
              <a:blipFill rotWithShape="1"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81360" y="3572882"/>
                <a:ext cx="1540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60" y="3572882"/>
                <a:ext cx="154023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45769" y="3829556"/>
                <a:ext cx="169854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9" y="3829556"/>
                <a:ext cx="1698542" cy="391261"/>
              </a:xfrm>
              <a:prstGeom prst="rect">
                <a:avLst/>
              </a:prstGeom>
              <a:blipFill rotWithShape="1">
                <a:blip r:embed="rId1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1767" y="3228206"/>
                <a:ext cx="1713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67" y="3228206"/>
                <a:ext cx="171335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56176" y="3484880"/>
                <a:ext cx="169854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484880"/>
                <a:ext cx="1698542" cy="391261"/>
              </a:xfrm>
              <a:prstGeom prst="rect">
                <a:avLst/>
              </a:prstGeom>
              <a:blipFill rotWithShape="1"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7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301995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ПОЛЕЗНО ПОМНИТЬ!</a:t>
            </a:r>
            <a:endParaRPr lang="ru-RU" sz="24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720" y="1563638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ourier New" pitchFamily="49" charset="0"/>
                <a:cs typeface="Courier New" pitchFamily="49" charset="0"/>
              </a:rPr>
              <a:t>Таблица основных тригонометрических функций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для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углов 0, 30, 45, 60, 90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градусов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39911"/>
            <a:ext cx="38576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2716" y="870872"/>
                <a:ext cx="1397690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16" y="870872"/>
                <a:ext cx="1397690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2080" y="913255"/>
                <a:ext cx="1503489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𝑐𝑡𝑔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913255"/>
                <a:ext cx="1503489" cy="566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22657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Алго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р</a:t>
            </a:r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итм решения задач на второй закон Ньютона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1989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1. </a:t>
            </a:r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Прочитайте внимательно условие задачи. Выясните, какое тело движется. Под действием каких сил? Каков характер движения?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51920" y="684441"/>
            <a:ext cx="0" cy="1769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23928" y="69954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Автобус массой 5 т, двигаясь от остановки ускоренно, прошел 400 м. Сила тяги, развиваемая двигателем, 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5∙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1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0</a:t>
            </a:r>
            <a:r>
              <a:rPr lang="en-US" b="0" i="0" u="none" strike="noStrike" baseline="30000" dirty="0" smtClean="0">
                <a:solidFill>
                  <a:srgbClr val="000000"/>
                </a:solidFill>
                <a:latin typeface="Courier New"/>
              </a:rPr>
              <a:t>3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Н. Коэффициент трения 0,05. Какую скорость приобретет автобус к концу разгона?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9782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Запишите </a:t>
            </a:r>
            <a:r>
              <a:rPr lang="ru-RU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краткое условие задачи. Одновременно выразите все величины в единицах СИ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51258" y="2853430"/>
            <a:ext cx="0" cy="1769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4" y="2859782"/>
                <a:ext cx="179408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Дано: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m = </a:t>
                </a:r>
                <a:r>
                  <a:rPr lang="en-US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5∙</a:t>
                </a:r>
                <a:r>
                  <a:rPr lang="ru-RU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1</a:t>
                </a:r>
                <a:r>
                  <a:rPr lang="en-US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0</a:t>
                </a:r>
                <a:r>
                  <a:rPr lang="en-US" b="1" i="0" u="none" strike="noStrike" baseline="30000" dirty="0" smtClean="0">
                    <a:solidFill>
                      <a:srgbClr val="7030A0"/>
                    </a:solidFill>
                    <a:latin typeface="Courier New"/>
                  </a:rPr>
                  <a:t>3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 кг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S = 400 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м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F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т= </a:t>
                </a:r>
                <a:r>
                  <a:rPr lang="en-US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5∙</a:t>
                </a:r>
                <a:r>
                  <a:rPr lang="ru-RU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1</a:t>
                </a:r>
                <a:r>
                  <a:rPr lang="en-US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0</a:t>
                </a:r>
                <a:r>
                  <a:rPr lang="en-US" b="1" i="0" u="none" strike="noStrike" baseline="30000" dirty="0" smtClean="0">
                    <a:solidFill>
                      <a:srgbClr val="7030A0"/>
                    </a:solidFill>
                    <a:latin typeface="Courier New"/>
                  </a:rPr>
                  <a:t>3</a:t>
                </a:r>
                <a:r>
                  <a:rPr lang="en-US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 </a:t>
                </a:r>
                <a:r>
                  <a:rPr lang="ru-RU" b="1" i="0" u="none" strike="noStrike" dirty="0" smtClean="0">
                    <a:solidFill>
                      <a:srgbClr val="7030A0"/>
                    </a:solidFill>
                    <a:latin typeface="Courier New"/>
                  </a:rPr>
                  <a:t>Н</a:t>
                </a:r>
              </a:p>
              <a:p>
                <a:r>
                  <a:rPr lang="el-GR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μ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 = 0,05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𝒗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 −?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859782"/>
                <a:ext cx="1794081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712" t="-1736" r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3995936" y="4299942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6136" y="2859782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8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151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urier New" pitchFamily="49" charset="0"/>
                <a:cs typeface="Courier New" pitchFamily="49" charset="0"/>
              </a:rPr>
              <a:t>3. </a:t>
            </a:r>
            <a:r>
              <a:rPr lang="ru-RU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Сделайте чертеж. Изобразите оси координат, тело и все действующие на тело силы.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1920" y="411509"/>
            <a:ext cx="0" cy="2005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355976" y="339502"/>
            <a:ext cx="3672408" cy="2077393"/>
            <a:chOff x="4355976" y="339502"/>
            <a:chExt cx="3672408" cy="20773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339502"/>
              <a:ext cx="3629971" cy="2077393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>
              <a:off x="7092280" y="771550"/>
              <a:ext cx="936104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322542" y="339502"/>
                  <a:ext cx="4755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2542" y="339502"/>
                  <a:ext cx="47557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Прямоугольник 9"/>
          <p:cNvSpPr/>
          <p:nvPr/>
        </p:nvSpPr>
        <p:spPr>
          <a:xfrm>
            <a:off x="251520" y="25845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4. </a:t>
            </a:r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Запишите уравнение второго закона Ньютона в векторном виде.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62464" y="2643758"/>
            <a:ext cx="0" cy="923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2715766"/>
                <a:ext cx="3668697" cy="548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  <m:r>
                        <a:rPr lang="ru-RU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ru-RU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15766"/>
                <a:ext cx="3668697" cy="548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51520" y="3723878"/>
            <a:ext cx="3540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ourier New" pitchFamily="49" charset="0"/>
                <a:cs typeface="Courier New" pitchFamily="49" charset="0"/>
              </a:rPr>
              <a:t>5. </a:t>
            </a:r>
            <a:r>
              <a:rPr lang="ru-RU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Запишите основное уравнение динамики для проекций на оси координат.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862464" y="3795886"/>
            <a:ext cx="0" cy="923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55976" y="3799248"/>
                <a:ext cx="3025187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𝑂𝑥</m:t>
                      </m:r>
                      <m:r>
                        <a:rPr lang="en-US" sz="2400" b="0" i="1" smtClean="0">
                          <a:latin typeface="Cambria Math"/>
                        </a:rPr>
                        <m:t>:    </m:t>
                      </m:r>
                      <m:r>
                        <a:rPr lang="en-US" sz="2400" b="0" i="1" smtClean="0">
                          <a:latin typeface="Cambria Math"/>
                        </a:rPr>
                        <m:t>𝑚𝑎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99248"/>
                <a:ext cx="3025187" cy="494815"/>
              </a:xfrm>
              <a:prstGeom prst="rect">
                <a:avLst/>
              </a:prstGeom>
              <a:blipFill rotWithShape="1"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5976" y="4187547"/>
                <a:ext cx="2743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𝑂𝑦</m:t>
                      </m:r>
                      <m:r>
                        <a:rPr lang="en-US" sz="2400" b="0" i="1" smtClean="0">
                          <a:latin typeface="Cambria Math"/>
                        </a:rPr>
                        <m:t>:    0=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187547"/>
                <a:ext cx="27434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7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151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6. </a:t>
            </a:r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Найдите все величины, входящие в эти уравнения.</a:t>
            </a:r>
            <a:endParaRPr lang="en-US" b="0" i="0" u="none" strike="noStrike" dirty="0" smtClean="0">
              <a:solidFill>
                <a:srgbClr val="FF0000"/>
              </a:solidFill>
              <a:latin typeface="Courier New"/>
            </a:endParaRPr>
          </a:p>
          <a:p>
            <a:pPr algn="just"/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Подставьте их в уравнения.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62464" y="411510"/>
            <a:ext cx="0" cy="14182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0192" y="840025"/>
                <a:ext cx="1735411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840025"/>
                <a:ext cx="1735411" cy="494815"/>
              </a:xfrm>
              <a:prstGeom prst="rect">
                <a:avLst/>
              </a:prstGeom>
              <a:blipFill rotWithShape="1"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9629" y="410297"/>
                <a:ext cx="19559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0=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29" y="410297"/>
                <a:ext cx="195592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79014" y="410296"/>
                <a:ext cx="14199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014" y="410296"/>
                <a:ext cx="141993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2818" y="873261"/>
                <a:ext cx="151804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18" y="873261"/>
                <a:ext cx="1518044" cy="494815"/>
              </a:xfrm>
              <a:prstGeom prst="rect">
                <a:avLst/>
              </a:prstGeom>
              <a:blipFill rotWithShape="1"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3134" y="2224336"/>
                <a:ext cx="2480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34" y="2224336"/>
                <a:ext cx="248016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6528" y="2715766"/>
                <a:ext cx="227337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28" y="2715766"/>
                <a:ext cx="2273379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07504" y="216578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7. </a:t>
            </a:r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Решите уравнение (или систему уравнений) относительно неизвестной величины, т. е. решите задачу в общем виде.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862464" y="2224877"/>
            <a:ext cx="0" cy="14182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505" y="408391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8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.</a:t>
            </a:r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Найдите искомую величину.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62464" y="4155926"/>
            <a:ext cx="0" cy="516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63607" y="4155926"/>
                <a:ext cx="1624355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𝑎𝑆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07" y="4155926"/>
                <a:ext cx="1624355" cy="505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40152" y="3708177"/>
                <a:ext cx="2896177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08177"/>
                <a:ext cx="2896177" cy="11835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69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151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9. </a:t>
            </a:r>
            <a:r>
              <a:rPr lang="ru-RU" b="0" i="0" u="none" strike="noStrike" dirty="0" smtClean="0">
                <a:solidFill>
                  <a:srgbClr val="FF0000"/>
                </a:solidFill>
                <a:latin typeface="Courier New"/>
              </a:rPr>
              <a:t>Определите единицу величины. Проверьте, подходит ли она по смыслу.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79912" y="411510"/>
            <a:ext cx="0" cy="14182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3968" y="503842"/>
                <a:ext cx="455034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Н−кг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кг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кг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  <m:t>м</m:t>
                                      </m:r>
                                    </m:e>
                                    <m:sup>
                                      <m: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  <m:t>с</m:t>
                                      </m:r>
                                    </m:e>
                                    <m:sup>
                                      <m:r>
                                        <a:rPr lang="ru-RU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кг</m:t>
                              </m:r>
                            </m:den>
                          </m:f>
                        </m:e>
                      </m:ra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с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03842"/>
                <a:ext cx="4550348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7504" y="2344308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10. </a:t>
            </a:r>
            <a:r>
              <a:rPr lang="ru-RU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Рассчитайте число.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2208246"/>
            <a:ext cx="0" cy="516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46818" y="1949083"/>
                <a:ext cx="5605702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−0,05∙5∙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∙10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5∙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∙400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400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=20;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818" y="1949083"/>
                <a:ext cx="5605702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79512" y="343584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dirty="0" smtClean="0">
                <a:solidFill>
                  <a:srgbClr val="000000"/>
                </a:solidFill>
                <a:latin typeface="Courier New"/>
              </a:rPr>
              <a:t>11.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Проверьте ответ на «глупость» и запишите его.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79912" y="3507854"/>
            <a:ext cx="0" cy="851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76256" y="3624841"/>
                <a:ext cx="212205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/>
                        </a:rPr>
                        <m:t>Ответ: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=20</m:t>
                      </m:r>
                      <m:f>
                        <m:fPr>
                          <m:ctrlPr>
                            <a:rPr lang="ru-RU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000" b="0" i="1" smtClean="0">
                              <a:latin typeface="Cambria Math"/>
                            </a:rPr>
                            <m:t>с</m:t>
                          </m:r>
                        </m:den>
                      </m:f>
                      <m:r>
                        <a:rPr lang="ru-RU" sz="2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24841"/>
                <a:ext cx="2122056" cy="617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21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151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Лежащий на столе брусок массой 100 г связан переброшенной через идеальный блок легкой и </a:t>
            </a:r>
            <a:r>
              <a:rPr lang="ru-RU" b="1" i="0" u="none" strike="noStrike" dirty="0" smtClean="0">
                <a:solidFill>
                  <a:srgbClr val="8B8B0D"/>
                </a:solidFill>
                <a:latin typeface="Courier New"/>
              </a:rPr>
              <a:t>нерастяжимой</a:t>
            </a:r>
            <a:r>
              <a:rPr lang="ru-RU" b="0" i="0" u="none" strike="noStrike" dirty="0" smtClean="0">
                <a:solidFill>
                  <a:srgbClr val="8B8B0D"/>
                </a:solidFill>
                <a:latin typeface="Courier New"/>
              </a:rPr>
              <a:t>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нитью с грузом массой 40 г. Коэффициент трения между бруском и столом равен 0,3. В начальный момент тела покоятся. Какой путь пройдёт груз за 2 с?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10"/>
            <a:ext cx="540000" cy="312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7988"/>
            <a:ext cx="2434282" cy="1224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2165836"/>
                <a:ext cx="170110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Дано: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M = 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</a:rPr>
                  <a:t>0,1 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кг</a:t>
                </a:r>
                <a:endParaRPr lang="en-US" b="1" dirty="0" smtClean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m = 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</a:rPr>
                  <a:t>0,04 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кг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Courier New" pitchFamily="49" charset="0"/>
                    <a:cs typeface="Courier New" pitchFamily="49" charset="0"/>
                  </a:rPr>
                  <a:t>t = 2 c</a:t>
                </a:r>
                <a:endParaRPr lang="ru-RU" b="1" dirty="0" smtClean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r>
                  <a:rPr lang="el-GR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μ</a:t>
                </a:r>
                <a:r>
                  <a:rPr lang="ru-RU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 = 0,</a:t>
                </a:r>
                <a:r>
                  <a:rPr lang="en-US" b="1" dirty="0" smtClean="0">
                    <a:solidFill>
                      <a:srgbClr val="7030A0"/>
                    </a:solidFill>
                    <a:latin typeface="Courier New"/>
                    <a:cs typeface="Courier New" pitchFamily="49" charset="0"/>
                  </a:rPr>
                  <a:t>3</a:t>
                </a:r>
                <a:endParaRPr lang="ru-RU" b="1" dirty="0" smtClean="0">
                  <a:solidFill>
                    <a:srgbClr val="7030A0"/>
                  </a:solidFill>
                  <a:latin typeface="Courier New"/>
                  <a:cs typeface="Courier New" pitchFamily="49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𝑺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  <a:cs typeface="Courier New" pitchFamily="49" charset="0"/>
                        </a:rPr>
                        <m:t> −?</m:t>
                      </m:r>
                    </m:oMath>
                  </m:oMathPara>
                </a14:m>
                <a:endParaRPr lang="ru-RU" b="1" dirty="0">
                  <a:solidFill>
                    <a:srgbClr val="7030A0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65836"/>
                <a:ext cx="1701107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2857" t="-1736" r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107504" y="3605996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7704" y="2165836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135021" y="216583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Решение: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19166"/>
            <a:ext cx="3617019" cy="2545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5409" y="2448720"/>
                <a:ext cx="3831113" cy="55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1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  <m:r>
                        <a:rPr lang="ru-RU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ru-RU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9" y="2448720"/>
                <a:ext cx="3831113" cy="5505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56176" y="3073950"/>
                <a:ext cx="240412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baseline="-25000" smtClean="0">
                              <a:latin typeface="Cambria Math"/>
                            </a:rPr>
                            <m:t>2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ru-RU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073950"/>
                <a:ext cx="2404120" cy="506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36096" y="3658356"/>
                <a:ext cx="3439018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𝑂𝑥</m:t>
                    </m:r>
                    <m:r>
                      <a:rPr lang="en-US" sz="2400" b="0" i="1" smtClean="0">
                        <a:latin typeface="Cambria Math"/>
                      </a:rPr>
                      <m:t>:    </m:t>
                    </m:r>
                    <m:r>
                      <a:rPr lang="en-US" sz="2400" b="0" i="1" smtClean="0">
                        <a:latin typeface="Cambria Math"/>
                      </a:rPr>
                      <m:t>𝑀𝑎</m:t>
                    </m:r>
                    <m:r>
                      <a:rPr lang="en-US" sz="2400" b="0" i="1" baseline="-25000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тр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400" b="0" dirty="0" smtClean="0"/>
                  <a:t> </a:t>
                </a:r>
                <a:r>
                  <a:rPr lang="ru-RU" sz="2400" b="0" dirty="0" smtClean="0">
                    <a:solidFill>
                      <a:srgbClr val="FF0000"/>
                    </a:solidFill>
                  </a:rPr>
                  <a:t>(1)</a:t>
                </a:r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58356"/>
                <a:ext cx="3439018" cy="494815"/>
              </a:xfrm>
              <a:prstGeom prst="rect">
                <a:avLst/>
              </a:prstGeom>
              <a:blipFill rotWithShape="1">
                <a:blip r:embed="rId8"/>
                <a:stretch>
                  <a:fillRect l="-532" t="-8642" r="-1596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6096" y="4065321"/>
                <a:ext cx="33173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𝑂𝑦</m:t>
                    </m:r>
                    <m:r>
                      <a:rPr lang="en-US" sz="2400" b="0" i="1" smtClean="0">
                        <a:latin typeface="Cambria Math"/>
                      </a:rPr>
                      <m:t>:    0=−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𝑀𝑔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400" b="0" dirty="0" smtClean="0"/>
                  <a:t> </a:t>
                </a:r>
                <a:r>
                  <a:rPr lang="ru-RU" sz="2400" b="0" dirty="0" smtClean="0">
                    <a:solidFill>
                      <a:srgbClr val="FF0000"/>
                    </a:solidFill>
                  </a:rPr>
                  <a:t>(2)</a:t>
                </a:r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65321"/>
                <a:ext cx="331731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71" t="-10526" r="-165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 вправо 14"/>
          <p:cNvSpPr/>
          <p:nvPr/>
        </p:nvSpPr>
        <p:spPr>
          <a:xfrm>
            <a:off x="4454750" y="2845946"/>
            <a:ext cx="648073" cy="6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77557" y="2364055"/>
                <a:ext cx="5156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aseline="-25000" dirty="0" smtClean="0"/>
                  <a:t>1</a:t>
                </a:r>
                <a:endParaRPr lang="ru-RU" sz="2800" baseline="-25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557" y="2364055"/>
                <a:ext cx="515654" cy="513282"/>
              </a:xfrm>
              <a:prstGeom prst="rect">
                <a:avLst/>
              </a:prstGeom>
              <a:blipFill rotWithShape="1">
                <a:blip r:embed="rId10"/>
                <a:stretch>
                  <a:fillRect r="-10588" b="-309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 вправо 16"/>
          <p:cNvSpPr/>
          <p:nvPr/>
        </p:nvSpPr>
        <p:spPr>
          <a:xfrm rot="5400000">
            <a:off x="4342738" y="4238954"/>
            <a:ext cx="648073" cy="62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0362" y="4013704"/>
                <a:ext cx="51565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baseline="-25000" dirty="0" smtClean="0"/>
                  <a:t>2</a:t>
                </a:r>
                <a:endParaRPr lang="ru-RU" sz="2800" baseline="-25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62" y="4013704"/>
                <a:ext cx="515654" cy="513282"/>
              </a:xfrm>
              <a:prstGeom prst="rect">
                <a:avLst/>
              </a:prstGeom>
              <a:blipFill rotWithShape="1">
                <a:blip r:embed="rId11"/>
                <a:stretch>
                  <a:fillRect r="-10588" b="-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0152" y="4371558"/>
                <a:ext cx="3228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</m:t>
                    </m:r>
                    <m:r>
                      <a:rPr lang="en-US" sz="2400" b="0" i="1" smtClean="0">
                        <a:latin typeface="Cambria Math"/>
                      </a:rPr>
                      <m:t>𝑚𝑎</m:t>
                    </m:r>
                    <m:r>
                      <a:rPr lang="en-US" sz="2400" b="0" i="1" baseline="-25000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𝑚𝑔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ru-RU" sz="2400" b="0" dirty="0" smtClean="0"/>
                  <a:t> </a:t>
                </a:r>
                <a:r>
                  <a:rPr lang="ru-RU" sz="2400" b="0" dirty="0" smtClean="0">
                    <a:solidFill>
                      <a:srgbClr val="FF0000"/>
                    </a:solidFill>
                  </a:rPr>
                  <a:t>(3)</a:t>
                </a:r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371558"/>
                <a:ext cx="3228128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526" r="-188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17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339502"/>
                <a:ext cx="18540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9502"/>
                <a:ext cx="185409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25888" y="402218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т.к. нить не растяжима.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843558"/>
                <a:ext cx="18540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185409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23728" y="915566"/>
            <a:ext cx="528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т.к. нить легкая, а блок идеальный.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665" y="1347614"/>
                <a:ext cx="3092065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Из </m:t>
                      </m:r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𝑀𝑎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тр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5" y="1347614"/>
                <a:ext cx="3092065" cy="494815"/>
              </a:xfrm>
              <a:prstGeom prst="rect">
                <a:avLst/>
              </a:prstGeom>
              <a:blipFill rotWithShape="1"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665" y="1757913"/>
                <a:ext cx="3159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Из </m:t>
                      </m:r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𝑚𝑎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5" y="1757913"/>
                <a:ext cx="31590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6096" y="1380764"/>
                <a:ext cx="2389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Из </m:t>
                      </m:r>
                      <m:d>
                        <m:d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𝑀𝑔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380764"/>
                <a:ext cx="238937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7535" y="1757911"/>
                <a:ext cx="2353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𝑀𝑎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35" y="1757911"/>
                <a:ext cx="235378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7784" y="2283718"/>
                <a:ext cx="35466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𝑀𝑎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𝑚𝑎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283718"/>
                <a:ext cx="354661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39926" y="3776401"/>
                <a:ext cx="2563394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26" y="3776401"/>
                <a:ext cx="2563394" cy="7958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91902" y="2745383"/>
                <a:ext cx="3418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𝑀𝑎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𝑚𝑎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02" y="2745383"/>
                <a:ext cx="341837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99792" y="3291830"/>
                <a:ext cx="3585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291830"/>
                <a:ext cx="3585020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667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1313</Words>
  <Application>Microsoft Office PowerPoint</Application>
  <PresentationFormat>Экран (16:9)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30</cp:revision>
  <dcterms:created xsi:type="dcterms:W3CDTF">2026-01-05T08:33:14Z</dcterms:created>
  <dcterms:modified xsi:type="dcterms:W3CDTF">2026-01-05T14:31:13Z</dcterms:modified>
</cp:coreProperties>
</file>