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6" r:id="rId2"/>
    <p:sldId id="276" r:id="rId3"/>
    <p:sldId id="324" r:id="rId4"/>
    <p:sldId id="259" r:id="rId5"/>
    <p:sldId id="323" r:id="rId6"/>
    <p:sldId id="287" r:id="rId7"/>
    <p:sldId id="306" r:id="rId8"/>
    <p:sldId id="307" r:id="rId9"/>
    <p:sldId id="308" r:id="rId10"/>
    <p:sldId id="311" r:id="rId11"/>
    <p:sldId id="309" r:id="rId12"/>
    <p:sldId id="312" r:id="rId13"/>
    <p:sldId id="313" r:id="rId14"/>
    <p:sldId id="310" r:id="rId15"/>
    <p:sldId id="314" r:id="rId16"/>
    <p:sldId id="315" r:id="rId17"/>
    <p:sldId id="316" r:id="rId18"/>
    <p:sldId id="317" r:id="rId19"/>
    <p:sldId id="289" r:id="rId20"/>
    <p:sldId id="288" r:id="rId21"/>
    <p:sldId id="325" r:id="rId22"/>
    <p:sldId id="326" r:id="rId23"/>
    <p:sldId id="290" r:id="rId24"/>
    <p:sldId id="292" r:id="rId25"/>
    <p:sldId id="291" r:id="rId26"/>
    <p:sldId id="293" r:id="rId27"/>
    <p:sldId id="294" r:id="rId28"/>
    <p:sldId id="327" r:id="rId29"/>
    <p:sldId id="321" r:id="rId30"/>
    <p:sldId id="318" r:id="rId31"/>
    <p:sldId id="319" r:id="rId32"/>
    <p:sldId id="320" r:id="rId33"/>
    <p:sldId id="328" r:id="rId34"/>
    <p:sldId id="329" r:id="rId35"/>
    <p:sldId id="331" r:id="rId36"/>
    <p:sldId id="333" r:id="rId37"/>
    <p:sldId id="332" r:id="rId38"/>
    <p:sldId id="336" r:id="rId39"/>
    <p:sldId id="330" r:id="rId40"/>
    <p:sldId id="337" r:id="rId41"/>
    <p:sldId id="338" r:id="rId42"/>
    <p:sldId id="322" r:id="rId43"/>
    <p:sldId id="301" r:id="rId44"/>
    <p:sldId id="267" r:id="rId4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1D208F"/>
    <a:srgbClr val="211E54"/>
    <a:srgbClr val="3D8CA5"/>
    <a:srgbClr val="5F5F5F"/>
    <a:srgbClr val="B2B2B2"/>
    <a:srgbClr val="808080"/>
    <a:srgbClr val="7777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79" autoAdjust="0"/>
    <p:restoredTop sz="94660"/>
  </p:normalViewPr>
  <p:slideViewPr>
    <p:cSldViewPr>
      <p:cViewPr varScale="1">
        <p:scale>
          <a:sx n="69" d="100"/>
          <a:sy n="69" d="100"/>
        </p:scale>
        <p:origin x="173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6CD9FE9-BEBF-4798-90D6-C0E717E24453}" type="doc">
      <dgm:prSet loTypeId="urn:microsoft.com/office/officeart/2005/8/layout/radial1" loCatId="relationship" qsTypeId="urn:microsoft.com/office/officeart/2005/8/quickstyle/simple1" qsCatId="simple" csTypeId="urn:microsoft.com/office/officeart/2005/8/colors/accent1_2" csCatId="accent1" phldr="1"/>
      <dgm:spPr/>
    </dgm:pt>
    <dgm:pt modelId="{0CF39EDD-1662-4DDC-9CF0-783FADA06291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rPr>
            <a:t>Логика</a:t>
          </a:r>
        </a:p>
      </dgm:t>
    </dgm:pt>
    <dgm:pt modelId="{076E1C4E-E5E5-4EED-9F4B-E55F1A15F589}" type="parTrans" cxnId="{CB7E516B-5356-45A8-8647-FFCBB1EB6735}">
      <dgm:prSet/>
      <dgm:spPr/>
      <dgm:t>
        <a:bodyPr/>
        <a:lstStyle/>
        <a:p>
          <a:endParaRPr lang="ru-RU"/>
        </a:p>
      </dgm:t>
    </dgm:pt>
    <dgm:pt modelId="{20DD2B16-1AC0-4529-B55F-D358E0770733}" type="sibTrans" cxnId="{CB7E516B-5356-45A8-8647-FFCBB1EB6735}">
      <dgm:prSet/>
      <dgm:spPr/>
      <dgm:t>
        <a:bodyPr/>
        <a:lstStyle/>
        <a:p>
          <a:endParaRPr lang="ru-RU"/>
        </a:p>
      </dgm:t>
    </dgm:pt>
    <dgm:pt modelId="{84FC0385-FB6F-490F-938F-575D260484EF}">
      <dgm:prSet custT="1"/>
      <dgm:spPr>
        <a:solidFill>
          <a:srgbClr val="FFC000"/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rPr>
            <a:t>Наука о формах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rPr>
            <a:t>и законах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rPr>
            <a:t>правильного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rPr>
            <a:t>мышления</a:t>
          </a:r>
          <a:r>
            <a:rPr kumimoji="0" lang="ru-RU" sz="1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rPr>
            <a:t> </a:t>
          </a:r>
        </a:p>
      </dgm:t>
    </dgm:pt>
    <dgm:pt modelId="{CF7FA91D-30EE-43E9-90A1-9A8C5DE198BA}" type="parTrans" cxnId="{90386167-8E5A-4748-8272-3AB761F80F64}">
      <dgm:prSet/>
      <dgm:spPr/>
      <dgm:t>
        <a:bodyPr/>
        <a:lstStyle/>
        <a:p>
          <a:endParaRPr lang="ru-RU"/>
        </a:p>
      </dgm:t>
    </dgm:pt>
    <dgm:pt modelId="{8A7FEF9E-2074-462D-AD19-3AB989C4D03C}" type="sibTrans" cxnId="{90386167-8E5A-4748-8272-3AB761F80F64}">
      <dgm:prSet/>
      <dgm:spPr/>
      <dgm:t>
        <a:bodyPr/>
        <a:lstStyle/>
        <a:p>
          <a:endParaRPr lang="ru-RU"/>
        </a:p>
      </dgm:t>
    </dgm:pt>
    <dgm:pt modelId="{F0EBA3B7-CDA1-47FA-9D85-453F00D6C4EB}">
      <dgm:prSet custT="1"/>
      <dgm:spPr>
        <a:solidFill>
          <a:srgbClr val="FFFF00"/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rPr>
            <a:t>Наука о способах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rPr>
            <a:t> получения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rPr>
            <a:t>новых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rPr>
            <a:t>знаний</a:t>
          </a:r>
        </a:p>
      </dgm:t>
    </dgm:pt>
    <dgm:pt modelId="{02C730C9-329D-47F8-BDA0-F8FCBDF5AFA1}" type="parTrans" cxnId="{6AED36F4-BA84-41EB-8B6F-1CF15DF57225}">
      <dgm:prSet/>
      <dgm:spPr/>
      <dgm:t>
        <a:bodyPr/>
        <a:lstStyle/>
        <a:p>
          <a:endParaRPr lang="ru-RU"/>
        </a:p>
      </dgm:t>
    </dgm:pt>
    <dgm:pt modelId="{F287213D-A610-4C27-93E7-110014A8127E}" type="sibTrans" cxnId="{6AED36F4-BA84-41EB-8B6F-1CF15DF57225}">
      <dgm:prSet/>
      <dgm:spPr/>
      <dgm:t>
        <a:bodyPr/>
        <a:lstStyle/>
        <a:p>
          <a:endParaRPr lang="ru-RU"/>
        </a:p>
      </dgm:t>
    </dgm:pt>
    <dgm:pt modelId="{05247849-999D-401C-B619-CE50A0A27B18}">
      <dgm:prSet custT="1"/>
      <dgm:spPr>
        <a:solidFill>
          <a:srgbClr val="92D050"/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rPr>
            <a:t>Наука о способах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rPr>
            <a:t>доказательств  и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rPr>
            <a:t>опровержений</a:t>
          </a:r>
        </a:p>
      </dgm:t>
    </dgm:pt>
    <dgm:pt modelId="{B5C5A286-3C1F-4BBA-9418-D3B6A91F5C31}" type="parTrans" cxnId="{D39C6296-ECB2-4076-87BE-72E19508E220}">
      <dgm:prSet/>
      <dgm:spPr/>
      <dgm:t>
        <a:bodyPr/>
        <a:lstStyle/>
        <a:p>
          <a:endParaRPr lang="ru-RU"/>
        </a:p>
      </dgm:t>
    </dgm:pt>
    <dgm:pt modelId="{99E4EE54-40A0-4E1F-942D-E2EB562D3D49}" type="sibTrans" cxnId="{D39C6296-ECB2-4076-87BE-72E19508E220}">
      <dgm:prSet/>
      <dgm:spPr/>
      <dgm:t>
        <a:bodyPr/>
        <a:lstStyle/>
        <a:p>
          <a:endParaRPr lang="ru-RU"/>
        </a:p>
      </dgm:t>
    </dgm:pt>
    <dgm:pt modelId="{FA33986F-647E-489B-84B8-AFBB76F0C0BC}" type="pres">
      <dgm:prSet presAssocID="{56CD9FE9-BEBF-4798-90D6-C0E717E24453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5C67B73A-C558-44A6-A079-569406C6FD84}" type="pres">
      <dgm:prSet presAssocID="{0CF39EDD-1662-4DDC-9CF0-783FADA06291}" presName="centerShape" presStyleLbl="node0" presStyleIdx="0" presStyleCnt="1"/>
      <dgm:spPr/>
      <dgm:t>
        <a:bodyPr/>
        <a:lstStyle/>
        <a:p>
          <a:endParaRPr lang="ru-RU"/>
        </a:p>
      </dgm:t>
    </dgm:pt>
    <dgm:pt modelId="{165473CA-6223-4250-A811-2ADC8621C951}" type="pres">
      <dgm:prSet presAssocID="{CF7FA91D-30EE-43E9-90A1-9A8C5DE198BA}" presName="Name9" presStyleLbl="parChTrans1D2" presStyleIdx="0" presStyleCnt="3"/>
      <dgm:spPr/>
      <dgm:t>
        <a:bodyPr/>
        <a:lstStyle/>
        <a:p>
          <a:endParaRPr lang="ru-RU"/>
        </a:p>
      </dgm:t>
    </dgm:pt>
    <dgm:pt modelId="{2059F997-7F8E-49C1-8C9A-98E8592AEDB4}" type="pres">
      <dgm:prSet presAssocID="{CF7FA91D-30EE-43E9-90A1-9A8C5DE198BA}" presName="connTx" presStyleLbl="parChTrans1D2" presStyleIdx="0" presStyleCnt="3"/>
      <dgm:spPr/>
      <dgm:t>
        <a:bodyPr/>
        <a:lstStyle/>
        <a:p>
          <a:endParaRPr lang="ru-RU"/>
        </a:p>
      </dgm:t>
    </dgm:pt>
    <dgm:pt modelId="{4F7002BA-7436-4335-98C7-23F1D7C27104}" type="pres">
      <dgm:prSet presAssocID="{84FC0385-FB6F-490F-938F-575D260484EF}" presName="node" presStyleLbl="node1" presStyleIdx="0" presStyleCnt="3" custScaleX="130522" custScaleY="1288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FF2B56-A47D-4A25-8B54-509CA22499DA}" type="pres">
      <dgm:prSet presAssocID="{02C730C9-329D-47F8-BDA0-F8FCBDF5AFA1}" presName="Name9" presStyleLbl="parChTrans1D2" presStyleIdx="1" presStyleCnt="3"/>
      <dgm:spPr/>
      <dgm:t>
        <a:bodyPr/>
        <a:lstStyle/>
        <a:p>
          <a:endParaRPr lang="ru-RU"/>
        </a:p>
      </dgm:t>
    </dgm:pt>
    <dgm:pt modelId="{36E7EBD1-B55F-4596-8F9E-A56367886272}" type="pres">
      <dgm:prSet presAssocID="{02C730C9-329D-47F8-BDA0-F8FCBDF5AFA1}" presName="connTx" presStyleLbl="parChTrans1D2" presStyleIdx="1" presStyleCnt="3"/>
      <dgm:spPr/>
      <dgm:t>
        <a:bodyPr/>
        <a:lstStyle/>
        <a:p>
          <a:endParaRPr lang="ru-RU"/>
        </a:p>
      </dgm:t>
    </dgm:pt>
    <dgm:pt modelId="{B7914200-BB32-42F4-ADA5-24DF2F928D4E}" type="pres">
      <dgm:prSet presAssocID="{F0EBA3B7-CDA1-47FA-9D85-453F00D6C4EB}" presName="node" presStyleLbl="node1" presStyleIdx="1" presStyleCnt="3" custScaleX="123677" custScaleY="1236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F45ADE-49A9-468A-A586-D3F0B333E8D2}" type="pres">
      <dgm:prSet presAssocID="{B5C5A286-3C1F-4BBA-9418-D3B6A91F5C31}" presName="Name9" presStyleLbl="parChTrans1D2" presStyleIdx="2" presStyleCnt="3"/>
      <dgm:spPr/>
      <dgm:t>
        <a:bodyPr/>
        <a:lstStyle/>
        <a:p>
          <a:endParaRPr lang="ru-RU"/>
        </a:p>
      </dgm:t>
    </dgm:pt>
    <dgm:pt modelId="{0ACCD2AE-00F0-4E56-8079-6D63A49CB578}" type="pres">
      <dgm:prSet presAssocID="{B5C5A286-3C1F-4BBA-9418-D3B6A91F5C31}" presName="connTx" presStyleLbl="parChTrans1D2" presStyleIdx="2" presStyleCnt="3"/>
      <dgm:spPr/>
      <dgm:t>
        <a:bodyPr/>
        <a:lstStyle/>
        <a:p>
          <a:endParaRPr lang="ru-RU"/>
        </a:p>
      </dgm:t>
    </dgm:pt>
    <dgm:pt modelId="{04E7979E-109F-4FF0-9B81-E4E663CFF880}" type="pres">
      <dgm:prSet presAssocID="{05247849-999D-401C-B619-CE50A0A27B18}" presName="node" presStyleLbl="node1" presStyleIdx="2" presStyleCnt="3" custScaleX="121653" custScaleY="1216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7FACDB9-E923-4D52-A71D-A6D0898C3F61}" type="presOf" srcId="{02C730C9-329D-47F8-BDA0-F8FCBDF5AFA1}" destId="{36E7EBD1-B55F-4596-8F9E-A56367886272}" srcOrd="1" destOrd="0" presId="urn:microsoft.com/office/officeart/2005/8/layout/radial1"/>
    <dgm:cxn modelId="{99B1FBF8-AAE2-4745-8DB4-F4D56DAD49D8}" type="presOf" srcId="{B5C5A286-3C1F-4BBA-9418-D3B6A91F5C31}" destId="{0ACCD2AE-00F0-4E56-8079-6D63A49CB578}" srcOrd="1" destOrd="0" presId="urn:microsoft.com/office/officeart/2005/8/layout/radial1"/>
    <dgm:cxn modelId="{5BA9652C-35F3-4C8D-AB41-BA6E039E8271}" type="presOf" srcId="{0CF39EDD-1662-4DDC-9CF0-783FADA06291}" destId="{5C67B73A-C558-44A6-A079-569406C6FD84}" srcOrd="0" destOrd="0" presId="urn:microsoft.com/office/officeart/2005/8/layout/radial1"/>
    <dgm:cxn modelId="{D39C6296-ECB2-4076-87BE-72E19508E220}" srcId="{0CF39EDD-1662-4DDC-9CF0-783FADA06291}" destId="{05247849-999D-401C-B619-CE50A0A27B18}" srcOrd="2" destOrd="0" parTransId="{B5C5A286-3C1F-4BBA-9418-D3B6A91F5C31}" sibTransId="{99E4EE54-40A0-4E1F-942D-E2EB562D3D49}"/>
    <dgm:cxn modelId="{91CF71DE-ED46-4EF5-838D-65930CFC4A86}" type="presOf" srcId="{CF7FA91D-30EE-43E9-90A1-9A8C5DE198BA}" destId="{165473CA-6223-4250-A811-2ADC8621C951}" srcOrd="0" destOrd="0" presId="urn:microsoft.com/office/officeart/2005/8/layout/radial1"/>
    <dgm:cxn modelId="{F741DF96-E730-4579-A76B-BE66EB47690C}" type="presOf" srcId="{02C730C9-329D-47F8-BDA0-F8FCBDF5AFA1}" destId="{C6FF2B56-A47D-4A25-8B54-509CA22499DA}" srcOrd="0" destOrd="0" presId="urn:microsoft.com/office/officeart/2005/8/layout/radial1"/>
    <dgm:cxn modelId="{76FEE2DC-F8DF-4A55-8B53-42C9FCF67AD2}" type="presOf" srcId="{B5C5A286-3C1F-4BBA-9418-D3B6A91F5C31}" destId="{24F45ADE-49A9-468A-A586-D3F0B333E8D2}" srcOrd="0" destOrd="0" presId="urn:microsoft.com/office/officeart/2005/8/layout/radial1"/>
    <dgm:cxn modelId="{90386167-8E5A-4748-8272-3AB761F80F64}" srcId="{0CF39EDD-1662-4DDC-9CF0-783FADA06291}" destId="{84FC0385-FB6F-490F-938F-575D260484EF}" srcOrd="0" destOrd="0" parTransId="{CF7FA91D-30EE-43E9-90A1-9A8C5DE198BA}" sibTransId="{8A7FEF9E-2074-462D-AD19-3AB989C4D03C}"/>
    <dgm:cxn modelId="{98B748B0-27F9-4ECD-894D-3C2701416B39}" type="presOf" srcId="{CF7FA91D-30EE-43E9-90A1-9A8C5DE198BA}" destId="{2059F997-7F8E-49C1-8C9A-98E8592AEDB4}" srcOrd="1" destOrd="0" presId="urn:microsoft.com/office/officeart/2005/8/layout/radial1"/>
    <dgm:cxn modelId="{6AED36F4-BA84-41EB-8B6F-1CF15DF57225}" srcId="{0CF39EDD-1662-4DDC-9CF0-783FADA06291}" destId="{F0EBA3B7-CDA1-47FA-9D85-453F00D6C4EB}" srcOrd="1" destOrd="0" parTransId="{02C730C9-329D-47F8-BDA0-F8FCBDF5AFA1}" sibTransId="{F287213D-A610-4C27-93E7-110014A8127E}"/>
    <dgm:cxn modelId="{F0677356-C05D-416C-A2EB-41F2CF7E39DC}" type="presOf" srcId="{84FC0385-FB6F-490F-938F-575D260484EF}" destId="{4F7002BA-7436-4335-98C7-23F1D7C27104}" srcOrd="0" destOrd="0" presId="urn:microsoft.com/office/officeart/2005/8/layout/radial1"/>
    <dgm:cxn modelId="{CB7E516B-5356-45A8-8647-FFCBB1EB6735}" srcId="{56CD9FE9-BEBF-4798-90D6-C0E717E24453}" destId="{0CF39EDD-1662-4DDC-9CF0-783FADA06291}" srcOrd="0" destOrd="0" parTransId="{076E1C4E-E5E5-4EED-9F4B-E55F1A15F589}" sibTransId="{20DD2B16-1AC0-4529-B55F-D358E0770733}"/>
    <dgm:cxn modelId="{C57F752F-F150-4B2D-9985-2936DFC24F29}" type="presOf" srcId="{56CD9FE9-BEBF-4798-90D6-C0E717E24453}" destId="{FA33986F-647E-489B-84B8-AFBB76F0C0BC}" srcOrd="0" destOrd="0" presId="urn:microsoft.com/office/officeart/2005/8/layout/radial1"/>
    <dgm:cxn modelId="{8E91472F-5A40-4818-ACAC-A70FAB59C7CC}" type="presOf" srcId="{F0EBA3B7-CDA1-47FA-9D85-453F00D6C4EB}" destId="{B7914200-BB32-42F4-ADA5-24DF2F928D4E}" srcOrd="0" destOrd="0" presId="urn:microsoft.com/office/officeart/2005/8/layout/radial1"/>
    <dgm:cxn modelId="{0BF78E9C-D3E1-4492-AA2D-B24B1BE2768B}" type="presOf" srcId="{05247849-999D-401C-B619-CE50A0A27B18}" destId="{04E7979E-109F-4FF0-9B81-E4E663CFF880}" srcOrd="0" destOrd="0" presId="urn:microsoft.com/office/officeart/2005/8/layout/radial1"/>
    <dgm:cxn modelId="{D1F6018E-B75E-4EC2-B0DC-1347AA9A01A7}" type="presParOf" srcId="{FA33986F-647E-489B-84B8-AFBB76F0C0BC}" destId="{5C67B73A-C558-44A6-A079-569406C6FD84}" srcOrd="0" destOrd="0" presId="urn:microsoft.com/office/officeart/2005/8/layout/radial1"/>
    <dgm:cxn modelId="{B4703D01-3734-4E6C-8986-F212CBA1336E}" type="presParOf" srcId="{FA33986F-647E-489B-84B8-AFBB76F0C0BC}" destId="{165473CA-6223-4250-A811-2ADC8621C951}" srcOrd="1" destOrd="0" presId="urn:microsoft.com/office/officeart/2005/8/layout/radial1"/>
    <dgm:cxn modelId="{8E904C14-70A8-40AB-960C-819F23929A7A}" type="presParOf" srcId="{165473CA-6223-4250-A811-2ADC8621C951}" destId="{2059F997-7F8E-49C1-8C9A-98E8592AEDB4}" srcOrd="0" destOrd="0" presId="urn:microsoft.com/office/officeart/2005/8/layout/radial1"/>
    <dgm:cxn modelId="{CBFB58E2-B288-4B59-82FC-31ABEFAFFD67}" type="presParOf" srcId="{FA33986F-647E-489B-84B8-AFBB76F0C0BC}" destId="{4F7002BA-7436-4335-98C7-23F1D7C27104}" srcOrd="2" destOrd="0" presId="urn:microsoft.com/office/officeart/2005/8/layout/radial1"/>
    <dgm:cxn modelId="{574CC8DB-F326-4B85-A45E-6DF815E41B82}" type="presParOf" srcId="{FA33986F-647E-489B-84B8-AFBB76F0C0BC}" destId="{C6FF2B56-A47D-4A25-8B54-509CA22499DA}" srcOrd="3" destOrd="0" presId="urn:microsoft.com/office/officeart/2005/8/layout/radial1"/>
    <dgm:cxn modelId="{27B67E6C-9316-4F51-99E5-7B464D033DA1}" type="presParOf" srcId="{C6FF2B56-A47D-4A25-8B54-509CA22499DA}" destId="{36E7EBD1-B55F-4596-8F9E-A56367886272}" srcOrd="0" destOrd="0" presId="urn:microsoft.com/office/officeart/2005/8/layout/radial1"/>
    <dgm:cxn modelId="{F9E905B2-BC58-4569-A031-BF95F542D090}" type="presParOf" srcId="{FA33986F-647E-489B-84B8-AFBB76F0C0BC}" destId="{B7914200-BB32-42F4-ADA5-24DF2F928D4E}" srcOrd="4" destOrd="0" presId="urn:microsoft.com/office/officeart/2005/8/layout/radial1"/>
    <dgm:cxn modelId="{B7BB97C9-8116-4F34-A09D-1E609333E2A9}" type="presParOf" srcId="{FA33986F-647E-489B-84B8-AFBB76F0C0BC}" destId="{24F45ADE-49A9-468A-A586-D3F0B333E8D2}" srcOrd="5" destOrd="0" presId="urn:microsoft.com/office/officeart/2005/8/layout/radial1"/>
    <dgm:cxn modelId="{012AF07B-567E-4739-9C09-318593E50FB5}" type="presParOf" srcId="{24F45ADE-49A9-468A-A586-D3F0B333E8D2}" destId="{0ACCD2AE-00F0-4E56-8079-6D63A49CB578}" srcOrd="0" destOrd="0" presId="urn:microsoft.com/office/officeart/2005/8/layout/radial1"/>
    <dgm:cxn modelId="{72A70E61-1327-44E7-BA60-45D0FE801555}" type="presParOf" srcId="{FA33986F-647E-489B-84B8-AFBB76F0C0BC}" destId="{04E7979E-109F-4FF0-9B81-E4E663CFF880}" srcOrd="6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D78212C-E512-4A0F-A954-CC1998E4FFB2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</dgm:pt>
    <dgm:pt modelId="{4E23FC38-6FC0-4598-81C7-89A7CA5FFA53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rPr>
            <a:t>Виды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rPr>
            <a:t>доказательств</a:t>
          </a:r>
        </a:p>
      </dgm:t>
    </dgm:pt>
    <dgm:pt modelId="{5C07CAE5-BF2B-40D0-9725-DFABFC0AB51E}" type="parTrans" cxnId="{1748349F-1D80-4CEA-B88B-011383E771A1}">
      <dgm:prSet/>
      <dgm:spPr/>
      <dgm:t>
        <a:bodyPr/>
        <a:lstStyle/>
        <a:p>
          <a:endParaRPr lang="ru-RU"/>
        </a:p>
      </dgm:t>
    </dgm:pt>
    <dgm:pt modelId="{FE6C5FC1-059E-4259-A021-6710192780DE}" type="sibTrans" cxnId="{1748349F-1D80-4CEA-B88B-011383E771A1}">
      <dgm:prSet/>
      <dgm:spPr/>
      <dgm:t>
        <a:bodyPr/>
        <a:lstStyle/>
        <a:p>
          <a:endParaRPr lang="ru-RU"/>
        </a:p>
      </dgm:t>
    </dgm:pt>
    <dgm:pt modelId="{4B109034-730A-4710-88DA-A8100952B1B2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rPr>
            <a:t>Прямое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rPr>
            <a:t>(истинность обосновывается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rPr>
            <a:t> непосредственно аргументами)</a:t>
          </a:r>
          <a:r>
            <a:rPr kumimoji="0" lang="ru-RU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rPr>
            <a:t> </a:t>
          </a:r>
        </a:p>
      </dgm:t>
    </dgm:pt>
    <dgm:pt modelId="{8B63BB50-68EF-46F5-87E5-BC95C1E51DD3}" type="parTrans" cxnId="{A08CFC2A-5D30-43A3-A1E7-81F5ABD0F0E4}">
      <dgm:prSet/>
      <dgm:spPr/>
      <dgm:t>
        <a:bodyPr/>
        <a:lstStyle/>
        <a:p>
          <a:endParaRPr lang="ru-RU"/>
        </a:p>
      </dgm:t>
    </dgm:pt>
    <dgm:pt modelId="{938E10FE-4335-4120-A142-4E1945B51339}" type="sibTrans" cxnId="{A08CFC2A-5D30-43A3-A1E7-81F5ABD0F0E4}">
      <dgm:prSet/>
      <dgm:spPr/>
      <dgm:t>
        <a:bodyPr/>
        <a:lstStyle/>
        <a:p>
          <a:endParaRPr lang="ru-RU"/>
        </a:p>
      </dgm:t>
    </dgm:pt>
    <dgm:pt modelId="{75EE7116-1A59-452D-AEB3-54160AA08626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rPr>
            <a:t>Косвенное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rPr>
            <a:t>(доказывается ложность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rPr>
            <a:t>утверждаемого антитезиса)</a:t>
          </a:r>
          <a:r>
            <a:rPr kumimoji="0" lang="ru-RU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rPr>
            <a:t> </a:t>
          </a:r>
        </a:p>
      </dgm:t>
    </dgm:pt>
    <dgm:pt modelId="{71A3782C-F0A7-4801-B8B5-BFE8C509848A}" type="parTrans" cxnId="{D0D5C097-1BC6-4DEC-B933-B7CCE029EC4E}">
      <dgm:prSet/>
      <dgm:spPr/>
      <dgm:t>
        <a:bodyPr/>
        <a:lstStyle/>
        <a:p>
          <a:endParaRPr lang="ru-RU"/>
        </a:p>
      </dgm:t>
    </dgm:pt>
    <dgm:pt modelId="{A7DD4C43-29FE-4286-9CB8-EAEA2D7763BC}" type="sibTrans" cxnId="{D0D5C097-1BC6-4DEC-B933-B7CCE029EC4E}">
      <dgm:prSet/>
      <dgm:spPr/>
      <dgm:t>
        <a:bodyPr/>
        <a:lstStyle/>
        <a:p>
          <a:endParaRPr lang="ru-RU"/>
        </a:p>
      </dgm:t>
    </dgm:pt>
    <dgm:pt modelId="{DA0B4F5F-935F-4B43-BEFE-7E2291E25CA8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rPr>
            <a:t> Доказательство от «противного»</a:t>
          </a:r>
          <a:endParaRPr kumimoji="0" lang="ru-RU" b="0" i="0" u="none" strike="noStrike" cap="none" normalizeH="0" baseline="0" dirty="0" smtClean="0">
            <a:ln>
              <a:noFill/>
            </a:ln>
            <a:solidFill>
              <a:schemeClr val="bg1"/>
            </a:solidFill>
            <a:effectLst/>
            <a:latin typeface="Arial" charset="0"/>
          </a:endParaRPr>
        </a:p>
      </dgm:t>
    </dgm:pt>
    <dgm:pt modelId="{3F39886E-3732-4534-8380-DEC58A767B71}" type="parTrans" cxnId="{E51D22D5-DB6D-48D9-BDE4-42C21032A6F7}">
      <dgm:prSet/>
      <dgm:spPr/>
      <dgm:t>
        <a:bodyPr/>
        <a:lstStyle/>
        <a:p>
          <a:endParaRPr lang="ru-RU"/>
        </a:p>
      </dgm:t>
    </dgm:pt>
    <dgm:pt modelId="{CC55D4FA-84CB-49C1-A3B4-524AB01CFAB4}" type="sibTrans" cxnId="{E51D22D5-DB6D-48D9-BDE4-42C21032A6F7}">
      <dgm:prSet/>
      <dgm:spPr/>
      <dgm:t>
        <a:bodyPr/>
        <a:lstStyle/>
        <a:p>
          <a:endParaRPr lang="ru-RU"/>
        </a:p>
      </dgm:t>
    </dgm:pt>
    <dgm:pt modelId="{BBE9214D-05AE-440F-A455-26E69184BF93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rPr>
            <a:t>Разделительное доказательство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rPr>
            <a:t> (методом исключения)</a:t>
          </a:r>
          <a:r>
            <a:rPr kumimoji="0" lang="ru-RU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rPr>
            <a:t> </a:t>
          </a:r>
        </a:p>
      </dgm:t>
    </dgm:pt>
    <dgm:pt modelId="{763D69EB-3788-48B0-8337-45616FB21E25}" type="parTrans" cxnId="{863D42C7-4505-4302-BACA-7BE828EE7F8D}">
      <dgm:prSet/>
      <dgm:spPr/>
      <dgm:t>
        <a:bodyPr/>
        <a:lstStyle/>
        <a:p>
          <a:endParaRPr lang="ru-RU"/>
        </a:p>
      </dgm:t>
    </dgm:pt>
    <dgm:pt modelId="{A60C4856-34BB-4DBC-B5B1-3F515A076101}" type="sibTrans" cxnId="{863D42C7-4505-4302-BACA-7BE828EE7F8D}">
      <dgm:prSet/>
      <dgm:spPr/>
      <dgm:t>
        <a:bodyPr/>
        <a:lstStyle/>
        <a:p>
          <a:endParaRPr lang="ru-RU"/>
        </a:p>
      </dgm:t>
    </dgm:pt>
    <dgm:pt modelId="{73FDD5B0-19EA-4B47-AF1D-ABC8A19E14EC}" type="pres">
      <dgm:prSet presAssocID="{DD78212C-E512-4A0F-A954-CC1998E4FFB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1094CDF0-20D7-4D05-8F08-84E5C0BCA6D2}" type="pres">
      <dgm:prSet presAssocID="{4E23FC38-6FC0-4598-81C7-89A7CA5FFA53}" presName="hierRoot1" presStyleCnt="0">
        <dgm:presLayoutVars>
          <dgm:hierBranch/>
        </dgm:presLayoutVars>
      </dgm:prSet>
      <dgm:spPr/>
    </dgm:pt>
    <dgm:pt modelId="{8D04A901-91FE-4E98-8FA3-11C4FF183CBA}" type="pres">
      <dgm:prSet presAssocID="{4E23FC38-6FC0-4598-81C7-89A7CA5FFA53}" presName="rootComposite1" presStyleCnt="0"/>
      <dgm:spPr/>
    </dgm:pt>
    <dgm:pt modelId="{38BAFB65-6F2C-4F13-B138-AA254C6ACEFD}" type="pres">
      <dgm:prSet presAssocID="{4E23FC38-6FC0-4598-81C7-89A7CA5FFA53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1AD718E-8274-4F97-BB25-6DC91B34AD85}" type="pres">
      <dgm:prSet presAssocID="{4E23FC38-6FC0-4598-81C7-89A7CA5FFA53}" presName="rootConnector1" presStyleLbl="node1" presStyleIdx="0" presStyleCnt="0"/>
      <dgm:spPr/>
      <dgm:t>
        <a:bodyPr/>
        <a:lstStyle/>
        <a:p>
          <a:endParaRPr lang="ru-RU"/>
        </a:p>
      </dgm:t>
    </dgm:pt>
    <dgm:pt modelId="{AE6549FC-A982-4BB3-8883-169EDD623B20}" type="pres">
      <dgm:prSet presAssocID="{4E23FC38-6FC0-4598-81C7-89A7CA5FFA53}" presName="hierChild2" presStyleCnt="0"/>
      <dgm:spPr/>
    </dgm:pt>
    <dgm:pt modelId="{EA0B146B-B0E9-4DDA-8ACF-3950303D93B6}" type="pres">
      <dgm:prSet presAssocID="{8B63BB50-68EF-46F5-87E5-BC95C1E51DD3}" presName="Name35" presStyleLbl="parChTrans1D2" presStyleIdx="0" presStyleCnt="2"/>
      <dgm:spPr/>
      <dgm:t>
        <a:bodyPr/>
        <a:lstStyle/>
        <a:p>
          <a:endParaRPr lang="ru-RU"/>
        </a:p>
      </dgm:t>
    </dgm:pt>
    <dgm:pt modelId="{296B992E-9C3A-4FEE-87D4-7F3E2AB6B051}" type="pres">
      <dgm:prSet presAssocID="{4B109034-730A-4710-88DA-A8100952B1B2}" presName="hierRoot2" presStyleCnt="0">
        <dgm:presLayoutVars>
          <dgm:hierBranch/>
        </dgm:presLayoutVars>
      </dgm:prSet>
      <dgm:spPr/>
    </dgm:pt>
    <dgm:pt modelId="{0ADE57BB-3456-46D3-9BD6-AFCC93A6D743}" type="pres">
      <dgm:prSet presAssocID="{4B109034-730A-4710-88DA-A8100952B1B2}" presName="rootComposite" presStyleCnt="0"/>
      <dgm:spPr/>
    </dgm:pt>
    <dgm:pt modelId="{D218E4A7-3AB7-4D50-A084-E6BB2CE9C6A4}" type="pres">
      <dgm:prSet presAssocID="{4B109034-730A-4710-88DA-A8100952B1B2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859E1D5-3FC4-4E3E-88F7-16F4692F5DCF}" type="pres">
      <dgm:prSet presAssocID="{4B109034-730A-4710-88DA-A8100952B1B2}" presName="rootConnector" presStyleLbl="node2" presStyleIdx="0" presStyleCnt="2"/>
      <dgm:spPr/>
      <dgm:t>
        <a:bodyPr/>
        <a:lstStyle/>
        <a:p>
          <a:endParaRPr lang="ru-RU"/>
        </a:p>
      </dgm:t>
    </dgm:pt>
    <dgm:pt modelId="{7E955D9A-3BF8-4D79-9651-DA07BED75996}" type="pres">
      <dgm:prSet presAssocID="{4B109034-730A-4710-88DA-A8100952B1B2}" presName="hierChild4" presStyleCnt="0"/>
      <dgm:spPr/>
    </dgm:pt>
    <dgm:pt modelId="{2A81698F-76A9-43D4-81AA-480AACE30967}" type="pres">
      <dgm:prSet presAssocID="{4B109034-730A-4710-88DA-A8100952B1B2}" presName="hierChild5" presStyleCnt="0"/>
      <dgm:spPr/>
    </dgm:pt>
    <dgm:pt modelId="{AC5B1C04-4C50-47BB-AA77-A00D247AD6E9}" type="pres">
      <dgm:prSet presAssocID="{71A3782C-F0A7-4801-B8B5-BFE8C509848A}" presName="Name35" presStyleLbl="parChTrans1D2" presStyleIdx="1" presStyleCnt="2"/>
      <dgm:spPr/>
      <dgm:t>
        <a:bodyPr/>
        <a:lstStyle/>
        <a:p>
          <a:endParaRPr lang="ru-RU"/>
        </a:p>
      </dgm:t>
    </dgm:pt>
    <dgm:pt modelId="{547273BF-6CC7-4368-8661-F1640C9AA8DF}" type="pres">
      <dgm:prSet presAssocID="{75EE7116-1A59-452D-AEB3-54160AA08626}" presName="hierRoot2" presStyleCnt="0">
        <dgm:presLayoutVars>
          <dgm:hierBranch/>
        </dgm:presLayoutVars>
      </dgm:prSet>
      <dgm:spPr/>
    </dgm:pt>
    <dgm:pt modelId="{DC9F2A82-7A2D-4FA6-A450-C202FC14921D}" type="pres">
      <dgm:prSet presAssocID="{75EE7116-1A59-452D-AEB3-54160AA08626}" presName="rootComposite" presStyleCnt="0"/>
      <dgm:spPr/>
    </dgm:pt>
    <dgm:pt modelId="{DFA77705-B4B2-4630-88BA-7C3463540DA9}" type="pres">
      <dgm:prSet presAssocID="{75EE7116-1A59-452D-AEB3-54160AA08626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FD013C9-E339-4283-9927-3548AF695D46}" type="pres">
      <dgm:prSet presAssocID="{75EE7116-1A59-452D-AEB3-54160AA08626}" presName="rootConnector" presStyleLbl="node2" presStyleIdx="1" presStyleCnt="2"/>
      <dgm:spPr/>
      <dgm:t>
        <a:bodyPr/>
        <a:lstStyle/>
        <a:p>
          <a:endParaRPr lang="ru-RU"/>
        </a:p>
      </dgm:t>
    </dgm:pt>
    <dgm:pt modelId="{202ADDBD-B207-4A74-9BA4-3E8C940E75A5}" type="pres">
      <dgm:prSet presAssocID="{75EE7116-1A59-452D-AEB3-54160AA08626}" presName="hierChild4" presStyleCnt="0"/>
      <dgm:spPr/>
    </dgm:pt>
    <dgm:pt modelId="{0E825731-E290-430C-A98D-D23F559B13E1}" type="pres">
      <dgm:prSet presAssocID="{3F39886E-3732-4534-8380-DEC58A767B71}" presName="Name35" presStyleLbl="parChTrans1D3" presStyleIdx="0" presStyleCnt="2"/>
      <dgm:spPr/>
      <dgm:t>
        <a:bodyPr/>
        <a:lstStyle/>
        <a:p>
          <a:endParaRPr lang="ru-RU"/>
        </a:p>
      </dgm:t>
    </dgm:pt>
    <dgm:pt modelId="{09243618-1EB3-4EF4-9DDF-F52B73BF1074}" type="pres">
      <dgm:prSet presAssocID="{DA0B4F5F-935F-4B43-BEFE-7E2291E25CA8}" presName="hierRoot2" presStyleCnt="0">
        <dgm:presLayoutVars>
          <dgm:hierBranch val="r"/>
        </dgm:presLayoutVars>
      </dgm:prSet>
      <dgm:spPr/>
    </dgm:pt>
    <dgm:pt modelId="{04D72FCF-81EF-4F2F-8B8B-17E4ABA576B5}" type="pres">
      <dgm:prSet presAssocID="{DA0B4F5F-935F-4B43-BEFE-7E2291E25CA8}" presName="rootComposite" presStyleCnt="0"/>
      <dgm:spPr/>
    </dgm:pt>
    <dgm:pt modelId="{E3FF4F3C-0E70-4E1C-8F96-4CAC82011F86}" type="pres">
      <dgm:prSet presAssocID="{DA0B4F5F-935F-4B43-BEFE-7E2291E25CA8}" presName="rootText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0AA9236-CC1A-4800-AE38-C172B2BD99D7}" type="pres">
      <dgm:prSet presAssocID="{DA0B4F5F-935F-4B43-BEFE-7E2291E25CA8}" presName="rootConnector" presStyleLbl="node3" presStyleIdx="0" presStyleCnt="2"/>
      <dgm:spPr/>
      <dgm:t>
        <a:bodyPr/>
        <a:lstStyle/>
        <a:p>
          <a:endParaRPr lang="ru-RU"/>
        </a:p>
      </dgm:t>
    </dgm:pt>
    <dgm:pt modelId="{520E8145-AF29-4D97-97A5-8D898CA66D0A}" type="pres">
      <dgm:prSet presAssocID="{DA0B4F5F-935F-4B43-BEFE-7E2291E25CA8}" presName="hierChild4" presStyleCnt="0"/>
      <dgm:spPr/>
    </dgm:pt>
    <dgm:pt modelId="{428111A5-A9C2-438D-8829-55F714AF8F74}" type="pres">
      <dgm:prSet presAssocID="{DA0B4F5F-935F-4B43-BEFE-7E2291E25CA8}" presName="hierChild5" presStyleCnt="0"/>
      <dgm:spPr/>
    </dgm:pt>
    <dgm:pt modelId="{E7A8EACD-23D4-4616-B5C1-2F9B3C10370D}" type="pres">
      <dgm:prSet presAssocID="{763D69EB-3788-48B0-8337-45616FB21E25}" presName="Name35" presStyleLbl="parChTrans1D3" presStyleIdx="1" presStyleCnt="2"/>
      <dgm:spPr/>
      <dgm:t>
        <a:bodyPr/>
        <a:lstStyle/>
        <a:p>
          <a:endParaRPr lang="ru-RU"/>
        </a:p>
      </dgm:t>
    </dgm:pt>
    <dgm:pt modelId="{503D794B-6B2E-405F-A61A-E1B6A01EA2AD}" type="pres">
      <dgm:prSet presAssocID="{BBE9214D-05AE-440F-A455-26E69184BF93}" presName="hierRoot2" presStyleCnt="0">
        <dgm:presLayoutVars>
          <dgm:hierBranch val="r"/>
        </dgm:presLayoutVars>
      </dgm:prSet>
      <dgm:spPr/>
    </dgm:pt>
    <dgm:pt modelId="{2CA84F99-2D5B-4A66-80B6-35978B16211C}" type="pres">
      <dgm:prSet presAssocID="{BBE9214D-05AE-440F-A455-26E69184BF93}" presName="rootComposite" presStyleCnt="0"/>
      <dgm:spPr/>
    </dgm:pt>
    <dgm:pt modelId="{DE27D799-935E-4469-B067-4EF5F077A432}" type="pres">
      <dgm:prSet presAssocID="{BBE9214D-05AE-440F-A455-26E69184BF93}" presName="rootText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7DAD190-2DA2-407D-AA4A-ED37D0FC1671}" type="pres">
      <dgm:prSet presAssocID="{BBE9214D-05AE-440F-A455-26E69184BF93}" presName="rootConnector" presStyleLbl="node3" presStyleIdx="1" presStyleCnt="2"/>
      <dgm:spPr/>
      <dgm:t>
        <a:bodyPr/>
        <a:lstStyle/>
        <a:p>
          <a:endParaRPr lang="ru-RU"/>
        </a:p>
      </dgm:t>
    </dgm:pt>
    <dgm:pt modelId="{3AC45F21-C0B8-4274-86AE-067B5B0B8A3A}" type="pres">
      <dgm:prSet presAssocID="{BBE9214D-05AE-440F-A455-26E69184BF93}" presName="hierChild4" presStyleCnt="0"/>
      <dgm:spPr/>
    </dgm:pt>
    <dgm:pt modelId="{754121B8-04A8-41DE-9B4D-71F11C4AC663}" type="pres">
      <dgm:prSet presAssocID="{BBE9214D-05AE-440F-A455-26E69184BF93}" presName="hierChild5" presStyleCnt="0"/>
      <dgm:spPr/>
    </dgm:pt>
    <dgm:pt modelId="{F8A2D1C7-CA9C-4461-9146-D10513C9B13C}" type="pres">
      <dgm:prSet presAssocID="{75EE7116-1A59-452D-AEB3-54160AA08626}" presName="hierChild5" presStyleCnt="0"/>
      <dgm:spPr/>
    </dgm:pt>
    <dgm:pt modelId="{2631A85C-2201-4434-86C9-677B5C95B65C}" type="pres">
      <dgm:prSet presAssocID="{4E23FC38-6FC0-4598-81C7-89A7CA5FFA53}" presName="hierChild3" presStyleCnt="0"/>
      <dgm:spPr/>
    </dgm:pt>
  </dgm:ptLst>
  <dgm:cxnLst>
    <dgm:cxn modelId="{F42F52DA-6AB5-4CAB-A9A6-45957234478F}" type="presOf" srcId="{8B63BB50-68EF-46F5-87E5-BC95C1E51DD3}" destId="{EA0B146B-B0E9-4DDA-8ACF-3950303D93B6}" srcOrd="0" destOrd="0" presId="urn:microsoft.com/office/officeart/2005/8/layout/orgChart1"/>
    <dgm:cxn modelId="{2A4D47DC-FCF7-4667-8B6E-D8C0F23D178B}" type="presOf" srcId="{DA0B4F5F-935F-4B43-BEFE-7E2291E25CA8}" destId="{60AA9236-CC1A-4800-AE38-C172B2BD99D7}" srcOrd="1" destOrd="0" presId="urn:microsoft.com/office/officeart/2005/8/layout/orgChart1"/>
    <dgm:cxn modelId="{0A6C1172-7CB8-4F1D-912A-E3CF15314D95}" type="presOf" srcId="{3F39886E-3732-4534-8380-DEC58A767B71}" destId="{0E825731-E290-430C-A98D-D23F559B13E1}" srcOrd="0" destOrd="0" presId="urn:microsoft.com/office/officeart/2005/8/layout/orgChart1"/>
    <dgm:cxn modelId="{444F0A4A-3D60-4DDC-863F-2441893364F4}" type="presOf" srcId="{4E23FC38-6FC0-4598-81C7-89A7CA5FFA53}" destId="{E1AD718E-8274-4F97-BB25-6DC91B34AD85}" srcOrd="1" destOrd="0" presId="urn:microsoft.com/office/officeart/2005/8/layout/orgChart1"/>
    <dgm:cxn modelId="{F7ADEC8B-91E9-4C04-8990-3699D39A0935}" type="presOf" srcId="{BBE9214D-05AE-440F-A455-26E69184BF93}" destId="{F7DAD190-2DA2-407D-AA4A-ED37D0FC1671}" srcOrd="1" destOrd="0" presId="urn:microsoft.com/office/officeart/2005/8/layout/orgChart1"/>
    <dgm:cxn modelId="{6A7E0D11-82DC-4604-A69B-0E8F5A56C4FD}" type="presOf" srcId="{BBE9214D-05AE-440F-A455-26E69184BF93}" destId="{DE27D799-935E-4469-B067-4EF5F077A432}" srcOrd="0" destOrd="0" presId="urn:microsoft.com/office/officeart/2005/8/layout/orgChart1"/>
    <dgm:cxn modelId="{863D42C7-4505-4302-BACA-7BE828EE7F8D}" srcId="{75EE7116-1A59-452D-AEB3-54160AA08626}" destId="{BBE9214D-05AE-440F-A455-26E69184BF93}" srcOrd="1" destOrd="0" parTransId="{763D69EB-3788-48B0-8337-45616FB21E25}" sibTransId="{A60C4856-34BB-4DBC-B5B1-3F515A076101}"/>
    <dgm:cxn modelId="{3AD22381-E73D-48B2-99A0-FC20A6275A49}" type="presOf" srcId="{763D69EB-3788-48B0-8337-45616FB21E25}" destId="{E7A8EACD-23D4-4616-B5C1-2F9B3C10370D}" srcOrd="0" destOrd="0" presId="urn:microsoft.com/office/officeart/2005/8/layout/orgChart1"/>
    <dgm:cxn modelId="{EAC50E18-69D3-4B74-A52D-AE892A1AC872}" type="presOf" srcId="{75EE7116-1A59-452D-AEB3-54160AA08626}" destId="{DFA77705-B4B2-4630-88BA-7C3463540DA9}" srcOrd="0" destOrd="0" presId="urn:microsoft.com/office/officeart/2005/8/layout/orgChart1"/>
    <dgm:cxn modelId="{093D4C4F-1D7F-4A75-B8E1-73FD3CC8A496}" type="presOf" srcId="{4B109034-730A-4710-88DA-A8100952B1B2}" destId="{7859E1D5-3FC4-4E3E-88F7-16F4692F5DCF}" srcOrd="1" destOrd="0" presId="urn:microsoft.com/office/officeart/2005/8/layout/orgChart1"/>
    <dgm:cxn modelId="{CC014FEF-14DD-46BC-A796-C0020A489B62}" type="presOf" srcId="{75EE7116-1A59-452D-AEB3-54160AA08626}" destId="{2FD013C9-E339-4283-9927-3548AF695D46}" srcOrd="1" destOrd="0" presId="urn:microsoft.com/office/officeart/2005/8/layout/orgChart1"/>
    <dgm:cxn modelId="{1748349F-1D80-4CEA-B88B-011383E771A1}" srcId="{DD78212C-E512-4A0F-A954-CC1998E4FFB2}" destId="{4E23FC38-6FC0-4598-81C7-89A7CA5FFA53}" srcOrd="0" destOrd="0" parTransId="{5C07CAE5-BF2B-40D0-9725-DFABFC0AB51E}" sibTransId="{FE6C5FC1-059E-4259-A021-6710192780DE}"/>
    <dgm:cxn modelId="{A08CFC2A-5D30-43A3-A1E7-81F5ABD0F0E4}" srcId="{4E23FC38-6FC0-4598-81C7-89A7CA5FFA53}" destId="{4B109034-730A-4710-88DA-A8100952B1B2}" srcOrd="0" destOrd="0" parTransId="{8B63BB50-68EF-46F5-87E5-BC95C1E51DD3}" sibTransId="{938E10FE-4335-4120-A142-4E1945B51339}"/>
    <dgm:cxn modelId="{B72ABC91-F115-41FB-9E2A-4D9E95E91275}" type="presOf" srcId="{4E23FC38-6FC0-4598-81C7-89A7CA5FFA53}" destId="{38BAFB65-6F2C-4F13-B138-AA254C6ACEFD}" srcOrd="0" destOrd="0" presId="urn:microsoft.com/office/officeart/2005/8/layout/orgChart1"/>
    <dgm:cxn modelId="{D0D5C097-1BC6-4DEC-B933-B7CCE029EC4E}" srcId="{4E23FC38-6FC0-4598-81C7-89A7CA5FFA53}" destId="{75EE7116-1A59-452D-AEB3-54160AA08626}" srcOrd="1" destOrd="0" parTransId="{71A3782C-F0A7-4801-B8B5-BFE8C509848A}" sibTransId="{A7DD4C43-29FE-4286-9CB8-EAEA2D7763BC}"/>
    <dgm:cxn modelId="{3B64085B-60A2-4516-A220-3A52B6345AA1}" type="presOf" srcId="{DD78212C-E512-4A0F-A954-CC1998E4FFB2}" destId="{73FDD5B0-19EA-4B47-AF1D-ABC8A19E14EC}" srcOrd="0" destOrd="0" presId="urn:microsoft.com/office/officeart/2005/8/layout/orgChart1"/>
    <dgm:cxn modelId="{F9AD41CE-7A78-49EC-8EE9-389607FB33B1}" type="presOf" srcId="{DA0B4F5F-935F-4B43-BEFE-7E2291E25CA8}" destId="{E3FF4F3C-0E70-4E1C-8F96-4CAC82011F86}" srcOrd="0" destOrd="0" presId="urn:microsoft.com/office/officeart/2005/8/layout/orgChart1"/>
    <dgm:cxn modelId="{0AB17A66-0673-416D-B104-D9E2EF51AE6B}" type="presOf" srcId="{4B109034-730A-4710-88DA-A8100952B1B2}" destId="{D218E4A7-3AB7-4D50-A084-E6BB2CE9C6A4}" srcOrd="0" destOrd="0" presId="urn:microsoft.com/office/officeart/2005/8/layout/orgChart1"/>
    <dgm:cxn modelId="{D041F047-91E8-4B39-8090-363960535FDC}" type="presOf" srcId="{71A3782C-F0A7-4801-B8B5-BFE8C509848A}" destId="{AC5B1C04-4C50-47BB-AA77-A00D247AD6E9}" srcOrd="0" destOrd="0" presId="urn:microsoft.com/office/officeart/2005/8/layout/orgChart1"/>
    <dgm:cxn modelId="{E51D22D5-DB6D-48D9-BDE4-42C21032A6F7}" srcId="{75EE7116-1A59-452D-AEB3-54160AA08626}" destId="{DA0B4F5F-935F-4B43-BEFE-7E2291E25CA8}" srcOrd="0" destOrd="0" parTransId="{3F39886E-3732-4534-8380-DEC58A767B71}" sibTransId="{CC55D4FA-84CB-49C1-A3B4-524AB01CFAB4}"/>
    <dgm:cxn modelId="{BF52EE51-FE39-47BB-A1FC-261107EEF3BE}" type="presParOf" srcId="{73FDD5B0-19EA-4B47-AF1D-ABC8A19E14EC}" destId="{1094CDF0-20D7-4D05-8F08-84E5C0BCA6D2}" srcOrd="0" destOrd="0" presId="urn:microsoft.com/office/officeart/2005/8/layout/orgChart1"/>
    <dgm:cxn modelId="{D5DDA211-D54E-4E7F-8AA0-E75A8EF56EE6}" type="presParOf" srcId="{1094CDF0-20D7-4D05-8F08-84E5C0BCA6D2}" destId="{8D04A901-91FE-4E98-8FA3-11C4FF183CBA}" srcOrd="0" destOrd="0" presId="urn:microsoft.com/office/officeart/2005/8/layout/orgChart1"/>
    <dgm:cxn modelId="{FF60AEFF-C4AA-4874-8E0C-E85226214C3A}" type="presParOf" srcId="{8D04A901-91FE-4E98-8FA3-11C4FF183CBA}" destId="{38BAFB65-6F2C-4F13-B138-AA254C6ACEFD}" srcOrd="0" destOrd="0" presId="urn:microsoft.com/office/officeart/2005/8/layout/orgChart1"/>
    <dgm:cxn modelId="{68B60715-BAD3-4204-9D42-B4BDB1D22357}" type="presParOf" srcId="{8D04A901-91FE-4E98-8FA3-11C4FF183CBA}" destId="{E1AD718E-8274-4F97-BB25-6DC91B34AD85}" srcOrd="1" destOrd="0" presId="urn:microsoft.com/office/officeart/2005/8/layout/orgChart1"/>
    <dgm:cxn modelId="{5D151E50-72EE-4AB6-92AA-10597C634079}" type="presParOf" srcId="{1094CDF0-20D7-4D05-8F08-84E5C0BCA6D2}" destId="{AE6549FC-A982-4BB3-8883-169EDD623B20}" srcOrd="1" destOrd="0" presId="urn:microsoft.com/office/officeart/2005/8/layout/orgChart1"/>
    <dgm:cxn modelId="{C5E2DF9D-53B1-4134-B11B-519FD5879FA7}" type="presParOf" srcId="{AE6549FC-A982-4BB3-8883-169EDD623B20}" destId="{EA0B146B-B0E9-4DDA-8ACF-3950303D93B6}" srcOrd="0" destOrd="0" presId="urn:microsoft.com/office/officeart/2005/8/layout/orgChart1"/>
    <dgm:cxn modelId="{133B6CD9-00AC-4D85-91BC-FB4175FE81D1}" type="presParOf" srcId="{AE6549FC-A982-4BB3-8883-169EDD623B20}" destId="{296B992E-9C3A-4FEE-87D4-7F3E2AB6B051}" srcOrd="1" destOrd="0" presId="urn:microsoft.com/office/officeart/2005/8/layout/orgChart1"/>
    <dgm:cxn modelId="{DAEFD242-3845-4CB4-B5F2-DE9004F6EA3F}" type="presParOf" srcId="{296B992E-9C3A-4FEE-87D4-7F3E2AB6B051}" destId="{0ADE57BB-3456-46D3-9BD6-AFCC93A6D743}" srcOrd="0" destOrd="0" presId="urn:microsoft.com/office/officeart/2005/8/layout/orgChart1"/>
    <dgm:cxn modelId="{C9400A61-76EE-413B-8E90-62AF9396B5AB}" type="presParOf" srcId="{0ADE57BB-3456-46D3-9BD6-AFCC93A6D743}" destId="{D218E4A7-3AB7-4D50-A084-E6BB2CE9C6A4}" srcOrd="0" destOrd="0" presId="urn:microsoft.com/office/officeart/2005/8/layout/orgChart1"/>
    <dgm:cxn modelId="{77262063-2ACB-460B-B7FA-F21D3F2CC881}" type="presParOf" srcId="{0ADE57BB-3456-46D3-9BD6-AFCC93A6D743}" destId="{7859E1D5-3FC4-4E3E-88F7-16F4692F5DCF}" srcOrd="1" destOrd="0" presId="urn:microsoft.com/office/officeart/2005/8/layout/orgChart1"/>
    <dgm:cxn modelId="{9152D7D9-6488-4434-B7C1-A8D5E254D627}" type="presParOf" srcId="{296B992E-9C3A-4FEE-87D4-7F3E2AB6B051}" destId="{7E955D9A-3BF8-4D79-9651-DA07BED75996}" srcOrd="1" destOrd="0" presId="urn:microsoft.com/office/officeart/2005/8/layout/orgChart1"/>
    <dgm:cxn modelId="{6FDD5651-4740-4C02-85DC-F7A028AE591C}" type="presParOf" srcId="{296B992E-9C3A-4FEE-87D4-7F3E2AB6B051}" destId="{2A81698F-76A9-43D4-81AA-480AACE30967}" srcOrd="2" destOrd="0" presId="urn:microsoft.com/office/officeart/2005/8/layout/orgChart1"/>
    <dgm:cxn modelId="{0244BDE0-D4D0-4FAC-9233-B2C13C9C0E9A}" type="presParOf" srcId="{AE6549FC-A982-4BB3-8883-169EDD623B20}" destId="{AC5B1C04-4C50-47BB-AA77-A00D247AD6E9}" srcOrd="2" destOrd="0" presId="urn:microsoft.com/office/officeart/2005/8/layout/orgChart1"/>
    <dgm:cxn modelId="{05FC43F8-67F1-4612-B588-D6C7122DD01F}" type="presParOf" srcId="{AE6549FC-A982-4BB3-8883-169EDD623B20}" destId="{547273BF-6CC7-4368-8661-F1640C9AA8DF}" srcOrd="3" destOrd="0" presId="urn:microsoft.com/office/officeart/2005/8/layout/orgChart1"/>
    <dgm:cxn modelId="{34C6C6F7-735A-47F8-88F0-09B32837CF0F}" type="presParOf" srcId="{547273BF-6CC7-4368-8661-F1640C9AA8DF}" destId="{DC9F2A82-7A2D-4FA6-A450-C202FC14921D}" srcOrd="0" destOrd="0" presId="urn:microsoft.com/office/officeart/2005/8/layout/orgChart1"/>
    <dgm:cxn modelId="{3C126300-6F26-4632-9528-27EFD7D36B0A}" type="presParOf" srcId="{DC9F2A82-7A2D-4FA6-A450-C202FC14921D}" destId="{DFA77705-B4B2-4630-88BA-7C3463540DA9}" srcOrd="0" destOrd="0" presId="urn:microsoft.com/office/officeart/2005/8/layout/orgChart1"/>
    <dgm:cxn modelId="{9610080F-D5EF-4FE4-92A2-07F1AF9BFF67}" type="presParOf" srcId="{DC9F2A82-7A2D-4FA6-A450-C202FC14921D}" destId="{2FD013C9-E339-4283-9927-3548AF695D46}" srcOrd="1" destOrd="0" presId="urn:microsoft.com/office/officeart/2005/8/layout/orgChart1"/>
    <dgm:cxn modelId="{3BF7561F-076C-43B8-B336-121D3965E7F6}" type="presParOf" srcId="{547273BF-6CC7-4368-8661-F1640C9AA8DF}" destId="{202ADDBD-B207-4A74-9BA4-3E8C940E75A5}" srcOrd="1" destOrd="0" presId="urn:microsoft.com/office/officeart/2005/8/layout/orgChart1"/>
    <dgm:cxn modelId="{399F8C2C-5D26-486B-86F7-E363D17AA5E9}" type="presParOf" srcId="{202ADDBD-B207-4A74-9BA4-3E8C940E75A5}" destId="{0E825731-E290-430C-A98D-D23F559B13E1}" srcOrd="0" destOrd="0" presId="urn:microsoft.com/office/officeart/2005/8/layout/orgChart1"/>
    <dgm:cxn modelId="{1508DE30-A0AB-4F76-BD11-7B2333285451}" type="presParOf" srcId="{202ADDBD-B207-4A74-9BA4-3E8C940E75A5}" destId="{09243618-1EB3-4EF4-9DDF-F52B73BF1074}" srcOrd="1" destOrd="0" presId="urn:microsoft.com/office/officeart/2005/8/layout/orgChart1"/>
    <dgm:cxn modelId="{9E195158-F33D-4DF1-9561-37FC1122569B}" type="presParOf" srcId="{09243618-1EB3-4EF4-9DDF-F52B73BF1074}" destId="{04D72FCF-81EF-4F2F-8B8B-17E4ABA576B5}" srcOrd="0" destOrd="0" presId="urn:microsoft.com/office/officeart/2005/8/layout/orgChart1"/>
    <dgm:cxn modelId="{A9F63CA1-451B-4E4F-9232-8E773E6D1256}" type="presParOf" srcId="{04D72FCF-81EF-4F2F-8B8B-17E4ABA576B5}" destId="{E3FF4F3C-0E70-4E1C-8F96-4CAC82011F86}" srcOrd="0" destOrd="0" presId="urn:microsoft.com/office/officeart/2005/8/layout/orgChart1"/>
    <dgm:cxn modelId="{F6D789F2-6FA4-4ACC-8C90-FB92AFAAA6D5}" type="presParOf" srcId="{04D72FCF-81EF-4F2F-8B8B-17E4ABA576B5}" destId="{60AA9236-CC1A-4800-AE38-C172B2BD99D7}" srcOrd="1" destOrd="0" presId="urn:microsoft.com/office/officeart/2005/8/layout/orgChart1"/>
    <dgm:cxn modelId="{4390EF9C-5511-4743-B2AD-45FCE2002624}" type="presParOf" srcId="{09243618-1EB3-4EF4-9DDF-F52B73BF1074}" destId="{520E8145-AF29-4D97-97A5-8D898CA66D0A}" srcOrd="1" destOrd="0" presId="urn:microsoft.com/office/officeart/2005/8/layout/orgChart1"/>
    <dgm:cxn modelId="{6A8B9734-4C61-4FC4-B5DA-38D452B1D340}" type="presParOf" srcId="{09243618-1EB3-4EF4-9DDF-F52B73BF1074}" destId="{428111A5-A9C2-438D-8829-55F714AF8F74}" srcOrd="2" destOrd="0" presId="urn:microsoft.com/office/officeart/2005/8/layout/orgChart1"/>
    <dgm:cxn modelId="{CC62490E-2E51-4ADD-9D65-CBA43814C326}" type="presParOf" srcId="{202ADDBD-B207-4A74-9BA4-3E8C940E75A5}" destId="{E7A8EACD-23D4-4616-B5C1-2F9B3C10370D}" srcOrd="2" destOrd="0" presId="urn:microsoft.com/office/officeart/2005/8/layout/orgChart1"/>
    <dgm:cxn modelId="{98226346-86DB-437D-A064-07353404F3C7}" type="presParOf" srcId="{202ADDBD-B207-4A74-9BA4-3E8C940E75A5}" destId="{503D794B-6B2E-405F-A61A-E1B6A01EA2AD}" srcOrd="3" destOrd="0" presId="urn:microsoft.com/office/officeart/2005/8/layout/orgChart1"/>
    <dgm:cxn modelId="{B93315F5-8EF9-4380-B343-6E34D60CA5E1}" type="presParOf" srcId="{503D794B-6B2E-405F-A61A-E1B6A01EA2AD}" destId="{2CA84F99-2D5B-4A66-80B6-35978B16211C}" srcOrd="0" destOrd="0" presId="urn:microsoft.com/office/officeart/2005/8/layout/orgChart1"/>
    <dgm:cxn modelId="{156966C5-5D89-494D-BBE6-C50E327CFCE8}" type="presParOf" srcId="{2CA84F99-2D5B-4A66-80B6-35978B16211C}" destId="{DE27D799-935E-4469-B067-4EF5F077A432}" srcOrd="0" destOrd="0" presId="urn:microsoft.com/office/officeart/2005/8/layout/orgChart1"/>
    <dgm:cxn modelId="{A7EF4632-D7AC-4AEC-96E2-00E6292521F2}" type="presParOf" srcId="{2CA84F99-2D5B-4A66-80B6-35978B16211C}" destId="{F7DAD190-2DA2-407D-AA4A-ED37D0FC1671}" srcOrd="1" destOrd="0" presId="urn:microsoft.com/office/officeart/2005/8/layout/orgChart1"/>
    <dgm:cxn modelId="{9A501E17-71B8-4200-AD6A-4F2795821A2F}" type="presParOf" srcId="{503D794B-6B2E-405F-A61A-E1B6A01EA2AD}" destId="{3AC45F21-C0B8-4274-86AE-067B5B0B8A3A}" srcOrd="1" destOrd="0" presId="urn:microsoft.com/office/officeart/2005/8/layout/orgChart1"/>
    <dgm:cxn modelId="{54FD745B-D994-4BFC-B2BA-76DF736605F9}" type="presParOf" srcId="{503D794B-6B2E-405F-A61A-E1B6A01EA2AD}" destId="{754121B8-04A8-41DE-9B4D-71F11C4AC663}" srcOrd="2" destOrd="0" presId="urn:microsoft.com/office/officeart/2005/8/layout/orgChart1"/>
    <dgm:cxn modelId="{67DEB929-57E6-49A0-9274-5FFCA1D27D07}" type="presParOf" srcId="{547273BF-6CC7-4368-8661-F1640C9AA8DF}" destId="{F8A2D1C7-CA9C-4461-9146-D10513C9B13C}" srcOrd="2" destOrd="0" presId="urn:microsoft.com/office/officeart/2005/8/layout/orgChart1"/>
    <dgm:cxn modelId="{11E31D0F-765B-4407-8FB0-CA081B1DFF5A}" type="presParOf" srcId="{1094CDF0-20D7-4D05-8F08-84E5C0BCA6D2}" destId="{2631A85C-2201-4434-86C9-677B5C95B65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76F1824-D09C-4F69-AEAC-610C9B1C3F6A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/>
      <dgm:spPr/>
    </dgm:pt>
    <dgm:pt modelId="{9C913BB0-1634-499D-9392-3C43EA2A4988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rPr>
            <a:t>Виды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rPr>
            <a:t>высказываний</a:t>
          </a:r>
        </a:p>
      </dgm:t>
    </dgm:pt>
    <dgm:pt modelId="{AC22C237-A97B-4606-8B2F-474DF753C495}" type="parTrans" cxnId="{13D792C5-F271-4795-B55A-D9F117F2C3CC}">
      <dgm:prSet/>
      <dgm:spPr/>
      <dgm:t>
        <a:bodyPr/>
        <a:lstStyle/>
        <a:p>
          <a:endParaRPr lang="ru-RU"/>
        </a:p>
      </dgm:t>
    </dgm:pt>
    <dgm:pt modelId="{2B88E974-2D1F-43CD-8B99-6A8BE6739145}" type="sibTrans" cxnId="{13D792C5-F271-4795-B55A-D9F117F2C3CC}">
      <dgm:prSet/>
      <dgm:spPr/>
      <dgm:t>
        <a:bodyPr/>
        <a:lstStyle/>
        <a:p>
          <a:endParaRPr lang="ru-RU"/>
        </a:p>
      </dgm:t>
    </dgm:pt>
    <dgm:pt modelId="{9CE833AE-D5B5-4BC5-BD9E-CA6FF56C3680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rPr>
            <a:t>Элементарные</a:t>
          </a:r>
        </a:p>
      </dgm:t>
    </dgm:pt>
    <dgm:pt modelId="{F7911611-2649-4974-ADEF-BC5986A277E3}" type="parTrans" cxnId="{4BBBC8C1-9D6C-4BE4-A86F-F0D0F39C2364}">
      <dgm:prSet/>
      <dgm:spPr/>
      <dgm:t>
        <a:bodyPr/>
        <a:lstStyle/>
        <a:p>
          <a:endParaRPr lang="ru-RU"/>
        </a:p>
      </dgm:t>
    </dgm:pt>
    <dgm:pt modelId="{7F382110-77F8-463D-A646-06FBB8A41ED2}" type="sibTrans" cxnId="{4BBBC8C1-9D6C-4BE4-A86F-F0D0F39C2364}">
      <dgm:prSet/>
      <dgm:spPr/>
      <dgm:t>
        <a:bodyPr/>
        <a:lstStyle/>
        <a:p>
          <a:endParaRPr lang="ru-RU"/>
        </a:p>
      </dgm:t>
    </dgm:pt>
    <dgm:pt modelId="{858C9E5A-6324-47DC-B22F-77134E8BB0D9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rPr>
            <a:t>Составные</a:t>
          </a:r>
        </a:p>
      </dgm:t>
    </dgm:pt>
    <dgm:pt modelId="{C48DA82F-44AC-46A5-A639-897B6FB323F7}" type="parTrans" cxnId="{4A9367BB-ADFB-429B-B496-000C6F54DA78}">
      <dgm:prSet/>
      <dgm:spPr/>
      <dgm:t>
        <a:bodyPr/>
        <a:lstStyle/>
        <a:p>
          <a:endParaRPr lang="ru-RU"/>
        </a:p>
      </dgm:t>
    </dgm:pt>
    <dgm:pt modelId="{62605A45-C06A-4274-976A-8763B5C65181}" type="sibTrans" cxnId="{4A9367BB-ADFB-429B-B496-000C6F54DA78}">
      <dgm:prSet/>
      <dgm:spPr/>
      <dgm:t>
        <a:bodyPr/>
        <a:lstStyle/>
        <a:p>
          <a:endParaRPr lang="ru-RU"/>
        </a:p>
      </dgm:t>
    </dgm:pt>
    <dgm:pt modelId="{3157CFD9-2865-4CE0-8298-4107B000FCFB}" type="pres">
      <dgm:prSet presAssocID="{576F1824-D09C-4F69-AEAC-610C9B1C3F6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65A7F885-2740-4D79-8764-E38BA0A74BD3}" type="pres">
      <dgm:prSet presAssocID="{9C913BB0-1634-499D-9392-3C43EA2A4988}" presName="hierRoot1" presStyleCnt="0">
        <dgm:presLayoutVars>
          <dgm:hierBranch/>
        </dgm:presLayoutVars>
      </dgm:prSet>
      <dgm:spPr/>
    </dgm:pt>
    <dgm:pt modelId="{44EEF1AE-B528-42EE-A02E-4C12329EE52C}" type="pres">
      <dgm:prSet presAssocID="{9C913BB0-1634-499D-9392-3C43EA2A4988}" presName="rootComposite1" presStyleCnt="0"/>
      <dgm:spPr/>
    </dgm:pt>
    <dgm:pt modelId="{D199F5CD-3B77-498D-9EC8-3037ABC0BDDB}" type="pres">
      <dgm:prSet presAssocID="{9C913BB0-1634-499D-9392-3C43EA2A4988}" presName="rootText1" presStyleLbl="node0" presStyleIdx="0" presStyleCnt="1" custLinFactNeighborY="-388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17D3F62-6E45-47D6-955F-0FC0A19A402E}" type="pres">
      <dgm:prSet presAssocID="{9C913BB0-1634-499D-9392-3C43EA2A4988}" presName="rootConnector1" presStyleLbl="node1" presStyleIdx="0" presStyleCnt="0"/>
      <dgm:spPr/>
      <dgm:t>
        <a:bodyPr/>
        <a:lstStyle/>
        <a:p>
          <a:endParaRPr lang="ru-RU"/>
        </a:p>
      </dgm:t>
    </dgm:pt>
    <dgm:pt modelId="{1E861A23-D003-4E7B-BAFB-444575968066}" type="pres">
      <dgm:prSet presAssocID="{9C913BB0-1634-499D-9392-3C43EA2A4988}" presName="hierChild2" presStyleCnt="0"/>
      <dgm:spPr/>
    </dgm:pt>
    <dgm:pt modelId="{2E49A6D9-8255-4582-8B89-2C8A9D1C1413}" type="pres">
      <dgm:prSet presAssocID="{F7911611-2649-4974-ADEF-BC5986A277E3}" presName="Name35" presStyleLbl="parChTrans1D2" presStyleIdx="0" presStyleCnt="2"/>
      <dgm:spPr/>
      <dgm:t>
        <a:bodyPr/>
        <a:lstStyle/>
        <a:p>
          <a:endParaRPr lang="ru-RU"/>
        </a:p>
      </dgm:t>
    </dgm:pt>
    <dgm:pt modelId="{13AD9849-D2DA-4098-8B71-F22988E4B6E7}" type="pres">
      <dgm:prSet presAssocID="{9CE833AE-D5B5-4BC5-BD9E-CA6FF56C3680}" presName="hierRoot2" presStyleCnt="0">
        <dgm:presLayoutVars>
          <dgm:hierBranch/>
        </dgm:presLayoutVars>
      </dgm:prSet>
      <dgm:spPr/>
    </dgm:pt>
    <dgm:pt modelId="{49BB51DE-DF07-4CC4-BBC8-70B494FE9C10}" type="pres">
      <dgm:prSet presAssocID="{9CE833AE-D5B5-4BC5-BD9E-CA6FF56C3680}" presName="rootComposite" presStyleCnt="0"/>
      <dgm:spPr/>
    </dgm:pt>
    <dgm:pt modelId="{D988DB61-8DE5-45BB-8C90-A3453BE7D48C}" type="pres">
      <dgm:prSet presAssocID="{9CE833AE-D5B5-4BC5-BD9E-CA6FF56C3680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E58525B-5233-4FD2-935E-11E8028E38F9}" type="pres">
      <dgm:prSet presAssocID="{9CE833AE-D5B5-4BC5-BD9E-CA6FF56C3680}" presName="rootConnector" presStyleLbl="node2" presStyleIdx="0" presStyleCnt="2"/>
      <dgm:spPr/>
      <dgm:t>
        <a:bodyPr/>
        <a:lstStyle/>
        <a:p>
          <a:endParaRPr lang="ru-RU"/>
        </a:p>
      </dgm:t>
    </dgm:pt>
    <dgm:pt modelId="{194173D0-D749-4008-BC10-C9BA9944424C}" type="pres">
      <dgm:prSet presAssocID="{9CE833AE-D5B5-4BC5-BD9E-CA6FF56C3680}" presName="hierChild4" presStyleCnt="0"/>
      <dgm:spPr/>
    </dgm:pt>
    <dgm:pt modelId="{4081E6A1-F86A-4E94-910C-94E0A04F4A28}" type="pres">
      <dgm:prSet presAssocID="{9CE833AE-D5B5-4BC5-BD9E-CA6FF56C3680}" presName="hierChild5" presStyleCnt="0"/>
      <dgm:spPr/>
    </dgm:pt>
    <dgm:pt modelId="{51B6CB28-C3DD-4F92-A40C-80BBAB6D678F}" type="pres">
      <dgm:prSet presAssocID="{C48DA82F-44AC-46A5-A639-897B6FB323F7}" presName="Name35" presStyleLbl="parChTrans1D2" presStyleIdx="1" presStyleCnt="2"/>
      <dgm:spPr/>
      <dgm:t>
        <a:bodyPr/>
        <a:lstStyle/>
        <a:p>
          <a:endParaRPr lang="ru-RU"/>
        </a:p>
      </dgm:t>
    </dgm:pt>
    <dgm:pt modelId="{E8147FC3-38D6-4E39-BBD6-1B7788F03C82}" type="pres">
      <dgm:prSet presAssocID="{858C9E5A-6324-47DC-B22F-77134E8BB0D9}" presName="hierRoot2" presStyleCnt="0">
        <dgm:presLayoutVars>
          <dgm:hierBranch/>
        </dgm:presLayoutVars>
      </dgm:prSet>
      <dgm:spPr/>
    </dgm:pt>
    <dgm:pt modelId="{C97DD131-D239-4804-983A-829B83ED48E2}" type="pres">
      <dgm:prSet presAssocID="{858C9E5A-6324-47DC-B22F-77134E8BB0D9}" presName="rootComposite" presStyleCnt="0"/>
      <dgm:spPr/>
    </dgm:pt>
    <dgm:pt modelId="{33EFDB65-B4DE-4C1C-81ED-503EEE923FA1}" type="pres">
      <dgm:prSet presAssocID="{858C9E5A-6324-47DC-B22F-77134E8BB0D9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9642C78-CFB7-4230-AFF2-62BCD860904F}" type="pres">
      <dgm:prSet presAssocID="{858C9E5A-6324-47DC-B22F-77134E8BB0D9}" presName="rootConnector" presStyleLbl="node2" presStyleIdx="1" presStyleCnt="2"/>
      <dgm:spPr/>
      <dgm:t>
        <a:bodyPr/>
        <a:lstStyle/>
        <a:p>
          <a:endParaRPr lang="ru-RU"/>
        </a:p>
      </dgm:t>
    </dgm:pt>
    <dgm:pt modelId="{CC18B514-33A0-45E2-BBE7-AC78B1DAD9DA}" type="pres">
      <dgm:prSet presAssocID="{858C9E5A-6324-47DC-B22F-77134E8BB0D9}" presName="hierChild4" presStyleCnt="0"/>
      <dgm:spPr/>
    </dgm:pt>
    <dgm:pt modelId="{1FF81D4B-BB31-4987-AF86-7C8853CA2D6E}" type="pres">
      <dgm:prSet presAssocID="{858C9E5A-6324-47DC-B22F-77134E8BB0D9}" presName="hierChild5" presStyleCnt="0"/>
      <dgm:spPr/>
    </dgm:pt>
    <dgm:pt modelId="{CE9636BD-AFA3-4FAD-8D0E-7DA98CC468C8}" type="pres">
      <dgm:prSet presAssocID="{9C913BB0-1634-499D-9392-3C43EA2A4988}" presName="hierChild3" presStyleCnt="0"/>
      <dgm:spPr/>
    </dgm:pt>
  </dgm:ptLst>
  <dgm:cxnLst>
    <dgm:cxn modelId="{DB6E011B-E0F3-4003-8E2A-DF73FD546704}" type="presOf" srcId="{C48DA82F-44AC-46A5-A639-897B6FB323F7}" destId="{51B6CB28-C3DD-4F92-A40C-80BBAB6D678F}" srcOrd="0" destOrd="0" presId="urn:microsoft.com/office/officeart/2005/8/layout/orgChart1"/>
    <dgm:cxn modelId="{668836D9-49EB-4D3F-907C-224B7B3A44A3}" type="presOf" srcId="{9C913BB0-1634-499D-9392-3C43EA2A4988}" destId="{117D3F62-6E45-47D6-955F-0FC0A19A402E}" srcOrd="1" destOrd="0" presId="urn:microsoft.com/office/officeart/2005/8/layout/orgChart1"/>
    <dgm:cxn modelId="{8A7C1B46-261C-469A-B223-5D1A8DBB5739}" type="presOf" srcId="{9C913BB0-1634-499D-9392-3C43EA2A4988}" destId="{D199F5CD-3B77-498D-9EC8-3037ABC0BDDB}" srcOrd="0" destOrd="0" presId="urn:microsoft.com/office/officeart/2005/8/layout/orgChart1"/>
    <dgm:cxn modelId="{44CBC32E-2DE5-4B42-BEEA-18F8B5FE5CFC}" type="presOf" srcId="{9CE833AE-D5B5-4BC5-BD9E-CA6FF56C3680}" destId="{3E58525B-5233-4FD2-935E-11E8028E38F9}" srcOrd="1" destOrd="0" presId="urn:microsoft.com/office/officeart/2005/8/layout/orgChart1"/>
    <dgm:cxn modelId="{13D792C5-F271-4795-B55A-D9F117F2C3CC}" srcId="{576F1824-D09C-4F69-AEAC-610C9B1C3F6A}" destId="{9C913BB0-1634-499D-9392-3C43EA2A4988}" srcOrd="0" destOrd="0" parTransId="{AC22C237-A97B-4606-8B2F-474DF753C495}" sibTransId="{2B88E974-2D1F-43CD-8B99-6A8BE6739145}"/>
    <dgm:cxn modelId="{4A9367BB-ADFB-429B-B496-000C6F54DA78}" srcId="{9C913BB0-1634-499D-9392-3C43EA2A4988}" destId="{858C9E5A-6324-47DC-B22F-77134E8BB0D9}" srcOrd="1" destOrd="0" parTransId="{C48DA82F-44AC-46A5-A639-897B6FB323F7}" sibTransId="{62605A45-C06A-4274-976A-8763B5C65181}"/>
    <dgm:cxn modelId="{7AAA6DEB-5F45-4B7B-8DD2-2A5942AC7D23}" type="presOf" srcId="{F7911611-2649-4974-ADEF-BC5986A277E3}" destId="{2E49A6D9-8255-4582-8B89-2C8A9D1C1413}" srcOrd="0" destOrd="0" presId="urn:microsoft.com/office/officeart/2005/8/layout/orgChart1"/>
    <dgm:cxn modelId="{E871CFFA-A569-4C9C-833C-D4231A9D6BB5}" type="presOf" srcId="{9CE833AE-D5B5-4BC5-BD9E-CA6FF56C3680}" destId="{D988DB61-8DE5-45BB-8C90-A3453BE7D48C}" srcOrd="0" destOrd="0" presId="urn:microsoft.com/office/officeart/2005/8/layout/orgChart1"/>
    <dgm:cxn modelId="{4BBBC8C1-9D6C-4BE4-A86F-F0D0F39C2364}" srcId="{9C913BB0-1634-499D-9392-3C43EA2A4988}" destId="{9CE833AE-D5B5-4BC5-BD9E-CA6FF56C3680}" srcOrd="0" destOrd="0" parTransId="{F7911611-2649-4974-ADEF-BC5986A277E3}" sibTransId="{7F382110-77F8-463D-A646-06FBB8A41ED2}"/>
    <dgm:cxn modelId="{EE864823-BC48-4E63-9383-FD3365649FC6}" type="presOf" srcId="{858C9E5A-6324-47DC-B22F-77134E8BB0D9}" destId="{33EFDB65-B4DE-4C1C-81ED-503EEE923FA1}" srcOrd="0" destOrd="0" presId="urn:microsoft.com/office/officeart/2005/8/layout/orgChart1"/>
    <dgm:cxn modelId="{9A823BD5-8682-4AC8-8EE4-472FD37C060D}" type="presOf" srcId="{858C9E5A-6324-47DC-B22F-77134E8BB0D9}" destId="{89642C78-CFB7-4230-AFF2-62BCD860904F}" srcOrd="1" destOrd="0" presId="urn:microsoft.com/office/officeart/2005/8/layout/orgChart1"/>
    <dgm:cxn modelId="{CFA8633F-0C28-4034-9751-59D379E9C397}" type="presOf" srcId="{576F1824-D09C-4F69-AEAC-610C9B1C3F6A}" destId="{3157CFD9-2865-4CE0-8298-4107B000FCFB}" srcOrd="0" destOrd="0" presId="urn:microsoft.com/office/officeart/2005/8/layout/orgChart1"/>
    <dgm:cxn modelId="{2D80080D-C67D-4508-90E5-0D37E3683B19}" type="presParOf" srcId="{3157CFD9-2865-4CE0-8298-4107B000FCFB}" destId="{65A7F885-2740-4D79-8764-E38BA0A74BD3}" srcOrd="0" destOrd="0" presId="urn:microsoft.com/office/officeart/2005/8/layout/orgChart1"/>
    <dgm:cxn modelId="{3D2DB643-5D82-4A0E-A6F8-ED0BF4E584BA}" type="presParOf" srcId="{65A7F885-2740-4D79-8764-E38BA0A74BD3}" destId="{44EEF1AE-B528-42EE-A02E-4C12329EE52C}" srcOrd="0" destOrd="0" presId="urn:microsoft.com/office/officeart/2005/8/layout/orgChart1"/>
    <dgm:cxn modelId="{35C5A301-BCED-4FAA-900E-8CFFD3A82F98}" type="presParOf" srcId="{44EEF1AE-B528-42EE-A02E-4C12329EE52C}" destId="{D199F5CD-3B77-498D-9EC8-3037ABC0BDDB}" srcOrd="0" destOrd="0" presId="urn:microsoft.com/office/officeart/2005/8/layout/orgChart1"/>
    <dgm:cxn modelId="{C17B938D-183B-413F-A69E-AC7F309CFEBE}" type="presParOf" srcId="{44EEF1AE-B528-42EE-A02E-4C12329EE52C}" destId="{117D3F62-6E45-47D6-955F-0FC0A19A402E}" srcOrd="1" destOrd="0" presId="urn:microsoft.com/office/officeart/2005/8/layout/orgChart1"/>
    <dgm:cxn modelId="{8D38D618-8DC5-4A7F-8100-95F8AC00BF32}" type="presParOf" srcId="{65A7F885-2740-4D79-8764-E38BA0A74BD3}" destId="{1E861A23-D003-4E7B-BAFB-444575968066}" srcOrd="1" destOrd="0" presId="urn:microsoft.com/office/officeart/2005/8/layout/orgChart1"/>
    <dgm:cxn modelId="{561D6299-0071-4C90-8C6B-479B8B2E21F4}" type="presParOf" srcId="{1E861A23-D003-4E7B-BAFB-444575968066}" destId="{2E49A6D9-8255-4582-8B89-2C8A9D1C1413}" srcOrd="0" destOrd="0" presId="urn:microsoft.com/office/officeart/2005/8/layout/orgChart1"/>
    <dgm:cxn modelId="{DD665E89-2146-46F7-BEF6-B0ADCE1D12E3}" type="presParOf" srcId="{1E861A23-D003-4E7B-BAFB-444575968066}" destId="{13AD9849-D2DA-4098-8B71-F22988E4B6E7}" srcOrd="1" destOrd="0" presId="urn:microsoft.com/office/officeart/2005/8/layout/orgChart1"/>
    <dgm:cxn modelId="{B04E39C9-E700-4DF3-923A-D6CF9337AE7A}" type="presParOf" srcId="{13AD9849-D2DA-4098-8B71-F22988E4B6E7}" destId="{49BB51DE-DF07-4CC4-BBC8-70B494FE9C10}" srcOrd="0" destOrd="0" presId="urn:microsoft.com/office/officeart/2005/8/layout/orgChart1"/>
    <dgm:cxn modelId="{441E6C8F-2FF0-48D5-9452-8424D47D0CD4}" type="presParOf" srcId="{49BB51DE-DF07-4CC4-BBC8-70B494FE9C10}" destId="{D988DB61-8DE5-45BB-8C90-A3453BE7D48C}" srcOrd="0" destOrd="0" presId="urn:microsoft.com/office/officeart/2005/8/layout/orgChart1"/>
    <dgm:cxn modelId="{3CD98666-DD7A-4A79-AA37-4D526AE3E684}" type="presParOf" srcId="{49BB51DE-DF07-4CC4-BBC8-70B494FE9C10}" destId="{3E58525B-5233-4FD2-935E-11E8028E38F9}" srcOrd="1" destOrd="0" presId="urn:microsoft.com/office/officeart/2005/8/layout/orgChart1"/>
    <dgm:cxn modelId="{847E2FEB-8CAB-4DF4-9477-0A67C6F0FD80}" type="presParOf" srcId="{13AD9849-D2DA-4098-8B71-F22988E4B6E7}" destId="{194173D0-D749-4008-BC10-C9BA9944424C}" srcOrd="1" destOrd="0" presId="urn:microsoft.com/office/officeart/2005/8/layout/orgChart1"/>
    <dgm:cxn modelId="{4E1151E1-0279-4C2F-ACF2-A5DB4262C502}" type="presParOf" srcId="{13AD9849-D2DA-4098-8B71-F22988E4B6E7}" destId="{4081E6A1-F86A-4E94-910C-94E0A04F4A28}" srcOrd="2" destOrd="0" presId="urn:microsoft.com/office/officeart/2005/8/layout/orgChart1"/>
    <dgm:cxn modelId="{DD4ECC5A-96AC-459F-85FA-26BAFDDFF412}" type="presParOf" srcId="{1E861A23-D003-4E7B-BAFB-444575968066}" destId="{51B6CB28-C3DD-4F92-A40C-80BBAB6D678F}" srcOrd="2" destOrd="0" presId="urn:microsoft.com/office/officeart/2005/8/layout/orgChart1"/>
    <dgm:cxn modelId="{326CEC20-5CD2-4B4C-9D6E-8082479B2934}" type="presParOf" srcId="{1E861A23-D003-4E7B-BAFB-444575968066}" destId="{E8147FC3-38D6-4E39-BBD6-1B7788F03C82}" srcOrd="3" destOrd="0" presId="urn:microsoft.com/office/officeart/2005/8/layout/orgChart1"/>
    <dgm:cxn modelId="{AD51C8AF-80AF-46FA-970D-E28594B42278}" type="presParOf" srcId="{E8147FC3-38D6-4E39-BBD6-1B7788F03C82}" destId="{C97DD131-D239-4804-983A-829B83ED48E2}" srcOrd="0" destOrd="0" presId="urn:microsoft.com/office/officeart/2005/8/layout/orgChart1"/>
    <dgm:cxn modelId="{0396A25F-D200-41BD-BAE4-B0DBBDF0B2D6}" type="presParOf" srcId="{C97DD131-D239-4804-983A-829B83ED48E2}" destId="{33EFDB65-B4DE-4C1C-81ED-503EEE923FA1}" srcOrd="0" destOrd="0" presId="urn:microsoft.com/office/officeart/2005/8/layout/orgChart1"/>
    <dgm:cxn modelId="{3536F73D-C08B-4C1E-9D5E-105898193B5F}" type="presParOf" srcId="{C97DD131-D239-4804-983A-829B83ED48E2}" destId="{89642C78-CFB7-4230-AFF2-62BCD860904F}" srcOrd="1" destOrd="0" presId="urn:microsoft.com/office/officeart/2005/8/layout/orgChart1"/>
    <dgm:cxn modelId="{204FFB40-3BFA-49C2-A4A6-1D1FAB0641D8}" type="presParOf" srcId="{E8147FC3-38D6-4E39-BBD6-1B7788F03C82}" destId="{CC18B514-33A0-45E2-BBE7-AC78B1DAD9DA}" srcOrd="1" destOrd="0" presId="urn:microsoft.com/office/officeart/2005/8/layout/orgChart1"/>
    <dgm:cxn modelId="{527BD529-B601-454D-AFA8-B6B30A24BCEC}" type="presParOf" srcId="{E8147FC3-38D6-4E39-BBD6-1B7788F03C82}" destId="{1FF81D4B-BB31-4987-AF86-7C8853CA2D6E}" srcOrd="2" destOrd="0" presId="urn:microsoft.com/office/officeart/2005/8/layout/orgChart1"/>
    <dgm:cxn modelId="{E759E8DC-E7F2-467F-AC1A-511B21C66C2B}" type="presParOf" srcId="{65A7F885-2740-4D79-8764-E38BA0A74BD3}" destId="{CE9636BD-AFA3-4FAD-8D0E-7DA98CC468C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67B73A-C558-44A6-A079-569406C6FD84}">
      <dsp:nvSpPr>
        <dsp:cNvPr id="0" name=""/>
        <dsp:cNvSpPr/>
      </dsp:nvSpPr>
      <dsp:spPr>
        <a:xfrm>
          <a:off x="3153203" y="1463036"/>
          <a:ext cx="1111893" cy="111189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7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rPr>
            <a:t>Логика</a:t>
          </a:r>
        </a:p>
      </dsp:txBody>
      <dsp:txXfrm>
        <a:off x="3316036" y="1625869"/>
        <a:ext cx="786227" cy="786227"/>
      </dsp:txXfrm>
    </dsp:sp>
    <dsp:sp modelId="{165473CA-6223-4250-A811-2ADC8621C951}">
      <dsp:nvSpPr>
        <dsp:cNvPr id="0" name=""/>
        <dsp:cNvSpPr/>
      </dsp:nvSpPr>
      <dsp:spPr>
        <a:xfrm rot="16200000">
          <a:off x="3622122" y="1362539"/>
          <a:ext cx="174055" cy="26938"/>
        </a:xfrm>
        <a:custGeom>
          <a:avLst/>
          <a:gdLst/>
          <a:ahLst/>
          <a:cxnLst/>
          <a:rect l="0" t="0" r="0" b="0"/>
          <a:pathLst>
            <a:path>
              <a:moveTo>
                <a:pt x="0" y="13469"/>
              </a:moveTo>
              <a:lnTo>
                <a:pt x="174055" y="1346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3704798" y="1371657"/>
        <a:ext cx="8702" cy="8702"/>
      </dsp:txXfrm>
    </dsp:sp>
    <dsp:sp modelId="{4F7002BA-7436-4335-98C7-23F1D7C27104}">
      <dsp:nvSpPr>
        <dsp:cNvPr id="0" name=""/>
        <dsp:cNvSpPr/>
      </dsp:nvSpPr>
      <dsp:spPr>
        <a:xfrm>
          <a:off x="2983517" y="-143538"/>
          <a:ext cx="1451265" cy="1432518"/>
        </a:xfrm>
        <a:prstGeom prst="ellipse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000" b="1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rPr>
            <a:t>Наука о формах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000" b="1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rPr>
            <a:t>и законах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000" b="1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rPr>
            <a:t>правильного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000" b="1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rPr>
            <a:t>мышления</a:t>
          </a:r>
          <a:r>
            <a:rPr kumimoji="0" lang="ru-RU" sz="1000" b="0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rPr>
            <a:t> </a:t>
          </a:r>
        </a:p>
      </dsp:txBody>
      <dsp:txXfrm>
        <a:off x="3196050" y="66249"/>
        <a:ext cx="1026199" cy="1012944"/>
      </dsp:txXfrm>
    </dsp:sp>
    <dsp:sp modelId="{C6FF2B56-A47D-4A25-8B54-509CA22499DA}">
      <dsp:nvSpPr>
        <dsp:cNvPr id="0" name=""/>
        <dsp:cNvSpPr/>
      </dsp:nvSpPr>
      <dsp:spPr>
        <a:xfrm rot="1800000">
          <a:off x="4177032" y="2334171"/>
          <a:ext cx="202738" cy="26938"/>
        </a:xfrm>
        <a:custGeom>
          <a:avLst/>
          <a:gdLst/>
          <a:ahLst/>
          <a:cxnLst/>
          <a:rect l="0" t="0" r="0" b="0"/>
          <a:pathLst>
            <a:path>
              <a:moveTo>
                <a:pt x="0" y="13469"/>
              </a:moveTo>
              <a:lnTo>
                <a:pt x="202738" y="1346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273333" y="2342572"/>
        <a:ext cx="10136" cy="10136"/>
      </dsp:txXfrm>
    </dsp:sp>
    <dsp:sp modelId="{B7914200-BB32-42F4-ADA5-24DF2F928D4E}">
      <dsp:nvSpPr>
        <dsp:cNvPr id="0" name=""/>
        <dsp:cNvSpPr/>
      </dsp:nvSpPr>
      <dsp:spPr>
        <a:xfrm>
          <a:off x="4274070" y="2054541"/>
          <a:ext cx="1375156" cy="1375145"/>
        </a:xfrm>
        <a:prstGeom prst="ellipse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000" b="1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rPr>
            <a:t>Наука о способах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000" b="1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rPr>
            <a:t> получения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000" b="1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rPr>
            <a:t>новых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000" b="1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rPr>
            <a:t>знаний</a:t>
          </a:r>
        </a:p>
      </dsp:txBody>
      <dsp:txXfrm>
        <a:off x="4475457" y="2255926"/>
        <a:ext cx="972382" cy="972375"/>
      </dsp:txXfrm>
    </dsp:sp>
    <dsp:sp modelId="{24F45ADE-49A9-468A-A586-D3F0B333E8D2}">
      <dsp:nvSpPr>
        <dsp:cNvPr id="0" name=""/>
        <dsp:cNvSpPr/>
      </dsp:nvSpPr>
      <dsp:spPr>
        <a:xfrm rot="9000000">
          <a:off x="3028031" y="2336984"/>
          <a:ext cx="213989" cy="26938"/>
        </a:xfrm>
        <a:custGeom>
          <a:avLst/>
          <a:gdLst/>
          <a:ahLst/>
          <a:cxnLst/>
          <a:rect l="0" t="0" r="0" b="0"/>
          <a:pathLst>
            <a:path>
              <a:moveTo>
                <a:pt x="0" y="13469"/>
              </a:moveTo>
              <a:lnTo>
                <a:pt x="213989" y="1346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3129676" y="2345103"/>
        <a:ext cx="10699" cy="10699"/>
      </dsp:txXfrm>
    </dsp:sp>
    <dsp:sp modelId="{04E7979E-109F-4FF0-9B81-E4E663CFF880}">
      <dsp:nvSpPr>
        <dsp:cNvPr id="0" name=""/>
        <dsp:cNvSpPr/>
      </dsp:nvSpPr>
      <dsp:spPr>
        <a:xfrm>
          <a:off x="1780324" y="2065787"/>
          <a:ext cx="1352651" cy="1352651"/>
        </a:xfrm>
        <a:prstGeom prst="ellipse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000" b="1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rPr>
            <a:t>Наука о способах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000" b="1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rPr>
            <a:t>доказательств  и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000" b="1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rPr>
            <a:t>опровержений</a:t>
          </a:r>
        </a:p>
      </dsp:txBody>
      <dsp:txXfrm>
        <a:off x="1978415" y="2263878"/>
        <a:ext cx="956469" cy="95646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A8EACD-23D4-4616-B5C1-2F9B3C10370D}">
      <dsp:nvSpPr>
        <dsp:cNvPr id="0" name=""/>
        <dsp:cNvSpPr/>
      </dsp:nvSpPr>
      <dsp:spPr>
        <a:xfrm>
          <a:off x="2848640" y="1680399"/>
          <a:ext cx="839497" cy="2913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5697"/>
              </a:lnTo>
              <a:lnTo>
                <a:pt x="839497" y="145697"/>
              </a:lnTo>
              <a:lnTo>
                <a:pt x="839497" y="29139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825731-E290-430C-A98D-D23F559B13E1}">
      <dsp:nvSpPr>
        <dsp:cNvPr id="0" name=""/>
        <dsp:cNvSpPr/>
      </dsp:nvSpPr>
      <dsp:spPr>
        <a:xfrm>
          <a:off x="2009143" y="1680399"/>
          <a:ext cx="839497" cy="291395"/>
        </a:xfrm>
        <a:custGeom>
          <a:avLst/>
          <a:gdLst/>
          <a:ahLst/>
          <a:cxnLst/>
          <a:rect l="0" t="0" r="0" b="0"/>
          <a:pathLst>
            <a:path>
              <a:moveTo>
                <a:pt x="839497" y="0"/>
              </a:moveTo>
              <a:lnTo>
                <a:pt x="839497" y="145697"/>
              </a:lnTo>
              <a:lnTo>
                <a:pt x="0" y="145697"/>
              </a:lnTo>
              <a:lnTo>
                <a:pt x="0" y="29139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5B1C04-4C50-47BB-AA77-A00D247AD6E9}">
      <dsp:nvSpPr>
        <dsp:cNvPr id="0" name=""/>
        <dsp:cNvSpPr/>
      </dsp:nvSpPr>
      <dsp:spPr>
        <a:xfrm>
          <a:off x="2009143" y="695204"/>
          <a:ext cx="839497" cy="2913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5697"/>
              </a:lnTo>
              <a:lnTo>
                <a:pt x="839497" y="145697"/>
              </a:lnTo>
              <a:lnTo>
                <a:pt x="839497" y="29139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0B146B-B0E9-4DDA-8ACF-3950303D93B6}">
      <dsp:nvSpPr>
        <dsp:cNvPr id="0" name=""/>
        <dsp:cNvSpPr/>
      </dsp:nvSpPr>
      <dsp:spPr>
        <a:xfrm>
          <a:off x="1169645" y="695204"/>
          <a:ext cx="839497" cy="291395"/>
        </a:xfrm>
        <a:custGeom>
          <a:avLst/>
          <a:gdLst/>
          <a:ahLst/>
          <a:cxnLst/>
          <a:rect l="0" t="0" r="0" b="0"/>
          <a:pathLst>
            <a:path>
              <a:moveTo>
                <a:pt x="839497" y="0"/>
              </a:moveTo>
              <a:lnTo>
                <a:pt x="839497" y="145697"/>
              </a:lnTo>
              <a:lnTo>
                <a:pt x="0" y="145697"/>
              </a:lnTo>
              <a:lnTo>
                <a:pt x="0" y="29139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BAFB65-6F2C-4F13-B138-AA254C6ACEFD}">
      <dsp:nvSpPr>
        <dsp:cNvPr id="0" name=""/>
        <dsp:cNvSpPr/>
      </dsp:nvSpPr>
      <dsp:spPr>
        <a:xfrm>
          <a:off x="1315343" y="1404"/>
          <a:ext cx="1387599" cy="69379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900" b="1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rPr>
            <a:t>Виды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900" b="1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rPr>
            <a:t>доказательств</a:t>
          </a:r>
        </a:p>
      </dsp:txBody>
      <dsp:txXfrm>
        <a:off x="1315343" y="1404"/>
        <a:ext cx="1387599" cy="693799"/>
      </dsp:txXfrm>
    </dsp:sp>
    <dsp:sp modelId="{D218E4A7-3AB7-4D50-A084-E6BB2CE9C6A4}">
      <dsp:nvSpPr>
        <dsp:cNvPr id="0" name=""/>
        <dsp:cNvSpPr/>
      </dsp:nvSpPr>
      <dsp:spPr>
        <a:xfrm>
          <a:off x="475845" y="986600"/>
          <a:ext cx="1387599" cy="69379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900" b="1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rPr>
            <a:t>Прямое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900" b="1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rPr>
            <a:t>(истинность обосновывается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900" b="1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rPr>
            <a:t> непосредственно аргументами)</a:t>
          </a:r>
          <a:r>
            <a:rPr kumimoji="0" lang="ru-RU" sz="900" b="0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rPr>
            <a:t> </a:t>
          </a:r>
        </a:p>
      </dsp:txBody>
      <dsp:txXfrm>
        <a:off x="475845" y="986600"/>
        <a:ext cx="1387599" cy="693799"/>
      </dsp:txXfrm>
    </dsp:sp>
    <dsp:sp modelId="{DFA77705-B4B2-4630-88BA-7C3463540DA9}">
      <dsp:nvSpPr>
        <dsp:cNvPr id="0" name=""/>
        <dsp:cNvSpPr/>
      </dsp:nvSpPr>
      <dsp:spPr>
        <a:xfrm>
          <a:off x="2154841" y="986600"/>
          <a:ext cx="1387599" cy="69379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900" b="1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rPr>
            <a:t>Косвенное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900" b="1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rPr>
            <a:t>(доказывается ложность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900" b="1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rPr>
            <a:t>утверждаемого антитезиса)</a:t>
          </a:r>
          <a:r>
            <a:rPr kumimoji="0" lang="ru-RU" sz="900" b="0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rPr>
            <a:t> </a:t>
          </a:r>
        </a:p>
      </dsp:txBody>
      <dsp:txXfrm>
        <a:off x="2154841" y="986600"/>
        <a:ext cx="1387599" cy="693799"/>
      </dsp:txXfrm>
    </dsp:sp>
    <dsp:sp modelId="{E3FF4F3C-0E70-4E1C-8F96-4CAC82011F86}">
      <dsp:nvSpPr>
        <dsp:cNvPr id="0" name=""/>
        <dsp:cNvSpPr/>
      </dsp:nvSpPr>
      <dsp:spPr>
        <a:xfrm>
          <a:off x="1315343" y="1971795"/>
          <a:ext cx="1387599" cy="69379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900" b="1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rPr>
            <a:t> Доказательство от «противного»</a:t>
          </a:r>
          <a:endParaRPr kumimoji="0" lang="ru-RU" sz="900" b="0" i="0" u="none" strike="noStrike" kern="1200" cap="none" normalizeH="0" baseline="0" dirty="0" smtClean="0">
            <a:ln>
              <a:noFill/>
            </a:ln>
            <a:solidFill>
              <a:schemeClr val="bg1"/>
            </a:solidFill>
            <a:effectLst/>
            <a:latin typeface="Arial" charset="0"/>
          </a:endParaRPr>
        </a:p>
      </dsp:txBody>
      <dsp:txXfrm>
        <a:off x="1315343" y="1971795"/>
        <a:ext cx="1387599" cy="693799"/>
      </dsp:txXfrm>
    </dsp:sp>
    <dsp:sp modelId="{DE27D799-935E-4469-B067-4EF5F077A432}">
      <dsp:nvSpPr>
        <dsp:cNvPr id="0" name=""/>
        <dsp:cNvSpPr/>
      </dsp:nvSpPr>
      <dsp:spPr>
        <a:xfrm>
          <a:off x="2994338" y="1971795"/>
          <a:ext cx="1387599" cy="69379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900" b="1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rPr>
            <a:t>Разделительное доказательство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900" b="1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rPr>
            <a:t> (методом исключения)</a:t>
          </a:r>
          <a:r>
            <a:rPr kumimoji="0" lang="ru-RU" sz="900" b="0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rPr>
            <a:t> </a:t>
          </a:r>
        </a:p>
      </dsp:txBody>
      <dsp:txXfrm>
        <a:off x="2994338" y="1971795"/>
        <a:ext cx="1387599" cy="69379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B6CB28-C3DD-4F92-A40C-80BBAB6D678F}">
      <dsp:nvSpPr>
        <dsp:cNvPr id="0" name=""/>
        <dsp:cNvSpPr/>
      </dsp:nvSpPr>
      <dsp:spPr>
        <a:xfrm>
          <a:off x="2743200" y="755116"/>
          <a:ext cx="913691" cy="3178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9283"/>
              </a:lnTo>
              <a:lnTo>
                <a:pt x="913691" y="159283"/>
              </a:lnTo>
              <a:lnTo>
                <a:pt x="913691" y="31785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49A6D9-8255-4582-8B89-2C8A9D1C1413}">
      <dsp:nvSpPr>
        <dsp:cNvPr id="0" name=""/>
        <dsp:cNvSpPr/>
      </dsp:nvSpPr>
      <dsp:spPr>
        <a:xfrm>
          <a:off x="1829508" y="755116"/>
          <a:ext cx="913691" cy="317857"/>
        </a:xfrm>
        <a:custGeom>
          <a:avLst/>
          <a:gdLst/>
          <a:ahLst/>
          <a:cxnLst/>
          <a:rect l="0" t="0" r="0" b="0"/>
          <a:pathLst>
            <a:path>
              <a:moveTo>
                <a:pt x="913691" y="0"/>
              </a:moveTo>
              <a:lnTo>
                <a:pt x="913691" y="159283"/>
              </a:lnTo>
              <a:lnTo>
                <a:pt x="0" y="159283"/>
              </a:lnTo>
              <a:lnTo>
                <a:pt x="0" y="31785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99F5CD-3B77-498D-9EC8-3037ABC0BDDB}">
      <dsp:nvSpPr>
        <dsp:cNvPr id="0" name=""/>
        <dsp:cNvSpPr/>
      </dsp:nvSpPr>
      <dsp:spPr>
        <a:xfrm>
          <a:off x="1988083" y="0"/>
          <a:ext cx="1510233" cy="75511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600" b="0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rPr>
            <a:t>Виды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600" b="0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rPr>
            <a:t>высказываний</a:t>
          </a:r>
        </a:p>
      </dsp:txBody>
      <dsp:txXfrm>
        <a:off x="1988083" y="0"/>
        <a:ext cx="1510233" cy="755116"/>
      </dsp:txXfrm>
    </dsp:sp>
    <dsp:sp modelId="{D988DB61-8DE5-45BB-8C90-A3453BE7D48C}">
      <dsp:nvSpPr>
        <dsp:cNvPr id="0" name=""/>
        <dsp:cNvSpPr/>
      </dsp:nvSpPr>
      <dsp:spPr>
        <a:xfrm>
          <a:off x="1074392" y="1072974"/>
          <a:ext cx="1510233" cy="75511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600" b="0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rPr>
            <a:t>Элементарные</a:t>
          </a:r>
        </a:p>
      </dsp:txBody>
      <dsp:txXfrm>
        <a:off x="1074392" y="1072974"/>
        <a:ext cx="1510233" cy="755116"/>
      </dsp:txXfrm>
    </dsp:sp>
    <dsp:sp modelId="{33EFDB65-B4DE-4C1C-81ED-503EEE923FA1}">
      <dsp:nvSpPr>
        <dsp:cNvPr id="0" name=""/>
        <dsp:cNvSpPr/>
      </dsp:nvSpPr>
      <dsp:spPr>
        <a:xfrm>
          <a:off x="2901774" y="1072974"/>
          <a:ext cx="1510233" cy="75511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600" b="0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rPr>
            <a:t>Составные</a:t>
          </a:r>
        </a:p>
      </dsp:txBody>
      <dsp:txXfrm>
        <a:off x="2901774" y="1072974"/>
        <a:ext cx="1510233" cy="7551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" Type="http://schemas.openxmlformats.org/officeDocument/2006/relationships/image" Target="../media/image27.jpeg"/><Relationship Id="rId4" Type="http://schemas.openxmlformats.org/officeDocument/2006/relationships/image" Target="../media/image30.w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 bwMode="lt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gray">
          <a:xfrm>
            <a:off x="2286000" y="4038600"/>
            <a:ext cx="6400800" cy="838200"/>
          </a:xfrm>
        </p:spPr>
        <p:txBody>
          <a:bodyPr/>
          <a:lstStyle>
            <a:lvl1pPr>
              <a:defRPr sz="5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2667000" y="4800600"/>
            <a:ext cx="6070600" cy="4572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457200" y="6553200"/>
            <a:ext cx="1371600" cy="1524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4419600" y="6553200"/>
            <a:ext cx="838200" cy="152400"/>
          </a:xfrm>
        </p:spPr>
        <p:txBody>
          <a:bodyPr/>
          <a:lstStyle>
            <a:lvl1pPr>
              <a:defRPr/>
            </a:lvl1pPr>
          </a:lstStyle>
          <a:p>
            <a:fld id="{7875D5E0-9741-40DE-8C6B-5E2E7CC5B8B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100" name="Text Box 28"/>
          <p:cNvSpPr txBox="1">
            <a:spLocks noChangeArrowheads="1"/>
          </p:cNvSpPr>
          <p:nvPr/>
        </p:nvSpPr>
        <p:spPr bwMode="white">
          <a:xfrm>
            <a:off x="7239000" y="0"/>
            <a:ext cx="1536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400" b="1" i="1">
                <a:solidFill>
                  <a:srgbClr val="CC0000"/>
                </a:solidFill>
                <a:latin typeface="Verdana" pitchFamily="34" charset="0"/>
              </a:rPr>
              <a:t>LOGO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0D33F4-8097-4166-AEF8-7EB9E86535B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533400"/>
            <a:ext cx="2057400" cy="5791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81000" y="533400"/>
            <a:ext cx="6019800" cy="5791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EFC8B5-1825-4CBE-9647-8941472975E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1B0209-A685-491A-9CCB-6B5D998BC37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DD58B4-FCAE-4F58-BFBE-9CBA115D77A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005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0005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97BB19-B5FE-4883-919A-A5ABC323921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F05DF8-8D5C-4174-9FAA-091F895EBB5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039C5D-4375-4BB7-BC79-481C07815B5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B0CE9F-7D55-4F45-AC84-967C4E21F76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F1A64C-EBC1-4754-8F38-513137B74BA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A0F7ED-55C1-4394-A6CE-0963F0E1D6A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black">
          <a:xfrm>
            <a:off x="381000" y="533400"/>
            <a:ext cx="815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81000" y="6537325"/>
            <a:ext cx="12192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124700" y="152400"/>
            <a:ext cx="17907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14800" y="6537325"/>
            <a:ext cx="12954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fld id="{8821FD4A-C235-4C8F-B0CD-08AB65E1620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71600"/>
            <a:ext cx="81534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grpSp>
        <p:nvGrpSpPr>
          <p:cNvPr id="1073" name="Group 49"/>
          <p:cNvGrpSpPr>
            <a:grpSpLocks/>
          </p:cNvGrpSpPr>
          <p:nvPr/>
        </p:nvGrpSpPr>
        <p:grpSpPr bwMode="auto">
          <a:xfrm>
            <a:off x="0" y="1109663"/>
            <a:ext cx="8229600" cy="33337"/>
            <a:chOff x="0" y="747"/>
            <a:chExt cx="5184" cy="21"/>
          </a:xfrm>
        </p:grpSpPr>
        <p:sp>
          <p:nvSpPr>
            <p:cNvPr id="1071" name="Line 47"/>
            <p:cNvSpPr>
              <a:spLocks noChangeShapeType="1"/>
            </p:cNvSpPr>
            <p:nvPr/>
          </p:nvSpPr>
          <p:spPr bwMode="auto">
            <a:xfrm flipH="1">
              <a:off x="0" y="747"/>
              <a:ext cx="518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072" name="Line 48"/>
            <p:cNvSpPr>
              <a:spLocks noChangeShapeType="1"/>
            </p:cNvSpPr>
            <p:nvPr/>
          </p:nvSpPr>
          <p:spPr bwMode="auto">
            <a:xfrm>
              <a:off x="0" y="768"/>
              <a:ext cx="2285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SzPct val="115000"/>
        <a:buFont typeface="Wingdings" pitchFamily="2" charset="2"/>
        <a:buChar char="§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oleObject" Target="../embeddings/oleObject1.bin"/><Relationship Id="rId7" Type="http://schemas.openxmlformats.org/officeDocument/2006/relationships/image" Target="../media/image2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27.jpeg"/><Relationship Id="rId10" Type="http://schemas.openxmlformats.org/officeDocument/2006/relationships/image" Target="../media/image30.wmf"/><Relationship Id="rId4" Type="http://schemas.openxmlformats.org/officeDocument/2006/relationships/image" Target="../media/image28.wmf"/><Relationship Id="rId9" Type="http://schemas.openxmlformats.org/officeDocument/2006/relationships/oleObject" Target="../embeddings/oleObject4.bin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1.jpe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6" name="Rectangle 4"/>
          <p:cNvSpPr>
            <a:spLocks noGrp="1" noChangeArrowheads="1"/>
          </p:cNvSpPr>
          <p:nvPr>
            <p:ph type="ctrTitle"/>
          </p:nvPr>
        </p:nvSpPr>
        <p:spPr bwMode="black">
          <a:xfrm>
            <a:off x="2671794" y="3000372"/>
            <a:ext cx="6400800" cy="838200"/>
          </a:xfrm>
        </p:spPr>
        <p:txBody>
          <a:bodyPr/>
          <a:lstStyle/>
          <a:p>
            <a:r>
              <a:rPr lang="ru-RU" sz="4800" dirty="0" smtClean="0"/>
              <a:t>МАТЕМАТИЧЕСКАЯ ЛОГИКА </a:t>
            </a:r>
            <a:br>
              <a:rPr lang="ru-RU" sz="4800" dirty="0" smtClean="0"/>
            </a:br>
            <a:r>
              <a:rPr lang="ru-RU" sz="4800" dirty="0" smtClean="0"/>
              <a:t>И ТЕОРИЯ АЛГОРИТМОВ </a:t>
            </a:r>
            <a:endParaRPr lang="ru-RU" sz="4800" dirty="0"/>
          </a:p>
        </p:txBody>
      </p:sp>
      <p:sp>
        <p:nvSpPr>
          <p:cNvPr id="6" name="Нижний колонтитул 4"/>
          <p:cNvSpPr txBox="1">
            <a:spLocks/>
          </p:cNvSpPr>
          <p:nvPr/>
        </p:nvSpPr>
        <p:spPr>
          <a:xfrm>
            <a:off x="7124700" y="71414"/>
            <a:ext cx="2019300" cy="30797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DVS films – Saratov - 2012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5" name="AutoShape 5"/>
          <p:cNvSpPr>
            <a:spLocks noChangeArrowheads="1"/>
          </p:cNvSpPr>
          <p:nvPr/>
        </p:nvSpPr>
        <p:spPr bwMode="grayWhite">
          <a:xfrm>
            <a:off x="142844" y="1285860"/>
            <a:ext cx="8786874" cy="5072098"/>
          </a:xfrm>
          <a:prstGeom prst="roundRect">
            <a:avLst>
              <a:gd name="adj" fmla="val 16667"/>
            </a:avLst>
          </a:prstGeom>
          <a:blipFill>
            <a:blip r:embed="rId2"/>
            <a:stretch>
              <a:fillRect/>
            </a:stretch>
          </a:blipFill>
          <a:ln w="381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ru-RU">
              <a:latin typeface="Verdana" pitchFamily="34" charset="0"/>
            </a:endParaRPr>
          </a:p>
        </p:txBody>
      </p:sp>
      <p:sp>
        <p:nvSpPr>
          <p:cNvPr id="61447" name="AutoShape 7"/>
          <p:cNvSpPr>
            <a:spLocks noChangeAspect="1" noChangeArrowheads="1" noTextEdit="1"/>
          </p:cNvSpPr>
          <p:nvPr/>
        </p:nvSpPr>
        <p:spPr bwMode="gray">
          <a:xfrm>
            <a:off x="3222625" y="3252788"/>
            <a:ext cx="909638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449" name="AutoShape 9"/>
          <p:cNvSpPr>
            <a:spLocks noChangeAspect="1" noChangeArrowheads="1" noTextEdit="1"/>
          </p:cNvSpPr>
          <p:nvPr/>
        </p:nvSpPr>
        <p:spPr bwMode="gray">
          <a:xfrm flipH="1">
            <a:off x="4868863" y="3252788"/>
            <a:ext cx="909637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7124700" y="152400"/>
            <a:ext cx="2019300" cy="307975"/>
          </a:xfrm>
        </p:spPr>
        <p:txBody>
          <a:bodyPr/>
          <a:lstStyle/>
          <a:p>
            <a:r>
              <a:rPr lang="en-US" dirty="0" smtClean="0"/>
              <a:t>DVS films – Saratov - 2012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dirty="0" smtClean="0"/>
              <a:t>Логика в средневековье</a:t>
            </a:r>
            <a:endParaRPr lang="en-US" sz="2000" dirty="0">
              <a:solidFill>
                <a:schemeClr val="accent1"/>
              </a:solidFill>
            </a:endParaRPr>
          </a:p>
        </p:txBody>
      </p:sp>
      <p:sp>
        <p:nvSpPr>
          <p:cNvPr id="61443" name="AutoShape 3"/>
          <p:cNvSpPr>
            <a:spLocks noChangeArrowheads="1"/>
          </p:cNvSpPr>
          <p:nvPr/>
        </p:nvSpPr>
        <p:spPr bwMode="grayWhite">
          <a:xfrm>
            <a:off x="5562600" y="3352800"/>
            <a:ext cx="2286000" cy="2667000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381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ru-RU">
              <a:latin typeface="Verdana" pitchFamily="34" charset="0"/>
            </a:endParaRPr>
          </a:p>
        </p:txBody>
      </p:sp>
      <p:sp>
        <p:nvSpPr>
          <p:cNvPr id="61445" name="AutoShape 5"/>
          <p:cNvSpPr>
            <a:spLocks noChangeArrowheads="1"/>
          </p:cNvSpPr>
          <p:nvPr/>
        </p:nvSpPr>
        <p:spPr bwMode="grayWhite">
          <a:xfrm>
            <a:off x="1143000" y="3352800"/>
            <a:ext cx="2286000" cy="2667000"/>
          </a:xfrm>
          <a:prstGeom prst="roundRect">
            <a:avLst>
              <a:gd name="adj" fmla="val 16667"/>
            </a:avLst>
          </a:prstGeom>
          <a:blipFill>
            <a:blip r:embed="rId2"/>
            <a:stretch>
              <a:fillRect/>
            </a:stretch>
          </a:blipFill>
          <a:ln w="381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ru-RU">
              <a:latin typeface="Verdana" pitchFamily="34" charset="0"/>
            </a:endParaRPr>
          </a:p>
        </p:txBody>
      </p:sp>
      <p:sp>
        <p:nvSpPr>
          <p:cNvPr id="61447" name="AutoShape 7"/>
          <p:cNvSpPr>
            <a:spLocks noChangeAspect="1" noChangeArrowheads="1" noTextEdit="1"/>
          </p:cNvSpPr>
          <p:nvPr/>
        </p:nvSpPr>
        <p:spPr bwMode="gray">
          <a:xfrm>
            <a:off x="3222625" y="3252788"/>
            <a:ext cx="909638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448" name="Freeform 8"/>
          <p:cNvSpPr>
            <a:spLocks/>
          </p:cNvSpPr>
          <p:nvPr/>
        </p:nvSpPr>
        <p:spPr bwMode="gray">
          <a:xfrm>
            <a:off x="3222625" y="3255963"/>
            <a:ext cx="903288" cy="1241425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31765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449" name="AutoShape 9"/>
          <p:cNvSpPr>
            <a:spLocks noChangeAspect="1" noChangeArrowheads="1" noTextEdit="1"/>
          </p:cNvSpPr>
          <p:nvPr/>
        </p:nvSpPr>
        <p:spPr bwMode="gray">
          <a:xfrm flipH="1">
            <a:off x="4868863" y="3252788"/>
            <a:ext cx="909637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450" name="Freeform 10"/>
          <p:cNvSpPr>
            <a:spLocks/>
          </p:cNvSpPr>
          <p:nvPr/>
        </p:nvSpPr>
        <p:spPr bwMode="gray">
          <a:xfrm flipH="1">
            <a:off x="4875213" y="3255963"/>
            <a:ext cx="903287" cy="1241425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31765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3048001" y="1628775"/>
            <a:ext cx="2998788" cy="1601788"/>
            <a:chOff x="1997" y="1314"/>
            <a:chExt cx="1889" cy="1009"/>
          </a:xfrm>
        </p:grpSpPr>
        <p:grpSp>
          <p:nvGrpSpPr>
            <p:cNvPr id="3" name="Group 12"/>
            <p:cNvGrpSpPr>
              <a:grpSpLocks/>
            </p:cNvGrpSpPr>
            <p:nvPr/>
          </p:nvGrpSpPr>
          <p:grpSpPr bwMode="auto">
            <a:xfrm>
              <a:off x="1997" y="1404"/>
              <a:ext cx="1889" cy="919"/>
              <a:chOff x="1973" y="1027"/>
              <a:chExt cx="1926" cy="937"/>
            </a:xfrm>
          </p:grpSpPr>
          <p:sp>
            <p:nvSpPr>
              <p:cNvPr id="61453" name="Oval 13"/>
              <p:cNvSpPr>
                <a:spLocks noChangeArrowheads="1"/>
              </p:cNvSpPr>
              <p:nvPr/>
            </p:nvSpPr>
            <p:spPr bwMode="gray">
              <a:xfrm>
                <a:off x="1994" y="1057"/>
                <a:ext cx="1905" cy="90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hlink">
                      <a:gamma/>
                      <a:shade val="48627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1454" name="Oval 14"/>
              <p:cNvSpPr>
                <a:spLocks noChangeArrowheads="1"/>
              </p:cNvSpPr>
              <p:nvPr/>
            </p:nvSpPr>
            <p:spPr bwMode="gray">
              <a:xfrm>
                <a:off x="1973" y="1027"/>
                <a:ext cx="1905" cy="907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44314"/>
                      <a:invGamma/>
                    </a:schemeClr>
                  </a:gs>
                  <a:gs pos="100000">
                    <a:schemeClr val="hlink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61455" name="Oval 15"/>
            <p:cNvSpPr>
              <a:spLocks noChangeArrowheads="1"/>
            </p:cNvSpPr>
            <p:nvPr/>
          </p:nvSpPr>
          <p:spPr bwMode="gray">
            <a:xfrm>
              <a:off x="2086" y="1314"/>
              <a:ext cx="1691" cy="845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61456" name="Oval 16"/>
            <p:cNvSpPr>
              <a:spLocks noChangeArrowheads="1"/>
            </p:cNvSpPr>
            <p:nvPr/>
          </p:nvSpPr>
          <p:spPr bwMode="gray">
            <a:xfrm>
              <a:off x="2108" y="1319"/>
              <a:ext cx="1650" cy="82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34902"/>
                    <a:invGamma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61457" name="Oval 17"/>
            <p:cNvSpPr>
              <a:spLocks noChangeArrowheads="1"/>
            </p:cNvSpPr>
            <p:nvPr/>
          </p:nvSpPr>
          <p:spPr bwMode="gray">
            <a:xfrm>
              <a:off x="2125" y="1327"/>
              <a:ext cx="1570" cy="770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79216"/>
                    <a:invGamma/>
                  </a:schemeClr>
                </a:gs>
                <a:gs pos="100000">
                  <a:schemeClr val="accent1">
                    <a:alpha val="48000"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61458" name="Oval 18"/>
            <p:cNvSpPr>
              <a:spLocks noChangeArrowheads="1"/>
            </p:cNvSpPr>
            <p:nvPr/>
          </p:nvSpPr>
          <p:spPr bwMode="gray">
            <a:xfrm>
              <a:off x="2208" y="1344"/>
              <a:ext cx="1382" cy="62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</a:schemeClr>
                </a:gs>
                <a:gs pos="100000">
                  <a:schemeClr val="accent1">
                    <a:alpha val="38000"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</p:grpSp>
      <p:sp>
        <p:nvSpPr>
          <p:cNvPr id="61459" name="Text Box 19"/>
          <p:cNvSpPr txBox="1">
            <a:spLocks noChangeArrowheads="1"/>
          </p:cNvSpPr>
          <p:nvPr/>
        </p:nvSpPr>
        <p:spPr bwMode="auto">
          <a:xfrm>
            <a:off x="3500431" y="1828800"/>
            <a:ext cx="2071702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2400" b="1" dirty="0">
                <a:solidFill>
                  <a:schemeClr val="bg1">
                    <a:lumMod val="50000"/>
                  </a:schemeClr>
                </a:solidFill>
              </a:rPr>
              <a:t>У. </a:t>
            </a:r>
            <a:r>
              <a:rPr lang="ru-RU" sz="2400" b="1" dirty="0" smtClean="0">
                <a:solidFill>
                  <a:schemeClr val="bg1">
                    <a:lumMod val="50000"/>
                  </a:schemeClr>
                </a:solidFill>
              </a:rPr>
              <a:t>Оккам </a:t>
            </a:r>
          </a:p>
          <a:p>
            <a:pPr algn="ctr" eaLnBrk="0" hangingPunct="0"/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</a:rPr>
              <a:t>(1285-1349)</a:t>
            </a: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1460" name="Text Box 20"/>
          <p:cNvSpPr txBox="1">
            <a:spLocks noChangeArrowheads="1"/>
          </p:cNvSpPr>
          <p:nvPr/>
        </p:nvSpPr>
        <p:spPr bwMode="auto">
          <a:xfrm>
            <a:off x="5572132" y="3757388"/>
            <a:ext cx="2357454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</a:rPr>
              <a:t>Представитель  </a:t>
            </a:r>
            <a:r>
              <a:rPr lang="ru-RU" sz="1400" dirty="0">
                <a:solidFill>
                  <a:schemeClr val="bg1">
                    <a:lumMod val="50000"/>
                  </a:schemeClr>
                </a:solidFill>
              </a:rPr>
              <a:t>номинализма, </a:t>
            </a:r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</a:rPr>
              <a:t>полагал, </a:t>
            </a:r>
            <a:r>
              <a:rPr lang="ru-RU" sz="1400" dirty="0">
                <a:solidFill>
                  <a:schemeClr val="bg1">
                    <a:lumMod val="50000"/>
                  </a:schemeClr>
                </a:solidFill>
              </a:rPr>
              <a:t>что реально </a:t>
            </a:r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</a:rPr>
              <a:t>существуют </a:t>
            </a:r>
            <a:r>
              <a:rPr lang="ru-RU" sz="1400" dirty="0">
                <a:solidFill>
                  <a:schemeClr val="bg1">
                    <a:lumMod val="50000"/>
                  </a:schemeClr>
                </a:solidFill>
              </a:rPr>
              <a:t>только единичные предметы, а общие понятия - лишь имена, </a:t>
            </a:r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</a:rPr>
              <a:t>названия </a:t>
            </a:r>
            <a:r>
              <a:rPr lang="ru-RU" sz="1400" dirty="0">
                <a:solidFill>
                  <a:schemeClr val="bg1">
                    <a:lumMod val="50000"/>
                  </a:schemeClr>
                </a:solidFill>
              </a:rPr>
              <a:t>для них.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9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7124700" y="152400"/>
            <a:ext cx="2019300" cy="307975"/>
          </a:xfrm>
        </p:spPr>
        <p:txBody>
          <a:bodyPr/>
          <a:lstStyle/>
          <a:p>
            <a:r>
              <a:rPr lang="en-US" dirty="0" smtClean="0"/>
              <a:t>DVS films – Saratov - 2012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dirty="0" err="1" smtClean="0"/>
              <a:t>Арабоязычная</a:t>
            </a:r>
            <a:r>
              <a:rPr lang="ru-RU" sz="4400" dirty="0" smtClean="0"/>
              <a:t> логика </a:t>
            </a:r>
            <a:endParaRPr lang="en-US" sz="2000" dirty="0">
              <a:solidFill>
                <a:schemeClr val="accent1"/>
              </a:solidFill>
            </a:endParaRPr>
          </a:p>
        </p:txBody>
      </p:sp>
      <p:sp>
        <p:nvSpPr>
          <p:cNvPr id="61443" name="AutoShape 3"/>
          <p:cNvSpPr>
            <a:spLocks noChangeArrowheads="1"/>
          </p:cNvSpPr>
          <p:nvPr/>
        </p:nvSpPr>
        <p:spPr bwMode="grayWhite">
          <a:xfrm>
            <a:off x="5562600" y="3352800"/>
            <a:ext cx="2286000" cy="2667000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381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ru-RU">
              <a:latin typeface="Verdana" pitchFamily="34" charset="0"/>
            </a:endParaRPr>
          </a:p>
        </p:txBody>
      </p:sp>
      <p:sp>
        <p:nvSpPr>
          <p:cNvPr id="61445" name="AutoShape 5"/>
          <p:cNvSpPr>
            <a:spLocks noChangeArrowheads="1"/>
          </p:cNvSpPr>
          <p:nvPr/>
        </p:nvSpPr>
        <p:spPr bwMode="grayWhite">
          <a:xfrm>
            <a:off x="1143000" y="3352800"/>
            <a:ext cx="2286000" cy="2667000"/>
          </a:xfrm>
          <a:prstGeom prst="roundRect">
            <a:avLst>
              <a:gd name="adj" fmla="val 16667"/>
            </a:avLst>
          </a:prstGeom>
          <a:blipFill>
            <a:blip r:embed="rId2"/>
            <a:stretch>
              <a:fillRect/>
            </a:stretch>
          </a:blipFill>
          <a:ln w="381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ru-RU">
              <a:latin typeface="Verdana" pitchFamily="34" charset="0"/>
            </a:endParaRPr>
          </a:p>
        </p:txBody>
      </p:sp>
      <p:sp>
        <p:nvSpPr>
          <p:cNvPr id="61447" name="AutoShape 7"/>
          <p:cNvSpPr>
            <a:spLocks noChangeAspect="1" noChangeArrowheads="1" noTextEdit="1"/>
          </p:cNvSpPr>
          <p:nvPr/>
        </p:nvSpPr>
        <p:spPr bwMode="gray">
          <a:xfrm>
            <a:off x="3222625" y="3252788"/>
            <a:ext cx="909638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448" name="Freeform 8"/>
          <p:cNvSpPr>
            <a:spLocks/>
          </p:cNvSpPr>
          <p:nvPr/>
        </p:nvSpPr>
        <p:spPr bwMode="gray">
          <a:xfrm>
            <a:off x="3222625" y="3255963"/>
            <a:ext cx="903288" cy="1241425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31765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449" name="AutoShape 9"/>
          <p:cNvSpPr>
            <a:spLocks noChangeAspect="1" noChangeArrowheads="1" noTextEdit="1"/>
          </p:cNvSpPr>
          <p:nvPr/>
        </p:nvSpPr>
        <p:spPr bwMode="gray">
          <a:xfrm flipH="1">
            <a:off x="4868863" y="3252788"/>
            <a:ext cx="909637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450" name="Freeform 10"/>
          <p:cNvSpPr>
            <a:spLocks/>
          </p:cNvSpPr>
          <p:nvPr/>
        </p:nvSpPr>
        <p:spPr bwMode="gray">
          <a:xfrm flipH="1">
            <a:off x="4875213" y="3255963"/>
            <a:ext cx="903287" cy="1241425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31765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3048001" y="1628775"/>
            <a:ext cx="2998788" cy="1601788"/>
            <a:chOff x="1997" y="1314"/>
            <a:chExt cx="1889" cy="1009"/>
          </a:xfrm>
        </p:grpSpPr>
        <p:grpSp>
          <p:nvGrpSpPr>
            <p:cNvPr id="3" name="Group 12"/>
            <p:cNvGrpSpPr>
              <a:grpSpLocks/>
            </p:cNvGrpSpPr>
            <p:nvPr/>
          </p:nvGrpSpPr>
          <p:grpSpPr bwMode="auto">
            <a:xfrm>
              <a:off x="1997" y="1404"/>
              <a:ext cx="1889" cy="919"/>
              <a:chOff x="1973" y="1027"/>
              <a:chExt cx="1926" cy="937"/>
            </a:xfrm>
          </p:grpSpPr>
          <p:sp>
            <p:nvSpPr>
              <p:cNvPr id="61453" name="Oval 13"/>
              <p:cNvSpPr>
                <a:spLocks noChangeArrowheads="1"/>
              </p:cNvSpPr>
              <p:nvPr/>
            </p:nvSpPr>
            <p:spPr bwMode="gray">
              <a:xfrm>
                <a:off x="1994" y="1057"/>
                <a:ext cx="1905" cy="90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hlink">
                      <a:gamma/>
                      <a:shade val="48627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1454" name="Oval 14"/>
              <p:cNvSpPr>
                <a:spLocks noChangeArrowheads="1"/>
              </p:cNvSpPr>
              <p:nvPr/>
            </p:nvSpPr>
            <p:spPr bwMode="gray">
              <a:xfrm>
                <a:off x="1973" y="1027"/>
                <a:ext cx="1905" cy="907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44314"/>
                      <a:invGamma/>
                    </a:schemeClr>
                  </a:gs>
                  <a:gs pos="100000">
                    <a:schemeClr val="hlink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61455" name="Oval 15"/>
            <p:cNvSpPr>
              <a:spLocks noChangeArrowheads="1"/>
            </p:cNvSpPr>
            <p:nvPr/>
          </p:nvSpPr>
          <p:spPr bwMode="gray">
            <a:xfrm>
              <a:off x="2086" y="1314"/>
              <a:ext cx="1691" cy="845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61456" name="Oval 16"/>
            <p:cNvSpPr>
              <a:spLocks noChangeArrowheads="1"/>
            </p:cNvSpPr>
            <p:nvPr/>
          </p:nvSpPr>
          <p:spPr bwMode="gray">
            <a:xfrm>
              <a:off x="2108" y="1319"/>
              <a:ext cx="1650" cy="82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34902"/>
                    <a:invGamma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61457" name="Oval 17"/>
            <p:cNvSpPr>
              <a:spLocks noChangeArrowheads="1"/>
            </p:cNvSpPr>
            <p:nvPr/>
          </p:nvSpPr>
          <p:spPr bwMode="gray">
            <a:xfrm>
              <a:off x="2125" y="1327"/>
              <a:ext cx="1570" cy="770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79216"/>
                    <a:invGamma/>
                  </a:schemeClr>
                </a:gs>
                <a:gs pos="100000">
                  <a:schemeClr val="accent1">
                    <a:alpha val="48000"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61458" name="Oval 18"/>
            <p:cNvSpPr>
              <a:spLocks noChangeArrowheads="1"/>
            </p:cNvSpPr>
            <p:nvPr/>
          </p:nvSpPr>
          <p:spPr bwMode="gray">
            <a:xfrm>
              <a:off x="2208" y="1344"/>
              <a:ext cx="1382" cy="62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</a:schemeClr>
                </a:gs>
                <a:gs pos="100000">
                  <a:schemeClr val="accent1">
                    <a:alpha val="38000"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</p:grpSp>
      <p:sp>
        <p:nvSpPr>
          <p:cNvPr id="61459" name="Text Box 19"/>
          <p:cNvSpPr txBox="1">
            <a:spLocks noChangeArrowheads="1"/>
          </p:cNvSpPr>
          <p:nvPr/>
        </p:nvSpPr>
        <p:spPr bwMode="auto">
          <a:xfrm>
            <a:off x="3500431" y="1828800"/>
            <a:ext cx="2071702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2400" b="1" dirty="0" err="1">
                <a:solidFill>
                  <a:schemeClr val="bg1">
                    <a:lumMod val="50000"/>
                  </a:schemeClr>
                </a:solidFill>
              </a:rPr>
              <a:t>Аль-Фараби</a:t>
            </a:r>
            <a:r>
              <a:rPr lang="ru-RU" sz="2400" dirty="0"/>
              <a:t> </a:t>
            </a:r>
            <a:r>
              <a:rPr lang="ru-RU" sz="1600" dirty="0">
                <a:solidFill>
                  <a:schemeClr val="bg1">
                    <a:lumMod val="50000"/>
                  </a:schemeClr>
                </a:solidFill>
              </a:rPr>
              <a:t>(870-950</a:t>
            </a:r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</a:rPr>
              <a:t>)</a:t>
            </a: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1460" name="Text Box 20"/>
          <p:cNvSpPr txBox="1">
            <a:spLocks noChangeArrowheads="1"/>
          </p:cNvSpPr>
          <p:nvPr/>
        </p:nvSpPr>
        <p:spPr bwMode="auto">
          <a:xfrm>
            <a:off x="5572132" y="3467117"/>
            <a:ext cx="2357454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</a:rPr>
              <a:t>Прокомментировал </a:t>
            </a:r>
            <a:r>
              <a:rPr lang="ru-RU" sz="1400" dirty="0">
                <a:solidFill>
                  <a:schemeClr val="bg1">
                    <a:lumMod val="50000"/>
                  </a:schemeClr>
                </a:solidFill>
              </a:rPr>
              <a:t>весь аристотелевский «Органон». Его логика направлена на анализ научного мышления. В</a:t>
            </a:r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</a:rPr>
              <a:t>ыделяет </a:t>
            </a:r>
            <a:r>
              <a:rPr lang="ru-RU" sz="1400" dirty="0">
                <a:solidFill>
                  <a:schemeClr val="bg1">
                    <a:lumMod val="50000"/>
                  </a:schemeClr>
                </a:solidFill>
              </a:rPr>
              <a:t>в логике две ступени: одна охватывает представления и понятия; другая - теорию суждений, выводов и </a:t>
            </a:r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</a:rPr>
              <a:t>доказательств.</a:t>
            </a:r>
            <a:endParaRPr lang="ru-RU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9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7124700" y="152400"/>
            <a:ext cx="2019300" cy="307975"/>
          </a:xfrm>
        </p:spPr>
        <p:txBody>
          <a:bodyPr/>
          <a:lstStyle/>
          <a:p>
            <a:r>
              <a:rPr lang="en-US" dirty="0" smtClean="0"/>
              <a:t>DVS films – Saratov - 2012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dirty="0" err="1" smtClean="0"/>
              <a:t>Арабоязычная</a:t>
            </a:r>
            <a:r>
              <a:rPr lang="ru-RU" sz="4400" dirty="0" smtClean="0"/>
              <a:t> логика </a:t>
            </a:r>
            <a:endParaRPr lang="en-US" sz="2000" dirty="0">
              <a:solidFill>
                <a:schemeClr val="accent1"/>
              </a:solidFill>
            </a:endParaRPr>
          </a:p>
        </p:txBody>
      </p:sp>
      <p:sp>
        <p:nvSpPr>
          <p:cNvPr id="61443" name="AutoShape 3"/>
          <p:cNvSpPr>
            <a:spLocks noChangeArrowheads="1"/>
          </p:cNvSpPr>
          <p:nvPr/>
        </p:nvSpPr>
        <p:spPr bwMode="grayWhite">
          <a:xfrm>
            <a:off x="5562600" y="3352800"/>
            <a:ext cx="2286000" cy="2667000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381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ru-RU">
              <a:latin typeface="Verdana" pitchFamily="34" charset="0"/>
            </a:endParaRPr>
          </a:p>
        </p:txBody>
      </p:sp>
      <p:sp>
        <p:nvSpPr>
          <p:cNvPr id="61445" name="AutoShape 5"/>
          <p:cNvSpPr>
            <a:spLocks noChangeArrowheads="1"/>
          </p:cNvSpPr>
          <p:nvPr/>
        </p:nvSpPr>
        <p:spPr bwMode="grayWhite">
          <a:xfrm>
            <a:off x="1143000" y="3352800"/>
            <a:ext cx="2286000" cy="2667000"/>
          </a:xfrm>
          <a:prstGeom prst="roundRect">
            <a:avLst>
              <a:gd name="adj" fmla="val 16667"/>
            </a:avLst>
          </a:prstGeom>
          <a:blipFill>
            <a:blip r:embed="rId2"/>
            <a:stretch>
              <a:fillRect/>
            </a:stretch>
          </a:blipFill>
          <a:ln w="381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ru-RU">
              <a:latin typeface="Verdana" pitchFamily="34" charset="0"/>
            </a:endParaRPr>
          </a:p>
        </p:txBody>
      </p:sp>
      <p:sp>
        <p:nvSpPr>
          <p:cNvPr id="61447" name="AutoShape 7"/>
          <p:cNvSpPr>
            <a:spLocks noChangeAspect="1" noChangeArrowheads="1" noTextEdit="1"/>
          </p:cNvSpPr>
          <p:nvPr/>
        </p:nvSpPr>
        <p:spPr bwMode="gray">
          <a:xfrm>
            <a:off x="3222625" y="3252788"/>
            <a:ext cx="909638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448" name="Freeform 8"/>
          <p:cNvSpPr>
            <a:spLocks/>
          </p:cNvSpPr>
          <p:nvPr/>
        </p:nvSpPr>
        <p:spPr bwMode="gray">
          <a:xfrm>
            <a:off x="3222625" y="3255963"/>
            <a:ext cx="903288" cy="1241425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31765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449" name="AutoShape 9"/>
          <p:cNvSpPr>
            <a:spLocks noChangeAspect="1" noChangeArrowheads="1" noTextEdit="1"/>
          </p:cNvSpPr>
          <p:nvPr/>
        </p:nvSpPr>
        <p:spPr bwMode="gray">
          <a:xfrm flipH="1">
            <a:off x="4868863" y="3252788"/>
            <a:ext cx="909637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450" name="Freeform 10"/>
          <p:cNvSpPr>
            <a:spLocks/>
          </p:cNvSpPr>
          <p:nvPr/>
        </p:nvSpPr>
        <p:spPr bwMode="gray">
          <a:xfrm flipH="1">
            <a:off x="4875213" y="3255963"/>
            <a:ext cx="903287" cy="1241425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31765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3048001" y="1628775"/>
            <a:ext cx="2998788" cy="1601788"/>
            <a:chOff x="1997" y="1314"/>
            <a:chExt cx="1889" cy="1009"/>
          </a:xfrm>
        </p:grpSpPr>
        <p:grpSp>
          <p:nvGrpSpPr>
            <p:cNvPr id="3" name="Group 12"/>
            <p:cNvGrpSpPr>
              <a:grpSpLocks/>
            </p:cNvGrpSpPr>
            <p:nvPr/>
          </p:nvGrpSpPr>
          <p:grpSpPr bwMode="auto">
            <a:xfrm>
              <a:off x="1997" y="1404"/>
              <a:ext cx="1889" cy="919"/>
              <a:chOff x="1973" y="1027"/>
              <a:chExt cx="1926" cy="937"/>
            </a:xfrm>
          </p:grpSpPr>
          <p:sp>
            <p:nvSpPr>
              <p:cNvPr id="61453" name="Oval 13"/>
              <p:cNvSpPr>
                <a:spLocks noChangeArrowheads="1"/>
              </p:cNvSpPr>
              <p:nvPr/>
            </p:nvSpPr>
            <p:spPr bwMode="gray">
              <a:xfrm>
                <a:off x="1994" y="1057"/>
                <a:ext cx="1905" cy="90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hlink">
                      <a:gamma/>
                      <a:shade val="48627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1454" name="Oval 14"/>
              <p:cNvSpPr>
                <a:spLocks noChangeArrowheads="1"/>
              </p:cNvSpPr>
              <p:nvPr/>
            </p:nvSpPr>
            <p:spPr bwMode="gray">
              <a:xfrm>
                <a:off x="1973" y="1027"/>
                <a:ext cx="1905" cy="907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44314"/>
                      <a:invGamma/>
                    </a:schemeClr>
                  </a:gs>
                  <a:gs pos="100000">
                    <a:schemeClr val="hlink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61455" name="Oval 15"/>
            <p:cNvSpPr>
              <a:spLocks noChangeArrowheads="1"/>
            </p:cNvSpPr>
            <p:nvPr/>
          </p:nvSpPr>
          <p:spPr bwMode="gray">
            <a:xfrm>
              <a:off x="2086" y="1314"/>
              <a:ext cx="1691" cy="845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61456" name="Oval 16"/>
            <p:cNvSpPr>
              <a:spLocks noChangeArrowheads="1"/>
            </p:cNvSpPr>
            <p:nvPr/>
          </p:nvSpPr>
          <p:spPr bwMode="gray">
            <a:xfrm>
              <a:off x="2108" y="1319"/>
              <a:ext cx="1650" cy="82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34902"/>
                    <a:invGamma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61457" name="Oval 17"/>
            <p:cNvSpPr>
              <a:spLocks noChangeArrowheads="1"/>
            </p:cNvSpPr>
            <p:nvPr/>
          </p:nvSpPr>
          <p:spPr bwMode="gray">
            <a:xfrm>
              <a:off x="2125" y="1327"/>
              <a:ext cx="1570" cy="770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79216"/>
                    <a:invGamma/>
                  </a:schemeClr>
                </a:gs>
                <a:gs pos="100000">
                  <a:schemeClr val="accent1">
                    <a:alpha val="48000"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61458" name="Oval 18"/>
            <p:cNvSpPr>
              <a:spLocks noChangeArrowheads="1"/>
            </p:cNvSpPr>
            <p:nvPr/>
          </p:nvSpPr>
          <p:spPr bwMode="gray">
            <a:xfrm>
              <a:off x="2208" y="1344"/>
              <a:ext cx="1382" cy="62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</a:schemeClr>
                </a:gs>
                <a:gs pos="100000">
                  <a:schemeClr val="accent1">
                    <a:alpha val="38000"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</p:grpSp>
      <p:sp>
        <p:nvSpPr>
          <p:cNvPr id="61459" name="Text Box 19"/>
          <p:cNvSpPr txBox="1">
            <a:spLocks noChangeArrowheads="1"/>
          </p:cNvSpPr>
          <p:nvPr/>
        </p:nvSpPr>
        <p:spPr bwMode="auto">
          <a:xfrm>
            <a:off x="3500431" y="1828800"/>
            <a:ext cx="2071702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2400" b="1" dirty="0">
                <a:solidFill>
                  <a:schemeClr val="bg1">
                    <a:lumMod val="50000"/>
                  </a:schemeClr>
                </a:solidFill>
              </a:rPr>
              <a:t>Ибн Сина </a:t>
            </a:r>
            <a:r>
              <a:rPr lang="ru-RU" sz="24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sz="1600" dirty="0">
                <a:solidFill>
                  <a:schemeClr val="bg1">
                    <a:lumMod val="50000"/>
                  </a:schemeClr>
                </a:solidFill>
              </a:rPr>
              <a:t>(980-1037</a:t>
            </a:r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</a:rPr>
              <a:t>)</a:t>
            </a: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1460" name="Text Box 20"/>
          <p:cNvSpPr txBox="1">
            <a:spLocks noChangeArrowheads="1"/>
          </p:cNvSpPr>
          <p:nvPr/>
        </p:nvSpPr>
        <p:spPr bwMode="auto">
          <a:xfrm>
            <a:off x="5572132" y="4187145"/>
            <a:ext cx="2357454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</a:rPr>
              <a:t>Он </a:t>
            </a:r>
            <a:r>
              <a:rPr lang="ru-RU" sz="1400" dirty="0">
                <a:solidFill>
                  <a:schemeClr val="bg1">
                    <a:lumMod val="50000"/>
                  </a:schemeClr>
                </a:solidFill>
              </a:rPr>
              <a:t>стремится обобщить </a:t>
            </a:r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</a:rPr>
              <a:t>аристотелевскую </a:t>
            </a:r>
            <a:r>
              <a:rPr lang="ru-RU" sz="1400" dirty="0">
                <a:solidFill>
                  <a:schemeClr val="bg1">
                    <a:lumMod val="50000"/>
                  </a:schemeClr>
                </a:solidFill>
              </a:rPr>
              <a:t>силлогистику, установить зависимость между категорическими и </a:t>
            </a:r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</a:rPr>
              <a:t>условными </a:t>
            </a:r>
            <a:r>
              <a:rPr lang="ru-RU" sz="1400" dirty="0">
                <a:solidFill>
                  <a:schemeClr val="bg1">
                    <a:lumMod val="50000"/>
                  </a:schemeClr>
                </a:solidFill>
              </a:rPr>
              <a:t>суждениями</a:t>
            </a:r>
            <a:r>
              <a:rPr lang="ru-RU" sz="1400" dirty="0"/>
              <a:t>.</a:t>
            </a:r>
            <a:endParaRPr lang="ru-RU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9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7124700" y="152400"/>
            <a:ext cx="2019300" cy="307975"/>
          </a:xfrm>
        </p:spPr>
        <p:txBody>
          <a:bodyPr/>
          <a:lstStyle/>
          <a:p>
            <a:r>
              <a:rPr lang="en-US" dirty="0" smtClean="0"/>
              <a:t>DVS films – Saratov - 2012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dirty="0" smtClean="0"/>
              <a:t>Эпоха </a:t>
            </a:r>
            <a:r>
              <a:rPr lang="ru-RU" sz="4400" dirty="0"/>
              <a:t>Возрождения </a:t>
            </a:r>
            <a:r>
              <a:rPr lang="ru-RU" sz="2000" dirty="0"/>
              <a:t>(</a:t>
            </a:r>
            <a:r>
              <a:rPr lang="en-US" sz="2000" dirty="0"/>
              <a:t>XV</a:t>
            </a:r>
            <a:r>
              <a:rPr lang="ru-RU" sz="2000" dirty="0"/>
              <a:t>-</a:t>
            </a:r>
            <a:r>
              <a:rPr lang="en-US" sz="2000" dirty="0"/>
              <a:t>XVI</a:t>
            </a:r>
            <a:r>
              <a:rPr lang="ru-RU" sz="2000" dirty="0"/>
              <a:t> вв.) </a:t>
            </a:r>
            <a:endParaRPr lang="en-US" sz="2000" dirty="0">
              <a:solidFill>
                <a:schemeClr val="accent1"/>
              </a:solidFill>
            </a:endParaRPr>
          </a:p>
        </p:txBody>
      </p:sp>
      <p:sp>
        <p:nvSpPr>
          <p:cNvPr id="61443" name="AutoShape 3"/>
          <p:cNvSpPr>
            <a:spLocks noChangeArrowheads="1"/>
          </p:cNvSpPr>
          <p:nvPr/>
        </p:nvSpPr>
        <p:spPr bwMode="grayWhite">
          <a:xfrm>
            <a:off x="5562600" y="3352800"/>
            <a:ext cx="2286000" cy="2667000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381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ru-RU">
              <a:latin typeface="Verdana" pitchFamily="34" charset="0"/>
            </a:endParaRPr>
          </a:p>
        </p:txBody>
      </p:sp>
      <p:sp>
        <p:nvSpPr>
          <p:cNvPr id="61445" name="AutoShape 5"/>
          <p:cNvSpPr>
            <a:spLocks noChangeArrowheads="1"/>
          </p:cNvSpPr>
          <p:nvPr/>
        </p:nvSpPr>
        <p:spPr bwMode="grayWhite">
          <a:xfrm>
            <a:off x="1143000" y="3352800"/>
            <a:ext cx="2286000" cy="2667000"/>
          </a:xfrm>
          <a:prstGeom prst="roundRect">
            <a:avLst>
              <a:gd name="adj" fmla="val 16667"/>
            </a:avLst>
          </a:prstGeom>
          <a:blipFill>
            <a:blip r:embed="rId2" cstate="print"/>
            <a:stretch>
              <a:fillRect/>
            </a:stretch>
          </a:blipFill>
          <a:ln w="381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ru-RU">
              <a:latin typeface="Verdana" pitchFamily="34" charset="0"/>
            </a:endParaRPr>
          </a:p>
        </p:txBody>
      </p:sp>
      <p:sp>
        <p:nvSpPr>
          <p:cNvPr id="61447" name="AutoShape 7"/>
          <p:cNvSpPr>
            <a:spLocks noChangeAspect="1" noChangeArrowheads="1" noTextEdit="1"/>
          </p:cNvSpPr>
          <p:nvPr/>
        </p:nvSpPr>
        <p:spPr bwMode="gray">
          <a:xfrm>
            <a:off x="3222625" y="3252788"/>
            <a:ext cx="909638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448" name="Freeform 8"/>
          <p:cNvSpPr>
            <a:spLocks/>
          </p:cNvSpPr>
          <p:nvPr/>
        </p:nvSpPr>
        <p:spPr bwMode="gray">
          <a:xfrm>
            <a:off x="3222625" y="3255963"/>
            <a:ext cx="903288" cy="1241425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31765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449" name="AutoShape 9"/>
          <p:cNvSpPr>
            <a:spLocks noChangeAspect="1" noChangeArrowheads="1" noTextEdit="1"/>
          </p:cNvSpPr>
          <p:nvPr/>
        </p:nvSpPr>
        <p:spPr bwMode="gray">
          <a:xfrm flipH="1">
            <a:off x="4868863" y="3252788"/>
            <a:ext cx="909637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450" name="Freeform 10"/>
          <p:cNvSpPr>
            <a:spLocks/>
          </p:cNvSpPr>
          <p:nvPr/>
        </p:nvSpPr>
        <p:spPr bwMode="gray">
          <a:xfrm flipH="1">
            <a:off x="4875213" y="3255963"/>
            <a:ext cx="903287" cy="1241425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31765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3048001" y="1628775"/>
            <a:ext cx="2998788" cy="1601788"/>
            <a:chOff x="1997" y="1314"/>
            <a:chExt cx="1889" cy="1009"/>
          </a:xfrm>
        </p:grpSpPr>
        <p:grpSp>
          <p:nvGrpSpPr>
            <p:cNvPr id="3" name="Group 12"/>
            <p:cNvGrpSpPr>
              <a:grpSpLocks/>
            </p:cNvGrpSpPr>
            <p:nvPr/>
          </p:nvGrpSpPr>
          <p:grpSpPr bwMode="auto">
            <a:xfrm>
              <a:off x="1997" y="1404"/>
              <a:ext cx="1889" cy="919"/>
              <a:chOff x="1973" y="1027"/>
              <a:chExt cx="1926" cy="937"/>
            </a:xfrm>
          </p:grpSpPr>
          <p:sp>
            <p:nvSpPr>
              <p:cNvPr id="61453" name="Oval 13"/>
              <p:cNvSpPr>
                <a:spLocks noChangeArrowheads="1"/>
              </p:cNvSpPr>
              <p:nvPr/>
            </p:nvSpPr>
            <p:spPr bwMode="gray">
              <a:xfrm>
                <a:off x="1994" y="1057"/>
                <a:ext cx="1905" cy="90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hlink">
                      <a:gamma/>
                      <a:shade val="48627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1454" name="Oval 14"/>
              <p:cNvSpPr>
                <a:spLocks noChangeArrowheads="1"/>
              </p:cNvSpPr>
              <p:nvPr/>
            </p:nvSpPr>
            <p:spPr bwMode="gray">
              <a:xfrm>
                <a:off x="1973" y="1027"/>
                <a:ext cx="1905" cy="907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44314"/>
                      <a:invGamma/>
                    </a:schemeClr>
                  </a:gs>
                  <a:gs pos="100000">
                    <a:schemeClr val="hlink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61455" name="Oval 15"/>
            <p:cNvSpPr>
              <a:spLocks noChangeArrowheads="1"/>
            </p:cNvSpPr>
            <p:nvPr/>
          </p:nvSpPr>
          <p:spPr bwMode="gray">
            <a:xfrm>
              <a:off x="2086" y="1314"/>
              <a:ext cx="1691" cy="845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61456" name="Oval 16"/>
            <p:cNvSpPr>
              <a:spLocks noChangeArrowheads="1"/>
            </p:cNvSpPr>
            <p:nvPr/>
          </p:nvSpPr>
          <p:spPr bwMode="gray">
            <a:xfrm>
              <a:off x="2108" y="1319"/>
              <a:ext cx="1650" cy="82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34902"/>
                    <a:invGamma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61457" name="Oval 17"/>
            <p:cNvSpPr>
              <a:spLocks noChangeArrowheads="1"/>
            </p:cNvSpPr>
            <p:nvPr/>
          </p:nvSpPr>
          <p:spPr bwMode="gray">
            <a:xfrm>
              <a:off x="2125" y="1327"/>
              <a:ext cx="1570" cy="770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79216"/>
                    <a:invGamma/>
                  </a:schemeClr>
                </a:gs>
                <a:gs pos="100000">
                  <a:schemeClr val="accent1">
                    <a:alpha val="48000"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61458" name="Oval 18"/>
            <p:cNvSpPr>
              <a:spLocks noChangeArrowheads="1"/>
            </p:cNvSpPr>
            <p:nvPr/>
          </p:nvSpPr>
          <p:spPr bwMode="gray">
            <a:xfrm>
              <a:off x="2208" y="1344"/>
              <a:ext cx="1382" cy="62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</a:schemeClr>
                </a:gs>
                <a:gs pos="100000">
                  <a:schemeClr val="accent1">
                    <a:alpha val="38000"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</p:grpSp>
      <p:sp>
        <p:nvSpPr>
          <p:cNvPr id="61459" name="Text Box 19"/>
          <p:cNvSpPr txBox="1">
            <a:spLocks noChangeArrowheads="1"/>
          </p:cNvSpPr>
          <p:nvPr/>
        </p:nvSpPr>
        <p:spPr bwMode="auto">
          <a:xfrm>
            <a:off x="3500431" y="1828800"/>
            <a:ext cx="2071702" cy="67710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2400" b="1" dirty="0">
                <a:solidFill>
                  <a:schemeClr val="bg1">
                    <a:lumMod val="50000"/>
                  </a:schemeClr>
                </a:solidFill>
              </a:rPr>
              <a:t>Ф. Бекон </a:t>
            </a:r>
            <a:endParaRPr lang="ru-RU" sz="24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ctr" eaLnBrk="0" hangingPunct="0"/>
            <a:r>
              <a:rPr lang="ru-RU" sz="1400" dirty="0">
                <a:solidFill>
                  <a:schemeClr val="bg1">
                    <a:lumMod val="50000"/>
                  </a:schemeClr>
                </a:solidFill>
              </a:rPr>
              <a:t>(1561-1626). 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1460" name="Text Box 20"/>
          <p:cNvSpPr txBox="1">
            <a:spLocks noChangeArrowheads="1"/>
          </p:cNvSpPr>
          <p:nvPr/>
        </p:nvSpPr>
        <p:spPr bwMode="auto">
          <a:xfrm>
            <a:off x="5572132" y="3357562"/>
            <a:ext cx="2357454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1400" dirty="0">
                <a:solidFill>
                  <a:schemeClr val="bg1">
                    <a:lumMod val="50000"/>
                  </a:schemeClr>
                </a:solidFill>
              </a:rPr>
              <a:t>Задача логики, </a:t>
            </a:r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</a:rPr>
              <a:t>состоит </a:t>
            </a:r>
            <a:r>
              <a:rPr lang="ru-RU" sz="1400" dirty="0">
                <a:solidFill>
                  <a:schemeClr val="bg1">
                    <a:lumMod val="50000"/>
                  </a:schemeClr>
                </a:solidFill>
              </a:rPr>
              <a:t>в обосновании индуктивных выводов, в которых рассуждения человека идут от частного знания к знанию </a:t>
            </a:r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</a:rPr>
              <a:t>общему.</a:t>
            </a:r>
          </a:p>
          <a:p>
            <a:pPr algn="ctr" eaLnBrk="0" hangingPunct="0"/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</a:rPr>
              <a:t>Он предложил </a:t>
            </a:r>
            <a:r>
              <a:rPr lang="ru-RU" sz="1400" dirty="0">
                <a:solidFill>
                  <a:schemeClr val="bg1">
                    <a:lumMod val="50000"/>
                  </a:schemeClr>
                </a:solidFill>
              </a:rPr>
              <a:t>использовать логику в качестве эффективного орудия для осуществления научных </a:t>
            </a:r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</a:rPr>
              <a:t>открытий. 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9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7124700" y="152400"/>
            <a:ext cx="2019300" cy="307975"/>
          </a:xfrm>
        </p:spPr>
        <p:txBody>
          <a:bodyPr/>
          <a:lstStyle/>
          <a:p>
            <a:r>
              <a:rPr lang="en-US" dirty="0" smtClean="0"/>
              <a:t>DVS films – Saratov - 2012</a:t>
            </a:r>
            <a:endParaRPr lang="en-US" dirty="0"/>
          </a:p>
        </p:txBody>
      </p:sp>
      <p:grpSp>
        <p:nvGrpSpPr>
          <p:cNvPr id="38" name="Group 26"/>
          <p:cNvGrpSpPr>
            <a:grpSpLocks/>
          </p:cNvGrpSpPr>
          <p:nvPr/>
        </p:nvGrpSpPr>
        <p:grpSpPr bwMode="auto">
          <a:xfrm>
            <a:off x="857224" y="1428736"/>
            <a:ext cx="1574094" cy="1643074"/>
            <a:chOff x="1829" y="1137"/>
            <a:chExt cx="1921" cy="2342"/>
          </a:xfrm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</p:grpSpPr>
        <p:sp>
          <p:nvSpPr>
            <p:cNvPr id="39" name="Freeform 27"/>
            <p:cNvSpPr>
              <a:spLocks/>
            </p:cNvSpPr>
            <p:nvPr/>
          </p:nvSpPr>
          <p:spPr bwMode="gray">
            <a:xfrm>
              <a:off x="2917" y="1137"/>
              <a:ext cx="77" cy="66"/>
            </a:xfrm>
            <a:custGeom>
              <a:avLst/>
              <a:gdLst/>
              <a:ahLst/>
              <a:cxnLst>
                <a:cxn ang="0">
                  <a:pos x="0" y="85"/>
                </a:cxn>
                <a:cxn ang="0">
                  <a:pos x="6" y="18"/>
                </a:cxn>
                <a:cxn ang="0">
                  <a:pos x="41" y="0"/>
                </a:cxn>
                <a:cxn ang="0">
                  <a:pos x="73" y="14"/>
                </a:cxn>
                <a:cxn ang="0">
                  <a:pos x="90" y="43"/>
                </a:cxn>
                <a:cxn ang="0">
                  <a:pos x="68" y="71"/>
                </a:cxn>
                <a:cxn ang="0">
                  <a:pos x="84" y="75"/>
                </a:cxn>
                <a:cxn ang="0">
                  <a:pos x="114" y="59"/>
                </a:cxn>
                <a:cxn ang="0">
                  <a:pos x="115" y="61"/>
                </a:cxn>
                <a:cxn ang="0">
                  <a:pos x="120" y="66"/>
                </a:cxn>
                <a:cxn ang="0">
                  <a:pos x="126" y="74"/>
                </a:cxn>
                <a:cxn ang="0">
                  <a:pos x="133" y="83"/>
                </a:cxn>
                <a:cxn ang="0">
                  <a:pos x="140" y="92"/>
                </a:cxn>
                <a:cxn ang="0">
                  <a:pos x="146" y="100"/>
                </a:cxn>
                <a:cxn ang="0">
                  <a:pos x="151" y="107"/>
                </a:cxn>
                <a:cxn ang="0">
                  <a:pos x="154" y="111"/>
                </a:cxn>
                <a:cxn ang="0">
                  <a:pos x="152" y="115"/>
                </a:cxn>
                <a:cxn ang="0">
                  <a:pos x="148" y="120"/>
                </a:cxn>
                <a:cxn ang="0">
                  <a:pos x="140" y="126"/>
                </a:cxn>
                <a:cxn ang="0">
                  <a:pos x="133" y="130"/>
                </a:cxn>
                <a:cxn ang="0">
                  <a:pos x="125" y="132"/>
                </a:cxn>
                <a:cxn ang="0">
                  <a:pos x="120" y="132"/>
                </a:cxn>
                <a:cxn ang="0">
                  <a:pos x="112" y="127"/>
                </a:cxn>
                <a:cxn ang="0">
                  <a:pos x="104" y="120"/>
                </a:cxn>
                <a:cxn ang="0">
                  <a:pos x="96" y="112"/>
                </a:cxn>
                <a:cxn ang="0">
                  <a:pos x="86" y="109"/>
                </a:cxn>
                <a:cxn ang="0">
                  <a:pos x="76" y="110"/>
                </a:cxn>
                <a:cxn ang="0">
                  <a:pos x="64" y="115"/>
                </a:cxn>
                <a:cxn ang="0">
                  <a:pos x="52" y="116"/>
                </a:cxn>
                <a:cxn ang="0">
                  <a:pos x="43" y="115"/>
                </a:cxn>
                <a:cxn ang="0">
                  <a:pos x="38" y="112"/>
                </a:cxn>
                <a:cxn ang="0">
                  <a:pos x="38" y="108"/>
                </a:cxn>
                <a:cxn ang="0">
                  <a:pos x="38" y="101"/>
                </a:cxn>
                <a:cxn ang="0">
                  <a:pos x="39" y="93"/>
                </a:cxn>
                <a:cxn ang="0">
                  <a:pos x="41" y="84"/>
                </a:cxn>
                <a:cxn ang="0">
                  <a:pos x="42" y="75"/>
                </a:cxn>
                <a:cxn ang="0">
                  <a:pos x="42" y="69"/>
                </a:cxn>
                <a:cxn ang="0">
                  <a:pos x="41" y="64"/>
                </a:cxn>
                <a:cxn ang="0">
                  <a:pos x="39" y="63"/>
                </a:cxn>
                <a:cxn ang="0">
                  <a:pos x="34" y="68"/>
                </a:cxn>
                <a:cxn ang="0">
                  <a:pos x="30" y="75"/>
                </a:cxn>
                <a:cxn ang="0">
                  <a:pos x="27" y="84"/>
                </a:cxn>
                <a:cxn ang="0">
                  <a:pos x="23" y="93"/>
                </a:cxn>
                <a:cxn ang="0">
                  <a:pos x="19" y="97"/>
                </a:cxn>
                <a:cxn ang="0">
                  <a:pos x="15" y="98"/>
                </a:cxn>
                <a:cxn ang="0">
                  <a:pos x="10" y="95"/>
                </a:cxn>
                <a:cxn ang="0">
                  <a:pos x="6" y="92"/>
                </a:cxn>
                <a:cxn ang="0">
                  <a:pos x="4" y="89"/>
                </a:cxn>
                <a:cxn ang="0">
                  <a:pos x="1" y="87"/>
                </a:cxn>
                <a:cxn ang="0">
                  <a:pos x="0" y="86"/>
                </a:cxn>
                <a:cxn ang="0">
                  <a:pos x="0" y="85"/>
                </a:cxn>
              </a:cxnLst>
              <a:rect l="0" t="0" r="r" b="b"/>
              <a:pathLst>
                <a:path w="154" h="132">
                  <a:moveTo>
                    <a:pt x="0" y="85"/>
                  </a:moveTo>
                  <a:lnTo>
                    <a:pt x="6" y="18"/>
                  </a:lnTo>
                  <a:lnTo>
                    <a:pt x="41" y="0"/>
                  </a:lnTo>
                  <a:lnTo>
                    <a:pt x="73" y="14"/>
                  </a:lnTo>
                  <a:lnTo>
                    <a:pt x="90" y="43"/>
                  </a:lnTo>
                  <a:lnTo>
                    <a:pt x="68" y="71"/>
                  </a:lnTo>
                  <a:lnTo>
                    <a:pt x="84" y="75"/>
                  </a:lnTo>
                  <a:lnTo>
                    <a:pt x="114" y="59"/>
                  </a:lnTo>
                  <a:lnTo>
                    <a:pt x="115" y="61"/>
                  </a:lnTo>
                  <a:lnTo>
                    <a:pt x="120" y="66"/>
                  </a:lnTo>
                  <a:lnTo>
                    <a:pt x="126" y="74"/>
                  </a:lnTo>
                  <a:lnTo>
                    <a:pt x="133" y="83"/>
                  </a:lnTo>
                  <a:lnTo>
                    <a:pt x="140" y="92"/>
                  </a:lnTo>
                  <a:lnTo>
                    <a:pt x="146" y="100"/>
                  </a:lnTo>
                  <a:lnTo>
                    <a:pt x="151" y="107"/>
                  </a:lnTo>
                  <a:lnTo>
                    <a:pt x="154" y="111"/>
                  </a:lnTo>
                  <a:lnTo>
                    <a:pt x="152" y="115"/>
                  </a:lnTo>
                  <a:lnTo>
                    <a:pt x="148" y="120"/>
                  </a:lnTo>
                  <a:lnTo>
                    <a:pt x="140" y="126"/>
                  </a:lnTo>
                  <a:lnTo>
                    <a:pt x="133" y="130"/>
                  </a:lnTo>
                  <a:lnTo>
                    <a:pt x="125" y="132"/>
                  </a:lnTo>
                  <a:lnTo>
                    <a:pt x="120" y="132"/>
                  </a:lnTo>
                  <a:lnTo>
                    <a:pt x="112" y="127"/>
                  </a:lnTo>
                  <a:lnTo>
                    <a:pt x="104" y="120"/>
                  </a:lnTo>
                  <a:lnTo>
                    <a:pt x="96" y="112"/>
                  </a:lnTo>
                  <a:lnTo>
                    <a:pt x="86" y="109"/>
                  </a:lnTo>
                  <a:lnTo>
                    <a:pt x="76" y="110"/>
                  </a:lnTo>
                  <a:lnTo>
                    <a:pt x="64" y="115"/>
                  </a:lnTo>
                  <a:lnTo>
                    <a:pt x="52" y="116"/>
                  </a:lnTo>
                  <a:lnTo>
                    <a:pt x="43" y="115"/>
                  </a:lnTo>
                  <a:lnTo>
                    <a:pt x="38" y="112"/>
                  </a:lnTo>
                  <a:lnTo>
                    <a:pt x="38" y="108"/>
                  </a:lnTo>
                  <a:lnTo>
                    <a:pt x="38" y="101"/>
                  </a:lnTo>
                  <a:lnTo>
                    <a:pt x="39" y="93"/>
                  </a:lnTo>
                  <a:lnTo>
                    <a:pt x="41" y="84"/>
                  </a:lnTo>
                  <a:lnTo>
                    <a:pt x="42" y="75"/>
                  </a:lnTo>
                  <a:lnTo>
                    <a:pt x="42" y="69"/>
                  </a:lnTo>
                  <a:lnTo>
                    <a:pt x="41" y="64"/>
                  </a:lnTo>
                  <a:lnTo>
                    <a:pt x="39" y="63"/>
                  </a:lnTo>
                  <a:lnTo>
                    <a:pt x="34" y="68"/>
                  </a:lnTo>
                  <a:lnTo>
                    <a:pt x="30" y="75"/>
                  </a:lnTo>
                  <a:lnTo>
                    <a:pt x="27" y="84"/>
                  </a:lnTo>
                  <a:lnTo>
                    <a:pt x="23" y="93"/>
                  </a:lnTo>
                  <a:lnTo>
                    <a:pt x="19" y="97"/>
                  </a:lnTo>
                  <a:lnTo>
                    <a:pt x="15" y="98"/>
                  </a:lnTo>
                  <a:lnTo>
                    <a:pt x="10" y="95"/>
                  </a:lnTo>
                  <a:lnTo>
                    <a:pt x="6" y="92"/>
                  </a:lnTo>
                  <a:lnTo>
                    <a:pt x="4" y="89"/>
                  </a:lnTo>
                  <a:lnTo>
                    <a:pt x="1" y="87"/>
                  </a:lnTo>
                  <a:lnTo>
                    <a:pt x="0" y="86"/>
                  </a:lnTo>
                  <a:lnTo>
                    <a:pt x="0" y="85"/>
                  </a:lnTo>
                </a:path>
              </a:pathLst>
            </a:custGeom>
            <a:solidFill>
              <a:srgbClr val="ACC775"/>
            </a:solidFill>
            <a:ln w="34925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  <a:sp3d extrusionH="38100" prstMaterial="clear">
              <a:bevelT w="260350" h="50800" prst="softRound"/>
              <a:bevelB prst="softRound"/>
            </a:sp3d>
          </p:spPr>
          <p:txBody>
            <a:bodyPr/>
            <a:lstStyle/>
            <a:p>
              <a:endParaRPr lang="ru-RU"/>
            </a:p>
          </p:txBody>
        </p:sp>
        <p:sp>
          <p:nvSpPr>
            <p:cNvPr id="40" name="Freeform 28"/>
            <p:cNvSpPr>
              <a:spLocks/>
            </p:cNvSpPr>
            <p:nvPr/>
          </p:nvSpPr>
          <p:spPr bwMode="gray">
            <a:xfrm>
              <a:off x="2908" y="1194"/>
              <a:ext cx="34" cy="42"/>
            </a:xfrm>
            <a:custGeom>
              <a:avLst/>
              <a:gdLst/>
              <a:ahLst/>
              <a:cxnLst>
                <a:cxn ang="0">
                  <a:pos x="1" y="12"/>
                </a:cxn>
                <a:cxn ang="0">
                  <a:pos x="4" y="21"/>
                </a:cxn>
                <a:cxn ang="0">
                  <a:pos x="11" y="31"/>
                </a:cxn>
                <a:cxn ang="0">
                  <a:pos x="18" y="42"/>
                </a:cxn>
                <a:cxn ang="0">
                  <a:pos x="26" y="56"/>
                </a:cxn>
                <a:cxn ang="0">
                  <a:pos x="33" y="68"/>
                </a:cxn>
                <a:cxn ang="0">
                  <a:pos x="40" y="77"/>
                </a:cxn>
                <a:cxn ang="0">
                  <a:pos x="48" y="84"/>
                </a:cxn>
                <a:cxn ang="0">
                  <a:pos x="56" y="85"/>
                </a:cxn>
                <a:cxn ang="0">
                  <a:pos x="63" y="82"/>
                </a:cxn>
                <a:cxn ang="0">
                  <a:pos x="66" y="73"/>
                </a:cxn>
                <a:cxn ang="0">
                  <a:pos x="68" y="62"/>
                </a:cxn>
                <a:cxn ang="0">
                  <a:pos x="68" y="50"/>
                </a:cxn>
                <a:cxn ang="0">
                  <a:pos x="63" y="37"/>
                </a:cxn>
                <a:cxn ang="0">
                  <a:pos x="58" y="26"/>
                </a:cxn>
                <a:cxn ang="0">
                  <a:pos x="50" y="18"/>
                </a:cxn>
                <a:cxn ang="0">
                  <a:pos x="37" y="9"/>
                </a:cxn>
                <a:cxn ang="0">
                  <a:pos x="26" y="3"/>
                </a:cxn>
                <a:cxn ang="0">
                  <a:pos x="16" y="0"/>
                </a:cxn>
                <a:cxn ang="0">
                  <a:pos x="8" y="0"/>
                </a:cxn>
                <a:cxn ang="0">
                  <a:pos x="5" y="1"/>
                </a:cxn>
                <a:cxn ang="0">
                  <a:pos x="3" y="3"/>
                </a:cxn>
                <a:cxn ang="0">
                  <a:pos x="1" y="5"/>
                </a:cxn>
                <a:cxn ang="0">
                  <a:pos x="1" y="6"/>
                </a:cxn>
                <a:cxn ang="0">
                  <a:pos x="0" y="8"/>
                </a:cxn>
                <a:cxn ang="0">
                  <a:pos x="1" y="10"/>
                </a:cxn>
                <a:cxn ang="0">
                  <a:pos x="1" y="12"/>
                </a:cxn>
                <a:cxn ang="0">
                  <a:pos x="1" y="12"/>
                </a:cxn>
              </a:cxnLst>
              <a:rect l="0" t="0" r="r" b="b"/>
              <a:pathLst>
                <a:path w="68" h="85">
                  <a:moveTo>
                    <a:pt x="1" y="12"/>
                  </a:moveTo>
                  <a:lnTo>
                    <a:pt x="4" y="21"/>
                  </a:lnTo>
                  <a:lnTo>
                    <a:pt x="11" y="31"/>
                  </a:lnTo>
                  <a:lnTo>
                    <a:pt x="18" y="42"/>
                  </a:lnTo>
                  <a:lnTo>
                    <a:pt x="26" y="56"/>
                  </a:lnTo>
                  <a:lnTo>
                    <a:pt x="33" y="68"/>
                  </a:lnTo>
                  <a:lnTo>
                    <a:pt x="40" y="77"/>
                  </a:lnTo>
                  <a:lnTo>
                    <a:pt x="48" y="84"/>
                  </a:lnTo>
                  <a:lnTo>
                    <a:pt x="56" y="85"/>
                  </a:lnTo>
                  <a:lnTo>
                    <a:pt x="63" y="82"/>
                  </a:lnTo>
                  <a:lnTo>
                    <a:pt x="66" y="73"/>
                  </a:lnTo>
                  <a:lnTo>
                    <a:pt x="68" y="62"/>
                  </a:lnTo>
                  <a:lnTo>
                    <a:pt x="68" y="50"/>
                  </a:lnTo>
                  <a:lnTo>
                    <a:pt x="63" y="37"/>
                  </a:lnTo>
                  <a:lnTo>
                    <a:pt x="58" y="26"/>
                  </a:lnTo>
                  <a:lnTo>
                    <a:pt x="50" y="18"/>
                  </a:lnTo>
                  <a:lnTo>
                    <a:pt x="37" y="9"/>
                  </a:lnTo>
                  <a:lnTo>
                    <a:pt x="26" y="3"/>
                  </a:lnTo>
                  <a:lnTo>
                    <a:pt x="16" y="0"/>
                  </a:lnTo>
                  <a:lnTo>
                    <a:pt x="8" y="0"/>
                  </a:lnTo>
                  <a:lnTo>
                    <a:pt x="5" y="1"/>
                  </a:lnTo>
                  <a:lnTo>
                    <a:pt x="3" y="3"/>
                  </a:lnTo>
                  <a:lnTo>
                    <a:pt x="1" y="5"/>
                  </a:lnTo>
                  <a:lnTo>
                    <a:pt x="1" y="6"/>
                  </a:lnTo>
                  <a:lnTo>
                    <a:pt x="0" y="8"/>
                  </a:lnTo>
                  <a:lnTo>
                    <a:pt x="1" y="10"/>
                  </a:lnTo>
                  <a:lnTo>
                    <a:pt x="1" y="12"/>
                  </a:lnTo>
                  <a:lnTo>
                    <a:pt x="1" y="12"/>
                  </a:lnTo>
                </a:path>
              </a:pathLst>
            </a:custGeom>
            <a:solidFill>
              <a:srgbClr val="ACC775"/>
            </a:solidFill>
            <a:ln w="34925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  <a:sp3d extrusionH="38100" prstMaterial="clear">
              <a:bevelT w="260350" h="50800" prst="softRound"/>
              <a:bevelB prst="softRound"/>
            </a:sp3d>
          </p:spPr>
          <p:txBody>
            <a:bodyPr/>
            <a:lstStyle/>
            <a:p>
              <a:endParaRPr lang="ru-RU"/>
            </a:p>
          </p:txBody>
        </p:sp>
        <p:sp>
          <p:nvSpPr>
            <p:cNvPr id="41" name="Freeform 29"/>
            <p:cNvSpPr>
              <a:spLocks/>
            </p:cNvSpPr>
            <p:nvPr/>
          </p:nvSpPr>
          <p:spPr bwMode="gray">
            <a:xfrm>
              <a:off x="2526" y="1249"/>
              <a:ext cx="1224" cy="2230"/>
            </a:xfrm>
            <a:custGeom>
              <a:avLst/>
              <a:gdLst/>
              <a:ahLst/>
              <a:cxnLst>
                <a:cxn ang="0">
                  <a:pos x="549" y="64"/>
                </a:cxn>
                <a:cxn ang="0">
                  <a:pos x="244" y="381"/>
                </a:cxn>
                <a:cxn ang="0">
                  <a:pos x="162" y="564"/>
                </a:cxn>
                <a:cxn ang="0">
                  <a:pos x="199" y="666"/>
                </a:cxn>
                <a:cxn ang="0">
                  <a:pos x="180" y="787"/>
                </a:cxn>
                <a:cxn ang="0">
                  <a:pos x="93" y="896"/>
                </a:cxn>
                <a:cxn ang="0">
                  <a:pos x="26" y="972"/>
                </a:cxn>
                <a:cxn ang="0">
                  <a:pos x="79" y="1059"/>
                </a:cxn>
                <a:cxn ang="0">
                  <a:pos x="288" y="1014"/>
                </a:cxn>
                <a:cxn ang="0">
                  <a:pos x="200" y="1169"/>
                </a:cxn>
                <a:cxn ang="0">
                  <a:pos x="145" y="1370"/>
                </a:cxn>
                <a:cxn ang="0">
                  <a:pos x="148" y="1543"/>
                </a:cxn>
                <a:cxn ang="0">
                  <a:pos x="207" y="1580"/>
                </a:cxn>
                <a:cxn ang="0">
                  <a:pos x="314" y="1284"/>
                </a:cxn>
                <a:cxn ang="0">
                  <a:pos x="325" y="1396"/>
                </a:cxn>
                <a:cxn ang="0">
                  <a:pos x="481" y="1409"/>
                </a:cxn>
                <a:cxn ang="0">
                  <a:pos x="446" y="1629"/>
                </a:cxn>
                <a:cxn ang="0">
                  <a:pos x="307" y="1963"/>
                </a:cxn>
                <a:cxn ang="0">
                  <a:pos x="528" y="2041"/>
                </a:cxn>
                <a:cxn ang="0">
                  <a:pos x="644" y="1995"/>
                </a:cxn>
                <a:cxn ang="0">
                  <a:pos x="904" y="1892"/>
                </a:cxn>
                <a:cxn ang="0">
                  <a:pos x="803" y="2007"/>
                </a:cxn>
                <a:cxn ang="0">
                  <a:pos x="866" y="2291"/>
                </a:cxn>
                <a:cxn ang="0">
                  <a:pos x="973" y="2377"/>
                </a:cxn>
                <a:cxn ang="0">
                  <a:pos x="912" y="2627"/>
                </a:cxn>
                <a:cxn ang="0">
                  <a:pos x="834" y="2727"/>
                </a:cxn>
                <a:cxn ang="0">
                  <a:pos x="452" y="2947"/>
                </a:cxn>
                <a:cxn ang="0">
                  <a:pos x="608" y="2981"/>
                </a:cxn>
                <a:cxn ang="0">
                  <a:pos x="634" y="3169"/>
                </a:cxn>
                <a:cxn ang="0">
                  <a:pos x="291" y="3447"/>
                </a:cxn>
                <a:cxn ang="0">
                  <a:pos x="360" y="3558"/>
                </a:cxn>
                <a:cxn ang="0">
                  <a:pos x="545" y="3572"/>
                </a:cxn>
                <a:cxn ang="0">
                  <a:pos x="724" y="3656"/>
                </a:cxn>
                <a:cxn ang="0">
                  <a:pos x="1111" y="3574"/>
                </a:cxn>
                <a:cxn ang="0">
                  <a:pos x="858" y="3836"/>
                </a:cxn>
                <a:cxn ang="0">
                  <a:pos x="526" y="3922"/>
                </a:cxn>
                <a:cxn ang="0">
                  <a:pos x="314" y="4191"/>
                </a:cxn>
                <a:cxn ang="0">
                  <a:pos x="90" y="4370"/>
                </a:cxn>
                <a:cxn ang="0">
                  <a:pos x="295" y="4393"/>
                </a:cxn>
                <a:cxn ang="0">
                  <a:pos x="603" y="4268"/>
                </a:cxn>
                <a:cxn ang="0">
                  <a:pos x="818" y="4199"/>
                </a:cxn>
                <a:cxn ang="0">
                  <a:pos x="1225" y="4110"/>
                </a:cxn>
                <a:cxn ang="0">
                  <a:pos x="1564" y="4005"/>
                </a:cxn>
                <a:cxn ang="0">
                  <a:pos x="2015" y="3999"/>
                </a:cxn>
                <a:cxn ang="0">
                  <a:pos x="2373" y="3784"/>
                </a:cxn>
                <a:cxn ang="0">
                  <a:pos x="2132" y="3665"/>
                </a:cxn>
                <a:cxn ang="0">
                  <a:pos x="2208" y="3510"/>
                </a:cxn>
                <a:cxn ang="0">
                  <a:pos x="2320" y="3374"/>
                </a:cxn>
                <a:cxn ang="0">
                  <a:pos x="2423" y="2969"/>
                </a:cxn>
                <a:cxn ang="0">
                  <a:pos x="1968" y="2951"/>
                </a:cxn>
                <a:cxn ang="0">
                  <a:pos x="1849" y="2568"/>
                </a:cxn>
                <a:cxn ang="0">
                  <a:pos x="1855" y="2471"/>
                </a:cxn>
                <a:cxn ang="0">
                  <a:pos x="1720" y="2229"/>
                </a:cxn>
                <a:cxn ang="0">
                  <a:pos x="1441" y="1972"/>
                </a:cxn>
                <a:cxn ang="0">
                  <a:pos x="1270" y="1545"/>
                </a:cxn>
                <a:cxn ang="0">
                  <a:pos x="884" y="1384"/>
                </a:cxn>
                <a:cxn ang="0">
                  <a:pos x="955" y="1259"/>
                </a:cxn>
                <a:cxn ang="0">
                  <a:pos x="910" y="1129"/>
                </a:cxn>
                <a:cxn ang="0">
                  <a:pos x="1170" y="809"/>
                </a:cxn>
                <a:cxn ang="0">
                  <a:pos x="1006" y="493"/>
                </a:cxn>
                <a:cxn ang="0">
                  <a:pos x="673" y="542"/>
                </a:cxn>
                <a:cxn ang="0">
                  <a:pos x="678" y="430"/>
                </a:cxn>
                <a:cxn ang="0">
                  <a:pos x="857" y="160"/>
                </a:cxn>
              </a:cxnLst>
              <a:rect l="0" t="0" r="r" b="b"/>
              <a:pathLst>
                <a:path w="2448" h="4459">
                  <a:moveTo>
                    <a:pt x="881" y="6"/>
                  </a:moveTo>
                  <a:lnTo>
                    <a:pt x="869" y="4"/>
                  </a:lnTo>
                  <a:lnTo>
                    <a:pt x="855" y="4"/>
                  </a:lnTo>
                  <a:lnTo>
                    <a:pt x="840" y="5"/>
                  </a:lnTo>
                  <a:lnTo>
                    <a:pt x="826" y="3"/>
                  </a:lnTo>
                  <a:lnTo>
                    <a:pt x="814" y="0"/>
                  </a:lnTo>
                  <a:lnTo>
                    <a:pt x="804" y="0"/>
                  </a:lnTo>
                  <a:lnTo>
                    <a:pt x="796" y="4"/>
                  </a:lnTo>
                  <a:lnTo>
                    <a:pt x="789" y="11"/>
                  </a:lnTo>
                  <a:lnTo>
                    <a:pt x="784" y="18"/>
                  </a:lnTo>
                  <a:lnTo>
                    <a:pt x="778" y="23"/>
                  </a:lnTo>
                  <a:lnTo>
                    <a:pt x="772" y="25"/>
                  </a:lnTo>
                  <a:lnTo>
                    <a:pt x="761" y="28"/>
                  </a:lnTo>
                  <a:lnTo>
                    <a:pt x="745" y="27"/>
                  </a:lnTo>
                  <a:lnTo>
                    <a:pt x="731" y="25"/>
                  </a:lnTo>
                  <a:lnTo>
                    <a:pt x="723" y="24"/>
                  </a:lnTo>
                  <a:lnTo>
                    <a:pt x="716" y="24"/>
                  </a:lnTo>
                  <a:lnTo>
                    <a:pt x="710" y="25"/>
                  </a:lnTo>
                  <a:lnTo>
                    <a:pt x="702" y="29"/>
                  </a:lnTo>
                  <a:lnTo>
                    <a:pt x="692" y="35"/>
                  </a:lnTo>
                  <a:lnTo>
                    <a:pt x="681" y="42"/>
                  </a:lnTo>
                  <a:lnTo>
                    <a:pt x="673" y="47"/>
                  </a:lnTo>
                  <a:lnTo>
                    <a:pt x="667" y="50"/>
                  </a:lnTo>
                  <a:lnTo>
                    <a:pt x="659" y="52"/>
                  </a:lnTo>
                  <a:lnTo>
                    <a:pt x="650" y="52"/>
                  </a:lnTo>
                  <a:lnTo>
                    <a:pt x="638" y="51"/>
                  </a:lnTo>
                  <a:lnTo>
                    <a:pt x="622" y="50"/>
                  </a:lnTo>
                  <a:lnTo>
                    <a:pt x="610" y="47"/>
                  </a:lnTo>
                  <a:lnTo>
                    <a:pt x="600" y="48"/>
                  </a:lnTo>
                  <a:lnTo>
                    <a:pt x="591" y="52"/>
                  </a:lnTo>
                  <a:lnTo>
                    <a:pt x="580" y="58"/>
                  </a:lnTo>
                  <a:lnTo>
                    <a:pt x="572" y="64"/>
                  </a:lnTo>
                  <a:lnTo>
                    <a:pt x="563" y="66"/>
                  </a:lnTo>
                  <a:lnTo>
                    <a:pt x="555" y="65"/>
                  </a:lnTo>
                  <a:lnTo>
                    <a:pt x="549" y="64"/>
                  </a:lnTo>
                  <a:lnTo>
                    <a:pt x="542" y="63"/>
                  </a:lnTo>
                  <a:lnTo>
                    <a:pt x="535" y="65"/>
                  </a:lnTo>
                  <a:lnTo>
                    <a:pt x="520" y="75"/>
                  </a:lnTo>
                  <a:lnTo>
                    <a:pt x="510" y="84"/>
                  </a:lnTo>
                  <a:lnTo>
                    <a:pt x="507" y="84"/>
                  </a:lnTo>
                  <a:lnTo>
                    <a:pt x="506" y="79"/>
                  </a:lnTo>
                  <a:lnTo>
                    <a:pt x="506" y="74"/>
                  </a:lnTo>
                  <a:lnTo>
                    <a:pt x="506" y="67"/>
                  </a:lnTo>
                  <a:lnTo>
                    <a:pt x="506" y="62"/>
                  </a:lnTo>
                  <a:lnTo>
                    <a:pt x="506" y="59"/>
                  </a:lnTo>
                  <a:lnTo>
                    <a:pt x="482" y="48"/>
                  </a:lnTo>
                  <a:lnTo>
                    <a:pt x="425" y="106"/>
                  </a:lnTo>
                  <a:lnTo>
                    <a:pt x="442" y="57"/>
                  </a:lnTo>
                  <a:lnTo>
                    <a:pt x="418" y="43"/>
                  </a:lnTo>
                  <a:lnTo>
                    <a:pt x="408" y="63"/>
                  </a:lnTo>
                  <a:lnTo>
                    <a:pt x="387" y="36"/>
                  </a:lnTo>
                  <a:lnTo>
                    <a:pt x="355" y="24"/>
                  </a:lnTo>
                  <a:lnTo>
                    <a:pt x="349" y="69"/>
                  </a:lnTo>
                  <a:lnTo>
                    <a:pt x="326" y="85"/>
                  </a:lnTo>
                  <a:lnTo>
                    <a:pt x="331" y="120"/>
                  </a:lnTo>
                  <a:lnTo>
                    <a:pt x="334" y="144"/>
                  </a:lnTo>
                  <a:lnTo>
                    <a:pt x="311" y="134"/>
                  </a:lnTo>
                  <a:lnTo>
                    <a:pt x="314" y="173"/>
                  </a:lnTo>
                  <a:lnTo>
                    <a:pt x="332" y="215"/>
                  </a:lnTo>
                  <a:lnTo>
                    <a:pt x="294" y="215"/>
                  </a:lnTo>
                  <a:lnTo>
                    <a:pt x="252" y="208"/>
                  </a:lnTo>
                  <a:lnTo>
                    <a:pt x="260" y="239"/>
                  </a:lnTo>
                  <a:lnTo>
                    <a:pt x="285" y="270"/>
                  </a:lnTo>
                  <a:lnTo>
                    <a:pt x="278" y="301"/>
                  </a:lnTo>
                  <a:lnTo>
                    <a:pt x="255" y="316"/>
                  </a:lnTo>
                  <a:lnTo>
                    <a:pt x="232" y="291"/>
                  </a:lnTo>
                  <a:lnTo>
                    <a:pt x="234" y="320"/>
                  </a:lnTo>
                  <a:lnTo>
                    <a:pt x="274" y="354"/>
                  </a:lnTo>
                  <a:lnTo>
                    <a:pt x="309" y="401"/>
                  </a:lnTo>
                  <a:lnTo>
                    <a:pt x="244" y="381"/>
                  </a:lnTo>
                  <a:lnTo>
                    <a:pt x="232" y="403"/>
                  </a:lnTo>
                  <a:lnTo>
                    <a:pt x="209" y="409"/>
                  </a:lnTo>
                  <a:lnTo>
                    <a:pt x="185" y="381"/>
                  </a:lnTo>
                  <a:lnTo>
                    <a:pt x="174" y="404"/>
                  </a:lnTo>
                  <a:lnTo>
                    <a:pt x="196" y="441"/>
                  </a:lnTo>
                  <a:lnTo>
                    <a:pt x="175" y="463"/>
                  </a:lnTo>
                  <a:lnTo>
                    <a:pt x="161" y="412"/>
                  </a:lnTo>
                  <a:lnTo>
                    <a:pt x="159" y="412"/>
                  </a:lnTo>
                  <a:lnTo>
                    <a:pt x="153" y="412"/>
                  </a:lnTo>
                  <a:lnTo>
                    <a:pt x="146" y="413"/>
                  </a:lnTo>
                  <a:lnTo>
                    <a:pt x="138" y="415"/>
                  </a:lnTo>
                  <a:lnTo>
                    <a:pt x="132" y="418"/>
                  </a:lnTo>
                  <a:lnTo>
                    <a:pt x="128" y="425"/>
                  </a:lnTo>
                  <a:lnTo>
                    <a:pt x="127" y="434"/>
                  </a:lnTo>
                  <a:lnTo>
                    <a:pt x="133" y="450"/>
                  </a:lnTo>
                  <a:lnTo>
                    <a:pt x="139" y="463"/>
                  </a:lnTo>
                  <a:lnTo>
                    <a:pt x="147" y="474"/>
                  </a:lnTo>
                  <a:lnTo>
                    <a:pt x="156" y="483"/>
                  </a:lnTo>
                  <a:lnTo>
                    <a:pt x="160" y="491"/>
                  </a:lnTo>
                  <a:lnTo>
                    <a:pt x="161" y="497"/>
                  </a:lnTo>
                  <a:lnTo>
                    <a:pt x="161" y="502"/>
                  </a:lnTo>
                  <a:lnTo>
                    <a:pt x="160" y="504"/>
                  </a:lnTo>
                  <a:lnTo>
                    <a:pt x="158" y="504"/>
                  </a:lnTo>
                  <a:lnTo>
                    <a:pt x="153" y="503"/>
                  </a:lnTo>
                  <a:lnTo>
                    <a:pt x="147" y="503"/>
                  </a:lnTo>
                  <a:lnTo>
                    <a:pt x="140" y="503"/>
                  </a:lnTo>
                  <a:lnTo>
                    <a:pt x="134" y="504"/>
                  </a:lnTo>
                  <a:lnTo>
                    <a:pt x="129" y="506"/>
                  </a:lnTo>
                  <a:lnTo>
                    <a:pt x="127" y="510"/>
                  </a:lnTo>
                  <a:lnTo>
                    <a:pt x="129" y="518"/>
                  </a:lnTo>
                  <a:lnTo>
                    <a:pt x="137" y="531"/>
                  </a:lnTo>
                  <a:lnTo>
                    <a:pt x="145" y="543"/>
                  </a:lnTo>
                  <a:lnTo>
                    <a:pt x="152" y="553"/>
                  </a:lnTo>
                  <a:lnTo>
                    <a:pt x="158" y="560"/>
                  </a:lnTo>
                  <a:lnTo>
                    <a:pt x="162" y="564"/>
                  </a:lnTo>
                  <a:lnTo>
                    <a:pt x="168" y="566"/>
                  </a:lnTo>
                  <a:lnTo>
                    <a:pt x="175" y="568"/>
                  </a:lnTo>
                  <a:lnTo>
                    <a:pt x="186" y="569"/>
                  </a:lnTo>
                  <a:lnTo>
                    <a:pt x="196" y="572"/>
                  </a:lnTo>
                  <a:lnTo>
                    <a:pt x="206" y="573"/>
                  </a:lnTo>
                  <a:lnTo>
                    <a:pt x="213" y="574"/>
                  </a:lnTo>
                  <a:lnTo>
                    <a:pt x="216" y="575"/>
                  </a:lnTo>
                  <a:lnTo>
                    <a:pt x="154" y="582"/>
                  </a:lnTo>
                  <a:lnTo>
                    <a:pt x="153" y="580"/>
                  </a:lnTo>
                  <a:lnTo>
                    <a:pt x="150" y="578"/>
                  </a:lnTo>
                  <a:lnTo>
                    <a:pt x="145" y="574"/>
                  </a:lnTo>
                  <a:lnTo>
                    <a:pt x="139" y="569"/>
                  </a:lnTo>
                  <a:lnTo>
                    <a:pt x="134" y="565"/>
                  </a:lnTo>
                  <a:lnTo>
                    <a:pt x="128" y="563"/>
                  </a:lnTo>
                  <a:lnTo>
                    <a:pt x="123" y="563"/>
                  </a:lnTo>
                  <a:lnTo>
                    <a:pt x="119" y="565"/>
                  </a:lnTo>
                  <a:lnTo>
                    <a:pt x="118" y="571"/>
                  </a:lnTo>
                  <a:lnTo>
                    <a:pt x="117" y="587"/>
                  </a:lnTo>
                  <a:lnTo>
                    <a:pt x="117" y="604"/>
                  </a:lnTo>
                  <a:lnTo>
                    <a:pt x="118" y="621"/>
                  </a:lnTo>
                  <a:lnTo>
                    <a:pt x="118" y="636"/>
                  </a:lnTo>
                  <a:lnTo>
                    <a:pt x="119" y="647"/>
                  </a:lnTo>
                  <a:lnTo>
                    <a:pt x="123" y="654"/>
                  </a:lnTo>
                  <a:lnTo>
                    <a:pt x="128" y="661"/>
                  </a:lnTo>
                  <a:lnTo>
                    <a:pt x="135" y="668"/>
                  </a:lnTo>
                  <a:lnTo>
                    <a:pt x="144" y="671"/>
                  </a:lnTo>
                  <a:lnTo>
                    <a:pt x="152" y="671"/>
                  </a:lnTo>
                  <a:lnTo>
                    <a:pt x="160" y="667"/>
                  </a:lnTo>
                  <a:lnTo>
                    <a:pt x="168" y="659"/>
                  </a:lnTo>
                  <a:lnTo>
                    <a:pt x="174" y="657"/>
                  </a:lnTo>
                  <a:lnTo>
                    <a:pt x="180" y="657"/>
                  </a:lnTo>
                  <a:lnTo>
                    <a:pt x="185" y="659"/>
                  </a:lnTo>
                  <a:lnTo>
                    <a:pt x="191" y="663"/>
                  </a:lnTo>
                  <a:lnTo>
                    <a:pt x="195" y="665"/>
                  </a:lnTo>
                  <a:lnTo>
                    <a:pt x="199" y="666"/>
                  </a:lnTo>
                  <a:lnTo>
                    <a:pt x="203" y="667"/>
                  </a:lnTo>
                  <a:lnTo>
                    <a:pt x="205" y="667"/>
                  </a:lnTo>
                  <a:lnTo>
                    <a:pt x="207" y="667"/>
                  </a:lnTo>
                  <a:lnTo>
                    <a:pt x="207" y="667"/>
                  </a:lnTo>
                  <a:lnTo>
                    <a:pt x="205" y="668"/>
                  </a:lnTo>
                  <a:lnTo>
                    <a:pt x="197" y="668"/>
                  </a:lnTo>
                  <a:lnTo>
                    <a:pt x="188" y="670"/>
                  </a:lnTo>
                  <a:lnTo>
                    <a:pt x="179" y="672"/>
                  </a:lnTo>
                  <a:lnTo>
                    <a:pt x="169" y="676"/>
                  </a:lnTo>
                  <a:lnTo>
                    <a:pt x="161" y="680"/>
                  </a:lnTo>
                  <a:lnTo>
                    <a:pt x="158" y="685"/>
                  </a:lnTo>
                  <a:lnTo>
                    <a:pt x="159" y="698"/>
                  </a:lnTo>
                  <a:lnTo>
                    <a:pt x="165" y="706"/>
                  </a:lnTo>
                  <a:lnTo>
                    <a:pt x="174" y="713"/>
                  </a:lnTo>
                  <a:lnTo>
                    <a:pt x="186" y="715"/>
                  </a:lnTo>
                  <a:lnTo>
                    <a:pt x="198" y="714"/>
                  </a:lnTo>
                  <a:lnTo>
                    <a:pt x="208" y="714"/>
                  </a:lnTo>
                  <a:lnTo>
                    <a:pt x="216" y="715"/>
                  </a:lnTo>
                  <a:lnTo>
                    <a:pt x="218" y="715"/>
                  </a:lnTo>
                  <a:lnTo>
                    <a:pt x="236" y="745"/>
                  </a:lnTo>
                  <a:lnTo>
                    <a:pt x="234" y="742"/>
                  </a:lnTo>
                  <a:lnTo>
                    <a:pt x="229" y="738"/>
                  </a:lnTo>
                  <a:lnTo>
                    <a:pt x="221" y="733"/>
                  </a:lnTo>
                  <a:lnTo>
                    <a:pt x="211" y="728"/>
                  </a:lnTo>
                  <a:lnTo>
                    <a:pt x="202" y="726"/>
                  </a:lnTo>
                  <a:lnTo>
                    <a:pt x="192" y="728"/>
                  </a:lnTo>
                  <a:lnTo>
                    <a:pt x="182" y="735"/>
                  </a:lnTo>
                  <a:lnTo>
                    <a:pt x="173" y="744"/>
                  </a:lnTo>
                  <a:lnTo>
                    <a:pt x="165" y="752"/>
                  </a:lnTo>
                  <a:lnTo>
                    <a:pt x="160" y="762"/>
                  </a:lnTo>
                  <a:lnTo>
                    <a:pt x="158" y="770"/>
                  </a:lnTo>
                  <a:lnTo>
                    <a:pt x="159" y="775"/>
                  </a:lnTo>
                  <a:lnTo>
                    <a:pt x="163" y="779"/>
                  </a:lnTo>
                  <a:lnTo>
                    <a:pt x="171" y="783"/>
                  </a:lnTo>
                  <a:lnTo>
                    <a:pt x="180" y="787"/>
                  </a:lnTo>
                  <a:lnTo>
                    <a:pt x="188" y="791"/>
                  </a:lnTo>
                  <a:lnTo>
                    <a:pt x="197" y="794"/>
                  </a:lnTo>
                  <a:lnTo>
                    <a:pt x="203" y="796"/>
                  </a:lnTo>
                  <a:lnTo>
                    <a:pt x="205" y="797"/>
                  </a:lnTo>
                  <a:lnTo>
                    <a:pt x="203" y="797"/>
                  </a:lnTo>
                  <a:lnTo>
                    <a:pt x="195" y="796"/>
                  </a:lnTo>
                  <a:lnTo>
                    <a:pt x="184" y="796"/>
                  </a:lnTo>
                  <a:lnTo>
                    <a:pt x="171" y="796"/>
                  </a:lnTo>
                  <a:lnTo>
                    <a:pt x="159" y="798"/>
                  </a:lnTo>
                  <a:lnTo>
                    <a:pt x="148" y="803"/>
                  </a:lnTo>
                  <a:lnTo>
                    <a:pt x="140" y="808"/>
                  </a:lnTo>
                  <a:lnTo>
                    <a:pt x="136" y="816"/>
                  </a:lnTo>
                  <a:lnTo>
                    <a:pt x="135" y="822"/>
                  </a:lnTo>
                  <a:lnTo>
                    <a:pt x="137" y="827"/>
                  </a:lnTo>
                  <a:lnTo>
                    <a:pt x="140" y="831"/>
                  </a:lnTo>
                  <a:lnTo>
                    <a:pt x="146" y="833"/>
                  </a:lnTo>
                  <a:lnTo>
                    <a:pt x="152" y="835"/>
                  </a:lnTo>
                  <a:lnTo>
                    <a:pt x="159" y="839"/>
                  </a:lnTo>
                  <a:lnTo>
                    <a:pt x="167" y="843"/>
                  </a:lnTo>
                  <a:lnTo>
                    <a:pt x="173" y="850"/>
                  </a:lnTo>
                  <a:lnTo>
                    <a:pt x="177" y="855"/>
                  </a:lnTo>
                  <a:lnTo>
                    <a:pt x="182" y="860"/>
                  </a:lnTo>
                  <a:lnTo>
                    <a:pt x="183" y="862"/>
                  </a:lnTo>
                  <a:lnTo>
                    <a:pt x="181" y="861"/>
                  </a:lnTo>
                  <a:lnTo>
                    <a:pt x="173" y="857"/>
                  </a:lnTo>
                  <a:lnTo>
                    <a:pt x="163" y="855"/>
                  </a:lnTo>
                  <a:lnTo>
                    <a:pt x="151" y="853"/>
                  </a:lnTo>
                  <a:lnTo>
                    <a:pt x="139" y="852"/>
                  </a:lnTo>
                  <a:lnTo>
                    <a:pt x="128" y="853"/>
                  </a:lnTo>
                  <a:lnTo>
                    <a:pt x="119" y="858"/>
                  </a:lnTo>
                  <a:lnTo>
                    <a:pt x="114" y="865"/>
                  </a:lnTo>
                  <a:lnTo>
                    <a:pt x="107" y="873"/>
                  </a:lnTo>
                  <a:lnTo>
                    <a:pt x="102" y="881"/>
                  </a:lnTo>
                  <a:lnTo>
                    <a:pt x="96" y="889"/>
                  </a:lnTo>
                  <a:lnTo>
                    <a:pt x="93" y="896"/>
                  </a:lnTo>
                  <a:lnTo>
                    <a:pt x="93" y="902"/>
                  </a:lnTo>
                  <a:lnTo>
                    <a:pt x="94" y="907"/>
                  </a:lnTo>
                  <a:lnTo>
                    <a:pt x="101" y="910"/>
                  </a:lnTo>
                  <a:lnTo>
                    <a:pt x="112" y="910"/>
                  </a:lnTo>
                  <a:lnTo>
                    <a:pt x="122" y="908"/>
                  </a:lnTo>
                  <a:lnTo>
                    <a:pt x="129" y="907"/>
                  </a:lnTo>
                  <a:lnTo>
                    <a:pt x="135" y="905"/>
                  </a:lnTo>
                  <a:lnTo>
                    <a:pt x="138" y="910"/>
                  </a:lnTo>
                  <a:lnTo>
                    <a:pt x="144" y="919"/>
                  </a:lnTo>
                  <a:lnTo>
                    <a:pt x="147" y="925"/>
                  </a:lnTo>
                  <a:lnTo>
                    <a:pt x="149" y="927"/>
                  </a:lnTo>
                  <a:lnTo>
                    <a:pt x="146" y="927"/>
                  </a:lnTo>
                  <a:lnTo>
                    <a:pt x="139" y="930"/>
                  </a:lnTo>
                  <a:lnTo>
                    <a:pt x="129" y="934"/>
                  </a:lnTo>
                  <a:lnTo>
                    <a:pt x="119" y="938"/>
                  </a:lnTo>
                  <a:lnTo>
                    <a:pt x="112" y="944"/>
                  </a:lnTo>
                  <a:lnTo>
                    <a:pt x="107" y="950"/>
                  </a:lnTo>
                  <a:lnTo>
                    <a:pt x="107" y="955"/>
                  </a:lnTo>
                  <a:lnTo>
                    <a:pt x="109" y="958"/>
                  </a:lnTo>
                  <a:lnTo>
                    <a:pt x="110" y="961"/>
                  </a:lnTo>
                  <a:lnTo>
                    <a:pt x="112" y="964"/>
                  </a:lnTo>
                  <a:lnTo>
                    <a:pt x="113" y="965"/>
                  </a:lnTo>
                  <a:lnTo>
                    <a:pt x="115" y="966"/>
                  </a:lnTo>
                  <a:lnTo>
                    <a:pt x="117" y="967"/>
                  </a:lnTo>
                  <a:lnTo>
                    <a:pt x="118" y="967"/>
                  </a:lnTo>
                  <a:lnTo>
                    <a:pt x="119" y="967"/>
                  </a:lnTo>
                  <a:lnTo>
                    <a:pt x="116" y="967"/>
                  </a:lnTo>
                  <a:lnTo>
                    <a:pt x="110" y="966"/>
                  </a:lnTo>
                  <a:lnTo>
                    <a:pt x="99" y="965"/>
                  </a:lnTo>
                  <a:lnTo>
                    <a:pt x="87" y="964"/>
                  </a:lnTo>
                  <a:lnTo>
                    <a:pt x="73" y="962"/>
                  </a:lnTo>
                  <a:lnTo>
                    <a:pt x="60" y="964"/>
                  </a:lnTo>
                  <a:lnTo>
                    <a:pt x="48" y="965"/>
                  </a:lnTo>
                  <a:lnTo>
                    <a:pt x="37" y="968"/>
                  </a:lnTo>
                  <a:lnTo>
                    <a:pt x="26" y="972"/>
                  </a:lnTo>
                  <a:lnTo>
                    <a:pt x="15" y="979"/>
                  </a:lnTo>
                  <a:lnTo>
                    <a:pt x="8" y="986"/>
                  </a:lnTo>
                  <a:lnTo>
                    <a:pt x="2" y="993"/>
                  </a:lnTo>
                  <a:lnTo>
                    <a:pt x="0" y="1000"/>
                  </a:lnTo>
                  <a:lnTo>
                    <a:pt x="3" y="1005"/>
                  </a:lnTo>
                  <a:lnTo>
                    <a:pt x="11" y="1009"/>
                  </a:lnTo>
                  <a:lnTo>
                    <a:pt x="22" y="1012"/>
                  </a:lnTo>
                  <a:lnTo>
                    <a:pt x="34" y="1013"/>
                  </a:lnTo>
                  <a:lnTo>
                    <a:pt x="47" y="1013"/>
                  </a:lnTo>
                  <a:lnTo>
                    <a:pt x="58" y="1012"/>
                  </a:lnTo>
                  <a:lnTo>
                    <a:pt x="67" y="1012"/>
                  </a:lnTo>
                  <a:lnTo>
                    <a:pt x="76" y="1012"/>
                  </a:lnTo>
                  <a:lnTo>
                    <a:pt x="87" y="1013"/>
                  </a:lnTo>
                  <a:lnTo>
                    <a:pt x="96" y="1014"/>
                  </a:lnTo>
                  <a:lnTo>
                    <a:pt x="106" y="1014"/>
                  </a:lnTo>
                  <a:lnTo>
                    <a:pt x="114" y="1012"/>
                  </a:lnTo>
                  <a:lnTo>
                    <a:pt x="118" y="1009"/>
                  </a:lnTo>
                  <a:lnTo>
                    <a:pt x="121" y="1008"/>
                  </a:lnTo>
                  <a:lnTo>
                    <a:pt x="123" y="1008"/>
                  </a:lnTo>
                  <a:lnTo>
                    <a:pt x="124" y="1007"/>
                  </a:lnTo>
                  <a:lnTo>
                    <a:pt x="125" y="1008"/>
                  </a:lnTo>
                  <a:lnTo>
                    <a:pt x="125" y="1008"/>
                  </a:lnTo>
                  <a:lnTo>
                    <a:pt x="125" y="1008"/>
                  </a:lnTo>
                  <a:lnTo>
                    <a:pt x="125" y="1008"/>
                  </a:lnTo>
                  <a:lnTo>
                    <a:pt x="105" y="1032"/>
                  </a:lnTo>
                  <a:lnTo>
                    <a:pt x="103" y="1031"/>
                  </a:lnTo>
                  <a:lnTo>
                    <a:pt x="96" y="1030"/>
                  </a:lnTo>
                  <a:lnTo>
                    <a:pt x="89" y="1030"/>
                  </a:lnTo>
                  <a:lnTo>
                    <a:pt x="80" y="1029"/>
                  </a:lnTo>
                  <a:lnTo>
                    <a:pt x="71" y="1030"/>
                  </a:lnTo>
                  <a:lnTo>
                    <a:pt x="66" y="1032"/>
                  </a:lnTo>
                  <a:lnTo>
                    <a:pt x="64" y="1036"/>
                  </a:lnTo>
                  <a:lnTo>
                    <a:pt x="66" y="1042"/>
                  </a:lnTo>
                  <a:lnTo>
                    <a:pt x="71" y="1050"/>
                  </a:lnTo>
                  <a:lnTo>
                    <a:pt x="79" y="1059"/>
                  </a:lnTo>
                  <a:lnTo>
                    <a:pt x="89" y="1067"/>
                  </a:lnTo>
                  <a:lnTo>
                    <a:pt x="99" y="1074"/>
                  </a:lnTo>
                  <a:lnTo>
                    <a:pt x="107" y="1080"/>
                  </a:lnTo>
                  <a:lnTo>
                    <a:pt x="119" y="1083"/>
                  </a:lnTo>
                  <a:lnTo>
                    <a:pt x="127" y="1084"/>
                  </a:lnTo>
                  <a:lnTo>
                    <a:pt x="133" y="1084"/>
                  </a:lnTo>
                  <a:lnTo>
                    <a:pt x="134" y="1083"/>
                  </a:lnTo>
                  <a:lnTo>
                    <a:pt x="134" y="1084"/>
                  </a:lnTo>
                  <a:lnTo>
                    <a:pt x="134" y="1087"/>
                  </a:lnTo>
                  <a:lnTo>
                    <a:pt x="135" y="1092"/>
                  </a:lnTo>
                  <a:lnTo>
                    <a:pt x="137" y="1095"/>
                  </a:lnTo>
                  <a:lnTo>
                    <a:pt x="142" y="1099"/>
                  </a:lnTo>
                  <a:lnTo>
                    <a:pt x="152" y="1100"/>
                  </a:lnTo>
                  <a:lnTo>
                    <a:pt x="167" y="1098"/>
                  </a:lnTo>
                  <a:lnTo>
                    <a:pt x="180" y="1090"/>
                  </a:lnTo>
                  <a:lnTo>
                    <a:pt x="193" y="1080"/>
                  </a:lnTo>
                  <a:lnTo>
                    <a:pt x="204" y="1066"/>
                  </a:lnTo>
                  <a:lnTo>
                    <a:pt x="214" y="1055"/>
                  </a:lnTo>
                  <a:lnTo>
                    <a:pt x="221" y="1047"/>
                  </a:lnTo>
                  <a:lnTo>
                    <a:pt x="230" y="1037"/>
                  </a:lnTo>
                  <a:lnTo>
                    <a:pt x="240" y="1027"/>
                  </a:lnTo>
                  <a:lnTo>
                    <a:pt x="251" y="1017"/>
                  </a:lnTo>
                  <a:lnTo>
                    <a:pt x="260" y="1008"/>
                  </a:lnTo>
                  <a:lnTo>
                    <a:pt x="268" y="1002"/>
                  </a:lnTo>
                  <a:lnTo>
                    <a:pt x="274" y="999"/>
                  </a:lnTo>
                  <a:lnTo>
                    <a:pt x="277" y="999"/>
                  </a:lnTo>
                  <a:lnTo>
                    <a:pt x="280" y="1000"/>
                  </a:lnTo>
                  <a:lnTo>
                    <a:pt x="283" y="1001"/>
                  </a:lnTo>
                  <a:lnTo>
                    <a:pt x="285" y="1003"/>
                  </a:lnTo>
                  <a:lnTo>
                    <a:pt x="287" y="1006"/>
                  </a:lnTo>
                  <a:lnTo>
                    <a:pt x="288" y="1008"/>
                  </a:lnTo>
                  <a:lnTo>
                    <a:pt x="289" y="1011"/>
                  </a:lnTo>
                  <a:lnTo>
                    <a:pt x="289" y="1012"/>
                  </a:lnTo>
                  <a:lnTo>
                    <a:pt x="290" y="1013"/>
                  </a:lnTo>
                  <a:lnTo>
                    <a:pt x="288" y="1014"/>
                  </a:lnTo>
                  <a:lnTo>
                    <a:pt x="283" y="1016"/>
                  </a:lnTo>
                  <a:lnTo>
                    <a:pt x="275" y="1019"/>
                  </a:lnTo>
                  <a:lnTo>
                    <a:pt x="267" y="1025"/>
                  </a:lnTo>
                  <a:lnTo>
                    <a:pt x="261" y="1031"/>
                  </a:lnTo>
                  <a:lnTo>
                    <a:pt x="255" y="1038"/>
                  </a:lnTo>
                  <a:lnTo>
                    <a:pt x="252" y="1044"/>
                  </a:lnTo>
                  <a:lnTo>
                    <a:pt x="246" y="1053"/>
                  </a:lnTo>
                  <a:lnTo>
                    <a:pt x="242" y="1062"/>
                  </a:lnTo>
                  <a:lnTo>
                    <a:pt x="238" y="1071"/>
                  </a:lnTo>
                  <a:lnTo>
                    <a:pt x="233" y="1080"/>
                  </a:lnTo>
                  <a:lnTo>
                    <a:pt x="232" y="1086"/>
                  </a:lnTo>
                  <a:lnTo>
                    <a:pt x="233" y="1089"/>
                  </a:lnTo>
                  <a:lnTo>
                    <a:pt x="233" y="1093"/>
                  </a:lnTo>
                  <a:lnTo>
                    <a:pt x="232" y="1098"/>
                  </a:lnTo>
                  <a:lnTo>
                    <a:pt x="229" y="1104"/>
                  </a:lnTo>
                  <a:lnTo>
                    <a:pt x="226" y="1109"/>
                  </a:lnTo>
                  <a:lnTo>
                    <a:pt x="223" y="1116"/>
                  </a:lnTo>
                  <a:lnTo>
                    <a:pt x="225" y="1120"/>
                  </a:lnTo>
                  <a:lnTo>
                    <a:pt x="229" y="1124"/>
                  </a:lnTo>
                  <a:lnTo>
                    <a:pt x="239" y="1127"/>
                  </a:lnTo>
                  <a:lnTo>
                    <a:pt x="251" y="1128"/>
                  </a:lnTo>
                  <a:lnTo>
                    <a:pt x="264" y="1128"/>
                  </a:lnTo>
                  <a:lnTo>
                    <a:pt x="276" y="1127"/>
                  </a:lnTo>
                  <a:lnTo>
                    <a:pt x="285" y="1127"/>
                  </a:lnTo>
                  <a:lnTo>
                    <a:pt x="288" y="1125"/>
                  </a:lnTo>
                  <a:lnTo>
                    <a:pt x="285" y="1125"/>
                  </a:lnTo>
                  <a:lnTo>
                    <a:pt x="276" y="1127"/>
                  </a:lnTo>
                  <a:lnTo>
                    <a:pt x="263" y="1129"/>
                  </a:lnTo>
                  <a:lnTo>
                    <a:pt x="250" y="1131"/>
                  </a:lnTo>
                  <a:lnTo>
                    <a:pt x="236" y="1134"/>
                  </a:lnTo>
                  <a:lnTo>
                    <a:pt x="223" y="1139"/>
                  </a:lnTo>
                  <a:lnTo>
                    <a:pt x="217" y="1144"/>
                  </a:lnTo>
                  <a:lnTo>
                    <a:pt x="210" y="1153"/>
                  </a:lnTo>
                  <a:lnTo>
                    <a:pt x="205" y="1161"/>
                  </a:lnTo>
                  <a:lnTo>
                    <a:pt x="200" y="1169"/>
                  </a:lnTo>
                  <a:lnTo>
                    <a:pt x="197" y="1177"/>
                  </a:lnTo>
                  <a:lnTo>
                    <a:pt x="196" y="1182"/>
                  </a:lnTo>
                  <a:lnTo>
                    <a:pt x="198" y="1186"/>
                  </a:lnTo>
                  <a:lnTo>
                    <a:pt x="198" y="1189"/>
                  </a:lnTo>
                  <a:lnTo>
                    <a:pt x="195" y="1194"/>
                  </a:lnTo>
                  <a:lnTo>
                    <a:pt x="190" y="1202"/>
                  </a:lnTo>
                  <a:lnTo>
                    <a:pt x="183" y="1210"/>
                  </a:lnTo>
                  <a:lnTo>
                    <a:pt x="177" y="1217"/>
                  </a:lnTo>
                  <a:lnTo>
                    <a:pt x="173" y="1225"/>
                  </a:lnTo>
                  <a:lnTo>
                    <a:pt x="172" y="1231"/>
                  </a:lnTo>
                  <a:lnTo>
                    <a:pt x="175" y="1235"/>
                  </a:lnTo>
                  <a:lnTo>
                    <a:pt x="181" y="1237"/>
                  </a:lnTo>
                  <a:lnTo>
                    <a:pt x="187" y="1238"/>
                  </a:lnTo>
                  <a:lnTo>
                    <a:pt x="194" y="1238"/>
                  </a:lnTo>
                  <a:lnTo>
                    <a:pt x="198" y="1238"/>
                  </a:lnTo>
                  <a:lnTo>
                    <a:pt x="200" y="1238"/>
                  </a:lnTo>
                  <a:lnTo>
                    <a:pt x="198" y="1239"/>
                  </a:lnTo>
                  <a:lnTo>
                    <a:pt x="194" y="1242"/>
                  </a:lnTo>
                  <a:lnTo>
                    <a:pt x="187" y="1246"/>
                  </a:lnTo>
                  <a:lnTo>
                    <a:pt x="180" y="1251"/>
                  </a:lnTo>
                  <a:lnTo>
                    <a:pt x="174" y="1257"/>
                  </a:lnTo>
                  <a:lnTo>
                    <a:pt x="172" y="1263"/>
                  </a:lnTo>
                  <a:lnTo>
                    <a:pt x="174" y="1270"/>
                  </a:lnTo>
                  <a:lnTo>
                    <a:pt x="179" y="1278"/>
                  </a:lnTo>
                  <a:lnTo>
                    <a:pt x="184" y="1287"/>
                  </a:lnTo>
                  <a:lnTo>
                    <a:pt x="190" y="1297"/>
                  </a:lnTo>
                  <a:lnTo>
                    <a:pt x="192" y="1306"/>
                  </a:lnTo>
                  <a:lnTo>
                    <a:pt x="193" y="1314"/>
                  </a:lnTo>
                  <a:lnTo>
                    <a:pt x="191" y="1318"/>
                  </a:lnTo>
                  <a:lnTo>
                    <a:pt x="185" y="1321"/>
                  </a:lnTo>
                  <a:lnTo>
                    <a:pt x="179" y="1328"/>
                  </a:lnTo>
                  <a:lnTo>
                    <a:pt x="169" y="1338"/>
                  </a:lnTo>
                  <a:lnTo>
                    <a:pt x="160" y="1348"/>
                  </a:lnTo>
                  <a:lnTo>
                    <a:pt x="151" y="1359"/>
                  </a:lnTo>
                  <a:lnTo>
                    <a:pt x="145" y="1370"/>
                  </a:lnTo>
                  <a:lnTo>
                    <a:pt x="140" y="1378"/>
                  </a:lnTo>
                  <a:lnTo>
                    <a:pt x="140" y="1386"/>
                  </a:lnTo>
                  <a:lnTo>
                    <a:pt x="144" y="1395"/>
                  </a:lnTo>
                  <a:lnTo>
                    <a:pt x="145" y="1401"/>
                  </a:lnTo>
                  <a:lnTo>
                    <a:pt x="145" y="1408"/>
                  </a:lnTo>
                  <a:lnTo>
                    <a:pt x="147" y="1411"/>
                  </a:lnTo>
                  <a:lnTo>
                    <a:pt x="150" y="1412"/>
                  </a:lnTo>
                  <a:lnTo>
                    <a:pt x="156" y="1411"/>
                  </a:lnTo>
                  <a:lnTo>
                    <a:pt x="162" y="1410"/>
                  </a:lnTo>
                  <a:lnTo>
                    <a:pt x="169" y="1408"/>
                  </a:lnTo>
                  <a:lnTo>
                    <a:pt x="174" y="1406"/>
                  </a:lnTo>
                  <a:lnTo>
                    <a:pt x="176" y="1405"/>
                  </a:lnTo>
                  <a:lnTo>
                    <a:pt x="174" y="1407"/>
                  </a:lnTo>
                  <a:lnTo>
                    <a:pt x="170" y="1413"/>
                  </a:lnTo>
                  <a:lnTo>
                    <a:pt x="164" y="1421"/>
                  </a:lnTo>
                  <a:lnTo>
                    <a:pt x="158" y="1431"/>
                  </a:lnTo>
                  <a:lnTo>
                    <a:pt x="152" y="1442"/>
                  </a:lnTo>
                  <a:lnTo>
                    <a:pt x="150" y="1452"/>
                  </a:lnTo>
                  <a:lnTo>
                    <a:pt x="151" y="1460"/>
                  </a:lnTo>
                  <a:lnTo>
                    <a:pt x="157" y="1467"/>
                  </a:lnTo>
                  <a:lnTo>
                    <a:pt x="164" y="1470"/>
                  </a:lnTo>
                  <a:lnTo>
                    <a:pt x="172" y="1472"/>
                  </a:lnTo>
                  <a:lnTo>
                    <a:pt x="179" y="1474"/>
                  </a:lnTo>
                  <a:lnTo>
                    <a:pt x="184" y="1474"/>
                  </a:lnTo>
                  <a:lnTo>
                    <a:pt x="186" y="1472"/>
                  </a:lnTo>
                  <a:lnTo>
                    <a:pt x="198" y="1463"/>
                  </a:lnTo>
                  <a:lnTo>
                    <a:pt x="197" y="1465"/>
                  </a:lnTo>
                  <a:lnTo>
                    <a:pt x="193" y="1470"/>
                  </a:lnTo>
                  <a:lnTo>
                    <a:pt x="186" y="1479"/>
                  </a:lnTo>
                  <a:lnTo>
                    <a:pt x="179" y="1489"/>
                  </a:lnTo>
                  <a:lnTo>
                    <a:pt x="171" y="1501"/>
                  </a:lnTo>
                  <a:lnTo>
                    <a:pt x="162" y="1512"/>
                  </a:lnTo>
                  <a:lnTo>
                    <a:pt x="156" y="1524"/>
                  </a:lnTo>
                  <a:lnTo>
                    <a:pt x="150" y="1534"/>
                  </a:lnTo>
                  <a:lnTo>
                    <a:pt x="148" y="1543"/>
                  </a:lnTo>
                  <a:lnTo>
                    <a:pt x="146" y="1555"/>
                  </a:lnTo>
                  <a:lnTo>
                    <a:pt x="145" y="1572"/>
                  </a:lnTo>
                  <a:lnTo>
                    <a:pt x="142" y="1592"/>
                  </a:lnTo>
                  <a:lnTo>
                    <a:pt x="140" y="1613"/>
                  </a:lnTo>
                  <a:lnTo>
                    <a:pt x="138" y="1631"/>
                  </a:lnTo>
                  <a:lnTo>
                    <a:pt x="136" y="1646"/>
                  </a:lnTo>
                  <a:lnTo>
                    <a:pt x="133" y="1655"/>
                  </a:lnTo>
                  <a:lnTo>
                    <a:pt x="129" y="1661"/>
                  </a:lnTo>
                  <a:lnTo>
                    <a:pt x="124" y="1669"/>
                  </a:lnTo>
                  <a:lnTo>
                    <a:pt x="118" y="1678"/>
                  </a:lnTo>
                  <a:lnTo>
                    <a:pt x="114" y="1689"/>
                  </a:lnTo>
                  <a:lnTo>
                    <a:pt x="111" y="1699"/>
                  </a:lnTo>
                  <a:lnTo>
                    <a:pt x="110" y="1708"/>
                  </a:lnTo>
                  <a:lnTo>
                    <a:pt x="112" y="1714"/>
                  </a:lnTo>
                  <a:lnTo>
                    <a:pt x="118" y="1719"/>
                  </a:lnTo>
                  <a:lnTo>
                    <a:pt x="128" y="1723"/>
                  </a:lnTo>
                  <a:lnTo>
                    <a:pt x="141" y="1725"/>
                  </a:lnTo>
                  <a:lnTo>
                    <a:pt x="154" y="1725"/>
                  </a:lnTo>
                  <a:lnTo>
                    <a:pt x="168" y="1724"/>
                  </a:lnTo>
                  <a:lnTo>
                    <a:pt x="177" y="1720"/>
                  </a:lnTo>
                  <a:lnTo>
                    <a:pt x="184" y="1714"/>
                  </a:lnTo>
                  <a:lnTo>
                    <a:pt x="187" y="1706"/>
                  </a:lnTo>
                  <a:lnTo>
                    <a:pt x="188" y="1695"/>
                  </a:lnTo>
                  <a:lnTo>
                    <a:pt x="187" y="1683"/>
                  </a:lnTo>
                  <a:lnTo>
                    <a:pt x="187" y="1672"/>
                  </a:lnTo>
                  <a:lnTo>
                    <a:pt x="185" y="1662"/>
                  </a:lnTo>
                  <a:lnTo>
                    <a:pt x="184" y="1655"/>
                  </a:lnTo>
                  <a:lnTo>
                    <a:pt x="184" y="1653"/>
                  </a:lnTo>
                  <a:lnTo>
                    <a:pt x="185" y="1650"/>
                  </a:lnTo>
                  <a:lnTo>
                    <a:pt x="188" y="1643"/>
                  </a:lnTo>
                  <a:lnTo>
                    <a:pt x="192" y="1632"/>
                  </a:lnTo>
                  <a:lnTo>
                    <a:pt x="197" y="1619"/>
                  </a:lnTo>
                  <a:lnTo>
                    <a:pt x="202" y="1606"/>
                  </a:lnTo>
                  <a:lnTo>
                    <a:pt x="205" y="1592"/>
                  </a:lnTo>
                  <a:lnTo>
                    <a:pt x="207" y="1580"/>
                  </a:lnTo>
                  <a:lnTo>
                    <a:pt x="209" y="1563"/>
                  </a:lnTo>
                  <a:lnTo>
                    <a:pt x="211" y="1546"/>
                  </a:lnTo>
                  <a:lnTo>
                    <a:pt x="214" y="1530"/>
                  </a:lnTo>
                  <a:lnTo>
                    <a:pt x="217" y="1516"/>
                  </a:lnTo>
                  <a:lnTo>
                    <a:pt x="221" y="1505"/>
                  </a:lnTo>
                  <a:lnTo>
                    <a:pt x="228" y="1498"/>
                  </a:lnTo>
                  <a:lnTo>
                    <a:pt x="237" y="1491"/>
                  </a:lnTo>
                  <a:lnTo>
                    <a:pt x="245" y="1484"/>
                  </a:lnTo>
                  <a:lnTo>
                    <a:pt x="252" y="1478"/>
                  </a:lnTo>
                  <a:lnTo>
                    <a:pt x="253" y="1470"/>
                  </a:lnTo>
                  <a:lnTo>
                    <a:pt x="250" y="1460"/>
                  </a:lnTo>
                  <a:lnTo>
                    <a:pt x="243" y="1448"/>
                  </a:lnTo>
                  <a:lnTo>
                    <a:pt x="236" y="1436"/>
                  </a:lnTo>
                  <a:lnTo>
                    <a:pt x="228" y="1422"/>
                  </a:lnTo>
                  <a:lnTo>
                    <a:pt x="223" y="1410"/>
                  </a:lnTo>
                  <a:lnTo>
                    <a:pt x="222" y="1396"/>
                  </a:lnTo>
                  <a:lnTo>
                    <a:pt x="222" y="1382"/>
                  </a:lnTo>
                  <a:lnTo>
                    <a:pt x="222" y="1368"/>
                  </a:lnTo>
                  <a:lnTo>
                    <a:pt x="222" y="1359"/>
                  </a:lnTo>
                  <a:lnTo>
                    <a:pt x="223" y="1355"/>
                  </a:lnTo>
                  <a:lnTo>
                    <a:pt x="226" y="1356"/>
                  </a:lnTo>
                  <a:lnTo>
                    <a:pt x="231" y="1359"/>
                  </a:lnTo>
                  <a:lnTo>
                    <a:pt x="238" y="1359"/>
                  </a:lnTo>
                  <a:lnTo>
                    <a:pt x="246" y="1354"/>
                  </a:lnTo>
                  <a:lnTo>
                    <a:pt x="252" y="1347"/>
                  </a:lnTo>
                  <a:lnTo>
                    <a:pt x="257" y="1336"/>
                  </a:lnTo>
                  <a:lnTo>
                    <a:pt x="263" y="1325"/>
                  </a:lnTo>
                  <a:lnTo>
                    <a:pt x="268" y="1315"/>
                  </a:lnTo>
                  <a:lnTo>
                    <a:pt x="274" y="1309"/>
                  </a:lnTo>
                  <a:lnTo>
                    <a:pt x="279" y="1306"/>
                  </a:lnTo>
                  <a:lnTo>
                    <a:pt x="287" y="1302"/>
                  </a:lnTo>
                  <a:lnTo>
                    <a:pt x="295" y="1296"/>
                  </a:lnTo>
                  <a:lnTo>
                    <a:pt x="302" y="1292"/>
                  </a:lnTo>
                  <a:lnTo>
                    <a:pt x="310" y="1287"/>
                  </a:lnTo>
                  <a:lnTo>
                    <a:pt x="314" y="1284"/>
                  </a:lnTo>
                  <a:lnTo>
                    <a:pt x="317" y="1283"/>
                  </a:lnTo>
                  <a:lnTo>
                    <a:pt x="315" y="1284"/>
                  </a:lnTo>
                  <a:lnTo>
                    <a:pt x="310" y="1291"/>
                  </a:lnTo>
                  <a:lnTo>
                    <a:pt x="303" y="1298"/>
                  </a:lnTo>
                  <a:lnTo>
                    <a:pt x="295" y="1309"/>
                  </a:lnTo>
                  <a:lnTo>
                    <a:pt x="285" y="1321"/>
                  </a:lnTo>
                  <a:lnTo>
                    <a:pt x="276" y="1332"/>
                  </a:lnTo>
                  <a:lnTo>
                    <a:pt x="267" y="1344"/>
                  </a:lnTo>
                  <a:lnTo>
                    <a:pt x="261" y="1354"/>
                  </a:lnTo>
                  <a:lnTo>
                    <a:pt x="255" y="1362"/>
                  </a:lnTo>
                  <a:lnTo>
                    <a:pt x="251" y="1373"/>
                  </a:lnTo>
                  <a:lnTo>
                    <a:pt x="248" y="1386"/>
                  </a:lnTo>
                  <a:lnTo>
                    <a:pt x="246" y="1400"/>
                  </a:lnTo>
                  <a:lnTo>
                    <a:pt x="248" y="1414"/>
                  </a:lnTo>
                  <a:lnTo>
                    <a:pt x="251" y="1426"/>
                  </a:lnTo>
                  <a:lnTo>
                    <a:pt x="256" y="1436"/>
                  </a:lnTo>
                  <a:lnTo>
                    <a:pt x="267" y="1446"/>
                  </a:lnTo>
                  <a:lnTo>
                    <a:pt x="276" y="1451"/>
                  </a:lnTo>
                  <a:lnTo>
                    <a:pt x="284" y="1452"/>
                  </a:lnTo>
                  <a:lnTo>
                    <a:pt x="286" y="1453"/>
                  </a:lnTo>
                  <a:lnTo>
                    <a:pt x="286" y="1451"/>
                  </a:lnTo>
                  <a:lnTo>
                    <a:pt x="285" y="1444"/>
                  </a:lnTo>
                  <a:lnTo>
                    <a:pt x="284" y="1435"/>
                  </a:lnTo>
                  <a:lnTo>
                    <a:pt x="284" y="1424"/>
                  </a:lnTo>
                  <a:lnTo>
                    <a:pt x="285" y="1414"/>
                  </a:lnTo>
                  <a:lnTo>
                    <a:pt x="288" y="1405"/>
                  </a:lnTo>
                  <a:lnTo>
                    <a:pt x="292" y="1397"/>
                  </a:lnTo>
                  <a:lnTo>
                    <a:pt x="298" y="1388"/>
                  </a:lnTo>
                  <a:lnTo>
                    <a:pt x="304" y="1381"/>
                  </a:lnTo>
                  <a:lnTo>
                    <a:pt x="310" y="1374"/>
                  </a:lnTo>
                  <a:lnTo>
                    <a:pt x="315" y="1372"/>
                  </a:lnTo>
                  <a:lnTo>
                    <a:pt x="320" y="1373"/>
                  </a:lnTo>
                  <a:lnTo>
                    <a:pt x="322" y="1377"/>
                  </a:lnTo>
                  <a:lnTo>
                    <a:pt x="323" y="1386"/>
                  </a:lnTo>
                  <a:lnTo>
                    <a:pt x="325" y="1396"/>
                  </a:lnTo>
                  <a:lnTo>
                    <a:pt x="327" y="1407"/>
                  </a:lnTo>
                  <a:lnTo>
                    <a:pt x="330" y="1417"/>
                  </a:lnTo>
                  <a:lnTo>
                    <a:pt x="333" y="1425"/>
                  </a:lnTo>
                  <a:lnTo>
                    <a:pt x="338" y="1429"/>
                  </a:lnTo>
                  <a:lnTo>
                    <a:pt x="345" y="1429"/>
                  </a:lnTo>
                  <a:lnTo>
                    <a:pt x="353" y="1422"/>
                  </a:lnTo>
                  <a:lnTo>
                    <a:pt x="357" y="1413"/>
                  </a:lnTo>
                  <a:lnTo>
                    <a:pt x="359" y="1404"/>
                  </a:lnTo>
                  <a:lnTo>
                    <a:pt x="361" y="1393"/>
                  </a:lnTo>
                  <a:lnTo>
                    <a:pt x="361" y="1383"/>
                  </a:lnTo>
                  <a:lnTo>
                    <a:pt x="364" y="1374"/>
                  </a:lnTo>
                  <a:lnTo>
                    <a:pt x="367" y="1363"/>
                  </a:lnTo>
                  <a:lnTo>
                    <a:pt x="371" y="1351"/>
                  </a:lnTo>
                  <a:lnTo>
                    <a:pt x="376" y="1338"/>
                  </a:lnTo>
                  <a:lnTo>
                    <a:pt x="380" y="1325"/>
                  </a:lnTo>
                  <a:lnTo>
                    <a:pt x="381" y="1314"/>
                  </a:lnTo>
                  <a:lnTo>
                    <a:pt x="382" y="1305"/>
                  </a:lnTo>
                  <a:lnTo>
                    <a:pt x="385" y="1296"/>
                  </a:lnTo>
                  <a:lnTo>
                    <a:pt x="390" y="1290"/>
                  </a:lnTo>
                  <a:lnTo>
                    <a:pt x="394" y="1286"/>
                  </a:lnTo>
                  <a:lnTo>
                    <a:pt x="395" y="1284"/>
                  </a:lnTo>
                  <a:lnTo>
                    <a:pt x="395" y="1287"/>
                  </a:lnTo>
                  <a:lnTo>
                    <a:pt x="394" y="1297"/>
                  </a:lnTo>
                  <a:lnTo>
                    <a:pt x="394" y="1309"/>
                  </a:lnTo>
                  <a:lnTo>
                    <a:pt x="394" y="1324"/>
                  </a:lnTo>
                  <a:lnTo>
                    <a:pt x="395" y="1337"/>
                  </a:lnTo>
                  <a:lnTo>
                    <a:pt x="400" y="1347"/>
                  </a:lnTo>
                  <a:lnTo>
                    <a:pt x="407" y="1356"/>
                  </a:lnTo>
                  <a:lnTo>
                    <a:pt x="421" y="1366"/>
                  </a:lnTo>
                  <a:lnTo>
                    <a:pt x="435" y="1375"/>
                  </a:lnTo>
                  <a:lnTo>
                    <a:pt x="448" y="1384"/>
                  </a:lnTo>
                  <a:lnTo>
                    <a:pt x="457" y="1391"/>
                  </a:lnTo>
                  <a:lnTo>
                    <a:pt x="465" y="1399"/>
                  </a:lnTo>
                  <a:lnTo>
                    <a:pt x="474" y="1406"/>
                  </a:lnTo>
                  <a:lnTo>
                    <a:pt x="481" y="1409"/>
                  </a:lnTo>
                  <a:lnTo>
                    <a:pt x="484" y="1411"/>
                  </a:lnTo>
                  <a:lnTo>
                    <a:pt x="481" y="1410"/>
                  </a:lnTo>
                  <a:lnTo>
                    <a:pt x="474" y="1407"/>
                  </a:lnTo>
                  <a:lnTo>
                    <a:pt x="463" y="1404"/>
                  </a:lnTo>
                  <a:lnTo>
                    <a:pt x="450" y="1399"/>
                  </a:lnTo>
                  <a:lnTo>
                    <a:pt x="436" y="1396"/>
                  </a:lnTo>
                  <a:lnTo>
                    <a:pt x="422" y="1394"/>
                  </a:lnTo>
                  <a:lnTo>
                    <a:pt x="408" y="1393"/>
                  </a:lnTo>
                  <a:lnTo>
                    <a:pt x="398" y="1394"/>
                  </a:lnTo>
                  <a:lnTo>
                    <a:pt x="391" y="1398"/>
                  </a:lnTo>
                  <a:lnTo>
                    <a:pt x="385" y="1408"/>
                  </a:lnTo>
                  <a:lnTo>
                    <a:pt x="383" y="1420"/>
                  </a:lnTo>
                  <a:lnTo>
                    <a:pt x="382" y="1433"/>
                  </a:lnTo>
                  <a:lnTo>
                    <a:pt x="383" y="1447"/>
                  </a:lnTo>
                  <a:lnTo>
                    <a:pt x="383" y="1462"/>
                  </a:lnTo>
                  <a:lnTo>
                    <a:pt x="382" y="1474"/>
                  </a:lnTo>
                  <a:lnTo>
                    <a:pt x="380" y="1484"/>
                  </a:lnTo>
                  <a:lnTo>
                    <a:pt x="378" y="1494"/>
                  </a:lnTo>
                  <a:lnTo>
                    <a:pt x="375" y="1502"/>
                  </a:lnTo>
                  <a:lnTo>
                    <a:pt x="375" y="1511"/>
                  </a:lnTo>
                  <a:lnTo>
                    <a:pt x="376" y="1520"/>
                  </a:lnTo>
                  <a:lnTo>
                    <a:pt x="381" y="1532"/>
                  </a:lnTo>
                  <a:lnTo>
                    <a:pt x="389" y="1541"/>
                  </a:lnTo>
                  <a:lnTo>
                    <a:pt x="398" y="1548"/>
                  </a:lnTo>
                  <a:lnTo>
                    <a:pt x="406" y="1552"/>
                  </a:lnTo>
                  <a:lnTo>
                    <a:pt x="414" y="1558"/>
                  </a:lnTo>
                  <a:lnTo>
                    <a:pt x="423" y="1564"/>
                  </a:lnTo>
                  <a:lnTo>
                    <a:pt x="429" y="1574"/>
                  </a:lnTo>
                  <a:lnTo>
                    <a:pt x="435" y="1584"/>
                  </a:lnTo>
                  <a:lnTo>
                    <a:pt x="440" y="1591"/>
                  </a:lnTo>
                  <a:lnTo>
                    <a:pt x="446" y="1596"/>
                  </a:lnTo>
                  <a:lnTo>
                    <a:pt x="449" y="1601"/>
                  </a:lnTo>
                  <a:lnTo>
                    <a:pt x="450" y="1606"/>
                  </a:lnTo>
                  <a:lnTo>
                    <a:pt x="450" y="1616"/>
                  </a:lnTo>
                  <a:lnTo>
                    <a:pt x="446" y="1629"/>
                  </a:lnTo>
                  <a:lnTo>
                    <a:pt x="437" y="1640"/>
                  </a:lnTo>
                  <a:lnTo>
                    <a:pt x="426" y="1651"/>
                  </a:lnTo>
                  <a:lnTo>
                    <a:pt x="416" y="1662"/>
                  </a:lnTo>
                  <a:lnTo>
                    <a:pt x="408" y="1674"/>
                  </a:lnTo>
                  <a:lnTo>
                    <a:pt x="404" y="1689"/>
                  </a:lnTo>
                  <a:lnTo>
                    <a:pt x="401" y="1707"/>
                  </a:lnTo>
                  <a:lnTo>
                    <a:pt x="398" y="1724"/>
                  </a:lnTo>
                  <a:lnTo>
                    <a:pt x="392" y="1743"/>
                  </a:lnTo>
                  <a:lnTo>
                    <a:pt x="382" y="1759"/>
                  </a:lnTo>
                  <a:lnTo>
                    <a:pt x="373" y="1770"/>
                  </a:lnTo>
                  <a:lnTo>
                    <a:pt x="364" y="1783"/>
                  </a:lnTo>
                  <a:lnTo>
                    <a:pt x="353" y="1798"/>
                  </a:lnTo>
                  <a:lnTo>
                    <a:pt x="343" y="1812"/>
                  </a:lnTo>
                  <a:lnTo>
                    <a:pt x="334" y="1826"/>
                  </a:lnTo>
                  <a:lnTo>
                    <a:pt x="329" y="1839"/>
                  </a:lnTo>
                  <a:lnTo>
                    <a:pt x="327" y="1850"/>
                  </a:lnTo>
                  <a:lnTo>
                    <a:pt x="330" y="1865"/>
                  </a:lnTo>
                  <a:lnTo>
                    <a:pt x="330" y="1880"/>
                  </a:lnTo>
                  <a:lnTo>
                    <a:pt x="331" y="1892"/>
                  </a:lnTo>
                  <a:lnTo>
                    <a:pt x="331" y="1900"/>
                  </a:lnTo>
                  <a:lnTo>
                    <a:pt x="331" y="1904"/>
                  </a:lnTo>
                  <a:lnTo>
                    <a:pt x="330" y="1902"/>
                  </a:lnTo>
                  <a:lnTo>
                    <a:pt x="327" y="1896"/>
                  </a:lnTo>
                  <a:lnTo>
                    <a:pt x="324" y="1888"/>
                  </a:lnTo>
                  <a:lnTo>
                    <a:pt x="321" y="1881"/>
                  </a:lnTo>
                  <a:lnTo>
                    <a:pt x="315" y="1873"/>
                  </a:lnTo>
                  <a:lnTo>
                    <a:pt x="311" y="1869"/>
                  </a:lnTo>
                  <a:lnTo>
                    <a:pt x="306" y="1868"/>
                  </a:lnTo>
                  <a:lnTo>
                    <a:pt x="300" y="1872"/>
                  </a:lnTo>
                  <a:lnTo>
                    <a:pt x="294" y="1885"/>
                  </a:lnTo>
                  <a:lnTo>
                    <a:pt x="289" y="1902"/>
                  </a:lnTo>
                  <a:lnTo>
                    <a:pt x="289" y="1920"/>
                  </a:lnTo>
                  <a:lnTo>
                    <a:pt x="292" y="1937"/>
                  </a:lnTo>
                  <a:lnTo>
                    <a:pt x="298" y="1952"/>
                  </a:lnTo>
                  <a:lnTo>
                    <a:pt x="307" y="1963"/>
                  </a:lnTo>
                  <a:lnTo>
                    <a:pt x="318" y="1973"/>
                  </a:lnTo>
                  <a:lnTo>
                    <a:pt x="329" y="1984"/>
                  </a:lnTo>
                  <a:lnTo>
                    <a:pt x="340" y="1995"/>
                  </a:lnTo>
                  <a:lnTo>
                    <a:pt x="348" y="2005"/>
                  </a:lnTo>
                  <a:lnTo>
                    <a:pt x="352" y="2018"/>
                  </a:lnTo>
                  <a:lnTo>
                    <a:pt x="354" y="2031"/>
                  </a:lnTo>
                  <a:lnTo>
                    <a:pt x="357" y="2043"/>
                  </a:lnTo>
                  <a:lnTo>
                    <a:pt x="360" y="2054"/>
                  </a:lnTo>
                  <a:lnTo>
                    <a:pt x="365" y="2061"/>
                  </a:lnTo>
                  <a:lnTo>
                    <a:pt x="369" y="2066"/>
                  </a:lnTo>
                  <a:lnTo>
                    <a:pt x="376" y="2065"/>
                  </a:lnTo>
                  <a:lnTo>
                    <a:pt x="378" y="2061"/>
                  </a:lnTo>
                  <a:lnTo>
                    <a:pt x="377" y="2054"/>
                  </a:lnTo>
                  <a:lnTo>
                    <a:pt x="375" y="2043"/>
                  </a:lnTo>
                  <a:lnTo>
                    <a:pt x="371" y="2031"/>
                  </a:lnTo>
                  <a:lnTo>
                    <a:pt x="367" y="2019"/>
                  </a:lnTo>
                  <a:lnTo>
                    <a:pt x="364" y="2005"/>
                  </a:lnTo>
                  <a:lnTo>
                    <a:pt x="361" y="1993"/>
                  </a:lnTo>
                  <a:lnTo>
                    <a:pt x="360" y="1983"/>
                  </a:lnTo>
                  <a:lnTo>
                    <a:pt x="364" y="1974"/>
                  </a:lnTo>
                  <a:lnTo>
                    <a:pt x="371" y="1963"/>
                  </a:lnTo>
                  <a:lnTo>
                    <a:pt x="382" y="1955"/>
                  </a:lnTo>
                  <a:lnTo>
                    <a:pt x="395" y="1952"/>
                  </a:lnTo>
                  <a:lnTo>
                    <a:pt x="408" y="1954"/>
                  </a:lnTo>
                  <a:lnTo>
                    <a:pt x="422" y="1963"/>
                  </a:lnTo>
                  <a:lnTo>
                    <a:pt x="438" y="1977"/>
                  </a:lnTo>
                  <a:lnTo>
                    <a:pt x="452" y="1988"/>
                  </a:lnTo>
                  <a:lnTo>
                    <a:pt x="468" y="2000"/>
                  </a:lnTo>
                  <a:lnTo>
                    <a:pt x="482" y="2014"/>
                  </a:lnTo>
                  <a:lnTo>
                    <a:pt x="492" y="2024"/>
                  </a:lnTo>
                  <a:lnTo>
                    <a:pt x="500" y="2033"/>
                  </a:lnTo>
                  <a:lnTo>
                    <a:pt x="508" y="2041"/>
                  </a:lnTo>
                  <a:lnTo>
                    <a:pt x="516" y="2045"/>
                  </a:lnTo>
                  <a:lnTo>
                    <a:pt x="522" y="2045"/>
                  </a:lnTo>
                  <a:lnTo>
                    <a:pt x="528" y="2041"/>
                  </a:lnTo>
                  <a:lnTo>
                    <a:pt x="532" y="2030"/>
                  </a:lnTo>
                  <a:lnTo>
                    <a:pt x="533" y="2016"/>
                  </a:lnTo>
                  <a:lnTo>
                    <a:pt x="534" y="2001"/>
                  </a:lnTo>
                  <a:lnTo>
                    <a:pt x="533" y="1988"/>
                  </a:lnTo>
                  <a:lnTo>
                    <a:pt x="531" y="1979"/>
                  </a:lnTo>
                  <a:lnTo>
                    <a:pt x="529" y="1972"/>
                  </a:lnTo>
                  <a:lnTo>
                    <a:pt x="525" y="1963"/>
                  </a:lnTo>
                  <a:lnTo>
                    <a:pt x="520" y="1953"/>
                  </a:lnTo>
                  <a:lnTo>
                    <a:pt x="518" y="1944"/>
                  </a:lnTo>
                  <a:lnTo>
                    <a:pt x="517" y="1937"/>
                  </a:lnTo>
                  <a:lnTo>
                    <a:pt x="520" y="1931"/>
                  </a:lnTo>
                  <a:lnTo>
                    <a:pt x="526" y="1931"/>
                  </a:lnTo>
                  <a:lnTo>
                    <a:pt x="534" y="1934"/>
                  </a:lnTo>
                  <a:lnTo>
                    <a:pt x="544" y="1941"/>
                  </a:lnTo>
                  <a:lnTo>
                    <a:pt x="554" y="1949"/>
                  </a:lnTo>
                  <a:lnTo>
                    <a:pt x="563" y="1958"/>
                  </a:lnTo>
                  <a:lnTo>
                    <a:pt x="570" y="1968"/>
                  </a:lnTo>
                  <a:lnTo>
                    <a:pt x="579" y="1979"/>
                  </a:lnTo>
                  <a:lnTo>
                    <a:pt x="588" y="1989"/>
                  </a:lnTo>
                  <a:lnTo>
                    <a:pt x="596" y="1997"/>
                  </a:lnTo>
                  <a:lnTo>
                    <a:pt x="603" y="1999"/>
                  </a:lnTo>
                  <a:lnTo>
                    <a:pt x="610" y="1997"/>
                  </a:lnTo>
                  <a:lnTo>
                    <a:pt x="615" y="1991"/>
                  </a:lnTo>
                  <a:lnTo>
                    <a:pt x="618" y="1983"/>
                  </a:lnTo>
                  <a:lnTo>
                    <a:pt x="619" y="1975"/>
                  </a:lnTo>
                  <a:lnTo>
                    <a:pt x="620" y="1969"/>
                  </a:lnTo>
                  <a:lnTo>
                    <a:pt x="620" y="1966"/>
                  </a:lnTo>
                  <a:lnTo>
                    <a:pt x="620" y="1968"/>
                  </a:lnTo>
                  <a:lnTo>
                    <a:pt x="620" y="1973"/>
                  </a:lnTo>
                  <a:lnTo>
                    <a:pt x="620" y="1978"/>
                  </a:lnTo>
                  <a:lnTo>
                    <a:pt x="621" y="1985"/>
                  </a:lnTo>
                  <a:lnTo>
                    <a:pt x="624" y="1990"/>
                  </a:lnTo>
                  <a:lnTo>
                    <a:pt x="628" y="1995"/>
                  </a:lnTo>
                  <a:lnTo>
                    <a:pt x="635" y="1997"/>
                  </a:lnTo>
                  <a:lnTo>
                    <a:pt x="644" y="1995"/>
                  </a:lnTo>
                  <a:lnTo>
                    <a:pt x="658" y="1988"/>
                  </a:lnTo>
                  <a:lnTo>
                    <a:pt x="670" y="1981"/>
                  </a:lnTo>
                  <a:lnTo>
                    <a:pt x="678" y="1976"/>
                  </a:lnTo>
                  <a:lnTo>
                    <a:pt x="683" y="1972"/>
                  </a:lnTo>
                  <a:lnTo>
                    <a:pt x="685" y="1970"/>
                  </a:lnTo>
                  <a:lnTo>
                    <a:pt x="683" y="1944"/>
                  </a:lnTo>
                  <a:lnTo>
                    <a:pt x="685" y="1945"/>
                  </a:lnTo>
                  <a:lnTo>
                    <a:pt x="690" y="1949"/>
                  </a:lnTo>
                  <a:lnTo>
                    <a:pt x="697" y="1952"/>
                  </a:lnTo>
                  <a:lnTo>
                    <a:pt x="706" y="1953"/>
                  </a:lnTo>
                  <a:lnTo>
                    <a:pt x="717" y="1951"/>
                  </a:lnTo>
                  <a:lnTo>
                    <a:pt x="727" y="1947"/>
                  </a:lnTo>
                  <a:lnTo>
                    <a:pt x="737" y="1946"/>
                  </a:lnTo>
                  <a:lnTo>
                    <a:pt x="747" y="1946"/>
                  </a:lnTo>
                  <a:lnTo>
                    <a:pt x="754" y="1946"/>
                  </a:lnTo>
                  <a:lnTo>
                    <a:pt x="761" y="1946"/>
                  </a:lnTo>
                  <a:lnTo>
                    <a:pt x="763" y="1943"/>
                  </a:lnTo>
                  <a:lnTo>
                    <a:pt x="763" y="1938"/>
                  </a:lnTo>
                  <a:lnTo>
                    <a:pt x="763" y="1929"/>
                  </a:lnTo>
                  <a:lnTo>
                    <a:pt x="763" y="1917"/>
                  </a:lnTo>
                  <a:lnTo>
                    <a:pt x="763" y="1906"/>
                  </a:lnTo>
                  <a:lnTo>
                    <a:pt x="762" y="1895"/>
                  </a:lnTo>
                  <a:lnTo>
                    <a:pt x="762" y="1887"/>
                  </a:lnTo>
                  <a:lnTo>
                    <a:pt x="762" y="1885"/>
                  </a:lnTo>
                  <a:lnTo>
                    <a:pt x="766" y="1885"/>
                  </a:lnTo>
                  <a:lnTo>
                    <a:pt x="776" y="1885"/>
                  </a:lnTo>
                  <a:lnTo>
                    <a:pt x="791" y="1885"/>
                  </a:lnTo>
                  <a:lnTo>
                    <a:pt x="807" y="1886"/>
                  </a:lnTo>
                  <a:lnTo>
                    <a:pt x="824" y="1887"/>
                  </a:lnTo>
                  <a:lnTo>
                    <a:pt x="838" y="1888"/>
                  </a:lnTo>
                  <a:lnTo>
                    <a:pt x="853" y="1889"/>
                  </a:lnTo>
                  <a:lnTo>
                    <a:pt x="869" y="1891"/>
                  </a:lnTo>
                  <a:lnTo>
                    <a:pt x="884" y="1891"/>
                  </a:lnTo>
                  <a:lnTo>
                    <a:pt x="896" y="1892"/>
                  </a:lnTo>
                  <a:lnTo>
                    <a:pt x="904" y="1892"/>
                  </a:lnTo>
                  <a:lnTo>
                    <a:pt x="907" y="1892"/>
                  </a:lnTo>
                  <a:lnTo>
                    <a:pt x="907" y="1892"/>
                  </a:lnTo>
                  <a:lnTo>
                    <a:pt x="908" y="1893"/>
                  </a:lnTo>
                  <a:lnTo>
                    <a:pt x="907" y="1895"/>
                  </a:lnTo>
                  <a:lnTo>
                    <a:pt x="907" y="1897"/>
                  </a:lnTo>
                  <a:lnTo>
                    <a:pt x="907" y="1899"/>
                  </a:lnTo>
                  <a:lnTo>
                    <a:pt x="905" y="1902"/>
                  </a:lnTo>
                  <a:lnTo>
                    <a:pt x="903" y="1904"/>
                  </a:lnTo>
                  <a:lnTo>
                    <a:pt x="901" y="1906"/>
                  </a:lnTo>
                  <a:lnTo>
                    <a:pt x="899" y="1907"/>
                  </a:lnTo>
                  <a:lnTo>
                    <a:pt x="895" y="1908"/>
                  </a:lnTo>
                  <a:lnTo>
                    <a:pt x="887" y="1909"/>
                  </a:lnTo>
                  <a:lnTo>
                    <a:pt x="876" y="1909"/>
                  </a:lnTo>
                  <a:lnTo>
                    <a:pt x="864" y="1911"/>
                  </a:lnTo>
                  <a:lnTo>
                    <a:pt x="854" y="1914"/>
                  </a:lnTo>
                  <a:lnTo>
                    <a:pt x="846" y="1917"/>
                  </a:lnTo>
                  <a:lnTo>
                    <a:pt x="844" y="1921"/>
                  </a:lnTo>
                  <a:lnTo>
                    <a:pt x="844" y="1926"/>
                  </a:lnTo>
                  <a:lnTo>
                    <a:pt x="844" y="1928"/>
                  </a:lnTo>
                  <a:lnTo>
                    <a:pt x="844" y="1930"/>
                  </a:lnTo>
                  <a:lnTo>
                    <a:pt x="844" y="1931"/>
                  </a:lnTo>
                  <a:lnTo>
                    <a:pt x="844" y="1931"/>
                  </a:lnTo>
                  <a:lnTo>
                    <a:pt x="844" y="1931"/>
                  </a:lnTo>
                  <a:lnTo>
                    <a:pt x="843" y="1930"/>
                  </a:lnTo>
                  <a:lnTo>
                    <a:pt x="840" y="1928"/>
                  </a:lnTo>
                  <a:lnTo>
                    <a:pt x="835" y="1924"/>
                  </a:lnTo>
                  <a:lnTo>
                    <a:pt x="830" y="1923"/>
                  </a:lnTo>
                  <a:lnTo>
                    <a:pt x="824" y="1926"/>
                  </a:lnTo>
                  <a:lnTo>
                    <a:pt x="819" y="1931"/>
                  </a:lnTo>
                  <a:lnTo>
                    <a:pt x="815" y="1942"/>
                  </a:lnTo>
                  <a:lnTo>
                    <a:pt x="814" y="1955"/>
                  </a:lnTo>
                  <a:lnTo>
                    <a:pt x="812" y="1969"/>
                  </a:lnTo>
                  <a:lnTo>
                    <a:pt x="811" y="1984"/>
                  </a:lnTo>
                  <a:lnTo>
                    <a:pt x="809" y="1996"/>
                  </a:lnTo>
                  <a:lnTo>
                    <a:pt x="803" y="2007"/>
                  </a:lnTo>
                  <a:lnTo>
                    <a:pt x="796" y="2013"/>
                  </a:lnTo>
                  <a:lnTo>
                    <a:pt x="787" y="2019"/>
                  </a:lnTo>
                  <a:lnTo>
                    <a:pt x="777" y="2024"/>
                  </a:lnTo>
                  <a:lnTo>
                    <a:pt x="770" y="2030"/>
                  </a:lnTo>
                  <a:lnTo>
                    <a:pt x="763" y="2035"/>
                  </a:lnTo>
                  <a:lnTo>
                    <a:pt x="759" y="2042"/>
                  </a:lnTo>
                  <a:lnTo>
                    <a:pt x="759" y="2049"/>
                  </a:lnTo>
                  <a:lnTo>
                    <a:pt x="759" y="2062"/>
                  </a:lnTo>
                  <a:lnTo>
                    <a:pt x="755" y="2077"/>
                  </a:lnTo>
                  <a:lnTo>
                    <a:pt x="751" y="2091"/>
                  </a:lnTo>
                  <a:lnTo>
                    <a:pt x="748" y="2106"/>
                  </a:lnTo>
                  <a:lnTo>
                    <a:pt x="750" y="2120"/>
                  </a:lnTo>
                  <a:lnTo>
                    <a:pt x="754" y="2130"/>
                  </a:lnTo>
                  <a:lnTo>
                    <a:pt x="762" y="2142"/>
                  </a:lnTo>
                  <a:lnTo>
                    <a:pt x="771" y="2155"/>
                  </a:lnTo>
                  <a:lnTo>
                    <a:pt x="781" y="2167"/>
                  </a:lnTo>
                  <a:lnTo>
                    <a:pt x="789" y="2181"/>
                  </a:lnTo>
                  <a:lnTo>
                    <a:pt x="798" y="2192"/>
                  </a:lnTo>
                  <a:lnTo>
                    <a:pt x="805" y="2201"/>
                  </a:lnTo>
                  <a:lnTo>
                    <a:pt x="809" y="2208"/>
                  </a:lnTo>
                  <a:lnTo>
                    <a:pt x="814" y="2221"/>
                  </a:lnTo>
                  <a:lnTo>
                    <a:pt x="820" y="2238"/>
                  </a:lnTo>
                  <a:lnTo>
                    <a:pt x="828" y="2255"/>
                  </a:lnTo>
                  <a:lnTo>
                    <a:pt x="840" y="2271"/>
                  </a:lnTo>
                  <a:lnTo>
                    <a:pt x="846" y="2278"/>
                  </a:lnTo>
                  <a:lnTo>
                    <a:pt x="853" y="2279"/>
                  </a:lnTo>
                  <a:lnTo>
                    <a:pt x="859" y="2276"/>
                  </a:lnTo>
                  <a:lnTo>
                    <a:pt x="865" y="2271"/>
                  </a:lnTo>
                  <a:lnTo>
                    <a:pt x="869" y="2266"/>
                  </a:lnTo>
                  <a:lnTo>
                    <a:pt x="873" y="2262"/>
                  </a:lnTo>
                  <a:lnTo>
                    <a:pt x="874" y="2259"/>
                  </a:lnTo>
                  <a:lnTo>
                    <a:pt x="873" y="2263"/>
                  </a:lnTo>
                  <a:lnTo>
                    <a:pt x="870" y="2269"/>
                  </a:lnTo>
                  <a:lnTo>
                    <a:pt x="868" y="2279"/>
                  </a:lnTo>
                  <a:lnTo>
                    <a:pt x="866" y="2291"/>
                  </a:lnTo>
                  <a:lnTo>
                    <a:pt x="864" y="2303"/>
                  </a:lnTo>
                  <a:lnTo>
                    <a:pt x="864" y="2314"/>
                  </a:lnTo>
                  <a:lnTo>
                    <a:pt x="865" y="2325"/>
                  </a:lnTo>
                  <a:lnTo>
                    <a:pt x="867" y="2335"/>
                  </a:lnTo>
                  <a:lnTo>
                    <a:pt x="869" y="2344"/>
                  </a:lnTo>
                  <a:lnTo>
                    <a:pt x="873" y="2350"/>
                  </a:lnTo>
                  <a:lnTo>
                    <a:pt x="877" y="2354"/>
                  </a:lnTo>
                  <a:lnTo>
                    <a:pt x="884" y="2351"/>
                  </a:lnTo>
                  <a:lnTo>
                    <a:pt x="892" y="2344"/>
                  </a:lnTo>
                  <a:lnTo>
                    <a:pt x="900" y="2335"/>
                  </a:lnTo>
                  <a:lnTo>
                    <a:pt x="909" y="2324"/>
                  </a:lnTo>
                  <a:lnTo>
                    <a:pt x="917" y="2314"/>
                  </a:lnTo>
                  <a:lnTo>
                    <a:pt x="923" y="2304"/>
                  </a:lnTo>
                  <a:lnTo>
                    <a:pt x="927" y="2297"/>
                  </a:lnTo>
                  <a:lnTo>
                    <a:pt x="932" y="2293"/>
                  </a:lnTo>
                  <a:lnTo>
                    <a:pt x="936" y="2294"/>
                  </a:lnTo>
                  <a:lnTo>
                    <a:pt x="942" y="2297"/>
                  </a:lnTo>
                  <a:lnTo>
                    <a:pt x="949" y="2299"/>
                  </a:lnTo>
                  <a:lnTo>
                    <a:pt x="959" y="2299"/>
                  </a:lnTo>
                  <a:lnTo>
                    <a:pt x="971" y="2294"/>
                  </a:lnTo>
                  <a:lnTo>
                    <a:pt x="980" y="2290"/>
                  </a:lnTo>
                  <a:lnTo>
                    <a:pt x="985" y="2285"/>
                  </a:lnTo>
                  <a:lnTo>
                    <a:pt x="988" y="2284"/>
                  </a:lnTo>
                  <a:lnTo>
                    <a:pt x="988" y="2285"/>
                  </a:lnTo>
                  <a:lnTo>
                    <a:pt x="988" y="2290"/>
                  </a:lnTo>
                  <a:lnTo>
                    <a:pt x="990" y="2299"/>
                  </a:lnTo>
                  <a:lnTo>
                    <a:pt x="993" y="2312"/>
                  </a:lnTo>
                  <a:lnTo>
                    <a:pt x="993" y="2322"/>
                  </a:lnTo>
                  <a:lnTo>
                    <a:pt x="988" y="2332"/>
                  </a:lnTo>
                  <a:lnTo>
                    <a:pt x="980" y="2342"/>
                  </a:lnTo>
                  <a:lnTo>
                    <a:pt x="971" y="2350"/>
                  </a:lnTo>
                  <a:lnTo>
                    <a:pt x="965" y="2358"/>
                  </a:lnTo>
                  <a:lnTo>
                    <a:pt x="962" y="2364"/>
                  </a:lnTo>
                  <a:lnTo>
                    <a:pt x="967" y="2371"/>
                  </a:lnTo>
                  <a:lnTo>
                    <a:pt x="973" y="2377"/>
                  </a:lnTo>
                  <a:lnTo>
                    <a:pt x="981" y="2381"/>
                  </a:lnTo>
                  <a:lnTo>
                    <a:pt x="989" y="2384"/>
                  </a:lnTo>
                  <a:lnTo>
                    <a:pt x="995" y="2386"/>
                  </a:lnTo>
                  <a:lnTo>
                    <a:pt x="997" y="2387"/>
                  </a:lnTo>
                  <a:lnTo>
                    <a:pt x="995" y="2389"/>
                  </a:lnTo>
                  <a:lnTo>
                    <a:pt x="991" y="2393"/>
                  </a:lnTo>
                  <a:lnTo>
                    <a:pt x="984" y="2398"/>
                  </a:lnTo>
                  <a:lnTo>
                    <a:pt x="977" y="2405"/>
                  </a:lnTo>
                  <a:lnTo>
                    <a:pt x="967" y="2412"/>
                  </a:lnTo>
                  <a:lnTo>
                    <a:pt x="958" y="2418"/>
                  </a:lnTo>
                  <a:lnTo>
                    <a:pt x="948" y="2423"/>
                  </a:lnTo>
                  <a:lnTo>
                    <a:pt x="940" y="2425"/>
                  </a:lnTo>
                  <a:lnTo>
                    <a:pt x="933" y="2427"/>
                  </a:lnTo>
                  <a:lnTo>
                    <a:pt x="927" y="2431"/>
                  </a:lnTo>
                  <a:lnTo>
                    <a:pt x="924" y="2439"/>
                  </a:lnTo>
                  <a:lnTo>
                    <a:pt x="923" y="2445"/>
                  </a:lnTo>
                  <a:lnTo>
                    <a:pt x="923" y="2450"/>
                  </a:lnTo>
                  <a:lnTo>
                    <a:pt x="923" y="2452"/>
                  </a:lnTo>
                  <a:lnTo>
                    <a:pt x="923" y="2455"/>
                  </a:lnTo>
                  <a:lnTo>
                    <a:pt x="924" y="2465"/>
                  </a:lnTo>
                  <a:lnTo>
                    <a:pt x="925" y="2478"/>
                  </a:lnTo>
                  <a:lnTo>
                    <a:pt x="927" y="2493"/>
                  </a:lnTo>
                  <a:lnTo>
                    <a:pt x="930" y="2505"/>
                  </a:lnTo>
                  <a:lnTo>
                    <a:pt x="934" y="2513"/>
                  </a:lnTo>
                  <a:lnTo>
                    <a:pt x="940" y="2520"/>
                  </a:lnTo>
                  <a:lnTo>
                    <a:pt x="946" y="2526"/>
                  </a:lnTo>
                  <a:lnTo>
                    <a:pt x="951" y="2533"/>
                  </a:lnTo>
                  <a:lnTo>
                    <a:pt x="953" y="2541"/>
                  </a:lnTo>
                  <a:lnTo>
                    <a:pt x="949" y="2549"/>
                  </a:lnTo>
                  <a:lnTo>
                    <a:pt x="940" y="2560"/>
                  </a:lnTo>
                  <a:lnTo>
                    <a:pt x="932" y="2574"/>
                  </a:lnTo>
                  <a:lnTo>
                    <a:pt x="922" y="2589"/>
                  </a:lnTo>
                  <a:lnTo>
                    <a:pt x="914" y="2603"/>
                  </a:lnTo>
                  <a:lnTo>
                    <a:pt x="911" y="2616"/>
                  </a:lnTo>
                  <a:lnTo>
                    <a:pt x="912" y="2627"/>
                  </a:lnTo>
                  <a:lnTo>
                    <a:pt x="917" y="2636"/>
                  </a:lnTo>
                  <a:lnTo>
                    <a:pt x="925" y="2645"/>
                  </a:lnTo>
                  <a:lnTo>
                    <a:pt x="933" y="2652"/>
                  </a:lnTo>
                  <a:lnTo>
                    <a:pt x="939" y="2661"/>
                  </a:lnTo>
                  <a:lnTo>
                    <a:pt x="939" y="2667"/>
                  </a:lnTo>
                  <a:lnTo>
                    <a:pt x="935" y="2672"/>
                  </a:lnTo>
                  <a:lnTo>
                    <a:pt x="926" y="2678"/>
                  </a:lnTo>
                  <a:lnTo>
                    <a:pt x="915" y="2682"/>
                  </a:lnTo>
                  <a:lnTo>
                    <a:pt x="905" y="2686"/>
                  </a:lnTo>
                  <a:lnTo>
                    <a:pt x="897" y="2690"/>
                  </a:lnTo>
                  <a:lnTo>
                    <a:pt x="892" y="2694"/>
                  </a:lnTo>
                  <a:lnTo>
                    <a:pt x="892" y="2701"/>
                  </a:lnTo>
                  <a:lnTo>
                    <a:pt x="896" y="2709"/>
                  </a:lnTo>
                  <a:lnTo>
                    <a:pt x="900" y="2719"/>
                  </a:lnTo>
                  <a:lnTo>
                    <a:pt x="905" y="2730"/>
                  </a:lnTo>
                  <a:lnTo>
                    <a:pt x="911" y="2740"/>
                  </a:lnTo>
                  <a:lnTo>
                    <a:pt x="915" y="2749"/>
                  </a:lnTo>
                  <a:lnTo>
                    <a:pt x="917" y="2754"/>
                  </a:lnTo>
                  <a:lnTo>
                    <a:pt x="916" y="2757"/>
                  </a:lnTo>
                  <a:lnTo>
                    <a:pt x="916" y="2761"/>
                  </a:lnTo>
                  <a:lnTo>
                    <a:pt x="914" y="2764"/>
                  </a:lnTo>
                  <a:lnTo>
                    <a:pt x="913" y="2766"/>
                  </a:lnTo>
                  <a:lnTo>
                    <a:pt x="912" y="2768"/>
                  </a:lnTo>
                  <a:lnTo>
                    <a:pt x="911" y="2769"/>
                  </a:lnTo>
                  <a:lnTo>
                    <a:pt x="911" y="2771"/>
                  </a:lnTo>
                  <a:lnTo>
                    <a:pt x="909" y="2768"/>
                  </a:lnTo>
                  <a:lnTo>
                    <a:pt x="904" y="2764"/>
                  </a:lnTo>
                  <a:lnTo>
                    <a:pt x="898" y="2757"/>
                  </a:lnTo>
                  <a:lnTo>
                    <a:pt x="890" y="2751"/>
                  </a:lnTo>
                  <a:lnTo>
                    <a:pt x="880" y="2742"/>
                  </a:lnTo>
                  <a:lnTo>
                    <a:pt x="872" y="2736"/>
                  </a:lnTo>
                  <a:lnTo>
                    <a:pt x="862" y="2729"/>
                  </a:lnTo>
                  <a:lnTo>
                    <a:pt x="853" y="2725"/>
                  </a:lnTo>
                  <a:lnTo>
                    <a:pt x="845" y="2724"/>
                  </a:lnTo>
                  <a:lnTo>
                    <a:pt x="834" y="2727"/>
                  </a:lnTo>
                  <a:lnTo>
                    <a:pt x="822" y="2733"/>
                  </a:lnTo>
                  <a:lnTo>
                    <a:pt x="809" y="2741"/>
                  </a:lnTo>
                  <a:lnTo>
                    <a:pt x="794" y="2749"/>
                  </a:lnTo>
                  <a:lnTo>
                    <a:pt x="780" y="2755"/>
                  </a:lnTo>
                  <a:lnTo>
                    <a:pt x="765" y="2760"/>
                  </a:lnTo>
                  <a:lnTo>
                    <a:pt x="753" y="2759"/>
                  </a:lnTo>
                  <a:lnTo>
                    <a:pt x="740" y="2753"/>
                  </a:lnTo>
                  <a:lnTo>
                    <a:pt x="728" y="2746"/>
                  </a:lnTo>
                  <a:lnTo>
                    <a:pt x="717" y="2740"/>
                  </a:lnTo>
                  <a:lnTo>
                    <a:pt x="707" y="2736"/>
                  </a:lnTo>
                  <a:lnTo>
                    <a:pt x="700" y="2733"/>
                  </a:lnTo>
                  <a:lnTo>
                    <a:pt x="694" y="2736"/>
                  </a:lnTo>
                  <a:lnTo>
                    <a:pt x="689" y="2741"/>
                  </a:lnTo>
                  <a:lnTo>
                    <a:pt x="680" y="2749"/>
                  </a:lnTo>
                  <a:lnTo>
                    <a:pt x="668" y="2757"/>
                  </a:lnTo>
                  <a:lnTo>
                    <a:pt x="655" y="2766"/>
                  </a:lnTo>
                  <a:lnTo>
                    <a:pt x="641" y="2775"/>
                  </a:lnTo>
                  <a:lnTo>
                    <a:pt x="627" y="2784"/>
                  </a:lnTo>
                  <a:lnTo>
                    <a:pt x="615" y="2789"/>
                  </a:lnTo>
                  <a:lnTo>
                    <a:pt x="607" y="2794"/>
                  </a:lnTo>
                  <a:lnTo>
                    <a:pt x="593" y="2799"/>
                  </a:lnTo>
                  <a:lnTo>
                    <a:pt x="578" y="2809"/>
                  </a:lnTo>
                  <a:lnTo>
                    <a:pt x="563" y="2820"/>
                  </a:lnTo>
                  <a:lnTo>
                    <a:pt x="551" y="2833"/>
                  </a:lnTo>
                  <a:lnTo>
                    <a:pt x="543" y="2847"/>
                  </a:lnTo>
                  <a:lnTo>
                    <a:pt x="540" y="2859"/>
                  </a:lnTo>
                  <a:lnTo>
                    <a:pt x="538" y="2871"/>
                  </a:lnTo>
                  <a:lnTo>
                    <a:pt x="535" y="2882"/>
                  </a:lnTo>
                  <a:lnTo>
                    <a:pt x="531" y="2893"/>
                  </a:lnTo>
                  <a:lnTo>
                    <a:pt x="523" y="2903"/>
                  </a:lnTo>
                  <a:lnTo>
                    <a:pt x="512" y="2913"/>
                  </a:lnTo>
                  <a:lnTo>
                    <a:pt x="498" y="2921"/>
                  </a:lnTo>
                  <a:lnTo>
                    <a:pt x="483" y="2928"/>
                  </a:lnTo>
                  <a:lnTo>
                    <a:pt x="468" y="2937"/>
                  </a:lnTo>
                  <a:lnTo>
                    <a:pt x="452" y="2947"/>
                  </a:lnTo>
                  <a:lnTo>
                    <a:pt x="440" y="2959"/>
                  </a:lnTo>
                  <a:lnTo>
                    <a:pt x="430" y="2973"/>
                  </a:lnTo>
                  <a:lnTo>
                    <a:pt x="424" y="2987"/>
                  </a:lnTo>
                  <a:lnTo>
                    <a:pt x="417" y="2998"/>
                  </a:lnTo>
                  <a:lnTo>
                    <a:pt x="412" y="3006"/>
                  </a:lnTo>
                  <a:lnTo>
                    <a:pt x="410" y="3012"/>
                  </a:lnTo>
                  <a:lnTo>
                    <a:pt x="411" y="3016"/>
                  </a:lnTo>
                  <a:lnTo>
                    <a:pt x="417" y="3017"/>
                  </a:lnTo>
                  <a:lnTo>
                    <a:pt x="426" y="3016"/>
                  </a:lnTo>
                  <a:lnTo>
                    <a:pt x="436" y="3014"/>
                  </a:lnTo>
                  <a:lnTo>
                    <a:pt x="446" y="3010"/>
                  </a:lnTo>
                  <a:lnTo>
                    <a:pt x="454" y="3008"/>
                  </a:lnTo>
                  <a:lnTo>
                    <a:pt x="462" y="3007"/>
                  </a:lnTo>
                  <a:lnTo>
                    <a:pt x="466" y="3008"/>
                  </a:lnTo>
                  <a:lnTo>
                    <a:pt x="470" y="3011"/>
                  </a:lnTo>
                  <a:lnTo>
                    <a:pt x="473" y="3016"/>
                  </a:lnTo>
                  <a:lnTo>
                    <a:pt x="477" y="3020"/>
                  </a:lnTo>
                  <a:lnTo>
                    <a:pt x="483" y="3022"/>
                  </a:lnTo>
                  <a:lnTo>
                    <a:pt x="487" y="3020"/>
                  </a:lnTo>
                  <a:lnTo>
                    <a:pt x="493" y="3012"/>
                  </a:lnTo>
                  <a:lnTo>
                    <a:pt x="500" y="2999"/>
                  </a:lnTo>
                  <a:lnTo>
                    <a:pt x="508" y="2986"/>
                  </a:lnTo>
                  <a:lnTo>
                    <a:pt x="517" y="2974"/>
                  </a:lnTo>
                  <a:lnTo>
                    <a:pt x="528" y="2964"/>
                  </a:lnTo>
                  <a:lnTo>
                    <a:pt x="541" y="2960"/>
                  </a:lnTo>
                  <a:lnTo>
                    <a:pt x="558" y="2958"/>
                  </a:lnTo>
                  <a:lnTo>
                    <a:pt x="576" y="2957"/>
                  </a:lnTo>
                  <a:lnTo>
                    <a:pt x="592" y="2956"/>
                  </a:lnTo>
                  <a:lnTo>
                    <a:pt x="606" y="2954"/>
                  </a:lnTo>
                  <a:lnTo>
                    <a:pt x="610" y="2954"/>
                  </a:lnTo>
                  <a:lnTo>
                    <a:pt x="612" y="2957"/>
                  </a:lnTo>
                  <a:lnTo>
                    <a:pt x="612" y="2961"/>
                  </a:lnTo>
                  <a:lnTo>
                    <a:pt x="610" y="2968"/>
                  </a:lnTo>
                  <a:lnTo>
                    <a:pt x="609" y="2974"/>
                  </a:lnTo>
                  <a:lnTo>
                    <a:pt x="608" y="2981"/>
                  </a:lnTo>
                  <a:lnTo>
                    <a:pt x="609" y="2986"/>
                  </a:lnTo>
                  <a:lnTo>
                    <a:pt x="611" y="2994"/>
                  </a:lnTo>
                  <a:lnTo>
                    <a:pt x="610" y="3000"/>
                  </a:lnTo>
                  <a:lnTo>
                    <a:pt x="608" y="3007"/>
                  </a:lnTo>
                  <a:lnTo>
                    <a:pt x="607" y="3016"/>
                  </a:lnTo>
                  <a:lnTo>
                    <a:pt x="608" y="3027"/>
                  </a:lnTo>
                  <a:lnTo>
                    <a:pt x="612" y="3037"/>
                  </a:lnTo>
                  <a:lnTo>
                    <a:pt x="620" y="3043"/>
                  </a:lnTo>
                  <a:lnTo>
                    <a:pt x="627" y="3045"/>
                  </a:lnTo>
                  <a:lnTo>
                    <a:pt x="636" y="3044"/>
                  </a:lnTo>
                  <a:lnTo>
                    <a:pt x="643" y="3041"/>
                  </a:lnTo>
                  <a:lnTo>
                    <a:pt x="643" y="3040"/>
                  </a:lnTo>
                  <a:lnTo>
                    <a:pt x="641" y="3042"/>
                  </a:lnTo>
                  <a:lnTo>
                    <a:pt x="635" y="3049"/>
                  </a:lnTo>
                  <a:lnTo>
                    <a:pt x="628" y="3056"/>
                  </a:lnTo>
                  <a:lnTo>
                    <a:pt x="622" y="3065"/>
                  </a:lnTo>
                  <a:lnTo>
                    <a:pt x="615" y="3076"/>
                  </a:lnTo>
                  <a:lnTo>
                    <a:pt x="610" y="3086"/>
                  </a:lnTo>
                  <a:lnTo>
                    <a:pt x="607" y="3096"/>
                  </a:lnTo>
                  <a:lnTo>
                    <a:pt x="608" y="3104"/>
                  </a:lnTo>
                  <a:lnTo>
                    <a:pt x="610" y="3116"/>
                  </a:lnTo>
                  <a:lnTo>
                    <a:pt x="611" y="3127"/>
                  </a:lnTo>
                  <a:lnTo>
                    <a:pt x="612" y="3137"/>
                  </a:lnTo>
                  <a:lnTo>
                    <a:pt x="614" y="3145"/>
                  </a:lnTo>
                  <a:lnTo>
                    <a:pt x="619" y="3149"/>
                  </a:lnTo>
                  <a:lnTo>
                    <a:pt x="625" y="3150"/>
                  </a:lnTo>
                  <a:lnTo>
                    <a:pt x="635" y="3149"/>
                  </a:lnTo>
                  <a:lnTo>
                    <a:pt x="645" y="3146"/>
                  </a:lnTo>
                  <a:lnTo>
                    <a:pt x="654" y="3142"/>
                  </a:lnTo>
                  <a:lnTo>
                    <a:pt x="660" y="3139"/>
                  </a:lnTo>
                  <a:lnTo>
                    <a:pt x="662" y="3138"/>
                  </a:lnTo>
                  <a:lnTo>
                    <a:pt x="660" y="3139"/>
                  </a:lnTo>
                  <a:lnTo>
                    <a:pt x="655" y="3145"/>
                  </a:lnTo>
                  <a:lnTo>
                    <a:pt x="646" y="3155"/>
                  </a:lnTo>
                  <a:lnTo>
                    <a:pt x="634" y="3169"/>
                  </a:lnTo>
                  <a:lnTo>
                    <a:pt x="621" y="3190"/>
                  </a:lnTo>
                  <a:lnTo>
                    <a:pt x="613" y="3206"/>
                  </a:lnTo>
                  <a:lnTo>
                    <a:pt x="609" y="3223"/>
                  </a:lnTo>
                  <a:lnTo>
                    <a:pt x="604" y="3238"/>
                  </a:lnTo>
                  <a:lnTo>
                    <a:pt x="601" y="3252"/>
                  </a:lnTo>
                  <a:lnTo>
                    <a:pt x="597" y="3264"/>
                  </a:lnTo>
                  <a:lnTo>
                    <a:pt x="588" y="3276"/>
                  </a:lnTo>
                  <a:lnTo>
                    <a:pt x="576" y="3286"/>
                  </a:lnTo>
                  <a:lnTo>
                    <a:pt x="551" y="3301"/>
                  </a:lnTo>
                  <a:lnTo>
                    <a:pt x="529" y="3315"/>
                  </a:lnTo>
                  <a:lnTo>
                    <a:pt x="511" y="3328"/>
                  </a:lnTo>
                  <a:lnTo>
                    <a:pt x="498" y="3340"/>
                  </a:lnTo>
                  <a:lnTo>
                    <a:pt x="491" y="3346"/>
                  </a:lnTo>
                  <a:lnTo>
                    <a:pt x="481" y="3350"/>
                  </a:lnTo>
                  <a:lnTo>
                    <a:pt x="469" y="3351"/>
                  </a:lnTo>
                  <a:lnTo>
                    <a:pt x="458" y="3351"/>
                  </a:lnTo>
                  <a:lnTo>
                    <a:pt x="446" y="3352"/>
                  </a:lnTo>
                  <a:lnTo>
                    <a:pt x="436" y="3354"/>
                  </a:lnTo>
                  <a:lnTo>
                    <a:pt x="427" y="3358"/>
                  </a:lnTo>
                  <a:lnTo>
                    <a:pt x="415" y="3368"/>
                  </a:lnTo>
                  <a:lnTo>
                    <a:pt x="402" y="3380"/>
                  </a:lnTo>
                  <a:lnTo>
                    <a:pt x="390" y="3391"/>
                  </a:lnTo>
                  <a:lnTo>
                    <a:pt x="379" y="3399"/>
                  </a:lnTo>
                  <a:lnTo>
                    <a:pt x="369" y="3401"/>
                  </a:lnTo>
                  <a:lnTo>
                    <a:pt x="357" y="3402"/>
                  </a:lnTo>
                  <a:lnTo>
                    <a:pt x="343" y="3401"/>
                  </a:lnTo>
                  <a:lnTo>
                    <a:pt x="330" y="3400"/>
                  </a:lnTo>
                  <a:lnTo>
                    <a:pt x="319" y="3401"/>
                  </a:lnTo>
                  <a:lnTo>
                    <a:pt x="313" y="3403"/>
                  </a:lnTo>
                  <a:lnTo>
                    <a:pt x="310" y="3409"/>
                  </a:lnTo>
                  <a:lnTo>
                    <a:pt x="308" y="3416"/>
                  </a:lnTo>
                  <a:lnTo>
                    <a:pt x="306" y="3425"/>
                  </a:lnTo>
                  <a:lnTo>
                    <a:pt x="303" y="3434"/>
                  </a:lnTo>
                  <a:lnTo>
                    <a:pt x="299" y="3442"/>
                  </a:lnTo>
                  <a:lnTo>
                    <a:pt x="291" y="3447"/>
                  </a:lnTo>
                  <a:lnTo>
                    <a:pt x="280" y="3451"/>
                  </a:lnTo>
                  <a:lnTo>
                    <a:pt x="267" y="3455"/>
                  </a:lnTo>
                  <a:lnTo>
                    <a:pt x="255" y="3457"/>
                  </a:lnTo>
                  <a:lnTo>
                    <a:pt x="244" y="3460"/>
                  </a:lnTo>
                  <a:lnTo>
                    <a:pt x="237" y="3464"/>
                  </a:lnTo>
                  <a:lnTo>
                    <a:pt x="234" y="3470"/>
                  </a:lnTo>
                  <a:lnTo>
                    <a:pt x="237" y="3474"/>
                  </a:lnTo>
                  <a:lnTo>
                    <a:pt x="242" y="3477"/>
                  </a:lnTo>
                  <a:lnTo>
                    <a:pt x="251" y="3478"/>
                  </a:lnTo>
                  <a:lnTo>
                    <a:pt x="260" y="3479"/>
                  </a:lnTo>
                  <a:lnTo>
                    <a:pt x="269" y="3481"/>
                  </a:lnTo>
                  <a:lnTo>
                    <a:pt x="278" y="3484"/>
                  </a:lnTo>
                  <a:lnTo>
                    <a:pt x="285" y="3491"/>
                  </a:lnTo>
                  <a:lnTo>
                    <a:pt x="291" y="3501"/>
                  </a:lnTo>
                  <a:lnTo>
                    <a:pt x="296" y="3510"/>
                  </a:lnTo>
                  <a:lnTo>
                    <a:pt x="299" y="3519"/>
                  </a:lnTo>
                  <a:lnTo>
                    <a:pt x="300" y="3528"/>
                  </a:lnTo>
                  <a:lnTo>
                    <a:pt x="297" y="3537"/>
                  </a:lnTo>
                  <a:lnTo>
                    <a:pt x="290" y="3543"/>
                  </a:lnTo>
                  <a:lnTo>
                    <a:pt x="280" y="3550"/>
                  </a:lnTo>
                  <a:lnTo>
                    <a:pt x="272" y="3556"/>
                  </a:lnTo>
                  <a:lnTo>
                    <a:pt x="266" y="3562"/>
                  </a:lnTo>
                  <a:lnTo>
                    <a:pt x="262" y="3567"/>
                  </a:lnTo>
                  <a:lnTo>
                    <a:pt x="262" y="3572"/>
                  </a:lnTo>
                  <a:lnTo>
                    <a:pt x="266" y="3575"/>
                  </a:lnTo>
                  <a:lnTo>
                    <a:pt x="277" y="3576"/>
                  </a:lnTo>
                  <a:lnTo>
                    <a:pt x="290" y="3574"/>
                  </a:lnTo>
                  <a:lnTo>
                    <a:pt x="303" y="3571"/>
                  </a:lnTo>
                  <a:lnTo>
                    <a:pt x="319" y="3568"/>
                  </a:lnTo>
                  <a:lnTo>
                    <a:pt x="331" y="3567"/>
                  </a:lnTo>
                  <a:lnTo>
                    <a:pt x="343" y="3566"/>
                  </a:lnTo>
                  <a:lnTo>
                    <a:pt x="353" y="3565"/>
                  </a:lnTo>
                  <a:lnTo>
                    <a:pt x="359" y="3562"/>
                  </a:lnTo>
                  <a:lnTo>
                    <a:pt x="362" y="3559"/>
                  </a:lnTo>
                  <a:lnTo>
                    <a:pt x="360" y="3558"/>
                  </a:lnTo>
                  <a:lnTo>
                    <a:pt x="355" y="3559"/>
                  </a:lnTo>
                  <a:lnTo>
                    <a:pt x="347" y="3563"/>
                  </a:lnTo>
                  <a:lnTo>
                    <a:pt x="338" y="3568"/>
                  </a:lnTo>
                  <a:lnTo>
                    <a:pt x="331" y="3576"/>
                  </a:lnTo>
                  <a:lnTo>
                    <a:pt x="324" y="3583"/>
                  </a:lnTo>
                  <a:lnTo>
                    <a:pt x="320" y="3590"/>
                  </a:lnTo>
                  <a:lnTo>
                    <a:pt x="321" y="3596"/>
                  </a:lnTo>
                  <a:lnTo>
                    <a:pt x="327" y="3605"/>
                  </a:lnTo>
                  <a:lnTo>
                    <a:pt x="335" y="3612"/>
                  </a:lnTo>
                  <a:lnTo>
                    <a:pt x="343" y="3618"/>
                  </a:lnTo>
                  <a:lnTo>
                    <a:pt x="353" y="3619"/>
                  </a:lnTo>
                  <a:lnTo>
                    <a:pt x="364" y="3614"/>
                  </a:lnTo>
                  <a:lnTo>
                    <a:pt x="380" y="3608"/>
                  </a:lnTo>
                  <a:lnTo>
                    <a:pt x="398" y="3602"/>
                  </a:lnTo>
                  <a:lnTo>
                    <a:pt x="413" y="3599"/>
                  </a:lnTo>
                  <a:lnTo>
                    <a:pt x="424" y="3598"/>
                  </a:lnTo>
                  <a:lnTo>
                    <a:pt x="427" y="3597"/>
                  </a:lnTo>
                  <a:lnTo>
                    <a:pt x="429" y="3591"/>
                  </a:lnTo>
                  <a:lnTo>
                    <a:pt x="430" y="3585"/>
                  </a:lnTo>
                  <a:lnTo>
                    <a:pt x="433" y="3577"/>
                  </a:lnTo>
                  <a:lnTo>
                    <a:pt x="438" y="3570"/>
                  </a:lnTo>
                  <a:lnTo>
                    <a:pt x="449" y="3563"/>
                  </a:lnTo>
                  <a:lnTo>
                    <a:pt x="462" y="3559"/>
                  </a:lnTo>
                  <a:lnTo>
                    <a:pt x="476" y="3555"/>
                  </a:lnTo>
                  <a:lnTo>
                    <a:pt x="491" y="3554"/>
                  </a:lnTo>
                  <a:lnTo>
                    <a:pt x="503" y="3552"/>
                  </a:lnTo>
                  <a:lnTo>
                    <a:pt x="515" y="3550"/>
                  </a:lnTo>
                  <a:lnTo>
                    <a:pt x="522" y="3545"/>
                  </a:lnTo>
                  <a:lnTo>
                    <a:pt x="528" y="3543"/>
                  </a:lnTo>
                  <a:lnTo>
                    <a:pt x="530" y="3544"/>
                  </a:lnTo>
                  <a:lnTo>
                    <a:pt x="531" y="3549"/>
                  </a:lnTo>
                  <a:lnTo>
                    <a:pt x="532" y="3554"/>
                  </a:lnTo>
                  <a:lnTo>
                    <a:pt x="533" y="3561"/>
                  </a:lnTo>
                  <a:lnTo>
                    <a:pt x="538" y="3567"/>
                  </a:lnTo>
                  <a:lnTo>
                    <a:pt x="545" y="3572"/>
                  </a:lnTo>
                  <a:lnTo>
                    <a:pt x="560" y="3577"/>
                  </a:lnTo>
                  <a:lnTo>
                    <a:pt x="573" y="3581"/>
                  </a:lnTo>
                  <a:lnTo>
                    <a:pt x="585" y="3582"/>
                  </a:lnTo>
                  <a:lnTo>
                    <a:pt x="598" y="3582"/>
                  </a:lnTo>
                  <a:lnTo>
                    <a:pt x="608" y="3582"/>
                  </a:lnTo>
                  <a:lnTo>
                    <a:pt x="618" y="3583"/>
                  </a:lnTo>
                  <a:lnTo>
                    <a:pt x="626" y="3585"/>
                  </a:lnTo>
                  <a:lnTo>
                    <a:pt x="632" y="3588"/>
                  </a:lnTo>
                  <a:lnTo>
                    <a:pt x="633" y="3593"/>
                  </a:lnTo>
                  <a:lnTo>
                    <a:pt x="627" y="3597"/>
                  </a:lnTo>
                  <a:lnTo>
                    <a:pt x="620" y="3601"/>
                  </a:lnTo>
                  <a:lnTo>
                    <a:pt x="608" y="3607"/>
                  </a:lnTo>
                  <a:lnTo>
                    <a:pt x="596" y="3612"/>
                  </a:lnTo>
                  <a:lnTo>
                    <a:pt x="584" y="3618"/>
                  </a:lnTo>
                  <a:lnTo>
                    <a:pt x="573" y="3624"/>
                  </a:lnTo>
                  <a:lnTo>
                    <a:pt x="565" y="3630"/>
                  </a:lnTo>
                  <a:lnTo>
                    <a:pt x="562" y="3636"/>
                  </a:lnTo>
                  <a:lnTo>
                    <a:pt x="565" y="3642"/>
                  </a:lnTo>
                  <a:lnTo>
                    <a:pt x="576" y="3649"/>
                  </a:lnTo>
                  <a:lnTo>
                    <a:pt x="589" y="3653"/>
                  </a:lnTo>
                  <a:lnTo>
                    <a:pt x="606" y="3652"/>
                  </a:lnTo>
                  <a:lnTo>
                    <a:pt x="626" y="3649"/>
                  </a:lnTo>
                  <a:lnTo>
                    <a:pt x="638" y="3646"/>
                  </a:lnTo>
                  <a:lnTo>
                    <a:pt x="646" y="3643"/>
                  </a:lnTo>
                  <a:lnTo>
                    <a:pt x="651" y="3639"/>
                  </a:lnTo>
                  <a:lnTo>
                    <a:pt x="656" y="3632"/>
                  </a:lnTo>
                  <a:lnTo>
                    <a:pt x="661" y="3625"/>
                  </a:lnTo>
                  <a:lnTo>
                    <a:pt x="669" y="3618"/>
                  </a:lnTo>
                  <a:lnTo>
                    <a:pt x="681" y="3610"/>
                  </a:lnTo>
                  <a:lnTo>
                    <a:pt x="692" y="3608"/>
                  </a:lnTo>
                  <a:lnTo>
                    <a:pt x="703" y="3610"/>
                  </a:lnTo>
                  <a:lnTo>
                    <a:pt x="712" y="3618"/>
                  </a:lnTo>
                  <a:lnTo>
                    <a:pt x="717" y="3630"/>
                  </a:lnTo>
                  <a:lnTo>
                    <a:pt x="722" y="3644"/>
                  </a:lnTo>
                  <a:lnTo>
                    <a:pt x="724" y="3656"/>
                  </a:lnTo>
                  <a:lnTo>
                    <a:pt x="727" y="3668"/>
                  </a:lnTo>
                  <a:lnTo>
                    <a:pt x="734" y="3679"/>
                  </a:lnTo>
                  <a:lnTo>
                    <a:pt x="746" y="3688"/>
                  </a:lnTo>
                  <a:lnTo>
                    <a:pt x="765" y="3700"/>
                  </a:lnTo>
                  <a:lnTo>
                    <a:pt x="788" y="3712"/>
                  </a:lnTo>
                  <a:lnTo>
                    <a:pt x="812" y="3723"/>
                  </a:lnTo>
                  <a:lnTo>
                    <a:pt x="838" y="3729"/>
                  </a:lnTo>
                  <a:lnTo>
                    <a:pt x="852" y="3732"/>
                  </a:lnTo>
                  <a:lnTo>
                    <a:pt x="867" y="3733"/>
                  </a:lnTo>
                  <a:lnTo>
                    <a:pt x="881" y="3733"/>
                  </a:lnTo>
                  <a:lnTo>
                    <a:pt x="895" y="3730"/>
                  </a:lnTo>
                  <a:lnTo>
                    <a:pt x="905" y="3727"/>
                  </a:lnTo>
                  <a:lnTo>
                    <a:pt x="914" y="3722"/>
                  </a:lnTo>
                  <a:lnTo>
                    <a:pt x="920" y="3712"/>
                  </a:lnTo>
                  <a:lnTo>
                    <a:pt x="926" y="3698"/>
                  </a:lnTo>
                  <a:lnTo>
                    <a:pt x="935" y="3682"/>
                  </a:lnTo>
                  <a:lnTo>
                    <a:pt x="945" y="3667"/>
                  </a:lnTo>
                  <a:lnTo>
                    <a:pt x="957" y="3655"/>
                  </a:lnTo>
                  <a:lnTo>
                    <a:pt x="971" y="3645"/>
                  </a:lnTo>
                  <a:lnTo>
                    <a:pt x="983" y="3642"/>
                  </a:lnTo>
                  <a:lnTo>
                    <a:pt x="994" y="3642"/>
                  </a:lnTo>
                  <a:lnTo>
                    <a:pt x="1005" y="3643"/>
                  </a:lnTo>
                  <a:lnTo>
                    <a:pt x="1016" y="3644"/>
                  </a:lnTo>
                  <a:lnTo>
                    <a:pt x="1027" y="3643"/>
                  </a:lnTo>
                  <a:lnTo>
                    <a:pt x="1040" y="3639"/>
                  </a:lnTo>
                  <a:lnTo>
                    <a:pt x="1049" y="3632"/>
                  </a:lnTo>
                  <a:lnTo>
                    <a:pt x="1060" y="3623"/>
                  </a:lnTo>
                  <a:lnTo>
                    <a:pt x="1071" y="3614"/>
                  </a:lnTo>
                  <a:lnTo>
                    <a:pt x="1081" y="3605"/>
                  </a:lnTo>
                  <a:lnTo>
                    <a:pt x="1092" y="3595"/>
                  </a:lnTo>
                  <a:lnTo>
                    <a:pt x="1100" y="3586"/>
                  </a:lnTo>
                  <a:lnTo>
                    <a:pt x="1107" y="3578"/>
                  </a:lnTo>
                  <a:lnTo>
                    <a:pt x="1111" y="3574"/>
                  </a:lnTo>
                  <a:lnTo>
                    <a:pt x="1113" y="3572"/>
                  </a:lnTo>
                  <a:lnTo>
                    <a:pt x="1111" y="3574"/>
                  </a:lnTo>
                  <a:lnTo>
                    <a:pt x="1108" y="3579"/>
                  </a:lnTo>
                  <a:lnTo>
                    <a:pt x="1102" y="3587"/>
                  </a:lnTo>
                  <a:lnTo>
                    <a:pt x="1097" y="3597"/>
                  </a:lnTo>
                  <a:lnTo>
                    <a:pt x="1089" y="3608"/>
                  </a:lnTo>
                  <a:lnTo>
                    <a:pt x="1084" y="3618"/>
                  </a:lnTo>
                  <a:lnTo>
                    <a:pt x="1077" y="3628"/>
                  </a:lnTo>
                  <a:lnTo>
                    <a:pt x="1073" y="3636"/>
                  </a:lnTo>
                  <a:lnTo>
                    <a:pt x="1066" y="3646"/>
                  </a:lnTo>
                  <a:lnTo>
                    <a:pt x="1055" y="3657"/>
                  </a:lnTo>
                  <a:lnTo>
                    <a:pt x="1043" y="3667"/>
                  </a:lnTo>
                  <a:lnTo>
                    <a:pt x="1031" y="3677"/>
                  </a:lnTo>
                  <a:lnTo>
                    <a:pt x="1021" y="3686"/>
                  </a:lnTo>
                  <a:lnTo>
                    <a:pt x="1014" y="3693"/>
                  </a:lnTo>
                  <a:lnTo>
                    <a:pt x="1007" y="3700"/>
                  </a:lnTo>
                  <a:lnTo>
                    <a:pt x="999" y="3709"/>
                  </a:lnTo>
                  <a:lnTo>
                    <a:pt x="991" y="3718"/>
                  </a:lnTo>
                  <a:lnTo>
                    <a:pt x="983" y="3730"/>
                  </a:lnTo>
                  <a:lnTo>
                    <a:pt x="978" y="3745"/>
                  </a:lnTo>
                  <a:lnTo>
                    <a:pt x="977" y="3761"/>
                  </a:lnTo>
                  <a:lnTo>
                    <a:pt x="977" y="3781"/>
                  </a:lnTo>
                  <a:lnTo>
                    <a:pt x="974" y="3796"/>
                  </a:lnTo>
                  <a:lnTo>
                    <a:pt x="972" y="3807"/>
                  </a:lnTo>
                  <a:lnTo>
                    <a:pt x="969" y="3814"/>
                  </a:lnTo>
                  <a:lnTo>
                    <a:pt x="968" y="3816"/>
                  </a:lnTo>
                  <a:lnTo>
                    <a:pt x="966" y="3816"/>
                  </a:lnTo>
                  <a:lnTo>
                    <a:pt x="957" y="3816"/>
                  </a:lnTo>
                  <a:lnTo>
                    <a:pt x="945" y="3815"/>
                  </a:lnTo>
                  <a:lnTo>
                    <a:pt x="932" y="3816"/>
                  </a:lnTo>
                  <a:lnTo>
                    <a:pt x="917" y="3819"/>
                  </a:lnTo>
                  <a:lnTo>
                    <a:pt x="907" y="3824"/>
                  </a:lnTo>
                  <a:lnTo>
                    <a:pt x="896" y="3831"/>
                  </a:lnTo>
                  <a:lnTo>
                    <a:pt x="886" y="3837"/>
                  </a:lnTo>
                  <a:lnTo>
                    <a:pt x="878" y="3840"/>
                  </a:lnTo>
                  <a:lnTo>
                    <a:pt x="868" y="3840"/>
                  </a:lnTo>
                  <a:lnTo>
                    <a:pt x="858" y="3836"/>
                  </a:lnTo>
                  <a:lnTo>
                    <a:pt x="845" y="3830"/>
                  </a:lnTo>
                  <a:lnTo>
                    <a:pt x="830" y="3824"/>
                  </a:lnTo>
                  <a:lnTo>
                    <a:pt x="812" y="3817"/>
                  </a:lnTo>
                  <a:lnTo>
                    <a:pt x="794" y="3813"/>
                  </a:lnTo>
                  <a:lnTo>
                    <a:pt x="776" y="3809"/>
                  </a:lnTo>
                  <a:lnTo>
                    <a:pt x="761" y="3810"/>
                  </a:lnTo>
                  <a:lnTo>
                    <a:pt x="750" y="3810"/>
                  </a:lnTo>
                  <a:lnTo>
                    <a:pt x="735" y="3810"/>
                  </a:lnTo>
                  <a:lnTo>
                    <a:pt x="719" y="3810"/>
                  </a:lnTo>
                  <a:lnTo>
                    <a:pt x="702" y="3810"/>
                  </a:lnTo>
                  <a:lnTo>
                    <a:pt x="687" y="3810"/>
                  </a:lnTo>
                  <a:lnTo>
                    <a:pt x="672" y="3811"/>
                  </a:lnTo>
                  <a:lnTo>
                    <a:pt x="661" y="3814"/>
                  </a:lnTo>
                  <a:lnTo>
                    <a:pt x="655" y="3818"/>
                  </a:lnTo>
                  <a:lnTo>
                    <a:pt x="647" y="3822"/>
                  </a:lnTo>
                  <a:lnTo>
                    <a:pt x="637" y="3824"/>
                  </a:lnTo>
                  <a:lnTo>
                    <a:pt x="625" y="3824"/>
                  </a:lnTo>
                  <a:lnTo>
                    <a:pt x="612" y="3822"/>
                  </a:lnTo>
                  <a:lnTo>
                    <a:pt x="599" y="3822"/>
                  </a:lnTo>
                  <a:lnTo>
                    <a:pt x="588" y="3824"/>
                  </a:lnTo>
                  <a:lnTo>
                    <a:pt x="579" y="3829"/>
                  </a:lnTo>
                  <a:lnTo>
                    <a:pt x="574" y="3838"/>
                  </a:lnTo>
                  <a:lnTo>
                    <a:pt x="573" y="3846"/>
                  </a:lnTo>
                  <a:lnTo>
                    <a:pt x="575" y="3855"/>
                  </a:lnTo>
                  <a:lnTo>
                    <a:pt x="577" y="3865"/>
                  </a:lnTo>
                  <a:lnTo>
                    <a:pt x="579" y="3874"/>
                  </a:lnTo>
                  <a:lnTo>
                    <a:pt x="579" y="3884"/>
                  </a:lnTo>
                  <a:lnTo>
                    <a:pt x="575" y="3896"/>
                  </a:lnTo>
                  <a:lnTo>
                    <a:pt x="567" y="3907"/>
                  </a:lnTo>
                  <a:lnTo>
                    <a:pt x="558" y="3917"/>
                  </a:lnTo>
                  <a:lnTo>
                    <a:pt x="551" y="3923"/>
                  </a:lnTo>
                  <a:lnTo>
                    <a:pt x="545" y="3926"/>
                  </a:lnTo>
                  <a:lnTo>
                    <a:pt x="541" y="3926"/>
                  </a:lnTo>
                  <a:lnTo>
                    <a:pt x="534" y="3925"/>
                  </a:lnTo>
                  <a:lnTo>
                    <a:pt x="526" y="3922"/>
                  </a:lnTo>
                  <a:lnTo>
                    <a:pt x="516" y="3920"/>
                  </a:lnTo>
                  <a:lnTo>
                    <a:pt x="505" y="3917"/>
                  </a:lnTo>
                  <a:lnTo>
                    <a:pt x="495" y="3915"/>
                  </a:lnTo>
                  <a:lnTo>
                    <a:pt x="487" y="3915"/>
                  </a:lnTo>
                  <a:lnTo>
                    <a:pt x="481" y="3918"/>
                  </a:lnTo>
                  <a:lnTo>
                    <a:pt x="477" y="3923"/>
                  </a:lnTo>
                  <a:lnTo>
                    <a:pt x="476" y="3934"/>
                  </a:lnTo>
                  <a:lnTo>
                    <a:pt x="475" y="3948"/>
                  </a:lnTo>
                  <a:lnTo>
                    <a:pt x="476" y="3965"/>
                  </a:lnTo>
                  <a:lnTo>
                    <a:pt x="476" y="3982"/>
                  </a:lnTo>
                  <a:lnTo>
                    <a:pt x="476" y="3999"/>
                  </a:lnTo>
                  <a:lnTo>
                    <a:pt x="476" y="4014"/>
                  </a:lnTo>
                  <a:lnTo>
                    <a:pt x="475" y="4026"/>
                  </a:lnTo>
                  <a:lnTo>
                    <a:pt x="473" y="4034"/>
                  </a:lnTo>
                  <a:lnTo>
                    <a:pt x="465" y="4041"/>
                  </a:lnTo>
                  <a:lnTo>
                    <a:pt x="454" y="4051"/>
                  </a:lnTo>
                  <a:lnTo>
                    <a:pt x="441" y="4062"/>
                  </a:lnTo>
                  <a:lnTo>
                    <a:pt x="428" y="4073"/>
                  </a:lnTo>
                  <a:lnTo>
                    <a:pt x="417" y="4086"/>
                  </a:lnTo>
                  <a:lnTo>
                    <a:pt x="412" y="4096"/>
                  </a:lnTo>
                  <a:lnTo>
                    <a:pt x="410" y="4106"/>
                  </a:lnTo>
                  <a:lnTo>
                    <a:pt x="410" y="4117"/>
                  </a:lnTo>
                  <a:lnTo>
                    <a:pt x="411" y="4126"/>
                  </a:lnTo>
                  <a:lnTo>
                    <a:pt x="411" y="4133"/>
                  </a:lnTo>
                  <a:lnTo>
                    <a:pt x="410" y="4140"/>
                  </a:lnTo>
                  <a:lnTo>
                    <a:pt x="405" y="4144"/>
                  </a:lnTo>
                  <a:lnTo>
                    <a:pt x="396" y="4145"/>
                  </a:lnTo>
                  <a:lnTo>
                    <a:pt x="388" y="4144"/>
                  </a:lnTo>
                  <a:lnTo>
                    <a:pt x="378" y="4142"/>
                  </a:lnTo>
                  <a:lnTo>
                    <a:pt x="368" y="4141"/>
                  </a:lnTo>
                  <a:lnTo>
                    <a:pt x="358" y="4142"/>
                  </a:lnTo>
                  <a:lnTo>
                    <a:pt x="350" y="4149"/>
                  </a:lnTo>
                  <a:lnTo>
                    <a:pt x="337" y="4163"/>
                  </a:lnTo>
                  <a:lnTo>
                    <a:pt x="325" y="4177"/>
                  </a:lnTo>
                  <a:lnTo>
                    <a:pt x="314" y="4191"/>
                  </a:lnTo>
                  <a:lnTo>
                    <a:pt x="309" y="4204"/>
                  </a:lnTo>
                  <a:lnTo>
                    <a:pt x="309" y="4213"/>
                  </a:lnTo>
                  <a:lnTo>
                    <a:pt x="308" y="4221"/>
                  </a:lnTo>
                  <a:lnTo>
                    <a:pt x="306" y="4228"/>
                  </a:lnTo>
                  <a:lnTo>
                    <a:pt x="302" y="4236"/>
                  </a:lnTo>
                  <a:lnTo>
                    <a:pt x="297" y="4242"/>
                  </a:lnTo>
                  <a:lnTo>
                    <a:pt x="286" y="4246"/>
                  </a:lnTo>
                  <a:lnTo>
                    <a:pt x="278" y="4250"/>
                  </a:lnTo>
                  <a:lnTo>
                    <a:pt x="274" y="4256"/>
                  </a:lnTo>
                  <a:lnTo>
                    <a:pt x="272" y="4262"/>
                  </a:lnTo>
                  <a:lnTo>
                    <a:pt x="271" y="4270"/>
                  </a:lnTo>
                  <a:lnTo>
                    <a:pt x="269" y="4278"/>
                  </a:lnTo>
                  <a:lnTo>
                    <a:pt x="266" y="4284"/>
                  </a:lnTo>
                  <a:lnTo>
                    <a:pt x="260" y="4290"/>
                  </a:lnTo>
                  <a:lnTo>
                    <a:pt x="251" y="4294"/>
                  </a:lnTo>
                  <a:lnTo>
                    <a:pt x="241" y="4301"/>
                  </a:lnTo>
                  <a:lnTo>
                    <a:pt x="230" y="4307"/>
                  </a:lnTo>
                  <a:lnTo>
                    <a:pt x="218" y="4315"/>
                  </a:lnTo>
                  <a:lnTo>
                    <a:pt x="207" y="4322"/>
                  </a:lnTo>
                  <a:lnTo>
                    <a:pt x="197" y="4328"/>
                  </a:lnTo>
                  <a:lnTo>
                    <a:pt x="190" y="4334"/>
                  </a:lnTo>
                  <a:lnTo>
                    <a:pt x="184" y="4338"/>
                  </a:lnTo>
                  <a:lnTo>
                    <a:pt x="182" y="4339"/>
                  </a:lnTo>
                  <a:lnTo>
                    <a:pt x="181" y="4337"/>
                  </a:lnTo>
                  <a:lnTo>
                    <a:pt x="175" y="4332"/>
                  </a:lnTo>
                  <a:lnTo>
                    <a:pt x="169" y="4329"/>
                  </a:lnTo>
                  <a:lnTo>
                    <a:pt x="160" y="4327"/>
                  </a:lnTo>
                  <a:lnTo>
                    <a:pt x="150" y="4329"/>
                  </a:lnTo>
                  <a:lnTo>
                    <a:pt x="141" y="4332"/>
                  </a:lnTo>
                  <a:lnTo>
                    <a:pt x="130" y="4337"/>
                  </a:lnTo>
                  <a:lnTo>
                    <a:pt x="119" y="4341"/>
                  </a:lnTo>
                  <a:lnTo>
                    <a:pt x="107" y="4347"/>
                  </a:lnTo>
                  <a:lnTo>
                    <a:pt x="99" y="4353"/>
                  </a:lnTo>
                  <a:lnTo>
                    <a:pt x="92" y="4361"/>
                  </a:lnTo>
                  <a:lnTo>
                    <a:pt x="90" y="4370"/>
                  </a:lnTo>
                  <a:lnTo>
                    <a:pt x="90" y="4376"/>
                  </a:lnTo>
                  <a:lnTo>
                    <a:pt x="87" y="4384"/>
                  </a:lnTo>
                  <a:lnTo>
                    <a:pt x="83" y="4392"/>
                  </a:lnTo>
                  <a:lnTo>
                    <a:pt x="80" y="4398"/>
                  </a:lnTo>
                  <a:lnTo>
                    <a:pt x="78" y="4405"/>
                  </a:lnTo>
                  <a:lnTo>
                    <a:pt x="77" y="4410"/>
                  </a:lnTo>
                  <a:lnTo>
                    <a:pt x="80" y="4415"/>
                  </a:lnTo>
                  <a:lnTo>
                    <a:pt x="88" y="4418"/>
                  </a:lnTo>
                  <a:lnTo>
                    <a:pt x="100" y="4419"/>
                  </a:lnTo>
                  <a:lnTo>
                    <a:pt x="116" y="4418"/>
                  </a:lnTo>
                  <a:lnTo>
                    <a:pt x="129" y="4416"/>
                  </a:lnTo>
                  <a:lnTo>
                    <a:pt x="139" y="4412"/>
                  </a:lnTo>
                  <a:lnTo>
                    <a:pt x="146" y="4407"/>
                  </a:lnTo>
                  <a:lnTo>
                    <a:pt x="150" y="4403"/>
                  </a:lnTo>
                  <a:lnTo>
                    <a:pt x="153" y="4397"/>
                  </a:lnTo>
                  <a:lnTo>
                    <a:pt x="157" y="4392"/>
                  </a:lnTo>
                  <a:lnTo>
                    <a:pt x="162" y="4386"/>
                  </a:lnTo>
                  <a:lnTo>
                    <a:pt x="169" y="4382"/>
                  </a:lnTo>
                  <a:lnTo>
                    <a:pt x="177" y="4381"/>
                  </a:lnTo>
                  <a:lnTo>
                    <a:pt x="186" y="4384"/>
                  </a:lnTo>
                  <a:lnTo>
                    <a:pt x="197" y="4390"/>
                  </a:lnTo>
                  <a:lnTo>
                    <a:pt x="206" y="4400"/>
                  </a:lnTo>
                  <a:lnTo>
                    <a:pt x="215" y="4413"/>
                  </a:lnTo>
                  <a:lnTo>
                    <a:pt x="223" y="4428"/>
                  </a:lnTo>
                  <a:lnTo>
                    <a:pt x="232" y="4441"/>
                  </a:lnTo>
                  <a:lnTo>
                    <a:pt x="242" y="4451"/>
                  </a:lnTo>
                  <a:lnTo>
                    <a:pt x="252" y="4457"/>
                  </a:lnTo>
                  <a:lnTo>
                    <a:pt x="267" y="4459"/>
                  </a:lnTo>
                  <a:lnTo>
                    <a:pt x="281" y="4454"/>
                  </a:lnTo>
                  <a:lnTo>
                    <a:pt x="292" y="4443"/>
                  </a:lnTo>
                  <a:lnTo>
                    <a:pt x="300" y="4427"/>
                  </a:lnTo>
                  <a:lnTo>
                    <a:pt x="301" y="4417"/>
                  </a:lnTo>
                  <a:lnTo>
                    <a:pt x="299" y="4408"/>
                  </a:lnTo>
                  <a:lnTo>
                    <a:pt x="297" y="4400"/>
                  </a:lnTo>
                  <a:lnTo>
                    <a:pt x="295" y="4393"/>
                  </a:lnTo>
                  <a:lnTo>
                    <a:pt x="295" y="4385"/>
                  </a:lnTo>
                  <a:lnTo>
                    <a:pt x="299" y="4377"/>
                  </a:lnTo>
                  <a:lnTo>
                    <a:pt x="311" y="4365"/>
                  </a:lnTo>
                  <a:lnTo>
                    <a:pt x="325" y="4355"/>
                  </a:lnTo>
                  <a:lnTo>
                    <a:pt x="343" y="4346"/>
                  </a:lnTo>
                  <a:lnTo>
                    <a:pt x="362" y="4335"/>
                  </a:lnTo>
                  <a:lnTo>
                    <a:pt x="375" y="4329"/>
                  </a:lnTo>
                  <a:lnTo>
                    <a:pt x="383" y="4328"/>
                  </a:lnTo>
                  <a:lnTo>
                    <a:pt x="391" y="4327"/>
                  </a:lnTo>
                  <a:lnTo>
                    <a:pt x="395" y="4327"/>
                  </a:lnTo>
                  <a:lnTo>
                    <a:pt x="398" y="4326"/>
                  </a:lnTo>
                  <a:lnTo>
                    <a:pt x="400" y="4322"/>
                  </a:lnTo>
                  <a:lnTo>
                    <a:pt x="400" y="4313"/>
                  </a:lnTo>
                  <a:lnTo>
                    <a:pt x="401" y="4303"/>
                  </a:lnTo>
                  <a:lnTo>
                    <a:pt x="402" y="4293"/>
                  </a:lnTo>
                  <a:lnTo>
                    <a:pt x="404" y="4284"/>
                  </a:lnTo>
                  <a:lnTo>
                    <a:pt x="406" y="4278"/>
                  </a:lnTo>
                  <a:lnTo>
                    <a:pt x="412" y="4274"/>
                  </a:lnTo>
                  <a:lnTo>
                    <a:pt x="419" y="4274"/>
                  </a:lnTo>
                  <a:lnTo>
                    <a:pt x="431" y="4276"/>
                  </a:lnTo>
                  <a:lnTo>
                    <a:pt x="447" y="4278"/>
                  </a:lnTo>
                  <a:lnTo>
                    <a:pt x="463" y="4279"/>
                  </a:lnTo>
                  <a:lnTo>
                    <a:pt x="479" y="4280"/>
                  </a:lnTo>
                  <a:lnTo>
                    <a:pt x="492" y="4279"/>
                  </a:lnTo>
                  <a:lnTo>
                    <a:pt x="500" y="4277"/>
                  </a:lnTo>
                  <a:lnTo>
                    <a:pt x="509" y="4272"/>
                  </a:lnTo>
                  <a:lnTo>
                    <a:pt x="520" y="4267"/>
                  </a:lnTo>
                  <a:lnTo>
                    <a:pt x="532" y="4262"/>
                  </a:lnTo>
                  <a:lnTo>
                    <a:pt x="543" y="4259"/>
                  </a:lnTo>
                  <a:lnTo>
                    <a:pt x="554" y="4259"/>
                  </a:lnTo>
                  <a:lnTo>
                    <a:pt x="562" y="4261"/>
                  </a:lnTo>
                  <a:lnTo>
                    <a:pt x="570" y="4267"/>
                  </a:lnTo>
                  <a:lnTo>
                    <a:pt x="583" y="4269"/>
                  </a:lnTo>
                  <a:lnTo>
                    <a:pt x="593" y="4270"/>
                  </a:lnTo>
                  <a:lnTo>
                    <a:pt x="603" y="4268"/>
                  </a:lnTo>
                  <a:lnTo>
                    <a:pt x="611" y="4265"/>
                  </a:lnTo>
                  <a:lnTo>
                    <a:pt x="615" y="4264"/>
                  </a:lnTo>
                  <a:lnTo>
                    <a:pt x="621" y="4268"/>
                  </a:lnTo>
                  <a:lnTo>
                    <a:pt x="625" y="4276"/>
                  </a:lnTo>
                  <a:lnTo>
                    <a:pt x="631" y="4283"/>
                  </a:lnTo>
                  <a:lnTo>
                    <a:pt x="637" y="4291"/>
                  </a:lnTo>
                  <a:lnTo>
                    <a:pt x="644" y="4295"/>
                  </a:lnTo>
                  <a:lnTo>
                    <a:pt x="654" y="4296"/>
                  </a:lnTo>
                  <a:lnTo>
                    <a:pt x="664" y="4294"/>
                  </a:lnTo>
                  <a:lnTo>
                    <a:pt x="671" y="4292"/>
                  </a:lnTo>
                  <a:lnTo>
                    <a:pt x="679" y="4290"/>
                  </a:lnTo>
                  <a:lnTo>
                    <a:pt x="682" y="4290"/>
                  </a:lnTo>
                  <a:lnTo>
                    <a:pt x="685" y="4293"/>
                  </a:lnTo>
                  <a:lnTo>
                    <a:pt x="689" y="4300"/>
                  </a:lnTo>
                  <a:lnTo>
                    <a:pt x="695" y="4308"/>
                  </a:lnTo>
                  <a:lnTo>
                    <a:pt x="702" y="4318"/>
                  </a:lnTo>
                  <a:lnTo>
                    <a:pt x="710" y="4326"/>
                  </a:lnTo>
                  <a:lnTo>
                    <a:pt x="718" y="4332"/>
                  </a:lnTo>
                  <a:lnTo>
                    <a:pt x="728" y="4335"/>
                  </a:lnTo>
                  <a:lnTo>
                    <a:pt x="741" y="4334"/>
                  </a:lnTo>
                  <a:lnTo>
                    <a:pt x="753" y="4332"/>
                  </a:lnTo>
                  <a:lnTo>
                    <a:pt x="763" y="4330"/>
                  </a:lnTo>
                  <a:lnTo>
                    <a:pt x="771" y="4325"/>
                  </a:lnTo>
                  <a:lnTo>
                    <a:pt x="775" y="4316"/>
                  </a:lnTo>
                  <a:lnTo>
                    <a:pt x="776" y="4306"/>
                  </a:lnTo>
                  <a:lnTo>
                    <a:pt x="776" y="4296"/>
                  </a:lnTo>
                  <a:lnTo>
                    <a:pt x="776" y="4288"/>
                  </a:lnTo>
                  <a:lnTo>
                    <a:pt x="780" y="4280"/>
                  </a:lnTo>
                  <a:lnTo>
                    <a:pt x="787" y="4273"/>
                  </a:lnTo>
                  <a:lnTo>
                    <a:pt x="799" y="4265"/>
                  </a:lnTo>
                  <a:lnTo>
                    <a:pt x="809" y="4254"/>
                  </a:lnTo>
                  <a:lnTo>
                    <a:pt x="816" y="4241"/>
                  </a:lnTo>
                  <a:lnTo>
                    <a:pt x="819" y="4225"/>
                  </a:lnTo>
                  <a:lnTo>
                    <a:pt x="819" y="4212"/>
                  </a:lnTo>
                  <a:lnTo>
                    <a:pt x="818" y="4199"/>
                  </a:lnTo>
                  <a:lnTo>
                    <a:pt x="817" y="4186"/>
                  </a:lnTo>
                  <a:lnTo>
                    <a:pt x="818" y="4173"/>
                  </a:lnTo>
                  <a:lnTo>
                    <a:pt x="823" y="4160"/>
                  </a:lnTo>
                  <a:lnTo>
                    <a:pt x="835" y="4146"/>
                  </a:lnTo>
                  <a:lnTo>
                    <a:pt x="850" y="4134"/>
                  </a:lnTo>
                  <a:lnTo>
                    <a:pt x="867" y="4124"/>
                  </a:lnTo>
                  <a:lnTo>
                    <a:pt x="885" y="4115"/>
                  </a:lnTo>
                  <a:lnTo>
                    <a:pt x="904" y="4104"/>
                  </a:lnTo>
                  <a:lnTo>
                    <a:pt x="928" y="4093"/>
                  </a:lnTo>
                  <a:lnTo>
                    <a:pt x="954" y="4083"/>
                  </a:lnTo>
                  <a:lnTo>
                    <a:pt x="980" y="4075"/>
                  </a:lnTo>
                  <a:lnTo>
                    <a:pt x="1000" y="4071"/>
                  </a:lnTo>
                  <a:lnTo>
                    <a:pt x="1018" y="4068"/>
                  </a:lnTo>
                  <a:lnTo>
                    <a:pt x="1035" y="4066"/>
                  </a:lnTo>
                  <a:lnTo>
                    <a:pt x="1048" y="4068"/>
                  </a:lnTo>
                  <a:lnTo>
                    <a:pt x="1058" y="4071"/>
                  </a:lnTo>
                  <a:lnTo>
                    <a:pt x="1071" y="4077"/>
                  </a:lnTo>
                  <a:lnTo>
                    <a:pt x="1087" y="4084"/>
                  </a:lnTo>
                  <a:lnTo>
                    <a:pt x="1106" y="4092"/>
                  </a:lnTo>
                  <a:lnTo>
                    <a:pt x="1120" y="4100"/>
                  </a:lnTo>
                  <a:lnTo>
                    <a:pt x="1127" y="4106"/>
                  </a:lnTo>
                  <a:lnTo>
                    <a:pt x="1130" y="4111"/>
                  </a:lnTo>
                  <a:lnTo>
                    <a:pt x="1133" y="4117"/>
                  </a:lnTo>
                  <a:lnTo>
                    <a:pt x="1135" y="4122"/>
                  </a:lnTo>
                  <a:lnTo>
                    <a:pt x="1140" y="4127"/>
                  </a:lnTo>
                  <a:lnTo>
                    <a:pt x="1146" y="4130"/>
                  </a:lnTo>
                  <a:lnTo>
                    <a:pt x="1156" y="4132"/>
                  </a:lnTo>
                  <a:lnTo>
                    <a:pt x="1166" y="4131"/>
                  </a:lnTo>
                  <a:lnTo>
                    <a:pt x="1175" y="4128"/>
                  </a:lnTo>
                  <a:lnTo>
                    <a:pt x="1181" y="4123"/>
                  </a:lnTo>
                  <a:lnTo>
                    <a:pt x="1187" y="4118"/>
                  </a:lnTo>
                  <a:lnTo>
                    <a:pt x="1193" y="4114"/>
                  </a:lnTo>
                  <a:lnTo>
                    <a:pt x="1200" y="4110"/>
                  </a:lnTo>
                  <a:lnTo>
                    <a:pt x="1208" y="4109"/>
                  </a:lnTo>
                  <a:lnTo>
                    <a:pt x="1225" y="4110"/>
                  </a:lnTo>
                  <a:lnTo>
                    <a:pt x="1244" y="4115"/>
                  </a:lnTo>
                  <a:lnTo>
                    <a:pt x="1263" y="4119"/>
                  </a:lnTo>
                  <a:lnTo>
                    <a:pt x="1282" y="4121"/>
                  </a:lnTo>
                  <a:lnTo>
                    <a:pt x="1296" y="4122"/>
                  </a:lnTo>
                  <a:lnTo>
                    <a:pt x="1308" y="4122"/>
                  </a:lnTo>
                  <a:lnTo>
                    <a:pt x="1318" y="4119"/>
                  </a:lnTo>
                  <a:lnTo>
                    <a:pt x="1326" y="4114"/>
                  </a:lnTo>
                  <a:lnTo>
                    <a:pt x="1330" y="4104"/>
                  </a:lnTo>
                  <a:lnTo>
                    <a:pt x="1330" y="4095"/>
                  </a:lnTo>
                  <a:lnTo>
                    <a:pt x="1328" y="4088"/>
                  </a:lnTo>
                  <a:lnTo>
                    <a:pt x="1326" y="4082"/>
                  </a:lnTo>
                  <a:lnTo>
                    <a:pt x="1324" y="4075"/>
                  </a:lnTo>
                  <a:lnTo>
                    <a:pt x="1326" y="4070"/>
                  </a:lnTo>
                  <a:lnTo>
                    <a:pt x="1332" y="4063"/>
                  </a:lnTo>
                  <a:lnTo>
                    <a:pt x="1348" y="4053"/>
                  </a:lnTo>
                  <a:lnTo>
                    <a:pt x="1364" y="4047"/>
                  </a:lnTo>
                  <a:lnTo>
                    <a:pt x="1383" y="4042"/>
                  </a:lnTo>
                  <a:lnTo>
                    <a:pt x="1402" y="4044"/>
                  </a:lnTo>
                  <a:lnTo>
                    <a:pt x="1418" y="4048"/>
                  </a:lnTo>
                  <a:lnTo>
                    <a:pt x="1432" y="4052"/>
                  </a:lnTo>
                  <a:lnTo>
                    <a:pt x="1443" y="4056"/>
                  </a:lnTo>
                  <a:lnTo>
                    <a:pt x="1453" y="4057"/>
                  </a:lnTo>
                  <a:lnTo>
                    <a:pt x="1459" y="4053"/>
                  </a:lnTo>
                  <a:lnTo>
                    <a:pt x="1464" y="4047"/>
                  </a:lnTo>
                  <a:lnTo>
                    <a:pt x="1469" y="4040"/>
                  </a:lnTo>
                  <a:lnTo>
                    <a:pt x="1476" y="4034"/>
                  </a:lnTo>
                  <a:lnTo>
                    <a:pt x="1485" y="4026"/>
                  </a:lnTo>
                  <a:lnTo>
                    <a:pt x="1498" y="4018"/>
                  </a:lnTo>
                  <a:lnTo>
                    <a:pt x="1514" y="4012"/>
                  </a:lnTo>
                  <a:lnTo>
                    <a:pt x="1528" y="4007"/>
                  </a:lnTo>
                  <a:lnTo>
                    <a:pt x="1538" y="4004"/>
                  </a:lnTo>
                  <a:lnTo>
                    <a:pt x="1545" y="4002"/>
                  </a:lnTo>
                  <a:lnTo>
                    <a:pt x="1551" y="4002"/>
                  </a:lnTo>
                  <a:lnTo>
                    <a:pt x="1557" y="4003"/>
                  </a:lnTo>
                  <a:lnTo>
                    <a:pt x="1564" y="4005"/>
                  </a:lnTo>
                  <a:lnTo>
                    <a:pt x="1575" y="4008"/>
                  </a:lnTo>
                  <a:lnTo>
                    <a:pt x="1592" y="4013"/>
                  </a:lnTo>
                  <a:lnTo>
                    <a:pt x="1605" y="4014"/>
                  </a:lnTo>
                  <a:lnTo>
                    <a:pt x="1616" y="4012"/>
                  </a:lnTo>
                  <a:lnTo>
                    <a:pt x="1626" y="4007"/>
                  </a:lnTo>
                  <a:lnTo>
                    <a:pt x="1633" y="4001"/>
                  </a:lnTo>
                  <a:lnTo>
                    <a:pt x="1641" y="3996"/>
                  </a:lnTo>
                  <a:lnTo>
                    <a:pt x="1649" y="3999"/>
                  </a:lnTo>
                  <a:lnTo>
                    <a:pt x="1656" y="4004"/>
                  </a:lnTo>
                  <a:lnTo>
                    <a:pt x="1666" y="4012"/>
                  </a:lnTo>
                  <a:lnTo>
                    <a:pt x="1677" y="4019"/>
                  </a:lnTo>
                  <a:lnTo>
                    <a:pt x="1687" y="4024"/>
                  </a:lnTo>
                  <a:lnTo>
                    <a:pt x="1697" y="4023"/>
                  </a:lnTo>
                  <a:lnTo>
                    <a:pt x="1706" y="4019"/>
                  </a:lnTo>
                  <a:lnTo>
                    <a:pt x="1716" y="4014"/>
                  </a:lnTo>
                  <a:lnTo>
                    <a:pt x="1726" y="4007"/>
                  </a:lnTo>
                  <a:lnTo>
                    <a:pt x="1740" y="4000"/>
                  </a:lnTo>
                  <a:lnTo>
                    <a:pt x="1754" y="3994"/>
                  </a:lnTo>
                  <a:lnTo>
                    <a:pt x="1767" y="3990"/>
                  </a:lnTo>
                  <a:lnTo>
                    <a:pt x="1780" y="3988"/>
                  </a:lnTo>
                  <a:lnTo>
                    <a:pt x="1795" y="3987"/>
                  </a:lnTo>
                  <a:lnTo>
                    <a:pt x="1813" y="3987"/>
                  </a:lnTo>
                  <a:lnTo>
                    <a:pt x="1835" y="3985"/>
                  </a:lnTo>
                  <a:lnTo>
                    <a:pt x="1852" y="3983"/>
                  </a:lnTo>
                  <a:lnTo>
                    <a:pt x="1868" y="3980"/>
                  </a:lnTo>
                  <a:lnTo>
                    <a:pt x="1880" y="3976"/>
                  </a:lnTo>
                  <a:lnTo>
                    <a:pt x="1890" y="3973"/>
                  </a:lnTo>
                  <a:lnTo>
                    <a:pt x="1899" y="3972"/>
                  </a:lnTo>
                  <a:lnTo>
                    <a:pt x="1911" y="3973"/>
                  </a:lnTo>
                  <a:lnTo>
                    <a:pt x="1925" y="3980"/>
                  </a:lnTo>
                  <a:lnTo>
                    <a:pt x="1944" y="3989"/>
                  </a:lnTo>
                  <a:lnTo>
                    <a:pt x="1963" y="3994"/>
                  </a:lnTo>
                  <a:lnTo>
                    <a:pt x="1980" y="3998"/>
                  </a:lnTo>
                  <a:lnTo>
                    <a:pt x="1998" y="3999"/>
                  </a:lnTo>
                  <a:lnTo>
                    <a:pt x="2015" y="3999"/>
                  </a:lnTo>
                  <a:lnTo>
                    <a:pt x="2028" y="3998"/>
                  </a:lnTo>
                  <a:lnTo>
                    <a:pt x="2036" y="3995"/>
                  </a:lnTo>
                  <a:lnTo>
                    <a:pt x="2044" y="3991"/>
                  </a:lnTo>
                  <a:lnTo>
                    <a:pt x="2050" y="3985"/>
                  </a:lnTo>
                  <a:lnTo>
                    <a:pt x="2059" y="3979"/>
                  </a:lnTo>
                  <a:lnTo>
                    <a:pt x="2072" y="3970"/>
                  </a:lnTo>
                  <a:lnTo>
                    <a:pt x="2093" y="3960"/>
                  </a:lnTo>
                  <a:lnTo>
                    <a:pt x="2113" y="3955"/>
                  </a:lnTo>
                  <a:lnTo>
                    <a:pt x="2129" y="3953"/>
                  </a:lnTo>
                  <a:lnTo>
                    <a:pt x="2144" y="3950"/>
                  </a:lnTo>
                  <a:lnTo>
                    <a:pt x="2152" y="3945"/>
                  </a:lnTo>
                  <a:lnTo>
                    <a:pt x="2159" y="3937"/>
                  </a:lnTo>
                  <a:lnTo>
                    <a:pt x="2167" y="3927"/>
                  </a:lnTo>
                  <a:lnTo>
                    <a:pt x="2176" y="3918"/>
                  </a:lnTo>
                  <a:lnTo>
                    <a:pt x="2188" y="3908"/>
                  </a:lnTo>
                  <a:lnTo>
                    <a:pt x="2204" y="3903"/>
                  </a:lnTo>
                  <a:lnTo>
                    <a:pt x="2218" y="3903"/>
                  </a:lnTo>
                  <a:lnTo>
                    <a:pt x="2232" y="3903"/>
                  </a:lnTo>
                  <a:lnTo>
                    <a:pt x="2245" y="3903"/>
                  </a:lnTo>
                  <a:lnTo>
                    <a:pt x="2257" y="3900"/>
                  </a:lnTo>
                  <a:lnTo>
                    <a:pt x="2262" y="3896"/>
                  </a:lnTo>
                  <a:lnTo>
                    <a:pt x="2263" y="3891"/>
                  </a:lnTo>
                  <a:lnTo>
                    <a:pt x="2262" y="3887"/>
                  </a:lnTo>
                  <a:lnTo>
                    <a:pt x="2260" y="3883"/>
                  </a:lnTo>
                  <a:lnTo>
                    <a:pt x="2258" y="3877"/>
                  </a:lnTo>
                  <a:lnTo>
                    <a:pt x="2258" y="3871"/>
                  </a:lnTo>
                  <a:lnTo>
                    <a:pt x="2263" y="3862"/>
                  </a:lnTo>
                  <a:lnTo>
                    <a:pt x="2272" y="3853"/>
                  </a:lnTo>
                  <a:lnTo>
                    <a:pt x="2289" y="3837"/>
                  </a:lnTo>
                  <a:lnTo>
                    <a:pt x="2304" y="3824"/>
                  </a:lnTo>
                  <a:lnTo>
                    <a:pt x="2319" y="3811"/>
                  </a:lnTo>
                  <a:lnTo>
                    <a:pt x="2334" y="3802"/>
                  </a:lnTo>
                  <a:lnTo>
                    <a:pt x="2350" y="3793"/>
                  </a:lnTo>
                  <a:lnTo>
                    <a:pt x="2364" y="3787"/>
                  </a:lnTo>
                  <a:lnTo>
                    <a:pt x="2373" y="3784"/>
                  </a:lnTo>
                  <a:lnTo>
                    <a:pt x="2380" y="3780"/>
                  </a:lnTo>
                  <a:lnTo>
                    <a:pt x="2383" y="3775"/>
                  </a:lnTo>
                  <a:lnTo>
                    <a:pt x="2384" y="3768"/>
                  </a:lnTo>
                  <a:lnTo>
                    <a:pt x="2384" y="3758"/>
                  </a:lnTo>
                  <a:lnTo>
                    <a:pt x="2383" y="3746"/>
                  </a:lnTo>
                  <a:lnTo>
                    <a:pt x="2379" y="3735"/>
                  </a:lnTo>
                  <a:lnTo>
                    <a:pt x="2375" y="3725"/>
                  </a:lnTo>
                  <a:lnTo>
                    <a:pt x="2372" y="3714"/>
                  </a:lnTo>
                  <a:lnTo>
                    <a:pt x="2373" y="3702"/>
                  </a:lnTo>
                  <a:lnTo>
                    <a:pt x="2379" y="3690"/>
                  </a:lnTo>
                  <a:lnTo>
                    <a:pt x="2388" y="3678"/>
                  </a:lnTo>
                  <a:lnTo>
                    <a:pt x="2393" y="3667"/>
                  </a:lnTo>
                  <a:lnTo>
                    <a:pt x="2398" y="3658"/>
                  </a:lnTo>
                  <a:lnTo>
                    <a:pt x="2399" y="3652"/>
                  </a:lnTo>
                  <a:lnTo>
                    <a:pt x="2395" y="3647"/>
                  </a:lnTo>
                  <a:lnTo>
                    <a:pt x="2389" y="3645"/>
                  </a:lnTo>
                  <a:lnTo>
                    <a:pt x="2379" y="3646"/>
                  </a:lnTo>
                  <a:lnTo>
                    <a:pt x="2366" y="3647"/>
                  </a:lnTo>
                  <a:lnTo>
                    <a:pt x="2349" y="3651"/>
                  </a:lnTo>
                  <a:lnTo>
                    <a:pt x="2332" y="3654"/>
                  </a:lnTo>
                  <a:lnTo>
                    <a:pt x="2313" y="3657"/>
                  </a:lnTo>
                  <a:lnTo>
                    <a:pt x="2297" y="3660"/>
                  </a:lnTo>
                  <a:lnTo>
                    <a:pt x="2283" y="3664"/>
                  </a:lnTo>
                  <a:lnTo>
                    <a:pt x="2272" y="3667"/>
                  </a:lnTo>
                  <a:lnTo>
                    <a:pt x="2257" y="3671"/>
                  </a:lnTo>
                  <a:lnTo>
                    <a:pt x="2242" y="3676"/>
                  </a:lnTo>
                  <a:lnTo>
                    <a:pt x="2227" y="3679"/>
                  </a:lnTo>
                  <a:lnTo>
                    <a:pt x="2211" y="3680"/>
                  </a:lnTo>
                  <a:lnTo>
                    <a:pt x="2198" y="3678"/>
                  </a:lnTo>
                  <a:lnTo>
                    <a:pt x="2184" y="3675"/>
                  </a:lnTo>
                  <a:lnTo>
                    <a:pt x="2169" y="3671"/>
                  </a:lnTo>
                  <a:lnTo>
                    <a:pt x="2154" y="3668"/>
                  </a:lnTo>
                  <a:lnTo>
                    <a:pt x="2142" y="3667"/>
                  </a:lnTo>
                  <a:lnTo>
                    <a:pt x="2134" y="3666"/>
                  </a:lnTo>
                  <a:lnTo>
                    <a:pt x="2132" y="3665"/>
                  </a:lnTo>
                  <a:lnTo>
                    <a:pt x="2132" y="3660"/>
                  </a:lnTo>
                  <a:lnTo>
                    <a:pt x="2134" y="3654"/>
                  </a:lnTo>
                  <a:lnTo>
                    <a:pt x="2138" y="3647"/>
                  </a:lnTo>
                  <a:lnTo>
                    <a:pt x="2144" y="3641"/>
                  </a:lnTo>
                  <a:lnTo>
                    <a:pt x="2150" y="3635"/>
                  </a:lnTo>
                  <a:lnTo>
                    <a:pt x="2152" y="3631"/>
                  </a:lnTo>
                  <a:lnTo>
                    <a:pt x="2149" y="3626"/>
                  </a:lnTo>
                  <a:lnTo>
                    <a:pt x="2142" y="3622"/>
                  </a:lnTo>
                  <a:lnTo>
                    <a:pt x="2133" y="3618"/>
                  </a:lnTo>
                  <a:lnTo>
                    <a:pt x="2123" y="3614"/>
                  </a:lnTo>
                  <a:lnTo>
                    <a:pt x="2114" y="3613"/>
                  </a:lnTo>
                  <a:lnTo>
                    <a:pt x="2107" y="3614"/>
                  </a:lnTo>
                  <a:lnTo>
                    <a:pt x="2102" y="3614"/>
                  </a:lnTo>
                  <a:lnTo>
                    <a:pt x="2098" y="3613"/>
                  </a:lnTo>
                  <a:lnTo>
                    <a:pt x="2094" y="3610"/>
                  </a:lnTo>
                  <a:lnTo>
                    <a:pt x="2094" y="3607"/>
                  </a:lnTo>
                  <a:lnTo>
                    <a:pt x="2098" y="3601"/>
                  </a:lnTo>
                  <a:lnTo>
                    <a:pt x="2105" y="3597"/>
                  </a:lnTo>
                  <a:lnTo>
                    <a:pt x="2118" y="3593"/>
                  </a:lnTo>
                  <a:lnTo>
                    <a:pt x="2132" y="3591"/>
                  </a:lnTo>
                  <a:lnTo>
                    <a:pt x="2144" y="3593"/>
                  </a:lnTo>
                  <a:lnTo>
                    <a:pt x="2154" y="3596"/>
                  </a:lnTo>
                  <a:lnTo>
                    <a:pt x="2163" y="3599"/>
                  </a:lnTo>
                  <a:lnTo>
                    <a:pt x="2172" y="3602"/>
                  </a:lnTo>
                  <a:lnTo>
                    <a:pt x="2180" y="3602"/>
                  </a:lnTo>
                  <a:lnTo>
                    <a:pt x="2187" y="3598"/>
                  </a:lnTo>
                  <a:lnTo>
                    <a:pt x="2195" y="3589"/>
                  </a:lnTo>
                  <a:lnTo>
                    <a:pt x="2205" y="3574"/>
                  </a:lnTo>
                  <a:lnTo>
                    <a:pt x="2214" y="3562"/>
                  </a:lnTo>
                  <a:lnTo>
                    <a:pt x="2221" y="3550"/>
                  </a:lnTo>
                  <a:lnTo>
                    <a:pt x="2227" y="3540"/>
                  </a:lnTo>
                  <a:lnTo>
                    <a:pt x="2228" y="3530"/>
                  </a:lnTo>
                  <a:lnTo>
                    <a:pt x="2223" y="3519"/>
                  </a:lnTo>
                  <a:lnTo>
                    <a:pt x="2217" y="3514"/>
                  </a:lnTo>
                  <a:lnTo>
                    <a:pt x="2208" y="3510"/>
                  </a:lnTo>
                  <a:lnTo>
                    <a:pt x="2197" y="3508"/>
                  </a:lnTo>
                  <a:lnTo>
                    <a:pt x="2185" y="3508"/>
                  </a:lnTo>
                  <a:lnTo>
                    <a:pt x="2174" y="3508"/>
                  </a:lnTo>
                  <a:lnTo>
                    <a:pt x="2164" y="3508"/>
                  </a:lnTo>
                  <a:lnTo>
                    <a:pt x="2157" y="3507"/>
                  </a:lnTo>
                  <a:lnTo>
                    <a:pt x="2152" y="3504"/>
                  </a:lnTo>
                  <a:lnTo>
                    <a:pt x="2152" y="3500"/>
                  </a:lnTo>
                  <a:lnTo>
                    <a:pt x="2157" y="3492"/>
                  </a:lnTo>
                  <a:lnTo>
                    <a:pt x="2163" y="3486"/>
                  </a:lnTo>
                  <a:lnTo>
                    <a:pt x="2171" y="3482"/>
                  </a:lnTo>
                  <a:lnTo>
                    <a:pt x="2181" y="3478"/>
                  </a:lnTo>
                  <a:lnTo>
                    <a:pt x="2194" y="3471"/>
                  </a:lnTo>
                  <a:lnTo>
                    <a:pt x="2208" y="3462"/>
                  </a:lnTo>
                  <a:lnTo>
                    <a:pt x="2219" y="3456"/>
                  </a:lnTo>
                  <a:lnTo>
                    <a:pt x="2229" y="3454"/>
                  </a:lnTo>
                  <a:lnTo>
                    <a:pt x="2237" y="3454"/>
                  </a:lnTo>
                  <a:lnTo>
                    <a:pt x="2242" y="3456"/>
                  </a:lnTo>
                  <a:lnTo>
                    <a:pt x="2249" y="3458"/>
                  </a:lnTo>
                  <a:lnTo>
                    <a:pt x="2254" y="3461"/>
                  </a:lnTo>
                  <a:lnTo>
                    <a:pt x="2261" y="3463"/>
                  </a:lnTo>
                  <a:lnTo>
                    <a:pt x="2267" y="3463"/>
                  </a:lnTo>
                  <a:lnTo>
                    <a:pt x="2275" y="3461"/>
                  </a:lnTo>
                  <a:lnTo>
                    <a:pt x="2285" y="3455"/>
                  </a:lnTo>
                  <a:lnTo>
                    <a:pt x="2295" y="3446"/>
                  </a:lnTo>
                  <a:lnTo>
                    <a:pt x="2304" y="3437"/>
                  </a:lnTo>
                  <a:lnTo>
                    <a:pt x="2313" y="3426"/>
                  </a:lnTo>
                  <a:lnTo>
                    <a:pt x="2321" y="3417"/>
                  </a:lnTo>
                  <a:lnTo>
                    <a:pt x="2325" y="3411"/>
                  </a:lnTo>
                  <a:lnTo>
                    <a:pt x="2326" y="3406"/>
                  </a:lnTo>
                  <a:lnTo>
                    <a:pt x="2324" y="3402"/>
                  </a:lnTo>
                  <a:lnTo>
                    <a:pt x="2320" y="3397"/>
                  </a:lnTo>
                  <a:lnTo>
                    <a:pt x="2317" y="3391"/>
                  </a:lnTo>
                  <a:lnTo>
                    <a:pt x="2314" y="3385"/>
                  </a:lnTo>
                  <a:lnTo>
                    <a:pt x="2314" y="3379"/>
                  </a:lnTo>
                  <a:lnTo>
                    <a:pt x="2320" y="3374"/>
                  </a:lnTo>
                  <a:lnTo>
                    <a:pt x="2327" y="3369"/>
                  </a:lnTo>
                  <a:lnTo>
                    <a:pt x="2335" y="3365"/>
                  </a:lnTo>
                  <a:lnTo>
                    <a:pt x="2343" y="3361"/>
                  </a:lnTo>
                  <a:lnTo>
                    <a:pt x="2350" y="3354"/>
                  </a:lnTo>
                  <a:lnTo>
                    <a:pt x="2359" y="3344"/>
                  </a:lnTo>
                  <a:lnTo>
                    <a:pt x="2367" y="3330"/>
                  </a:lnTo>
                  <a:lnTo>
                    <a:pt x="2373" y="3321"/>
                  </a:lnTo>
                  <a:lnTo>
                    <a:pt x="2379" y="3315"/>
                  </a:lnTo>
                  <a:lnTo>
                    <a:pt x="2385" y="3312"/>
                  </a:lnTo>
                  <a:lnTo>
                    <a:pt x="2392" y="3310"/>
                  </a:lnTo>
                  <a:lnTo>
                    <a:pt x="2399" y="3308"/>
                  </a:lnTo>
                  <a:lnTo>
                    <a:pt x="2404" y="3306"/>
                  </a:lnTo>
                  <a:lnTo>
                    <a:pt x="2408" y="3300"/>
                  </a:lnTo>
                  <a:lnTo>
                    <a:pt x="2413" y="3293"/>
                  </a:lnTo>
                  <a:lnTo>
                    <a:pt x="2415" y="3280"/>
                  </a:lnTo>
                  <a:lnTo>
                    <a:pt x="2417" y="3259"/>
                  </a:lnTo>
                  <a:lnTo>
                    <a:pt x="2419" y="3237"/>
                  </a:lnTo>
                  <a:lnTo>
                    <a:pt x="2420" y="3214"/>
                  </a:lnTo>
                  <a:lnTo>
                    <a:pt x="2422" y="3191"/>
                  </a:lnTo>
                  <a:lnTo>
                    <a:pt x="2423" y="3171"/>
                  </a:lnTo>
                  <a:lnTo>
                    <a:pt x="2426" y="3155"/>
                  </a:lnTo>
                  <a:lnTo>
                    <a:pt x="2430" y="3144"/>
                  </a:lnTo>
                  <a:lnTo>
                    <a:pt x="2438" y="3131"/>
                  </a:lnTo>
                  <a:lnTo>
                    <a:pt x="2443" y="3116"/>
                  </a:lnTo>
                  <a:lnTo>
                    <a:pt x="2448" y="3101"/>
                  </a:lnTo>
                  <a:lnTo>
                    <a:pt x="2448" y="3085"/>
                  </a:lnTo>
                  <a:lnTo>
                    <a:pt x="2443" y="3065"/>
                  </a:lnTo>
                  <a:lnTo>
                    <a:pt x="2440" y="3052"/>
                  </a:lnTo>
                  <a:lnTo>
                    <a:pt x="2439" y="3040"/>
                  </a:lnTo>
                  <a:lnTo>
                    <a:pt x="2441" y="3028"/>
                  </a:lnTo>
                  <a:lnTo>
                    <a:pt x="2442" y="3016"/>
                  </a:lnTo>
                  <a:lnTo>
                    <a:pt x="2443" y="3005"/>
                  </a:lnTo>
                  <a:lnTo>
                    <a:pt x="2440" y="2993"/>
                  </a:lnTo>
                  <a:lnTo>
                    <a:pt x="2433" y="2981"/>
                  </a:lnTo>
                  <a:lnTo>
                    <a:pt x="2423" y="2969"/>
                  </a:lnTo>
                  <a:lnTo>
                    <a:pt x="2411" y="2956"/>
                  </a:lnTo>
                  <a:lnTo>
                    <a:pt x="2396" y="2942"/>
                  </a:lnTo>
                  <a:lnTo>
                    <a:pt x="2382" y="2928"/>
                  </a:lnTo>
                  <a:lnTo>
                    <a:pt x="2367" y="2915"/>
                  </a:lnTo>
                  <a:lnTo>
                    <a:pt x="2354" y="2904"/>
                  </a:lnTo>
                  <a:lnTo>
                    <a:pt x="2342" y="2894"/>
                  </a:lnTo>
                  <a:lnTo>
                    <a:pt x="2333" y="2888"/>
                  </a:lnTo>
                  <a:lnTo>
                    <a:pt x="2324" y="2883"/>
                  </a:lnTo>
                  <a:lnTo>
                    <a:pt x="2310" y="2878"/>
                  </a:lnTo>
                  <a:lnTo>
                    <a:pt x="2292" y="2873"/>
                  </a:lnTo>
                  <a:lnTo>
                    <a:pt x="2272" y="2868"/>
                  </a:lnTo>
                  <a:lnTo>
                    <a:pt x="2250" y="2864"/>
                  </a:lnTo>
                  <a:lnTo>
                    <a:pt x="2227" y="2859"/>
                  </a:lnTo>
                  <a:lnTo>
                    <a:pt x="2206" y="2856"/>
                  </a:lnTo>
                  <a:lnTo>
                    <a:pt x="2186" y="2854"/>
                  </a:lnTo>
                  <a:lnTo>
                    <a:pt x="2170" y="2853"/>
                  </a:lnTo>
                  <a:lnTo>
                    <a:pt x="2158" y="2853"/>
                  </a:lnTo>
                  <a:lnTo>
                    <a:pt x="2144" y="2854"/>
                  </a:lnTo>
                  <a:lnTo>
                    <a:pt x="2126" y="2855"/>
                  </a:lnTo>
                  <a:lnTo>
                    <a:pt x="2107" y="2856"/>
                  </a:lnTo>
                  <a:lnTo>
                    <a:pt x="2090" y="2857"/>
                  </a:lnTo>
                  <a:lnTo>
                    <a:pt x="2073" y="2858"/>
                  </a:lnTo>
                  <a:lnTo>
                    <a:pt x="2059" y="2859"/>
                  </a:lnTo>
                  <a:lnTo>
                    <a:pt x="2049" y="2863"/>
                  </a:lnTo>
                  <a:lnTo>
                    <a:pt x="2042" y="2869"/>
                  </a:lnTo>
                  <a:lnTo>
                    <a:pt x="2034" y="2881"/>
                  </a:lnTo>
                  <a:lnTo>
                    <a:pt x="2026" y="2895"/>
                  </a:lnTo>
                  <a:lnTo>
                    <a:pt x="2020" y="2911"/>
                  </a:lnTo>
                  <a:lnTo>
                    <a:pt x="2014" y="2925"/>
                  </a:lnTo>
                  <a:lnTo>
                    <a:pt x="2011" y="2936"/>
                  </a:lnTo>
                  <a:lnTo>
                    <a:pt x="2007" y="2946"/>
                  </a:lnTo>
                  <a:lnTo>
                    <a:pt x="2001" y="2952"/>
                  </a:lnTo>
                  <a:lnTo>
                    <a:pt x="1992" y="2954"/>
                  </a:lnTo>
                  <a:lnTo>
                    <a:pt x="1980" y="2954"/>
                  </a:lnTo>
                  <a:lnTo>
                    <a:pt x="1968" y="2951"/>
                  </a:lnTo>
                  <a:lnTo>
                    <a:pt x="1959" y="2945"/>
                  </a:lnTo>
                  <a:lnTo>
                    <a:pt x="1949" y="2937"/>
                  </a:lnTo>
                  <a:lnTo>
                    <a:pt x="1940" y="2928"/>
                  </a:lnTo>
                  <a:lnTo>
                    <a:pt x="1931" y="2921"/>
                  </a:lnTo>
                  <a:lnTo>
                    <a:pt x="1920" y="2915"/>
                  </a:lnTo>
                  <a:lnTo>
                    <a:pt x="1909" y="2910"/>
                  </a:lnTo>
                  <a:lnTo>
                    <a:pt x="1899" y="2906"/>
                  </a:lnTo>
                  <a:lnTo>
                    <a:pt x="1893" y="2904"/>
                  </a:lnTo>
                  <a:lnTo>
                    <a:pt x="1890" y="2903"/>
                  </a:lnTo>
                  <a:lnTo>
                    <a:pt x="1892" y="2901"/>
                  </a:lnTo>
                  <a:lnTo>
                    <a:pt x="1895" y="2893"/>
                  </a:lnTo>
                  <a:lnTo>
                    <a:pt x="1902" y="2882"/>
                  </a:lnTo>
                  <a:lnTo>
                    <a:pt x="1910" y="2870"/>
                  </a:lnTo>
                  <a:lnTo>
                    <a:pt x="1920" y="2857"/>
                  </a:lnTo>
                  <a:lnTo>
                    <a:pt x="1932" y="2844"/>
                  </a:lnTo>
                  <a:lnTo>
                    <a:pt x="1944" y="2834"/>
                  </a:lnTo>
                  <a:lnTo>
                    <a:pt x="1955" y="2825"/>
                  </a:lnTo>
                  <a:lnTo>
                    <a:pt x="1966" y="2818"/>
                  </a:lnTo>
                  <a:lnTo>
                    <a:pt x="1975" y="2810"/>
                  </a:lnTo>
                  <a:lnTo>
                    <a:pt x="1983" y="2801"/>
                  </a:lnTo>
                  <a:lnTo>
                    <a:pt x="1987" y="2791"/>
                  </a:lnTo>
                  <a:lnTo>
                    <a:pt x="1988" y="2778"/>
                  </a:lnTo>
                  <a:lnTo>
                    <a:pt x="1986" y="2759"/>
                  </a:lnTo>
                  <a:lnTo>
                    <a:pt x="1980" y="2737"/>
                  </a:lnTo>
                  <a:lnTo>
                    <a:pt x="1972" y="2715"/>
                  </a:lnTo>
                  <a:lnTo>
                    <a:pt x="1963" y="2693"/>
                  </a:lnTo>
                  <a:lnTo>
                    <a:pt x="1952" y="2673"/>
                  </a:lnTo>
                  <a:lnTo>
                    <a:pt x="1939" y="2650"/>
                  </a:lnTo>
                  <a:lnTo>
                    <a:pt x="1925" y="2630"/>
                  </a:lnTo>
                  <a:lnTo>
                    <a:pt x="1910" y="2615"/>
                  </a:lnTo>
                  <a:lnTo>
                    <a:pt x="1897" y="2606"/>
                  </a:lnTo>
                  <a:lnTo>
                    <a:pt x="1886" y="2599"/>
                  </a:lnTo>
                  <a:lnTo>
                    <a:pt x="1874" y="2589"/>
                  </a:lnTo>
                  <a:lnTo>
                    <a:pt x="1861" y="2578"/>
                  </a:lnTo>
                  <a:lnTo>
                    <a:pt x="1849" y="2568"/>
                  </a:lnTo>
                  <a:lnTo>
                    <a:pt x="1837" y="2563"/>
                  </a:lnTo>
                  <a:lnTo>
                    <a:pt x="1824" y="2558"/>
                  </a:lnTo>
                  <a:lnTo>
                    <a:pt x="1812" y="2553"/>
                  </a:lnTo>
                  <a:lnTo>
                    <a:pt x="1801" y="2545"/>
                  </a:lnTo>
                  <a:lnTo>
                    <a:pt x="1790" y="2533"/>
                  </a:lnTo>
                  <a:lnTo>
                    <a:pt x="1782" y="2523"/>
                  </a:lnTo>
                  <a:lnTo>
                    <a:pt x="1775" y="2513"/>
                  </a:lnTo>
                  <a:lnTo>
                    <a:pt x="1767" y="2506"/>
                  </a:lnTo>
                  <a:lnTo>
                    <a:pt x="1760" y="2499"/>
                  </a:lnTo>
                  <a:lnTo>
                    <a:pt x="1755" y="2495"/>
                  </a:lnTo>
                  <a:lnTo>
                    <a:pt x="1754" y="2493"/>
                  </a:lnTo>
                  <a:lnTo>
                    <a:pt x="1756" y="2494"/>
                  </a:lnTo>
                  <a:lnTo>
                    <a:pt x="1764" y="2496"/>
                  </a:lnTo>
                  <a:lnTo>
                    <a:pt x="1775" y="2499"/>
                  </a:lnTo>
                  <a:lnTo>
                    <a:pt x="1787" y="2505"/>
                  </a:lnTo>
                  <a:lnTo>
                    <a:pt x="1800" y="2510"/>
                  </a:lnTo>
                  <a:lnTo>
                    <a:pt x="1813" y="2518"/>
                  </a:lnTo>
                  <a:lnTo>
                    <a:pt x="1823" y="2524"/>
                  </a:lnTo>
                  <a:lnTo>
                    <a:pt x="1830" y="2529"/>
                  </a:lnTo>
                  <a:lnTo>
                    <a:pt x="1837" y="2532"/>
                  </a:lnTo>
                  <a:lnTo>
                    <a:pt x="1844" y="2534"/>
                  </a:lnTo>
                  <a:lnTo>
                    <a:pt x="1851" y="2534"/>
                  </a:lnTo>
                  <a:lnTo>
                    <a:pt x="1863" y="2535"/>
                  </a:lnTo>
                  <a:lnTo>
                    <a:pt x="1878" y="2535"/>
                  </a:lnTo>
                  <a:lnTo>
                    <a:pt x="1888" y="2534"/>
                  </a:lnTo>
                  <a:lnTo>
                    <a:pt x="1896" y="2532"/>
                  </a:lnTo>
                  <a:lnTo>
                    <a:pt x="1899" y="2531"/>
                  </a:lnTo>
                  <a:lnTo>
                    <a:pt x="1902" y="2530"/>
                  </a:lnTo>
                  <a:lnTo>
                    <a:pt x="1899" y="2528"/>
                  </a:lnTo>
                  <a:lnTo>
                    <a:pt x="1895" y="2523"/>
                  </a:lnTo>
                  <a:lnTo>
                    <a:pt x="1888" y="2516"/>
                  </a:lnTo>
                  <a:lnTo>
                    <a:pt x="1881" y="2506"/>
                  </a:lnTo>
                  <a:lnTo>
                    <a:pt x="1872" y="2495"/>
                  </a:lnTo>
                  <a:lnTo>
                    <a:pt x="1863" y="2483"/>
                  </a:lnTo>
                  <a:lnTo>
                    <a:pt x="1855" y="2471"/>
                  </a:lnTo>
                  <a:lnTo>
                    <a:pt x="1848" y="2461"/>
                  </a:lnTo>
                  <a:lnTo>
                    <a:pt x="1843" y="2451"/>
                  </a:lnTo>
                  <a:lnTo>
                    <a:pt x="1836" y="2440"/>
                  </a:lnTo>
                  <a:lnTo>
                    <a:pt x="1825" y="2429"/>
                  </a:lnTo>
                  <a:lnTo>
                    <a:pt x="1813" y="2417"/>
                  </a:lnTo>
                  <a:lnTo>
                    <a:pt x="1802" y="2406"/>
                  </a:lnTo>
                  <a:lnTo>
                    <a:pt x="1792" y="2395"/>
                  </a:lnTo>
                  <a:lnTo>
                    <a:pt x="1786" y="2386"/>
                  </a:lnTo>
                  <a:lnTo>
                    <a:pt x="1784" y="2378"/>
                  </a:lnTo>
                  <a:lnTo>
                    <a:pt x="1784" y="2369"/>
                  </a:lnTo>
                  <a:lnTo>
                    <a:pt x="1783" y="2360"/>
                  </a:lnTo>
                  <a:lnTo>
                    <a:pt x="1780" y="2351"/>
                  </a:lnTo>
                  <a:lnTo>
                    <a:pt x="1779" y="2342"/>
                  </a:lnTo>
                  <a:lnTo>
                    <a:pt x="1779" y="2332"/>
                  </a:lnTo>
                  <a:lnTo>
                    <a:pt x="1784" y="2321"/>
                  </a:lnTo>
                  <a:lnTo>
                    <a:pt x="1792" y="2313"/>
                  </a:lnTo>
                  <a:lnTo>
                    <a:pt x="1800" y="2310"/>
                  </a:lnTo>
                  <a:lnTo>
                    <a:pt x="1807" y="2308"/>
                  </a:lnTo>
                  <a:lnTo>
                    <a:pt x="1813" y="2306"/>
                  </a:lnTo>
                  <a:lnTo>
                    <a:pt x="1817" y="2304"/>
                  </a:lnTo>
                  <a:lnTo>
                    <a:pt x="1818" y="2299"/>
                  </a:lnTo>
                  <a:lnTo>
                    <a:pt x="1815" y="2292"/>
                  </a:lnTo>
                  <a:lnTo>
                    <a:pt x="1809" y="2287"/>
                  </a:lnTo>
                  <a:lnTo>
                    <a:pt x="1798" y="2280"/>
                  </a:lnTo>
                  <a:lnTo>
                    <a:pt x="1787" y="2275"/>
                  </a:lnTo>
                  <a:lnTo>
                    <a:pt x="1776" y="2268"/>
                  </a:lnTo>
                  <a:lnTo>
                    <a:pt x="1767" y="2261"/>
                  </a:lnTo>
                  <a:lnTo>
                    <a:pt x="1764" y="2253"/>
                  </a:lnTo>
                  <a:lnTo>
                    <a:pt x="1760" y="2245"/>
                  </a:lnTo>
                  <a:lnTo>
                    <a:pt x="1755" y="2240"/>
                  </a:lnTo>
                  <a:lnTo>
                    <a:pt x="1747" y="2236"/>
                  </a:lnTo>
                  <a:lnTo>
                    <a:pt x="1737" y="2234"/>
                  </a:lnTo>
                  <a:lnTo>
                    <a:pt x="1730" y="2232"/>
                  </a:lnTo>
                  <a:lnTo>
                    <a:pt x="1723" y="2231"/>
                  </a:lnTo>
                  <a:lnTo>
                    <a:pt x="1720" y="2229"/>
                  </a:lnTo>
                  <a:lnTo>
                    <a:pt x="1719" y="2224"/>
                  </a:lnTo>
                  <a:lnTo>
                    <a:pt x="1716" y="2215"/>
                  </a:lnTo>
                  <a:lnTo>
                    <a:pt x="1712" y="2201"/>
                  </a:lnTo>
                  <a:lnTo>
                    <a:pt x="1707" y="2187"/>
                  </a:lnTo>
                  <a:lnTo>
                    <a:pt x="1701" y="2172"/>
                  </a:lnTo>
                  <a:lnTo>
                    <a:pt x="1695" y="2158"/>
                  </a:lnTo>
                  <a:lnTo>
                    <a:pt x="1688" y="2147"/>
                  </a:lnTo>
                  <a:lnTo>
                    <a:pt x="1678" y="2136"/>
                  </a:lnTo>
                  <a:lnTo>
                    <a:pt x="1667" y="2124"/>
                  </a:lnTo>
                  <a:lnTo>
                    <a:pt x="1654" y="2112"/>
                  </a:lnTo>
                  <a:lnTo>
                    <a:pt x="1641" y="2100"/>
                  </a:lnTo>
                  <a:lnTo>
                    <a:pt x="1628" y="2090"/>
                  </a:lnTo>
                  <a:lnTo>
                    <a:pt x="1615" y="2081"/>
                  </a:lnTo>
                  <a:lnTo>
                    <a:pt x="1604" y="2077"/>
                  </a:lnTo>
                  <a:lnTo>
                    <a:pt x="1591" y="2073"/>
                  </a:lnTo>
                  <a:lnTo>
                    <a:pt x="1575" y="2069"/>
                  </a:lnTo>
                  <a:lnTo>
                    <a:pt x="1558" y="2065"/>
                  </a:lnTo>
                  <a:lnTo>
                    <a:pt x="1543" y="2060"/>
                  </a:lnTo>
                  <a:lnTo>
                    <a:pt x="1529" y="2057"/>
                  </a:lnTo>
                  <a:lnTo>
                    <a:pt x="1522" y="2055"/>
                  </a:lnTo>
                  <a:lnTo>
                    <a:pt x="1514" y="2053"/>
                  </a:lnTo>
                  <a:lnTo>
                    <a:pt x="1505" y="2050"/>
                  </a:lnTo>
                  <a:lnTo>
                    <a:pt x="1497" y="2046"/>
                  </a:lnTo>
                  <a:lnTo>
                    <a:pt x="1488" y="2043"/>
                  </a:lnTo>
                  <a:lnTo>
                    <a:pt x="1482" y="2041"/>
                  </a:lnTo>
                  <a:lnTo>
                    <a:pt x="1480" y="2039"/>
                  </a:lnTo>
                  <a:lnTo>
                    <a:pt x="1479" y="2035"/>
                  </a:lnTo>
                  <a:lnTo>
                    <a:pt x="1478" y="2026"/>
                  </a:lnTo>
                  <a:lnTo>
                    <a:pt x="1475" y="2015"/>
                  </a:lnTo>
                  <a:lnTo>
                    <a:pt x="1470" y="2003"/>
                  </a:lnTo>
                  <a:lnTo>
                    <a:pt x="1464" y="1993"/>
                  </a:lnTo>
                  <a:lnTo>
                    <a:pt x="1457" y="1987"/>
                  </a:lnTo>
                  <a:lnTo>
                    <a:pt x="1451" y="1983"/>
                  </a:lnTo>
                  <a:lnTo>
                    <a:pt x="1445" y="1977"/>
                  </a:lnTo>
                  <a:lnTo>
                    <a:pt x="1441" y="1972"/>
                  </a:lnTo>
                  <a:lnTo>
                    <a:pt x="1437" y="1962"/>
                  </a:lnTo>
                  <a:lnTo>
                    <a:pt x="1436" y="1952"/>
                  </a:lnTo>
                  <a:lnTo>
                    <a:pt x="1434" y="1944"/>
                  </a:lnTo>
                  <a:lnTo>
                    <a:pt x="1431" y="1937"/>
                  </a:lnTo>
                  <a:lnTo>
                    <a:pt x="1428" y="1927"/>
                  </a:lnTo>
                  <a:lnTo>
                    <a:pt x="1422" y="1914"/>
                  </a:lnTo>
                  <a:lnTo>
                    <a:pt x="1417" y="1899"/>
                  </a:lnTo>
                  <a:lnTo>
                    <a:pt x="1413" y="1886"/>
                  </a:lnTo>
                  <a:lnTo>
                    <a:pt x="1409" y="1873"/>
                  </a:lnTo>
                  <a:lnTo>
                    <a:pt x="1404" y="1860"/>
                  </a:lnTo>
                  <a:lnTo>
                    <a:pt x="1396" y="1845"/>
                  </a:lnTo>
                  <a:lnTo>
                    <a:pt x="1389" y="1831"/>
                  </a:lnTo>
                  <a:lnTo>
                    <a:pt x="1383" y="1815"/>
                  </a:lnTo>
                  <a:lnTo>
                    <a:pt x="1375" y="1795"/>
                  </a:lnTo>
                  <a:lnTo>
                    <a:pt x="1367" y="1776"/>
                  </a:lnTo>
                  <a:lnTo>
                    <a:pt x="1360" y="1755"/>
                  </a:lnTo>
                  <a:lnTo>
                    <a:pt x="1353" y="1737"/>
                  </a:lnTo>
                  <a:lnTo>
                    <a:pt x="1348" y="1721"/>
                  </a:lnTo>
                  <a:lnTo>
                    <a:pt x="1343" y="1710"/>
                  </a:lnTo>
                  <a:lnTo>
                    <a:pt x="1339" y="1694"/>
                  </a:lnTo>
                  <a:lnTo>
                    <a:pt x="1337" y="1674"/>
                  </a:lnTo>
                  <a:lnTo>
                    <a:pt x="1337" y="1655"/>
                  </a:lnTo>
                  <a:lnTo>
                    <a:pt x="1337" y="1638"/>
                  </a:lnTo>
                  <a:lnTo>
                    <a:pt x="1338" y="1624"/>
                  </a:lnTo>
                  <a:lnTo>
                    <a:pt x="1338" y="1607"/>
                  </a:lnTo>
                  <a:lnTo>
                    <a:pt x="1333" y="1591"/>
                  </a:lnTo>
                  <a:lnTo>
                    <a:pt x="1327" y="1575"/>
                  </a:lnTo>
                  <a:lnTo>
                    <a:pt x="1316" y="1562"/>
                  </a:lnTo>
                  <a:lnTo>
                    <a:pt x="1308" y="1557"/>
                  </a:lnTo>
                  <a:lnTo>
                    <a:pt x="1301" y="1555"/>
                  </a:lnTo>
                  <a:lnTo>
                    <a:pt x="1292" y="1555"/>
                  </a:lnTo>
                  <a:lnTo>
                    <a:pt x="1285" y="1556"/>
                  </a:lnTo>
                  <a:lnTo>
                    <a:pt x="1279" y="1555"/>
                  </a:lnTo>
                  <a:lnTo>
                    <a:pt x="1274" y="1551"/>
                  </a:lnTo>
                  <a:lnTo>
                    <a:pt x="1270" y="1545"/>
                  </a:lnTo>
                  <a:lnTo>
                    <a:pt x="1262" y="1535"/>
                  </a:lnTo>
                  <a:lnTo>
                    <a:pt x="1252" y="1523"/>
                  </a:lnTo>
                  <a:lnTo>
                    <a:pt x="1242" y="1509"/>
                  </a:lnTo>
                  <a:lnTo>
                    <a:pt x="1229" y="1493"/>
                  </a:lnTo>
                  <a:lnTo>
                    <a:pt x="1220" y="1479"/>
                  </a:lnTo>
                  <a:lnTo>
                    <a:pt x="1210" y="1465"/>
                  </a:lnTo>
                  <a:lnTo>
                    <a:pt x="1204" y="1453"/>
                  </a:lnTo>
                  <a:lnTo>
                    <a:pt x="1194" y="1432"/>
                  </a:lnTo>
                  <a:lnTo>
                    <a:pt x="1182" y="1414"/>
                  </a:lnTo>
                  <a:lnTo>
                    <a:pt x="1171" y="1402"/>
                  </a:lnTo>
                  <a:lnTo>
                    <a:pt x="1161" y="1395"/>
                  </a:lnTo>
                  <a:lnTo>
                    <a:pt x="1152" y="1393"/>
                  </a:lnTo>
                  <a:lnTo>
                    <a:pt x="1142" y="1393"/>
                  </a:lnTo>
                  <a:lnTo>
                    <a:pt x="1131" y="1393"/>
                  </a:lnTo>
                  <a:lnTo>
                    <a:pt x="1119" y="1391"/>
                  </a:lnTo>
                  <a:lnTo>
                    <a:pt x="1108" y="1386"/>
                  </a:lnTo>
                  <a:lnTo>
                    <a:pt x="1095" y="1377"/>
                  </a:lnTo>
                  <a:lnTo>
                    <a:pt x="1084" y="1370"/>
                  </a:lnTo>
                  <a:lnTo>
                    <a:pt x="1072" y="1364"/>
                  </a:lnTo>
                  <a:lnTo>
                    <a:pt x="1055" y="1362"/>
                  </a:lnTo>
                  <a:lnTo>
                    <a:pt x="1044" y="1358"/>
                  </a:lnTo>
                  <a:lnTo>
                    <a:pt x="1035" y="1350"/>
                  </a:lnTo>
                  <a:lnTo>
                    <a:pt x="1026" y="1340"/>
                  </a:lnTo>
                  <a:lnTo>
                    <a:pt x="1018" y="1330"/>
                  </a:lnTo>
                  <a:lnTo>
                    <a:pt x="1011" y="1323"/>
                  </a:lnTo>
                  <a:lnTo>
                    <a:pt x="1003" y="1319"/>
                  </a:lnTo>
                  <a:lnTo>
                    <a:pt x="992" y="1323"/>
                  </a:lnTo>
                  <a:lnTo>
                    <a:pt x="979" y="1329"/>
                  </a:lnTo>
                  <a:lnTo>
                    <a:pt x="966" y="1339"/>
                  </a:lnTo>
                  <a:lnTo>
                    <a:pt x="955" y="1349"/>
                  </a:lnTo>
                  <a:lnTo>
                    <a:pt x="945" y="1359"/>
                  </a:lnTo>
                  <a:lnTo>
                    <a:pt x="933" y="1370"/>
                  </a:lnTo>
                  <a:lnTo>
                    <a:pt x="917" y="1378"/>
                  </a:lnTo>
                  <a:lnTo>
                    <a:pt x="901" y="1383"/>
                  </a:lnTo>
                  <a:lnTo>
                    <a:pt x="884" y="1384"/>
                  </a:lnTo>
                  <a:lnTo>
                    <a:pt x="869" y="1382"/>
                  </a:lnTo>
                  <a:lnTo>
                    <a:pt x="852" y="1378"/>
                  </a:lnTo>
                  <a:lnTo>
                    <a:pt x="834" y="1374"/>
                  </a:lnTo>
                  <a:lnTo>
                    <a:pt x="820" y="1370"/>
                  </a:lnTo>
                  <a:lnTo>
                    <a:pt x="809" y="1365"/>
                  </a:lnTo>
                  <a:lnTo>
                    <a:pt x="801" y="1363"/>
                  </a:lnTo>
                  <a:lnTo>
                    <a:pt x="789" y="1362"/>
                  </a:lnTo>
                  <a:lnTo>
                    <a:pt x="775" y="1362"/>
                  </a:lnTo>
                  <a:lnTo>
                    <a:pt x="761" y="1361"/>
                  </a:lnTo>
                  <a:lnTo>
                    <a:pt x="749" y="1359"/>
                  </a:lnTo>
                  <a:lnTo>
                    <a:pt x="740" y="1354"/>
                  </a:lnTo>
                  <a:lnTo>
                    <a:pt x="732" y="1348"/>
                  </a:lnTo>
                  <a:lnTo>
                    <a:pt x="725" y="1341"/>
                  </a:lnTo>
                  <a:lnTo>
                    <a:pt x="719" y="1336"/>
                  </a:lnTo>
                  <a:lnTo>
                    <a:pt x="715" y="1332"/>
                  </a:lnTo>
                  <a:lnTo>
                    <a:pt x="714" y="1331"/>
                  </a:lnTo>
                  <a:lnTo>
                    <a:pt x="717" y="1331"/>
                  </a:lnTo>
                  <a:lnTo>
                    <a:pt x="725" y="1335"/>
                  </a:lnTo>
                  <a:lnTo>
                    <a:pt x="737" y="1337"/>
                  </a:lnTo>
                  <a:lnTo>
                    <a:pt x="751" y="1341"/>
                  </a:lnTo>
                  <a:lnTo>
                    <a:pt x="765" y="1344"/>
                  </a:lnTo>
                  <a:lnTo>
                    <a:pt x="780" y="1348"/>
                  </a:lnTo>
                  <a:lnTo>
                    <a:pt x="792" y="1350"/>
                  </a:lnTo>
                  <a:lnTo>
                    <a:pt x="801" y="1350"/>
                  </a:lnTo>
                  <a:lnTo>
                    <a:pt x="816" y="1348"/>
                  </a:lnTo>
                  <a:lnTo>
                    <a:pt x="832" y="1340"/>
                  </a:lnTo>
                  <a:lnTo>
                    <a:pt x="849" y="1330"/>
                  </a:lnTo>
                  <a:lnTo>
                    <a:pt x="866" y="1316"/>
                  </a:lnTo>
                  <a:lnTo>
                    <a:pt x="881" y="1301"/>
                  </a:lnTo>
                  <a:lnTo>
                    <a:pt x="891" y="1287"/>
                  </a:lnTo>
                  <a:lnTo>
                    <a:pt x="900" y="1275"/>
                  </a:lnTo>
                  <a:lnTo>
                    <a:pt x="911" y="1267"/>
                  </a:lnTo>
                  <a:lnTo>
                    <a:pt x="924" y="1262"/>
                  </a:lnTo>
                  <a:lnTo>
                    <a:pt x="938" y="1260"/>
                  </a:lnTo>
                  <a:lnTo>
                    <a:pt x="955" y="1259"/>
                  </a:lnTo>
                  <a:lnTo>
                    <a:pt x="970" y="1257"/>
                  </a:lnTo>
                  <a:lnTo>
                    <a:pt x="980" y="1254"/>
                  </a:lnTo>
                  <a:lnTo>
                    <a:pt x="992" y="1250"/>
                  </a:lnTo>
                  <a:lnTo>
                    <a:pt x="1003" y="1245"/>
                  </a:lnTo>
                  <a:lnTo>
                    <a:pt x="1014" y="1239"/>
                  </a:lnTo>
                  <a:lnTo>
                    <a:pt x="1023" y="1232"/>
                  </a:lnTo>
                  <a:lnTo>
                    <a:pt x="1028" y="1223"/>
                  </a:lnTo>
                  <a:lnTo>
                    <a:pt x="1030" y="1212"/>
                  </a:lnTo>
                  <a:lnTo>
                    <a:pt x="1029" y="1204"/>
                  </a:lnTo>
                  <a:lnTo>
                    <a:pt x="1024" y="1199"/>
                  </a:lnTo>
                  <a:lnTo>
                    <a:pt x="1017" y="1196"/>
                  </a:lnTo>
                  <a:lnTo>
                    <a:pt x="1008" y="1193"/>
                  </a:lnTo>
                  <a:lnTo>
                    <a:pt x="1000" y="1191"/>
                  </a:lnTo>
                  <a:lnTo>
                    <a:pt x="990" y="1190"/>
                  </a:lnTo>
                  <a:lnTo>
                    <a:pt x="982" y="1188"/>
                  </a:lnTo>
                  <a:lnTo>
                    <a:pt x="976" y="1185"/>
                  </a:lnTo>
                  <a:lnTo>
                    <a:pt x="972" y="1179"/>
                  </a:lnTo>
                  <a:lnTo>
                    <a:pt x="970" y="1170"/>
                  </a:lnTo>
                  <a:lnTo>
                    <a:pt x="970" y="1164"/>
                  </a:lnTo>
                  <a:lnTo>
                    <a:pt x="971" y="1158"/>
                  </a:lnTo>
                  <a:lnTo>
                    <a:pt x="972" y="1153"/>
                  </a:lnTo>
                  <a:lnTo>
                    <a:pt x="971" y="1146"/>
                  </a:lnTo>
                  <a:lnTo>
                    <a:pt x="967" y="1135"/>
                  </a:lnTo>
                  <a:lnTo>
                    <a:pt x="960" y="1129"/>
                  </a:lnTo>
                  <a:lnTo>
                    <a:pt x="950" y="1127"/>
                  </a:lnTo>
                  <a:lnTo>
                    <a:pt x="944" y="1127"/>
                  </a:lnTo>
                  <a:lnTo>
                    <a:pt x="934" y="1129"/>
                  </a:lnTo>
                  <a:lnTo>
                    <a:pt x="923" y="1131"/>
                  </a:lnTo>
                  <a:lnTo>
                    <a:pt x="912" y="1134"/>
                  </a:lnTo>
                  <a:lnTo>
                    <a:pt x="903" y="1136"/>
                  </a:lnTo>
                  <a:lnTo>
                    <a:pt x="897" y="1139"/>
                  </a:lnTo>
                  <a:lnTo>
                    <a:pt x="895" y="1140"/>
                  </a:lnTo>
                  <a:lnTo>
                    <a:pt x="896" y="1138"/>
                  </a:lnTo>
                  <a:lnTo>
                    <a:pt x="901" y="1134"/>
                  </a:lnTo>
                  <a:lnTo>
                    <a:pt x="910" y="1129"/>
                  </a:lnTo>
                  <a:lnTo>
                    <a:pt x="922" y="1123"/>
                  </a:lnTo>
                  <a:lnTo>
                    <a:pt x="935" y="1118"/>
                  </a:lnTo>
                  <a:lnTo>
                    <a:pt x="951" y="1116"/>
                  </a:lnTo>
                  <a:lnTo>
                    <a:pt x="971" y="1113"/>
                  </a:lnTo>
                  <a:lnTo>
                    <a:pt x="986" y="1111"/>
                  </a:lnTo>
                  <a:lnTo>
                    <a:pt x="1000" y="1107"/>
                  </a:lnTo>
                  <a:lnTo>
                    <a:pt x="1008" y="1100"/>
                  </a:lnTo>
                  <a:lnTo>
                    <a:pt x="1015" y="1090"/>
                  </a:lnTo>
                  <a:lnTo>
                    <a:pt x="1017" y="1082"/>
                  </a:lnTo>
                  <a:lnTo>
                    <a:pt x="1019" y="1075"/>
                  </a:lnTo>
                  <a:lnTo>
                    <a:pt x="1021" y="1069"/>
                  </a:lnTo>
                  <a:lnTo>
                    <a:pt x="1024" y="1062"/>
                  </a:lnTo>
                  <a:lnTo>
                    <a:pt x="1029" y="1054"/>
                  </a:lnTo>
                  <a:lnTo>
                    <a:pt x="1038" y="1044"/>
                  </a:lnTo>
                  <a:lnTo>
                    <a:pt x="1050" y="1028"/>
                  </a:lnTo>
                  <a:lnTo>
                    <a:pt x="1060" y="1009"/>
                  </a:lnTo>
                  <a:lnTo>
                    <a:pt x="1070" y="992"/>
                  </a:lnTo>
                  <a:lnTo>
                    <a:pt x="1077" y="976"/>
                  </a:lnTo>
                  <a:lnTo>
                    <a:pt x="1085" y="965"/>
                  </a:lnTo>
                  <a:lnTo>
                    <a:pt x="1094" y="954"/>
                  </a:lnTo>
                  <a:lnTo>
                    <a:pt x="1105" y="939"/>
                  </a:lnTo>
                  <a:lnTo>
                    <a:pt x="1115" y="924"/>
                  </a:lnTo>
                  <a:lnTo>
                    <a:pt x="1124" y="908"/>
                  </a:lnTo>
                  <a:lnTo>
                    <a:pt x="1130" y="893"/>
                  </a:lnTo>
                  <a:lnTo>
                    <a:pt x="1131" y="886"/>
                  </a:lnTo>
                  <a:lnTo>
                    <a:pt x="1131" y="879"/>
                  </a:lnTo>
                  <a:lnTo>
                    <a:pt x="1130" y="873"/>
                  </a:lnTo>
                  <a:lnTo>
                    <a:pt x="1130" y="867"/>
                  </a:lnTo>
                  <a:lnTo>
                    <a:pt x="1131" y="861"/>
                  </a:lnTo>
                  <a:lnTo>
                    <a:pt x="1134" y="852"/>
                  </a:lnTo>
                  <a:lnTo>
                    <a:pt x="1141" y="841"/>
                  </a:lnTo>
                  <a:lnTo>
                    <a:pt x="1150" y="830"/>
                  </a:lnTo>
                  <a:lnTo>
                    <a:pt x="1158" y="822"/>
                  </a:lnTo>
                  <a:lnTo>
                    <a:pt x="1165" y="816"/>
                  </a:lnTo>
                  <a:lnTo>
                    <a:pt x="1170" y="809"/>
                  </a:lnTo>
                  <a:lnTo>
                    <a:pt x="1174" y="803"/>
                  </a:lnTo>
                  <a:lnTo>
                    <a:pt x="1175" y="794"/>
                  </a:lnTo>
                  <a:lnTo>
                    <a:pt x="1174" y="782"/>
                  </a:lnTo>
                  <a:lnTo>
                    <a:pt x="1170" y="761"/>
                  </a:lnTo>
                  <a:lnTo>
                    <a:pt x="1171" y="740"/>
                  </a:lnTo>
                  <a:lnTo>
                    <a:pt x="1174" y="721"/>
                  </a:lnTo>
                  <a:lnTo>
                    <a:pt x="1179" y="703"/>
                  </a:lnTo>
                  <a:lnTo>
                    <a:pt x="1185" y="690"/>
                  </a:lnTo>
                  <a:lnTo>
                    <a:pt x="1192" y="680"/>
                  </a:lnTo>
                  <a:lnTo>
                    <a:pt x="1203" y="669"/>
                  </a:lnTo>
                  <a:lnTo>
                    <a:pt x="1216" y="656"/>
                  </a:lnTo>
                  <a:lnTo>
                    <a:pt x="1229" y="644"/>
                  </a:lnTo>
                  <a:lnTo>
                    <a:pt x="1239" y="632"/>
                  </a:lnTo>
                  <a:lnTo>
                    <a:pt x="1245" y="620"/>
                  </a:lnTo>
                  <a:lnTo>
                    <a:pt x="1247" y="606"/>
                  </a:lnTo>
                  <a:lnTo>
                    <a:pt x="1248" y="589"/>
                  </a:lnTo>
                  <a:lnTo>
                    <a:pt x="1247" y="574"/>
                  </a:lnTo>
                  <a:lnTo>
                    <a:pt x="1245" y="559"/>
                  </a:lnTo>
                  <a:lnTo>
                    <a:pt x="1239" y="546"/>
                  </a:lnTo>
                  <a:lnTo>
                    <a:pt x="1233" y="538"/>
                  </a:lnTo>
                  <a:lnTo>
                    <a:pt x="1224" y="526"/>
                  </a:lnTo>
                  <a:lnTo>
                    <a:pt x="1213" y="514"/>
                  </a:lnTo>
                  <a:lnTo>
                    <a:pt x="1202" y="503"/>
                  </a:lnTo>
                  <a:lnTo>
                    <a:pt x="1189" y="493"/>
                  </a:lnTo>
                  <a:lnTo>
                    <a:pt x="1178" y="486"/>
                  </a:lnTo>
                  <a:lnTo>
                    <a:pt x="1167" y="483"/>
                  </a:lnTo>
                  <a:lnTo>
                    <a:pt x="1153" y="485"/>
                  </a:lnTo>
                  <a:lnTo>
                    <a:pt x="1136" y="488"/>
                  </a:lnTo>
                  <a:lnTo>
                    <a:pt x="1117" y="493"/>
                  </a:lnTo>
                  <a:lnTo>
                    <a:pt x="1098" y="496"/>
                  </a:lnTo>
                  <a:lnTo>
                    <a:pt x="1080" y="498"/>
                  </a:lnTo>
                  <a:lnTo>
                    <a:pt x="1063" y="498"/>
                  </a:lnTo>
                  <a:lnTo>
                    <a:pt x="1044" y="496"/>
                  </a:lnTo>
                  <a:lnTo>
                    <a:pt x="1025" y="495"/>
                  </a:lnTo>
                  <a:lnTo>
                    <a:pt x="1006" y="493"/>
                  </a:lnTo>
                  <a:lnTo>
                    <a:pt x="990" y="492"/>
                  </a:lnTo>
                  <a:lnTo>
                    <a:pt x="977" y="491"/>
                  </a:lnTo>
                  <a:lnTo>
                    <a:pt x="965" y="491"/>
                  </a:lnTo>
                  <a:lnTo>
                    <a:pt x="950" y="492"/>
                  </a:lnTo>
                  <a:lnTo>
                    <a:pt x="936" y="493"/>
                  </a:lnTo>
                  <a:lnTo>
                    <a:pt x="922" y="496"/>
                  </a:lnTo>
                  <a:lnTo>
                    <a:pt x="911" y="501"/>
                  </a:lnTo>
                  <a:lnTo>
                    <a:pt x="901" y="503"/>
                  </a:lnTo>
                  <a:lnTo>
                    <a:pt x="887" y="504"/>
                  </a:lnTo>
                  <a:lnTo>
                    <a:pt x="870" y="504"/>
                  </a:lnTo>
                  <a:lnTo>
                    <a:pt x="854" y="502"/>
                  </a:lnTo>
                  <a:lnTo>
                    <a:pt x="839" y="499"/>
                  </a:lnTo>
                  <a:lnTo>
                    <a:pt x="826" y="497"/>
                  </a:lnTo>
                  <a:lnTo>
                    <a:pt x="819" y="494"/>
                  </a:lnTo>
                  <a:lnTo>
                    <a:pt x="812" y="488"/>
                  </a:lnTo>
                  <a:lnTo>
                    <a:pt x="804" y="484"/>
                  </a:lnTo>
                  <a:lnTo>
                    <a:pt x="795" y="481"/>
                  </a:lnTo>
                  <a:lnTo>
                    <a:pt x="786" y="480"/>
                  </a:lnTo>
                  <a:lnTo>
                    <a:pt x="778" y="483"/>
                  </a:lnTo>
                  <a:lnTo>
                    <a:pt x="773" y="488"/>
                  </a:lnTo>
                  <a:lnTo>
                    <a:pt x="765" y="496"/>
                  </a:lnTo>
                  <a:lnTo>
                    <a:pt x="758" y="505"/>
                  </a:lnTo>
                  <a:lnTo>
                    <a:pt x="749" y="513"/>
                  </a:lnTo>
                  <a:lnTo>
                    <a:pt x="741" y="519"/>
                  </a:lnTo>
                  <a:lnTo>
                    <a:pt x="735" y="520"/>
                  </a:lnTo>
                  <a:lnTo>
                    <a:pt x="729" y="520"/>
                  </a:lnTo>
                  <a:lnTo>
                    <a:pt x="726" y="518"/>
                  </a:lnTo>
                  <a:lnTo>
                    <a:pt x="722" y="517"/>
                  </a:lnTo>
                  <a:lnTo>
                    <a:pt x="717" y="517"/>
                  </a:lnTo>
                  <a:lnTo>
                    <a:pt x="712" y="518"/>
                  </a:lnTo>
                  <a:lnTo>
                    <a:pt x="705" y="521"/>
                  </a:lnTo>
                  <a:lnTo>
                    <a:pt x="696" y="528"/>
                  </a:lnTo>
                  <a:lnTo>
                    <a:pt x="688" y="534"/>
                  </a:lnTo>
                  <a:lnTo>
                    <a:pt x="680" y="539"/>
                  </a:lnTo>
                  <a:lnTo>
                    <a:pt x="673" y="542"/>
                  </a:lnTo>
                  <a:lnTo>
                    <a:pt x="667" y="544"/>
                  </a:lnTo>
                  <a:lnTo>
                    <a:pt x="659" y="548"/>
                  </a:lnTo>
                  <a:lnTo>
                    <a:pt x="651" y="553"/>
                  </a:lnTo>
                  <a:lnTo>
                    <a:pt x="642" y="562"/>
                  </a:lnTo>
                  <a:lnTo>
                    <a:pt x="627" y="573"/>
                  </a:lnTo>
                  <a:lnTo>
                    <a:pt x="614" y="578"/>
                  </a:lnTo>
                  <a:lnTo>
                    <a:pt x="603" y="582"/>
                  </a:lnTo>
                  <a:lnTo>
                    <a:pt x="595" y="582"/>
                  </a:lnTo>
                  <a:lnTo>
                    <a:pt x="587" y="582"/>
                  </a:lnTo>
                  <a:lnTo>
                    <a:pt x="585" y="582"/>
                  </a:lnTo>
                  <a:lnTo>
                    <a:pt x="581" y="583"/>
                  </a:lnTo>
                  <a:lnTo>
                    <a:pt x="579" y="583"/>
                  </a:lnTo>
                  <a:lnTo>
                    <a:pt x="576" y="583"/>
                  </a:lnTo>
                  <a:lnTo>
                    <a:pt x="574" y="583"/>
                  </a:lnTo>
                  <a:lnTo>
                    <a:pt x="572" y="583"/>
                  </a:lnTo>
                  <a:lnTo>
                    <a:pt x="569" y="583"/>
                  </a:lnTo>
                  <a:lnTo>
                    <a:pt x="567" y="582"/>
                  </a:lnTo>
                  <a:lnTo>
                    <a:pt x="566" y="582"/>
                  </a:lnTo>
                  <a:lnTo>
                    <a:pt x="565" y="580"/>
                  </a:lnTo>
                  <a:lnTo>
                    <a:pt x="565" y="579"/>
                  </a:lnTo>
                  <a:lnTo>
                    <a:pt x="566" y="577"/>
                  </a:lnTo>
                  <a:lnTo>
                    <a:pt x="568" y="575"/>
                  </a:lnTo>
                  <a:lnTo>
                    <a:pt x="572" y="572"/>
                  </a:lnTo>
                  <a:lnTo>
                    <a:pt x="576" y="568"/>
                  </a:lnTo>
                  <a:lnTo>
                    <a:pt x="592" y="553"/>
                  </a:lnTo>
                  <a:lnTo>
                    <a:pt x="606" y="537"/>
                  </a:lnTo>
                  <a:lnTo>
                    <a:pt x="616" y="520"/>
                  </a:lnTo>
                  <a:lnTo>
                    <a:pt x="625" y="507"/>
                  </a:lnTo>
                  <a:lnTo>
                    <a:pt x="630" y="498"/>
                  </a:lnTo>
                  <a:lnTo>
                    <a:pt x="637" y="488"/>
                  </a:lnTo>
                  <a:lnTo>
                    <a:pt x="646" y="476"/>
                  </a:lnTo>
                  <a:lnTo>
                    <a:pt x="656" y="463"/>
                  </a:lnTo>
                  <a:lnTo>
                    <a:pt x="665" y="451"/>
                  </a:lnTo>
                  <a:lnTo>
                    <a:pt x="672" y="439"/>
                  </a:lnTo>
                  <a:lnTo>
                    <a:pt x="678" y="430"/>
                  </a:lnTo>
                  <a:lnTo>
                    <a:pt x="681" y="425"/>
                  </a:lnTo>
                  <a:lnTo>
                    <a:pt x="680" y="422"/>
                  </a:lnTo>
                  <a:lnTo>
                    <a:pt x="676" y="421"/>
                  </a:lnTo>
                  <a:lnTo>
                    <a:pt x="668" y="421"/>
                  </a:lnTo>
                  <a:lnTo>
                    <a:pt x="659" y="422"/>
                  </a:lnTo>
                  <a:lnTo>
                    <a:pt x="649" y="423"/>
                  </a:lnTo>
                  <a:lnTo>
                    <a:pt x="639" y="423"/>
                  </a:lnTo>
                  <a:lnTo>
                    <a:pt x="631" y="422"/>
                  </a:lnTo>
                  <a:lnTo>
                    <a:pt x="622" y="418"/>
                  </a:lnTo>
                  <a:lnTo>
                    <a:pt x="613" y="415"/>
                  </a:lnTo>
                  <a:lnTo>
                    <a:pt x="608" y="412"/>
                  </a:lnTo>
                  <a:lnTo>
                    <a:pt x="604" y="407"/>
                  </a:lnTo>
                  <a:lnTo>
                    <a:pt x="604" y="402"/>
                  </a:lnTo>
                  <a:lnTo>
                    <a:pt x="609" y="395"/>
                  </a:lnTo>
                  <a:lnTo>
                    <a:pt x="616" y="387"/>
                  </a:lnTo>
                  <a:lnTo>
                    <a:pt x="621" y="379"/>
                  </a:lnTo>
                  <a:lnTo>
                    <a:pt x="626" y="371"/>
                  </a:lnTo>
                  <a:lnTo>
                    <a:pt x="634" y="364"/>
                  </a:lnTo>
                  <a:lnTo>
                    <a:pt x="646" y="356"/>
                  </a:lnTo>
                  <a:lnTo>
                    <a:pt x="657" y="349"/>
                  </a:lnTo>
                  <a:lnTo>
                    <a:pt x="666" y="343"/>
                  </a:lnTo>
                  <a:lnTo>
                    <a:pt x="673" y="336"/>
                  </a:lnTo>
                  <a:lnTo>
                    <a:pt x="682" y="328"/>
                  </a:lnTo>
                  <a:lnTo>
                    <a:pt x="693" y="318"/>
                  </a:lnTo>
                  <a:lnTo>
                    <a:pt x="707" y="306"/>
                  </a:lnTo>
                  <a:lnTo>
                    <a:pt x="726" y="289"/>
                  </a:lnTo>
                  <a:lnTo>
                    <a:pt x="742" y="268"/>
                  </a:lnTo>
                  <a:lnTo>
                    <a:pt x="758" y="248"/>
                  </a:lnTo>
                  <a:lnTo>
                    <a:pt x="771" y="230"/>
                  </a:lnTo>
                  <a:lnTo>
                    <a:pt x="784" y="217"/>
                  </a:lnTo>
                  <a:lnTo>
                    <a:pt x="803" y="204"/>
                  </a:lnTo>
                  <a:lnTo>
                    <a:pt x="821" y="192"/>
                  </a:lnTo>
                  <a:lnTo>
                    <a:pt x="840" y="180"/>
                  </a:lnTo>
                  <a:lnTo>
                    <a:pt x="851" y="170"/>
                  </a:lnTo>
                  <a:lnTo>
                    <a:pt x="857" y="160"/>
                  </a:lnTo>
                  <a:lnTo>
                    <a:pt x="862" y="148"/>
                  </a:lnTo>
                  <a:lnTo>
                    <a:pt x="865" y="134"/>
                  </a:lnTo>
                  <a:lnTo>
                    <a:pt x="866" y="124"/>
                  </a:lnTo>
                  <a:lnTo>
                    <a:pt x="865" y="116"/>
                  </a:lnTo>
                  <a:lnTo>
                    <a:pt x="863" y="110"/>
                  </a:lnTo>
                  <a:lnTo>
                    <a:pt x="861" y="103"/>
                  </a:lnTo>
                  <a:lnTo>
                    <a:pt x="858" y="96"/>
                  </a:lnTo>
                  <a:lnTo>
                    <a:pt x="858" y="87"/>
                  </a:lnTo>
                  <a:lnTo>
                    <a:pt x="862" y="70"/>
                  </a:lnTo>
                  <a:lnTo>
                    <a:pt x="870" y="55"/>
                  </a:lnTo>
                  <a:lnTo>
                    <a:pt x="878" y="40"/>
                  </a:lnTo>
                  <a:lnTo>
                    <a:pt x="882" y="24"/>
                  </a:lnTo>
                  <a:lnTo>
                    <a:pt x="884" y="13"/>
                  </a:lnTo>
                  <a:lnTo>
                    <a:pt x="884" y="8"/>
                  </a:lnTo>
                  <a:lnTo>
                    <a:pt x="882" y="6"/>
                  </a:lnTo>
                  <a:lnTo>
                    <a:pt x="881" y="6"/>
                  </a:lnTo>
                  <a:lnTo>
                    <a:pt x="881" y="6"/>
                  </a:lnTo>
                </a:path>
              </a:pathLst>
            </a:custGeom>
            <a:solidFill>
              <a:srgbClr val="ACC775"/>
            </a:solidFill>
            <a:ln w="34925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  <a:sp3d extrusionH="38100" prstMaterial="clear">
              <a:bevelT w="260350" h="50800" prst="softRound"/>
              <a:bevelB prst="softRound"/>
            </a:sp3d>
          </p:spPr>
          <p:txBody>
            <a:bodyPr/>
            <a:lstStyle/>
            <a:p>
              <a:endParaRPr lang="ru-RU"/>
            </a:p>
          </p:txBody>
        </p:sp>
        <p:sp>
          <p:nvSpPr>
            <p:cNvPr id="42" name="Freeform 30"/>
            <p:cNvSpPr>
              <a:spLocks/>
            </p:cNvSpPr>
            <p:nvPr/>
          </p:nvSpPr>
          <p:spPr bwMode="gray">
            <a:xfrm>
              <a:off x="2411" y="1301"/>
              <a:ext cx="132" cy="189"/>
            </a:xfrm>
            <a:custGeom>
              <a:avLst/>
              <a:gdLst/>
              <a:ahLst/>
              <a:cxnLst>
                <a:cxn ang="0">
                  <a:pos x="235" y="6"/>
                </a:cxn>
                <a:cxn ang="0">
                  <a:pos x="210" y="27"/>
                </a:cxn>
                <a:cxn ang="0">
                  <a:pos x="185" y="48"/>
                </a:cxn>
                <a:cxn ang="0">
                  <a:pos x="157" y="68"/>
                </a:cxn>
                <a:cxn ang="0">
                  <a:pos x="147" y="79"/>
                </a:cxn>
                <a:cxn ang="0">
                  <a:pos x="117" y="83"/>
                </a:cxn>
                <a:cxn ang="0">
                  <a:pos x="94" y="90"/>
                </a:cxn>
                <a:cxn ang="0">
                  <a:pos x="92" y="118"/>
                </a:cxn>
                <a:cxn ang="0">
                  <a:pos x="97" y="151"/>
                </a:cxn>
                <a:cxn ang="0">
                  <a:pos x="92" y="150"/>
                </a:cxn>
                <a:cxn ang="0">
                  <a:pos x="74" y="154"/>
                </a:cxn>
                <a:cxn ang="0">
                  <a:pos x="66" y="183"/>
                </a:cxn>
                <a:cxn ang="0">
                  <a:pos x="64" y="176"/>
                </a:cxn>
                <a:cxn ang="0">
                  <a:pos x="53" y="148"/>
                </a:cxn>
                <a:cxn ang="0">
                  <a:pos x="29" y="142"/>
                </a:cxn>
                <a:cxn ang="0">
                  <a:pos x="13" y="172"/>
                </a:cxn>
                <a:cxn ang="0">
                  <a:pos x="5" y="203"/>
                </a:cxn>
                <a:cxn ang="0">
                  <a:pos x="11" y="227"/>
                </a:cxn>
                <a:cxn ang="0">
                  <a:pos x="38" y="233"/>
                </a:cxn>
                <a:cxn ang="0">
                  <a:pos x="47" y="233"/>
                </a:cxn>
                <a:cxn ang="0">
                  <a:pos x="30" y="236"/>
                </a:cxn>
                <a:cxn ang="0">
                  <a:pos x="10" y="248"/>
                </a:cxn>
                <a:cxn ang="0">
                  <a:pos x="26" y="270"/>
                </a:cxn>
                <a:cxn ang="0">
                  <a:pos x="59" y="291"/>
                </a:cxn>
                <a:cxn ang="0">
                  <a:pos x="66" y="298"/>
                </a:cxn>
                <a:cxn ang="0">
                  <a:pos x="44" y="313"/>
                </a:cxn>
                <a:cxn ang="0">
                  <a:pos x="24" y="328"/>
                </a:cxn>
                <a:cxn ang="0">
                  <a:pos x="2" y="347"/>
                </a:cxn>
                <a:cxn ang="0">
                  <a:pos x="12" y="368"/>
                </a:cxn>
                <a:cxn ang="0">
                  <a:pos x="53" y="377"/>
                </a:cxn>
                <a:cxn ang="0">
                  <a:pos x="85" y="351"/>
                </a:cxn>
                <a:cxn ang="0">
                  <a:pos x="117" y="314"/>
                </a:cxn>
                <a:cxn ang="0">
                  <a:pos x="119" y="287"/>
                </a:cxn>
                <a:cxn ang="0">
                  <a:pos x="115" y="269"/>
                </a:cxn>
                <a:cxn ang="0">
                  <a:pos x="128" y="285"/>
                </a:cxn>
                <a:cxn ang="0">
                  <a:pos x="153" y="303"/>
                </a:cxn>
                <a:cxn ang="0">
                  <a:pos x="177" y="287"/>
                </a:cxn>
                <a:cxn ang="0">
                  <a:pos x="197" y="247"/>
                </a:cxn>
                <a:cxn ang="0">
                  <a:pos x="197" y="218"/>
                </a:cxn>
                <a:cxn ang="0">
                  <a:pos x="175" y="208"/>
                </a:cxn>
                <a:cxn ang="0">
                  <a:pos x="171" y="205"/>
                </a:cxn>
                <a:cxn ang="0">
                  <a:pos x="192" y="193"/>
                </a:cxn>
                <a:cxn ang="0">
                  <a:pos x="213" y="181"/>
                </a:cxn>
                <a:cxn ang="0">
                  <a:pos x="211" y="169"/>
                </a:cxn>
                <a:cxn ang="0">
                  <a:pos x="219" y="136"/>
                </a:cxn>
                <a:cxn ang="0">
                  <a:pos x="244" y="116"/>
                </a:cxn>
                <a:cxn ang="0">
                  <a:pos x="261" y="95"/>
                </a:cxn>
                <a:cxn ang="0">
                  <a:pos x="261" y="53"/>
                </a:cxn>
                <a:cxn ang="0">
                  <a:pos x="261" y="15"/>
                </a:cxn>
                <a:cxn ang="0">
                  <a:pos x="248" y="2"/>
                </a:cxn>
              </a:cxnLst>
              <a:rect l="0" t="0" r="r" b="b"/>
              <a:pathLst>
                <a:path w="263" h="378">
                  <a:moveTo>
                    <a:pt x="242" y="0"/>
                  </a:moveTo>
                  <a:lnTo>
                    <a:pt x="240" y="1"/>
                  </a:lnTo>
                  <a:lnTo>
                    <a:pt x="235" y="6"/>
                  </a:lnTo>
                  <a:lnTo>
                    <a:pt x="228" y="12"/>
                  </a:lnTo>
                  <a:lnTo>
                    <a:pt x="219" y="19"/>
                  </a:lnTo>
                  <a:lnTo>
                    <a:pt x="210" y="27"/>
                  </a:lnTo>
                  <a:lnTo>
                    <a:pt x="200" y="35"/>
                  </a:lnTo>
                  <a:lnTo>
                    <a:pt x="191" y="43"/>
                  </a:lnTo>
                  <a:lnTo>
                    <a:pt x="185" y="48"/>
                  </a:lnTo>
                  <a:lnTo>
                    <a:pt x="174" y="57"/>
                  </a:lnTo>
                  <a:lnTo>
                    <a:pt x="165" y="62"/>
                  </a:lnTo>
                  <a:lnTo>
                    <a:pt x="157" y="68"/>
                  </a:lnTo>
                  <a:lnTo>
                    <a:pt x="155" y="73"/>
                  </a:lnTo>
                  <a:lnTo>
                    <a:pt x="153" y="77"/>
                  </a:lnTo>
                  <a:lnTo>
                    <a:pt x="147" y="79"/>
                  </a:lnTo>
                  <a:lnTo>
                    <a:pt x="138" y="81"/>
                  </a:lnTo>
                  <a:lnTo>
                    <a:pt x="127" y="83"/>
                  </a:lnTo>
                  <a:lnTo>
                    <a:pt x="117" y="83"/>
                  </a:lnTo>
                  <a:lnTo>
                    <a:pt x="108" y="84"/>
                  </a:lnTo>
                  <a:lnTo>
                    <a:pt x="101" y="86"/>
                  </a:lnTo>
                  <a:lnTo>
                    <a:pt x="94" y="90"/>
                  </a:lnTo>
                  <a:lnTo>
                    <a:pt x="91" y="96"/>
                  </a:lnTo>
                  <a:lnTo>
                    <a:pt x="90" y="105"/>
                  </a:lnTo>
                  <a:lnTo>
                    <a:pt x="92" y="118"/>
                  </a:lnTo>
                  <a:lnTo>
                    <a:pt x="95" y="134"/>
                  </a:lnTo>
                  <a:lnTo>
                    <a:pt x="96" y="145"/>
                  </a:lnTo>
                  <a:lnTo>
                    <a:pt x="97" y="151"/>
                  </a:lnTo>
                  <a:lnTo>
                    <a:pt x="97" y="153"/>
                  </a:lnTo>
                  <a:lnTo>
                    <a:pt x="95" y="152"/>
                  </a:lnTo>
                  <a:lnTo>
                    <a:pt x="92" y="150"/>
                  </a:lnTo>
                  <a:lnTo>
                    <a:pt x="86" y="149"/>
                  </a:lnTo>
                  <a:lnTo>
                    <a:pt x="81" y="149"/>
                  </a:lnTo>
                  <a:lnTo>
                    <a:pt x="74" y="154"/>
                  </a:lnTo>
                  <a:lnTo>
                    <a:pt x="69" y="164"/>
                  </a:lnTo>
                  <a:lnTo>
                    <a:pt x="67" y="175"/>
                  </a:lnTo>
                  <a:lnTo>
                    <a:pt x="66" y="183"/>
                  </a:lnTo>
                  <a:lnTo>
                    <a:pt x="66" y="186"/>
                  </a:lnTo>
                  <a:lnTo>
                    <a:pt x="66" y="184"/>
                  </a:lnTo>
                  <a:lnTo>
                    <a:pt x="64" y="176"/>
                  </a:lnTo>
                  <a:lnTo>
                    <a:pt x="62" y="167"/>
                  </a:lnTo>
                  <a:lnTo>
                    <a:pt x="58" y="158"/>
                  </a:lnTo>
                  <a:lnTo>
                    <a:pt x="53" y="148"/>
                  </a:lnTo>
                  <a:lnTo>
                    <a:pt x="46" y="142"/>
                  </a:lnTo>
                  <a:lnTo>
                    <a:pt x="37" y="139"/>
                  </a:lnTo>
                  <a:lnTo>
                    <a:pt x="29" y="142"/>
                  </a:lnTo>
                  <a:lnTo>
                    <a:pt x="24" y="149"/>
                  </a:lnTo>
                  <a:lnTo>
                    <a:pt x="18" y="159"/>
                  </a:lnTo>
                  <a:lnTo>
                    <a:pt x="13" y="172"/>
                  </a:lnTo>
                  <a:lnTo>
                    <a:pt x="10" y="182"/>
                  </a:lnTo>
                  <a:lnTo>
                    <a:pt x="7" y="193"/>
                  </a:lnTo>
                  <a:lnTo>
                    <a:pt x="5" y="203"/>
                  </a:lnTo>
                  <a:lnTo>
                    <a:pt x="5" y="212"/>
                  </a:lnTo>
                  <a:lnTo>
                    <a:pt x="6" y="220"/>
                  </a:lnTo>
                  <a:lnTo>
                    <a:pt x="11" y="227"/>
                  </a:lnTo>
                  <a:lnTo>
                    <a:pt x="18" y="230"/>
                  </a:lnTo>
                  <a:lnTo>
                    <a:pt x="30" y="232"/>
                  </a:lnTo>
                  <a:lnTo>
                    <a:pt x="38" y="233"/>
                  </a:lnTo>
                  <a:lnTo>
                    <a:pt x="44" y="233"/>
                  </a:lnTo>
                  <a:lnTo>
                    <a:pt x="46" y="233"/>
                  </a:lnTo>
                  <a:lnTo>
                    <a:pt x="47" y="233"/>
                  </a:lnTo>
                  <a:lnTo>
                    <a:pt x="45" y="233"/>
                  </a:lnTo>
                  <a:lnTo>
                    <a:pt x="38" y="234"/>
                  </a:lnTo>
                  <a:lnTo>
                    <a:pt x="30" y="236"/>
                  </a:lnTo>
                  <a:lnTo>
                    <a:pt x="22" y="240"/>
                  </a:lnTo>
                  <a:lnTo>
                    <a:pt x="14" y="244"/>
                  </a:lnTo>
                  <a:lnTo>
                    <a:pt x="10" y="248"/>
                  </a:lnTo>
                  <a:lnTo>
                    <a:pt x="9" y="254"/>
                  </a:lnTo>
                  <a:lnTo>
                    <a:pt x="14" y="261"/>
                  </a:lnTo>
                  <a:lnTo>
                    <a:pt x="26" y="270"/>
                  </a:lnTo>
                  <a:lnTo>
                    <a:pt x="38" y="278"/>
                  </a:lnTo>
                  <a:lnTo>
                    <a:pt x="49" y="286"/>
                  </a:lnTo>
                  <a:lnTo>
                    <a:pt x="59" y="291"/>
                  </a:lnTo>
                  <a:lnTo>
                    <a:pt x="64" y="296"/>
                  </a:lnTo>
                  <a:lnTo>
                    <a:pt x="68" y="297"/>
                  </a:lnTo>
                  <a:lnTo>
                    <a:pt x="66" y="298"/>
                  </a:lnTo>
                  <a:lnTo>
                    <a:pt x="60" y="302"/>
                  </a:lnTo>
                  <a:lnTo>
                    <a:pt x="52" y="306"/>
                  </a:lnTo>
                  <a:lnTo>
                    <a:pt x="44" y="313"/>
                  </a:lnTo>
                  <a:lnTo>
                    <a:pt x="36" y="319"/>
                  </a:lnTo>
                  <a:lnTo>
                    <a:pt x="29" y="324"/>
                  </a:lnTo>
                  <a:lnTo>
                    <a:pt x="24" y="328"/>
                  </a:lnTo>
                  <a:lnTo>
                    <a:pt x="16" y="334"/>
                  </a:lnTo>
                  <a:lnTo>
                    <a:pt x="9" y="340"/>
                  </a:lnTo>
                  <a:lnTo>
                    <a:pt x="2" y="347"/>
                  </a:lnTo>
                  <a:lnTo>
                    <a:pt x="0" y="354"/>
                  </a:lnTo>
                  <a:lnTo>
                    <a:pt x="2" y="360"/>
                  </a:lnTo>
                  <a:lnTo>
                    <a:pt x="12" y="368"/>
                  </a:lnTo>
                  <a:lnTo>
                    <a:pt x="28" y="374"/>
                  </a:lnTo>
                  <a:lnTo>
                    <a:pt x="43" y="378"/>
                  </a:lnTo>
                  <a:lnTo>
                    <a:pt x="53" y="377"/>
                  </a:lnTo>
                  <a:lnTo>
                    <a:pt x="63" y="372"/>
                  </a:lnTo>
                  <a:lnTo>
                    <a:pt x="73" y="363"/>
                  </a:lnTo>
                  <a:lnTo>
                    <a:pt x="85" y="351"/>
                  </a:lnTo>
                  <a:lnTo>
                    <a:pt x="97" y="338"/>
                  </a:lnTo>
                  <a:lnTo>
                    <a:pt x="109" y="326"/>
                  </a:lnTo>
                  <a:lnTo>
                    <a:pt x="117" y="314"/>
                  </a:lnTo>
                  <a:lnTo>
                    <a:pt x="120" y="306"/>
                  </a:lnTo>
                  <a:lnTo>
                    <a:pt x="120" y="297"/>
                  </a:lnTo>
                  <a:lnTo>
                    <a:pt x="119" y="287"/>
                  </a:lnTo>
                  <a:lnTo>
                    <a:pt x="117" y="278"/>
                  </a:lnTo>
                  <a:lnTo>
                    <a:pt x="116" y="271"/>
                  </a:lnTo>
                  <a:lnTo>
                    <a:pt x="115" y="269"/>
                  </a:lnTo>
                  <a:lnTo>
                    <a:pt x="116" y="271"/>
                  </a:lnTo>
                  <a:lnTo>
                    <a:pt x="121" y="277"/>
                  </a:lnTo>
                  <a:lnTo>
                    <a:pt x="128" y="285"/>
                  </a:lnTo>
                  <a:lnTo>
                    <a:pt x="136" y="292"/>
                  </a:lnTo>
                  <a:lnTo>
                    <a:pt x="144" y="299"/>
                  </a:lnTo>
                  <a:lnTo>
                    <a:pt x="153" y="303"/>
                  </a:lnTo>
                  <a:lnTo>
                    <a:pt x="160" y="302"/>
                  </a:lnTo>
                  <a:lnTo>
                    <a:pt x="168" y="297"/>
                  </a:lnTo>
                  <a:lnTo>
                    <a:pt x="177" y="287"/>
                  </a:lnTo>
                  <a:lnTo>
                    <a:pt x="185" y="275"/>
                  </a:lnTo>
                  <a:lnTo>
                    <a:pt x="191" y="261"/>
                  </a:lnTo>
                  <a:lnTo>
                    <a:pt x="197" y="247"/>
                  </a:lnTo>
                  <a:lnTo>
                    <a:pt x="201" y="234"/>
                  </a:lnTo>
                  <a:lnTo>
                    <a:pt x="201" y="224"/>
                  </a:lnTo>
                  <a:lnTo>
                    <a:pt x="197" y="218"/>
                  </a:lnTo>
                  <a:lnTo>
                    <a:pt x="190" y="212"/>
                  </a:lnTo>
                  <a:lnTo>
                    <a:pt x="183" y="209"/>
                  </a:lnTo>
                  <a:lnTo>
                    <a:pt x="175" y="208"/>
                  </a:lnTo>
                  <a:lnTo>
                    <a:pt x="168" y="208"/>
                  </a:lnTo>
                  <a:lnTo>
                    <a:pt x="167" y="207"/>
                  </a:lnTo>
                  <a:lnTo>
                    <a:pt x="171" y="205"/>
                  </a:lnTo>
                  <a:lnTo>
                    <a:pt x="176" y="201"/>
                  </a:lnTo>
                  <a:lnTo>
                    <a:pt x="184" y="197"/>
                  </a:lnTo>
                  <a:lnTo>
                    <a:pt x="192" y="193"/>
                  </a:lnTo>
                  <a:lnTo>
                    <a:pt x="200" y="188"/>
                  </a:lnTo>
                  <a:lnTo>
                    <a:pt x="208" y="184"/>
                  </a:lnTo>
                  <a:lnTo>
                    <a:pt x="213" y="181"/>
                  </a:lnTo>
                  <a:lnTo>
                    <a:pt x="214" y="180"/>
                  </a:lnTo>
                  <a:lnTo>
                    <a:pt x="213" y="175"/>
                  </a:lnTo>
                  <a:lnTo>
                    <a:pt x="211" y="169"/>
                  </a:lnTo>
                  <a:lnTo>
                    <a:pt x="210" y="159"/>
                  </a:lnTo>
                  <a:lnTo>
                    <a:pt x="211" y="148"/>
                  </a:lnTo>
                  <a:lnTo>
                    <a:pt x="219" y="136"/>
                  </a:lnTo>
                  <a:lnTo>
                    <a:pt x="226" y="128"/>
                  </a:lnTo>
                  <a:lnTo>
                    <a:pt x="235" y="122"/>
                  </a:lnTo>
                  <a:lnTo>
                    <a:pt x="244" y="116"/>
                  </a:lnTo>
                  <a:lnTo>
                    <a:pt x="252" y="111"/>
                  </a:lnTo>
                  <a:lnTo>
                    <a:pt x="257" y="104"/>
                  </a:lnTo>
                  <a:lnTo>
                    <a:pt x="261" y="95"/>
                  </a:lnTo>
                  <a:lnTo>
                    <a:pt x="263" y="84"/>
                  </a:lnTo>
                  <a:lnTo>
                    <a:pt x="261" y="69"/>
                  </a:lnTo>
                  <a:lnTo>
                    <a:pt x="261" y="53"/>
                  </a:lnTo>
                  <a:lnTo>
                    <a:pt x="261" y="38"/>
                  </a:lnTo>
                  <a:lnTo>
                    <a:pt x="261" y="25"/>
                  </a:lnTo>
                  <a:lnTo>
                    <a:pt x="261" y="15"/>
                  </a:lnTo>
                  <a:lnTo>
                    <a:pt x="259" y="10"/>
                  </a:lnTo>
                  <a:lnTo>
                    <a:pt x="255" y="6"/>
                  </a:lnTo>
                  <a:lnTo>
                    <a:pt x="248" y="2"/>
                  </a:lnTo>
                  <a:lnTo>
                    <a:pt x="244" y="1"/>
                  </a:lnTo>
                  <a:lnTo>
                    <a:pt x="242" y="0"/>
                  </a:lnTo>
                </a:path>
              </a:pathLst>
            </a:custGeom>
            <a:solidFill>
              <a:srgbClr val="ACC775"/>
            </a:solidFill>
            <a:ln w="34925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  <a:sp3d extrusionH="38100" prstMaterial="clear">
              <a:bevelT w="260350" h="50800" prst="softRound"/>
              <a:bevelB prst="softRound"/>
            </a:sp3d>
          </p:spPr>
          <p:txBody>
            <a:bodyPr/>
            <a:lstStyle/>
            <a:p>
              <a:endParaRPr lang="ru-RU"/>
            </a:p>
          </p:txBody>
        </p:sp>
        <p:sp>
          <p:nvSpPr>
            <p:cNvPr id="43" name="Freeform 31"/>
            <p:cNvSpPr>
              <a:spLocks/>
            </p:cNvSpPr>
            <p:nvPr/>
          </p:nvSpPr>
          <p:spPr bwMode="gray">
            <a:xfrm>
              <a:off x="2352" y="1507"/>
              <a:ext cx="64" cy="43"/>
            </a:xfrm>
            <a:custGeom>
              <a:avLst/>
              <a:gdLst/>
              <a:ahLst/>
              <a:cxnLst>
                <a:cxn ang="0">
                  <a:pos x="0" y="46"/>
                </a:cxn>
                <a:cxn ang="0">
                  <a:pos x="0" y="42"/>
                </a:cxn>
                <a:cxn ang="0">
                  <a:pos x="0" y="38"/>
                </a:cxn>
                <a:cxn ang="0">
                  <a:pos x="1" y="31"/>
                </a:cxn>
                <a:cxn ang="0">
                  <a:pos x="3" y="24"/>
                </a:cxn>
                <a:cxn ang="0">
                  <a:pos x="7" y="17"/>
                </a:cxn>
                <a:cxn ang="0">
                  <a:pos x="14" y="13"/>
                </a:cxn>
                <a:cxn ang="0">
                  <a:pos x="23" y="11"/>
                </a:cxn>
                <a:cxn ang="0">
                  <a:pos x="40" y="10"/>
                </a:cxn>
                <a:cxn ang="0">
                  <a:pos x="52" y="11"/>
                </a:cxn>
                <a:cxn ang="0">
                  <a:pos x="62" y="11"/>
                </a:cxn>
                <a:cxn ang="0">
                  <a:pos x="71" y="7"/>
                </a:cxn>
                <a:cxn ang="0">
                  <a:pos x="78" y="3"/>
                </a:cxn>
                <a:cxn ang="0">
                  <a:pos x="88" y="1"/>
                </a:cxn>
                <a:cxn ang="0">
                  <a:pos x="97" y="0"/>
                </a:cxn>
                <a:cxn ang="0">
                  <a:pos x="107" y="1"/>
                </a:cxn>
                <a:cxn ang="0">
                  <a:pos x="116" y="5"/>
                </a:cxn>
                <a:cxn ang="0">
                  <a:pos x="121" y="12"/>
                </a:cxn>
                <a:cxn ang="0">
                  <a:pos x="125" y="20"/>
                </a:cxn>
                <a:cxn ang="0">
                  <a:pos x="128" y="29"/>
                </a:cxn>
                <a:cxn ang="0">
                  <a:pos x="128" y="37"/>
                </a:cxn>
                <a:cxn ang="0">
                  <a:pos x="124" y="42"/>
                </a:cxn>
                <a:cxn ang="0">
                  <a:pos x="118" y="47"/>
                </a:cxn>
                <a:cxn ang="0">
                  <a:pos x="109" y="50"/>
                </a:cxn>
                <a:cxn ang="0">
                  <a:pos x="104" y="57"/>
                </a:cxn>
                <a:cxn ang="0">
                  <a:pos x="101" y="62"/>
                </a:cxn>
                <a:cxn ang="0">
                  <a:pos x="100" y="68"/>
                </a:cxn>
                <a:cxn ang="0">
                  <a:pos x="100" y="70"/>
                </a:cxn>
                <a:cxn ang="0">
                  <a:pos x="99" y="71"/>
                </a:cxn>
                <a:cxn ang="0">
                  <a:pos x="99" y="75"/>
                </a:cxn>
                <a:cxn ang="0">
                  <a:pos x="97" y="80"/>
                </a:cxn>
                <a:cxn ang="0">
                  <a:pos x="94" y="84"/>
                </a:cxn>
                <a:cxn ang="0">
                  <a:pos x="87" y="85"/>
                </a:cxn>
                <a:cxn ang="0">
                  <a:pos x="78" y="84"/>
                </a:cxn>
                <a:cxn ang="0">
                  <a:pos x="64" y="78"/>
                </a:cxn>
                <a:cxn ang="0">
                  <a:pos x="52" y="75"/>
                </a:cxn>
                <a:cxn ang="0">
                  <a:pos x="40" y="71"/>
                </a:cxn>
                <a:cxn ang="0">
                  <a:pos x="29" y="65"/>
                </a:cxn>
                <a:cxn ang="0">
                  <a:pos x="20" y="60"/>
                </a:cxn>
                <a:cxn ang="0">
                  <a:pos x="12" y="54"/>
                </a:cxn>
                <a:cxn ang="0">
                  <a:pos x="5" y="50"/>
                </a:cxn>
                <a:cxn ang="0">
                  <a:pos x="1" y="47"/>
                </a:cxn>
                <a:cxn ang="0">
                  <a:pos x="0" y="46"/>
                </a:cxn>
              </a:cxnLst>
              <a:rect l="0" t="0" r="r" b="b"/>
              <a:pathLst>
                <a:path w="128" h="85">
                  <a:moveTo>
                    <a:pt x="0" y="46"/>
                  </a:moveTo>
                  <a:lnTo>
                    <a:pt x="0" y="42"/>
                  </a:lnTo>
                  <a:lnTo>
                    <a:pt x="0" y="38"/>
                  </a:lnTo>
                  <a:lnTo>
                    <a:pt x="1" y="31"/>
                  </a:lnTo>
                  <a:lnTo>
                    <a:pt x="3" y="24"/>
                  </a:lnTo>
                  <a:lnTo>
                    <a:pt x="7" y="17"/>
                  </a:lnTo>
                  <a:lnTo>
                    <a:pt x="14" y="13"/>
                  </a:lnTo>
                  <a:lnTo>
                    <a:pt x="23" y="11"/>
                  </a:lnTo>
                  <a:lnTo>
                    <a:pt x="40" y="10"/>
                  </a:lnTo>
                  <a:lnTo>
                    <a:pt x="52" y="11"/>
                  </a:lnTo>
                  <a:lnTo>
                    <a:pt x="62" y="11"/>
                  </a:lnTo>
                  <a:lnTo>
                    <a:pt x="71" y="7"/>
                  </a:lnTo>
                  <a:lnTo>
                    <a:pt x="78" y="3"/>
                  </a:lnTo>
                  <a:lnTo>
                    <a:pt x="88" y="1"/>
                  </a:lnTo>
                  <a:lnTo>
                    <a:pt x="97" y="0"/>
                  </a:lnTo>
                  <a:lnTo>
                    <a:pt x="107" y="1"/>
                  </a:lnTo>
                  <a:lnTo>
                    <a:pt x="116" y="5"/>
                  </a:lnTo>
                  <a:lnTo>
                    <a:pt x="121" y="12"/>
                  </a:lnTo>
                  <a:lnTo>
                    <a:pt x="125" y="20"/>
                  </a:lnTo>
                  <a:lnTo>
                    <a:pt x="128" y="29"/>
                  </a:lnTo>
                  <a:lnTo>
                    <a:pt x="128" y="37"/>
                  </a:lnTo>
                  <a:lnTo>
                    <a:pt x="124" y="42"/>
                  </a:lnTo>
                  <a:lnTo>
                    <a:pt x="118" y="47"/>
                  </a:lnTo>
                  <a:lnTo>
                    <a:pt x="109" y="50"/>
                  </a:lnTo>
                  <a:lnTo>
                    <a:pt x="104" y="57"/>
                  </a:lnTo>
                  <a:lnTo>
                    <a:pt x="101" y="62"/>
                  </a:lnTo>
                  <a:lnTo>
                    <a:pt x="100" y="68"/>
                  </a:lnTo>
                  <a:lnTo>
                    <a:pt x="100" y="70"/>
                  </a:lnTo>
                  <a:lnTo>
                    <a:pt x="99" y="71"/>
                  </a:lnTo>
                  <a:lnTo>
                    <a:pt x="99" y="75"/>
                  </a:lnTo>
                  <a:lnTo>
                    <a:pt x="97" y="80"/>
                  </a:lnTo>
                  <a:lnTo>
                    <a:pt x="94" y="84"/>
                  </a:lnTo>
                  <a:lnTo>
                    <a:pt x="87" y="85"/>
                  </a:lnTo>
                  <a:lnTo>
                    <a:pt x="78" y="84"/>
                  </a:lnTo>
                  <a:lnTo>
                    <a:pt x="64" y="78"/>
                  </a:lnTo>
                  <a:lnTo>
                    <a:pt x="52" y="75"/>
                  </a:lnTo>
                  <a:lnTo>
                    <a:pt x="40" y="71"/>
                  </a:lnTo>
                  <a:lnTo>
                    <a:pt x="29" y="65"/>
                  </a:lnTo>
                  <a:lnTo>
                    <a:pt x="20" y="60"/>
                  </a:lnTo>
                  <a:lnTo>
                    <a:pt x="12" y="54"/>
                  </a:lnTo>
                  <a:lnTo>
                    <a:pt x="5" y="50"/>
                  </a:lnTo>
                  <a:lnTo>
                    <a:pt x="1" y="47"/>
                  </a:lnTo>
                  <a:lnTo>
                    <a:pt x="0" y="46"/>
                  </a:lnTo>
                </a:path>
              </a:pathLst>
            </a:custGeom>
            <a:solidFill>
              <a:srgbClr val="ACC775"/>
            </a:solidFill>
            <a:ln w="34925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  <a:sp3d extrusionH="38100" prstMaterial="clear">
              <a:bevelT w="260350" h="50800" prst="softRound"/>
              <a:bevelB prst="softRound"/>
            </a:sp3d>
          </p:spPr>
          <p:txBody>
            <a:bodyPr/>
            <a:lstStyle/>
            <a:p>
              <a:endParaRPr lang="ru-RU"/>
            </a:p>
          </p:txBody>
        </p:sp>
        <p:sp>
          <p:nvSpPr>
            <p:cNvPr id="44" name="Freeform 32"/>
            <p:cNvSpPr>
              <a:spLocks/>
            </p:cNvSpPr>
            <p:nvPr/>
          </p:nvSpPr>
          <p:spPr bwMode="gray">
            <a:xfrm>
              <a:off x="2359" y="1562"/>
              <a:ext cx="36" cy="95"/>
            </a:xfrm>
            <a:custGeom>
              <a:avLst/>
              <a:gdLst/>
              <a:ahLst/>
              <a:cxnLst>
                <a:cxn ang="0">
                  <a:pos x="13" y="8"/>
                </a:cxn>
                <a:cxn ang="0">
                  <a:pos x="13" y="11"/>
                </a:cxn>
                <a:cxn ang="0">
                  <a:pos x="13" y="19"/>
                </a:cxn>
                <a:cxn ang="0">
                  <a:pos x="13" y="30"/>
                </a:cxn>
                <a:cxn ang="0">
                  <a:pos x="12" y="42"/>
                </a:cxn>
                <a:cxn ang="0">
                  <a:pos x="12" y="53"/>
                </a:cxn>
                <a:cxn ang="0">
                  <a:pos x="13" y="61"/>
                </a:cxn>
                <a:cxn ang="0">
                  <a:pos x="12" y="69"/>
                </a:cxn>
                <a:cxn ang="0">
                  <a:pos x="9" y="78"/>
                </a:cxn>
                <a:cxn ang="0">
                  <a:pos x="4" y="86"/>
                </a:cxn>
                <a:cxn ang="0">
                  <a:pos x="1" y="96"/>
                </a:cxn>
                <a:cxn ang="0">
                  <a:pos x="0" y="108"/>
                </a:cxn>
                <a:cxn ang="0">
                  <a:pos x="1" y="123"/>
                </a:cxn>
                <a:cxn ang="0">
                  <a:pos x="3" y="136"/>
                </a:cxn>
                <a:cxn ang="0">
                  <a:pos x="5" y="149"/>
                </a:cxn>
                <a:cxn ang="0">
                  <a:pos x="8" y="162"/>
                </a:cxn>
                <a:cxn ang="0">
                  <a:pos x="10" y="174"/>
                </a:cxn>
                <a:cxn ang="0">
                  <a:pos x="14" y="183"/>
                </a:cxn>
                <a:cxn ang="0">
                  <a:pos x="20" y="189"/>
                </a:cxn>
                <a:cxn ang="0">
                  <a:pos x="26" y="190"/>
                </a:cxn>
                <a:cxn ang="0">
                  <a:pos x="34" y="190"/>
                </a:cxn>
                <a:cxn ang="0">
                  <a:pos x="40" y="192"/>
                </a:cxn>
                <a:cxn ang="0">
                  <a:pos x="48" y="192"/>
                </a:cxn>
                <a:cxn ang="0">
                  <a:pos x="55" y="190"/>
                </a:cxn>
                <a:cxn ang="0">
                  <a:pos x="59" y="188"/>
                </a:cxn>
                <a:cxn ang="0">
                  <a:pos x="62" y="184"/>
                </a:cxn>
                <a:cxn ang="0">
                  <a:pos x="64" y="176"/>
                </a:cxn>
                <a:cxn ang="0">
                  <a:pos x="63" y="165"/>
                </a:cxn>
                <a:cxn ang="0">
                  <a:pos x="61" y="148"/>
                </a:cxn>
                <a:cxn ang="0">
                  <a:pos x="60" y="135"/>
                </a:cxn>
                <a:cxn ang="0">
                  <a:pos x="61" y="123"/>
                </a:cxn>
                <a:cxn ang="0">
                  <a:pos x="63" y="111"/>
                </a:cxn>
                <a:cxn ang="0">
                  <a:pos x="67" y="96"/>
                </a:cxn>
                <a:cxn ang="0">
                  <a:pos x="70" y="78"/>
                </a:cxn>
                <a:cxn ang="0">
                  <a:pos x="71" y="62"/>
                </a:cxn>
                <a:cxn ang="0">
                  <a:pos x="70" y="49"/>
                </a:cxn>
                <a:cxn ang="0">
                  <a:pos x="68" y="36"/>
                </a:cxn>
                <a:cxn ang="0">
                  <a:pos x="63" y="23"/>
                </a:cxn>
                <a:cxn ang="0">
                  <a:pos x="59" y="14"/>
                </a:cxn>
                <a:cxn ang="0">
                  <a:pos x="53" y="7"/>
                </a:cxn>
                <a:cxn ang="0">
                  <a:pos x="44" y="1"/>
                </a:cxn>
                <a:cxn ang="0">
                  <a:pos x="34" y="0"/>
                </a:cxn>
                <a:cxn ang="0">
                  <a:pos x="25" y="1"/>
                </a:cxn>
                <a:cxn ang="0">
                  <a:pos x="20" y="3"/>
                </a:cxn>
                <a:cxn ang="0">
                  <a:pos x="15" y="7"/>
                </a:cxn>
                <a:cxn ang="0">
                  <a:pos x="13" y="8"/>
                </a:cxn>
              </a:cxnLst>
              <a:rect l="0" t="0" r="r" b="b"/>
              <a:pathLst>
                <a:path w="71" h="192">
                  <a:moveTo>
                    <a:pt x="13" y="8"/>
                  </a:moveTo>
                  <a:lnTo>
                    <a:pt x="13" y="11"/>
                  </a:lnTo>
                  <a:lnTo>
                    <a:pt x="13" y="19"/>
                  </a:lnTo>
                  <a:lnTo>
                    <a:pt x="13" y="30"/>
                  </a:lnTo>
                  <a:lnTo>
                    <a:pt x="12" y="42"/>
                  </a:lnTo>
                  <a:lnTo>
                    <a:pt x="12" y="53"/>
                  </a:lnTo>
                  <a:lnTo>
                    <a:pt x="13" y="61"/>
                  </a:lnTo>
                  <a:lnTo>
                    <a:pt x="12" y="69"/>
                  </a:lnTo>
                  <a:lnTo>
                    <a:pt x="9" y="78"/>
                  </a:lnTo>
                  <a:lnTo>
                    <a:pt x="4" y="86"/>
                  </a:lnTo>
                  <a:lnTo>
                    <a:pt x="1" y="96"/>
                  </a:lnTo>
                  <a:lnTo>
                    <a:pt x="0" y="108"/>
                  </a:lnTo>
                  <a:lnTo>
                    <a:pt x="1" y="123"/>
                  </a:lnTo>
                  <a:lnTo>
                    <a:pt x="3" y="136"/>
                  </a:lnTo>
                  <a:lnTo>
                    <a:pt x="5" y="149"/>
                  </a:lnTo>
                  <a:lnTo>
                    <a:pt x="8" y="162"/>
                  </a:lnTo>
                  <a:lnTo>
                    <a:pt x="10" y="174"/>
                  </a:lnTo>
                  <a:lnTo>
                    <a:pt x="14" y="183"/>
                  </a:lnTo>
                  <a:lnTo>
                    <a:pt x="20" y="189"/>
                  </a:lnTo>
                  <a:lnTo>
                    <a:pt x="26" y="190"/>
                  </a:lnTo>
                  <a:lnTo>
                    <a:pt x="34" y="190"/>
                  </a:lnTo>
                  <a:lnTo>
                    <a:pt x="40" y="192"/>
                  </a:lnTo>
                  <a:lnTo>
                    <a:pt x="48" y="192"/>
                  </a:lnTo>
                  <a:lnTo>
                    <a:pt x="55" y="190"/>
                  </a:lnTo>
                  <a:lnTo>
                    <a:pt x="59" y="188"/>
                  </a:lnTo>
                  <a:lnTo>
                    <a:pt x="62" y="184"/>
                  </a:lnTo>
                  <a:lnTo>
                    <a:pt x="64" y="176"/>
                  </a:lnTo>
                  <a:lnTo>
                    <a:pt x="63" y="165"/>
                  </a:lnTo>
                  <a:lnTo>
                    <a:pt x="61" y="148"/>
                  </a:lnTo>
                  <a:lnTo>
                    <a:pt x="60" y="135"/>
                  </a:lnTo>
                  <a:lnTo>
                    <a:pt x="61" y="123"/>
                  </a:lnTo>
                  <a:lnTo>
                    <a:pt x="63" y="111"/>
                  </a:lnTo>
                  <a:lnTo>
                    <a:pt x="67" y="96"/>
                  </a:lnTo>
                  <a:lnTo>
                    <a:pt x="70" y="78"/>
                  </a:lnTo>
                  <a:lnTo>
                    <a:pt x="71" y="62"/>
                  </a:lnTo>
                  <a:lnTo>
                    <a:pt x="70" y="49"/>
                  </a:lnTo>
                  <a:lnTo>
                    <a:pt x="68" y="36"/>
                  </a:lnTo>
                  <a:lnTo>
                    <a:pt x="63" y="23"/>
                  </a:lnTo>
                  <a:lnTo>
                    <a:pt x="59" y="14"/>
                  </a:lnTo>
                  <a:lnTo>
                    <a:pt x="53" y="7"/>
                  </a:lnTo>
                  <a:lnTo>
                    <a:pt x="44" y="1"/>
                  </a:lnTo>
                  <a:lnTo>
                    <a:pt x="34" y="0"/>
                  </a:lnTo>
                  <a:lnTo>
                    <a:pt x="25" y="1"/>
                  </a:lnTo>
                  <a:lnTo>
                    <a:pt x="20" y="3"/>
                  </a:lnTo>
                  <a:lnTo>
                    <a:pt x="15" y="7"/>
                  </a:lnTo>
                  <a:lnTo>
                    <a:pt x="13" y="8"/>
                  </a:lnTo>
                </a:path>
              </a:pathLst>
            </a:custGeom>
            <a:solidFill>
              <a:srgbClr val="ACC775"/>
            </a:solidFill>
            <a:ln w="34925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  <a:sp3d extrusionH="38100" prstMaterial="clear">
              <a:bevelT w="260350" h="50800" prst="softRound"/>
              <a:bevelB prst="softRound"/>
            </a:sp3d>
          </p:spPr>
          <p:txBody>
            <a:bodyPr/>
            <a:lstStyle/>
            <a:p>
              <a:endParaRPr lang="ru-RU"/>
            </a:p>
          </p:txBody>
        </p:sp>
        <p:sp>
          <p:nvSpPr>
            <p:cNvPr id="45" name="Freeform 33"/>
            <p:cNvSpPr>
              <a:spLocks/>
            </p:cNvSpPr>
            <p:nvPr/>
          </p:nvSpPr>
          <p:spPr bwMode="gray">
            <a:xfrm>
              <a:off x="2455" y="1510"/>
              <a:ext cx="149" cy="176"/>
            </a:xfrm>
            <a:custGeom>
              <a:avLst/>
              <a:gdLst/>
              <a:ahLst/>
              <a:cxnLst>
                <a:cxn ang="0">
                  <a:pos x="122" y="2"/>
                </a:cxn>
                <a:cxn ang="0">
                  <a:pos x="102" y="14"/>
                </a:cxn>
                <a:cxn ang="0">
                  <a:pos x="103" y="36"/>
                </a:cxn>
                <a:cxn ang="0">
                  <a:pos x="114" y="59"/>
                </a:cxn>
                <a:cxn ang="0">
                  <a:pos x="111" y="65"/>
                </a:cxn>
                <a:cxn ang="0">
                  <a:pos x="108" y="80"/>
                </a:cxn>
                <a:cxn ang="0">
                  <a:pos x="100" y="90"/>
                </a:cxn>
                <a:cxn ang="0">
                  <a:pos x="87" y="91"/>
                </a:cxn>
                <a:cxn ang="0">
                  <a:pos x="75" y="82"/>
                </a:cxn>
                <a:cxn ang="0">
                  <a:pos x="58" y="61"/>
                </a:cxn>
                <a:cxn ang="0">
                  <a:pos x="43" y="57"/>
                </a:cxn>
                <a:cxn ang="0">
                  <a:pos x="33" y="67"/>
                </a:cxn>
                <a:cxn ang="0">
                  <a:pos x="43" y="81"/>
                </a:cxn>
                <a:cxn ang="0">
                  <a:pos x="50" y="100"/>
                </a:cxn>
                <a:cxn ang="0">
                  <a:pos x="36" y="117"/>
                </a:cxn>
                <a:cxn ang="0">
                  <a:pos x="11" y="89"/>
                </a:cxn>
                <a:cxn ang="0">
                  <a:pos x="3" y="107"/>
                </a:cxn>
                <a:cxn ang="0">
                  <a:pos x="3" y="136"/>
                </a:cxn>
                <a:cxn ang="0">
                  <a:pos x="21" y="169"/>
                </a:cxn>
                <a:cxn ang="0">
                  <a:pos x="46" y="182"/>
                </a:cxn>
                <a:cxn ang="0">
                  <a:pos x="56" y="169"/>
                </a:cxn>
                <a:cxn ang="0">
                  <a:pos x="58" y="149"/>
                </a:cxn>
                <a:cxn ang="0">
                  <a:pos x="76" y="154"/>
                </a:cxn>
                <a:cxn ang="0">
                  <a:pos x="88" y="180"/>
                </a:cxn>
                <a:cxn ang="0">
                  <a:pos x="82" y="188"/>
                </a:cxn>
                <a:cxn ang="0">
                  <a:pos x="71" y="208"/>
                </a:cxn>
                <a:cxn ang="0">
                  <a:pos x="102" y="239"/>
                </a:cxn>
                <a:cxn ang="0">
                  <a:pos x="139" y="269"/>
                </a:cxn>
                <a:cxn ang="0">
                  <a:pos x="170" y="268"/>
                </a:cxn>
                <a:cxn ang="0">
                  <a:pos x="185" y="279"/>
                </a:cxn>
                <a:cxn ang="0">
                  <a:pos x="189" y="277"/>
                </a:cxn>
                <a:cxn ang="0">
                  <a:pos x="201" y="268"/>
                </a:cxn>
                <a:cxn ang="0">
                  <a:pos x="238" y="270"/>
                </a:cxn>
                <a:cxn ang="0">
                  <a:pos x="235" y="275"/>
                </a:cxn>
                <a:cxn ang="0">
                  <a:pos x="214" y="292"/>
                </a:cxn>
                <a:cxn ang="0">
                  <a:pos x="205" y="314"/>
                </a:cxn>
                <a:cxn ang="0">
                  <a:pos x="202" y="339"/>
                </a:cxn>
                <a:cxn ang="0">
                  <a:pos x="205" y="352"/>
                </a:cxn>
                <a:cxn ang="0">
                  <a:pos x="233" y="329"/>
                </a:cxn>
                <a:cxn ang="0">
                  <a:pos x="271" y="287"/>
                </a:cxn>
                <a:cxn ang="0">
                  <a:pos x="290" y="258"/>
                </a:cxn>
                <a:cxn ang="0">
                  <a:pos x="295" y="234"/>
                </a:cxn>
                <a:cxn ang="0">
                  <a:pos x="262" y="222"/>
                </a:cxn>
                <a:cxn ang="0">
                  <a:pos x="221" y="213"/>
                </a:cxn>
                <a:cxn ang="0">
                  <a:pos x="204" y="197"/>
                </a:cxn>
                <a:cxn ang="0">
                  <a:pos x="192" y="197"/>
                </a:cxn>
                <a:cxn ang="0">
                  <a:pos x="180" y="189"/>
                </a:cxn>
                <a:cxn ang="0">
                  <a:pos x="178" y="137"/>
                </a:cxn>
                <a:cxn ang="0">
                  <a:pos x="179" y="80"/>
                </a:cxn>
                <a:cxn ang="0">
                  <a:pos x="160" y="38"/>
                </a:cxn>
                <a:cxn ang="0">
                  <a:pos x="135" y="8"/>
                </a:cxn>
              </a:cxnLst>
              <a:rect l="0" t="0" r="r" b="b"/>
              <a:pathLst>
                <a:path w="298" h="352">
                  <a:moveTo>
                    <a:pt x="129" y="0"/>
                  </a:moveTo>
                  <a:lnTo>
                    <a:pt x="127" y="0"/>
                  </a:lnTo>
                  <a:lnTo>
                    <a:pt x="122" y="2"/>
                  </a:lnTo>
                  <a:lnTo>
                    <a:pt x="115" y="6"/>
                  </a:lnTo>
                  <a:lnTo>
                    <a:pt x="109" y="10"/>
                  </a:lnTo>
                  <a:lnTo>
                    <a:pt x="102" y="14"/>
                  </a:lnTo>
                  <a:lnTo>
                    <a:pt x="100" y="20"/>
                  </a:lnTo>
                  <a:lnTo>
                    <a:pt x="101" y="27"/>
                  </a:lnTo>
                  <a:lnTo>
                    <a:pt x="103" y="36"/>
                  </a:lnTo>
                  <a:lnTo>
                    <a:pt x="108" y="45"/>
                  </a:lnTo>
                  <a:lnTo>
                    <a:pt x="112" y="53"/>
                  </a:lnTo>
                  <a:lnTo>
                    <a:pt x="114" y="59"/>
                  </a:lnTo>
                  <a:lnTo>
                    <a:pt x="116" y="61"/>
                  </a:lnTo>
                  <a:lnTo>
                    <a:pt x="114" y="61"/>
                  </a:lnTo>
                  <a:lnTo>
                    <a:pt x="111" y="65"/>
                  </a:lnTo>
                  <a:lnTo>
                    <a:pt x="106" y="69"/>
                  </a:lnTo>
                  <a:lnTo>
                    <a:pt x="105" y="74"/>
                  </a:lnTo>
                  <a:lnTo>
                    <a:pt x="108" y="80"/>
                  </a:lnTo>
                  <a:lnTo>
                    <a:pt x="109" y="85"/>
                  </a:lnTo>
                  <a:lnTo>
                    <a:pt x="105" y="88"/>
                  </a:lnTo>
                  <a:lnTo>
                    <a:pt x="100" y="90"/>
                  </a:lnTo>
                  <a:lnTo>
                    <a:pt x="94" y="91"/>
                  </a:lnTo>
                  <a:lnTo>
                    <a:pt x="89" y="91"/>
                  </a:lnTo>
                  <a:lnTo>
                    <a:pt x="87" y="91"/>
                  </a:lnTo>
                  <a:lnTo>
                    <a:pt x="86" y="90"/>
                  </a:lnTo>
                  <a:lnTo>
                    <a:pt x="81" y="87"/>
                  </a:lnTo>
                  <a:lnTo>
                    <a:pt x="75" y="82"/>
                  </a:lnTo>
                  <a:lnTo>
                    <a:pt x="68" y="76"/>
                  </a:lnTo>
                  <a:lnTo>
                    <a:pt x="63" y="69"/>
                  </a:lnTo>
                  <a:lnTo>
                    <a:pt x="58" y="61"/>
                  </a:lnTo>
                  <a:lnTo>
                    <a:pt x="54" y="56"/>
                  </a:lnTo>
                  <a:lnTo>
                    <a:pt x="50" y="55"/>
                  </a:lnTo>
                  <a:lnTo>
                    <a:pt x="43" y="57"/>
                  </a:lnTo>
                  <a:lnTo>
                    <a:pt x="38" y="60"/>
                  </a:lnTo>
                  <a:lnTo>
                    <a:pt x="34" y="64"/>
                  </a:lnTo>
                  <a:lnTo>
                    <a:pt x="33" y="67"/>
                  </a:lnTo>
                  <a:lnTo>
                    <a:pt x="35" y="69"/>
                  </a:lnTo>
                  <a:lnTo>
                    <a:pt x="39" y="74"/>
                  </a:lnTo>
                  <a:lnTo>
                    <a:pt x="43" y="81"/>
                  </a:lnTo>
                  <a:lnTo>
                    <a:pt x="47" y="88"/>
                  </a:lnTo>
                  <a:lnTo>
                    <a:pt x="50" y="94"/>
                  </a:lnTo>
                  <a:lnTo>
                    <a:pt x="50" y="100"/>
                  </a:lnTo>
                  <a:lnTo>
                    <a:pt x="46" y="106"/>
                  </a:lnTo>
                  <a:lnTo>
                    <a:pt x="41" y="113"/>
                  </a:lnTo>
                  <a:lnTo>
                    <a:pt x="36" y="117"/>
                  </a:lnTo>
                  <a:lnTo>
                    <a:pt x="34" y="118"/>
                  </a:lnTo>
                  <a:lnTo>
                    <a:pt x="12" y="87"/>
                  </a:lnTo>
                  <a:lnTo>
                    <a:pt x="11" y="89"/>
                  </a:lnTo>
                  <a:lnTo>
                    <a:pt x="8" y="93"/>
                  </a:lnTo>
                  <a:lnTo>
                    <a:pt x="5" y="100"/>
                  </a:lnTo>
                  <a:lnTo>
                    <a:pt x="3" y="107"/>
                  </a:lnTo>
                  <a:lnTo>
                    <a:pt x="0" y="115"/>
                  </a:lnTo>
                  <a:lnTo>
                    <a:pt x="1" y="124"/>
                  </a:lnTo>
                  <a:lnTo>
                    <a:pt x="3" y="136"/>
                  </a:lnTo>
                  <a:lnTo>
                    <a:pt x="7" y="148"/>
                  </a:lnTo>
                  <a:lnTo>
                    <a:pt x="12" y="159"/>
                  </a:lnTo>
                  <a:lnTo>
                    <a:pt x="21" y="169"/>
                  </a:lnTo>
                  <a:lnTo>
                    <a:pt x="31" y="175"/>
                  </a:lnTo>
                  <a:lnTo>
                    <a:pt x="39" y="180"/>
                  </a:lnTo>
                  <a:lnTo>
                    <a:pt x="46" y="182"/>
                  </a:lnTo>
                  <a:lnTo>
                    <a:pt x="52" y="181"/>
                  </a:lnTo>
                  <a:lnTo>
                    <a:pt x="55" y="175"/>
                  </a:lnTo>
                  <a:lnTo>
                    <a:pt x="56" y="169"/>
                  </a:lnTo>
                  <a:lnTo>
                    <a:pt x="57" y="161"/>
                  </a:lnTo>
                  <a:lnTo>
                    <a:pt x="57" y="154"/>
                  </a:lnTo>
                  <a:lnTo>
                    <a:pt x="58" y="149"/>
                  </a:lnTo>
                  <a:lnTo>
                    <a:pt x="62" y="147"/>
                  </a:lnTo>
                  <a:lnTo>
                    <a:pt x="67" y="148"/>
                  </a:lnTo>
                  <a:lnTo>
                    <a:pt x="76" y="154"/>
                  </a:lnTo>
                  <a:lnTo>
                    <a:pt x="81" y="163"/>
                  </a:lnTo>
                  <a:lnTo>
                    <a:pt x="86" y="173"/>
                  </a:lnTo>
                  <a:lnTo>
                    <a:pt x="88" y="180"/>
                  </a:lnTo>
                  <a:lnTo>
                    <a:pt x="89" y="183"/>
                  </a:lnTo>
                  <a:lnTo>
                    <a:pt x="87" y="184"/>
                  </a:lnTo>
                  <a:lnTo>
                    <a:pt x="82" y="188"/>
                  </a:lnTo>
                  <a:lnTo>
                    <a:pt x="77" y="194"/>
                  </a:lnTo>
                  <a:lnTo>
                    <a:pt x="73" y="200"/>
                  </a:lnTo>
                  <a:lnTo>
                    <a:pt x="71" y="208"/>
                  </a:lnTo>
                  <a:lnTo>
                    <a:pt x="74" y="213"/>
                  </a:lnTo>
                  <a:lnTo>
                    <a:pt x="87" y="226"/>
                  </a:lnTo>
                  <a:lnTo>
                    <a:pt x="102" y="239"/>
                  </a:lnTo>
                  <a:lnTo>
                    <a:pt x="116" y="254"/>
                  </a:lnTo>
                  <a:lnTo>
                    <a:pt x="127" y="264"/>
                  </a:lnTo>
                  <a:lnTo>
                    <a:pt x="139" y="269"/>
                  </a:lnTo>
                  <a:lnTo>
                    <a:pt x="151" y="271"/>
                  </a:lnTo>
                  <a:lnTo>
                    <a:pt x="162" y="269"/>
                  </a:lnTo>
                  <a:lnTo>
                    <a:pt x="170" y="268"/>
                  </a:lnTo>
                  <a:lnTo>
                    <a:pt x="177" y="270"/>
                  </a:lnTo>
                  <a:lnTo>
                    <a:pt x="182" y="275"/>
                  </a:lnTo>
                  <a:lnTo>
                    <a:pt x="185" y="279"/>
                  </a:lnTo>
                  <a:lnTo>
                    <a:pt x="188" y="281"/>
                  </a:lnTo>
                  <a:lnTo>
                    <a:pt x="188" y="280"/>
                  </a:lnTo>
                  <a:lnTo>
                    <a:pt x="189" y="277"/>
                  </a:lnTo>
                  <a:lnTo>
                    <a:pt x="191" y="274"/>
                  </a:lnTo>
                  <a:lnTo>
                    <a:pt x="195" y="270"/>
                  </a:lnTo>
                  <a:lnTo>
                    <a:pt x="201" y="268"/>
                  </a:lnTo>
                  <a:lnTo>
                    <a:pt x="209" y="268"/>
                  </a:lnTo>
                  <a:lnTo>
                    <a:pt x="227" y="269"/>
                  </a:lnTo>
                  <a:lnTo>
                    <a:pt x="238" y="270"/>
                  </a:lnTo>
                  <a:lnTo>
                    <a:pt x="242" y="270"/>
                  </a:lnTo>
                  <a:lnTo>
                    <a:pt x="240" y="271"/>
                  </a:lnTo>
                  <a:lnTo>
                    <a:pt x="235" y="275"/>
                  </a:lnTo>
                  <a:lnTo>
                    <a:pt x="228" y="279"/>
                  </a:lnTo>
                  <a:lnTo>
                    <a:pt x="220" y="286"/>
                  </a:lnTo>
                  <a:lnTo>
                    <a:pt x="214" y="292"/>
                  </a:lnTo>
                  <a:lnTo>
                    <a:pt x="208" y="300"/>
                  </a:lnTo>
                  <a:lnTo>
                    <a:pt x="206" y="308"/>
                  </a:lnTo>
                  <a:lnTo>
                    <a:pt x="205" y="314"/>
                  </a:lnTo>
                  <a:lnTo>
                    <a:pt x="204" y="323"/>
                  </a:lnTo>
                  <a:lnTo>
                    <a:pt x="203" y="331"/>
                  </a:lnTo>
                  <a:lnTo>
                    <a:pt x="202" y="339"/>
                  </a:lnTo>
                  <a:lnTo>
                    <a:pt x="201" y="346"/>
                  </a:lnTo>
                  <a:lnTo>
                    <a:pt x="202" y="350"/>
                  </a:lnTo>
                  <a:lnTo>
                    <a:pt x="205" y="352"/>
                  </a:lnTo>
                  <a:lnTo>
                    <a:pt x="210" y="350"/>
                  </a:lnTo>
                  <a:lnTo>
                    <a:pt x="218" y="345"/>
                  </a:lnTo>
                  <a:lnTo>
                    <a:pt x="233" y="329"/>
                  </a:lnTo>
                  <a:lnTo>
                    <a:pt x="248" y="315"/>
                  </a:lnTo>
                  <a:lnTo>
                    <a:pt x="261" y="300"/>
                  </a:lnTo>
                  <a:lnTo>
                    <a:pt x="271" y="287"/>
                  </a:lnTo>
                  <a:lnTo>
                    <a:pt x="277" y="276"/>
                  </a:lnTo>
                  <a:lnTo>
                    <a:pt x="284" y="267"/>
                  </a:lnTo>
                  <a:lnTo>
                    <a:pt x="290" y="258"/>
                  </a:lnTo>
                  <a:lnTo>
                    <a:pt x="296" y="251"/>
                  </a:lnTo>
                  <a:lnTo>
                    <a:pt x="298" y="242"/>
                  </a:lnTo>
                  <a:lnTo>
                    <a:pt x="295" y="234"/>
                  </a:lnTo>
                  <a:lnTo>
                    <a:pt x="286" y="228"/>
                  </a:lnTo>
                  <a:lnTo>
                    <a:pt x="275" y="224"/>
                  </a:lnTo>
                  <a:lnTo>
                    <a:pt x="262" y="222"/>
                  </a:lnTo>
                  <a:lnTo>
                    <a:pt x="248" y="220"/>
                  </a:lnTo>
                  <a:lnTo>
                    <a:pt x="233" y="217"/>
                  </a:lnTo>
                  <a:lnTo>
                    <a:pt x="221" y="213"/>
                  </a:lnTo>
                  <a:lnTo>
                    <a:pt x="213" y="208"/>
                  </a:lnTo>
                  <a:lnTo>
                    <a:pt x="207" y="200"/>
                  </a:lnTo>
                  <a:lnTo>
                    <a:pt x="204" y="197"/>
                  </a:lnTo>
                  <a:lnTo>
                    <a:pt x="201" y="196"/>
                  </a:lnTo>
                  <a:lnTo>
                    <a:pt x="196" y="196"/>
                  </a:lnTo>
                  <a:lnTo>
                    <a:pt x="192" y="197"/>
                  </a:lnTo>
                  <a:lnTo>
                    <a:pt x="188" y="197"/>
                  </a:lnTo>
                  <a:lnTo>
                    <a:pt x="184" y="195"/>
                  </a:lnTo>
                  <a:lnTo>
                    <a:pt x="180" y="189"/>
                  </a:lnTo>
                  <a:lnTo>
                    <a:pt x="178" y="178"/>
                  </a:lnTo>
                  <a:lnTo>
                    <a:pt x="177" y="158"/>
                  </a:lnTo>
                  <a:lnTo>
                    <a:pt x="178" y="137"/>
                  </a:lnTo>
                  <a:lnTo>
                    <a:pt x="180" y="116"/>
                  </a:lnTo>
                  <a:lnTo>
                    <a:pt x="181" y="97"/>
                  </a:lnTo>
                  <a:lnTo>
                    <a:pt x="179" y="80"/>
                  </a:lnTo>
                  <a:lnTo>
                    <a:pt x="174" y="61"/>
                  </a:lnTo>
                  <a:lnTo>
                    <a:pt x="168" y="49"/>
                  </a:lnTo>
                  <a:lnTo>
                    <a:pt x="160" y="38"/>
                  </a:lnTo>
                  <a:lnTo>
                    <a:pt x="151" y="27"/>
                  </a:lnTo>
                  <a:lnTo>
                    <a:pt x="142" y="16"/>
                  </a:lnTo>
                  <a:lnTo>
                    <a:pt x="135" y="8"/>
                  </a:lnTo>
                  <a:lnTo>
                    <a:pt x="132" y="2"/>
                  </a:lnTo>
                  <a:lnTo>
                    <a:pt x="129" y="0"/>
                  </a:lnTo>
                </a:path>
              </a:pathLst>
            </a:custGeom>
            <a:solidFill>
              <a:srgbClr val="ACC775"/>
            </a:solidFill>
            <a:ln w="34925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  <a:sp3d extrusionH="38100" prstMaterial="clear">
              <a:bevelT w="260350" h="50800" prst="softRound"/>
              <a:bevelB prst="softRound"/>
            </a:sp3d>
          </p:spPr>
          <p:txBody>
            <a:bodyPr/>
            <a:lstStyle/>
            <a:p>
              <a:endParaRPr lang="ru-RU"/>
            </a:p>
          </p:txBody>
        </p:sp>
        <p:sp>
          <p:nvSpPr>
            <p:cNvPr id="46" name="Freeform 34"/>
            <p:cNvSpPr>
              <a:spLocks/>
            </p:cNvSpPr>
            <p:nvPr/>
          </p:nvSpPr>
          <p:spPr bwMode="gray">
            <a:xfrm>
              <a:off x="2503" y="1779"/>
              <a:ext cx="104" cy="93"/>
            </a:xfrm>
            <a:custGeom>
              <a:avLst/>
              <a:gdLst/>
              <a:ahLst/>
              <a:cxnLst>
                <a:cxn ang="0">
                  <a:pos x="18" y="35"/>
                </a:cxn>
                <a:cxn ang="0">
                  <a:pos x="26" y="20"/>
                </a:cxn>
                <a:cxn ang="0">
                  <a:pos x="29" y="17"/>
                </a:cxn>
                <a:cxn ang="0">
                  <a:pos x="43" y="10"/>
                </a:cxn>
                <a:cxn ang="0">
                  <a:pos x="58" y="2"/>
                </a:cxn>
                <a:cxn ang="0">
                  <a:pos x="73" y="1"/>
                </a:cxn>
                <a:cxn ang="0">
                  <a:pos x="91" y="9"/>
                </a:cxn>
                <a:cxn ang="0">
                  <a:pos x="101" y="25"/>
                </a:cxn>
                <a:cxn ang="0">
                  <a:pos x="111" y="47"/>
                </a:cxn>
                <a:cxn ang="0">
                  <a:pos x="129" y="62"/>
                </a:cxn>
                <a:cxn ang="0">
                  <a:pos x="153" y="65"/>
                </a:cxn>
                <a:cxn ang="0">
                  <a:pos x="175" y="74"/>
                </a:cxn>
                <a:cxn ang="0">
                  <a:pos x="189" y="85"/>
                </a:cxn>
                <a:cxn ang="0">
                  <a:pos x="202" y="95"/>
                </a:cxn>
                <a:cxn ang="0">
                  <a:pos x="208" y="107"/>
                </a:cxn>
                <a:cxn ang="0">
                  <a:pos x="198" y="123"/>
                </a:cxn>
                <a:cxn ang="0">
                  <a:pos x="179" y="143"/>
                </a:cxn>
                <a:cxn ang="0">
                  <a:pos x="158" y="160"/>
                </a:cxn>
                <a:cxn ang="0">
                  <a:pos x="142" y="168"/>
                </a:cxn>
                <a:cxn ang="0">
                  <a:pos x="133" y="165"/>
                </a:cxn>
                <a:cxn ang="0">
                  <a:pos x="129" y="158"/>
                </a:cxn>
                <a:cxn ang="0">
                  <a:pos x="120" y="157"/>
                </a:cxn>
                <a:cxn ang="0">
                  <a:pos x="99" y="167"/>
                </a:cxn>
                <a:cxn ang="0">
                  <a:pos x="69" y="180"/>
                </a:cxn>
                <a:cxn ang="0">
                  <a:pos x="43" y="186"/>
                </a:cxn>
                <a:cxn ang="0">
                  <a:pos x="23" y="185"/>
                </a:cxn>
                <a:cxn ang="0">
                  <a:pos x="6" y="181"/>
                </a:cxn>
                <a:cxn ang="0">
                  <a:pos x="1" y="171"/>
                </a:cxn>
                <a:cxn ang="0">
                  <a:pos x="1" y="160"/>
                </a:cxn>
                <a:cxn ang="0">
                  <a:pos x="0" y="153"/>
                </a:cxn>
                <a:cxn ang="0">
                  <a:pos x="8" y="151"/>
                </a:cxn>
                <a:cxn ang="0">
                  <a:pos x="38" y="156"/>
                </a:cxn>
                <a:cxn ang="0">
                  <a:pos x="63" y="154"/>
                </a:cxn>
                <a:cxn ang="0">
                  <a:pos x="77" y="145"/>
                </a:cxn>
                <a:cxn ang="0">
                  <a:pos x="74" y="140"/>
                </a:cxn>
                <a:cxn ang="0">
                  <a:pos x="60" y="135"/>
                </a:cxn>
                <a:cxn ang="0">
                  <a:pos x="52" y="133"/>
                </a:cxn>
                <a:cxn ang="0">
                  <a:pos x="51" y="131"/>
                </a:cxn>
                <a:cxn ang="0">
                  <a:pos x="54" y="122"/>
                </a:cxn>
                <a:cxn ang="0">
                  <a:pos x="68" y="106"/>
                </a:cxn>
                <a:cxn ang="0">
                  <a:pos x="84" y="95"/>
                </a:cxn>
                <a:cxn ang="0">
                  <a:pos x="92" y="90"/>
                </a:cxn>
                <a:cxn ang="0">
                  <a:pos x="94" y="85"/>
                </a:cxn>
                <a:cxn ang="0">
                  <a:pos x="96" y="75"/>
                </a:cxn>
                <a:cxn ang="0">
                  <a:pos x="88" y="71"/>
                </a:cxn>
                <a:cxn ang="0">
                  <a:pos x="73" y="73"/>
                </a:cxn>
                <a:cxn ang="0">
                  <a:pos x="60" y="77"/>
                </a:cxn>
                <a:cxn ang="0">
                  <a:pos x="57" y="76"/>
                </a:cxn>
                <a:cxn ang="0">
                  <a:pos x="46" y="66"/>
                </a:cxn>
                <a:cxn ang="0">
                  <a:pos x="36" y="56"/>
                </a:cxn>
                <a:cxn ang="0">
                  <a:pos x="23" y="49"/>
                </a:cxn>
                <a:cxn ang="0">
                  <a:pos x="14" y="46"/>
                </a:cxn>
              </a:cxnLst>
              <a:rect l="0" t="0" r="r" b="b"/>
              <a:pathLst>
                <a:path w="208" h="186">
                  <a:moveTo>
                    <a:pt x="14" y="46"/>
                  </a:moveTo>
                  <a:lnTo>
                    <a:pt x="18" y="35"/>
                  </a:lnTo>
                  <a:lnTo>
                    <a:pt x="23" y="26"/>
                  </a:lnTo>
                  <a:lnTo>
                    <a:pt x="26" y="20"/>
                  </a:lnTo>
                  <a:lnTo>
                    <a:pt x="27" y="18"/>
                  </a:lnTo>
                  <a:lnTo>
                    <a:pt x="29" y="17"/>
                  </a:lnTo>
                  <a:lnTo>
                    <a:pt x="36" y="15"/>
                  </a:lnTo>
                  <a:lnTo>
                    <a:pt x="43" y="10"/>
                  </a:lnTo>
                  <a:lnTo>
                    <a:pt x="51" y="6"/>
                  </a:lnTo>
                  <a:lnTo>
                    <a:pt x="58" y="2"/>
                  </a:lnTo>
                  <a:lnTo>
                    <a:pt x="64" y="0"/>
                  </a:lnTo>
                  <a:lnTo>
                    <a:pt x="73" y="1"/>
                  </a:lnTo>
                  <a:lnTo>
                    <a:pt x="82" y="4"/>
                  </a:lnTo>
                  <a:lnTo>
                    <a:pt x="91" y="9"/>
                  </a:lnTo>
                  <a:lnTo>
                    <a:pt x="97" y="16"/>
                  </a:lnTo>
                  <a:lnTo>
                    <a:pt x="101" y="25"/>
                  </a:lnTo>
                  <a:lnTo>
                    <a:pt x="106" y="36"/>
                  </a:lnTo>
                  <a:lnTo>
                    <a:pt x="111" y="47"/>
                  </a:lnTo>
                  <a:lnTo>
                    <a:pt x="119" y="56"/>
                  </a:lnTo>
                  <a:lnTo>
                    <a:pt x="129" y="62"/>
                  </a:lnTo>
                  <a:lnTo>
                    <a:pt x="141" y="64"/>
                  </a:lnTo>
                  <a:lnTo>
                    <a:pt x="153" y="65"/>
                  </a:lnTo>
                  <a:lnTo>
                    <a:pt x="165" y="69"/>
                  </a:lnTo>
                  <a:lnTo>
                    <a:pt x="175" y="74"/>
                  </a:lnTo>
                  <a:lnTo>
                    <a:pt x="181" y="79"/>
                  </a:lnTo>
                  <a:lnTo>
                    <a:pt x="189" y="85"/>
                  </a:lnTo>
                  <a:lnTo>
                    <a:pt x="196" y="89"/>
                  </a:lnTo>
                  <a:lnTo>
                    <a:pt x="202" y="95"/>
                  </a:lnTo>
                  <a:lnTo>
                    <a:pt x="207" y="100"/>
                  </a:lnTo>
                  <a:lnTo>
                    <a:pt x="208" y="107"/>
                  </a:lnTo>
                  <a:lnTo>
                    <a:pt x="204" y="114"/>
                  </a:lnTo>
                  <a:lnTo>
                    <a:pt x="198" y="123"/>
                  </a:lnTo>
                  <a:lnTo>
                    <a:pt x="189" y="133"/>
                  </a:lnTo>
                  <a:lnTo>
                    <a:pt x="179" y="143"/>
                  </a:lnTo>
                  <a:lnTo>
                    <a:pt x="168" y="153"/>
                  </a:lnTo>
                  <a:lnTo>
                    <a:pt x="158" y="160"/>
                  </a:lnTo>
                  <a:lnTo>
                    <a:pt x="150" y="166"/>
                  </a:lnTo>
                  <a:lnTo>
                    <a:pt x="142" y="168"/>
                  </a:lnTo>
                  <a:lnTo>
                    <a:pt x="136" y="167"/>
                  </a:lnTo>
                  <a:lnTo>
                    <a:pt x="133" y="165"/>
                  </a:lnTo>
                  <a:lnTo>
                    <a:pt x="131" y="162"/>
                  </a:lnTo>
                  <a:lnTo>
                    <a:pt x="129" y="158"/>
                  </a:lnTo>
                  <a:lnTo>
                    <a:pt x="126" y="157"/>
                  </a:lnTo>
                  <a:lnTo>
                    <a:pt x="120" y="157"/>
                  </a:lnTo>
                  <a:lnTo>
                    <a:pt x="111" y="162"/>
                  </a:lnTo>
                  <a:lnTo>
                    <a:pt x="99" y="167"/>
                  </a:lnTo>
                  <a:lnTo>
                    <a:pt x="84" y="174"/>
                  </a:lnTo>
                  <a:lnTo>
                    <a:pt x="69" y="180"/>
                  </a:lnTo>
                  <a:lnTo>
                    <a:pt x="54" y="185"/>
                  </a:lnTo>
                  <a:lnTo>
                    <a:pt x="43" y="186"/>
                  </a:lnTo>
                  <a:lnTo>
                    <a:pt x="32" y="185"/>
                  </a:lnTo>
                  <a:lnTo>
                    <a:pt x="23" y="185"/>
                  </a:lnTo>
                  <a:lnTo>
                    <a:pt x="13" y="183"/>
                  </a:lnTo>
                  <a:lnTo>
                    <a:pt x="6" y="181"/>
                  </a:lnTo>
                  <a:lnTo>
                    <a:pt x="2" y="177"/>
                  </a:lnTo>
                  <a:lnTo>
                    <a:pt x="1" y="171"/>
                  </a:lnTo>
                  <a:lnTo>
                    <a:pt x="2" y="166"/>
                  </a:lnTo>
                  <a:lnTo>
                    <a:pt x="1" y="160"/>
                  </a:lnTo>
                  <a:lnTo>
                    <a:pt x="0" y="156"/>
                  </a:lnTo>
                  <a:lnTo>
                    <a:pt x="0" y="153"/>
                  </a:lnTo>
                  <a:lnTo>
                    <a:pt x="3" y="151"/>
                  </a:lnTo>
                  <a:lnTo>
                    <a:pt x="8" y="151"/>
                  </a:lnTo>
                  <a:lnTo>
                    <a:pt x="19" y="153"/>
                  </a:lnTo>
                  <a:lnTo>
                    <a:pt x="38" y="156"/>
                  </a:lnTo>
                  <a:lnTo>
                    <a:pt x="52" y="156"/>
                  </a:lnTo>
                  <a:lnTo>
                    <a:pt x="63" y="154"/>
                  </a:lnTo>
                  <a:lnTo>
                    <a:pt x="72" y="150"/>
                  </a:lnTo>
                  <a:lnTo>
                    <a:pt x="77" y="145"/>
                  </a:lnTo>
                  <a:lnTo>
                    <a:pt x="77" y="142"/>
                  </a:lnTo>
                  <a:lnTo>
                    <a:pt x="74" y="140"/>
                  </a:lnTo>
                  <a:lnTo>
                    <a:pt x="68" y="136"/>
                  </a:lnTo>
                  <a:lnTo>
                    <a:pt x="60" y="135"/>
                  </a:lnTo>
                  <a:lnTo>
                    <a:pt x="54" y="134"/>
                  </a:lnTo>
                  <a:lnTo>
                    <a:pt x="52" y="133"/>
                  </a:lnTo>
                  <a:lnTo>
                    <a:pt x="52" y="133"/>
                  </a:lnTo>
                  <a:lnTo>
                    <a:pt x="51" y="131"/>
                  </a:lnTo>
                  <a:lnTo>
                    <a:pt x="51" y="128"/>
                  </a:lnTo>
                  <a:lnTo>
                    <a:pt x="54" y="122"/>
                  </a:lnTo>
                  <a:lnTo>
                    <a:pt x="60" y="114"/>
                  </a:lnTo>
                  <a:lnTo>
                    <a:pt x="68" y="106"/>
                  </a:lnTo>
                  <a:lnTo>
                    <a:pt x="76" y="99"/>
                  </a:lnTo>
                  <a:lnTo>
                    <a:pt x="84" y="95"/>
                  </a:lnTo>
                  <a:lnTo>
                    <a:pt x="89" y="91"/>
                  </a:lnTo>
                  <a:lnTo>
                    <a:pt x="92" y="90"/>
                  </a:lnTo>
                  <a:lnTo>
                    <a:pt x="92" y="89"/>
                  </a:lnTo>
                  <a:lnTo>
                    <a:pt x="94" y="85"/>
                  </a:lnTo>
                  <a:lnTo>
                    <a:pt x="96" y="81"/>
                  </a:lnTo>
                  <a:lnTo>
                    <a:pt x="96" y="75"/>
                  </a:lnTo>
                  <a:lnTo>
                    <a:pt x="93" y="72"/>
                  </a:lnTo>
                  <a:lnTo>
                    <a:pt x="88" y="71"/>
                  </a:lnTo>
                  <a:lnTo>
                    <a:pt x="81" y="71"/>
                  </a:lnTo>
                  <a:lnTo>
                    <a:pt x="73" y="73"/>
                  </a:lnTo>
                  <a:lnTo>
                    <a:pt x="65" y="75"/>
                  </a:lnTo>
                  <a:lnTo>
                    <a:pt x="60" y="77"/>
                  </a:lnTo>
                  <a:lnTo>
                    <a:pt x="58" y="78"/>
                  </a:lnTo>
                  <a:lnTo>
                    <a:pt x="57" y="76"/>
                  </a:lnTo>
                  <a:lnTo>
                    <a:pt x="51" y="72"/>
                  </a:lnTo>
                  <a:lnTo>
                    <a:pt x="46" y="66"/>
                  </a:lnTo>
                  <a:lnTo>
                    <a:pt x="40" y="61"/>
                  </a:lnTo>
                  <a:lnTo>
                    <a:pt x="36" y="56"/>
                  </a:lnTo>
                  <a:lnTo>
                    <a:pt x="30" y="52"/>
                  </a:lnTo>
                  <a:lnTo>
                    <a:pt x="23" y="49"/>
                  </a:lnTo>
                  <a:lnTo>
                    <a:pt x="17" y="47"/>
                  </a:lnTo>
                  <a:lnTo>
                    <a:pt x="14" y="46"/>
                  </a:lnTo>
                </a:path>
              </a:pathLst>
            </a:custGeom>
            <a:solidFill>
              <a:srgbClr val="ACC775"/>
            </a:solidFill>
            <a:ln w="34925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  <a:sp3d extrusionH="38100" prstMaterial="clear">
              <a:bevelT w="260350" h="50800" prst="softRound"/>
              <a:bevelB prst="softRound"/>
            </a:sp3d>
          </p:spPr>
          <p:txBody>
            <a:bodyPr/>
            <a:lstStyle/>
            <a:p>
              <a:endParaRPr lang="ru-RU"/>
            </a:p>
          </p:txBody>
        </p:sp>
        <p:sp>
          <p:nvSpPr>
            <p:cNvPr id="47" name="Freeform 35"/>
            <p:cNvSpPr>
              <a:spLocks/>
            </p:cNvSpPr>
            <p:nvPr/>
          </p:nvSpPr>
          <p:spPr bwMode="gray">
            <a:xfrm>
              <a:off x="2478" y="1957"/>
              <a:ext cx="71" cy="98"/>
            </a:xfrm>
            <a:custGeom>
              <a:avLst/>
              <a:gdLst/>
              <a:ahLst/>
              <a:cxnLst>
                <a:cxn ang="0">
                  <a:pos x="0" y="126"/>
                </a:cxn>
                <a:cxn ang="0">
                  <a:pos x="5" y="115"/>
                </a:cxn>
                <a:cxn ang="0">
                  <a:pos x="15" y="93"/>
                </a:cxn>
                <a:cxn ang="0">
                  <a:pos x="19" y="69"/>
                </a:cxn>
                <a:cxn ang="0">
                  <a:pos x="19" y="53"/>
                </a:cxn>
                <a:cxn ang="0">
                  <a:pos x="30" y="45"/>
                </a:cxn>
                <a:cxn ang="0">
                  <a:pos x="52" y="42"/>
                </a:cxn>
                <a:cxn ang="0">
                  <a:pos x="58" y="46"/>
                </a:cxn>
                <a:cxn ang="0">
                  <a:pos x="62" y="45"/>
                </a:cxn>
                <a:cxn ang="0">
                  <a:pos x="78" y="28"/>
                </a:cxn>
                <a:cxn ang="0">
                  <a:pos x="92" y="15"/>
                </a:cxn>
                <a:cxn ang="0">
                  <a:pos x="104" y="2"/>
                </a:cxn>
                <a:cxn ang="0">
                  <a:pos x="113" y="2"/>
                </a:cxn>
                <a:cxn ang="0">
                  <a:pos x="116" y="20"/>
                </a:cxn>
                <a:cxn ang="0">
                  <a:pos x="114" y="47"/>
                </a:cxn>
                <a:cxn ang="0">
                  <a:pos x="114" y="73"/>
                </a:cxn>
                <a:cxn ang="0">
                  <a:pos x="124" y="91"/>
                </a:cxn>
                <a:cxn ang="0">
                  <a:pos x="139" y="109"/>
                </a:cxn>
                <a:cxn ang="0">
                  <a:pos x="144" y="127"/>
                </a:cxn>
                <a:cxn ang="0">
                  <a:pos x="127" y="146"/>
                </a:cxn>
                <a:cxn ang="0">
                  <a:pos x="99" y="162"/>
                </a:cxn>
                <a:cxn ang="0">
                  <a:pos x="80" y="176"/>
                </a:cxn>
                <a:cxn ang="0">
                  <a:pos x="70" y="191"/>
                </a:cxn>
                <a:cxn ang="0">
                  <a:pos x="64" y="196"/>
                </a:cxn>
                <a:cxn ang="0">
                  <a:pos x="56" y="183"/>
                </a:cxn>
                <a:cxn ang="0">
                  <a:pos x="57" y="170"/>
                </a:cxn>
                <a:cxn ang="0">
                  <a:pos x="64" y="150"/>
                </a:cxn>
                <a:cxn ang="0">
                  <a:pos x="68" y="128"/>
                </a:cxn>
                <a:cxn ang="0">
                  <a:pos x="66" y="115"/>
                </a:cxn>
                <a:cxn ang="0">
                  <a:pos x="59" y="101"/>
                </a:cxn>
                <a:cxn ang="0">
                  <a:pos x="59" y="92"/>
                </a:cxn>
                <a:cxn ang="0">
                  <a:pos x="58" y="92"/>
                </a:cxn>
                <a:cxn ang="0">
                  <a:pos x="45" y="101"/>
                </a:cxn>
                <a:cxn ang="0">
                  <a:pos x="27" y="114"/>
                </a:cxn>
                <a:cxn ang="0">
                  <a:pos x="11" y="131"/>
                </a:cxn>
                <a:cxn ang="0">
                  <a:pos x="2" y="135"/>
                </a:cxn>
                <a:cxn ang="0">
                  <a:pos x="0" y="133"/>
                </a:cxn>
              </a:cxnLst>
              <a:rect l="0" t="0" r="r" b="b"/>
              <a:pathLst>
                <a:path w="144" h="196">
                  <a:moveTo>
                    <a:pt x="0" y="133"/>
                  </a:moveTo>
                  <a:lnTo>
                    <a:pt x="0" y="126"/>
                  </a:lnTo>
                  <a:lnTo>
                    <a:pt x="1" y="122"/>
                  </a:lnTo>
                  <a:lnTo>
                    <a:pt x="5" y="115"/>
                  </a:lnTo>
                  <a:lnTo>
                    <a:pt x="9" y="106"/>
                  </a:lnTo>
                  <a:lnTo>
                    <a:pt x="15" y="93"/>
                  </a:lnTo>
                  <a:lnTo>
                    <a:pt x="18" y="80"/>
                  </a:lnTo>
                  <a:lnTo>
                    <a:pt x="19" y="69"/>
                  </a:lnTo>
                  <a:lnTo>
                    <a:pt x="19" y="60"/>
                  </a:lnTo>
                  <a:lnTo>
                    <a:pt x="19" y="53"/>
                  </a:lnTo>
                  <a:lnTo>
                    <a:pt x="22" y="48"/>
                  </a:lnTo>
                  <a:lnTo>
                    <a:pt x="30" y="45"/>
                  </a:lnTo>
                  <a:lnTo>
                    <a:pt x="43" y="43"/>
                  </a:lnTo>
                  <a:lnTo>
                    <a:pt x="52" y="42"/>
                  </a:lnTo>
                  <a:lnTo>
                    <a:pt x="57" y="43"/>
                  </a:lnTo>
                  <a:lnTo>
                    <a:pt x="58" y="46"/>
                  </a:lnTo>
                  <a:lnTo>
                    <a:pt x="59" y="48"/>
                  </a:lnTo>
                  <a:lnTo>
                    <a:pt x="62" y="45"/>
                  </a:lnTo>
                  <a:lnTo>
                    <a:pt x="67" y="37"/>
                  </a:lnTo>
                  <a:lnTo>
                    <a:pt x="78" y="28"/>
                  </a:lnTo>
                  <a:lnTo>
                    <a:pt x="86" y="21"/>
                  </a:lnTo>
                  <a:lnTo>
                    <a:pt x="92" y="15"/>
                  </a:lnTo>
                  <a:lnTo>
                    <a:pt x="99" y="8"/>
                  </a:lnTo>
                  <a:lnTo>
                    <a:pt x="104" y="2"/>
                  </a:lnTo>
                  <a:lnTo>
                    <a:pt x="110" y="0"/>
                  </a:lnTo>
                  <a:lnTo>
                    <a:pt x="113" y="2"/>
                  </a:lnTo>
                  <a:lnTo>
                    <a:pt x="115" y="9"/>
                  </a:lnTo>
                  <a:lnTo>
                    <a:pt x="116" y="20"/>
                  </a:lnTo>
                  <a:lnTo>
                    <a:pt x="115" y="33"/>
                  </a:lnTo>
                  <a:lnTo>
                    <a:pt x="114" y="47"/>
                  </a:lnTo>
                  <a:lnTo>
                    <a:pt x="113" y="60"/>
                  </a:lnTo>
                  <a:lnTo>
                    <a:pt x="114" y="73"/>
                  </a:lnTo>
                  <a:lnTo>
                    <a:pt x="117" y="82"/>
                  </a:lnTo>
                  <a:lnTo>
                    <a:pt x="124" y="91"/>
                  </a:lnTo>
                  <a:lnTo>
                    <a:pt x="132" y="100"/>
                  </a:lnTo>
                  <a:lnTo>
                    <a:pt x="139" y="109"/>
                  </a:lnTo>
                  <a:lnTo>
                    <a:pt x="144" y="117"/>
                  </a:lnTo>
                  <a:lnTo>
                    <a:pt x="144" y="127"/>
                  </a:lnTo>
                  <a:lnTo>
                    <a:pt x="138" y="137"/>
                  </a:lnTo>
                  <a:lnTo>
                    <a:pt x="127" y="146"/>
                  </a:lnTo>
                  <a:lnTo>
                    <a:pt x="113" y="155"/>
                  </a:lnTo>
                  <a:lnTo>
                    <a:pt x="99" y="162"/>
                  </a:lnTo>
                  <a:lnTo>
                    <a:pt x="88" y="169"/>
                  </a:lnTo>
                  <a:lnTo>
                    <a:pt x="80" y="176"/>
                  </a:lnTo>
                  <a:lnTo>
                    <a:pt x="75" y="184"/>
                  </a:lnTo>
                  <a:lnTo>
                    <a:pt x="70" y="191"/>
                  </a:lnTo>
                  <a:lnTo>
                    <a:pt x="67" y="196"/>
                  </a:lnTo>
                  <a:lnTo>
                    <a:pt x="64" y="196"/>
                  </a:lnTo>
                  <a:lnTo>
                    <a:pt x="59" y="192"/>
                  </a:lnTo>
                  <a:lnTo>
                    <a:pt x="56" y="183"/>
                  </a:lnTo>
                  <a:lnTo>
                    <a:pt x="56" y="176"/>
                  </a:lnTo>
                  <a:lnTo>
                    <a:pt x="57" y="170"/>
                  </a:lnTo>
                  <a:lnTo>
                    <a:pt x="60" y="162"/>
                  </a:lnTo>
                  <a:lnTo>
                    <a:pt x="64" y="150"/>
                  </a:lnTo>
                  <a:lnTo>
                    <a:pt x="67" y="137"/>
                  </a:lnTo>
                  <a:lnTo>
                    <a:pt x="68" y="128"/>
                  </a:lnTo>
                  <a:lnTo>
                    <a:pt x="68" y="121"/>
                  </a:lnTo>
                  <a:lnTo>
                    <a:pt x="66" y="115"/>
                  </a:lnTo>
                  <a:lnTo>
                    <a:pt x="63" y="109"/>
                  </a:lnTo>
                  <a:lnTo>
                    <a:pt x="59" y="101"/>
                  </a:lnTo>
                  <a:lnTo>
                    <a:pt x="58" y="95"/>
                  </a:lnTo>
                  <a:lnTo>
                    <a:pt x="59" y="92"/>
                  </a:lnTo>
                  <a:lnTo>
                    <a:pt x="60" y="91"/>
                  </a:lnTo>
                  <a:lnTo>
                    <a:pt x="58" y="92"/>
                  </a:lnTo>
                  <a:lnTo>
                    <a:pt x="53" y="95"/>
                  </a:lnTo>
                  <a:lnTo>
                    <a:pt x="45" y="101"/>
                  </a:lnTo>
                  <a:lnTo>
                    <a:pt x="36" y="106"/>
                  </a:lnTo>
                  <a:lnTo>
                    <a:pt x="27" y="114"/>
                  </a:lnTo>
                  <a:lnTo>
                    <a:pt x="19" y="123"/>
                  </a:lnTo>
                  <a:lnTo>
                    <a:pt x="11" y="131"/>
                  </a:lnTo>
                  <a:lnTo>
                    <a:pt x="6" y="134"/>
                  </a:lnTo>
                  <a:lnTo>
                    <a:pt x="2" y="135"/>
                  </a:lnTo>
                  <a:lnTo>
                    <a:pt x="0" y="134"/>
                  </a:lnTo>
                  <a:lnTo>
                    <a:pt x="0" y="133"/>
                  </a:lnTo>
                </a:path>
              </a:pathLst>
            </a:custGeom>
            <a:solidFill>
              <a:srgbClr val="ACC775"/>
            </a:solidFill>
            <a:ln w="34925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  <a:sp3d extrusionH="38100" prstMaterial="clear">
              <a:bevelT w="260350" h="50800" prst="softRound"/>
              <a:bevelB prst="softRound"/>
            </a:sp3d>
          </p:spPr>
          <p:txBody>
            <a:bodyPr/>
            <a:lstStyle/>
            <a:p>
              <a:endParaRPr lang="ru-RU"/>
            </a:p>
          </p:txBody>
        </p:sp>
        <p:sp>
          <p:nvSpPr>
            <p:cNvPr id="48" name="Freeform 36"/>
            <p:cNvSpPr>
              <a:spLocks/>
            </p:cNvSpPr>
            <p:nvPr/>
          </p:nvSpPr>
          <p:spPr bwMode="gray">
            <a:xfrm>
              <a:off x="2539" y="1906"/>
              <a:ext cx="54" cy="87"/>
            </a:xfrm>
            <a:custGeom>
              <a:avLst/>
              <a:gdLst/>
              <a:ahLst/>
              <a:cxnLst>
                <a:cxn ang="0">
                  <a:pos x="7" y="176"/>
                </a:cxn>
                <a:cxn ang="0">
                  <a:pos x="5" y="173"/>
                </a:cxn>
                <a:cxn ang="0">
                  <a:pos x="4" y="166"/>
                </a:cxn>
                <a:cxn ang="0">
                  <a:pos x="2" y="156"/>
                </a:cxn>
                <a:cxn ang="0">
                  <a:pos x="1" y="145"/>
                </a:cxn>
                <a:cxn ang="0">
                  <a:pos x="0" y="134"/>
                </a:cxn>
                <a:cxn ang="0">
                  <a:pos x="1" y="124"/>
                </a:cxn>
                <a:cxn ang="0">
                  <a:pos x="4" y="118"/>
                </a:cxn>
                <a:cxn ang="0">
                  <a:pos x="12" y="111"/>
                </a:cxn>
                <a:cxn ang="0">
                  <a:pos x="22" y="106"/>
                </a:cxn>
                <a:cxn ang="0">
                  <a:pos x="32" y="101"/>
                </a:cxn>
                <a:cxn ang="0">
                  <a:pos x="39" y="97"/>
                </a:cxn>
                <a:cxn ang="0">
                  <a:pos x="44" y="91"/>
                </a:cxn>
                <a:cxn ang="0">
                  <a:pos x="43" y="85"/>
                </a:cxn>
                <a:cxn ang="0">
                  <a:pos x="38" y="79"/>
                </a:cxn>
                <a:cxn ang="0">
                  <a:pos x="33" y="75"/>
                </a:cxn>
                <a:cxn ang="0">
                  <a:pos x="28" y="72"/>
                </a:cxn>
                <a:cxn ang="0">
                  <a:pos x="26" y="71"/>
                </a:cxn>
                <a:cxn ang="0">
                  <a:pos x="28" y="69"/>
                </a:cxn>
                <a:cxn ang="0">
                  <a:pos x="33" y="65"/>
                </a:cxn>
                <a:cxn ang="0">
                  <a:pos x="40" y="58"/>
                </a:cxn>
                <a:cxn ang="0">
                  <a:pos x="49" y="51"/>
                </a:cxn>
                <a:cxn ang="0">
                  <a:pos x="55" y="44"/>
                </a:cxn>
                <a:cxn ang="0">
                  <a:pos x="61" y="36"/>
                </a:cxn>
                <a:cxn ang="0">
                  <a:pos x="68" y="26"/>
                </a:cxn>
                <a:cxn ang="0">
                  <a:pos x="76" y="16"/>
                </a:cxn>
                <a:cxn ang="0">
                  <a:pos x="82" y="8"/>
                </a:cxn>
                <a:cxn ang="0">
                  <a:pos x="90" y="2"/>
                </a:cxn>
                <a:cxn ang="0">
                  <a:pos x="96" y="0"/>
                </a:cxn>
                <a:cxn ang="0">
                  <a:pos x="103" y="4"/>
                </a:cxn>
                <a:cxn ang="0">
                  <a:pos x="106" y="13"/>
                </a:cxn>
                <a:cxn ang="0">
                  <a:pos x="105" y="22"/>
                </a:cxn>
                <a:cxn ang="0">
                  <a:pos x="101" y="32"/>
                </a:cxn>
                <a:cxn ang="0">
                  <a:pos x="93" y="44"/>
                </a:cxn>
                <a:cxn ang="0">
                  <a:pos x="85" y="56"/>
                </a:cxn>
                <a:cxn ang="0">
                  <a:pos x="78" y="69"/>
                </a:cxn>
                <a:cxn ang="0">
                  <a:pos x="72" y="81"/>
                </a:cxn>
                <a:cxn ang="0">
                  <a:pos x="67" y="101"/>
                </a:cxn>
                <a:cxn ang="0">
                  <a:pos x="61" y="120"/>
                </a:cxn>
                <a:cxn ang="0">
                  <a:pos x="56" y="138"/>
                </a:cxn>
                <a:cxn ang="0">
                  <a:pos x="50" y="154"/>
                </a:cxn>
                <a:cxn ang="0">
                  <a:pos x="44" y="164"/>
                </a:cxn>
                <a:cxn ang="0">
                  <a:pos x="36" y="169"/>
                </a:cxn>
                <a:cxn ang="0">
                  <a:pos x="26" y="173"/>
                </a:cxn>
                <a:cxn ang="0">
                  <a:pos x="16" y="175"/>
                </a:cxn>
                <a:cxn ang="0">
                  <a:pos x="9" y="176"/>
                </a:cxn>
                <a:cxn ang="0">
                  <a:pos x="7" y="176"/>
                </a:cxn>
              </a:cxnLst>
              <a:rect l="0" t="0" r="r" b="b"/>
              <a:pathLst>
                <a:path w="106" h="176">
                  <a:moveTo>
                    <a:pt x="7" y="176"/>
                  </a:moveTo>
                  <a:lnTo>
                    <a:pt x="5" y="173"/>
                  </a:lnTo>
                  <a:lnTo>
                    <a:pt x="4" y="166"/>
                  </a:lnTo>
                  <a:lnTo>
                    <a:pt x="2" y="156"/>
                  </a:lnTo>
                  <a:lnTo>
                    <a:pt x="1" y="145"/>
                  </a:lnTo>
                  <a:lnTo>
                    <a:pt x="0" y="134"/>
                  </a:lnTo>
                  <a:lnTo>
                    <a:pt x="1" y="124"/>
                  </a:lnTo>
                  <a:lnTo>
                    <a:pt x="4" y="118"/>
                  </a:lnTo>
                  <a:lnTo>
                    <a:pt x="12" y="111"/>
                  </a:lnTo>
                  <a:lnTo>
                    <a:pt x="22" y="106"/>
                  </a:lnTo>
                  <a:lnTo>
                    <a:pt x="32" y="101"/>
                  </a:lnTo>
                  <a:lnTo>
                    <a:pt x="39" y="97"/>
                  </a:lnTo>
                  <a:lnTo>
                    <a:pt x="44" y="91"/>
                  </a:lnTo>
                  <a:lnTo>
                    <a:pt x="43" y="85"/>
                  </a:lnTo>
                  <a:lnTo>
                    <a:pt x="38" y="79"/>
                  </a:lnTo>
                  <a:lnTo>
                    <a:pt x="33" y="75"/>
                  </a:lnTo>
                  <a:lnTo>
                    <a:pt x="28" y="72"/>
                  </a:lnTo>
                  <a:lnTo>
                    <a:pt x="26" y="71"/>
                  </a:lnTo>
                  <a:lnTo>
                    <a:pt x="28" y="69"/>
                  </a:lnTo>
                  <a:lnTo>
                    <a:pt x="33" y="65"/>
                  </a:lnTo>
                  <a:lnTo>
                    <a:pt x="40" y="58"/>
                  </a:lnTo>
                  <a:lnTo>
                    <a:pt x="49" y="51"/>
                  </a:lnTo>
                  <a:lnTo>
                    <a:pt x="55" y="44"/>
                  </a:lnTo>
                  <a:lnTo>
                    <a:pt x="61" y="36"/>
                  </a:lnTo>
                  <a:lnTo>
                    <a:pt x="68" y="26"/>
                  </a:lnTo>
                  <a:lnTo>
                    <a:pt x="76" y="16"/>
                  </a:lnTo>
                  <a:lnTo>
                    <a:pt x="82" y="8"/>
                  </a:lnTo>
                  <a:lnTo>
                    <a:pt x="90" y="2"/>
                  </a:lnTo>
                  <a:lnTo>
                    <a:pt x="96" y="0"/>
                  </a:lnTo>
                  <a:lnTo>
                    <a:pt x="103" y="4"/>
                  </a:lnTo>
                  <a:lnTo>
                    <a:pt x="106" y="13"/>
                  </a:lnTo>
                  <a:lnTo>
                    <a:pt x="105" y="22"/>
                  </a:lnTo>
                  <a:lnTo>
                    <a:pt x="101" y="32"/>
                  </a:lnTo>
                  <a:lnTo>
                    <a:pt x="93" y="44"/>
                  </a:lnTo>
                  <a:lnTo>
                    <a:pt x="85" y="56"/>
                  </a:lnTo>
                  <a:lnTo>
                    <a:pt x="78" y="69"/>
                  </a:lnTo>
                  <a:lnTo>
                    <a:pt x="72" y="81"/>
                  </a:lnTo>
                  <a:lnTo>
                    <a:pt x="67" y="101"/>
                  </a:lnTo>
                  <a:lnTo>
                    <a:pt x="61" y="120"/>
                  </a:lnTo>
                  <a:lnTo>
                    <a:pt x="56" y="138"/>
                  </a:lnTo>
                  <a:lnTo>
                    <a:pt x="50" y="154"/>
                  </a:lnTo>
                  <a:lnTo>
                    <a:pt x="44" y="164"/>
                  </a:lnTo>
                  <a:lnTo>
                    <a:pt x="36" y="169"/>
                  </a:lnTo>
                  <a:lnTo>
                    <a:pt x="26" y="173"/>
                  </a:lnTo>
                  <a:lnTo>
                    <a:pt x="16" y="175"/>
                  </a:lnTo>
                  <a:lnTo>
                    <a:pt x="9" y="176"/>
                  </a:lnTo>
                  <a:lnTo>
                    <a:pt x="7" y="176"/>
                  </a:lnTo>
                </a:path>
              </a:pathLst>
            </a:custGeom>
            <a:solidFill>
              <a:srgbClr val="ACC775"/>
            </a:solidFill>
            <a:ln w="34925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  <a:sp3d extrusionH="38100" prstMaterial="clear">
              <a:bevelT w="260350" h="50800" prst="softRound"/>
              <a:bevelB prst="softRound"/>
            </a:sp3d>
          </p:spPr>
          <p:txBody>
            <a:bodyPr/>
            <a:lstStyle/>
            <a:p>
              <a:endParaRPr lang="ru-RU"/>
            </a:p>
          </p:txBody>
        </p:sp>
        <p:sp>
          <p:nvSpPr>
            <p:cNvPr id="49" name="Freeform 37"/>
            <p:cNvSpPr>
              <a:spLocks/>
            </p:cNvSpPr>
            <p:nvPr/>
          </p:nvSpPr>
          <p:spPr bwMode="gray">
            <a:xfrm>
              <a:off x="2639" y="2020"/>
              <a:ext cx="47" cy="76"/>
            </a:xfrm>
            <a:custGeom>
              <a:avLst/>
              <a:gdLst/>
              <a:ahLst/>
              <a:cxnLst>
                <a:cxn ang="0">
                  <a:pos x="0" y="43"/>
                </a:cxn>
                <a:cxn ang="0">
                  <a:pos x="0" y="38"/>
                </a:cxn>
                <a:cxn ang="0">
                  <a:pos x="1" y="32"/>
                </a:cxn>
                <a:cxn ang="0">
                  <a:pos x="4" y="24"/>
                </a:cxn>
                <a:cxn ang="0">
                  <a:pos x="7" y="15"/>
                </a:cxn>
                <a:cxn ang="0">
                  <a:pos x="12" y="7"/>
                </a:cxn>
                <a:cxn ang="0">
                  <a:pos x="19" y="2"/>
                </a:cxn>
                <a:cxn ang="0">
                  <a:pos x="28" y="0"/>
                </a:cxn>
                <a:cxn ang="0">
                  <a:pos x="45" y="6"/>
                </a:cxn>
                <a:cxn ang="0">
                  <a:pos x="59" y="14"/>
                </a:cxn>
                <a:cxn ang="0">
                  <a:pos x="70" y="26"/>
                </a:cxn>
                <a:cxn ang="0">
                  <a:pos x="75" y="38"/>
                </a:cxn>
                <a:cxn ang="0">
                  <a:pos x="78" y="56"/>
                </a:cxn>
                <a:cxn ang="0">
                  <a:pos x="85" y="75"/>
                </a:cxn>
                <a:cxn ang="0">
                  <a:pos x="91" y="89"/>
                </a:cxn>
                <a:cxn ang="0">
                  <a:pos x="92" y="96"/>
                </a:cxn>
                <a:cxn ang="0">
                  <a:pos x="90" y="104"/>
                </a:cxn>
                <a:cxn ang="0">
                  <a:pos x="88" y="113"/>
                </a:cxn>
                <a:cxn ang="0">
                  <a:pos x="86" y="124"/>
                </a:cxn>
                <a:cxn ang="0">
                  <a:pos x="87" y="130"/>
                </a:cxn>
                <a:cxn ang="0">
                  <a:pos x="89" y="136"/>
                </a:cxn>
                <a:cxn ang="0">
                  <a:pos x="92" y="141"/>
                </a:cxn>
                <a:cxn ang="0">
                  <a:pos x="93" y="146"/>
                </a:cxn>
                <a:cxn ang="0">
                  <a:pos x="94" y="149"/>
                </a:cxn>
                <a:cxn ang="0">
                  <a:pos x="91" y="151"/>
                </a:cxn>
                <a:cxn ang="0">
                  <a:pos x="85" y="152"/>
                </a:cxn>
                <a:cxn ang="0">
                  <a:pos x="72" y="152"/>
                </a:cxn>
                <a:cxn ang="0">
                  <a:pos x="57" y="152"/>
                </a:cxn>
                <a:cxn ang="0">
                  <a:pos x="43" y="152"/>
                </a:cxn>
                <a:cxn ang="0">
                  <a:pos x="32" y="150"/>
                </a:cxn>
                <a:cxn ang="0">
                  <a:pos x="22" y="148"/>
                </a:cxn>
                <a:cxn ang="0">
                  <a:pos x="16" y="144"/>
                </a:cxn>
                <a:cxn ang="0">
                  <a:pos x="11" y="136"/>
                </a:cxn>
                <a:cxn ang="0">
                  <a:pos x="9" y="124"/>
                </a:cxn>
                <a:cxn ang="0">
                  <a:pos x="9" y="110"/>
                </a:cxn>
                <a:cxn ang="0">
                  <a:pos x="8" y="94"/>
                </a:cxn>
                <a:cxn ang="0">
                  <a:pos x="6" y="79"/>
                </a:cxn>
                <a:cxn ang="0">
                  <a:pos x="4" y="65"/>
                </a:cxn>
                <a:cxn ang="0">
                  <a:pos x="2" y="53"/>
                </a:cxn>
                <a:cxn ang="0">
                  <a:pos x="0" y="45"/>
                </a:cxn>
                <a:cxn ang="0">
                  <a:pos x="0" y="43"/>
                </a:cxn>
              </a:cxnLst>
              <a:rect l="0" t="0" r="r" b="b"/>
              <a:pathLst>
                <a:path w="94" h="152">
                  <a:moveTo>
                    <a:pt x="0" y="43"/>
                  </a:moveTo>
                  <a:lnTo>
                    <a:pt x="0" y="38"/>
                  </a:lnTo>
                  <a:lnTo>
                    <a:pt x="1" y="32"/>
                  </a:lnTo>
                  <a:lnTo>
                    <a:pt x="4" y="24"/>
                  </a:lnTo>
                  <a:lnTo>
                    <a:pt x="7" y="15"/>
                  </a:lnTo>
                  <a:lnTo>
                    <a:pt x="12" y="7"/>
                  </a:lnTo>
                  <a:lnTo>
                    <a:pt x="19" y="2"/>
                  </a:lnTo>
                  <a:lnTo>
                    <a:pt x="28" y="0"/>
                  </a:lnTo>
                  <a:lnTo>
                    <a:pt x="45" y="6"/>
                  </a:lnTo>
                  <a:lnTo>
                    <a:pt x="59" y="14"/>
                  </a:lnTo>
                  <a:lnTo>
                    <a:pt x="70" y="26"/>
                  </a:lnTo>
                  <a:lnTo>
                    <a:pt x="75" y="38"/>
                  </a:lnTo>
                  <a:lnTo>
                    <a:pt x="78" y="56"/>
                  </a:lnTo>
                  <a:lnTo>
                    <a:pt x="85" y="75"/>
                  </a:lnTo>
                  <a:lnTo>
                    <a:pt x="91" y="89"/>
                  </a:lnTo>
                  <a:lnTo>
                    <a:pt x="92" y="96"/>
                  </a:lnTo>
                  <a:lnTo>
                    <a:pt x="90" y="104"/>
                  </a:lnTo>
                  <a:lnTo>
                    <a:pt x="88" y="113"/>
                  </a:lnTo>
                  <a:lnTo>
                    <a:pt x="86" y="124"/>
                  </a:lnTo>
                  <a:lnTo>
                    <a:pt x="87" y="130"/>
                  </a:lnTo>
                  <a:lnTo>
                    <a:pt x="89" y="136"/>
                  </a:lnTo>
                  <a:lnTo>
                    <a:pt x="92" y="141"/>
                  </a:lnTo>
                  <a:lnTo>
                    <a:pt x="93" y="146"/>
                  </a:lnTo>
                  <a:lnTo>
                    <a:pt x="94" y="149"/>
                  </a:lnTo>
                  <a:lnTo>
                    <a:pt x="91" y="151"/>
                  </a:lnTo>
                  <a:lnTo>
                    <a:pt x="85" y="152"/>
                  </a:lnTo>
                  <a:lnTo>
                    <a:pt x="72" y="152"/>
                  </a:lnTo>
                  <a:lnTo>
                    <a:pt x="57" y="152"/>
                  </a:lnTo>
                  <a:lnTo>
                    <a:pt x="43" y="152"/>
                  </a:lnTo>
                  <a:lnTo>
                    <a:pt x="32" y="150"/>
                  </a:lnTo>
                  <a:lnTo>
                    <a:pt x="22" y="148"/>
                  </a:lnTo>
                  <a:lnTo>
                    <a:pt x="16" y="144"/>
                  </a:lnTo>
                  <a:lnTo>
                    <a:pt x="11" y="136"/>
                  </a:lnTo>
                  <a:lnTo>
                    <a:pt x="9" y="124"/>
                  </a:lnTo>
                  <a:lnTo>
                    <a:pt x="9" y="110"/>
                  </a:lnTo>
                  <a:lnTo>
                    <a:pt x="8" y="94"/>
                  </a:lnTo>
                  <a:lnTo>
                    <a:pt x="6" y="79"/>
                  </a:lnTo>
                  <a:lnTo>
                    <a:pt x="4" y="65"/>
                  </a:lnTo>
                  <a:lnTo>
                    <a:pt x="2" y="53"/>
                  </a:lnTo>
                  <a:lnTo>
                    <a:pt x="0" y="45"/>
                  </a:lnTo>
                  <a:lnTo>
                    <a:pt x="0" y="43"/>
                  </a:lnTo>
                </a:path>
              </a:pathLst>
            </a:custGeom>
            <a:solidFill>
              <a:srgbClr val="ACC775"/>
            </a:solidFill>
            <a:ln w="34925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  <a:sp3d extrusionH="38100" prstMaterial="clear">
              <a:bevelT w="260350" h="50800" prst="softRound"/>
              <a:bevelB prst="softRound"/>
            </a:sp3d>
          </p:spPr>
          <p:txBody>
            <a:bodyPr/>
            <a:lstStyle/>
            <a:p>
              <a:endParaRPr lang="ru-RU"/>
            </a:p>
          </p:txBody>
        </p:sp>
        <p:sp>
          <p:nvSpPr>
            <p:cNvPr id="50" name="Freeform 38"/>
            <p:cNvSpPr>
              <a:spLocks/>
            </p:cNvSpPr>
            <p:nvPr/>
          </p:nvSpPr>
          <p:spPr bwMode="gray">
            <a:xfrm>
              <a:off x="2726" y="2351"/>
              <a:ext cx="74" cy="90"/>
            </a:xfrm>
            <a:custGeom>
              <a:avLst/>
              <a:gdLst/>
              <a:ahLst/>
              <a:cxnLst>
                <a:cxn ang="0">
                  <a:pos x="0" y="180"/>
                </a:cxn>
                <a:cxn ang="0">
                  <a:pos x="1" y="178"/>
                </a:cxn>
                <a:cxn ang="0">
                  <a:pos x="3" y="172"/>
                </a:cxn>
                <a:cxn ang="0">
                  <a:pos x="8" y="164"/>
                </a:cxn>
                <a:cxn ang="0">
                  <a:pos x="11" y="153"/>
                </a:cxn>
                <a:cxn ang="0">
                  <a:pos x="16" y="139"/>
                </a:cxn>
                <a:cxn ang="0">
                  <a:pos x="19" y="125"/>
                </a:cxn>
                <a:cxn ang="0">
                  <a:pos x="20" y="116"/>
                </a:cxn>
                <a:cxn ang="0">
                  <a:pos x="21" y="110"/>
                </a:cxn>
                <a:cxn ang="0">
                  <a:pos x="22" y="106"/>
                </a:cxn>
                <a:cxn ang="0">
                  <a:pos x="23" y="102"/>
                </a:cxn>
                <a:cxn ang="0">
                  <a:pos x="26" y="99"/>
                </a:cxn>
                <a:cxn ang="0">
                  <a:pos x="30" y="95"/>
                </a:cxn>
                <a:cxn ang="0">
                  <a:pos x="35" y="88"/>
                </a:cxn>
                <a:cxn ang="0">
                  <a:pos x="43" y="78"/>
                </a:cxn>
                <a:cxn ang="0">
                  <a:pos x="53" y="63"/>
                </a:cxn>
                <a:cxn ang="0">
                  <a:pos x="59" y="49"/>
                </a:cxn>
                <a:cxn ang="0">
                  <a:pos x="65" y="37"/>
                </a:cxn>
                <a:cxn ang="0">
                  <a:pos x="70" y="26"/>
                </a:cxn>
                <a:cxn ang="0">
                  <a:pos x="78" y="18"/>
                </a:cxn>
                <a:cxn ang="0">
                  <a:pos x="89" y="14"/>
                </a:cxn>
                <a:cxn ang="0">
                  <a:pos x="102" y="9"/>
                </a:cxn>
                <a:cxn ang="0">
                  <a:pos x="112" y="6"/>
                </a:cxn>
                <a:cxn ang="0">
                  <a:pos x="120" y="3"/>
                </a:cxn>
                <a:cxn ang="0">
                  <a:pos x="126" y="0"/>
                </a:cxn>
                <a:cxn ang="0">
                  <a:pos x="129" y="2"/>
                </a:cxn>
                <a:cxn ang="0">
                  <a:pos x="129" y="5"/>
                </a:cxn>
                <a:cxn ang="0">
                  <a:pos x="128" y="14"/>
                </a:cxn>
                <a:cxn ang="0">
                  <a:pos x="126" y="25"/>
                </a:cxn>
                <a:cxn ang="0">
                  <a:pos x="126" y="35"/>
                </a:cxn>
                <a:cxn ang="0">
                  <a:pos x="130" y="46"/>
                </a:cxn>
                <a:cxn ang="0">
                  <a:pos x="135" y="51"/>
                </a:cxn>
                <a:cxn ang="0">
                  <a:pos x="139" y="54"/>
                </a:cxn>
                <a:cxn ang="0">
                  <a:pos x="144" y="55"/>
                </a:cxn>
                <a:cxn ang="0">
                  <a:pos x="147" y="57"/>
                </a:cxn>
                <a:cxn ang="0">
                  <a:pos x="149" y="61"/>
                </a:cxn>
                <a:cxn ang="0">
                  <a:pos x="149" y="64"/>
                </a:cxn>
                <a:cxn ang="0">
                  <a:pos x="146" y="72"/>
                </a:cxn>
                <a:cxn ang="0">
                  <a:pos x="140" y="81"/>
                </a:cxn>
                <a:cxn ang="0">
                  <a:pos x="132" y="95"/>
                </a:cxn>
                <a:cxn ang="0">
                  <a:pos x="125" y="107"/>
                </a:cxn>
                <a:cxn ang="0">
                  <a:pos x="120" y="116"/>
                </a:cxn>
                <a:cxn ang="0">
                  <a:pos x="113" y="125"/>
                </a:cxn>
                <a:cxn ang="0">
                  <a:pos x="103" y="135"/>
                </a:cxn>
                <a:cxn ang="0">
                  <a:pos x="90" y="147"/>
                </a:cxn>
                <a:cxn ang="0">
                  <a:pos x="72" y="160"/>
                </a:cxn>
                <a:cxn ang="0">
                  <a:pos x="57" y="169"/>
                </a:cxn>
                <a:cxn ang="0">
                  <a:pos x="45" y="174"/>
                </a:cxn>
                <a:cxn ang="0">
                  <a:pos x="35" y="177"/>
                </a:cxn>
                <a:cxn ang="0">
                  <a:pos x="26" y="179"/>
                </a:cxn>
                <a:cxn ang="0">
                  <a:pos x="18" y="180"/>
                </a:cxn>
                <a:cxn ang="0">
                  <a:pos x="9" y="180"/>
                </a:cxn>
                <a:cxn ang="0">
                  <a:pos x="2" y="180"/>
                </a:cxn>
                <a:cxn ang="0">
                  <a:pos x="0" y="180"/>
                </a:cxn>
              </a:cxnLst>
              <a:rect l="0" t="0" r="r" b="b"/>
              <a:pathLst>
                <a:path w="149" h="180">
                  <a:moveTo>
                    <a:pt x="0" y="180"/>
                  </a:moveTo>
                  <a:lnTo>
                    <a:pt x="1" y="178"/>
                  </a:lnTo>
                  <a:lnTo>
                    <a:pt x="3" y="172"/>
                  </a:lnTo>
                  <a:lnTo>
                    <a:pt x="8" y="164"/>
                  </a:lnTo>
                  <a:lnTo>
                    <a:pt x="11" y="153"/>
                  </a:lnTo>
                  <a:lnTo>
                    <a:pt x="16" y="139"/>
                  </a:lnTo>
                  <a:lnTo>
                    <a:pt x="19" y="125"/>
                  </a:lnTo>
                  <a:lnTo>
                    <a:pt x="20" y="116"/>
                  </a:lnTo>
                  <a:lnTo>
                    <a:pt x="21" y="110"/>
                  </a:lnTo>
                  <a:lnTo>
                    <a:pt x="22" y="106"/>
                  </a:lnTo>
                  <a:lnTo>
                    <a:pt x="23" y="102"/>
                  </a:lnTo>
                  <a:lnTo>
                    <a:pt x="26" y="99"/>
                  </a:lnTo>
                  <a:lnTo>
                    <a:pt x="30" y="95"/>
                  </a:lnTo>
                  <a:lnTo>
                    <a:pt x="35" y="88"/>
                  </a:lnTo>
                  <a:lnTo>
                    <a:pt x="43" y="78"/>
                  </a:lnTo>
                  <a:lnTo>
                    <a:pt x="53" y="63"/>
                  </a:lnTo>
                  <a:lnTo>
                    <a:pt x="59" y="49"/>
                  </a:lnTo>
                  <a:lnTo>
                    <a:pt x="65" y="37"/>
                  </a:lnTo>
                  <a:lnTo>
                    <a:pt x="70" y="26"/>
                  </a:lnTo>
                  <a:lnTo>
                    <a:pt x="78" y="18"/>
                  </a:lnTo>
                  <a:lnTo>
                    <a:pt x="89" y="14"/>
                  </a:lnTo>
                  <a:lnTo>
                    <a:pt x="102" y="9"/>
                  </a:lnTo>
                  <a:lnTo>
                    <a:pt x="112" y="6"/>
                  </a:lnTo>
                  <a:lnTo>
                    <a:pt x="120" y="3"/>
                  </a:lnTo>
                  <a:lnTo>
                    <a:pt x="126" y="0"/>
                  </a:lnTo>
                  <a:lnTo>
                    <a:pt x="129" y="2"/>
                  </a:lnTo>
                  <a:lnTo>
                    <a:pt x="129" y="5"/>
                  </a:lnTo>
                  <a:lnTo>
                    <a:pt x="128" y="14"/>
                  </a:lnTo>
                  <a:lnTo>
                    <a:pt x="126" y="25"/>
                  </a:lnTo>
                  <a:lnTo>
                    <a:pt x="126" y="35"/>
                  </a:lnTo>
                  <a:lnTo>
                    <a:pt x="130" y="46"/>
                  </a:lnTo>
                  <a:lnTo>
                    <a:pt x="135" y="51"/>
                  </a:lnTo>
                  <a:lnTo>
                    <a:pt x="139" y="54"/>
                  </a:lnTo>
                  <a:lnTo>
                    <a:pt x="144" y="55"/>
                  </a:lnTo>
                  <a:lnTo>
                    <a:pt x="147" y="57"/>
                  </a:lnTo>
                  <a:lnTo>
                    <a:pt x="149" y="61"/>
                  </a:lnTo>
                  <a:lnTo>
                    <a:pt x="149" y="64"/>
                  </a:lnTo>
                  <a:lnTo>
                    <a:pt x="146" y="72"/>
                  </a:lnTo>
                  <a:lnTo>
                    <a:pt x="140" y="81"/>
                  </a:lnTo>
                  <a:lnTo>
                    <a:pt x="132" y="95"/>
                  </a:lnTo>
                  <a:lnTo>
                    <a:pt x="125" y="107"/>
                  </a:lnTo>
                  <a:lnTo>
                    <a:pt x="120" y="116"/>
                  </a:lnTo>
                  <a:lnTo>
                    <a:pt x="113" y="125"/>
                  </a:lnTo>
                  <a:lnTo>
                    <a:pt x="103" y="135"/>
                  </a:lnTo>
                  <a:lnTo>
                    <a:pt x="90" y="147"/>
                  </a:lnTo>
                  <a:lnTo>
                    <a:pt x="72" y="160"/>
                  </a:lnTo>
                  <a:lnTo>
                    <a:pt x="57" y="169"/>
                  </a:lnTo>
                  <a:lnTo>
                    <a:pt x="45" y="174"/>
                  </a:lnTo>
                  <a:lnTo>
                    <a:pt x="35" y="177"/>
                  </a:lnTo>
                  <a:lnTo>
                    <a:pt x="26" y="179"/>
                  </a:lnTo>
                  <a:lnTo>
                    <a:pt x="18" y="180"/>
                  </a:lnTo>
                  <a:lnTo>
                    <a:pt x="9" y="180"/>
                  </a:lnTo>
                  <a:lnTo>
                    <a:pt x="2" y="180"/>
                  </a:lnTo>
                  <a:lnTo>
                    <a:pt x="0" y="180"/>
                  </a:lnTo>
                </a:path>
              </a:pathLst>
            </a:custGeom>
            <a:solidFill>
              <a:srgbClr val="ACC775"/>
            </a:solidFill>
            <a:ln w="34925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  <a:sp3d extrusionH="38100" prstMaterial="clear">
              <a:bevelT w="260350" h="50800" prst="softRound"/>
              <a:bevelB prst="softRound"/>
            </a:sp3d>
          </p:spPr>
          <p:txBody>
            <a:bodyPr/>
            <a:lstStyle/>
            <a:p>
              <a:endParaRPr lang="ru-RU"/>
            </a:p>
          </p:txBody>
        </p:sp>
        <p:sp>
          <p:nvSpPr>
            <p:cNvPr id="51" name="Freeform 39"/>
            <p:cNvSpPr>
              <a:spLocks/>
            </p:cNvSpPr>
            <p:nvPr/>
          </p:nvSpPr>
          <p:spPr bwMode="gray">
            <a:xfrm>
              <a:off x="2745" y="2604"/>
              <a:ext cx="96" cy="77"/>
            </a:xfrm>
            <a:custGeom>
              <a:avLst/>
              <a:gdLst/>
              <a:ahLst/>
              <a:cxnLst>
                <a:cxn ang="0">
                  <a:pos x="30" y="13"/>
                </a:cxn>
                <a:cxn ang="0">
                  <a:pos x="30" y="13"/>
                </a:cxn>
                <a:cxn ang="0">
                  <a:pos x="30" y="13"/>
                </a:cxn>
                <a:cxn ang="0">
                  <a:pos x="30" y="13"/>
                </a:cxn>
                <a:cxn ang="0">
                  <a:pos x="29" y="14"/>
                </a:cxn>
                <a:cxn ang="0">
                  <a:pos x="25" y="18"/>
                </a:cxn>
                <a:cxn ang="0">
                  <a:pos x="18" y="23"/>
                </a:cxn>
                <a:cxn ang="0">
                  <a:pos x="11" y="30"/>
                </a:cxn>
                <a:cxn ang="0">
                  <a:pos x="5" y="38"/>
                </a:cxn>
                <a:cxn ang="0">
                  <a:pos x="0" y="48"/>
                </a:cxn>
                <a:cxn ang="0">
                  <a:pos x="0" y="59"/>
                </a:cxn>
                <a:cxn ang="0">
                  <a:pos x="5" y="71"/>
                </a:cxn>
                <a:cxn ang="0">
                  <a:pos x="16" y="86"/>
                </a:cxn>
                <a:cxn ang="0">
                  <a:pos x="25" y="100"/>
                </a:cxn>
                <a:cxn ang="0">
                  <a:pos x="34" y="111"/>
                </a:cxn>
                <a:cxn ang="0">
                  <a:pos x="45" y="119"/>
                </a:cxn>
                <a:cxn ang="0">
                  <a:pos x="57" y="126"/>
                </a:cxn>
                <a:cxn ang="0">
                  <a:pos x="64" y="131"/>
                </a:cxn>
                <a:cxn ang="0">
                  <a:pos x="67" y="137"/>
                </a:cxn>
                <a:cxn ang="0">
                  <a:pos x="68" y="142"/>
                </a:cxn>
                <a:cxn ang="0">
                  <a:pos x="68" y="148"/>
                </a:cxn>
                <a:cxn ang="0">
                  <a:pos x="68" y="152"/>
                </a:cxn>
                <a:cxn ang="0">
                  <a:pos x="69" y="155"/>
                </a:cxn>
                <a:cxn ang="0">
                  <a:pos x="74" y="155"/>
                </a:cxn>
                <a:cxn ang="0">
                  <a:pos x="80" y="153"/>
                </a:cxn>
                <a:cxn ang="0">
                  <a:pos x="100" y="143"/>
                </a:cxn>
                <a:cxn ang="0">
                  <a:pos x="120" y="129"/>
                </a:cxn>
                <a:cxn ang="0">
                  <a:pos x="140" y="114"/>
                </a:cxn>
                <a:cxn ang="0">
                  <a:pos x="155" y="97"/>
                </a:cxn>
                <a:cxn ang="0">
                  <a:pos x="163" y="90"/>
                </a:cxn>
                <a:cxn ang="0">
                  <a:pos x="171" y="84"/>
                </a:cxn>
                <a:cxn ang="0">
                  <a:pos x="180" y="79"/>
                </a:cxn>
                <a:cxn ang="0">
                  <a:pos x="187" y="74"/>
                </a:cxn>
                <a:cxn ang="0">
                  <a:pos x="192" y="70"/>
                </a:cxn>
                <a:cxn ang="0">
                  <a:pos x="193" y="67"/>
                </a:cxn>
                <a:cxn ang="0">
                  <a:pos x="190" y="62"/>
                </a:cxn>
                <a:cxn ang="0">
                  <a:pos x="182" y="58"/>
                </a:cxn>
                <a:cxn ang="0">
                  <a:pos x="169" y="53"/>
                </a:cxn>
                <a:cxn ang="0">
                  <a:pos x="155" y="49"/>
                </a:cxn>
                <a:cxn ang="0">
                  <a:pos x="143" y="47"/>
                </a:cxn>
                <a:cxn ang="0">
                  <a:pos x="132" y="44"/>
                </a:cxn>
                <a:cxn ang="0">
                  <a:pos x="123" y="39"/>
                </a:cxn>
                <a:cxn ang="0">
                  <a:pos x="117" y="33"/>
                </a:cxn>
                <a:cxn ang="0">
                  <a:pos x="114" y="24"/>
                </a:cxn>
                <a:cxn ang="0">
                  <a:pos x="111" y="14"/>
                </a:cxn>
                <a:cxn ang="0">
                  <a:pos x="104" y="7"/>
                </a:cxn>
                <a:cxn ang="0">
                  <a:pos x="95" y="2"/>
                </a:cxn>
                <a:cxn ang="0">
                  <a:pos x="84" y="0"/>
                </a:cxn>
                <a:cxn ang="0">
                  <a:pos x="73" y="0"/>
                </a:cxn>
                <a:cxn ang="0">
                  <a:pos x="62" y="2"/>
                </a:cxn>
                <a:cxn ang="0">
                  <a:pos x="50" y="7"/>
                </a:cxn>
                <a:cxn ang="0">
                  <a:pos x="40" y="10"/>
                </a:cxn>
                <a:cxn ang="0">
                  <a:pos x="33" y="12"/>
                </a:cxn>
                <a:cxn ang="0">
                  <a:pos x="30" y="13"/>
                </a:cxn>
              </a:cxnLst>
              <a:rect l="0" t="0" r="r" b="b"/>
              <a:pathLst>
                <a:path w="193" h="155">
                  <a:moveTo>
                    <a:pt x="30" y="13"/>
                  </a:moveTo>
                  <a:lnTo>
                    <a:pt x="30" y="13"/>
                  </a:lnTo>
                  <a:lnTo>
                    <a:pt x="30" y="13"/>
                  </a:lnTo>
                  <a:lnTo>
                    <a:pt x="30" y="13"/>
                  </a:lnTo>
                  <a:lnTo>
                    <a:pt x="29" y="14"/>
                  </a:lnTo>
                  <a:lnTo>
                    <a:pt x="25" y="18"/>
                  </a:lnTo>
                  <a:lnTo>
                    <a:pt x="18" y="23"/>
                  </a:lnTo>
                  <a:lnTo>
                    <a:pt x="11" y="30"/>
                  </a:lnTo>
                  <a:lnTo>
                    <a:pt x="5" y="38"/>
                  </a:lnTo>
                  <a:lnTo>
                    <a:pt x="0" y="48"/>
                  </a:lnTo>
                  <a:lnTo>
                    <a:pt x="0" y="59"/>
                  </a:lnTo>
                  <a:lnTo>
                    <a:pt x="5" y="71"/>
                  </a:lnTo>
                  <a:lnTo>
                    <a:pt x="16" y="86"/>
                  </a:lnTo>
                  <a:lnTo>
                    <a:pt x="25" y="100"/>
                  </a:lnTo>
                  <a:lnTo>
                    <a:pt x="34" y="111"/>
                  </a:lnTo>
                  <a:lnTo>
                    <a:pt x="45" y="119"/>
                  </a:lnTo>
                  <a:lnTo>
                    <a:pt x="57" y="126"/>
                  </a:lnTo>
                  <a:lnTo>
                    <a:pt x="64" y="131"/>
                  </a:lnTo>
                  <a:lnTo>
                    <a:pt x="67" y="137"/>
                  </a:lnTo>
                  <a:lnTo>
                    <a:pt x="68" y="142"/>
                  </a:lnTo>
                  <a:lnTo>
                    <a:pt x="68" y="148"/>
                  </a:lnTo>
                  <a:lnTo>
                    <a:pt x="68" y="152"/>
                  </a:lnTo>
                  <a:lnTo>
                    <a:pt x="69" y="155"/>
                  </a:lnTo>
                  <a:lnTo>
                    <a:pt x="74" y="155"/>
                  </a:lnTo>
                  <a:lnTo>
                    <a:pt x="80" y="153"/>
                  </a:lnTo>
                  <a:lnTo>
                    <a:pt x="100" y="143"/>
                  </a:lnTo>
                  <a:lnTo>
                    <a:pt x="120" y="129"/>
                  </a:lnTo>
                  <a:lnTo>
                    <a:pt x="140" y="114"/>
                  </a:lnTo>
                  <a:lnTo>
                    <a:pt x="155" y="97"/>
                  </a:lnTo>
                  <a:lnTo>
                    <a:pt x="163" y="90"/>
                  </a:lnTo>
                  <a:lnTo>
                    <a:pt x="171" y="84"/>
                  </a:lnTo>
                  <a:lnTo>
                    <a:pt x="180" y="79"/>
                  </a:lnTo>
                  <a:lnTo>
                    <a:pt x="187" y="74"/>
                  </a:lnTo>
                  <a:lnTo>
                    <a:pt x="192" y="70"/>
                  </a:lnTo>
                  <a:lnTo>
                    <a:pt x="193" y="67"/>
                  </a:lnTo>
                  <a:lnTo>
                    <a:pt x="190" y="62"/>
                  </a:lnTo>
                  <a:lnTo>
                    <a:pt x="182" y="58"/>
                  </a:lnTo>
                  <a:lnTo>
                    <a:pt x="169" y="53"/>
                  </a:lnTo>
                  <a:lnTo>
                    <a:pt x="155" y="49"/>
                  </a:lnTo>
                  <a:lnTo>
                    <a:pt x="143" y="47"/>
                  </a:lnTo>
                  <a:lnTo>
                    <a:pt x="132" y="44"/>
                  </a:lnTo>
                  <a:lnTo>
                    <a:pt x="123" y="39"/>
                  </a:lnTo>
                  <a:lnTo>
                    <a:pt x="117" y="33"/>
                  </a:lnTo>
                  <a:lnTo>
                    <a:pt x="114" y="24"/>
                  </a:lnTo>
                  <a:lnTo>
                    <a:pt x="111" y="14"/>
                  </a:lnTo>
                  <a:lnTo>
                    <a:pt x="104" y="7"/>
                  </a:lnTo>
                  <a:lnTo>
                    <a:pt x="95" y="2"/>
                  </a:lnTo>
                  <a:lnTo>
                    <a:pt x="84" y="0"/>
                  </a:lnTo>
                  <a:lnTo>
                    <a:pt x="73" y="0"/>
                  </a:lnTo>
                  <a:lnTo>
                    <a:pt x="62" y="2"/>
                  </a:lnTo>
                  <a:lnTo>
                    <a:pt x="50" y="7"/>
                  </a:lnTo>
                  <a:lnTo>
                    <a:pt x="40" y="10"/>
                  </a:lnTo>
                  <a:lnTo>
                    <a:pt x="33" y="12"/>
                  </a:lnTo>
                  <a:lnTo>
                    <a:pt x="30" y="13"/>
                  </a:lnTo>
                </a:path>
              </a:pathLst>
            </a:custGeom>
            <a:solidFill>
              <a:srgbClr val="ACC775"/>
            </a:solidFill>
            <a:ln w="34925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  <a:sp3d extrusionH="38100" prstMaterial="clear">
              <a:bevelT w="260350" h="50800" prst="softRound"/>
              <a:bevelB prst="softRound"/>
            </a:sp3d>
          </p:spPr>
          <p:txBody>
            <a:bodyPr/>
            <a:lstStyle/>
            <a:p>
              <a:endParaRPr lang="ru-RU"/>
            </a:p>
          </p:txBody>
        </p:sp>
        <p:sp>
          <p:nvSpPr>
            <p:cNvPr id="52" name="Freeform 40"/>
            <p:cNvSpPr>
              <a:spLocks/>
            </p:cNvSpPr>
            <p:nvPr/>
          </p:nvSpPr>
          <p:spPr bwMode="gray">
            <a:xfrm>
              <a:off x="3252" y="3276"/>
              <a:ext cx="80" cy="51"/>
            </a:xfrm>
            <a:custGeom>
              <a:avLst/>
              <a:gdLst/>
              <a:ahLst/>
              <a:cxnLst>
                <a:cxn ang="0">
                  <a:pos x="0" y="64"/>
                </a:cxn>
                <a:cxn ang="0">
                  <a:pos x="1" y="60"/>
                </a:cxn>
                <a:cxn ang="0">
                  <a:pos x="2" y="54"/>
                </a:cxn>
                <a:cxn ang="0">
                  <a:pos x="7" y="45"/>
                </a:cxn>
                <a:cxn ang="0">
                  <a:pos x="13" y="35"/>
                </a:cxn>
                <a:cxn ang="0">
                  <a:pos x="23" y="26"/>
                </a:cxn>
                <a:cxn ang="0">
                  <a:pos x="37" y="19"/>
                </a:cxn>
                <a:cxn ang="0">
                  <a:pos x="51" y="13"/>
                </a:cxn>
                <a:cxn ang="0">
                  <a:pos x="64" y="8"/>
                </a:cxn>
                <a:cxn ang="0">
                  <a:pos x="75" y="3"/>
                </a:cxn>
                <a:cxn ang="0">
                  <a:pos x="87" y="0"/>
                </a:cxn>
                <a:cxn ang="0">
                  <a:pos x="98" y="1"/>
                </a:cxn>
                <a:cxn ang="0">
                  <a:pos x="109" y="6"/>
                </a:cxn>
                <a:cxn ang="0">
                  <a:pos x="121" y="14"/>
                </a:cxn>
                <a:cxn ang="0">
                  <a:pos x="131" y="23"/>
                </a:cxn>
                <a:cxn ang="0">
                  <a:pos x="139" y="27"/>
                </a:cxn>
                <a:cxn ang="0">
                  <a:pos x="147" y="31"/>
                </a:cxn>
                <a:cxn ang="0">
                  <a:pos x="154" y="33"/>
                </a:cxn>
                <a:cxn ang="0">
                  <a:pos x="158" y="34"/>
                </a:cxn>
                <a:cxn ang="0">
                  <a:pos x="160" y="36"/>
                </a:cxn>
                <a:cxn ang="0">
                  <a:pos x="160" y="39"/>
                </a:cxn>
                <a:cxn ang="0">
                  <a:pos x="157" y="46"/>
                </a:cxn>
                <a:cxn ang="0">
                  <a:pos x="150" y="56"/>
                </a:cxn>
                <a:cxn ang="0">
                  <a:pos x="144" y="66"/>
                </a:cxn>
                <a:cxn ang="0">
                  <a:pos x="140" y="76"/>
                </a:cxn>
                <a:cxn ang="0">
                  <a:pos x="138" y="83"/>
                </a:cxn>
                <a:cxn ang="0">
                  <a:pos x="138" y="91"/>
                </a:cxn>
                <a:cxn ang="0">
                  <a:pos x="137" y="96"/>
                </a:cxn>
                <a:cxn ang="0">
                  <a:pos x="136" y="101"/>
                </a:cxn>
                <a:cxn ang="0">
                  <a:pos x="133" y="103"/>
                </a:cxn>
                <a:cxn ang="0">
                  <a:pos x="127" y="103"/>
                </a:cxn>
                <a:cxn ang="0">
                  <a:pos x="118" y="101"/>
                </a:cxn>
                <a:cxn ang="0">
                  <a:pos x="106" y="96"/>
                </a:cxn>
                <a:cxn ang="0">
                  <a:pos x="85" y="89"/>
                </a:cxn>
                <a:cxn ang="0">
                  <a:pos x="64" y="81"/>
                </a:cxn>
                <a:cxn ang="0">
                  <a:pos x="44" y="75"/>
                </a:cxn>
                <a:cxn ang="0">
                  <a:pos x="27" y="70"/>
                </a:cxn>
                <a:cxn ang="0">
                  <a:pos x="12" y="66"/>
                </a:cxn>
                <a:cxn ang="0">
                  <a:pos x="4" y="64"/>
                </a:cxn>
                <a:cxn ang="0">
                  <a:pos x="0" y="64"/>
                </a:cxn>
              </a:cxnLst>
              <a:rect l="0" t="0" r="r" b="b"/>
              <a:pathLst>
                <a:path w="160" h="103">
                  <a:moveTo>
                    <a:pt x="0" y="64"/>
                  </a:moveTo>
                  <a:lnTo>
                    <a:pt x="1" y="60"/>
                  </a:lnTo>
                  <a:lnTo>
                    <a:pt x="2" y="54"/>
                  </a:lnTo>
                  <a:lnTo>
                    <a:pt x="7" y="45"/>
                  </a:lnTo>
                  <a:lnTo>
                    <a:pt x="13" y="35"/>
                  </a:lnTo>
                  <a:lnTo>
                    <a:pt x="23" y="26"/>
                  </a:lnTo>
                  <a:lnTo>
                    <a:pt x="37" y="19"/>
                  </a:lnTo>
                  <a:lnTo>
                    <a:pt x="51" y="13"/>
                  </a:lnTo>
                  <a:lnTo>
                    <a:pt x="64" y="8"/>
                  </a:lnTo>
                  <a:lnTo>
                    <a:pt x="75" y="3"/>
                  </a:lnTo>
                  <a:lnTo>
                    <a:pt x="87" y="0"/>
                  </a:lnTo>
                  <a:lnTo>
                    <a:pt x="98" y="1"/>
                  </a:lnTo>
                  <a:lnTo>
                    <a:pt x="109" y="6"/>
                  </a:lnTo>
                  <a:lnTo>
                    <a:pt x="121" y="14"/>
                  </a:lnTo>
                  <a:lnTo>
                    <a:pt x="131" y="23"/>
                  </a:lnTo>
                  <a:lnTo>
                    <a:pt x="139" y="27"/>
                  </a:lnTo>
                  <a:lnTo>
                    <a:pt x="147" y="31"/>
                  </a:lnTo>
                  <a:lnTo>
                    <a:pt x="154" y="33"/>
                  </a:lnTo>
                  <a:lnTo>
                    <a:pt x="158" y="34"/>
                  </a:lnTo>
                  <a:lnTo>
                    <a:pt x="160" y="36"/>
                  </a:lnTo>
                  <a:lnTo>
                    <a:pt x="160" y="39"/>
                  </a:lnTo>
                  <a:lnTo>
                    <a:pt x="157" y="46"/>
                  </a:lnTo>
                  <a:lnTo>
                    <a:pt x="150" y="56"/>
                  </a:lnTo>
                  <a:lnTo>
                    <a:pt x="144" y="66"/>
                  </a:lnTo>
                  <a:lnTo>
                    <a:pt x="140" y="76"/>
                  </a:lnTo>
                  <a:lnTo>
                    <a:pt x="138" y="83"/>
                  </a:lnTo>
                  <a:lnTo>
                    <a:pt x="138" y="91"/>
                  </a:lnTo>
                  <a:lnTo>
                    <a:pt x="137" y="96"/>
                  </a:lnTo>
                  <a:lnTo>
                    <a:pt x="136" y="101"/>
                  </a:lnTo>
                  <a:lnTo>
                    <a:pt x="133" y="103"/>
                  </a:lnTo>
                  <a:lnTo>
                    <a:pt x="127" y="103"/>
                  </a:lnTo>
                  <a:lnTo>
                    <a:pt x="118" y="101"/>
                  </a:lnTo>
                  <a:lnTo>
                    <a:pt x="106" y="96"/>
                  </a:lnTo>
                  <a:lnTo>
                    <a:pt x="85" y="89"/>
                  </a:lnTo>
                  <a:lnTo>
                    <a:pt x="64" y="81"/>
                  </a:lnTo>
                  <a:lnTo>
                    <a:pt x="44" y="75"/>
                  </a:lnTo>
                  <a:lnTo>
                    <a:pt x="27" y="70"/>
                  </a:lnTo>
                  <a:lnTo>
                    <a:pt x="12" y="66"/>
                  </a:lnTo>
                  <a:lnTo>
                    <a:pt x="4" y="64"/>
                  </a:lnTo>
                  <a:lnTo>
                    <a:pt x="0" y="64"/>
                  </a:lnTo>
                </a:path>
              </a:pathLst>
            </a:custGeom>
            <a:solidFill>
              <a:srgbClr val="ACC775"/>
            </a:solidFill>
            <a:ln w="34925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  <a:sp3d extrusionH="38100" prstMaterial="clear">
              <a:bevelT w="260350" h="50800" prst="softRound"/>
              <a:bevelB prst="softRound"/>
            </a:sp3d>
          </p:spPr>
          <p:txBody>
            <a:bodyPr/>
            <a:lstStyle/>
            <a:p>
              <a:endParaRPr lang="ru-RU"/>
            </a:p>
          </p:txBody>
        </p:sp>
        <p:sp>
          <p:nvSpPr>
            <p:cNvPr id="53" name="Freeform 41"/>
            <p:cNvSpPr>
              <a:spLocks/>
            </p:cNvSpPr>
            <p:nvPr/>
          </p:nvSpPr>
          <p:spPr bwMode="gray">
            <a:xfrm>
              <a:off x="1829" y="2095"/>
              <a:ext cx="706" cy="987"/>
            </a:xfrm>
            <a:custGeom>
              <a:avLst/>
              <a:gdLst/>
              <a:ahLst/>
              <a:cxnLst>
                <a:cxn ang="0">
                  <a:pos x="1146" y="70"/>
                </a:cxn>
                <a:cxn ang="0">
                  <a:pos x="1064" y="42"/>
                </a:cxn>
                <a:cxn ang="0">
                  <a:pos x="997" y="104"/>
                </a:cxn>
                <a:cxn ang="0">
                  <a:pos x="962" y="90"/>
                </a:cxn>
                <a:cxn ang="0">
                  <a:pos x="864" y="78"/>
                </a:cxn>
                <a:cxn ang="0">
                  <a:pos x="765" y="125"/>
                </a:cxn>
                <a:cxn ang="0">
                  <a:pos x="728" y="225"/>
                </a:cxn>
                <a:cxn ang="0">
                  <a:pos x="693" y="296"/>
                </a:cxn>
                <a:cxn ang="0">
                  <a:pos x="691" y="377"/>
                </a:cxn>
                <a:cxn ang="0">
                  <a:pos x="766" y="428"/>
                </a:cxn>
                <a:cxn ang="0">
                  <a:pos x="689" y="472"/>
                </a:cxn>
                <a:cxn ang="0">
                  <a:pos x="666" y="544"/>
                </a:cxn>
                <a:cxn ang="0">
                  <a:pos x="501" y="556"/>
                </a:cxn>
                <a:cxn ang="0">
                  <a:pos x="332" y="505"/>
                </a:cxn>
                <a:cxn ang="0">
                  <a:pos x="220" y="510"/>
                </a:cxn>
                <a:cxn ang="0">
                  <a:pos x="245" y="577"/>
                </a:cxn>
                <a:cxn ang="0">
                  <a:pos x="261" y="691"/>
                </a:cxn>
                <a:cxn ang="0">
                  <a:pos x="146" y="669"/>
                </a:cxn>
                <a:cxn ang="0">
                  <a:pos x="307" y="721"/>
                </a:cxn>
                <a:cxn ang="0">
                  <a:pos x="238" y="839"/>
                </a:cxn>
                <a:cxn ang="0">
                  <a:pos x="180" y="920"/>
                </a:cxn>
                <a:cxn ang="0">
                  <a:pos x="218" y="985"/>
                </a:cxn>
                <a:cxn ang="0">
                  <a:pos x="304" y="1012"/>
                </a:cxn>
                <a:cxn ang="0">
                  <a:pos x="480" y="1058"/>
                </a:cxn>
                <a:cxn ang="0">
                  <a:pos x="441" y="1118"/>
                </a:cxn>
                <a:cxn ang="0">
                  <a:pos x="357" y="1234"/>
                </a:cxn>
                <a:cxn ang="0">
                  <a:pos x="323" y="1310"/>
                </a:cxn>
                <a:cxn ang="0">
                  <a:pos x="186" y="1409"/>
                </a:cxn>
                <a:cxn ang="0">
                  <a:pos x="381" y="1390"/>
                </a:cxn>
                <a:cxn ang="0">
                  <a:pos x="494" y="1371"/>
                </a:cxn>
                <a:cxn ang="0">
                  <a:pos x="292" y="1406"/>
                </a:cxn>
                <a:cxn ang="0">
                  <a:pos x="186" y="1470"/>
                </a:cxn>
                <a:cxn ang="0">
                  <a:pos x="188" y="1569"/>
                </a:cxn>
                <a:cxn ang="0">
                  <a:pos x="23" y="1584"/>
                </a:cxn>
                <a:cxn ang="0">
                  <a:pos x="174" y="1611"/>
                </a:cxn>
                <a:cxn ang="0">
                  <a:pos x="69" y="1684"/>
                </a:cxn>
                <a:cxn ang="0">
                  <a:pos x="39" y="1781"/>
                </a:cxn>
                <a:cxn ang="0">
                  <a:pos x="90" y="1806"/>
                </a:cxn>
                <a:cxn ang="0">
                  <a:pos x="249" y="1768"/>
                </a:cxn>
                <a:cxn ang="0">
                  <a:pos x="72" y="1876"/>
                </a:cxn>
                <a:cxn ang="0">
                  <a:pos x="233" y="1862"/>
                </a:cxn>
                <a:cxn ang="0">
                  <a:pos x="220" y="1894"/>
                </a:cxn>
                <a:cxn ang="0">
                  <a:pos x="269" y="1946"/>
                </a:cxn>
                <a:cxn ang="0">
                  <a:pos x="435" y="1944"/>
                </a:cxn>
                <a:cxn ang="0">
                  <a:pos x="552" y="1915"/>
                </a:cxn>
                <a:cxn ang="0">
                  <a:pos x="609" y="1883"/>
                </a:cxn>
                <a:cxn ang="0">
                  <a:pos x="644" y="1785"/>
                </a:cxn>
                <a:cxn ang="0">
                  <a:pos x="731" y="1820"/>
                </a:cxn>
                <a:cxn ang="0">
                  <a:pos x="903" y="1721"/>
                </a:cxn>
                <a:cxn ang="0">
                  <a:pos x="997" y="1669"/>
                </a:cxn>
                <a:cxn ang="0">
                  <a:pos x="1112" y="1623"/>
                </a:cxn>
                <a:cxn ang="0">
                  <a:pos x="1260" y="1649"/>
                </a:cxn>
                <a:cxn ang="0">
                  <a:pos x="1279" y="1554"/>
                </a:cxn>
                <a:cxn ang="0">
                  <a:pos x="1397" y="1302"/>
                </a:cxn>
                <a:cxn ang="0">
                  <a:pos x="1351" y="1053"/>
                </a:cxn>
                <a:cxn ang="0">
                  <a:pos x="1363" y="915"/>
                </a:cxn>
                <a:cxn ang="0">
                  <a:pos x="1324" y="766"/>
                </a:cxn>
                <a:cxn ang="0">
                  <a:pos x="1378" y="695"/>
                </a:cxn>
                <a:cxn ang="0">
                  <a:pos x="1076" y="532"/>
                </a:cxn>
                <a:cxn ang="0">
                  <a:pos x="838" y="419"/>
                </a:cxn>
              </a:cxnLst>
              <a:rect l="0" t="0" r="r" b="b"/>
              <a:pathLst>
                <a:path w="1412" h="1975">
                  <a:moveTo>
                    <a:pt x="1074" y="159"/>
                  </a:moveTo>
                  <a:lnTo>
                    <a:pt x="1075" y="157"/>
                  </a:lnTo>
                  <a:lnTo>
                    <a:pt x="1077" y="151"/>
                  </a:lnTo>
                  <a:lnTo>
                    <a:pt x="1083" y="142"/>
                  </a:lnTo>
                  <a:lnTo>
                    <a:pt x="1091" y="134"/>
                  </a:lnTo>
                  <a:lnTo>
                    <a:pt x="1101" y="125"/>
                  </a:lnTo>
                  <a:lnTo>
                    <a:pt x="1111" y="118"/>
                  </a:lnTo>
                  <a:lnTo>
                    <a:pt x="1123" y="112"/>
                  </a:lnTo>
                  <a:lnTo>
                    <a:pt x="1137" y="103"/>
                  </a:lnTo>
                  <a:lnTo>
                    <a:pt x="1150" y="97"/>
                  </a:lnTo>
                  <a:lnTo>
                    <a:pt x="1158" y="91"/>
                  </a:lnTo>
                  <a:lnTo>
                    <a:pt x="1164" y="88"/>
                  </a:lnTo>
                  <a:lnTo>
                    <a:pt x="1168" y="84"/>
                  </a:lnTo>
                  <a:lnTo>
                    <a:pt x="1169" y="81"/>
                  </a:lnTo>
                  <a:lnTo>
                    <a:pt x="1166" y="78"/>
                  </a:lnTo>
                  <a:lnTo>
                    <a:pt x="1158" y="75"/>
                  </a:lnTo>
                  <a:lnTo>
                    <a:pt x="1146" y="70"/>
                  </a:lnTo>
                  <a:lnTo>
                    <a:pt x="1134" y="65"/>
                  </a:lnTo>
                  <a:lnTo>
                    <a:pt x="1122" y="58"/>
                  </a:lnTo>
                  <a:lnTo>
                    <a:pt x="1114" y="51"/>
                  </a:lnTo>
                  <a:lnTo>
                    <a:pt x="1101" y="34"/>
                  </a:lnTo>
                  <a:lnTo>
                    <a:pt x="1087" y="23"/>
                  </a:lnTo>
                  <a:lnTo>
                    <a:pt x="1071" y="13"/>
                  </a:lnTo>
                  <a:lnTo>
                    <a:pt x="1058" y="6"/>
                  </a:lnTo>
                  <a:lnTo>
                    <a:pt x="1047" y="2"/>
                  </a:lnTo>
                  <a:lnTo>
                    <a:pt x="1039" y="0"/>
                  </a:lnTo>
                  <a:lnTo>
                    <a:pt x="1037" y="0"/>
                  </a:lnTo>
                  <a:lnTo>
                    <a:pt x="1038" y="2"/>
                  </a:lnTo>
                  <a:lnTo>
                    <a:pt x="1040" y="8"/>
                  </a:lnTo>
                  <a:lnTo>
                    <a:pt x="1044" y="16"/>
                  </a:lnTo>
                  <a:lnTo>
                    <a:pt x="1050" y="23"/>
                  </a:lnTo>
                  <a:lnTo>
                    <a:pt x="1054" y="31"/>
                  </a:lnTo>
                  <a:lnTo>
                    <a:pt x="1060" y="36"/>
                  </a:lnTo>
                  <a:lnTo>
                    <a:pt x="1064" y="42"/>
                  </a:lnTo>
                  <a:lnTo>
                    <a:pt x="1066" y="48"/>
                  </a:lnTo>
                  <a:lnTo>
                    <a:pt x="1066" y="54"/>
                  </a:lnTo>
                  <a:lnTo>
                    <a:pt x="1066" y="56"/>
                  </a:lnTo>
                  <a:lnTo>
                    <a:pt x="1065" y="55"/>
                  </a:lnTo>
                  <a:lnTo>
                    <a:pt x="1062" y="52"/>
                  </a:lnTo>
                  <a:lnTo>
                    <a:pt x="1056" y="48"/>
                  </a:lnTo>
                  <a:lnTo>
                    <a:pt x="1049" y="45"/>
                  </a:lnTo>
                  <a:lnTo>
                    <a:pt x="1039" y="44"/>
                  </a:lnTo>
                  <a:lnTo>
                    <a:pt x="1026" y="46"/>
                  </a:lnTo>
                  <a:lnTo>
                    <a:pt x="1010" y="49"/>
                  </a:lnTo>
                  <a:lnTo>
                    <a:pt x="1000" y="53"/>
                  </a:lnTo>
                  <a:lnTo>
                    <a:pt x="991" y="56"/>
                  </a:lnTo>
                  <a:lnTo>
                    <a:pt x="986" y="63"/>
                  </a:lnTo>
                  <a:lnTo>
                    <a:pt x="984" y="72"/>
                  </a:lnTo>
                  <a:lnTo>
                    <a:pt x="986" y="84"/>
                  </a:lnTo>
                  <a:lnTo>
                    <a:pt x="991" y="94"/>
                  </a:lnTo>
                  <a:lnTo>
                    <a:pt x="997" y="104"/>
                  </a:lnTo>
                  <a:lnTo>
                    <a:pt x="1004" y="115"/>
                  </a:lnTo>
                  <a:lnTo>
                    <a:pt x="1008" y="126"/>
                  </a:lnTo>
                  <a:lnTo>
                    <a:pt x="1009" y="137"/>
                  </a:lnTo>
                  <a:lnTo>
                    <a:pt x="1006" y="147"/>
                  </a:lnTo>
                  <a:lnTo>
                    <a:pt x="1002" y="156"/>
                  </a:lnTo>
                  <a:lnTo>
                    <a:pt x="997" y="163"/>
                  </a:lnTo>
                  <a:lnTo>
                    <a:pt x="993" y="169"/>
                  </a:lnTo>
                  <a:lnTo>
                    <a:pt x="992" y="171"/>
                  </a:lnTo>
                  <a:lnTo>
                    <a:pt x="992" y="168"/>
                  </a:lnTo>
                  <a:lnTo>
                    <a:pt x="993" y="160"/>
                  </a:lnTo>
                  <a:lnTo>
                    <a:pt x="993" y="148"/>
                  </a:lnTo>
                  <a:lnTo>
                    <a:pt x="992" y="136"/>
                  </a:lnTo>
                  <a:lnTo>
                    <a:pt x="989" y="125"/>
                  </a:lnTo>
                  <a:lnTo>
                    <a:pt x="984" y="116"/>
                  </a:lnTo>
                  <a:lnTo>
                    <a:pt x="977" y="107"/>
                  </a:lnTo>
                  <a:lnTo>
                    <a:pt x="969" y="99"/>
                  </a:lnTo>
                  <a:lnTo>
                    <a:pt x="962" y="90"/>
                  </a:lnTo>
                  <a:lnTo>
                    <a:pt x="959" y="81"/>
                  </a:lnTo>
                  <a:lnTo>
                    <a:pt x="959" y="72"/>
                  </a:lnTo>
                  <a:lnTo>
                    <a:pt x="960" y="66"/>
                  </a:lnTo>
                  <a:lnTo>
                    <a:pt x="958" y="61"/>
                  </a:lnTo>
                  <a:lnTo>
                    <a:pt x="954" y="58"/>
                  </a:lnTo>
                  <a:lnTo>
                    <a:pt x="948" y="56"/>
                  </a:lnTo>
                  <a:lnTo>
                    <a:pt x="943" y="55"/>
                  </a:lnTo>
                  <a:lnTo>
                    <a:pt x="938" y="55"/>
                  </a:lnTo>
                  <a:lnTo>
                    <a:pt x="937" y="55"/>
                  </a:lnTo>
                  <a:lnTo>
                    <a:pt x="893" y="78"/>
                  </a:lnTo>
                  <a:lnTo>
                    <a:pt x="891" y="117"/>
                  </a:lnTo>
                  <a:lnTo>
                    <a:pt x="890" y="115"/>
                  </a:lnTo>
                  <a:lnTo>
                    <a:pt x="887" y="110"/>
                  </a:lnTo>
                  <a:lnTo>
                    <a:pt x="881" y="102"/>
                  </a:lnTo>
                  <a:lnTo>
                    <a:pt x="876" y="93"/>
                  </a:lnTo>
                  <a:lnTo>
                    <a:pt x="869" y="86"/>
                  </a:lnTo>
                  <a:lnTo>
                    <a:pt x="864" y="78"/>
                  </a:lnTo>
                  <a:lnTo>
                    <a:pt x="859" y="74"/>
                  </a:lnTo>
                  <a:lnTo>
                    <a:pt x="857" y="72"/>
                  </a:lnTo>
                  <a:lnTo>
                    <a:pt x="855" y="76"/>
                  </a:lnTo>
                  <a:lnTo>
                    <a:pt x="851" y="83"/>
                  </a:lnTo>
                  <a:lnTo>
                    <a:pt x="846" y="92"/>
                  </a:lnTo>
                  <a:lnTo>
                    <a:pt x="840" y="101"/>
                  </a:lnTo>
                  <a:lnTo>
                    <a:pt x="832" y="109"/>
                  </a:lnTo>
                  <a:lnTo>
                    <a:pt x="823" y="112"/>
                  </a:lnTo>
                  <a:lnTo>
                    <a:pt x="813" y="111"/>
                  </a:lnTo>
                  <a:lnTo>
                    <a:pt x="801" y="110"/>
                  </a:lnTo>
                  <a:lnTo>
                    <a:pt x="788" y="107"/>
                  </a:lnTo>
                  <a:lnTo>
                    <a:pt x="777" y="105"/>
                  </a:lnTo>
                  <a:lnTo>
                    <a:pt x="770" y="104"/>
                  </a:lnTo>
                  <a:lnTo>
                    <a:pt x="766" y="103"/>
                  </a:lnTo>
                  <a:lnTo>
                    <a:pt x="766" y="106"/>
                  </a:lnTo>
                  <a:lnTo>
                    <a:pt x="765" y="114"/>
                  </a:lnTo>
                  <a:lnTo>
                    <a:pt x="765" y="125"/>
                  </a:lnTo>
                  <a:lnTo>
                    <a:pt x="764" y="137"/>
                  </a:lnTo>
                  <a:lnTo>
                    <a:pt x="762" y="149"/>
                  </a:lnTo>
                  <a:lnTo>
                    <a:pt x="760" y="159"/>
                  </a:lnTo>
                  <a:lnTo>
                    <a:pt x="757" y="165"/>
                  </a:lnTo>
                  <a:lnTo>
                    <a:pt x="752" y="168"/>
                  </a:lnTo>
                  <a:lnTo>
                    <a:pt x="746" y="167"/>
                  </a:lnTo>
                  <a:lnTo>
                    <a:pt x="738" y="165"/>
                  </a:lnTo>
                  <a:lnTo>
                    <a:pt x="731" y="162"/>
                  </a:lnTo>
                  <a:lnTo>
                    <a:pt x="726" y="160"/>
                  </a:lnTo>
                  <a:lnTo>
                    <a:pt x="725" y="160"/>
                  </a:lnTo>
                  <a:lnTo>
                    <a:pt x="723" y="161"/>
                  </a:lnTo>
                  <a:lnTo>
                    <a:pt x="719" y="167"/>
                  </a:lnTo>
                  <a:lnTo>
                    <a:pt x="716" y="178"/>
                  </a:lnTo>
                  <a:lnTo>
                    <a:pt x="714" y="192"/>
                  </a:lnTo>
                  <a:lnTo>
                    <a:pt x="716" y="204"/>
                  </a:lnTo>
                  <a:lnTo>
                    <a:pt x="721" y="215"/>
                  </a:lnTo>
                  <a:lnTo>
                    <a:pt x="728" y="225"/>
                  </a:lnTo>
                  <a:lnTo>
                    <a:pt x="736" y="232"/>
                  </a:lnTo>
                  <a:lnTo>
                    <a:pt x="742" y="239"/>
                  </a:lnTo>
                  <a:lnTo>
                    <a:pt x="746" y="242"/>
                  </a:lnTo>
                  <a:lnTo>
                    <a:pt x="748" y="248"/>
                  </a:lnTo>
                  <a:lnTo>
                    <a:pt x="749" y="255"/>
                  </a:lnTo>
                  <a:lnTo>
                    <a:pt x="748" y="263"/>
                  </a:lnTo>
                  <a:lnTo>
                    <a:pt x="744" y="269"/>
                  </a:lnTo>
                  <a:lnTo>
                    <a:pt x="739" y="271"/>
                  </a:lnTo>
                  <a:lnTo>
                    <a:pt x="729" y="272"/>
                  </a:lnTo>
                  <a:lnTo>
                    <a:pt x="718" y="271"/>
                  </a:lnTo>
                  <a:lnTo>
                    <a:pt x="706" y="269"/>
                  </a:lnTo>
                  <a:lnTo>
                    <a:pt x="698" y="268"/>
                  </a:lnTo>
                  <a:lnTo>
                    <a:pt x="695" y="268"/>
                  </a:lnTo>
                  <a:lnTo>
                    <a:pt x="714" y="300"/>
                  </a:lnTo>
                  <a:lnTo>
                    <a:pt x="711" y="300"/>
                  </a:lnTo>
                  <a:lnTo>
                    <a:pt x="704" y="298"/>
                  </a:lnTo>
                  <a:lnTo>
                    <a:pt x="693" y="296"/>
                  </a:lnTo>
                  <a:lnTo>
                    <a:pt x="681" y="294"/>
                  </a:lnTo>
                  <a:lnTo>
                    <a:pt x="668" y="294"/>
                  </a:lnTo>
                  <a:lnTo>
                    <a:pt x="656" y="294"/>
                  </a:lnTo>
                  <a:lnTo>
                    <a:pt x="645" y="297"/>
                  </a:lnTo>
                  <a:lnTo>
                    <a:pt x="638" y="303"/>
                  </a:lnTo>
                  <a:lnTo>
                    <a:pt x="632" y="311"/>
                  </a:lnTo>
                  <a:lnTo>
                    <a:pt x="625" y="318"/>
                  </a:lnTo>
                  <a:lnTo>
                    <a:pt x="619" y="323"/>
                  </a:lnTo>
                  <a:lnTo>
                    <a:pt x="613" y="327"/>
                  </a:lnTo>
                  <a:lnTo>
                    <a:pt x="610" y="332"/>
                  </a:lnTo>
                  <a:lnTo>
                    <a:pt x="610" y="337"/>
                  </a:lnTo>
                  <a:lnTo>
                    <a:pt x="612" y="344"/>
                  </a:lnTo>
                  <a:lnTo>
                    <a:pt x="626" y="361"/>
                  </a:lnTo>
                  <a:lnTo>
                    <a:pt x="643" y="372"/>
                  </a:lnTo>
                  <a:lnTo>
                    <a:pt x="662" y="378"/>
                  </a:lnTo>
                  <a:lnTo>
                    <a:pt x="676" y="378"/>
                  </a:lnTo>
                  <a:lnTo>
                    <a:pt x="691" y="377"/>
                  </a:lnTo>
                  <a:lnTo>
                    <a:pt x="707" y="376"/>
                  </a:lnTo>
                  <a:lnTo>
                    <a:pt x="721" y="377"/>
                  </a:lnTo>
                  <a:lnTo>
                    <a:pt x="732" y="379"/>
                  </a:lnTo>
                  <a:lnTo>
                    <a:pt x="740" y="380"/>
                  </a:lnTo>
                  <a:lnTo>
                    <a:pt x="750" y="379"/>
                  </a:lnTo>
                  <a:lnTo>
                    <a:pt x="762" y="377"/>
                  </a:lnTo>
                  <a:lnTo>
                    <a:pt x="774" y="375"/>
                  </a:lnTo>
                  <a:lnTo>
                    <a:pt x="786" y="372"/>
                  </a:lnTo>
                  <a:lnTo>
                    <a:pt x="795" y="371"/>
                  </a:lnTo>
                  <a:lnTo>
                    <a:pt x="801" y="372"/>
                  </a:lnTo>
                  <a:lnTo>
                    <a:pt x="805" y="375"/>
                  </a:lnTo>
                  <a:lnTo>
                    <a:pt x="802" y="382"/>
                  </a:lnTo>
                  <a:lnTo>
                    <a:pt x="797" y="392"/>
                  </a:lnTo>
                  <a:lnTo>
                    <a:pt x="789" y="403"/>
                  </a:lnTo>
                  <a:lnTo>
                    <a:pt x="781" y="414"/>
                  </a:lnTo>
                  <a:lnTo>
                    <a:pt x="773" y="423"/>
                  </a:lnTo>
                  <a:lnTo>
                    <a:pt x="766" y="428"/>
                  </a:lnTo>
                  <a:lnTo>
                    <a:pt x="763" y="430"/>
                  </a:lnTo>
                  <a:lnTo>
                    <a:pt x="762" y="433"/>
                  </a:lnTo>
                  <a:lnTo>
                    <a:pt x="762" y="435"/>
                  </a:lnTo>
                  <a:lnTo>
                    <a:pt x="763" y="437"/>
                  </a:lnTo>
                  <a:lnTo>
                    <a:pt x="764" y="439"/>
                  </a:lnTo>
                  <a:lnTo>
                    <a:pt x="765" y="441"/>
                  </a:lnTo>
                  <a:lnTo>
                    <a:pt x="766" y="442"/>
                  </a:lnTo>
                  <a:lnTo>
                    <a:pt x="767" y="443"/>
                  </a:lnTo>
                  <a:lnTo>
                    <a:pt x="769" y="443"/>
                  </a:lnTo>
                  <a:lnTo>
                    <a:pt x="766" y="442"/>
                  </a:lnTo>
                  <a:lnTo>
                    <a:pt x="763" y="441"/>
                  </a:lnTo>
                  <a:lnTo>
                    <a:pt x="755" y="440"/>
                  </a:lnTo>
                  <a:lnTo>
                    <a:pt x="746" y="441"/>
                  </a:lnTo>
                  <a:lnTo>
                    <a:pt x="734" y="443"/>
                  </a:lnTo>
                  <a:lnTo>
                    <a:pt x="719" y="450"/>
                  </a:lnTo>
                  <a:lnTo>
                    <a:pt x="702" y="461"/>
                  </a:lnTo>
                  <a:lnTo>
                    <a:pt x="689" y="472"/>
                  </a:lnTo>
                  <a:lnTo>
                    <a:pt x="679" y="483"/>
                  </a:lnTo>
                  <a:lnTo>
                    <a:pt x="670" y="491"/>
                  </a:lnTo>
                  <a:lnTo>
                    <a:pt x="662" y="496"/>
                  </a:lnTo>
                  <a:lnTo>
                    <a:pt x="655" y="499"/>
                  </a:lnTo>
                  <a:lnTo>
                    <a:pt x="648" y="506"/>
                  </a:lnTo>
                  <a:lnTo>
                    <a:pt x="643" y="511"/>
                  </a:lnTo>
                  <a:lnTo>
                    <a:pt x="639" y="516"/>
                  </a:lnTo>
                  <a:lnTo>
                    <a:pt x="638" y="518"/>
                  </a:lnTo>
                  <a:lnTo>
                    <a:pt x="640" y="518"/>
                  </a:lnTo>
                  <a:lnTo>
                    <a:pt x="645" y="518"/>
                  </a:lnTo>
                  <a:lnTo>
                    <a:pt x="651" y="518"/>
                  </a:lnTo>
                  <a:lnTo>
                    <a:pt x="659" y="519"/>
                  </a:lnTo>
                  <a:lnTo>
                    <a:pt x="666" y="521"/>
                  </a:lnTo>
                  <a:lnTo>
                    <a:pt x="671" y="526"/>
                  </a:lnTo>
                  <a:lnTo>
                    <a:pt x="672" y="531"/>
                  </a:lnTo>
                  <a:lnTo>
                    <a:pt x="670" y="539"/>
                  </a:lnTo>
                  <a:lnTo>
                    <a:pt x="666" y="544"/>
                  </a:lnTo>
                  <a:lnTo>
                    <a:pt x="659" y="550"/>
                  </a:lnTo>
                  <a:lnTo>
                    <a:pt x="653" y="554"/>
                  </a:lnTo>
                  <a:lnTo>
                    <a:pt x="647" y="556"/>
                  </a:lnTo>
                  <a:lnTo>
                    <a:pt x="646" y="557"/>
                  </a:lnTo>
                  <a:lnTo>
                    <a:pt x="642" y="556"/>
                  </a:lnTo>
                  <a:lnTo>
                    <a:pt x="632" y="556"/>
                  </a:lnTo>
                  <a:lnTo>
                    <a:pt x="615" y="554"/>
                  </a:lnTo>
                  <a:lnTo>
                    <a:pt x="595" y="551"/>
                  </a:lnTo>
                  <a:lnTo>
                    <a:pt x="580" y="546"/>
                  </a:lnTo>
                  <a:lnTo>
                    <a:pt x="567" y="540"/>
                  </a:lnTo>
                  <a:lnTo>
                    <a:pt x="557" y="534"/>
                  </a:lnTo>
                  <a:lnTo>
                    <a:pt x="546" y="531"/>
                  </a:lnTo>
                  <a:lnTo>
                    <a:pt x="536" y="529"/>
                  </a:lnTo>
                  <a:lnTo>
                    <a:pt x="527" y="532"/>
                  </a:lnTo>
                  <a:lnTo>
                    <a:pt x="518" y="538"/>
                  </a:lnTo>
                  <a:lnTo>
                    <a:pt x="509" y="546"/>
                  </a:lnTo>
                  <a:lnTo>
                    <a:pt x="501" y="556"/>
                  </a:lnTo>
                  <a:lnTo>
                    <a:pt x="495" y="566"/>
                  </a:lnTo>
                  <a:lnTo>
                    <a:pt x="489" y="575"/>
                  </a:lnTo>
                  <a:lnTo>
                    <a:pt x="486" y="581"/>
                  </a:lnTo>
                  <a:lnTo>
                    <a:pt x="485" y="584"/>
                  </a:lnTo>
                  <a:lnTo>
                    <a:pt x="484" y="581"/>
                  </a:lnTo>
                  <a:lnTo>
                    <a:pt x="482" y="576"/>
                  </a:lnTo>
                  <a:lnTo>
                    <a:pt x="477" y="567"/>
                  </a:lnTo>
                  <a:lnTo>
                    <a:pt x="470" y="556"/>
                  </a:lnTo>
                  <a:lnTo>
                    <a:pt x="459" y="541"/>
                  </a:lnTo>
                  <a:lnTo>
                    <a:pt x="447" y="530"/>
                  </a:lnTo>
                  <a:lnTo>
                    <a:pt x="434" y="523"/>
                  </a:lnTo>
                  <a:lnTo>
                    <a:pt x="419" y="519"/>
                  </a:lnTo>
                  <a:lnTo>
                    <a:pt x="404" y="517"/>
                  </a:lnTo>
                  <a:lnTo>
                    <a:pt x="390" y="517"/>
                  </a:lnTo>
                  <a:lnTo>
                    <a:pt x="378" y="516"/>
                  </a:lnTo>
                  <a:lnTo>
                    <a:pt x="354" y="511"/>
                  </a:lnTo>
                  <a:lnTo>
                    <a:pt x="332" y="505"/>
                  </a:lnTo>
                  <a:lnTo>
                    <a:pt x="310" y="499"/>
                  </a:lnTo>
                  <a:lnTo>
                    <a:pt x="298" y="499"/>
                  </a:lnTo>
                  <a:lnTo>
                    <a:pt x="290" y="501"/>
                  </a:lnTo>
                  <a:lnTo>
                    <a:pt x="285" y="506"/>
                  </a:lnTo>
                  <a:lnTo>
                    <a:pt x="283" y="511"/>
                  </a:lnTo>
                  <a:lnTo>
                    <a:pt x="281" y="517"/>
                  </a:lnTo>
                  <a:lnTo>
                    <a:pt x="283" y="520"/>
                  </a:lnTo>
                  <a:lnTo>
                    <a:pt x="283" y="524"/>
                  </a:lnTo>
                  <a:lnTo>
                    <a:pt x="283" y="529"/>
                  </a:lnTo>
                  <a:lnTo>
                    <a:pt x="281" y="533"/>
                  </a:lnTo>
                  <a:lnTo>
                    <a:pt x="279" y="535"/>
                  </a:lnTo>
                  <a:lnTo>
                    <a:pt x="275" y="535"/>
                  </a:lnTo>
                  <a:lnTo>
                    <a:pt x="268" y="533"/>
                  </a:lnTo>
                  <a:lnTo>
                    <a:pt x="258" y="528"/>
                  </a:lnTo>
                  <a:lnTo>
                    <a:pt x="242" y="518"/>
                  </a:lnTo>
                  <a:lnTo>
                    <a:pt x="230" y="512"/>
                  </a:lnTo>
                  <a:lnTo>
                    <a:pt x="220" y="510"/>
                  </a:lnTo>
                  <a:lnTo>
                    <a:pt x="214" y="515"/>
                  </a:lnTo>
                  <a:lnTo>
                    <a:pt x="207" y="523"/>
                  </a:lnTo>
                  <a:lnTo>
                    <a:pt x="203" y="538"/>
                  </a:lnTo>
                  <a:lnTo>
                    <a:pt x="199" y="553"/>
                  </a:lnTo>
                  <a:lnTo>
                    <a:pt x="197" y="568"/>
                  </a:lnTo>
                  <a:lnTo>
                    <a:pt x="196" y="581"/>
                  </a:lnTo>
                  <a:lnTo>
                    <a:pt x="196" y="590"/>
                  </a:lnTo>
                  <a:lnTo>
                    <a:pt x="198" y="592"/>
                  </a:lnTo>
                  <a:lnTo>
                    <a:pt x="202" y="591"/>
                  </a:lnTo>
                  <a:lnTo>
                    <a:pt x="206" y="587"/>
                  </a:lnTo>
                  <a:lnTo>
                    <a:pt x="212" y="581"/>
                  </a:lnTo>
                  <a:lnTo>
                    <a:pt x="218" y="576"/>
                  </a:lnTo>
                  <a:lnTo>
                    <a:pt x="223" y="570"/>
                  </a:lnTo>
                  <a:lnTo>
                    <a:pt x="229" y="566"/>
                  </a:lnTo>
                  <a:lnTo>
                    <a:pt x="235" y="565"/>
                  </a:lnTo>
                  <a:lnTo>
                    <a:pt x="241" y="569"/>
                  </a:lnTo>
                  <a:lnTo>
                    <a:pt x="245" y="577"/>
                  </a:lnTo>
                  <a:lnTo>
                    <a:pt x="247" y="586"/>
                  </a:lnTo>
                  <a:lnTo>
                    <a:pt x="247" y="595"/>
                  </a:lnTo>
                  <a:lnTo>
                    <a:pt x="245" y="603"/>
                  </a:lnTo>
                  <a:lnTo>
                    <a:pt x="242" y="610"/>
                  </a:lnTo>
                  <a:lnTo>
                    <a:pt x="240" y="618"/>
                  </a:lnTo>
                  <a:lnTo>
                    <a:pt x="240" y="622"/>
                  </a:lnTo>
                  <a:lnTo>
                    <a:pt x="244" y="624"/>
                  </a:lnTo>
                  <a:lnTo>
                    <a:pt x="249" y="627"/>
                  </a:lnTo>
                  <a:lnTo>
                    <a:pt x="251" y="633"/>
                  </a:lnTo>
                  <a:lnTo>
                    <a:pt x="252" y="640"/>
                  </a:lnTo>
                  <a:lnTo>
                    <a:pt x="254" y="649"/>
                  </a:lnTo>
                  <a:lnTo>
                    <a:pt x="258" y="660"/>
                  </a:lnTo>
                  <a:lnTo>
                    <a:pt x="263" y="668"/>
                  </a:lnTo>
                  <a:lnTo>
                    <a:pt x="265" y="676"/>
                  </a:lnTo>
                  <a:lnTo>
                    <a:pt x="265" y="682"/>
                  </a:lnTo>
                  <a:lnTo>
                    <a:pt x="264" y="688"/>
                  </a:lnTo>
                  <a:lnTo>
                    <a:pt x="261" y="691"/>
                  </a:lnTo>
                  <a:lnTo>
                    <a:pt x="256" y="691"/>
                  </a:lnTo>
                  <a:lnTo>
                    <a:pt x="250" y="686"/>
                  </a:lnTo>
                  <a:lnTo>
                    <a:pt x="243" y="679"/>
                  </a:lnTo>
                  <a:lnTo>
                    <a:pt x="235" y="670"/>
                  </a:lnTo>
                  <a:lnTo>
                    <a:pt x="227" y="661"/>
                  </a:lnTo>
                  <a:lnTo>
                    <a:pt x="219" y="654"/>
                  </a:lnTo>
                  <a:lnTo>
                    <a:pt x="212" y="648"/>
                  </a:lnTo>
                  <a:lnTo>
                    <a:pt x="206" y="646"/>
                  </a:lnTo>
                  <a:lnTo>
                    <a:pt x="200" y="648"/>
                  </a:lnTo>
                  <a:lnTo>
                    <a:pt x="194" y="653"/>
                  </a:lnTo>
                  <a:lnTo>
                    <a:pt x="185" y="655"/>
                  </a:lnTo>
                  <a:lnTo>
                    <a:pt x="175" y="657"/>
                  </a:lnTo>
                  <a:lnTo>
                    <a:pt x="165" y="658"/>
                  </a:lnTo>
                  <a:lnTo>
                    <a:pt x="157" y="660"/>
                  </a:lnTo>
                  <a:lnTo>
                    <a:pt x="149" y="662"/>
                  </a:lnTo>
                  <a:lnTo>
                    <a:pt x="146" y="665"/>
                  </a:lnTo>
                  <a:lnTo>
                    <a:pt x="146" y="669"/>
                  </a:lnTo>
                  <a:lnTo>
                    <a:pt x="150" y="674"/>
                  </a:lnTo>
                  <a:lnTo>
                    <a:pt x="158" y="677"/>
                  </a:lnTo>
                  <a:lnTo>
                    <a:pt x="168" y="679"/>
                  </a:lnTo>
                  <a:lnTo>
                    <a:pt x="177" y="680"/>
                  </a:lnTo>
                  <a:lnTo>
                    <a:pt x="187" y="684"/>
                  </a:lnTo>
                  <a:lnTo>
                    <a:pt x="195" y="691"/>
                  </a:lnTo>
                  <a:lnTo>
                    <a:pt x="202" y="698"/>
                  </a:lnTo>
                  <a:lnTo>
                    <a:pt x="208" y="707"/>
                  </a:lnTo>
                  <a:lnTo>
                    <a:pt x="214" y="715"/>
                  </a:lnTo>
                  <a:lnTo>
                    <a:pt x="220" y="721"/>
                  </a:lnTo>
                  <a:lnTo>
                    <a:pt x="229" y="726"/>
                  </a:lnTo>
                  <a:lnTo>
                    <a:pt x="240" y="729"/>
                  </a:lnTo>
                  <a:lnTo>
                    <a:pt x="254" y="729"/>
                  </a:lnTo>
                  <a:lnTo>
                    <a:pt x="267" y="728"/>
                  </a:lnTo>
                  <a:lnTo>
                    <a:pt x="281" y="725"/>
                  </a:lnTo>
                  <a:lnTo>
                    <a:pt x="295" y="723"/>
                  </a:lnTo>
                  <a:lnTo>
                    <a:pt x="307" y="721"/>
                  </a:lnTo>
                  <a:lnTo>
                    <a:pt x="318" y="725"/>
                  </a:lnTo>
                  <a:lnTo>
                    <a:pt x="331" y="734"/>
                  </a:lnTo>
                  <a:lnTo>
                    <a:pt x="338" y="743"/>
                  </a:lnTo>
                  <a:lnTo>
                    <a:pt x="342" y="753"/>
                  </a:lnTo>
                  <a:lnTo>
                    <a:pt x="341" y="762"/>
                  </a:lnTo>
                  <a:lnTo>
                    <a:pt x="335" y="765"/>
                  </a:lnTo>
                  <a:lnTo>
                    <a:pt x="324" y="770"/>
                  </a:lnTo>
                  <a:lnTo>
                    <a:pt x="310" y="773"/>
                  </a:lnTo>
                  <a:lnTo>
                    <a:pt x="293" y="776"/>
                  </a:lnTo>
                  <a:lnTo>
                    <a:pt x="277" y="781"/>
                  </a:lnTo>
                  <a:lnTo>
                    <a:pt x="263" y="786"/>
                  </a:lnTo>
                  <a:lnTo>
                    <a:pt x="253" y="792"/>
                  </a:lnTo>
                  <a:lnTo>
                    <a:pt x="243" y="801"/>
                  </a:lnTo>
                  <a:lnTo>
                    <a:pt x="238" y="811"/>
                  </a:lnTo>
                  <a:lnTo>
                    <a:pt x="234" y="821"/>
                  </a:lnTo>
                  <a:lnTo>
                    <a:pt x="234" y="831"/>
                  </a:lnTo>
                  <a:lnTo>
                    <a:pt x="238" y="839"/>
                  </a:lnTo>
                  <a:lnTo>
                    <a:pt x="244" y="848"/>
                  </a:lnTo>
                  <a:lnTo>
                    <a:pt x="246" y="856"/>
                  </a:lnTo>
                  <a:lnTo>
                    <a:pt x="247" y="863"/>
                  </a:lnTo>
                  <a:lnTo>
                    <a:pt x="247" y="865"/>
                  </a:lnTo>
                  <a:lnTo>
                    <a:pt x="207" y="867"/>
                  </a:lnTo>
                  <a:lnTo>
                    <a:pt x="204" y="867"/>
                  </a:lnTo>
                  <a:lnTo>
                    <a:pt x="197" y="868"/>
                  </a:lnTo>
                  <a:lnTo>
                    <a:pt x="187" y="870"/>
                  </a:lnTo>
                  <a:lnTo>
                    <a:pt x="177" y="873"/>
                  </a:lnTo>
                  <a:lnTo>
                    <a:pt x="168" y="877"/>
                  </a:lnTo>
                  <a:lnTo>
                    <a:pt x="160" y="882"/>
                  </a:lnTo>
                  <a:lnTo>
                    <a:pt x="156" y="889"/>
                  </a:lnTo>
                  <a:lnTo>
                    <a:pt x="157" y="897"/>
                  </a:lnTo>
                  <a:lnTo>
                    <a:pt x="161" y="903"/>
                  </a:lnTo>
                  <a:lnTo>
                    <a:pt x="168" y="908"/>
                  </a:lnTo>
                  <a:lnTo>
                    <a:pt x="174" y="913"/>
                  </a:lnTo>
                  <a:lnTo>
                    <a:pt x="180" y="920"/>
                  </a:lnTo>
                  <a:lnTo>
                    <a:pt x="182" y="927"/>
                  </a:lnTo>
                  <a:lnTo>
                    <a:pt x="179" y="934"/>
                  </a:lnTo>
                  <a:lnTo>
                    <a:pt x="173" y="938"/>
                  </a:lnTo>
                  <a:lnTo>
                    <a:pt x="166" y="943"/>
                  </a:lnTo>
                  <a:lnTo>
                    <a:pt x="160" y="946"/>
                  </a:lnTo>
                  <a:lnTo>
                    <a:pt x="153" y="949"/>
                  </a:lnTo>
                  <a:lnTo>
                    <a:pt x="151" y="952"/>
                  </a:lnTo>
                  <a:lnTo>
                    <a:pt x="152" y="957"/>
                  </a:lnTo>
                  <a:lnTo>
                    <a:pt x="160" y="961"/>
                  </a:lnTo>
                  <a:lnTo>
                    <a:pt x="169" y="962"/>
                  </a:lnTo>
                  <a:lnTo>
                    <a:pt x="177" y="963"/>
                  </a:lnTo>
                  <a:lnTo>
                    <a:pt x="186" y="966"/>
                  </a:lnTo>
                  <a:lnTo>
                    <a:pt x="193" y="971"/>
                  </a:lnTo>
                  <a:lnTo>
                    <a:pt x="198" y="978"/>
                  </a:lnTo>
                  <a:lnTo>
                    <a:pt x="204" y="982"/>
                  </a:lnTo>
                  <a:lnTo>
                    <a:pt x="209" y="984"/>
                  </a:lnTo>
                  <a:lnTo>
                    <a:pt x="218" y="985"/>
                  </a:lnTo>
                  <a:lnTo>
                    <a:pt x="230" y="984"/>
                  </a:lnTo>
                  <a:lnTo>
                    <a:pt x="235" y="983"/>
                  </a:lnTo>
                  <a:lnTo>
                    <a:pt x="239" y="985"/>
                  </a:lnTo>
                  <a:lnTo>
                    <a:pt x="238" y="990"/>
                  </a:lnTo>
                  <a:lnTo>
                    <a:pt x="237" y="994"/>
                  </a:lnTo>
                  <a:lnTo>
                    <a:pt x="234" y="999"/>
                  </a:lnTo>
                  <a:lnTo>
                    <a:pt x="233" y="1005"/>
                  </a:lnTo>
                  <a:lnTo>
                    <a:pt x="234" y="1009"/>
                  </a:lnTo>
                  <a:lnTo>
                    <a:pt x="239" y="1014"/>
                  </a:lnTo>
                  <a:lnTo>
                    <a:pt x="250" y="1017"/>
                  </a:lnTo>
                  <a:lnTo>
                    <a:pt x="261" y="1018"/>
                  </a:lnTo>
                  <a:lnTo>
                    <a:pt x="272" y="1017"/>
                  </a:lnTo>
                  <a:lnTo>
                    <a:pt x="280" y="1015"/>
                  </a:lnTo>
                  <a:lnTo>
                    <a:pt x="286" y="1010"/>
                  </a:lnTo>
                  <a:lnTo>
                    <a:pt x="290" y="1008"/>
                  </a:lnTo>
                  <a:lnTo>
                    <a:pt x="296" y="1008"/>
                  </a:lnTo>
                  <a:lnTo>
                    <a:pt x="304" y="1012"/>
                  </a:lnTo>
                  <a:lnTo>
                    <a:pt x="312" y="1017"/>
                  </a:lnTo>
                  <a:lnTo>
                    <a:pt x="320" y="1024"/>
                  </a:lnTo>
                  <a:lnTo>
                    <a:pt x="325" y="1033"/>
                  </a:lnTo>
                  <a:lnTo>
                    <a:pt x="331" y="1044"/>
                  </a:lnTo>
                  <a:lnTo>
                    <a:pt x="336" y="1055"/>
                  </a:lnTo>
                  <a:lnTo>
                    <a:pt x="342" y="1064"/>
                  </a:lnTo>
                  <a:lnTo>
                    <a:pt x="349" y="1070"/>
                  </a:lnTo>
                  <a:lnTo>
                    <a:pt x="359" y="1071"/>
                  </a:lnTo>
                  <a:lnTo>
                    <a:pt x="369" y="1070"/>
                  </a:lnTo>
                  <a:lnTo>
                    <a:pt x="383" y="1066"/>
                  </a:lnTo>
                  <a:lnTo>
                    <a:pt x="399" y="1063"/>
                  </a:lnTo>
                  <a:lnTo>
                    <a:pt x="415" y="1061"/>
                  </a:lnTo>
                  <a:lnTo>
                    <a:pt x="430" y="1059"/>
                  </a:lnTo>
                  <a:lnTo>
                    <a:pt x="443" y="1058"/>
                  </a:lnTo>
                  <a:lnTo>
                    <a:pt x="455" y="1059"/>
                  </a:lnTo>
                  <a:lnTo>
                    <a:pt x="468" y="1058"/>
                  </a:lnTo>
                  <a:lnTo>
                    <a:pt x="480" y="1058"/>
                  </a:lnTo>
                  <a:lnTo>
                    <a:pt x="491" y="1060"/>
                  </a:lnTo>
                  <a:lnTo>
                    <a:pt x="498" y="1063"/>
                  </a:lnTo>
                  <a:lnTo>
                    <a:pt x="505" y="1071"/>
                  </a:lnTo>
                  <a:lnTo>
                    <a:pt x="506" y="1079"/>
                  </a:lnTo>
                  <a:lnTo>
                    <a:pt x="504" y="1087"/>
                  </a:lnTo>
                  <a:lnTo>
                    <a:pt x="499" y="1094"/>
                  </a:lnTo>
                  <a:lnTo>
                    <a:pt x="492" y="1100"/>
                  </a:lnTo>
                  <a:lnTo>
                    <a:pt x="482" y="1106"/>
                  </a:lnTo>
                  <a:lnTo>
                    <a:pt x="473" y="1112"/>
                  </a:lnTo>
                  <a:lnTo>
                    <a:pt x="464" y="1120"/>
                  </a:lnTo>
                  <a:lnTo>
                    <a:pt x="459" y="1123"/>
                  </a:lnTo>
                  <a:lnTo>
                    <a:pt x="455" y="1125"/>
                  </a:lnTo>
                  <a:lnTo>
                    <a:pt x="454" y="1126"/>
                  </a:lnTo>
                  <a:lnTo>
                    <a:pt x="454" y="1126"/>
                  </a:lnTo>
                  <a:lnTo>
                    <a:pt x="452" y="1125"/>
                  </a:lnTo>
                  <a:lnTo>
                    <a:pt x="448" y="1122"/>
                  </a:lnTo>
                  <a:lnTo>
                    <a:pt x="441" y="1118"/>
                  </a:lnTo>
                  <a:lnTo>
                    <a:pt x="432" y="1113"/>
                  </a:lnTo>
                  <a:lnTo>
                    <a:pt x="424" y="1109"/>
                  </a:lnTo>
                  <a:lnTo>
                    <a:pt x="416" y="1107"/>
                  </a:lnTo>
                  <a:lnTo>
                    <a:pt x="408" y="1107"/>
                  </a:lnTo>
                  <a:lnTo>
                    <a:pt x="404" y="1111"/>
                  </a:lnTo>
                  <a:lnTo>
                    <a:pt x="401" y="1118"/>
                  </a:lnTo>
                  <a:lnTo>
                    <a:pt x="395" y="1126"/>
                  </a:lnTo>
                  <a:lnTo>
                    <a:pt x="388" y="1140"/>
                  </a:lnTo>
                  <a:lnTo>
                    <a:pt x="380" y="1153"/>
                  </a:lnTo>
                  <a:lnTo>
                    <a:pt x="371" y="1168"/>
                  </a:lnTo>
                  <a:lnTo>
                    <a:pt x="364" y="1182"/>
                  </a:lnTo>
                  <a:lnTo>
                    <a:pt x="356" y="1197"/>
                  </a:lnTo>
                  <a:lnTo>
                    <a:pt x="350" y="1207"/>
                  </a:lnTo>
                  <a:lnTo>
                    <a:pt x="347" y="1217"/>
                  </a:lnTo>
                  <a:lnTo>
                    <a:pt x="347" y="1223"/>
                  </a:lnTo>
                  <a:lnTo>
                    <a:pt x="350" y="1229"/>
                  </a:lnTo>
                  <a:lnTo>
                    <a:pt x="357" y="1234"/>
                  </a:lnTo>
                  <a:lnTo>
                    <a:pt x="365" y="1236"/>
                  </a:lnTo>
                  <a:lnTo>
                    <a:pt x="370" y="1237"/>
                  </a:lnTo>
                  <a:lnTo>
                    <a:pt x="372" y="1237"/>
                  </a:lnTo>
                  <a:lnTo>
                    <a:pt x="371" y="1239"/>
                  </a:lnTo>
                  <a:lnTo>
                    <a:pt x="368" y="1244"/>
                  </a:lnTo>
                  <a:lnTo>
                    <a:pt x="362" y="1250"/>
                  </a:lnTo>
                  <a:lnTo>
                    <a:pt x="356" y="1259"/>
                  </a:lnTo>
                  <a:lnTo>
                    <a:pt x="349" y="1268"/>
                  </a:lnTo>
                  <a:lnTo>
                    <a:pt x="342" y="1278"/>
                  </a:lnTo>
                  <a:lnTo>
                    <a:pt x="335" y="1288"/>
                  </a:lnTo>
                  <a:lnTo>
                    <a:pt x="330" y="1298"/>
                  </a:lnTo>
                  <a:lnTo>
                    <a:pt x="325" y="1308"/>
                  </a:lnTo>
                  <a:lnTo>
                    <a:pt x="323" y="1315"/>
                  </a:lnTo>
                  <a:lnTo>
                    <a:pt x="323" y="1317"/>
                  </a:lnTo>
                  <a:lnTo>
                    <a:pt x="323" y="1316"/>
                  </a:lnTo>
                  <a:lnTo>
                    <a:pt x="323" y="1314"/>
                  </a:lnTo>
                  <a:lnTo>
                    <a:pt x="323" y="1310"/>
                  </a:lnTo>
                  <a:lnTo>
                    <a:pt x="322" y="1308"/>
                  </a:lnTo>
                  <a:lnTo>
                    <a:pt x="319" y="1306"/>
                  </a:lnTo>
                  <a:lnTo>
                    <a:pt x="314" y="1306"/>
                  </a:lnTo>
                  <a:lnTo>
                    <a:pt x="308" y="1309"/>
                  </a:lnTo>
                  <a:lnTo>
                    <a:pt x="299" y="1316"/>
                  </a:lnTo>
                  <a:lnTo>
                    <a:pt x="281" y="1331"/>
                  </a:lnTo>
                  <a:lnTo>
                    <a:pt x="266" y="1348"/>
                  </a:lnTo>
                  <a:lnTo>
                    <a:pt x="251" y="1363"/>
                  </a:lnTo>
                  <a:lnTo>
                    <a:pt x="238" y="1375"/>
                  </a:lnTo>
                  <a:lnTo>
                    <a:pt x="226" y="1384"/>
                  </a:lnTo>
                  <a:lnTo>
                    <a:pt x="216" y="1388"/>
                  </a:lnTo>
                  <a:lnTo>
                    <a:pt x="206" y="1392"/>
                  </a:lnTo>
                  <a:lnTo>
                    <a:pt x="197" y="1397"/>
                  </a:lnTo>
                  <a:lnTo>
                    <a:pt x="189" y="1400"/>
                  </a:lnTo>
                  <a:lnTo>
                    <a:pt x="184" y="1403"/>
                  </a:lnTo>
                  <a:lnTo>
                    <a:pt x="183" y="1407"/>
                  </a:lnTo>
                  <a:lnTo>
                    <a:pt x="186" y="1409"/>
                  </a:lnTo>
                  <a:lnTo>
                    <a:pt x="195" y="1410"/>
                  </a:lnTo>
                  <a:lnTo>
                    <a:pt x="208" y="1410"/>
                  </a:lnTo>
                  <a:lnTo>
                    <a:pt x="223" y="1409"/>
                  </a:lnTo>
                  <a:lnTo>
                    <a:pt x="240" y="1407"/>
                  </a:lnTo>
                  <a:lnTo>
                    <a:pt x="254" y="1401"/>
                  </a:lnTo>
                  <a:lnTo>
                    <a:pt x="267" y="1395"/>
                  </a:lnTo>
                  <a:lnTo>
                    <a:pt x="278" y="1387"/>
                  </a:lnTo>
                  <a:lnTo>
                    <a:pt x="290" y="1379"/>
                  </a:lnTo>
                  <a:lnTo>
                    <a:pt x="301" y="1374"/>
                  </a:lnTo>
                  <a:lnTo>
                    <a:pt x="313" y="1369"/>
                  </a:lnTo>
                  <a:lnTo>
                    <a:pt x="323" y="1369"/>
                  </a:lnTo>
                  <a:lnTo>
                    <a:pt x="331" y="1373"/>
                  </a:lnTo>
                  <a:lnTo>
                    <a:pt x="342" y="1380"/>
                  </a:lnTo>
                  <a:lnTo>
                    <a:pt x="354" y="1387"/>
                  </a:lnTo>
                  <a:lnTo>
                    <a:pt x="365" y="1390"/>
                  </a:lnTo>
                  <a:lnTo>
                    <a:pt x="373" y="1390"/>
                  </a:lnTo>
                  <a:lnTo>
                    <a:pt x="381" y="1390"/>
                  </a:lnTo>
                  <a:lnTo>
                    <a:pt x="391" y="1391"/>
                  </a:lnTo>
                  <a:lnTo>
                    <a:pt x="404" y="1391"/>
                  </a:lnTo>
                  <a:lnTo>
                    <a:pt x="417" y="1387"/>
                  </a:lnTo>
                  <a:lnTo>
                    <a:pt x="432" y="1377"/>
                  </a:lnTo>
                  <a:lnTo>
                    <a:pt x="440" y="1368"/>
                  </a:lnTo>
                  <a:lnTo>
                    <a:pt x="449" y="1360"/>
                  </a:lnTo>
                  <a:lnTo>
                    <a:pt x="457" y="1350"/>
                  </a:lnTo>
                  <a:lnTo>
                    <a:pt x="464" y="1341"/>
                  </a:lnTo>
                  <a:lnTo>
                    <a:pt x="472" y="1333"/>
                  </a:lnTo>
                  <a:lnTo>
                    <a:pt x="477" y="1327"/>
                  </a:lnTo>
                  <a:lnTo>
                    <a:pt x="483" y="1325"/>
                  </a:lnTo>
                  <a:lnTo>
                    <a:pt x="486" y="1325"/>
                  </a:lnTo>
                  <a:lnTo>
                    <a:pt x="488" y="1329"/>
                  </a:lnTo>
                  <a:lnTo>
                    <a:pt x="489" y="1341"/>
                  </a:lnTo>
                  <a:lnTo>
                    <a:pt x="491" y="1353"/>
                  </a:lnTo>
                  <a:lnTo>
                    <a:pt x="493" y="1364"/>
                  </a:lnTo>
                  <a:lnTo>
                    <a:pt x="494" y="1371"/>
                  </a:lnTo>
                  <a:lnTo>
                    <a:pt x="494" y="1374"/>
                  </a:lnTo>
                  <a:lnTo>
                    <a:pt x="492" y="1375"/>
                  </a:lnTo>
                  <a:lnTo>
                    <a:pt x="484" y="1377"/>
                  </a:lnTo>
                  <a:lnTo>
                    <a:pt x="472" y="1380"/>
                  </a:lnTo>
                  <a:lnTo>
                    <a:pt x="459" y="1385"/>
                  </a:lnTo>
                  <a:lnTo>
                    <a:pt x="445" y="1390"/>
                  </a:lnTo>
                  <a:lnTo>
                    <a:pt x="430" y="1395"/>
                  </a:lnTo>
                  <a:lnTo>
                    <a:pt x="417" y="1399"/>
                  </a:lnTo>
                  <a:lnTo>
                    <a:pt x="402" y="1403"/>
                  </a:lnTo>
                  <a:lnTo>
                    <a:pt x="384" y="1408"/>
                  </a:lnTo>
                  <a:lnTo>
                    <a:pt x="366" y="1411"/>
                  </a:lnTo>
                  <a:lnTo>
                    <a:pt x="348" y="1414"/>
                  </a:lnTo>
                  <a:lnTo>
                    <a:pt x="332" y="1417"/>
                  </a:lnTo>
                  <a:lnTo>
                    <a:pt x="319" y="1417"/>
                  </a:lnTo>
                  <a:lnTo>
                    <a:pt x="309" y="1413"/>
                  </a:lnTo>
                  <a:lnTo>
                    <a:pt x="300" y="1410"/>
                  </a:lnTo>
                  <a:lnTo>
                    <a:pt x="292" y="1406"/>
                  </a:lnTo>
                  <a:lnTo>
                    <a:pt x="286" y="1403"/>
                  </a:lnTo>
                  <a:lnTo>
                    <a:pt x="281" y="1404"/>
                  </a:lnTo>
                  <a:lnTo>
                    <a:pt x="278" y="1410"/>
                  </a:lnTo>
                  <a:lnTo>
                    <a:pt x="276" y="1418"/>
                  </a:lnTo>
                  <a:lnTo>
                    <a:pt x="275" y="1425"/>
                  </a:lnTo>
                  <a:lnTo>
                    <a:pt x="273" y="1434"/>
                  </a:lnTo>
                  <a:lnTo>
                    <a:pt x="270" y="1442"/>
                  </a:lnTo>
                  <a:lnTo>
                    <a:pt x="266" y="1449"/>
                  </a:lnTo>
                  <a:lnTo>
                    <a:pt x="260" y="1455"/>
                  </a:lnTo>
                  <a:lnTo>
                    <a:pt x="250" y="1458"/>
                  </a:lnTo>
                  <a:lnTo>
                    <a:pt x="239" y="1459"/>
                  </a:lnTo>
                  <a:lnTo>
                    <a:pt x="227" y="1460"/>
                  </a:lnTo>
                  <a:lnTo>
                    <a:pt x="215" y="1461"/>
                  </a:lnTo>
                  <a:lnTo>
                    <a:pt x="204" y="1462"/>
                  </a:lnTo>
                  <a:lnTo>
                    <a:pt x="195" y="1464"/>
                  </a:lnTo>
                  <a:lnTo>
                    <a:pt x="188" y="1467"/>
                  </a:lnTo>
                  <a:lnTo>
                    <a:pt x="186" y="1470"/>
                  </a:lnTo>
                  <a:lnTo>
                    <a:pt x="188" y="1476"/>
                  </a:lnTo>
                  <a:lnTo>
                    <a:pt x="196" y="1484"/>
                  </a:lnTo>
                  <a:lnTo>
                    <a:pt x="204" y="1491"/>
                  </a:lnTo>
                  <a:lnTo>
                    <a:pt x="209" y="1498"/>
                  </a:lnTo>
                  <a:lnTo>
                    <a:pt x="212" y="1503"/>
                  </a:lnTo>
                  <a:lnTo>
                    <a:pt x="212" y="1511"/>
                  </a:lnTo>
                  <a:lnTo>
                    <a:pt x="208" y="1518"/>
                  </a:lnTo>
                  <a:lnTo>
                    <a:pt x="203" y="1526"/>
                  </a:lnTo>
                  <a:lnTo>
                    <a:pt x="197" y="1533"/>
                  </a:lnTo>
                  <a:lnTo>
                    <a:pt x="193" y="1539"/>
                  </a:lnTo>
                  <a:lnTo>
                    <a:pt x="192" y="1545"/>
                  </a:lnTo>
                  <a:lnTo>
                    <a:pt x="195" y="1547"/>
                  </a:lnTo>
                  <a:lnTo>
                    <a:pt x="199" y="1550"/>
                  </a:lnTo>
                  <a:lnTo>
                    <a:pt x="198" y="1554"/>
                  </a:lnTo>
                  <a:lnTo>
                    <a:pt x="196" y="1560"/>
                  </a:lnTo>
                  <a:lnTo>
                    <a:pt x="192" y="1565"/>
                  </a:lnTo>
                  <a:lnTo>
                    <a:pt x="188" y="1569"/>
                  </a:lnTo>
                  <a:lnTo>
                    <a:pt x="187" y="1570"/>
                  </a:lnTo>
                  <a:lnTo>
                    <a:pt x="185" y="1570"/>
                  </a:lnTo>
                  <a:lnTo>
                    <a:pt x="180" y="1570"/>
                  </a:lnTo>
                  <a:lnTo>
                    <a:pt x="171" y="1566"/>
                  </a:lnTo>
                  <a:lnTo>
                    <a:pt x="160" y="1560"/>
                  </a:lnTo>
                  <a:lnTo>
                    <a:pt x="147" y="1550"/>
                  </a:lnTo>
                  <a:lnTo>
                    <a:pt x="135" y="1540"/>
                  </a:lnTo>
                  <a:lnTo>
                    <a:pt x="124" y="1535"/>
                  </a:lnTo>
                  <a:lnTo>
                    <a:pt x="113" y="1534"/>
                  </a:lnTo>
                  <a:lnTo>
                    <a:pt x="103" y="1536"/>
                  </a:lnTo>
                  <a:lnTo>
                    <a:pt x="92" y="1539"/>
                  </a:lnTo>
                  <a:lnTo>
                    <a:pt x="85" y="1543"/>
                  </a:lnTo>
                  <a:lnTo>
                    <a:pt x="75" y="1549"/>
                  </a:lnTo>
                  <a:lnTo>
                    <a:pt x="62" y="1557"/>
                  </a:lnTo>
                  <a:lnTo>
                    <a:pt x="48" y="1565"/>
                  </a:lnTo>
                  <a:lnTo>
                    <a:pt x="35" y="1574"/>
                  </a:lnTo>
                  <a:lnTo>
                    <a:pt x="23" y="1584"/>
                  </a:lnTo>
                  <a:lnTo>
                    <a:pt x="12" y="1593"/>
                  </a:lnTo>
                  <a:lnTo>
                    <a:pt x="4" y="1601"/>
                  </a:lnTo>
                  <a:lnTo>
                    <a:pt x="0" y="1609"/>
                  </a:lnTo>
                  <a:lnTo>
                    <a:pt x="0" y="1614"/>
                  </a:lnTo>
                  <a:lnTo>
                    <a:pt x="6" y="1619"/>
                  </a:lnTo>
                  <a:lnTo>
                    <a:pt x="9" y="1622"/>
                  </a:lnTo>
                  <a:lnTo>
                    <a:pt x="14" y="1623"/>
                  </a:lnTo>
                  <a:lnTo>
                    <a:pt x="22" y="1623"/>
                  </a:lnTo>
                  <a:lnTo>
                    <a:pt x="34" y="1623"/>
                  </a:lnTo>
                  <a:lnTo>
                    <a:pt x="52" y="1623"/>
                  </a:lnTo>
                  <a:lnTo>
                    <a:pt x="80" y="1623"/>
                  </a:lnTo>
                  <a:lnTo>
                    <a:pt x="103" y="1622"/>
                  </a:lnTo>
                  <a:lnTo>
                    <a:pt x="123" y="1621"/>
                  </a:lnTo>
                  <a:lnTo>
                    <a:pt x="140" y="1619"/>
                  </a:lnTo>
                  <a:lnTo>
                    <a:pt x="150" y="1617"/>
                  </a:lnTo>
                  <a:lnTo>
                    <a:pt x="162" y="1614"/>
                  </a:lnTo>
                  <a:lnTo>
                    <a:pt x="174" y="1611"/>
                  </a:lnTo>
                  <a:lnTo>
                    <a:pt x="185" y="1609"/>
                  </a:lnTo>
                  <a:lnTo>
                    <a:pt x="196" y="1608"/>
                  </a:lnTo>
                  <a:lnTo>
                    <a:pt x="205" y="1608"/>
                  </a:lnTo>
                  <a:lnTo>
                    <a:pt x="210" y="1611"/>
                  </a:lnTo>
                  <a:lnTo>
                    <a:pt x="212" y="1616"/>
                  </a:lnTo>
                  <a:lnTo>
                    <a:pt x="208" y="1623"/>
                  </a:lnTo>
                  <a:lnTo>
                    <a:pt x="200" y="1631"/>
                  </a:lnTo>
                  <a:lnTo>
                    <a:pt x="187" y="1640"/>
                  </a:lnTo>
                  <a:lnTo>
                    <a:pt x="173" y="1649"/>
                  </a:lnTo>
                  <a:lnTo>
                    <a:pt x="159" y="1655"/>
                  </a:lnTo>
                  <a:lnTo>
                    <a:pt x="145" y="1662"/>
                  </a:lnTo>
                  <a:lnTo>
                    <a:pt x="134" y="1667"/>
                  </a:lnTo>
                  <a:lnTo>
                    <a:pt x="124" y="1670"/>
                  </a:lnTo>
                  <a:lnTo>
                    <a:pt x="112" y="1674"/>
                  </a:lnTo>
                  <a:lnTo>
                    <a:pt x="98" y="1676"/>
                  </a:lnTo>
                  <a:lnTo>
                    <a:pt x="82" y="1679"/>
                  </a:lnTo>
                  <a:lnTo>
                    <a:pt x="69" y="1684"/>
                  </a:lnTo>
                  <a:lnTo>
                    <a:pt x="58" y="1688"/>
                  </a:lnTo>
                  <a:lnTo>
                    <a:pt x="50" y="1693"/>
                  </a:lnTo>
                  <a:lnTo>
                    <a:pt x="48" y="1700"/>
                  </a:lnTo>
                  <a:lnTo>
                    <a:pt x="49" y="1714"/>
                  </a:lnTo>
                  <a:lnTo>
                    <a:pt x="49" y="1725"/>
                  </a:lnTo>
                  <a:lnTo>
                    <a:pt x="49" y="1732"/>
                  </a:lnTo>
                  <a:lnTo>
                    <a:pt x="48" y="1735"/>
                  </a:lnTo>
                  <a:lnTo>
                    <a:pt x="47" y="1736"/>
                  </a:lnTo>
                  <a:lnTo>
                    <a:pt x="42" y="1738"/>
                  </a:lnTo>
                  <a:lnTo>
                    <a:pt x="35" y="1743"/>
                  </a:lnTo>
                  <a:lnTo>
                    <a:pt x="29" y="1747"/>
                  </a:lnTo>
                  <a:lnTo>
                    <a:pt x="24" y="1753"/>
                  </a:lnTo>
                  <a:lnTo>
                    <a:pt x="23" y="1756"/>
                  </a:lnTo>
                  <a:lnTo>
                    <a:pt x="24" y="1761"/>
                  </a:lnTo>
                  <a:lnTo>
                    <a:pt x="27" y="1768"/>
                  </a:lnTo>
                  <a:lnTo>
                    <a:pt x="33" y="1776"/>
                  </a:lnTo>
                  <a:lnTo>
                    <a:pt x="39" y="1781"/>
                  </a:lnTo>
                  <a:lnTo>
                    <a:pt x="46" y="1783"/>
                  </a:lnTo>
                  <a:lnTo>
                    <a:pt x="53" y="1781"/>
                  </a:lnTo>
                  <a:lnTo>
                    <a:pt x="58" y="1774"/>
                  </a:lnTo>
                  <a:lnTo>
                    <a:pt x="62" y="1768"/>
                  </a:lnTo>
                  <a:lnTo>
                    <a:pt x="66" y="1762"/>
                  </a:lnTo>
                  <a:lnTo>
                    <a:pt x="70" y="1759"/>
                  </a:lnTo>
                  <a:lnTo>
                    <a:pt x="75" y="1758"/>
                  </a:lnTo>
                  <a:lnTo>
                    <a:pt x="81" y="1761"/>
                  </a:lnTo>
                  <a:lnTo>
                    <a:pt x="88" y="1770"/>
                  </a:lnTo>
                  <a:lnTo>
                    <a:pt x="89" y="1779"/>
                  </a:lnTo>
                  <a:lnTo>
                    <a:pt x="89" y="1788"/>
                  </a:lnTo>
                  <a:lnTo>
                    <a:pt x="87" y="1794"/>
                  </a:lnTo>
                  <a:lnTo>
                    <a:pt x="85" y="1796"/>
                  </a:lnTo>
                  <a:lnTo>
                    <a:pt x="85" y="1797"/>
                  </a:lnTo>
                  <a:lnTo>
                    <a:pt x="87" y="1801"/>
                  </a:lnTo>
                  <a:lnTo>
                    <a:pt x="88" y="1804"/>
                  </a:lnTo>
                  <a:lnTo>
                    <a:pt x="90" y="1806"/>
                  </a:lnTo>
                  <a:lnTo>
                    <a:pt x="94" y="1808"/>
                  </a:lnTo>
                  <a:lnTo>
                    <a:pt x="101" y="1808"/>
                  </a:lnTo>
                  <a:lnTo>
                    <a:pt x="111" y="1805"/>
                  </a:lnTo>
                  <a:lnTo>
                    <a:pt x="138" y="1796"/>
                  </a:lnTo>
                  <a:lnTo>
                    <a:pt x="165" y="1792"/>
                  </a:lnTo>
                  <a:lnTo>
                    <a:pt x="188" y="1789"/>
                  </a:lnTo>
                  <a:lnTo>
                    <a:pt x="198" y="1785"/>
                  </a:lnTo>
                  <a:lnTo>
                    <a:pt x="210" y="1782"/>
                  </a:lnTo>
                  <a:lnTo>
                    <a:pt x="223" y="1777"/>
                  </a:lnTo>
                  <a:lnTo>
                    <a:pt x="235" y="1771"/>
                  </a:lnTo>
                  <a:lnTo>
                    <a:pt x="247" y="1767"/>
                  </a:lnTo>
                  <a:lnTo>
                    <a:pt x="257" y="1762"/>
                  </a:lnTo>
                  <a:lnTo>
                    <a:pt x="264" y="1759"/>
                  </a:lnTo>
                  <a:lnTo>
                    <a:pt x="267" y="1758"/>
                  </a:lnTo>
                  <a:lnTo>
                    <a:pt x="264" y="1759"/>
                  </a:lnTo>
                  <a:lnTo>
                    <a:pt x="258" y="1762"/>
                  </a:lnTo>
                  <a:lnTo>
                    <a:pt x="249" y="1768"/>
                  </a:lnTo>
                  <a:lnTo>
                    <a:pt x="238" y="1773"/>
                  </a:lnTo>
                  <a:lnTo>
                    <a:pt x="226" y="1780"/>
                  </a:lnTo>
                  <a:lnTo>
                    <a:pt x="214" y="1788"/>
                  </a:lnTo>
                  <a:lnTo>
                    <a:pt x="204" y="1793"/>
                  </a:lnTo>
                  <a:lnTo>
                    <a:pt x="196" y="1798"/>
                  </a:lnTo>
                  <a:lnTo>
                    <a:pt x="188" y="1804"/>
                  </a:lnTo>
                  <a:lnTo>
                    <a:pt x="176" y="1811"/>
                  </a:lnTo>
                  <a:lnTo>
                    <a:pt x="162" y="1817"/>
                  </a:lnTo>
                  <a:lnTo>
                    <a:pt x="147" y="1825"/>
                  </a:lnTo>
                  <a:lnTo>
                    <a:pt x="133" y="1832"/>
                  </a:lnTo>
                  <a:lnTo>
                    <a:pt x="119" y="1840"/>
                  </a:lnTo>
                  <a:lnTo>
                    <a:pt x="108" y="1847"/>
                  </a:lnTo>
                  <a:lnTo>
                    <a:pt x="103" y="1852"/>
                  </a:lnTo>
                  <a:lnTo>
                    <a:pt x="99" y="1859"/>
                  </a:lnTo>
                  <a:lnTo>
                    <a:pt x="91" y="1865"/>
                  </a:lnTo>
                  <a:lnTo>
                    <a:pt x="81" y="1871"/>
                  </a:lnTo>
                  <a:lnTo>
                    <a:pt x="72" y="1876"/>
                  </a:lnTo>
                  <a:lnTo>
                    <a:pt x="64" y="1881"/>
                  </a:lnTo>
                  <a:lnTo>
                    <a:pt x="57" y="1883"/>
                  </a:lnTo>
                  <a:lnTo>
                    <a:pt x="55" y="1884"/>
                  </a:lnTo>
                  <a:lnTo>
                    <a:pt x="58" y="1885"/>
                  </a:lnTo>
                  <a:lnTo>
                    <a:pt x="66" y="1886"/>
                  </a:lnTo>
                  <a:lnTo>
                    <a:pt x="78" y="1888"/>
                  </a:lnTo>
                  <a:lnTo>
                    <a:pt x="93" y="1889"/>
                  </a:lnTo>
                  <a:lnTo>
                    <a:pt x="112" y="1888"/>
                  </a:lnTo>
                  <a:lnTo>
                    <a:pt x="134" y="1886"/>
                  </a:lnTo>
                  <a:lnTo>
                    <a:pt x="150" y="1882"/>
                  </a:lnTo>
                  <a:lnTo>
                    <a:pt x="162" y="1877"/>
                  </a:lnTo>
                  <a:lnTo>
                    <a:pt x="171" y="1873"/>
                  </a:lnTo>
                  <a:lnTo>
                    <a:pt x="180" y="1869"/>
                  </a:lnTo>
                  <a:lnTo>
                    <a:pt x="188" y="1865"/>
                  </a:lnTo>
                  <a:lnTo>
                    <a:pt x="199" y="1863"/>
                  </a:lnTo>
                  <a:lnTo>
                    <a:pt x="215" y="1863"/>
                  </a:lnTo>
                  <a:lnTo>
                    <a:pt x="233" y="1862"/>
                  </a:lnTo>
                  <a:lnTo>
                    <a:pt x="249" y="1859"/>
                  </a:lnTo>
                  <a:lnTo>
                    <a:pt x="261" y="1853"/>
                  </a:lnTo>
                  <a:lnTo>
                    <a:pt x="269" y="1848"/>
                  </a:lnTo>
                  <a:lnTo>
                    <a:pt x="276" y="1843"/>
                  </a:lnTo>
                  <a:lnTo>
                    <a:pt x="280" y="1839"/>
                  </a:lnTo>
                  <a:lnTo>
                    <a:pt x="285" y="1840"/>
                  </a:lnTo>
                  <a:lnTo>
                    <a:pt x="288" y="1844"/>
                  </a:lnTo>
                  <a:lnTo>
                    <a:pt x="291" y="1851"/>
                  </a:lnTo>
                  <a:lnTo>
                    <a:pt x="292" y="1857"/>
                  </a:lnTo>
                  <a:lnTo>
                    <a:pt x="292" y="1859"/>
                  </a:lnTo>
                  <a:lnTo>
                    <a:pt x="290" y="1860"/>
                  </a:lnTo>
                  <a:lnTo>
                    <a:pt x="284" y="1863"/>
                  </a:lnTo>
                  <a:lnTo>
                    <a:pt x="274" y="1867"/>
                  </a:lnTo>
                  <a:lnTo>
                    <a:pt x="262" y="1874"/>
                  </a:lnTo>
                  <a:lnTo>
                    <a:pt x="247" y="1881"/>
                  </a:lnTo>
                  <a:lnTo>
                    <a:pt x="233" y="1887"/>
                  </a:lnTo>
                  <a:lnTo>
                    <a:pt x="220" y="1894"/>
                  </a:lnTo>
                  <a:lnTo>
                    <a:pt x="208" y="1900"/>
                  </a:lnTo>
                  <a:lnTo>
                    <a:pt x="198" y="1907"/>
                  </a:lnTo>
                  <a:lnTo>
                    <a:pt x="192" y="1911"/>
                  </a:lnTo>
                  <a:lnTo>
                    <a:pt x="189" y="1915"/>
                  </a:lnTo>
                  <a:lnTo>
                    <a:pt x="189" y="1920"/>
                  </a:lnTo>
                  <a:lnTo>
                    <a:pt x="187" y="1927"/>
                  </a:lnTo>
                  <a:lnTo>
                    <a:pt x="184" y="1935"/>
                  </a:lnTo>
                  <a:lnTo>
                    <a:pt x="181" y="1943"/>
                  </a:lnTo>
                  <a:lnTo>
                    <a:pt x="179" y="1951"/>
                  </a:lnTo>
                  <a:lnTo>
                    <a:pt x="180" y="1957"/>
                  </a:lnTo>
                  <a:lnTo>
                    <a:pt x="183" y="1960"/>
                  </a:lnTo>
                  <a:lnTo>
                    <a:pt x="195" y="1960"/>
                  </a:lnTo>
                  <a:lnTo>
                    <a:pt x="209" y="1958"/>
                  </a:lnTo>
                  <a:lnTo>
                    <a:pt x="224" y="1955"/>
                  </a:lnTo>
                  <a:lnTo>
                    <a:pt x="243" y="1950"/>
                  </a:lnTo>
                  <a:lnTo>
                    <a:pt x="256" y="1947"/>
                  </a:lnTo>
                  <a:lnTo>
                    <a:pt x="269" y="1946"/>
                  </a:lnTo>
                  <a:lnTo>
                    <a:pt x="281" y="1945"/>
                  </a:lnTo>
                  <a:lnTo>
                    <a:pt x="293" y="1947"/>
                  </a:lnTo>
                  <a:lnTo>
                    <a:pt x="302" y="1951"/>
                  </a:lnTo>
                  <a:lnTo>
                    <a:pt x="308" y="1955"/>
                  </a:lnTo>
                  <a:lnTo>
                    <a:pt x="310" y="1960"/>
                  </a:lnTo>
                  <a:lnTo>
                    <a:pt x="312" y="1966"/>
                  </a:lnTo>
                  <a:lnTo>
                    <a:pt x="313" y="1969"/>
                  </a:lnTo>
                  <a:lnTo>
                    <a:pt x="315" y="1973"/>
                  </a:lnTo>
                  <a:lnTo>
                    <a:pt x="320" y="1975"/>
                  </a:lnTo>
                  <a:lnTo>
                    <a:pt x="327" y="1974"/>
                  </a:lnTo>
                  <a:lnTo>
                    <a:pt x="338" y="1971"/>
                  </a:lnTo>
                  <a:lnTo>
                    <a:pt x="359" y="1963"/>
                  </a:lnTo>
                  <a:lnTo>
                    <a:pt x="378" y="1954"/>
                  </a:lnTo>
                  <a:lnTo>
                    <a:pt x="396" y="1946"/>
                  </a:lnTo>
                  <a:lnTo>
                    <a:pt x="415" y="1943"/>
                  </a:lnTo>
                  <a:lnTo>
                    <a:pt x="426" y="1943"/>
                  </a:lnTo>
                  <a:lnTo>
                    <a:pt x="435" y="1944"/>
                  </a:lnTo>
                  <a:lnTo>
                    <a:pt x="441" y="1947"/>
                  </a:lnTo>
                  <a:lnTo>
                    <a:pt x="448" y="1950"/>
                  </a:lnTo>
                  <a:lnTo>
                    <a:pt x="455" y="1951"/>
                  </a:lnTo>
                  <a:lnTo>
                    <a:pt x="463" y="1948"/>
                  </a:lnTo>
                  <a:lnTo>
                    <a:pt x="473" y="1944"/>
                  </a:lnTo>
                  <a:lnTo>
                    <a:pt x="483" y="1936"/>
                  </a:lnTo>
                  <a:lnTo>
                    <a:pt x="492" y="1929"/>
                  </a:lnTo>
                  <a:lnTo>
                    <a:pt x="500" y="1922"/>
                  </a:lnTo>
                  <a:lnTo>
                    <a:pt x="508" y="1918"/>
                  </a:lnTo>
                  <a:lnTo>
                    <a:pt x="516" y="1918"/>
                  </a:lnTo>
                  <a:lnTo>
                    <a:pt x="524" y="1923"/>
                  </a:lnTo>
                  <a:lnTo>
                    <a:pt x="532" y="1929"/>
                  </a:lnTo>
                  <a:lnTo>
                    <a:pt x="540" y="1932"/>
                  </a:lnTo>
                  <a:lnTo>
                    <a:pt x="545" y="1933"/>
                  </a:lnTo>
                  <a:lnTo>
                    <a:pt x="550" y="1930"/>
                  </a:lnTo>
                  <a:lnTo>
                    <a:pt x="552" y="1923"/>
                  </a:lnTo>
                  <a:lnTo>
                    <a:pt x="552" y="1915"/>
                  </a:lnTo>
                  <a:lnTo>
                    <a:pt x="551" y="1907"/>
                  </a:lnTo>
                  <a:lnTo>
                    <a:pt x="551" y="1900"/>
                  </a:lnTo>
                  <a:lnTo>
                    <a:pt x="551" y="1896"/>
                  </a:lnTo>
                  <a:lnTo>
                    <a:pt x="553" y="1895"/>
                  </a:lnTo>
                  <a:lnTo>
                    <a:pt x="555" y="1898"/>
                  </a:lnTo>
                  <a:lnTo>
                    <a:pt x="558" y="1902"/>
                  </a:lnTo>
                  <a:lnTo>
                    <a:pt x="561" y="1908"/>
                  </a:lnTo>
                  <a:lnTo>
                    <a:pt x="564" y="1913"/>
                  </a:lnTo>
                  <a:lnTo>
                    <a:pt x="568" y="1917"/>
                  </a:lnTo>
                  <a:lnTo>
                    <a:pt x="574" y="1918"/>
                  </a:lnTo>
                  <a:lnTo>
                    <a:pt x="581" y="1916"/>
                  </a:lnTo>
                  <a:lnTo>
                    <a:pt x="590" y="1908"/>
                  </a:lnTo>
                  <a:lnTo>
                    <a:pt x="598" y="1899"/>
                  </a:lnTo>
                  <a:lnTo>
                    <a:pt x="602" y="1894"/>
                  </a:lnTo>
                  <a:lnTo>
                    <a:pt x="605" y="1889"/>
                  </a:lnTo>
                  <a:lnTo>
                    <a:pt x="607" y="1886"/>
                  </a:lnTo>
                  <a:lnTo>
                    <a:pt x="609" y="1883"/>
                  </a:lnTo>
                  <a:lnTo>
                    <a:pt x="612" y="1879"/>
                  </a:lnTo>
                  <a:lnTo>
                    <a:pt x="619" y="1875"/>
                  </a:lnTo>
                  <a:lnTo>
                    <a:pt x="628" y="1869"/>
                  </a:lnTo>
                  <a:lnTo>
                    <a:pt x="645" y="1859"/>
                  </a:lnTo>
                  <a:lnTo>
                    <a:pt x="658" y="1852"/>
                  </a:lnTo>
                  <a:lnTo>
                    <a:pt x="668" y="1846"/>
                  </a:lnTo>
                  <a:lnTo>
                    <a:pt x="674" y="1840"/>
                  </a:lnTo>
                  <a:lnTo>
                    <a:pt x="678" y="1835"/>
                  </a:lnTo>
                  <a:lnTo>
                    <a:pt x="677" y="1827"/>
                  </a:lnTo>
                  <a:lnTo>
                    <a:pt x="673" y="1821"/>
                  </a:lnTo>
                  <a:lnTo>
                    <a:pt x="668" y="1815"/>
                  </a:lnTo>
                  <a:lnTo>
                    <a:pt x="661" y="1808"/>
                  </a:lnTo>
                  <a:lnTo>
                    <a:pt x="654" y="1802"/>
                  </a:lnTo>
                  <a:lnTo>
                    <a:pt x="648" y="1795"/>
                  </a:lnTo>
                  <a:lnTo>
                    <a:pt x="643" y="1791"/>
                  </a:lnTo>
                  <a:lnTo>
                    <a:pt x="642" y="1786"/>
                  </a:lnTo>
                  <a:lnTo>
                    <a:pt x="644" y="1785"/>
                  </a:lnTo>
                  <a:lnTo>
                    <a:pt x="650" y="1785"/>
                  </a:lnTo>
                  <a:lnTo>
                    <a:pt x="667" y="1789"/>
                  </a:lnTo>
                  <a:lnTo>
                    <a:pt x="681" y="1791"/>
                  </a:lnTo>
                  <a:lnTo>
                    <a:pt x="692" y="1793"/>
                  </a:lnTo>
                  <a:lnTo>
                    <a:pt x="700" y="1794"/>
                  </a:lnTo>
                  <a:lnTo>
                    <a:pt x="702" y="1794"/>
                  </a:lnTo>
                  <a:lnTo>
                    <a:pt x="701" y="1795"/>
                  </a:lnTo>
                  <a:lnTo>
                    <a:pt x="698" y="1798"/>
                  </a:lnTo>
                  <a:lnTo>
                    <a:pt x="695" y="1803"/>
                  </a:lnTo>
                  <a:lnTo>
                    <a:pt x="691" y="1808"/>
                  </a:lnTo>
                  <a:lnTo>
                    <a:pt x="689" y="1814"/>
                  </a:lnTo>
                  <a:lnTo>
                    <a:pt x="686" y="1819"/>
                  </a:lnTo>
                  <a:lnTo>
                    <a:pt x="688" y="1823"/>
                  </a:lnTo>
                  <a:lnTo>
                    <a:pt x="691" y="1826"/>
                  </a:lnTo>
                  <a:lnTo>
                    <a:pt x="698" y="1826"/>
                  </a:lnTo>
                  <a:lnTo>
                    <a:pt x="714" y="1824"/>
                  </a:lnTo>
                  <a:lnTo>
                    <a:pt x="731" y="1820"/>
                  </a:lnTo>
                  <a:lnTo>
                    <a:pt x="748" y="1816"/>
                  </a:lnTo>
                  <a:lnTo>
                    <a:pt x="763" y="1811"/>
                  </a:lnTo>
                  <a:lnTo>
                    <a:pt x="775" y="1804"/>
                  </a:lnTo>
                  <a:lnTo>
                    <a:pt x="783" y="1796"/>
                  </a:lnTo>
                  <a:lnTo>
                    <a:pt x="786" y="1790"/>
                  </a:lnTo>
                  <a:lnTo>
                    <a:pt x="788" y="1782"/>
                  </a:lnTo>
                  <a:lnTo>
                    <a:pt x="789" y="1774"/>
                  </a:lnTo>
                  <a:lnTo>
                    <a:pt x="792" y="1768"/>
                  </a:lnTo>
                  <a:lnTo>
                    <a:pt x="796" y="1762"/>
                  </a:lnTo>
                  <a:lnTo>
                    <a:pt x="804" y="1759"/>
                  </a:lnTo>
                  <a:lnTo>
                    <a:pt x="816" y="1758"/>
                  </a:lnTo>
                  <a:lnTo>
                    <a:pt x="839" y="1758"/>
                  </a:lnTo>
                  <a:lnTo>
                    <a:pt x="857" y="1756"/>
                  </a:lnTo>
                  <a:lnTo>
                    <a:pt x="871" y="1750"/>
                  </a:lnTo>
                  <a:lnTo>
                    <a:pt x="882" y="1742"/>
                  </a:lnTo>
                  <a:lnTo>
                    <a:pt x="892" y="1731"/>
                  </a:lnTo>
                  <a:lnTo>
                    <a:pt x="903" y="1721"/>
                  </a:lnTo>
                  <a:lnTo>
                    <a:pt x="911" y="1712"/>
                  </a:lnTo>
                  <a:lnTo>
                    <a:pt x="915" y="1704"/>
                  </a:lnTo>
                  <a:lnTo>
                    <a:pt x="913" y="1701"/>
                  </a:lnTo>
                  <a:lnTo>
                    <a:pt x="909" y="1700"/>
                  </a:lnTo>
                  <a:lnTo>
                    <a:pt x="901" y="1698"/>
                  </a:lnTo>
                  <a:lnTo>
                    <a:pt x="893" y="1696"/>
                  </a:lnTo>
                  <a:lnTo>
                    <a:pt x="885" y="1695"/>
                  </a:lnTo>
                  <a:lnTo>
                    <a:pt x="878" y="1693"/>
                  </a:lnTo>
                  <a:lnTo>
                    <a:pt x="874" y="1691"/>
                  </a:lnTo>
                  <a:lnTo>
                    <a:pt x="871" y="1690"/>
                  </a:lnTo>
                  <a:lnTo>
                    <a:pt x="875" y="1688"/>
                  </a:lnTo>
                  <a:lnTo>
                    <a:pt x="885" y="1686"/>
                  </a:lnTo>
                  <a:lnTo>
                    <a:pt x="900" y="1684"/>
                  </a:lnTo>
                  <a:lnTo>
                    <a:pt x="932" y="1679"/>
                  </a:lnTo>
                  <a:lnTo>
                    <a:pt x="958" y="1676"/>
                  </a:lnTo>
                  <a:lnTo>
                    <a:pt x="979" y="1673"/>
                  </a:lnTo>
                  <a:lnTo>
                    <a:pt x="997" y="1669"/>
                  </a:lnTo>
                  <a:lnTo>
                    <a:pt x="1015" y="1667"/>
                  </a:lnTo>
                  <a:lnTo>
                    <a:pt x="1032" y="1665"/>
                  </a:lnTo>
                  <a:lnTo>
                    <a:pt x="1047" y="1665"/>
                  </a:lnTo>
                  <a:lnTo>
                    <a:pt x="1059" y="1667"/>
                  </a:lnTo>
                  <a:lnTo>
                    <a:pt x="1067" y="1672"/>
                  </a:lnTo>
                  <a:lnTo>
                    <a:pt x="1075" y="1675"/>
                  </a:lnTo>
                  <a:lnTo>
                    <a:pt x="1082" y="1676"/>
                  </a:lnTo>
                  <a:lnTo>
                    <a:pt x="1087" y="1674"/>
                  </a:lnTo>
                  <a:lnTo>
                    <a:pt x="1093" y="1668"/>
                  </a:lnTo>
                  <a:lnTo>
                    <a:pt x="1098" y="1656"/>
                  </a:lnTo>
                  <a:lnTo>
                    <a:pt x="1101" y="1646"/>
                  </a:lnTo>
                  <a:lnTo>
                    <a:pt x="1101" y="1638"/>
                  </a:lnTo>
                  <a:lnTo>
                    <a:pt x="1101" y="1631"/>
                  </a:lnTo>
                  <a:lnTo>
                    <a:pt x="1101" y="1624"/>
                  </a:lnTo>
                  <a:lnTo>
                    <a:pt x="1102" y="1621"/>
                  </a:lnTo>
                  <a:lnTo>
                    <a:pt x="1107" y="1621"/>
                  </a:lnTo>
                  <a:lnTo>
                    <a:pt x="1112" y="1623"/>
                  </a:lnTo>
                  <a:lnTo>
                    <a:pt x="1118" y="1628"/>
                  </a:lnTo>
                  <a:lnTo>
                    <a:pt x="1123" y="1632"/>
                  </a:lnTo>
                  <a:lnTo>
                    <a:pt x="1127" y="1639"/>
                  </a:lnTo>
                  <a:lnTo>
                    <a:pt x="1129" y="1645"/>
                  </a:lnTo>
                  <a:lnTo>
                    <a:pt x="1129" y="1653"/>
                  </a:lnTo>
                  <a:lnTo>
                    <a:pt x="1133" y="1658"/>
                  </a:lnTo>
                  <a:lnTo>
                    <a:pt x="1139" y="1659"/>
                  </a:lnTo>
                  <a:lnTo>
                    <a:pt x="1147" y="1656"/>
                  </a:lnTo>
                  <a:lnTo>
                    <a:pt x="1157" y="1650"/>
                  </a:lnTo>
                  <a:lnTo>
                    <a:pt x="1167" y="1643"/>
                  </a:lnTo>
                  <a:lnTo>
                    <a:pt x="1177" y="1638"/>
                  </a:lnTo>
                  <a:lnTo>
                    <a:pt x="1187" y="1635"/>
                  </a:lnTo>
                  <a:lnTo>
                    <a:pt x="1198" y="1637"/>
                  </a:lnTo>
                  <a:lnTo>
                    <a:pt x="1211" y="1643"/>
                  </a:lnTo>
                  <a:lnTo>
                    <a:pt x="1228" y="1650"/>
                  </a:lnTo>
                  <a:lnTo>
                    <a:pt x="1245" y="1651"/>
                  </a:lnTo>
                  <a:lnTo>
                    <a:pt x="1260" y="1649"/>
                  </a:lnTo>
                  <a:lnTo>
                    <a:pt x="1274" y="1645"/>
                  </a:lnTo>
                  <a:lnTo>
                    <a:pt x="1284" y="1643"/>
                  </a:lnTo>
                  <a:lnTo>
                    <a:pt x="1292" y="1641"/>
                  </a:lnTo>
                  <a:lnTo>
                    <a:pt x="1299" y="1639"/>
                  </a:lnTo>
                  <a:lnTo>
                    <a:pt x="1304" y="1635"/>
                  </a:lnTo>
                  <a:lnTo>
                    <a:pt x="1306" y="1630"/>
                  </a:lnTo>
                  <a:lnTo>
                    <a:pt x="1303" y="1623"/>
                  </a:lnTo>
                  <a:lnTo>
                    <a:pt x="1296" y="1616"/>
                  </a:lnTo>
                  <a:lnTo>
                    <a:pt x="1287" y="1606"/>
                  </a:lnTo>
                  <a:lnTo>
                    <a:pt x="1278" y="1597"/>
                  </a:lnTo>
                  <a:lnTo>
                    <a:pt x="1269" y="1587"/>
                  </a:lnTo>
                  <a:lnTo>
                    <a:pt x="1262" y="1578"/>
                  </a:lnTo>
                  <a:lnTo>
                    <a:pt x="1260" y="1571"/>
                  </a:lnTo>
                  <a:lnTo>
                    <a:pt x="1261" y="1565"/>
                  </a:lnTo>
                  <a:lnTo>
                    <a:pt x="1264" y="1562"/>
                  </a:lnTo>
                  <a:lnTo>
                    <a:pt x="1271" y="1559"/>
                  </a:lnTo>
                  <a:lnTo>
                    <a:pt x="1279" y="1554"/>
                  </a:lnTo>
                  <a:lnTo>
                    <a:pt x="1287" y="1548"/>
                  </a:lnTo>
                  <a:lnTo>
                    <a:pt x="1299" y="1537"/>
                  </a:lnTo>
                  <a:lnTo>
                    <a:pt x="1312" y="1524"/>
                  </a:lnTo>
                  <a:lnTo>
                    <a:pt x="1324" y="1512"/>
                  </a:lnTo>
                  <a:lnTo>
                    <a:pt x="1335" y="1500"/>
                  </a:lnTo>
                  <a:lnTo>
                    <a:pt x="1343" y="1489"/>
                  </a:lnTo>
                  <a:lnTo>
                    <a:pt x="1350" y="1478"/>
                  </a:lnTo>
                  <a:lnTo>
                    <a:pt x="1351" y="1466"/>
                  </a:lnTo>
                  <a:lnTo>
                    <a:pt x="1351" y="1449"/>
                  </a:lnTo>
                  <a:lnTo>
                    <a:pt x="1351" y="1431"/>
                  </a:lnTo>
                  <a:lnTo>
                    <a:pt x="1353" y="1412"/>
                  </a:lnTo>
                  <a:lnTo>
                    <a:pt x="1357" y="1396"/>
                  </a:lnTo>
                  <a:lnTo>
                    <a:pt x="1363" y="1383"/>
                  </a:lnTo>
                  <a:lnTo>
                    <a:pt x="1372" y="1366"/>
                  </a:lnTo>
                  <a:lnTo>
                    <a:pt x="1380" y="1346"/>
                  </a:lnTo>
                  <a:lnTo>
                    <a:pt x="1388" y="1325"/>
                  </a:lnTo>
                  <a:lnTo>
                    <a:pt x="1397" y="1302"/>
                  </a:lnTo>
                  <a:lnTo>
                    <a:pt x="1405" y="1281"/>
                  </a:lnTo>
                  <a:lnTo>
                    <a:pt x="1410" y="1262"/>
                  </a:lnTo>
                  <a:lnTo>
                    <a:pt x="1412" y="1245"/>
                  </a:lnTo>
                  <a:lnTo>
                    <a:pt x="1410" y="1227"/>
                  </a:lnTo>
                  <a:lnTo>
                    <a:pt x="1407" y="1215"/>
                  </a:lnTo>
                  <a:lnTo>
                    <a:pt x="1407" y="1203"/>
                  </a:lnTo>
                  <a:lnTo>
                    <a:pt x="1407" y="1192"/>
                  </a:lnTo>
                  <a:lnTo>
                    <a:pt x="1406" y="1179"/>
                  </a:lnTo>
                  <a:lnTo>
                    <a:pt x="1403" y="1166"/>
                  </a:lnTo>
                  <a:lnTo>
                    <a:pt x="1398" y="1151"/>
                  </a:lnTo>
                  <a:lnTo>
                    <a:pt x="1389" y="1131"/>
                  </a:lnTo>
                  <a:lnTo>
                    <a:pt x="1380" y="1112"/>
                  </a:lnTo>
                  <a:lnTo>
                    <a:pt x="1372" y="1095"/>
                  </a:lnTo>
                  <a:lnTo>
                    <a:pt x="1364" y="1080"/>
                  </a:lnTo>
                  <a:lnTo>
                    <a:pt x="1360" y="1071"/>
                  </a:lnTo>
                  <a:lnTo>
                    <a:pt x="1354" y="1062"/>
                  </a:lnTo>
                  <a:lnTo>
                    <a:pt x="1351" y="1053"/>
                  </a:lnTo>
                  <a:lnTo>
                    <a:pt x="1351" y="1044"/>
                  </a:lnTo>
                  <a:lnTo>
                    <a:pt x="1354" y="1038"/>
                  </a:lnTo>
                  <a:lnTo>
                    <a:pt x="1362" y="1032"/>
                  </a:lnTo>
                  <a:lnTo>
                    <a:pt x="1370" y="1025"/>
                  </a:lnTo>
                  <a:lnTo>
                    <a:pt x="1377" y="1016"/>
                  </a:lnTo>
                  <a:lnTo>
                    <a:pt x="1384" y="1005"/>
                  </a:lnTo>
                  <a:lnTo>
                    <a:pt x="1385" y="991"/>
                  </a:lnTo>
                  <a:lnTo>
                    <a:pt x="1387" y="980"/>
                  </a:lnTo>
                  <a:lnTo>
                    <a:pt x="1390" y="969"/>
                  </a:lnTo>
                  <a:lnTo>
                    <a:pt x="1395" y="959"/>
                  </a:lnTo>
                  <a:lnTo>
                    <a:pt x="1397" y="951"/>
                  </a:lnTo>
                  <a:lnTo>
                    <a:pt x="1397" y="944"/>
                  </a:lnTo>
                  <a:lnTo>
                    <a:pt x="1393" y="937"/>
                  </a:lnTo>
                  <a:lnTo>
                    <a:pt x="1386" y="933"/>
                  </a:lnTo>
                  <a:lnTo>
                    <a:pt x="1378" y="927"/>
                  </a:lnTo>
                  <a:lnTo>
                    <a:pt x="1371" y="922"/>
                  </a:lnTo>
                  <a:lnTo>
                    <a:pt x="1363" y="915"/>
                  </a:lnTo>
                  <a:lnTo>
                    <a:pt x="1356" y="908"/>
                  </a:lnTo>
                  <a:lnTo>
                    <a:pt x="1352" y="896"/>
                  </a:lnTo>
                  <a:lnTo>
                    <a:pt x="1349" y="881"/>
                  </a:lnTo>
                  <a:lnTo>
                    <a:pt x="1349" y="866"/>
                  </a:lnTo>
                  <a:lnTo>
                    <a:pt x="1350" y="854"/>
                  </a:lnTo>
                  <a:lnTo>
                    <a:pt x="1352" y="845"/>
                  </a:lnTo>
                  <a:lnTo>
                    <a:pt x="1353" y="839"/>
                  </a:lnTo>
                  <a:lnTo>
                    <a:pt x="1354" y="831"/>
                  </a:lnTo>
                  <a:lnTo>
                    <a:pt x="1354" y="821"/>
                  </a:lnTo>
                  <a:lnTo>
                    <a:pt x="1353" y="812"/>
                  </a:lnTo>
                  <a:lnTo>
                    <a:pt x="1352" y="806"/>
                  </a:lnTo>
                  <a:lnTo>
                    <a:pt x="1352" y="800"/>
                  </a:lnTo>
                  <a:lnTo>
                    <a:pt x="1351" y="796"/>
                  </a:lnTo>
                  <a:lnTo>
                    <a:pt x="1348" y="792"/>
                  </a:lnTo>
                  <a:lnTo>
                    <a:pt x="1342" y="785"/>
                  </a:lnTo>
                  <a:lnTo>
                    <a:pt x="1333" y="776"/>
                  </a:lnTo>
                  <a:lnTo>
                    <a:pt x="1324" y="766"/>
                  </a:lnTo>
                  <a:lnTo>
                    <a:pt x="1316" y="755"/>
                  </a:lnTo>
                  <a:lnTo>
                    <a:pt x="1309" y="746"/>
                  </a:lnTo>
                  <a:lnTo>
                    <a:pt x="1306" y="735"/>
                  </a:lnTo>
                  <a:lnTo>
                    <a:pt x="1307" y="727"/>
                  </a:lnTo>
                  <a:lnTo>
                    <a:pt x="1313" y="723"/>
                  </a:lnTo>
                  <a:lnTo>
                    <a:pt x="1319" y="721"/>
                  </a:lnTo>
                  <a:lnTo>
                    <a:pt x="1329" y="721"/>
                  </a:lnTo>
                  <a:lnTo>
                    <a:pt x="1339" y="724"/>
                  </a:lnTo>
                  <a:lnTo>
                    <a:pt x="1350" y="726"/>
                  </a:lnTo>
                  <a:lnTo>
                    <a:pt x="1360" y="728"/>
                  </a:lnTo>
                  <a:lnTo>
                    <a:pt x="1368" y="729"/>
                  </a:lnTo>
                  <a:lnTo>
                    <a:pt x="1374" y="729"/>
                  </a:lnTo>
                  <a:lnTo>
                    <a:pt x="1379" y="726"/>
                  </a:lnTo>
                  <a:lnTo>
                    <a:pt x="1383" y="720"/>
                  </a:lnTo>
                  <a:lnTo>
                    <a:pt x="1384" y="712"/>
                  </a:lnTo>
                  <a:lnTo>
                    <a:pt x="1382" y="703"/>
                  </a:lnTo>
                  <a:lnTo>
                    <a:pt x="1378" y="695"/>
                  </a:lnTo>
                  <a:lnTo>
                    <a:pt x="1373" y="688"/>
                  </a:lnTo>
                  <a:lnTo>
                    <a:pt x="1363" y="679"/>
                  </a:lnTo>
                  <a:lnTo>
                    <a:pt x="1356" y="671"/>
                  </a:lnTo>
                  <a:lnTo>
                    <a:pt x="1352" y="667"/>
                  </a:lnTo>
                  <a:lnTo>
                    <a:pt x="1351" y="665"/>
                  </a:lnTo>
                  <a:lnTo>
                    <a:pt x="1313" y="657"/>
                  </a:lnTo>
                  <a:lnTo>
                    <a:pt x="1299" y="680"/>
                  </a:lnTo>
                  <a:lnTo>
                    <a:pt x="1248" y="685"/>
                  </a:lnTo>
                  <a:lnTo>
                    <a:pt x="1227" y="670"/>
                  </a:lnTo>
                  <a:lnTo>
                    <a:pt x="1238" y="633"/>
                  </a:lnTo>
                  <a:lnTo>
                    <a:pt x="1220" y="610"/>
                  </a:lnTo>
                  <a:lnTo>
                    <a:pt x="1202" y="618"/>
                  </a:lnTo>
                  <a:lnTo>
                    <a:pt x="1168" y="566"/>
                  </a:lnTo>
                  <a:lnTo>
                    <a:pt x="1174" y="541"/>
                  </a:lnTo>
                  <a:lnTo>
                    <a:pt x="1123" y="496"/>
                  </a:lnTo>
                  <a:lnTo>
                    <a:pt x="1091" y="529"/>
                  </a:lnTo>
                  <a:lnTo>
                    <a:pt x="1076" y="532"/>
                  </a:lnTo>
                  <a:lnTo>
                    <a:pt x="1077" y="566"/>
                  </a:lnTo>
                  <a:lnTo>
                    <a:pt x="1088" y="576"/>
                  </a:lnTo>
                  <a:lnTo>
                    <a:pt x="1086" y="596"/>
                  </a:lnTo>
                  <a:lnTo>
                    <a:pt x="1060" y="595"/>
                  </a:lnTo>
                  <a:lnTo>
                    <a:pt x="1050" y="609"/>
                  </a:lnTo>
                  <a:lnTo>
                    <a:pt x="1054" y="630"/>
                  </a:lnTo>
                  <a:lnTo>
                    <a:pt x="1019" y="642"/>
                  </a:lnTo>
                  <a:lnTo>
                    <a:pt x="1000" y="626"/>
                  </a:lnTo>
                  <a:lnTo>
                    <a:pt x="977" y="640"/>
                  </a:lnTo>
                  <a:lnTo>
                    <a:pt x="952" y="628"/>
                  </a:lnTo>
                  <a:lnTo>
                    <a:pt x="914" y="593"/>
                  </a:lnTo>
                  <a:lnTo>
                    <a:pt x="871" y="592"/>
                  </a:lnTo>
                  <a:lnTo>
                    <a:pt x="868" y="557"/>
                  </a:lnTo>
                  <a:lnTo>
                    <a:pt x="821" y="508"/>
                  </a:lnTo>
                  <a:lnTo>
                    <a:pt x="789" y="458"/>
                  </a:lnTo>
                  <a:lnTo>
                    <a:pt x="816" y="441"/>
                  </a:lnTo>
                  <a:lnTo>
                    <a:pt x="838" y="419"/>
                  </a:lnTo>
                  <a:lnTo>
                    <a:pt x="879" y="425"/>
                  </a:lnTo>
                  <a:lnTo>
                    <a:pt x="922" y="388"/>
                  </a:lnTo>
                  <a:lnTo>
                    <a:pt x="891" y="373"/>
                  </a:lnTo>
                  <a:lnTo>
                    <a:pt x="868" y="349"/>
                  </a:lnTo>
                  <a:lnTo>
                    <a:pt x="892" y="330"/>
                  </a:lnTo>
                  <a:lnTo>
                    <a:pt x="915" y="342"/>
                  </a:lnTo>
                  <a:lnTo>
                    <a:pt x="951" y="320"/>
                  </a:lnTo>
                  <a:lnTo>
                    <a:pt x="982" y="323"/>
                  </a:lnTo>
                  <a:lnTo>
                    <a:pt x="979" y="294"/>
                  </a:lnTo>
                  <a:lnTo>
                    <a:pt x="1014" y="257"/>
                  </a:lnTo>
                  <a:lnTo>
                    <a:pt x="1013" y="221"/>
                  </a:lnTo>
                  <a:lnTo>
                    <a:pt x="1035" y="178"/>
                  </a:lnTo>
                  <a:lnTo>
                    <a:pt x="1074" y="159"/>
                  </a:lnTo>
                </a:path>
              </a:pathLst>
            </a:custGeom>
            <a:solidFill>
              <a:srgbClr val="ACC775"/>
            </a:solidFill>
            <a:ln w="34925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  <a:sp3d extrusionH="38100" prstMaterial="clear">
              <a:bevelT w="260350" h="50800" prst="softRound"/>
              <a:bevelB prst="softRound"/>
            </a:sp3d>
          </p:spPr>
          <p:txBody>
            <a:bodyPr/>
            <a:lstStyle/>
            <a:p>
              <a:endParaRPr lang="ru-RU"/>
            </a:p>
          </p:txBody>
        </p:sp>
        <p:sp>
          <p:nvSpPr>
            <p:cNvPr id="54" name="Freeform 42"/>
            <p:cNvSpPr>
              <a:spLocks/>
            </p:cNvSpPr>
            <p:nvPr/>
          </p:nvSpPr>
          <p:spPr bwMode="gray">
            <a:xfrm>
              <a:off x="2224" y="2137"/>
              <a:ext cx="404" cy="308"/>
            </a:xfrm>
            <a:custGeom>
              <a:avLst/>
              <a:gdLst/>
              <a:ahLst/>
              <a:cxnLst>
                <a:cxn ang="0">
                  <a:pos x="223" y="138"/>
                </a:cxn>
                <a:cxn ang="0">
                  <a:pos x="161" y="238"/>
                </a:cxn>
                <a:cxn ang="0">
                  <a:pos x="101" y="289"/>
                </a:cxn>
                <a:cxn ang="0">
                  <a:pos x="27" y="357"/>
                </a:cxn>
                <a:cxn ang="0">
                  <a:pos x="81" y="508"/>
                </a:cxn>
                <a:cxn ang="0">
                  <a:pos x="208" y="544"/>
                </a:cxn>
                <a:cxn ang="0">
                  <a:pos x="269" y="513"/>
                </a:cxn>
                <a:cxn ang="0">
                  <a:pos x="287" y="450"/>
                </a:cxn>
                <a:cxn ang="0">
                  <a:pos x="378" y="483"/>
                </a:cxn>
                <a:cxn ang="0">
                  <a:pos x="437" y="587"/>
                </a:cxn>
                <a:cxn ang="0">
                  <a:pos x="560" y="580"/>
                </a:cxn>
                <a:cxn ang="0">
                  <a:pos x="581" y="586"/>
                </a:cxn>
                <a:cxn ang="0">
                  <a:pos x="609" y="613"/>
                </a:cxn>
                <a:cxn ang="0">
                  <a:pos x="636" y="608"/>
                </a:cxn>
                <a:cxn ang="0">
                  <a:pos x="670" y="579"/>
                </a:cxn>
                <a:cxn ang="0">
                  <a:pos x="678" y="535"/>
                </a:cxn>
                <a:cxn ang="0">
                  <a:pos x="704" y="517"/>
                </a:cxn>
                <a:cxn ang="0">
                  <a:pos x="737" y="520"/>
                </a:cxn>
                <a:cxn ang="0">
                  <a:pos x="769" y="512"/>
                </a:cxn>
                <a:cxn ang="0">
                  <a:pos x="778" y="462"/>
                </a:cxn>
                <a:cxn ang="0">
                  <a:pos x="754" y="446"/>
                </a:cxn>
                <a:cxn ang="0">
                  <a:pos x="743" y="427"/>
                </a:cxn>
                <a:cxn ang="0">
                  <a:pos x="749" y="390"/>
                </a:cxn>
                <a:cxn ang="0">
                  <a:pos x="734" y="363"/>
                </a:cxn>
                <a:cxn ang="0">
                  <a:pos x="756" y="358"/>
                </a:cxn>
                <a:cxn ang="0">
                  <a:pos x="773" y="388"/>
                </a:cxn>
                <a:cxn ang="0">
                  <a:pos x="783" y="427"/>
                </a:cxn>
                <a:cxn ang="0">
                  <a:pos x="798" y="441"/>
                </a:cxn>
                <a:cxn ang="0">
                  <a:pos x="806" y="394"/>
                </a:cxn>
                <a:cxn ang="0">
                  <a:pos x="785" y="337"/>
                </a:cxn>
                <a:cxn ang="0">
                  <a:pos x="760" y="290"/>
                </a:cxn>
                <a:cxn ang="0">
                  <a:pos x="711" y="296"/>
                </a:cxn>
                <a:cxn ang="0">
                  <a:pos x="686" y="312"/>
                </a:cxn>
                <a:cxn ang="0">
                  <a:pos x="664" y="320"/>
                </a:cxn>
                <a:cxn ang="0">
                  <a:pos x="663" y="300"/>
                </a:cxn>
                <a:cxn ang="0">
                  <a:pos x="710" y="275"/>
                </a:cxn>
                <a:cxn ang="0">
                  <a:pos x="734" y="247"/>
                </a:cxn>
                <a:cxn ang="0">
                  <a:pos x="732" y="220"/>
                </a:cxn>
                <a:cxn ang="0">
                  <a:pos x="675" y="169"/>
                </a:cxn>
                <a:cxn ang="0">
                  <a:pos x="662" y="124"/>
                </a:cxn>
                <a:cxn ang="0">
                  <a:pos x="641" y="97"/>
                </a:cxn>
                <a:cxn ang="0">
                  <a:pos x="639" y="66"/>
                </a:cxn>
                <a:cxn ang="0">
                  <a:pos x="610" y="29"/>
                </a:cxn>
                <a:cxn ang="0">
                  <a:pos x="529" y="3"/>
                </a:cxn>
                <a:cxn ang="0">
                  <a:pos x="466" y="14"/>
                </a:cxn>
                <a:cxn ang="0">
                  <a:pos x="426" y="32"/>
                </a:cxn>
                <a:cxn ang="0">
                  <a:pos x="404" y="32"/>
                </a:cxn>
                <a:cxn ang="0">
                  <a:pos x="365" y="63"/>
                </a:cxn>
                <a:cxn ang="0">
                  <a:pos x="347" y="86"/>
                </a:cxn>
              </a:cxnLst>
              <a:rect l="0" t="0" r="r" b="b"/>
              <a:pathLst>
                <a:path w="808" h="618">
                  <a:moveTo>
                    <a:pt x="339" y="95"/>
                  </a:moveTo>
                  <a:lnTo>
                    <a:pt x="284" y="76"/>
                  </a:lnTo>
                  <a:lnTo>
                    <a:pt x="245" y="95"/>
                  </a:lnTo>
                  <a:lnTo>
                    <a:pt x="223" y="138"/>
                  </a:lnTo>
                  <a:lnTo>
                    <a:pt x="224" y="174"/>
                  </a:lnTo>
                  <a:lnTo>
                    <a:pt x="190" y="209"/>
                  </a:lnTo>
                  <a:lnTo>
                    <a:pt x="192" y="240"/>
                  </a:lnTo>
                  <a:lnTo>
                    <a:pt x="161" y="238"/>
                  </a:lnTo>
                  <a:lnTo>
                    <a:pt x="125" y="259"/>
                  </a:lnTo>
                  <a:lnTo>
                    <a:pt x="102" y="247"/>
                  </a:lnTo>
                  <a:lnTo>
                    <a:pt x="78" y="266"/>
                  </a:lnTo>
                  <a:lnTo>
                    <a:pt x="101" y="289"/>
                  </a:lnTo>
                  <a:lnTo>
                    <a:pt x="132" y="305"/>
                  </a:lnTo>
                  <a:lnTo>
                    <a:pt x="89" y="342"/>
                  </a:lnTo>
                  <a:lnTo>
                    <a:pt x="48" y="337"/>
                  </a:lnTo>
                  <a:lnTo>
                    <a:pt x="27" y="357"/>
                  </a:lnTo>
                  <a:lnTo>
                    <a:pt x="0" y="375"/>
                  </a:lnTo>
                  <a:lnTo>
                    <a:pt x="31" y="425"/>
                  </a:lnTo>
                  <a:lnTo>
                    <a:pt x="78" y="474"/>
                  </a:lnTo>
                  <a:lnTo>
                    <a:pt x="81" y="508"/>
                  </a:lnTo>
                  <a:lnTo>
                    <a:pt x="124" y="512"/>
                  </a:lnTo>
                  <a:lnTo>
                    <a:pt x="162" y="544"/>
                  </a:lnTo>
                  <a:lnTo>
                    <a:pt x="185" y="556"/>
                  </a:lnTo>
                  <a:lnTo>
                    <a:pt x="208" y="544"/>
                  </a:lnTo>
                  <a:lnTo>
                    <a:pt x="229" y="557"/>
                  </a:lnTo>
                  <a:lnTo>
                    <a:pt x="264" y="547"/>
                  </a:lnTo>
                  <a:lnTo>
                    <a:pt x="260" y="526"/>
                  </a:lnTo>
                  <a:lnTo>
                    <a:pt x="269" y="513"/>
                  </a:lnTo>
                  <a:lnTo>
                    <a:pt x="296" y="513"/>
                  </a:lnTo>
                  <a:lnTo>
                    <a:pt x="297" y="495"/>
                  </a:lnTo>
                  <a:lnTo>
                    <a:pt x="287" y="483"/>
                  </a:lnTo>
                  <a:lnTo>
                    <a:pt x="287" y="450"/>
                  </a:lnTo>
                  <a:lnTo>
                    <a:pt x="301" y="445"/>
                  </a:lnTo>
                  <a:lnTo>
                    <a:pt x="333" y="413"/>
                  </a:lnTo>
                  <a:lnTo>
                    <a:pt x="385" y="458"/>
                  </a:lnTo>
                  <a:lnTo>
                    <a:pt x="378" y="483"/>
                  </a:lnTo>
                  <a:lnTo>
                    <a:pt x="412" y="533"/>
                  </a:lnTo>
                  <a:lnTo>
                    <a:pt x="431" y="528"/>
                  </a:lnTo>
                  <a:lnTo>
                    <a:pt x="448" y="550"/>
                  </a:lnTo>
                  <a:lnTo>
                    <a:pt x="437" y="587"/>
                  </a:lnTo>
                  <a:lnTo>
                    <a:pt x="457" y="602"/>
                  </a:lnTo>
                  <a:lnTo>
                    <a:pt x="508" y="597"/>
                  </a:lnTo>
                  <a:lnTo>
                    <a:pt x="523" y="574"/>
                  </a:lnTo>
                  <a:lnTo>
                    <a:pt x="560" y="580"/>
                  </a:lnTo>
                  <a:lnTo>
                    <a:pt x="562" y="580"/>
                  </a:lnTo>
                  <a:lnTo>
                    <a:pt x="567" y="582"/>
                  </a:lnTo>
                  <a:lnTo>
                    <a:pt x="574" y="583"/>
                  </a:lnTo>
                  <a:lnTo>
                    <a:pt x="581" y="586"/>
                  </a:lnTo>
                  <a:lnTo>
                    <a:pt x="585" y="590"/>
                  </a:lnTo>
                  <a:lnTo>
                    <a:pt x="593" y="598"/>
                  </a:lnTo>
                  <a:lnTo>
                    <a:pt x="600" y="606"/>
                  </a:lnTo>
                  <a:lnTo>
                    <a:pt x="609" y="613"/>
                  </a:lnTo>
                  <a:lnTo>
                    <a:pt x="616" y="618"/>
                  </a:lnTo>
                  <a:lnTo>
                    <a:pt x="621" y="618"/>
                  </a:lnTo>
                  <a:lnTo>
                    <a:pt x="628" y="614"/>
                  </a:lnTo>
                  <a:lnTo>
                    <a:pt x="636" y="608"/>
                  </a:lnTo>
                  <a:lnTo>
                    <a:pt x="646" y="601"/>
                  </a:lnTo>
                  <a:lnTo>
                    <a:pt x="655" y="594"/>
                  </a:lnTo>
                  <a:lnTo>
                    <a:pt x="663" y="587"/>
                  </a:lnTo>
                  <a:lnTo>
                    <a:pt x="670" y="579"/>
                  </a:lnTo>
                  <a:lnTo>
                    <a:pt x="675" y="570"/>
                  </a:lnTo>
                  <a:lnTo>
                    <a:pt x="676" y="555"/>
                  </a:lnTo>
                  <a:lnTo>
                    <a:pt x="677" y="544"/>
                  </a:lnTo>
                  <a:lnTo>
                    <a:pt x="678" y="535"/>
                  </a:lnTo>
                  <a:lnTo>
                    <a:pt x="680" y="527"/>
                  </a:lnTo>
                  <a:lnTo>
                    <a:pt x="685" y="521"/>
                  </a:lnTo>
                  <a:lnTo>
                    <a:pt x="692" y="518"/>
                  </a:lnTo>
                  <a:lnTo>
                    <a:pt x="704" y="517"/>
                  </a:lnTo>
                  <a:lnTo>
                    <a:pt x="716" y="517"/>
                  </a:lnTo>
                  <a:lnTo>
                    <a:pt x="725" y="518"/>
                  </a:lnTo>
                  <a:lnTo>
                    <a:pt x="730" y="519"/>
                  </a:lnTo>
                  <a:lnTo>
                    <a:pt x="737" y="520"/>
                  </a:lnTo>
                  <a:lnTo>
                    <a:pt x="745" y="520"/>
                  </a:lnTo>
                  <a:lnTo>
                    <a:pt x="754" y="520"/>
                  </a:lnTo>
                  <a:lnTo>
                    <a:pt x="762" y="517"/>
                  </a:lnTo>
                  <a:lnTo>
                    <a:pt x="769" y="512"/>
                  </a:lnTo>
                  <a:lnTo>
                    <a:pt x="773" y="504"/>
                  </a:lnTo>
                  <a:lnTo>
                    <a:pt x="778" y="489"/>
                  </a:lnTo>
                  <a:lnTo>
                    <a:pt x="779" y="474"/>
                  </a:lnTo>
                  <a:lnTo>
                    <a:pt x="778" y="462"/>
                  </a:lnTo>
                  <a:lnTo>
                    <a:pt x="773" y="452"/>
                  </a:lnTo>
                  <a:lnTo>
                    <a:pt x="768" y="448"/>
                  </a:lnTo>
                  <a:lnTo>
                    <a:pt x="760" y="447"/>
                  </a:lnTo>
                  <a:lnTo>
                    <a:pt x="754" y="446"/>
                  </a:lnTo>
                  <a:lnTo>
                    <a:pt x="747" y="444"/>
                  </a:lnTo>
                  <a:lnTo>
                    <a:pt x="743" y="440"/>
                  </a:lnTo>
                  <a:lnTo>
                    <a:pt x="740" y="435"/>
                  </a:lnTo>
                  <a:lnTo>
                    <a:pt x="743" y="427"/>
                  </a:lnTo>
                  <a:lnTo>
                    <a:pt x="745" y="417"/>
                  </a:lnTo>
                  <a:lnTo>
                    <a:pt x="748" y="408"/>
                  </a:lnTo>
                  <a:lnTo>
                    <a:pt x="750" y="398"/>
                  </a:lnTo>
                  <a:lnTo>
                    <a:pt x="749" y="390"/>
                  </a:lnTo>
                  <a:lnTo>
                    <a:pt x="745" y="383"/>
                  </a:lnTo>
                  <a:lnTo>
                    <a:pt x="740" y="376"/>
                  </a:lnTo>
                  <a:lnTo>
                    <a:pt x="736" y="369"/>
                  </a:lnTo>
                  <a:lnTo>
                    <a:pt x="734" y="363"/>
                  </a:lnTo>
                  <a:lnTo>
                    <a:pt x="735" y="358"/>
                  </a:lnTo>
                  <a:lnTo>
                    <a:pt x="739" y="356"/>
                  </a:lnTo>
                  <a:lnTo>
                    <a:pt x="747" y="356"/>
                  </a:lnTo>
                  <a:lnTo>
                    <a:pt x="756" y="358"/>
                  </a:lnTo>
                  <a:lnTo>
                    <a:pt x="765" y="363"/>
                  </a:lnTo>
                  <a:lnTo>
                    <a:pt x="769" y="368"/>
                  </a:lnTo>
                  <a:lnTo>
                    <a:pt x="771" y="376"/>
                  </a:lnTo>
                  <a:lnTo>
                    <a:pt x="773" y="388"/>
                  </a:lnTo>
                  <a:lnTo>
                    <a:pt x="775" y="400"/>
                  </a:lnTo>
                  <a:lnTo>
                    <a:pt x="777" y="412"/>
                  </a:lnTo>
                  <a:lnTo>
                    <a:pt x="780" y="420"/>
                  </a:lnTo>
                  <a:lnTo>
                    <a:pt x="783" y="427"/>
                  </a:lnTo>
                  <a:lnTo>
                    <a:pt x="786" y="435"/>
                  </a:lnTo>
                  <a:lnTo>
                    <a:pt x="791" y="441"/>
                  </a:lnTo>
                  <a:lnTo>
                    <a:pt x="795" y="445"/>
                  </a:lnTo>
                  <a:lnTo>
                    <a:pt x="798" y="441"/>
                  </a:lnTo>
                  <a:lnTo>
                    <a:pt x="803" y="433"/>
                  </a:lnTo>
                  <a:lnTo>
                    <a:pt x="806" y="421"/>
                  </a:lnTo>
                  <a:lnTo>
                    <a:pt x="808" y="406"/>
                  </a:lnTo>
                  <a:lnTo>
                    <a:pt x="806" y="394"/>
                  </a:lnTo>
                  <a:lnTo>
                    <a:pt x="798" y="378"/>
                  </a:lnTo>
                  <a:lnTo>
                    <a:pt x="791" y="363"/>
                  </a:lnTo>
                  <a:lnTo>
                    <a:pt x="788" y="347"/>
                  </a:lnTo>
                  <a:lnTo>
                    <a:pt x="785" y="337"/>
                  </a:lnTo>
                  <a:lnTo>
                    <a:pt x="781" y="324"/>
                  </a:lnTo>
                  <a:lnTo>
                    <a:pt x="775" y="311"/>
                  </a:lnTo>
                  <a:lnTo>
                    <a:pt x="768" y="299"/>
                  </a:lnTo>
                  <a:lnTo>
                    <a:pt x="760" y="290"/>
                  </a:lnTo>
                  <a:lnTo>
                    <a:pt x="751" y="289"/>
                  </a:lnTo>
                  <a:lnTo>
                    <a:pt x="738" y="292"/>
                  </a:lnTo>
                  <a:lnTo>
                    <a:pt x="724" y="294"/>
                  </a:lnTo>
                  <a:lnTo>
                    <a:pt x="711" y="296"/>
                  </a:lnTo>
                  <a:lnTo>
                    <a:pt x="703" y="298"/>
                  </a:lnTo>
                  <a:lnTo>
                    <a:pt x="700" y="301"/>
                  </a:lnTo>
                  <a:lnTo>
                    <a:pt x="693" y="307"/>
                  </a:lnTo>
                  <a:lnTo>
                    <a:pt x="686" y="312"/>
                  </a:lnTo>
                  <a:lnTo>
                    <a:pt x="678" y="318"/>
                  </a:lnTo>
                  <a:lnTo>
                    <a:pt x="673" y="322"/>
                  </a:lnTo>
                  <a:lnTo>
                    <a:pt x="667" y="322"/>
                  </a:lnTo>
                  <a:lnTo>
                    <a:pt x="664" y="320"/>
                  </a:lnTo>
                  <a:lnTo>
                    <a:pt x="661" y="317"/>
                  </a:lnTo>
                  <a:lnTo>
                    <a:pt x="658" y="312"/>
                  </a:lnTo>
                  <a:lnTo>
                    <a:pt x="658" y="307"/>
                  </a:lnTo>
                  <a:lnTo>
                    <a:pt x="663" y="300"/>
                  </a:lnTo>
                  <a:lnTo>
                    <a:pt x="673" y="293"/>
                  </a:lnTo>
                  <a:lnTo>
                    <a:pt x="687" y="285"/>
                  </a:lnTo>
                  <a:lnTo>
                    <a:pt x="700" y="281"/>
                  </a:lnTo>
                  <a:lnTo>
                    <a:pt x="710" y="275"/>
                  </a:lnTo>
                  <a:lnTo>
                    <a:pt x="717" y="270"/>
                  </a:lnTo>
                  <a:lnTo>
                    <a:pt x="723" y="262"/>
                  </a:lnTo>
                  <a:lnTo>
                    <a:pt x="727" y="253"/>
                  </a:lnTo>
                  <a:lnTo>
                    <a:pt x="734" y="247"/>
                  </a:lnTo>
                  <a:lnTo>
                    <a:pt x="739" y="239"/>
                  </a:lnTo>
                  <a:lnTo>
                    <a:pt x="742" y="232"/>
                  </a:lnTo>
                  <a:lnTo>
                    <a:pt x="740" y="226"/>
                  </a:lnTo>
                  <a:lnTo>
                    <a:pt x="732" y="220"/>
                  </a:lnTo>
                  <a:lnTo>
                    <a:pt x="716" y="211"/>
                  </a:lnTo>
                  <a:lnTo>
                    <a:pt x="701" y="198"/>
                  </a:lnTo>
                  <a:lnTo>
                    <a:pt x="687" y="184"/>
                  </a:lnTo>
                  <a:lnTo>
                    <a:pt x="675" y="169"/>
                  </a:lnTo>
                  <a:lnTo>
                    <a:pt x="666" y="155"/>
                  </a:lnTo>
                  <a:lnTo>
                    <a:pt x="663" y="145"/>
                  </a:lnTo>
                  <a:lnTo>
                    <a:pt x="662" y="134"/>
                  </a:lnTo>
                  <a:lnTo>
                    <a:pt x="662" y="124"/>
                  </a:lnTo>
                  <a:lnTo>
                    <a:pt x="661" y="114"/>
                  </a:lnTo>
                  <a:lnTo>
                    <a:pt x="656" y="107"/>
                  </a:lnTo>
                  <a:lnTo>
                    <a:pt x="649" y="101"/>
                  </a:lnTo>
                  <a:lnTo>
                    <a:pt x="641" y="97"/>
                  </a:lnTo>
                  <a:lnTo>
                    <a:pt x="638" y="90"/>
                  </a:lnTo>
                  <a:lnTo>
                    <a:pt x="638" y="82"/>
                  </a:lnTo>
                  <a:lnTo>
                    <a:pt x="639" y="75"/>
                  </a:lnTo>
                  <a:lnTo>
                    <a:pt x="639" y="66"/>
                  </a:lnTo>
                  <a:lnTo>
                    <a:pt x="639" y="58"/>
                  </a:lnTo>
                  <a:lnTo>
                    <a:pt x="635" y="51"/>
                  </a:lnTo>
                  <a:lnTo>
                    <a:pt x="624" y="40"/>
                  </a:lnTo>
                  <a:lnTo>
                    <a:pt x="610" y="29"/>
                  </a:lnTo>
                  <a:lnTo>
                    <a:pt x="595" y="21"/>
                  </a:lnTo>
                  <a:lnTo>
                    <a:pt x="576" y="15"/>
                  </a:lnTo>
                  <a:lnTo>
                    <a:pt x="552" y="9"/>
                  </a:lnTo>
                  <a:lnTo>
                    <a:pt x="529" y="3"/>
                  </a:lnTo>
                  <a:lnTo>
                    <a:pt x="506" y="0"/>
                  </a:lnTo>
                  <a:lnTo>
                    <a:pt x="494" y="1"/>
                  </a:lnTo>
                  <a:lnTo>
                    <a:pt x="480" y="7"/>
                  </a:lnTo>
                  <a:lnTo>
                    <a:pt x="466" y="14"/>
                  </a:lnTo>
                  <a:lnTo>
                    <a:pt x="453" y="20"/>
                  </a:lnTo>
                  <a:lnTo>
                    <a:pt x="441" y="27"/>
                  </a:lnTo>
                  <a:lnTo>
                    <a:pt x="433" y="31"/>
                  </a:lnTo>
                  <a:lnTo>
                    <a:pt x="426" y="32"/>
                  </a:lnTo>
                  <a:lnTo>
                    <a:pt x="421" y="32"/>
                  </a:lnTo>
                  <a:lnTo>
                    <a:pt x="415" y="31"/>
                  </a:lnTo>
                  <a:lnTo>
                    <a:pt x="410" y="31"/>
                  </a:lnTo>
                  <a:lnTo>
                    <a:pt x="404" y="32"/>
                  </a:lnTo>
                  <a:lnTo>
                    <a:pt x="396" y="38"/>
                  </a:lnTo>
                  <a:lnTo>
                    <a:pt x="386" y="46"/>
                  </a:lnTo>
                  <a:lnTo>
                    <a:pt x="375" y="54"/>
                  </a:lnTo>
                  <a:lnTo>
                    <a:pt x="365" y="63"/>
                  </a:lnTo>
                  <a:lnTo>
                    <a:pt x="357" y="69"/>
                  </a:lnTo>
                  <a:lnTo>
                    <a:pt x="354" y="75"/>
                  </a:lnTo>
                  <a:lnTo>
                    <a:pt x="352" y="80"/>
                  </a:lnTo>
                  <a:lnTo>
                    <a:pt x="347" y="86"/>
                  </a:lnTo>
                  <a:lnTo>
                    <a:pt x="343" y="91"/>
                  </a:lnTo>
                  <a:lnTo>
                    <a:pt x="340" y="93"/>
                  </a:lnTo>
                  <a:lnTo>
                    <a:pt x="339" y="95"/>
                  </a:lnTo>
                </a:path>
              </a:pathLst>
            </a:custGeom>
            <a:solidFill>
              <a:srgbClr val="ACC775"/>
            </a:solidFill>
            <a:ln w="34925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  <a:sp3d extrusionH="38100" prstMaterial="clear">
              <a:bevelT w="260350" h="50800" prst="softRound"/>
              <a:bevelB prst="softRound"/>
            </a:sp3d>
          </p:spPr>
          <p:txBody>
            <a:bodyPr/>
            <a:lstStyle/>
            <a:p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dirty="0" smtClean="0"/>
              <a:t>Эпоха </a:t>
            </a:r>
            <a:r>
              <a:rPr lang="ru-RU" sz="4400" dirty="0"/>
              <a:t>Возрождения </a:t>
            </a:r>
            <a:r>
              <a:rPr lang="ru-RU" sz="2000" dirty="0"/>
              <a:t>(</a:t>
            </a:r>
            <a:r>
              <a:rPr lang="en-US" sz="2000" dirty="0"/>
              <a:t>XV</a:t>
            </a:r>
            <a:r>
              <a:rPr lang="ru-RU" sz="2000" dirty="0"/>
              <a:t>-</a:t>
            </a:r>
            <a:r>
              <a:rPr lang="en-US" sz="2000" dirty="0"/>
              <a:t>XVI</a:t>
            </a:r>
            <a:r>
              <a:rPr lang="ru-RU" sz="2000" dirty="0"/>
              <a:t> вв.) </a:t>
            </a:r>
            <a:endParaRPr lang="en-US" sz="2000" dirty="0">
              <a:solidFill>
                <a:schemeClr val="accent1"/>
              </a:solidFill>
            </a:endParaRPr>
          </a:p>
        </p:txBody>
      </p:sp>
      <p:sp>
        <p:nvSpPr>
          <p:cNvPr id="61443" name="AutoShape 3"/>
          <p:cNvSpPr>
            <a:spLocks noChangeArrowheads="1"/>
          </p:cNvSpPr>
          <p:nvPr/>
        </p:nvSpPr>
        <p:spPr bwMode="grayWhite">
          <a:xfrm>
            <a:off x="5562600" y="3352800"/>
            <a:ext cx="2286000" cy="2667000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381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ru-RU">
              <a:latin typeface="Verdana" pitchFamily="34" charset="0"/>
            </a:endParaRPr>
          </a:p>
        </p:txBody>
      </p:sp>
      <p:sp>
        <p:nvSpPr>
          <p:cNvPr id="61445" name="AutoShape 5"/>
          <p:cNvSpPr>
            <a:spLocks noChangeArrowheads="1"/>
          </p:cNvSpPr>
          <p:nvPr/>
        </p:nvSpPr>
        <p:spPr bwMode="grayWhite">
          <a:xfrm>
            <a:off x="1143000" y="3352800"/>
            <a:ext cx="2286000" cy="2667000"/>
          </a:xfrm>
          <a:prstGeom prst="roundRect">
            <a:avLst>
              <a:gd name="adj" fmla="val 16667"/>
            </a:avLst>
          </a:prstGeom>
          <a:blipFill>
            <a:blip r:embed="rId2" cstate="print"/>
            <a:stretch>
              <a:fillRect/>
            </a:stretch>
          </a:blipFill>
          <a:ln w="381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ru-RU">
              <a:latin typeface="Verdana" pitchFamily="34" charset="0"/>
            </a:endParaRPr>
          </a:p>
        </p:txBody>
      </p:sp>
      <p:sp>
        <p:nvSpPr>
          <p:cNvPr id="61447" name="AutoShape 7"/>
          <p:cNvSpPr>
            <a:spLocks noChangeAspect="1" noChangeArrowheads="1" noTextEdit="1"/>
          </p:cNvSpPr>
          <p:nvPr/>
        </p:nvSpPr>
        <p:spPr bwMode="gray">
          <a:xfrm>
            <a:off x="3222625" y="3252788"/>
            <a:ext cx="909638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448" name="Freeform 8"/>
          <p:cNvSpPr>
            <a:spLocks/>
          </p:cNvSpPr>
          <p:nvPr/>
        </p:nvSpPr>
        <p:spPr bwMode="gray">
          <a:xfrm>
            <a:off x="3222625" y="3255963"/>
            <a:ext cx="903288" cy="1241425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31765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449" name="AutoShape 9"/>
          <p:cNvSpPr>
            <a:spLocks noChangeAspect="1" noChangeArrowheads="1" noTextEdit="1"/>
          </p:cNvSpPr>
          <p:nvPr/>
        </p:nvSpPr>
        <p:spPr bwMode="gray">
          <a:xfrm flipH="1">
            <a:off x="4868863" y="3252788"/>
            <a:ext cx="909637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450" name="Freeform 10"/>
          <p:cNvSpPr>
            <a:spLocks/>
          </p:cNvSpPr>
          <p:nvPr/>
        </p:nvSpPr>
        <p:spPr bwMode="gray">
          <a:xfrm flipH="1">
            <a:off x="4875213" y="3255963"/>
            <a:ext cx="903287" cy="1241425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31765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3048001" y="1628775"/>
            <a:ext cx="2998788" cy="1601788"/>
            <a:chOff x="1997" y="1314"/>
            <a:chExt cx="1889" cy="1009"/>
          </a:xfrm>
        </p:grpSpPr>
        <p:grpSp>
          <p:nvGrpSpPr>
            <p:cNvPr id="3" name="Group 12"/>
            <p:cNvGrpSpPr>
              <a:grpSpLocks/>
            </p:cNvGrpSpPr>
            <p:nvPr/>
          </p:nvGrpSpPr>
          <p:grpSpPr bwMode="auto">
            <a:xfrm>
              <a:off x="1997" y="1404"/>
              <a:ext cx="1889" cy="919"/>
              <a:chOff x="1973" y="1027"/>
              <a:chExt cx="1926" cy="937"/>
            </a:xfrm>
          </p:grpSpPr>
          <p:sp>
            <p:nvSpPr>
              <p:cNvPr id="61453" name="Oval 13"/>
              <p:cNvSpPr>
                <a:spLocks noChangeArrowheads="1"/>
              </p:cNvSpPr>
              <p:nvPr/>
            </p:nvSpPr>
            <p:spPr bwMode="gray">
              <a:xfrm>
                <a:off x="1994" y="1057"/>
                <a:ext cx="1905" cy="90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hlink">
                      <a:gamma/>
                      <a:shade val="48627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1454" name="Oval 14"/>
              <p:cNvSpPr>
                <a:spLocks noChangeArrowheads="1"/>
              </p:cNvSpPr>
              <p:nvPr/>
            </p:nvSpPr>
            <p:spPr bwMode="gray">
              <a:xfrm>
                <a:off x="1973" y="1027"/>
                <a:ext cx="1905" cy="907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44314"/>
                      <a:invGamma/>
                    </a:schemeClr>
                  </a:gs>
                  <a:gs pos="100000">
                    <a:schemeClr val="hlink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61455" name="Oval 15"/>
            <p:cNvSpPr>
              <a:spLocks noChangeArrowheads="1"/>
            </p:cNvSpPr>
            <p:nvPr/>
          </p:nvSpPr>
          <p:spPr bwMode="gray">
            <a:xfrm>
              <a:off x="2086" y="1314"/>
              <a:ext cx="1691" cy="845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61456" name="Oval 16"/>
            <p:cNvSpPr>
              <a:spLocks noChangeArrowheads="1"/>
            </p:cNvSpPr>
            <p:nvPr/>
          </p:nvSpPr>
          <p:spPr bwMode="gray">
            <a:xfrm>
              <a:off x="2108" y="1319"/>
              <a:ext cx="1650" cy="82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34902"/>
                    <a:invGamma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61457" name="Oval 17"/>
            <p:cNvSpPr>
              <a:spLocks noChangeArrowheads="1"/>
            </p:cNvSpPr>
            <p:nvPr/>
          </p:nvSpPr>
          <p:spPr bwMode="gray">
            <a:xfrm>
              <a:off x="2125" y="1327"/>
              <a:ext cx="1570" cy="770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79216"/>
                    <a:invGamma/>
                  </a:schemeClr>
                </a:gs>
                <a:gs pos="100000">
                  <a:schemeClr val="accent1">
                    <a:alpha val="48000"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61458" name="Oval 18"/>
            <p:cNvSpPr>
              <a:spLocks noChangeArrowheads="1"/>
            </p:cNvSpPr>
            <p:nvPr/>
          </p:nvSpPr>
          <p:spPr bwMode="gray">
            <a:xfrm>
              <a:off x="2208" y="1344"/>
              <a:ext cx="1382" cy="62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</a:schemeClr>
                </a:gs>
                <a:gs pos="100000">
                  <a:schemeClr val="accent1">
                    <a:alpha val="38000"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</p:grpSp>
      <p:sp>
        <p:nvSpPr>
          <p:cNvPr id="61459" name="Text Box 19"/>
          <p:cNvSpPr txBox="1">
            <a:spLocks noChangeArrowheads="1"/>
          </p:cNvSpPr>
          <p:nvPr/>
        </p:nvSpPr>
        <p:spPr bwMode="auto">
          <a:xfrm>
            <a:off x="3500431" y="1828800"/>
            <a:ext cx="2071702" cy="67710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2400" b="1" dirty="0">
                <a:solidFill>
                  <a:schemeClr val="bg1">
                    <a:lumMod val="50000"/>
                  </a:schemeClr>
                </a:solidFill>
              </a:rPr>
              <a:t>Р. </a:t>
            </a:r>
            <a:r>
              <a:rPr lang="ru-RU" sz="2400" b="1" dirty="0" smtClean="0">
                <a:solidFill>
                  <a:schemeClr val="bg1">
                    <a:lumMod val="50000"/>
                  </a:schemeClr>
                </a:solidFill>
              </a:rPr>
              <a:t>Декарт</a:t>
            </a:r>
          </a:p>
          <a:p>
            <a:pPr algn="ctr" eaLnBrk="0" hangingPunct="0"/>
            <a:r>
              <a:rPr lang="ru-RU" sz="1400" dirty="0">
                <a:solidFill>
                  <a:schemeClr val="bg1">
                    <a:lumMod val="50000"/>
                  </a:schemeClr>
                </a:solidFill>
              </a:rPr>
              <a:t>(1596-1650).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1460" name="Text Box 20"/>
          <p:cNvSpPr txBox="1">
            <a:spLocks noChangeArrowheads="1"/>
          </p:cNvSpPr>
          <p:nvPr/>
        </p:nvSpPr>
        <p:spPr bwMode="auto">
          <a:xfrm>
            <a:off x="5572132" y="3539685"/>
            <a:ext cx="2357454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</a:rPr>
              <a:t>1</a:t>
            </a:r>
            <a:r>
              <a:rPr lang="ru-RU" sz="1400" dirty="0">
                <a:solidFill>
                  <a:schemeClr val="bg1">
                    <a:lumMod val="50000"/>
                  </a:schemeClr>
                </a:solidFill>
              </a:rPr>
              <a:t>) истинно лишь то, что познано, проверено и </a:t>
            </a:r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</a:rPr>
              <a:t>доказано</a:t>
            </a:r>
            <a:r>
              <a:rPr lang="ru-RU" sz="1400" dirty="0">
                <a:solidFill>
                  <a:schemeClr val="bg1">
                    <a:lumMod val="50000"/>
                  </a:schemeClr>
                </a:solidFill>
              </a:rPr>
              <a:t>; 2) расчленять сложное на простое; 3) восходить от простого к сложному, от более очевидного к менее очевидному; 4) исследовать предмет во всех деталях.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9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7124700" y="152400"/>
            <a:ext cx="2019300" cy="307975"/>
          </a:xfrm>
        </p:spPr>
        <p:txBody>
          <a:bodyPr/>
          <a:lstStyle/>
          <a:p>
            <a:r>
              <a:rPr lang="en-US" dirty="0" smtClean="0"/>
              <a:t>DVS films – Saratov - 2012</a:t>
            </a:r>
            <a:endParaRPr lang="en-US" dirty="0"/>
          </a:p>
        </p:txBody>
      </p:sp>
      <p:pic>
        <p:nvPicPr>
          <p:cNvPr id="84994" name="Picture 2" descr="Франция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8011" y="1571612"/>
            <a:ext cx="2189477" cy="1500198"/>
          </a:xfrm>
          <a:prstGeom prst="rect">
            <a:avLst/>
          </a:prstGeom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ContrastingRightFacing"/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33400"/>
            <a:ext cx="8929718" cy="457200"/>
          </a:xfrm>
        </p:spPr>
        <p:txBody>
          <a:bodyPr/>
          <a:lstStyle/>
          <a:p>
            <a:r>
              <a:rPr lang="ru-RU" sz="3600" dirty="0" smtClean="0"/>
              <a:t>Немецкая классическая философия</a:t>
            </a:r>
            <a:endParaRPr lang="en-US" sz="3600" dirty="0">
              <a:solidFill>
                <a:schemeClr val="accent1"/>
              </a:solidFill>
            </a:endParaRPr>
          </a:p>
        </p:txBody>
      </p:sp>
      <p:sp>
        <p:nvSpPr>
          <p:cNvPr id="61443" name="AutoShape 3"/>
          <p:cNvSpPr>
            <a:spLocks noChangeArrowheads="1"/>
          </p:cNvSpPr>
          <p:nvPr/>
        </p:nvSpPr>
        <p:spPr bwMode="grayWhite">
          <a:xfrm>
            <a:off x="5562600" y="3352800"/>
            <a:ext cx="2286000" cy="2667000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381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ru-RU">
              <a:latin typeface="Verdana" pitchFamily="34" charset="0"/>
            </a:endParaRPr>
          </a:p>
        </p:txBody>
      </p:sp>
      <p:sp>
        <p:nvSpPr>
          <p:cNvPr id="61445" name="AutoShape 5"/>
          <p:cNvSpPr>
            <a:spLocks noChangeArrowheads="1"/>
          </p:cNvSpPr>
          <p:nvPr/>
        </p:nvSpPr>
        <p:spPr bwMode="grayWhite">
          <a:xfrm>
            <a:off x="1143000" y="3352800"/>
            <a:ext cx="2286000" cy="2667000"/>
          </a:xfrm>
          <a:prstGeom prst="roundRect">
            <a:avLst>
              <a:gd name="adj" fmla="val 16667"/>
            </a:avLst>
          </a:prstGeom>
          <a:blipFill>
            <a:blip r:embed="rId2" cstate="print"/>
            <a:stretch>
              <a:fillRect/>
            </a:stretch>
          </a:blipFill>
          <a:ln w="381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ru-RU">
              <a:latin typeface="Verdana" pitchFamily="34" charset="0"/>
            </a:endParaRPr>
          </a:p>
        </p:txBody>
      </p:sp>
      <p:sp>
        <p:nvSpPr>
          <p:cNvPr id="61447" name="AutoShape 7"/>
          <p:cNvSpPr>
            <a:spLocks noChangeAspect="1" noChangeArrowheads="1" noTextEdit="1"/>
          </p:cNvSpPr>
          <p:nvPr/>
        </p:nvSpPr>
        <p:spPr bwMode="gray">
          <a:xfrm>
            <a:off x="3222625" y="3252788"/>
            <a:ext cx="909638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448" name="Freeform 8"/>
          <p:cNvSpPr>
            <a:spLocks/>
          </p:cNvSpPr>
          <p:nvPr/>
        </p:nvSpPr>
        <p:spPr bwMode="gray">
          <a:xfrm>
            <a:off x="3222625" y="3255963"/>
            <a:ext cx="903288" cy="1241425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31765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449" name="AutoShape 9"/>
          <p:cNvSpPr>
            <a:spLocks noChangeAspect="1" noChangeArrowheads="1" noTextEdit="1"/>
          </p:cNvSpPr>
          <p:nvPr/>
        </p:nvSpPr>
        <p:spPr bwMode="gray">
          <a:xfrm flipH="1">
            <a:off x="4868863" y="3252788"/>
            <a:ext cx="909637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450" name="Freeform 10"/>
          <p:cNvSpPr>
            <a:spLocks/>
          </p:cNvSpPr>
          <p:nvPr/>
        </p:nvSpPr>
        <p:spPr bwMode="gray">
          <a:xfrm flipH="1">
            <a:off x="4875213" y="3255963"/>
            <a:ext cx="903287" cy="1241425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31765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3048001" y="1628775"/>
            <a:ext cx="2998788" cy="1601788"/>
            <a:chOff x="1997" y="1314"/>
            <a:chExt cx="1889" cy="1009"/>
          </a:xfrm>
        </p:grpSpPr>
        <p:grpSp>
          <p:nvGrpSpPr>
            <p:cNvPr id="3" name="Group 12"/>
            <p:cNvGrpSpPr>
              <a:grpSpLocks/>
            </p:cNvGrpSpPr>
            <p:nvPr/>
          </p:nvGrpSpPr>
          <p:grpSpPr bwMode="auto">
            <a:xfrm>
              <a:off x="1997" y="1404"/>
              <a:ext cx="1889" cy="919"/>
              <a:chOff x="1973" y="1027"/>
              <a:chExt cx="1926" cy="937"/>
            </a:xfrm>
          </p:grpSpPr>
          <p:sp>
            <p:nvSpPr>
              <p:cNvPr id="61453" name="Oval 13"/>
              <p:cNvSpPr>
                <a:spLocks noChangeArrowheads="1"/>
              </p:cNvSpPr>
              <p:nvPr/>
            </p:nvSpPr>
            <p:spPr bwMode="gray">
              <a:xfrm>
                <a:off x="1994" y="1057"/>
                <a:ext cx="1905" cy="90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hlink">
                      <a:gamma/>
                      <a:shade val="48627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1454" name="Oval 14"/>
              <p:cNvSpPr>
                <a:spLocks noChangeArrowheads="1"/>
              </p:cNvSpPr>
              <p:nvPr/>
            </p:nvSpPr>
            <p:spPr bwMode="gray">
              <a:xfrm>
                <a:off x="1973" y="1027"/>
                <a:ext cx="1905" cy="907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44314"/>
                      <a:invGamma/>
                    </a:schemeClr>
                  </a:gs>
                  <a:gs pos="100000">
                    <a:schemeClr val="hlink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61455" name="Oval 15"/>
            <p:cNvSpPr>
              <a:spLocks noChangeArrowheads="1"/>
            </p:cNvSpPr>
            <p:nvPr/>
          </p:nvSpPr>
          <p:spPr bwMode="gray">
            <a:xfrm>
              <a:off x="2086" y="1314"/>
              <a:ext cx="1691" cy="845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61456" name="Oval 16"/>
            <p:cNvSpPr>
              <a:spLocks noChangeArrowheads="1"/>
            </p:cNvSpPr>
            <p:nvPr/>
          </p:nvSpPr>
          <p:spPr bwMode="gray">
            <a:xfrm>
              <a:off x="2108" y="1319"/>
              <a:ext cx="1650" cy="82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34902"/>
                    <a:invGamma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61457" name="Oval 17"/>
            <p:cNvSpPr>
              <a:spLocks noChangeArrowheads="1"/>
            </p:cNvSpPr>
            <p:nvPr/>
          </p:nvSpPr>
          <p:spPr bwMode="gray">
            <a:xfrm>
              <a:off x="2125" y="1327"/>
              <a:ext cx="1570" cy="770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79216"/>
                    <a:invGamma/>
                  </a:schemeClr>
                </a:gs>
                <a:gs pos="100000">
                  <a:schemeClr val="accent1">
                    <a:alpha val="48000"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61458" name="Oval 18"/>
            <p:cNvSpPr>
              <a:spLocks noChangeArrowheads="1"/>
            </p:cNvSpPr>
            <p:nvPr/>
          </p:nvSpPr>
          <p:spPr bwMode="gray">
            <a:xfrm>
              <a:off x="2208" y="1344"/>
              <a:ext cx="1382" cy="62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</a:schemeClr>
                </a:gs>
                <a:gs pos="100000">
                  <a:schemeClr val="accent1">
                    <a:alpha val="38000"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</p:grpSp>
      <p:sp>
        <p:nvSpPr>
          <p:cNvPr id="61459" name="Text Box 19"/>
          <p:cNvSpPr txBox="1">
            <a:spLocks noChangeArrowheads="1"/>
          </p:cNvSpPr>
          <p:nvPr/>
        </p:nvSpPr>
        <p:spPr bwMode="auto">
          <a:xfrm>
            <a:off x="3500431" y="1828800"/>
            <a:ext cx="2071702" cy="67710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2400" b="1" dirty="0">
                <a:solidFill>
                  <a:schemeClr val="bg1">
                    <a:lumMod val="50000"/>
                  </a:schemeClr>
                </a:solidFill>
              </a:rPr>
              <a:t>И. </a:t>
            </a:r>
            <a:r>
              <a:rPr lang="ru-RU" sz="2400" b="1" dirty="0" smtClean="0">
                <a:solidFill>
                  <a:schemeClr val="bg1">
                    <a:lumMod val="50000"/>
                  </a:schemeClr>
                </a:solidFill>
              </a:rPr>
              <a:t>Кант </a:t>
            </a:r>
          </a:p>
          <a:p>
            <a:pPr algn="ctr" eaLnBrk="0" hangingPunct="0"/>
            <a:r>
              <a:rPr lang="ru-RU" sz="1400" dirty="0">
                <a:solidFill>
                  <a:schemeClr val="bg1">
                    <a:lumMod val="50000"/>
                  </a:schemeClr>
                </a:solidFill>
              </a:rPr>
              <a:t>(1724-1804) 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1460" name="Text Box 20"/>
          <p:cNvSpPr txBox="1">
            <a:spLocks noChangeArrowheads="1"/>
          </p:cNvSpPr>
          <p:nvPr/>
        </p:nvSpPr>
        <p:spPr bwMode="auto">
          <a:xfrm>
            <a:off x="5572132" y="3539685"/>
            <a:ext cx="2357454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1400" dirty="0">
                <a:solidFill>
                  <a:schemeClr val="bg1">
                    <a:lumMod val="50000"/>
                  </a:schemeClr>
                </a:solidFill>
              </a:rPr>
              <a:t>И. Кант </a:t>
            </a:r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</a:rPr>
              <a:t>выступил против </a:t>
            </a:r>
            <a:r>
              <a:rPr lang="ru-RU" sz="1400" dirty="0">
                <a:solidFill>
                  <a:schemeClr val="bg1">
                    <a:lumMod val="50000"/>
                  </a:schemeClr>
                </a:solidFill>
              </a:rPr>
              <a:t>абсолютизации </a:t>
            </a:r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</a:rPr>
              <a:t>законов </a:t>
            </a:r>
            <a:r>
              <a:rPr lang="ru-RU" sz="1400" dirty="0">
                <a:solidFill>
                  <a:schemeClr val="bg1">
                    <a:lumMod val="50000"/>
                  </a:schemeClr>
                </a:solidFill>
              </a:rPr>
              <a:t>логики. </a:t>
            </a:r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</a:rPr>
              <a:t>Логика</a:t>
            </a:r>
            <a:r>
              <a:rPr lang="ru-RU" sz="1400" dirty="0">
                <a:solidFill>
                  <a:schemeClr val="bg1">
                    <a:lumMod val="50000"/>
                  </a:schemeClr>
                </a:solidFill>
              </a:rPr>
              <a:t>, по его мнению, должна изучать форму мышления в отрыве от его содержания, т.е. независимо от объекта мышления. 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9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7124700" y="152400"/>
            <a:ext cx="2019300" cy="307975"/>
          </a:xfrm>
        </p:spPr>
        <p:txBody>
          <a:bodyPr/>
          <a:lstStyle/>
          <a:p>
            <a:r>
              <a:rPr lang="en-US" dirty="0" smtClean="0"/>
              <a:t>DVS films – Saratov - 2012</a:t>
            </a:r>
            <a:endParaRPr lang="en-US" dirty="0"/>
          </a:p>
        </p:txBody>
      </p:sp>
      <p:pic>
        <p:nvPicPr>
          <p:cNvPr id="105474" name="Picture 2" descr="Германия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1571612"/>
            <a:ext cx="2214578" cy="1517397"/>
          </a:xfrm>
          <a:prstGeom prst="rect">
            <a:avLst/>
          </a:prstGeom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isometricOffAxis1Right"/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33400"/>
            <a:ext cx="8929718" cy="457200"/>
          </a:xfrm>
        </p:spPr>
        <p:txBody>
          <a:bodyPr/>
          <a:lstStyle/>
          <a:p>
            <a:r>
              <a:rPr lang="ru-RU" sz="3600" dirty="0" smtClean="0"/>
              <a:t>Немецкая классическая философия</a:t>
            </a:r>
            <a:endParaRPr lang="en-US" sz="3600" dirty="0">
              <a:solidFill>
                <a:schemeClr val="accent1"/>
              </a:solidFill>
            </a:endParaRPr>
          </a:p>
        </p:txBody>
      </p:sp>
      <p:sp>
        <p:nvSpPr>
          <p:cNvPr id="61443" name="AutoShape 3"/>
          <p:cNvSpPr>
            <a:spLocks noChangeArrowheads="1"/>
          </p:cNvSpPr>
          <p:nvPr/>
        </p:nvSpPr>
        <p:spPr bwMode="grayWhite">
          <a:xfrm>
            <a:off x="5562600" y="3352800"/>
            <a:ext cx="2286000" cy="2667000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381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ru-RU">
              <a:latin typeface="Verdana" pitchFamily="34" charset="0"/>
            </a:endParaRPr>
          </a:p>
        </p:txBody>
      </p:sp>
      <p:sp>
        <p:nvSpPr>
          <p:cNvPr id="61445" name="AutoShape 5"/>
          <p:cNvSpPr>
            <a:spLocks noChangeArrowheads="1"/>
          </p:cNvSpPr>
          <p:nvPr/>
        </p:nvSpPr>
        <p:spPr bwMode="grayWhite">
          <a:xfrm>
            <a:off x="1143000" y="3352800"/>
            <a:ext cx="2286000" cy="2667000"/>
          </a:xfrm>
          <a:prstGeom prst="roundRect">
            <a:avLst>
              <a:gd name="adj" fmla="val 16667"/>
            </a:avLst>
          </a:prstGeom>
          <a:blipFill>
            <a:blip r:embed="rId2"/>
            <a:stretch>
              <a:fillRect/>
            </a:stretch>
          </a:blipFill>
          <a:ln w="381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ru-RU">
              <a:latin typeface="Verdana" pitchFamily="34" charset="0"/>
            </a:endParaRPr>
          </a:p>
        </p:txBody>
      </p:sp>
      <p:sp>
        <p:nvSpPr>
          <p:cNvPr id="61447" name="AutoShape 7"/>
          <p:cNvSpPr>
            <a:spLocks noChangeAspect="1" noChangeArrowheads="1" noTextEdit="1"/>
          </p:cNvSpPr>
          <p:nvPr/>
        </p:nvSpPr>
        <p:spPr bwMode="gray">
          <a:xfrm>
            <a:off x="3222625" y="3252788"/>
            <a:ext cx="909638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448" name="Freeform 8"/>
          <p:cNvSpPr>
            <a:spLocks/>
          </p:cNvSpPr>
          <p:nvPr/>
        </p:nvSpPr>
        <p:spPr bwMode="gray">
          <a:xfrm>
            <a:off x="3222625" y="3255963"/>
            <a:ext cx="903288" cy="1241425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31765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449" name="AutoShape 9"/>
          <p:cNvSpPr>
            <a:spLocks noChangeAspect="1" noChangeArrowheads="1" noTextEdit="1"/>
          </p:cNvSpPr>
          <p:nvPr/>
        </p:nvSpPr>
        <p:spPr bwMode="gray">
          <a:xfrm flipH="1">
            <a:off x="4868863" y="3252788"/>
            <a:ext cx="909637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450" name="Freeform 10"/>
          <p:cNvSpPr>
            <a:spLocks/>
          </p:cNvSpPr>
          <p:nvPr/>
        </p:nvSpPr>
        <p:spPr bwMode="gray">
          <a:xfrm flipH="1">
            <a:off x="4875213" y="3255963"/>
            <a:ext cx="903287" cy="1241425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31765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3048001" y="1628775"/>
            <a:ext cx="2998788" cy="1601788"/>
            <a:chOff x="1997" y="1314"/>
            <a:chExt cx="1889" cy="1009"/>
          </a:xfrm>
        </p:grpSpPr>
        <p:grpSp>
          <p:nvGrpSpPr>
            <p:cNvPr id="3" name="Group 12"/>
            <p:cNvGrpSpPr>
              <a:grpSpLocks/>
            </p:cNvGrpSpPr>
            <p:nvPr/>
          </p:nvGrpSpPr>
          <p:grpSpPr bwMode="auto">
            <a:xfrm>
              <a:off x="1997" y="1404"/>
              <a:ext cx="1889" cy="919"/>
              <a:chOff x="1973" y="1027"/>
              <a:chExt cx="1926" cy="937"/>
            </a:xfrm>
          </p:grpSpPr>
          <p:sp>
            <p:nvSpPr>
              <p:cNvPr id="61453" name="Oval 13"/>
              <p:cNvSpPr>
                <a:spLocks noChangeArrowheads="1"/>
              </p:cNvSpPr>
              <p:nvPr/>
            </p:nvSpPr>
            <p:spPr bwMode="gray">
              <a:xfrm>
                <a:off x="1994" y="1057"/>
                <a:ext cx="1905" cy="90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hlink">
                      <a:gamma/>
                      <a:shade val="48627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1454" name="Oval 14"/>
              <p:cNvSpPr>
                <a:spLocks noChangeArrowheads="1"/>
              </p:cNvSpPr>
              <p:nvPr/>
            </p:nvSpPr>
            <p:spPr bwMode="gray">
              <a:xfrm>
                <a:off x="1973" y="1027"/>
                <a:ext cx="1905" cy="907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44314"/>
                      <a:invGamma/>
                    </a:schemeClr>
                  </a:gs>
                  <a:gs pos="100000">
                    <a:schemeClr val="hlink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61455" name="Oval 15"/>
            <p:cNvSpPr>
              <a:spLocks noChangeArrowheads="1"/>
            </p:cNvSpPr>
            <p:nvPr/>
          </p:nvSpPr>
          <p:spPr bwMode="gray">
            <a:xfrm>
              <a:off x="2086" y="1314"/>
              <a:ext cx="1691" cy="845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61456" name="Oval 16"/>
            <p:cNvSpPr>
              <a:spLocks noChangeArrowheads="1"/>
            </p:cNvSpPr>
            <p:nvPr/>
          </p:nvSpPr>
          <p:spPr bwMode="gray">
            <a:xfrm>
              <a:off x="2108" y="1319"/>
              <a:ext cx="1650" cy="82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34902"/>
                    <a:invGamma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61457" name="Oval 17"/>
            <p:cNvSpPr>
              <a:spLocks noChangeArrowheads="1"/>
            </p:cNvSpPr>
            <p:nvPr/>
          </p:nvSpPr>
          <p:spPr bwMode="gray">
            <a:xfrm>
              <a:off x="2125" y="1327"/>
              <a:ext cx="1570" cy="770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79216"/>
                    <a:invGamma/>
                  </a:schemeClr>
                </a:gs>
                <a:gs pos="100000">
                  <a:schemeClr val="accent1">
                    <a:alpha val="48000"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61458" name="Oval 18"/>
            <p:cNvSpPr>
              <a:spLocks noChangeArrowheads="1"/>
            </p:cNvSpPr>
            <p:nvPr/>
          </p:nvSpPr>
          <p:spPr bwMode="gray">
            <a:xfrm>
              <a:off x="2208" y="1344"/>
              <a:ext cx="1382" cy="62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</a:schemeClr>
                </a:gs>
                <a:gs pos="100000">
                  <a:schemeClr val="accent1">
                    <a:alpha val="38000"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</p:grpSp>
      <p:sp>
        <p:nvSpPr>
          <p:cNvPr id="61459" name="Text Box 19"/>
          <p:cNvSpPr txBox="1">
            <a:spLocks noChangeArrowheads="1"/>
          </p:cNvSpPr>
          <p:nvPr/>
        </p:nvSpPr>
        <p:spPr bwMode="auto">
          <a:xfrm>
            <a:off x="3500431" y="1828800"/>
            <a:ext cx="2071702" cy="67710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2400" b="1" dirty="0">
                <a:solidFill>
                  <a:schemeClr val="bg1">
                    <a:lumMod val="50000"/>
                  </a:schemeClr>
                </a:solidFill>
              </a:rPr>
              <a:t>Г. </a:t>
            </a:r>
            <a:r>
              <a:rPr lang="ru-RU" sz="2400" b="1" dirty="0" smtClean="0">
                <a:solidFill>
                  <a:schemeClr val="bg1">
                    <a:lumMod val="50000"/>
                  </a:schemeClr>
                </a:solidFill>
              </a:rPr>
              <a:t>Гегель</a:t>
            </a:r>
          </a:p>
          <a:p>
            <a:pPr algn="ctr" eaLnBrk="0" hangingPunct="0"/>
            <a:r>
              <a:rPr lang="ru-RU" sz="1400" dirty="0">
                <a:solidFill>
                  <a:schemeClr val="bg1">
                    <a:lumMod val="50000"/>
                  </a:schemeClr>
                </a:solidFill>
              </a:rPr>
              <a:t>(1770-1831</a:t>
            </a:r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</a:rPr>
              <a:t>)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1460" name="Text Box 20"/>
          <p:cNvSpPr txBox="1">
            <a:spLocks noChangeArrowheads="1"/>
          </p:cNvSpPr>
          <p:nvPr/>
        </p:nvSpPr>
        <p:spPr bwMode="auto">
          <a:xfrm>
            <a:off x="5572132" y="3539685"/>
            <a:ext cx="2357454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1400" dirty="0">
                <a:solidFill>
                  <a:schemeClr val="bg1">
                    <a:lumMod val="50000"/>
                  </a:schemeClr>
                </a:solidFill>
              </a:rPr>
              <a:t>Свое отношение к этой науке, как «метафизической», он строил исходя из объективно-идеалистической идеи о тождестве законов мышления и бытия.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9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7124700" y="152400"/>
            <a:ext cx="2019300" cy="307975"/>
          </a:xfrm>
        </p:spPr>
        <p:txBody>
          <a:bodyPr/>
          <a:lstStyle/>
          <a:p>
            <a:r>
              <a:rPr lang="en-US" dirty="0" smtClean="0"/>
              <a:t>DVS films – Saratov - 2012</a:t>
            </a:r>
            <a:endParaRPr lang="en-US" dirty="0"/>
          </a:p>
        </p:txBody>
      </p:sp>
      <p:pic>
        <p:nvPicPr>
          <p:cNvPr id="105474" name="Picture 2" descr="Германия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1571612"/>
            <a:ext cx="2214578" cy="1517397"/>
          </a:xfrm>
          <a:prstGeom prst="rect">
            <a:avLst/>
          </a:prstGeom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isometricOffAxis1Right"/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142876" y="542908"/>
            <a:ext cx="8929718" cy="457200"/>
          </a:xfrm>
        </p:spPr>
        <p:txBody>
          <a:bodyPr/>
          <a:lstStyle/>
          <a:p>
            <a:r>
              <a:rPr lang="ru-RU" sz="3600" dirty="0" smtClean="0"/>
              <a:t>Российская школа логики</a:t>
            </a:r>
            <a:endParaRPr lang="en-US" sz="3600" dirty="0">
              <a:solidFill>
                <a:schemeClr val="accent1"/>
              </a:solidFill>
            </a:endParaRPr>
          </a:p>
        </p:txBody>
      </p:sp>
      <p:sp>
        <p:nvSpPr>
          <p:cNvPr id="61443" name="AutoShape 3"/>
          <p:cNvSpPr>
            <a:spLocks noChangeArrowheads="1"/>
          </p:cNvSpPr>
          <p:nvPr/>
        </p:nvSpPr>
        <p:spPr bwMode="grayWhite">
          <a:xfrm>
            <a:off x="5562600" y="3352800"/>
            <a:ext cx="2286000" cy="2667000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381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ru-RU">
              <a:latin typeface="Verdana" pitchFamily="34" charset="0"/>
            </a:endParaRPr>
          </a:p>
        </p:txBody>
      </p:sp>
      <p:sp>
        <p:nvSpPr>
          <p:cNvPr id="61445" name="AutoShape 5"/>
          <p:cNvSpPr>
            <a:spLocks noChangeArrowheads="1"/>
          </p:cNvSpPr>
          <p:nvPr/>
        </p:nvSpPr>
        <p:spPr bwMode="grayWhite">
          <a:xfrm>
            <a:off x="1143000" y="3352800"/>
            <a:ext cx="2286000" cy="2667000"/>
          </a:xfrm>
          <a:prstGeom prst="roundRect">
            <a:avLst>
              <a:gd name="adj" fmla="val 16667"/>
            </a:avLst>
          </a:prstGeom>
          <a:blipFill>
            <a:blip r:embed="rId2"/>
            <a:stretch>
              <a:fillRect/>
            </a:stretch>
          </a:blipFill>
          <a:ln w="381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ru-RU">
              <a:latin typeface="Verdana" pitchFamily="34" charset="0"/>
            </a:endParaRPr>
          </a:p>
        </p:txBody>
      </p:sp>
      <p:sp>
        <p:nvSpPr>
          <p:cNvPr id="61447" name="AutoShape 7"/>
          <p:cNvSpPr>
            <a:spLocks noChangeAspect="1" noChangeArrowheads="1" noTextEdit="1"/>
          </p:cNvSpPr>
          <p:nvPr/>
        </p:nvSpPr>
        <p:spPr bwMode="gray">
          <a:xfrm>
            <a:off x="3222625" y="3252788"/>
            <a:ext cx="909638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448" name="Freeform 8"/>
          <p:cNvSpPr>
            <a:spLocks/>
          </p:cNvSpPr>
          <p:nvPr/>
        </p:nvSpPr>
        <p:spPr bwMode="gray">
          <a:xfrm>
            <a:off x="3222625" y="3255963"/>
            <a:ext cx="903288" cy="1241425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31765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449" name="AutoShape 9"/>
          <p:cNvSpPr>
            <a:spLocks noChangeAspect="1" noChangeArrowheads="1" noTextEdit="1"/>
          </p:cNvSpPr>
          <p:nvPr/>
        </p:nvSpPr>
        <p:spPr bwMode="gray">
          <a:xfrm flipH="1">
            <a:off x="4868863" y="3252788"/>
            <a:ext cx="909637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450" name="Freeform 10"/>
          <p:cNvSpPr>
            <a:spLocks/>
          </p:cNvSpPr>
          <p:nvPr/>
        </p:nvSpPr>
        <p:spPr bwMode="gray">
          <a:xfrm flipH="1">
            <a:off x="4875213" y="3255963"/>
            <a:ext cx="903287" cy="1241425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31765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3048001" y="1628775"/>
            <a:ext cx="2998788" cy="1601788"/>
            <a:chOff x="1997" y="1314"/>
            <a:chExt cx="1889" cy="1009"/>
          </a:xfrm>
        </p:grpSpPr>
        <p:grpSp>
          <p:nvGrpSpPr>
            <p:cNvPr id="3" name="Group 12"/>
            <p:cNvGrpSpPr>
              <a:grpSpLocks/>
            </p:cNvGrpSpPr>
            <p:nvPr/>
          </p:nvGrpSpPr>
          <p:grpSpPr bwMode="auto">
            <a:xfrm>
              <a:off x="1997" y="1404"/>
              <a:ext cx="1889" cy="919"/>
              <a:chOff x="1973" y="1027"/>
              <a:chExt cx="1926" cy="937"/>
            </a:xfrm>
          </p:grpSpPr>
          <p:sp>
            <p:nvSpPr>
              <p:cNvPr id="61453" name="Oval 13"/>
              <p:cNvSpPr>
                <a:spLocks noChangeArrowheads="1"/>
              </p:cNvSpPr>
              <p:nvPr/>
            </p:nvSpPr>
            <p:spPr bwMode="gray">
              <a:xfrm>
                <a:off x="1994" y="1057"/>
                <a:ext cx="1905" cy="90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hlink">
                      <a:gamma/>
                      <a:shade val="48627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1454" name="Oval 14"/>
              <p:cNvSpPr>
                <a:spLocks noChangeArrowheads="1"/>
              </p:cNvSpPr>
              <p:nvPr/>
            </p:nvSpPr>
            <p:spPr bwMode="gray">
              <a:xfrm>
                <a:off x="1973" y="1027"/>
                <a:ext cx="1905" cy="907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44314"/>
                      <a:invGamma/>
                    </a:schemeClr>
                  </a:gs>
                  <a:gs pos="100000">
                    <a:schemeClr val="hlink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61455" name="Oval 15"/>
            <p:cNvSpPr>
              <a:spLocks noChangeArrowheads="1"/>
            </p:cNvSpPr>
            <p:nvPr/>
          </p:nvSpPr>
          <p:spPr bwMode="gray">
            <a:xfrm>
              <a:off x="2086" y="1314"/>
              <a:ext cx="1691" cy="845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61456" name="Oval 16"/>
            <p:cNvSpPr>
              <a:spLocks noChangeArrowheads="1"/>
            </p:cNvSpPr>
            <p:nvPr/>
          </p:nvSpPr>
          <p:spPr bwMode="gray">
            <a:xfrm>
              <a:off x="2108" y="1319"/>
              <a:ext cx="1650" cy="82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34902"/>
                    <a:invGamma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61457" name="Oval 17"/>
            <p:cNvSpPr>
              <a:spLocks noChangeArrowheads="1"/>
            </p:cNvSpPr>
            <p:nvPr/>
          </p:nvSpPr>
          <p:spPr bwMode="gray">
            <a:xfrm>
              <a:off x="2125" y="1327"/>
              <a:ext cx="1570" cy="770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79216"/>
                    <a:invGamma/>
                  </a:schemeClr>
                </a:gs>
                <a:gs pos="100000">
                  <a:schemeClr val="accent1">
                    <a:alpha val="48000"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61458" name="Oval 18"/>
            <p:cNvSpPr>
              <a:spLocks noChangeArrowheads="1"/>
            </p:cNvSpPr>
            <p:nvPr/>
          </p:nvSpPr>
          <p:spPr bwMode="gray">
            <a:xfrm>
              <a:off x="2208" y="1344"/>
              <a:ext cx="1382" cy="62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</a:schemeClr>
                </a:gs>
                <a:gs pos="100000">
                  <a:schemeClr val="accent1">
                    <a:alpha val="38000"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</p:grpSp>
      <p:sp>
        <p:nvSpPr>
          <p:cNvPr id="61459" name="Text Box 19"/>
          <p:cNvSpPr txBox="1">
            <a:spLocks noChangeArrowheads="1"/>
          </p:cNvSpPr>
          <p:nvPr/>
        </p:nvSpPr>
        <p:spPr bwMode="auto">
          <a:xfrm>
            <a:off x="3500431" y="1714488"/>
            <a:ext cx="2071702" cy="9233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2000" b="1" dirty="0">
                <a:solidFill>
                  <a:schemeClr val="bg1">
                    <a:lumMod val="50000"/>
                  </a:schemeClr>
                </a:solidFill>
              </a:rPr>
              <a:t>М.И. </a:t>
            </a:r>
            <a:r>
              <a:rPr lang="ru-RU" sz="2000" b="1" dirty="0" err="1" smtClean="0">
                <a:solidFill>
                  <a:schemeClr val="bg1">
                    <a:lumMod val="50000"/>
                  </a:schemeClr>
                </a:solidFill>
              </a:rPr>
              <a:t>Каринский</a:t>
            </a:r>
            <a:endParaRPr lang="ru-RU" sz="20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ctr" eaLnBrk="0" hangingPunct="0"/>
            <a:r>
              <a:rPr lang="ru-RU" sz="1400" dirty="0">
                <a:solidFill>
                  <a:schemeClr val="bg1">
                    <a:lumMod val="50000"/>
                  </a:schemeClr>
                </a:solidFill>
              </a:rPr>
              <a:t>(1840-1917)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1460" name="Text Box 20"/>
          <p:cNvSpPr txBox="1">
            <a:spLocks noChangeArrowheads="1"/>
          </p:cNvSpPr>
          <p:nvPr/>
        </p:nvSpPr>
        <p:spPr bwMode="auto">
          <a:xfrm>
            <a:off x="5572132" y="3357562"/>
            <a:ext cx="2357454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</a:rPr>
              <a:t>Основной </a:t>
            </a:r>
            <a:r>
              <a:rPr lang="ru-RU" sz="1400" dirty="0">
                <a:solidFill>
                  <a:schemeClr val="bg1">
                    <a:lumMod val="50000"/>
                  </a:schemeClr>
                </a:solidFill>
              </a:rPr>
              <a:t>замысел его логической теории характеризуется стремлением построить аксиоматико-дедуктивную систему логики, исходя из основного </a:t>
            </a:r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</a:rPr>
              <a:t>отношения </a:t>
            </a:r>
            <a:r>
              <a:rPr lang="ru-RU" sz="1400" dirty="0">
                <a:solidFill>
                  <a:schemeClr val="bg1">
                    <a:lumMod val="50000"/>
                  </a:schemeClr>
                </a:solidFill>
              </a:rPr>
              <a:t>равенства (т.е. «тождества»); описать в ней дедуктивные и </a:t>
            </a:r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</a:rPr>
              <a:t>индуктивные </a:t>
            </a:r>
            <a:r>
              <a:rPr lang="ru-RU" sz="1400" dirty="0">
                <a:solidFill>
                  <a:schemeClr val="bg1">
                    <a:lumMod val="50000"/>
                  </a:schemeClr>
                </a:solidFill>
              </a:rPr>
              <a:t>умозаключения.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9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7124700" y="152400"/>
            <a:ext cx="2019300" cy="307975"/>
          </a:xfrm>
        </p:spPr>
        <p:txBody>
          <a:bodyPr/>
          <a:lstStyle/>
          <a:p>
            <a:r>
              <a:rPr lang="en-US" dirty="0" smtClean="0"/>
              <a:t>DVS films – Saratov - 2012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Цели и задачи логики</a:t>
            </a:r>
            <a:r>
              <a:rPr lang="en-US" dirty="0" smtClean="0"/>
              <a:t> </a:t>
            </a:r>
            <a:endParaRPr lang="en-US" sz="2400" dirty="0"/>
          </a:p>
        </p:txBody>
      </p:sp>
      <p:grpSp>
        <p:nvGrpSpPr>
          <p:cNvPr id="63491" name="Group 3"/>
          <p:cNvGrpSpPr>
            <a:grpSpLocks/>
          </p:cNvGrpSpPr>
          <p:nvPr/>
        </p:nvGrpSpPr>
        <p:grpSpPr bwMode="auto">
          <a:xfrm>
            <a:off x="1905000" y="1676400"/>
            <a:ext cx="5562600" cy="1306513"/>
            <a:chOff x="1104" y="1200"/>
            <a:chExt cx="3504" cy="823"/>
          </a:xfrm>
        </p:grpSpPr>
        <p:sp>
          <p:nvSpPr>
            <p:cNvPr id="63492" name="AutoShape 4"/>
            <p:cNvSpPr>
              <a:spLocks noChangeArrowheads="1"/>
            </p:cNvSpPr>
            <p:nvPr/>
          </p:nvSpPr>
          <p:spPr bwMode="gray">
            <a:xfrm>
              <a:off x="1104" y="1200"/>
              <a:ext cx="3504" cy="823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>
                    <a:gamma/>
                    <a:tint val="51373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3493" name="AutoShape 5"/>
            <p:cNvSpPr>
              <a:spLocks noChangeArrowheads="1"/>
            </p:cNvSpPr>
            <p:nvPr/>
          </p:nvSpPr>
          <p:spPr bwMode="gray">
            <a:xfrm>
              <a:off x="1181" y="1276"/>
              <a:ext cx="675" cy="673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rgbClr val="0066CC"/>
                </a:gs>
                <a:gs pos="100000">
                  <a:srgbClr val="0066CC">
                    <a:gamma/>
                    <a:shade val="69804"/>
                    <a:invGamma/>
                  </a:srgbClr>
                </a:gs>
              </a:gsLst>
              <a:lin ang="5400000" scaled="1"/>
            </a:gra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3494" name="Freeform 6"/>
            <p:cNvSpPr>
              <a:spLocks/>
            </p:cNvSpPr>
            <p:nvPr/>
          </p:nvSpPr>
          <p:spPr bwMode="gray">
            <a:xfrm>
              <a:off x="1223" y="1319"/>
              <a:ext cx="337" cy="337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0" y="118"/>
                </a:cxn>
                <a:cxn ang="0">
                  <a:pos x="0" y="589"/>
                </a:cxn>
                <a:cxn ang="0">
                  <a:pos x="161" y="174"/>
                </a:cxn>
                <a:cxn ang="0">
                  <a:pos x="589" y="0"/>
                </a:cxn>
                <a:cxn ang="0">
                  <a:pos x="118" y="0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rgbClr val="0066CC">
                    <a:gamma/>
                    <a:tint val="54510"/>
                    <a:invGamma/>
                  </a:srgbClr>
                </a:gs>
                <a:gs pos="50000">
                  <a:srgbClr val="0066CC">
                    <a:alpha val="0"/>
                  </a:srgbClr>
                </a:gs>
                <a:gs pos="100000">
                  <a:srgbClr val="0066CC">
                    <a:gamma/>
                    <a:tint val="54510"/>
                    <a:invGamma/>
                  </a:srgb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3495" name="Text Box 7"/>
            <p:cNvSpPr txBox="1">
              <a:spLocks noChangeArrowheads="1"/>
            </p:cNvSpPr>
            <p:nvPr/>
          </p:nvSpPr>
          <p:spPr bwMode="gray">
            <a:xfrm>
              <a:off x="1296" y="1512"/>
              <a:ext cx="498" cy="25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sz="200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Цель</a:t>
              </a:r>
              <a:endParaRPr lang="en-US" sz="2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3496" name="Text Box 8"/>
            <p:cNvSpPr txBox="1">
              <a:spLocks noChangeArrowheads="1"/>
            </p:cNvSpPr>
            <p:nvPr/>
          </p:nvSpPr>
          <p:spPr bwMode="gray">
            <a:xfrm>
              <a:off x="1948" y="1327"/>
              <a:ext cx="2576" cy="67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just" eaLnBrk="0" hangingPunct="0"/>
              <a:r>
                <a:rPr lang="ru-RU" sz="1600" b="1" dirty="0" smtClean="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Основная цель (функция) логики</a:t>
              </a:r>
              <a:r>
                <a:rPr lang="ru-RU" sz="1600" b="1" dirty="0" smtClean="0"/>
                <a:t> - </a:t>
              </a:r>
              <a:r>
                <a:rPr lang="ru-RU" sz="1600" b="1" dirty="0" smtClean="0">
                  <a:solidFill>
                    <a:schemeClr val="bg1"/>
                  </a:solidFill>
                </a:rPr>
                <a:t>исследование того, как из одних утверждений можно выводить другие.</a:t>
              </a:r>
              <a:endParaRPr lang="en-US" sz="16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3497" name="Group 9"/>
          <p:cNvGrpSpPr>
            <a:grpSpLocks/>
          </p:cNvGrpSpPr>
          <p:nvPr/>
        </p:nvGrpSpPr>
        <p:grpSpPr bwMode="auto">
          <a:xfrm>
            <a:off x="1905000" y="3119440"/>
            <a:ext cx="5562600" cy="1347788"/>
            <a:chOff x="1104" y="2109"/>
            <a:chExt cx="3504" cy="849"/>
          </a:xfrm>
        </p:grpSpPr>
        <p:sp>
          <p:nvSpPr>
            <p:cNvPr id="63498" name="AutoShape 10"/>
            <p:cNvSpPr>
              <a:spLocks noChangeArrowheads="1"/>
            </p:cNvSpPr>
            <p:nvPr/>
          </p:nvSpPr>
          <p:spPr bwMode="gray">
            <a:xfrm>
              <a:off x="1104" y="2109"/>
              <a:ext cx="3504" cy="823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>
                    <a:gamma/>
                    <a:tint val="51373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3499" name="AutoShape 11"/>
            <p:cNvSpPr>
              <a:spLocks noChangeArrowheads="1"/>
            </p:cNvSpPr>
            <p:nvPr/>
          </p:nvSpPr>
          <p:spPr bwMode="gray">
            <a:xfrm>
              <a:off x="1181" y="2185"/>
              <a:ext cx="675" cy="673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rgbClr val="009999"/>
                </a:gs>
                <a:gs pos="100000">
                  <a:srgbClr val="009999">
                    <a:gamma/>
                    <a:shade val="69804"/>
                    <a:invGamma/>
                  </a:srgbClr>
                </a:gs>
              </a:gsLst>
              <a:lin ang="5400000" scaled="1"/>
            </a:gra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3500" name="Freeform 12"/>
            <p:cNvSpPr>
              <a:spLocks/>
            </p:cNvSpPr>
            <p:nvPr/>
          </p:nvSpPr>
          <p:spPr bwMode="gray">
            <a:xfrm>
              <a:off x="1223" y="2228"/>
              <a:ext cx="337" cy="337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0" y="118"/>
                </a:cxn>
                <a:cxn ang="0">
                  <a:pos x="0" y="589"/>
                </a:cxn>
                <a:cxn ang="0">
                  <a:pos x="161" y="174"/>
                </a:cxn>
                <a:cxn ang="0">
                  <a:pos x="589" y="0"/>
                </a:cxn>
                <a:cxn ang="0">
                  <a:pos x="118" y="0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rgbClr val="009999">
                    <a:gamma/>
                    <a:tint val="42353"/>
                    <a:invGamma/>
                  </a:srgbClr>
                </a:gs>
                <a:gs pos="100000">
                  <a:srgbClr val="009999">
                    <a:alpha val="0"/>
                  </a:srgb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3501" name="Text Box 13"/>
            <p:cNvSpPr txBox="1">
              <a:spLocks noChangeArrowheads="1"/>
            </p:cNvSpPr>
            <p:nvPr/>
          </p:nvSpPr>
          <p:spPr bwMode="gray">
            <a:xfrm>
              <a:off x="1164" y="2394"/>
              <a:ext cx="658" cy="25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sz="200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Задача</a:t>
              </a:r>
              <a:endParaRPr lang="en-US" sz="2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3502" name="Text Box 14"/>
            <p:cNvSpPr txBox="1">
              <a:spLocks noChangeArrowheads="1"/>
            </p:cNvSpPr>
            <p:nvPr/>
          </p:nvSpPr>
          <p:spPr bwMode="gray">
            <a:xfrm>
              <a:off x="1948" y="2124"/>
              <a:ext cx="2576" cy="83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/>
              <a:r>
                <a:rPr lang="ru-RU" sz="1600" b="1" dirty="0" smtClean="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Одна из главных задач логики</a:t>
              </a:r>
              <a:r>
                <a:rPr lang="ru-RU" sz="1600" dirty="0" smtClean="0"/>
                <a:t> — </a:t>
              </a:r>
              <a:r>
                <a:rPr lang="ru-RU" sz="1600" dirty="0" smtClean="0">
                  <a:solidFill>
                    <a:schemeClr val="bg1"/>
                  </a:solidFill>
                </a:rPr>
                <a:t>определить, </a:t>
              </a:r>
              <a:r>
                <a:rPr lang="ru-RU" sz="1600" b="1" dirty="0" smtClean="0">
                  <a:solidFill>
                    <a:schemeClr val="bg1"/>
                  </a:solidFill>
                </a:rPr>
                <a:t>как</a:t>
              </a:r>
              <a:r>
                <a:rPr lang="ru-RU" sz="1600" dirty="0" smtClean="0">
                  <a:solidFill>
                    <a:schemeClr val="bg1"/>
                  </a:solidFill>
                </a:rPr>
                <a:t> </a:t>
              </a:r>
              <a:r>
                <a:rPr lang="ru-RU" sz="1600" b="1" dirty="0" smtClean="0">
                  <a:solidFill>
                    <a:schemeClr val="bg1"/>
                  </a:solidFill>
                </a:rPr>
                <a:t>прийти</a:t>
              </a:r>
              <a:r>
                <a:rPr lang="ru-RU" sz="1600" dirty="0" smtClean="0">
                  <a:solidFill>
                    <a:schemeClr val="bg1"/>
                  </a:solidFill>
                </a:rPr>
                <a:t> </a:t>
              </a:r>
              <a:r>
                <a:rPr lang="ru-RU" sz="1600" b="1" dirty="0" smtClean="0">
                  <a:solidFill>
                    <a:schemeClr val="bg1"/>
                  </a:solidFill>
                </a:rPr>
                <a:t>к выводу из предпосылок</a:t>
              </a:r>
              <a:r>
                <a:rPr lang="ru-RU" sz="1600" dirty="0" smtClean="0">
                  <a:solidFill>
                    <a:schemeClr val="bg1"/>
                  </a:solidFill>
                </a:rPr>
                <a:t> (правильное рассуждение) и получить истинное знание о предмете размышления.</a:t>
              </a:r>
              <a:r>
                <a:rPr lang="en-US" sz="1600" dirty="0" smtClean="0">
                  <a:solidFill>
                    <a:schemeClr val="bg1"/>
                  </a:solidFill>
                </a:rPr>
                <a:t>.</a:t>
              </a:r>
              <a:endParaRPr lang="en-US" sz="16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3503" name="Group 15"/>
          <p:cNvGrpSpPr>
            <a:grpSpLocks/>
          </p:cNvGrpSpPr>
          <p:nvPr/>
        </p:nvGrpSpPr>
        <p:grpSpPr bwMode="auto">
          <a:xfrm>
            <a:off x="1905000" y="4579935"/>
            <a:ext cx="5562600" cy="1306511"/>
            <a:chOff x="1104" y="3029"/>
            <a:chExt cx="3504" cy="823"/>
          </a:xfrm>
        </p:grpSpPr>
        <p:sp>
          <p:nvSpPr>
            <p:cNvPr id="63504" name="AutoShape 16"/>
            <p:cNvSpPr>
              <a:spLocks noChangeArrowheads="1"/>
            </p:cNvSpPr>
            <p:nvPr/>
          </p:nvSpPr>
          <p:spPr bwMode="gray">
            <a:xfrm>
              <a:off x="1104" y="3029"/>
              <a:ext cx="3504" cy="823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>
                    <a:gamma/>
                    <a:tint val="51373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3505" name="AutoShape 17"/>
            <p:cNvSpPr>
              <a:spLocks noChangeArrowheads="1"/>
            </p:cNvSpPr>
            <p:nvPr/>
          </p:nvSpPr>
          <p:spPr bwMode="gray">
            <a:xfrm>
              <a:off x="1181" y="3105"/>
              <a:ext cx="675" cy="673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rgbClr val="EC941E"/>
                </a:gs>
                <a:gs pos="100000">
                  <a:srgbClr val="EC941E">
                    <a:gamma/>
                    <a:shade val="69804"/>
                    <a:invGamma/>
                  </a:srgbClr>
                </a:gs>
              </a:gsLst>
              <a:lin ang="5400000" scaled="1"/>
            </a:gra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3506" name="Freeform 18"/>
            <p:cNvSpPr>
              <a:spLocks/>
            </p:cNvSpPr>
            <p:nvPr/>
          </p:nvSpPr>
          <p:spPr bwMode="gray">
            <a:xfrm>
              <a:off x="1223" y="3148"/>
              <a:ext cx="337" cy="337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0" y="118"/>
                </a:cxn>
                <a:cxn ang="0">
                  <a:pos x="0" y="589"/>
                </a:cxn>
                <a:cxn ang="0">
                  <a:pos x="161" y="174"/>
                </a:cxn>
                <a:cxn ang="0">
                  <a:pos x="589" y="0"/>
                </a:cxn>
                <a:cxn ang="0">
                  <a:pos x="118" y="0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rgbClr val="EC941E">
                    <a:gamma/>
                    <a:tint val="48627"/>
                    <a:invGamma/>
                  </a:srgbClr>
                </a:gs>
                <a:gs pos="100000">
                  <a:srgbClr val="EC941E">
                    <a:alpha val="0"/>
                  </a:srgb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3507" name="Text Box 19"/>
            <p:cNvSpPr txBox="1">
              <a:spLocks noChangeArrowheads="1"/>
            </p:cNvSpPr>
            <p:nvPr/>
          </p:nvSpPr>
          <p:spPr bwMode="gray">
            <a:xfrm>
              <a:off x="1209" y="3312"/>
              <a:ext cx="605" cy="25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sz="200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Вывод</a:t>
              </a:r>
              <a:endParaRPr lang="en-US" sz="2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3508" name="Text Box 20"/>
            <p:cNvSpPr txBox="1">
              <a:spLocks noChangeArrowheads="1"/>
            </p:cNvSpPr>
            <p:nvPr/>
          </p:nvSpPr>
          <p:spPr bwMode="gray">
            <a:xfrm>
              <a:off x="1918" y="3207"/>
              <a:ext cx="2576" cy="58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/>
              <a:r>
                <a:rPr lang="ru-RU" dirty="0" smtClean="0">
                  <a:solidFill>
                    <a:schemeClr val="bg1"/>
                  </a:solidFill>
                </a:rPr>
                <a:t>Логика служит одним из инструментов почти любой науки</a:t>
              </a:r>
            </a:p>
            <a:p>
              <a:pPr eaLnBrk="0" hangingPunct="0"/>
              <a:r>
                <a:rPr lang="en-US" dirty="0" smtClean="0">
                  <a:solidFill>
                    <a:srgbClr val="000000"/>
                  </a:solidFill>
                </a:rPr>
                <a:t>.</a:t>
              </a:r>
              <a:endParaRPr lang="en-US" dirty="0">
                <a:solidFill>
                  <a:srgbClr val="000000"/>
                </a:solidFill>
              </a:endParaRPr>
            </a:p>
          </p:txBody>
        </p:sp>
      </p:grpSp>
      <p:sp>
        <p:nvSpPr>
          <p:cNvPr id="2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7124700" y="152400"/>
            <a:ext cx="2019300" cy="307975"/>
          </a:xfrm>
        </p:spPr>
        <p:txBody>
          <a:bodyPr/>
          <a:lstStyle/>
          <a:p>
            <a:r>
              <a:rPr lang="en-US" dirty="0" smtClean="0"/>
              <a:t>DVS films – Saratov - 2012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7124700" y="152400"/>
            <a:ext cx="2019300" cy="307975"/>
          </a:xfrm>
        </p:spPr>
        <p:txBody>
          <a:bodyPr/>
          <a:lstStyle/>
          <a:p>
            <a:r>
              <a:rPr lang="en-US" dirty="0" smtClean="0"/>
              <a:t>DVS films – Saratov - 2012</a:t>
            </a:r>
            <a:endParaRPr lang="en-US" dirty="0"/>
          </a:p>
        </p:txBody>
      </p:sp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Содержание</a:t>
            </a:r>
            <a:endParaRPr lang="en-US" dirty="0"/>
          </a:p>
        </p:txBody>
      </p:sp>
      <p:grpSp>
        <p:nvGrpSpPr>
          <p:cNvPr id="41077" name="Group 117"/>
          <p:cNvGrpSpPr>
            <a:grpSpLocks/>
          </p:cNvGrpSpPr>
          <p:nvPr/>
        </p:nvGrpSpPr>
        <p:grpSpPr bwMode="auto">
          <a:xfrm>
            <a:off x="1905000" y="2971800"/>
            <a:ext cx="5953725" cy="609600"/>
            <a:chOff x="1263" y="1881"/>
            <a:chExt cx="3688" cy="384"/>
          </a:xfrm>
        </p:grpSpPr>
        <p:grpSp>
          <p:nvGrpSpPr>
            <p:cNvPr id="41078" name="Group 118"/>
            <p:cNvGrpSpPr>
              <a:grpSpLocks/>
            </p:cNvGrpSpPr>
            <p:nvPr/>
          </p:nvGrpSpPr>
          <p:grpSpPr bwMode="auto">
            <a:xfrm>
              <a:off x="1263" y="1881"/>
              <a:ext cx="384" cy="384"/>
              <a:chOff x="816" y="1872"/>
              <a:chExt cx="384" cy="384"/>
            </a:xfrm>
          </p:grpSpPr>
          <p:sp>
            <p:nvSpPr>
              <p:cNvPr id="41079" name="Oval 119"/>
              <p:cNvSpPr>
                <a:spLocks noChangeArrowheads="1"/>
              </p:cNvSpPr>
              <p:nvPr/>
            </p:nvSpPr>
            <p:spPr bwMode="gray">
              <a:xfrm>
                <a:off x="816" y="1872"/>
                <a:ext cx="384" cy="384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gamma/>
                      <a:tint val="0"/>
                      <a:invGamma/>
                    </a:schemeClr>
                  </a:gs>
                  <a:gs pos="50000">
                    <a:schemeClr val="accent2"/>
                  </a:gs>
                  <a:gs pos="100000">
                    <a:schemeClr val="accent2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41080" name="Oval 120"/>
              <p:cNvSpPr>
                <a:spLocks noChangeArrowheads="1"/>
              </p:cNvSpPr>
              <p:nvPr/>
            </p:nvSpPr>
            <p:spPr bwMode="gray">
              <a:xfrm>
                <a:off x="816" y="1872"/>
                <a:ext cx="384" cy="384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alpha val="32001"/>
                    </a:schemeClr>
                  </a:gs>
                  <a:gs pos="100000">
                    <a:schemeClr val="accent2">
                      <a:gamma/>
                      <a:shade val="0"/>
                      <a:invGamma/>
                      <a:alpha val="89999"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41081" name="Oval 121"/>
              <p:cNvSpPr>
                <a:spLocks noChangeArrowheads="1"/>
              </p:cNvSpPr>
              <p:nvPr/>
            </p:nvSpPr>
            <p:spPr bwMode="gray">
              <a:xfrm>
                <a:off x="841" y="1897"/>
                <a:ext cx="334" cy="334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gamma/>
                      <a:shade val="54118"/>
                      <a:invGamma/>
                    </a:schemeClr>
                  </a:gs>
                  <a:gs pos="50000">
                    <a:schemeClr val="accent2"/>
                  </a:gs>
                  <a:gs pos="100000">
                    <a:schemeClr val="accent2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41082" name="Oval 122"/>
              <p:cNvSpPr>
                <a:spLocks noChangeArrowheads="1"/>
              </p:cNvSpPr>
              <p:nvPr/>
            </p:nvSpPr>
            <p:spPr bwMode="gray">
              <a:xfrm>
                <a:off x="866" y="1922"/>
                <a:ext cx="334" cy="334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gamma/>
                      <a:shade val="63529"/>
                      <a:invGamma/>
                    </a:schemeClr>
                  </a:gs>
                  <a:gs pos="100000">
                    <a:schemeClr val="accent2">
                      <a:alpha val="0"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41083" name="Oval 123"/>
              <p:cNvSpPr>
                <a:spLocks noChangeArrowheads="1"/>
              </p:cNvSpPr>
              <p:nvPr/>
            </p:nvSpPr>
            <p:spPr bwMode="gray">
              <a:xfrm>
                <a:off x="859" y="1914"/>
                <a:ext cx="300" cy="300"/>
              </a:xfrm>
              <a:prstGeom prst="ellipse">
                <a:avLst/>
              </a:prstGeom>
              <a:solidFill>
                <a:srgbClr val="333333"/>
              </a:soli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41084" name="Oval 124"/>
              <p:cNvSpPr>
                <a:spLocks noChangeArrowheads="1"/>
              </p:cNvSpPr>
              <p:nvPr/>
            </p:nvSpPr>
            <p:spPr bwMode="gray">
              <a:xfrm>
                <a:off x="864" y="1919"/>
                <a:ext cx="291" cy="291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gamma/>
                      <a:shade val="46275"/>
                      <a:invGamma/>
                    </a:srgbClr>
                  </a:gs>
                  <a:gs pos="100000">
                    <a:srgbClr val="C0C0C0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41085" name="Oval 125"/>
              <p:cNvSpPr>
                <a:spLocks noChangeArrowheads="1"/>
              </p:cNvSpPr>
              <p:nvPr/>
            </p:nvSpPr>
            <p:spPr bwMode="gray">
              <a:xfrm>
                <a:off x="868" y="1921"/>
                <a:ext cx="283" cy="283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alpha val="0"/>
                    </a:srgbClr>
                  </a:gs>
                  <a:gs pos="100000">
                    <a:srgbClr val="C0C0C0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41086" name="Oval 126"/>
              <p:cNvSpPr>
                <a:spLocks noChangeArrowheads="1"/>
              </p:cNvSpPr>
              <p:nvPr/>
            </p:nvSpPr>
            <p:spPr bwMode="gray">
              <a:xfrm>
                <a:off x="871" y="1923"/>
                <a:ext cx="270" cy="265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gamma/>
                      <a:shade val="79216"/>
                      <a:invGamma/>
                    </a:srgbClr>
                  </a:gs>
                  <a:gs pos="100000">
                    <a:srgbClr val="C0C0C0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41087" name="Oval 127"/>
              <p:cNvSpPr>
                <a:spLocks noChangeArrowheads="1"/>
              </p:cNvSpPr>
              <p:nvPr/>
            </p:nvSpPr>
            <p:spPr bwMode="gray">
              <a:xfrm>
                <a:off x="886" y="1931"/>
                <a:ext cx="240" cy="215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gamma/>
                      <a:tint val="0"/>
                      <a:invGamma/>
                    </a:srgbClr>
                  </a:gs>
                  <a:gs pos="100000">
                    <a:srgbClr val="C0C0C0">
                      <a:alpha val="3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41088" name="Line 128"/>
            <p:cNvSpPr>
              <a:spLocks noChangeShapeType="1"/>
            </p:cNvSpPr>
            <p:nvPr/>
          </p:nvSpPr>
          <p:spPr bwMode="auto">
            <a:xfrm>
              <a:off x="1584" y="2235"/>
              <a:ext cx="3367" cy="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 type="oval" w="med" len="med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089" name="Text Box 129"/>
            <p:cNvSpPr txBox="1">
              <a:spLocks noChangeArrowheads="1"/>
            </p:cNvSpPr>
            <p:nvPr/>
          </p:nvSpPr>
          <p:spPr bwMode="auto">
            <a:xfrm>
              <a:off x="1728" y="1899"/>
              <a:ext cx="2736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/>
              <a:r>
                <a:rPr lang="ru-RU" sz="2400" dirty="0" smtClean="0"/>
                <a:t>Формальная логика</a:t>
              </a:r>
              <a:endParaRPr lang="en-US" sz="2400" dirty="0"/>
            </a:p>
          </p:txBody>
        </p:sp>
        <p:sp>
          <p:nvSpPr>
            <p:cNvPr id="41090" name="Text Box 130"/>
            <p:cNvSpPr txBox="1">
              <a:spLocks noChangeArrowheads="1"/>
            </p:cNvSpPr>
            <p:nvPr/>
          </p:nvSpPr>
          <p:spPr bwMode="gray">
            <a:xfrm>
              <a:off x="1344" y="1934"/>
              <a:ext cx="223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 b="1">
                  <a:solidFill>
                    <a:srgbClr val="000000"/>
                  </a:solidFill>
                </a:rPr>
                <a:t>2</a:t>
              </a:r>
            </a:p>
          </p:txBody>
        </p:sp>
      </p:grpSp>
      <p:grpSp>
        <p:nvGrpSpPr>
          <p:cNvPr id="41091" name="Group 131"/>
          <p:cNvGrpSpPr>
            <a:grpSpLocks/>
          </p:cNvGrpSpPr>
          <p:nvPr/>
        </p:nvGrpSpPr>
        <p:grpSpPr bwMode="auto">
          <a:xfrm>
            <a:off x="1947862" y="4800600"/>
            <a:ext cx="5904000" cy="609600"/>
            <a:chOff x="1275" y="3015"/>
            <a:chExt cx="3333" cy="384"/>
          </a:xfrm>
        </p:grpSpPr>
        <p:grpSp>
          <p:nvGrpSpPr>
            <p:cNvPr id="41092" name="Group 132"/>
            <p:cNvGrpSpPr>
              <a:grpSpLocks/>
            </p:cNvGrpSpPr>
            <p:nvPr/>
          </p:nvGrpSpPr>
          <p:grpSpPr bwMode="auto">
            <a:xfrm>
              <a:off x="1275" y="3015"/>
              <a:ext cx="384" cy="384"/>
              <a:chOff x="816" y="1872"/>
              <a:chExt cx="384" cy="384"/>
            </a:xfrm>
          </p:grpSpPr>
          <p:sp>
            <p:nvSpPr>
              <p:cNvPr id="41093" name="Oval 133"/>
              <p:cNvSpPr>
                <a:spLocks noChangeArrowheads="1"/>
              </p:cNvSpPr>
              <p:nvPr/>
            </p:nvSpPr>
            <p:spPr bwMode="gray">
              <a:xfrm>
                <a:off x="816" y="1872"/>
                <a:ext cx="384" cy="384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gamma/>
                      <a:tint val="0"/>
                      <a:invGamma/>
                    </a:schemeClr>
                  </a:gs>
                  <a:gs pos="50000">
                    <a:schemeClr val="accent2"/>
                  </a:gs>
                  <a:gs pos="100000">
                    <a:schemeClr val="accent2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41094" name="Oval 134"/>
              <p:cNvSpPr>
                <a:spLocks noChangeArrowheads="1"/>
              </p:cNvSpPr>
              <p:nvPr/>
            </p:nvSpPr>
            <p:spPr bwMode="gray">
              <a:xfrm>
                <a:off x="816" y="1872"/>
                <a:ext cx="384" cy="384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alpha val="32001"/>
                    </a:schemeClr>
                  </a:gs>
                  <a:gs pos="100000">
                    <a:schemeClr val="accent2">
                      <a:gamma/>
                      <a:shade val="0"/>
                      <a:invGamma/>
                      <a:alpha val="89999"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41095" name="Oval 135"/>
              <p:cNvSpPr>
                <a:spLocks noChangeArrowheads="1"/>
              </p:cNvSpPr>
              <p:nvPr/>
            </p:nvSpPr>
            <p:spPr bwMode="gray">
              <a:xfrm>
                <a:off x="841" y="1897"/>
                <a:ext cx="334" cy="334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gamma/>
                      <a:shade val="54118"/>
                      <a:invGamma/>
                    </a:schemeClr>
                  </a:gs>
                  <a:gs pos="50000">
                    <a:schemeClr val="accent2"/>
                  </a:gs>
                  <a:gs pos="100000">
                    <a:schemeClr val="accent2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41096" name="Oval 136"/>
              <p:cNvSpPr>
                <a:spLocks noChangeArrowheads="1"/>
              </p:cNvSpPr>
              <p:nvPr/>
            </p:nvSpPr>
            <p:spPr bwMode="gray">
              <a:xfrm>
                <a:off x="866" y="1922"/>
                <a:ext cx="334" cy="334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gamma/>
                      <a:shade val="63529"/>
                      <a:invGamma/>
                    </a:schemeClr>
                  </a:gs>
                  <a:gs pos="100000">
                    <a:schemeClr val="accent2">
                      <a:alpha val="0"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41097" name="Oval 137"/>
              <p:cNvSpPr>
                <a:spLocks noChangeArrowheads="1"/>
              </p:cNvSpPr>
              <p:nvPr/>
            </p:nvSpPr>
            <p:spPr bwMode="gray">
              <a:xfrm>
                <a:off x="859" y="1914"/>
                <a:ext cx="300" cy="300"/>
              </a:xfrm>
              <a:prstGeom prst="ellipse">
                <a:avLst/>
              </a:prstGeom>
              <a:solidFill>
                <a:srgbClr val="333333"/>
              </a:soli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41098" name="Oval 138"/>
              <p:cNvSpPr>
                <a:spLocks noChangeArrowheads="1"/>
              </p:cNvSpPr>
              <p:nvPr/>
            </p:nvSpPr>
            <p:spPr bwMode="gray">
              <a:xfrm>
                <a:off x="864" y="1919"/>
                <a:ext cx="291" cy="291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gamma/>
                      <a:shade val="46275"/>
                      <a:invGamma/>
                    </a:srgbClr>
                  </a:gs>
                  <a:gs pos="100000">
                    <a:srgbClr val="C0C0C0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41099" name="Oval 139"/>
              <p:cNvSpPr>
                <a:spLocks noChangeArrowheads="1"/>
              </p:cNvSpPr>
              <p:nvPr/>
            </p:nvSpPr>
            <p:spPr bwMode="gray">
              <a:xfrm>
                <a:off x="868" y="1921"/>
                <a:ext cx="283" cy="283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alpha val="0"/>
                    </a:srgbClr>
                  </a:gs>
                  <a:gs pos="100000">
                    <a:srgbClr val="C0C0C0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41100" name="Oval 140"/>
              <p:cNvSpPr>
                <a:spLocks noChangeArrowheads="1"/>
              </p:cNvSpPr>
              <p:nvPr/>
            </p:nvSpPr>
            <p:spPr bwMode="gray">
              <a:xfrm>
                <a:off x="871" y="1923"/>
                <a:ext cx="270" cy="265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gamma/>
                      <a:shade val="79216"/>
                      <a:invGamma/>
                    </a:srgbClr>
                  </a:gs>
                  <a:gs pos="100000">
                    <a:srgbClr val="C0C0C0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41101" name="Oval 141"/>
              <p:cNvSpPr>
                <a:spLocks noChangeArrowheads="1"/>
              </p:cNvSpPr>
              <p:nvPr/>
            </p:nvSpPr>
            <p:spPr bwMode="gray">
              <a:xfrm>
                <a:off x="886" y="1931"/>
                <a:ext cx="240" cy="215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gamma/>
                      <a:tint val="0"/>
                      <a:invGamma/>
                    </a:srgbClr>
                  </a:gs>
                  <a:gs pos="100000">
                    <a:srgbClr val="C0C0C0">
                      <a:alpha val="3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41102" name="Line 142"/>
            <p:cNvSpPr>
              <a:spLocks noChangeShapeType="1"/>
            </p:cNvSpPr>
            <p:nvPr/>
          </p:nvSpPr>
          <p:spPr bwMode="auto">
            <a:xfrm>
              <a:off x="1584" y="3373"/>
              <a:ext cx="3024" cy="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 type="oval" w="med" len="med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103" name="Text Box 143"/>
            <p:cNvSpPr txBox="1">
              <a:spLocks noChangeArrowheads="1"/>
            </p:cNvSpPr>
            <p:nvPr/>
          </p:nvSpPr>
          <p:spPr bwMode="auto">
            <a:xfrm>
              <a:off x="1728" y="3037"/>
              <a:ext cx="2736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/>
              <a:r>
                <a:rPr lang="ru-RU" sz="2400" dirty="0" smtClean="0"/>
                <a:t>Законы  логики</a:t>
              </a:r>
              <a:endParaRPr lang="en-US" sz="2400" dirty="0"/>
            </a:p>
          </p:txBody>
        </p:sp>
        <p:sp>
          <p:nvSpPr>
            <p:cNvPr id="41104" name="Text Box 144"/>
            <p:cNvSpPr txBox="1">
              <a:spLocks noChangeArrowheads="1"/>
            </p:cNvSpPr>
            <p:nvPr/>
          </p:nvSpPr>
          <p:spPr bwMode="gray">
            <a:xfrm>
              <a:off x="1362" y="3058"/>
              <a:ext cx="223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 b="1">
                  <a:solidFill>
                    <a:srgbClr val="000000"/>
                  </a:solidFill>
                </a:rPr>
                <a:t>4</a:t>
              </a:r>
            </a:p>
          </p:txBody>
        </p:sp>
      </p:grpSp>
      <p:grpSp>
        <p:nvGrpSpPr>
          <p:cNvPr id="41105" name="Group 145"/>
          <p:cNvGrpSpPr>
            <a:grpSpLocks/>
          </p:cNvGrpSpPr>
          <p:nvPr/>
        </p:nvGrpSpPr>
        <p:grpSpPr bwMode="auto">
          <a:xfrm>
            <a:off x="1905000" y="2114550"/>
            <a:ext cx="5934081" cy="628650"/>
            <a:chOff x="1248" y="1188"/>
            <a:chExt cx="3738" cy="396"/>
          </a:xfrm>
        </p:grpSpPr>
        <p:sp>
          <p:nvSpPr>
            <p:cNvPr id="41106" name="Line 146"/>
            <p:cNvSpPr>
              <a:spLocks noChangeShapeType="1"/>
            </p:cNvSpPr>
            <p:nvPr/>
          </p:nvSpPr>
          <p:spPr bwMode="auto">
            <a:xfrm>
              <a:off x="1584" y="1524"/>
              <a:ext cx="3402" cy="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 type="oval" w="med" len="med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107" name="Text Box 147"/>
            <p:cNvSpPr txBox="1">
              <a:spLocks noChangeArrowheads="1"/>
            </p:cNvSpPr>
            <p:nvPr/>
          </p:nvSpPr>
          <p:spPr bwMode="auto">
            <a:xfrm>
              <a:off x="1728" y="1188"/>
              <a:ext cx="3180" cy="2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hangingPunct="0"/>
              <a:r>
                <a:rPr lang="ru-RU" sz="2400" dirty="0"/>
                <a:t>Основные этапы </a:t>
              </a:r>
              <a:r>
                <a:rPr lang="ru-RU" sz="2400" dirty="0" smtClean="0"/>
                <a:t>развития</a:t>
              </a:r>
              <a:r>
                <a:rPr lang="en-US" sz="2400" dirty="0" smtClean="0"/>
                <a:t> </a:t>
              </a:r>
              <a:r>
                <a:rPr lang="ru-RU" sz="2400" dirty="0" smtClean="0"/>
                <a:t>логики </a:t>
              </a:r>
              <a:endParaRPr lang="en-US" sz="2400" dirty="0"/>
            </a:p>
          </p:txBody>
        </p:sp>
        <p:grpSp>
          <p:nvGrpSpPr>
            <p:cNvPr id="41108" name="Group 148"/>
            <p:cNvGrpSpPr>
              <a:grpSpLocks/>
            </p:cNvGrpSpPr>
            <p:nvPr/>
          </p:nvGrpSpPr>
          <p:grpSpPr bwMode="auto">
            <a:xfrm>
              <a:off x="1248" y="1200"/>
              <a:ext cx="384" cy="384"/>
              <a:chOff x="1248" y="1200"/>
              <a:chExt cx="384" cy="384"/>
            </a:xfrm>
          </p:grpSpPr>
          <p:grpSp>
            <p:nvGrpSpPr>
              <p:cNvPr id="41109" name="Group 149"/>
              <p:cNvGrpSpPr>
                <a:grpSpLocks/>
              </p:cNvGrpSpPr>
              <p:nvPr/>
            </p:nvGrpSpPr>
            <p:grpSpPr bwMode="auto">
              <a:xfrm>
                <a:off x="1248" y="1200"/>
                <a:ext cx="384" cy="384"/>
                <a:chOff x="2016" y="912"/>
                <a:chExt cx="384" cy="384"/>
              </a:xfrm>
            </p:grpSpPr>
            <p:sp>
              <p:nvSpPr>
                <p:cNvPr id="41110" name="Text Box 150"/>
                <p:cNvSpPr txBox="1">
                  <a:spLocks noChangeArrowheads="1"/>
                </p:cNvSpPr>
                <p:nvPr/>
              </p:nvSpPr>
              <p:spPr bwMode="gray">
                <a:xfrm>
                  <a:off x="2094" y="960"/>
                  <a:ext cx="223" cy="288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ctr" eaLnBrk="0" hangingPunct="0"/>
                  <a:r>
                    <a:rPr lang="en-US" sz="2400" b="1">
                      <a:solidFill>
                        <a:srgbClr val="000000"/>
                      </a:solidFill>
                    </a:rPr>
                    <a:t>3</a:t>
                  </a:r>
                </a:p>
              </p:txBody>
            </p:sp>
            <p:sp>
              <p:nvSpPr>
                <p:cNvPr id="41111" name="Oval 151"/>
                <p:cNvSpPr>
                  <a:spLocks noChangeArrowheads="1"/>
                </p:cNvSpPr>
                <p:nvPr/>
              </p:nvSpPr>
              <p:spPr bwMode="gray">
                <a:xfrm>
                  <a:off x="2016" y="912"/>
                  <a:ext cx="384" cy="384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endParaRPr lang="ru-RU"/>
                </a:p>
              </p:txBody>
            </p:sp>
            <p:sp>
              <p:nvSpPr>
                <p:cNvPr id="41112" name="Oval 152"/>
                <p:cNvSpPr>
                  <a:spLocks noChangeArrowheads="1"/>
                </p:cNvSpPr>
                <p:nvPr/>
              </p:nvSpPr>
              <p:spPr bwMode="gray">
                <a:xfrm>
                  <a:off x="2016" y="912"/>
                  <a:ext cx="384" cy="384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alpha val="32001"/>
                      </a:schemeClr>
                    </a:gs>
                    <a:gs pos="100000">
                      <a:schemeClr val="hlink">
                        <a:gamma/>
                        <a:shade val="0"/>
                        <a:invGamma/>
                        <a:alpha val="89999"/>
                      </a:schemeClr>
                    </a:gs>
                  </a:gsLst>
                  <a:lin ang="27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endParaRPr lang="ru-RU"/>
                </a:p>
              </p:txBody>
            </p:sp>
            <p:sp>
              <p:nvSpPr>
                <p:cNvPr id="41113" name="Oval 153"/>
                <p:cNvSpPr>
                  <a:spLocks noChangeArrowheads="1"/>
                </p:cNvSpPr>
                <p:nvPr/>
              </p:nvSpPr>
              <p:spPr bwMode="gray">
                <a:xfrm>
                  <a:off x="2034" y="918"/>
                  <a:ext cx="334" cy="334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shade val="54118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54118"/>
                        <a:invGamma/>
                      </a:schemeClr>
                    </a:gs>
                  </a:gsLst>
                  <a:lin ang="189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ru-RU"/>
                </a:p>
              </p:txBody>
            </p:sp>
            <p:sp>
              <p:nvSpPr>
                <p:cNvPr id="41114" name="Oval 154"/>
                <p:cNvSpPr>
                  <a:spLocks noChangeArrowheads="1"/>
                </p:cNvSpPr>
                <p:nvPr/>
              </p:nvSpPr>
              <p:spPr bwMode="gray">
                <a:xfrm>
                  <a:off x="2040" y="936"/>
                  <a:ext cx="334" cy="334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shade val="63529"/>
                        <a:invGamma/>
                      </a:schemeClr>
                    </a:gs>
                    <a:gs pos="100000">
                      <a:schemeClr val="hlink">
                        <a:alpha val="0"/>
                      </a:schemeClr>
                    </a:gs>
                  </a:gsLst>
                  <a:lin ang="27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ru-RU"/>
                </a:p>
              </p:txBody>
            </p:sp>
            <p:sp>
              <p:nvSpPr>
                <p:cNvPr id="41115" name="Oval 155"/>
                <p:cNvSpPr>
                  <a:spLocks noChangeArrowheads="1"/>
                </p:cNvSpPr>
                <p:nvPr/>
              </p:nvSpPr>
              <p:spPr bwMode="gray">
                <a:xfrm>
                  <a:off x="2052" y="948"/>
                  <a:ext cx="300" cy="300"/>
                </a:xfrm>
                <a:prstGeom prst="ellipse">
                  <a:avLst/>
                </a:prstGeom>
                <a:solidFill>
                  <a:srgbClr val="333333"/>
                </a:soli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ru-RU"/>
                </a:p>
              </p:txBody>
            </p:sp>
            <p:sp>
              <p:nvSpPr>
                <p:cNvPr id="41116" name="Oval 156"/>
                <p:cNvSpPr>
                  <a:spLocks noChangeArrowheads="1"/>
                </p:cNvSpPr>
                <p:nvPr/>
              </p:nvSpPr>
              <p:spPr bwMode="gray">
                <a:xfrm>
                  <a:off x="2064" y="959"/>
                  <a:ext cx="291" cy="29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0C0C0">
                        <a:gamma/>
                        <a:shade val="46275"/>
                        <a:invGamma/>
                      </a:srgbClr>
                    </a:gs>
                    <a:gs pos="100000">
                      <a:srgbClr val="C0C0C0"/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  <a:effectLst/>
              </p:spPr>
              <p:txBody>
                <a:bodyPr vert="eaVert" wrap="none" anchor="ctr"/>
                <a:lstStyle/>
                <a:p>
                  <a:endParaRPr lang="ru-RU"/>
                </a:p>
              </p:txBody>
            </p:sp>
            <p:sp>
              <p:nvSpPr>
                <p:cNvPr id="41117" name="Oval 157"/>
                <p:cNvSpPr>
                  <a:spLocks noChangeArrowheads="1"/>
                </p:cNvSpPr>
                <p:nvPr/>
              </p:nvSpPr>
              <p:spPr bwMode="gray">
                <a:xfrm>
                  <a:off x="2068" y="961"/>
                  <a:ext cx="283" cy="28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0C0C0">
                        <a:alpha val="0"/>
                      </a:srgbClr>
                    </a:gs>
                    <a:gs pos="100000">
                      <a:srgbClr val="C0C0C0">
                        <a:gamma/>
                        <a:tint val="34902"/>
                        <a:invGamma/>
                      </a:srgbClr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  <a:effectLst/>
              </p:spPr>
              <p:txBody>
                <a:bodyPr vert="eaVert" wrap="none" anchor="ctr"/>
                <a:lstStyle/>
                <a:p>
                  <a:endParaRPr lang="ru-RU"/>
                </a:p>
              </p:txBody>
            </p:sp>
            <p:sp>
              <p:nvSpPr>
                <p:cNvPr id="41118" name="Oval 158"/>
                <p:cNvSpPr>
                  <a:spLocks noChangeArrowheads="1"/>
                </p:cNvSpPr>
                <p:nvPr/>
              </p:nvSpPr>
              <p:spPr bwMode="gray">
                <a:xfrm>
                  <a:off x="2071" y="963"/>
                  <a:ext cx="270" cy="26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0C0C0">
                        <a:gamma/>
                        <a:shade val="79216"/>
                        <a:invGamma/>
                      </a:srgbClr>
                    </a:gs>
                    <a:gs pos="100000">
                      <a:srgbClr val="C0C0C0">
                        <a:alpha val="48000"/>
                      </a:srgbClr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  <a:effectLst/>
              </p:spPr>
              <p:txBody>
                <a:bodyPr vert="eaVert" wrap="none" anchor="ctr"/>
                <a:lstStyle/>
                <a:p>
                  <a:endParaRPr lang="ru-RU"/>
                </a:p>
              </p:txBody>
            </p:sp>
            <p:sp>
              <p:nvSpPr>
                <p:cNvPr id="41119" name="Oval 159"/>
                <p:cNvSpPr>
                  <a:spLocks noChangeArrowheads="1"/>
                </p:cNvSpPr>
                <p:nvPr/>
              </p:nvSpPr>
              <p:spPr bwMode="gray">
                <a:xfrm>
                  <a:off x="2086" y="971"/>
                  <a:ext cx="240" cy="21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0C0C0">
                        <a:gamma/>
                        <a:tint val="0"/>
                        <a:invGamma/>
                      </a:srgbClr>
                    </a:gs>
                    <a:gs pos="100000">
                      <a:srgbClr val="C0C0C0">
                        <a:alpha val="38000"/>
                      </a:srgbClr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  <a:effectLst/>
              </p:spPr>
              <p:txBody>
                <a:bodyPr vert="eaVert" wrap="none" anchor="ctr"/>
                <a:lstStyle/>
                <a:p>
                  <a:endParaRPr lang="ru-RU"/>
                </a:p>
              </p:txBody>
            </p:sp>
          </p:grpSp>
          <p:sp>
            <p:nvSpPr>
              <p:cNvPr id="41120" name="Text Box 160"/>
              <p:cNvSpPr txBox="1">
                <a:spLocks noChangeArrowheads="1"/>
              </p:cNvSpPr>
              <p:nvPr/>
            </p:nvSpPr>
            <p:spPr bwMode="gray">
              <a:xfrm>
                <a:off x="1326" y="1248"/>
                <a:ext cx="223" cy="288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2400" b="1">
                    <a:solidFill>
                      <a:srgbClr val="000000"/>
                    </a:solidFill>
                  </a:rPr>
                  <a:t>1</a:t>
                </a:r>
              </a:p>
            </p:txBody>
          </p:sp>
        </p:grpSp>
      </p:grpSp>
      <p:grpSp>
        <p:nvGrpSpPr>
          <p:cNvPr id="41121" name="Group 161"/>
          <p:cNvGrpSpPr>
            <a:grpSpLocks/>
          </p:cNvGrpSpPr>
          <p:nvPr/>
        </p:nvGrpSpPr>
        <p:grpSpPr bwMode="auto">
          <a:xfrm>
            <a:off x="1905000" y="3921125"/>
            <a:ext cx="5940000" cy="631825"/>
            <a:chOff x="1248" y="2326"/>
            <a:chExt cx="3360" cy="398"/>
          </a:xfrm>
        </p:grpSpPr>
        <p:sp>
          <p:nvSpPr>
            <p:cNvPr id="41122" name="Line 162"/>
            <p:cNvSpPr>
              <a:spLocks noChangeShapeType="1"/>
            </p:cNvSpPr>
            <p:nvPr/>
          </p:nvSpPr>
          <p:spPr bwMode="auto">
            <a:xfrm>
              <a:off x="1584" y="2662"/>
              <a:ext cx="3024" cy="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 type="oval" w="med" len="med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123" name="Text Box 163"/>
            <p:cNvSpPr txBox="1">
              <a:spLocks noChangeArrowheads="1"/>
            </p:cNvSpPr>
            <p:nvPr/>
          </p:nvSpPr>
          <p:spPr bwMode="auto">
            <a:xfrm>
              <a:off x="1728" y="2326"/>
              <a:ext cx="2736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/>
              <a:r>
                <a:rPr lang="ru-RU" sz="2400" dirty="0" smtClean="0"/>
                <a:t>Основные понятия логики</a:t>
              </a:r>
              <a:endParaRPr lang="en-US" sz="2400" dirty="0"/>
            </a:p>
          </p:txBody>
        </p:sp>
        <p:grpSp>
          <p:nvGrpSpPr>
            <p:cNvPr id="41124" name="Group 164"/>
            <p:cNvGrpSpPr>
              <a:grpSpLocks/>
            </p:cNvGrpSpPr>
            <p:nvPr/>
          </p:nvGrpSpPr>
          <p:grpSpPr bwMode="auto">
            <a:xfrm>
              <a:off x="1248" y="2340"/>
              <a:ext cx="384" cy="384"/>
              <a:chOff x="1248" y="1200"/>
              <a:chExt cx="384" cy="384"/>
            </a:xfrm>
          </p:grpSpPr>
          <p:grpSp>
            <p:nvGrpSpPr>
              <p:cNvPr id="41125" name="Group 165"/>
              <p:cNvGrpSpPr>
                <a:grpSpLocks/>
              </p:cNvGrpSpPr>
              <p:nvPr/>
            </p:nvGrpSpPr>
            <p:grpSpPr bwMode="auto">
              <a:xfrm>
                <a:off x="1248" y="1200"/>
                <a:ext cx="384" cy="384"/>
                <a:chOff x="2016" y="912"/>
                <a:chExt cx="384" cy="384"/>
              </a:xfrm>
            </p:grpSpPr>
            <p:sp>
              <p:nvSpPr>
                <p:cNvPr id="41126" name="Text Box 166"/>
                <p:cNvSpPr txBox="1">
                  <a:spLocks noChangeArrowheads="1"/>
                </p:cNvSpPr>
                <p:nvPr/>
              </p:nvSpPr>
              <p:spPr bwMode="gray">
                <a:xfrm>
                  <a:off x="2094" y="960"/>
                  <a:ext cx="223" cy="288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ctr" eaLnBrk="0" hangingPunct="0"/>
                  <a:r>
                    <a:rPr lang="en-US" sz="2400" b="1">
                      <a:solidFill>
                        <a:srgbClr val="000000"/>
                      </a:solidFill>
                    </a:rPr>
                    <a:t>3</a:t>
                  </a:r>
                </a:p>
              </p:txBody>
            </p:sp>
            <p:sp>
              <p:nvSpPr>
                <p:cNvPr id="41127" name="Oval 167"/>
                <p:cNvSpPr>
                  <a:spLocks noChangeArrowheads="1"/>
                </p:cNvSpPr>
                <p:nvPr/>
              </p:nvSpPr>
              <p:spPr bwMode="gray">
                <a:xfrm>
                  <a:off x="2016" y="912"/>
                  <a:ext cx="384" cy="384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endParaRPr lang="ru-RU"/>
                </a:p>
              </p:txBody>
            </p:sp>
            <p:sp>
              <p:nvSpPr>
                <p:cNvPr id="41128" name="Oval 168"/>
                <p:cNvSpPr>
                  <a:spLocks noChangeArrowheads="1"/>
                </p:cNvSpPr>
                <p:nvPr/>
              </p:nvSpPr>
              <p:spPr bwMode="gray">
                <a:xfrm>
                  <a:off x="2016" y="912"/>
                  <a:ext cx="384" cy="384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alpha val="32001"/>
                      </a:schemeClr>
                    </a:gs>
                    <a:gs pos="100000">
                      <a:schemeClr val="hlink">
                        <a:gamma/>
                        <a:shade val="0"/>
                        <a:invGamma/>
                        <a:alpha val="89999"/>
                      </a:schemeClr>
                    </a:gs>
                  </a:gsLst>
                  <a:lin ang="27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endParaRPr lang="ru-RU"/>
                </a:p>
              </p:txBody>
            </p:sp>
            <p:sp>
              <p:nvSpPr>
                <p:cNvPr id="41129" name="Oval 169"/>
                <p:cNvSpPr>
                  <a:spLocks noChangeArrowheads="1"/>
                </p:cNvSpPr>
                <p:nvPr/>
              </p:nvSpPr>
              <p:spPr bwMode="gray">
                <a:xfrm>
                  <a:off x="2034" y="918"/>
                  <a:ext cx="334" cy="334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shade val="54118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54118"/>
                        <a:invGamma/>
                      </a:schemeClr>
                    </a:gs>
                  </a:gsLst>
                  <a:lin ang="189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ru-RU"/>
                </a:p>
              </p:txBody>
            </p:sp>
            <p:sp>
              <p:nvSpPr>
                <p:cNvPr id="41130" name="Oval 170"/>
                <p:cNvSpPr>
                  <a:spLocks noChangeArrowheads="1"/>
                </p:cNvSpPr>
                <p:nvPr/>
              </p:nvSpPr>
              <p:spPr bwMode="gray">
                <a:xfrm>
                  <a:off x="2040" y="936"/>
                  <a:ext cx="334" cy="334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shade val="63529"/>
                        <a:invGamma/>
                      </a:schemeClr>
                    </a:gs>
                    <a:gs pos="100000">
                      <a:schemeClr val="hlink">
                        <a:alpha val="0"/>
                      </a:schemeClr>
                    </a:gs>
                  </a:gsLst>
                  <a:lin ang="27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ru-RU"/>
                </a:p>
              </p:txBody>
            </p:sp>
            <p:sp>
              <p:nvSpPr>
                <p:cNvPr id="41131" name="Oval 171"/>
                <p:cNvSpPr>
                  <a:spLocks noChangeArrowheads="1"/>
                </p:cNvSpPr>
                <p:nvPr/>
              </p:nvSpPr>
              <p:spPr bwMode="gray">
                <a:xfrm>
                  <a:off x="2052" y="948"/>
                  <a:ext cx="300" cy="300"/>
                </a:xfrm>
                <a:prstGeom prst="ellipse">
                  <a:avLst/>
                </a:prstGeom>
                <a:solidFill>
                  <a:srgbClr val="333333"/>
                </a:soli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ru-RU"/>
                </a:p>
              </p:txBody>
            </p:sp>
            <p:sp>
              <p:nvSpPr>
                <p:cNvPr id="41132" name="Oval 172"/>
                <p:cNvSpPr>
                  <a:spLocks noChangeArrowheads="1"/>
                </p:cNvSpPr>
                <p:nvPr/>
              </p:nvSpPr>
              <p:spPr bwMode="gray">
                <a:xfrm>
                  <a:off x="2064" y="959"/>
                  <a:ext cx="291" cy="29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0C0C0">
                        <a:gamma/>
                        <a:shade val="46275"/>
                        <a:invGamma/>
                      </a:srgbClr>
                    </a:gs>
                    <a:gs pos="100000">
                      <a:srgbClr val="C0C0C0"/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  <a:effectLst/>
              </p:spPr>
              <p:txBody>
                <a:bodyPr vert="eaVert" wrap="none" anchor="ctr"/>
                <a:lstStyle/>
                <a:p>
                  <a:endParaRPr lang="ru-RU"/>
                </a:p>
              </p:txBody>
            </p:sp>
            <p:sp>
              <p:nvSpPr>
                <p:cNvPr id="41133" name="Oval 173"/>
                <p:cNvSpPr>
                  <a:spLocks noChangeArrowheads="1"/>
                </p:cNvSpPr>
                <p:nvPr/>
              </p:nvSpPr>
              <p:spPr bwMode="gray">
                <a:xfrm>
                  <a:off x="2068" y="961"/>
                  <a:ext cx="283" cy="28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0C0C0">
                        <a:alpha val="0"/>
                      </a:srgbClr>
                    </a:gs>
                    <a:gs pos="100000">
                      <a:srgbClr val="C0C0C0">
                        <a:gamma/>
                        <a:tint val="34902"/>
                        <a:invGamma/>
                      </a:srgbClr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  <a:effectLst/>
              </p:spPr>
              <p:txBody>
                <a:bodyPr vert="eaVert" wrap="none" anchor="ctr"/>
                <a:lstStyle/>
                <a:p>
                  <a:endParaRPr lang="ru-RU"/>
                </a:p>
              </p:txBody>
            </p:sp>
            <p:sp>
              <p:nvSpPr>
                <p:cNvPr id="41134" name="Oval 174"/>
                <p:cNvSpPr>
                  <a:spLocks noChangeArrowheads="1"/>
                </p:cNvSpPr>
                <p:nvPr/>
              </p:nvSpPr>
              <p:spPr bwMode="gray">
                <a:xfrm>
                  <a:off x="2071" y="963"/>
                  <a:ext cx="270" cy="26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0C0C0">
                        <a:gamma/>
                        <a:shade val="79216"/>
                        <a:invGamma/>
                      </a:srgbClr>
                    </a:gs>
                    <a:gs pos="100000">
                      <a:srgbClr val="C0C0C0">
                        <a:alpha val="48000"/>
                      </a:srgbClr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  <a:effectLst/>
              </p:spPr>
              <p:txBody>
                <a:bodyPr vert="eaVert" wrap="none" anchor="ctr"/>
                <a:lstStyle/>
                <a:p>
                  <a:endParaRPr lang="ru-RU"/>
                </a:p>
              </p:txBody>
            </p:sp>
            <p:sp>
              <p:nvSpPr>
                <p:cNvPr id="41135" name="Oval 175"/>
                <p:cNvSpPr>
                  <a:spLocks noChangeArrowheads="1"/>
                </p:cNvSpPr>
                <p:nvPr/>
              </p:nvSpPr>
              <p:spPr bwMode="gray">
                <a:xfrm>
                  <a:off x="2086" y="971"/>
                  <a:ext cx="240" cy="21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0C0C0">
                        <a:gamma/>
                        <a:tint val="0"/>
                        <a:invGamma/>
                      </a:srgbClr>
                    </a:gs>
                    <a:gs pos="100000">
                      <a:srgbClr val="C0C0C0">
                        <a:alpha val="38000"/>
                      </a:srgbClr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  <a:effectLst/>
              </p:spPr>
              <p:txBody>
                <a:bodyPr vert="eaVert" wrap="none" anchor="ctr"/>
                <a:lstStyle/>
                <a:p>
                  <a:endParaRPr lang="ru-RU"/>
                </a:p>
              </p:txBody>
            </p:sp>
          </p:grpSp>
          <p:sp>
            <p:nvSpPr>
              <p:cNvPr id="41136" name="Text Box 176"/>
              <p:cNvSpPr txBox="1">
                <a:spLocks noChangeArrowheads="1"/>
              </p:cNvSpPr>
              <p:nvPr/>
            </p:nvSpPr>
            <p:spPr bwMode="gray">
              <a:xfrm>
                <a:off x="1326" y="1248"/>
                <a:ext cx="223" cy="288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2400" b="1">
                    <a:solidFill>
                      <a:srgbClr val="000000"/>
                    </a:solidFill>
                  </a:rPr>
                  <a:t>3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ru-RU" dirty="0" smtClean="0"/>
              <a:t>Формальная логика</a:t>
            </a:r>
            <a:endParaRPr lang="en-US" dirty="0"/>
          </a:p>
        </p:txBody>
      </p:sp>
      <p:sp>
        <p:nvSpPr>
          <p:cNvPr id="20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7124700" y="152400"/>
            <a:ext cx="2019300" cy="307975"/>
          </a:xfrm>
        </p:spPr>
        <p:txBody>
          <a:bodyPr/>
          <a:lstStyle/>
          <a:p>
            <a:r>
              <a:rPr lang="en-US" dirty="0" smtClean="0"/>
              <a:t>DVS films – Saratov - 2012</a:t>
            </a:r>
            <a:endParaRPr lang="en-US" dirty="0"/>
          </a:p>
        </p:txBody>
      </p:sp>
      <p:pic>
        <p:nvPicPr>
          <p:cNvPr id="21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32858" y="1285860"/>
            <a:ext cx="1825422" cy="46434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2" name="Прямоугольник 21"/>
          <p:cNvSpPr/>
          <p:nvPr/>
        </p:nvSpPr>
        <p:spPr>
          <a:xfrm>
            <a:off x="214282" y="1428736"/>
            <a:ext cx="657229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ru-RU" sz="2000" b="1" dirty="0" err="1" smtClean="0">
                <a:solidFill>
                  <a:srgbClr val="FFFF00"/>
                </a:solidFill>
              </a:rPr>
              <a:t>Форма́льная</a:t>
            </a:r>
            <a:r>
              <a:rPr lang="ru-RU" sz="2000" b="1" dirty="0" smtClean="0">
                <a:solidFill>
                  <a:srgbClr val="FFFF00"/>
                </a:solidFill>
              </a:rPr>
              <a:t> </a:t>
            </a:r>
            <a:r>
              <a:rPr lang="ru-RU" sz="2000" b="1" dirty="0" err="1" smtClean="0">
                <a:solidFill>
                  <a:srgbClr val="FFFF00"/>
                </a:solidFill>
              </a:rPr>
              <a:t>ло́гика</a:t>
            </a:r>
            <a:r>
              <a:rPr lang="ru-RU" sz="2000" dirty="0" smtClean="0">
                <a:solidFill>
                  <a:srgbClr val="FFFF00"/>
                </a:solidFill>
              </a:rPr>
              <a:t> </a:t>
            </a:r>
            <a:r>
              <a:rPr lang="ru-RU" sz="2000" dirty="0" smtClean="0"/>
              <a:t>— конструирование и исследование правил преобразования высказываний, сохраняющих их истинностное значение безотносительно к содержанию входящих в эти высказывания понятий. </a:t>
            </a:r>
            <a:endParaRPr lang="ru-RU" sz="2000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285720" y="3556853"/>
            <a:ext cx="650085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ru-RU" sz="2000" dirty="0" smtClean="0"/>
              <a:t>Основоположником формальной логики является </a:t>
            </a:r>
            <a:r>
              <a:rPr lang="ru-RU" sz="2000" b="1" dirty="0" smtClean="0">
                <a:solidFill>
                  <a:srgbClr val="FFFF00"/>
                </a:solidFill>
              </a:rPr>
              <a:t>Аристотель</a:t>
            </a:r>
            <a:r>
              <a:rPr lang="ru-RU" sz="2000" dirty="0" smtClean="0"/>
              <a:t>, чьи труды о логике </a:t>
            </a:r>
          </a:p>
          <a:p>
            <a:pPr algn="just">
              <a:lnSpc>
                <a:spcPct val="120000"/>
              </a:lnSpc>
            </a:pPr>
            <a:r>
              <a:rPr lang="ru-RU" sz="2000" dirty="0" smtClean="0"/>
              <a:t>в дальнейшем стали основой данного течения.</a:t>
            </a:r>
          </a:p>
          <a:p>
            <a:pPr algn="just">
              <a:lnSpc>
                <a:spcPct val="120000"/>
              </a:lnSpc>
            </a:pPr>
            <a:endParaRPr lang="ru-RU" sz="2000" dirty="0" smtClean="0"/>
          </a:p>
          <a:p>
            <a:pPr algn="just">
              <a:lnSpc>
                <a:spcPct val="120000"/>
              </a:lnSpc>
            </a:pPr>
            <a:r>
              <a:rPr lang="ru-RU" sz="2000" dirty="0" smtClean="0"/>
              <a:t>В истории философии — отдельный раздел или направление логики конца XIX—начала XX века. 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ru-RU" dirty="0" smtClean="0"/>
              <a:t>Основные понятия логики</a:t>
            </a:r>
            <a:endParaRPr lang="en-US" dirty="0"/>
          </a:p>
        </p:txBody>
      </p:sp>
      <p:sp>
        <p:nvSpPr>
          <p:cNvPr id="20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7124700" y="152400"/>
            <a:ext cx="2019300" cy="307975"/>
          </a:xfrm>
        </p:spPr>
        <p:txBody>
          <a:bodyPr/>
          <a:lstStyle/>
          <a:p>
            <a:r>
              <a:rPr lang="en-US" dirty="0" smtClean="0"/>
              <a:t>DVS films – Saratov - 2012</a:t>
            </a:r>
            <a:endParaRPr lang="en-US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42844" y="1281089"/>
            <a:ext cx="8858312" cy="466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  <a:buFontTx/>
              <a:buChar char="•"/>
            </a:pPr>
            <a:r>
              <a:rPr lang="ru-RU" b="1" dirty="0" smtClean="0">
                <a:solidFill>
                  <a:srgbClr val="FFFF00"/>
                </a:solidFill>
              </a:rPr>
              <a:t>Высказывание</a:t>
            </a:r>
            <a:r>
              <a:rPr lang="ru-RU" dirty="0" smtClean="0">
                <a:solidFill>
                  <a:schemeClr val="hlink"/>
                </a:solidFill>
              </a:rPr>
              <a:t> </a:t>
            </a:r>
            <a:r>
              <a:rPr lang="ru-RU" dirty="0" smtClean="0"/>
              <a:t>(суждение) – некоторое предложение, которое может быть истинно (верно) или ложно.</a:t>
            </a:r>
          </a:p>
          <a:p>
            <a:pPr algn="just">
              <a:lnSpc>
                <a:spcPct val="110000"/>
              </a:lnSpc>
            </a:pPr>
            <a:endParaRPr lang="ru-RU" dirty="0" smtClean="0"/>
          </a:p>
          <a:p>
            <a:pPr algn="just">
              <a:lnSpc>
                <a:spcPct val="110000"/>
              </a:lnSpc>
              <a:buFontTx/>
              <a:buChar char="•"/>
            </a:pPr>
            <a:r>
              <a:rPr lang="ru-RU" b="1" dirty="0" smtClean="0">
                <a:solidFill>
                  <a:srgbClr val="FFFF00"/>
                </a:solidFill>
              </a:rPr>
              <a:t>Утверждение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smtClean="0"/>
              <a:t>– суждение, которое требуется доказать или опровергнуть.</a:t>
            </a:r>
          </a:p>
          <a:p>
            <a:pPr algn="just">
              <a:lnSpc>
                <a:spcPct val="110000"/>
              </a:lnSpc>
            </a:pPr>
            <a:endParaRPr lang="ru-RU" dirty="0" smtClean="0">
              <a:solidFill>
                <a:schemeClr val="hlink"/>
              </a:solidFill>
            </a:endParaRPr>
          </a:p>
          <a:p>
            <a:pPr algn="just">
              <a:lnSpc>
                <a:spcPct val="110000"/>
              </a:lnSpc>
              <a:buFontTx/>
              <a:buChar char="•"/>
            </a:pPr>
            <a:r>
              <a:rPr lang="ru-RU" b="1" dirty="0" smtClean="0">
                <a:solidFill>
                  <a:srgbClr val="FFFF00"/>
                </a:solidFill>
              </a:rPr>
              <a:t>Рассуждение</a:t>
            </a:r>
            <a:r>
              <a:rPr lang="ru-RU" dirty="0" smtClean="0"/>
              <a:t> – цепочка высказываний или утверждений, определенным образом связанных друг с другом.</a:t>
            </a:r>
          </a:p>
          <a:p>
            <a:pPr algn="just">
              <a:lnSpc>
                <a:spcPct val="110000"/>
              </a:lnSpc>
            </a:pPr>
            <a:endParaRPr lang="ru-RU" dirty="0" smtClean="0"/>
          </a:p>
          <a:p>
            <a:pPr algn="just">
              <a:lnSpc>
                <a:spcPct val="110000"/>
              </a:lnSpc>
              <a:buFontTx/>
              <a:buChar char="•"/>
            </a:pPr>
            <a:r>
              <a:rPr lang="ru-RU" b="1" dirty="0" smtClean="0">
                <a:solidFill>
                  <a:srgbClr val="FFFF00"/>
                </a:solidFill>
              </a:rPr>
              <a:t>Умозаключение</a:t>
            </a:r>
            <a:r>
              <a:rPr lang="ru-RU" dirty="0" smtClean="0"/>
              <a:t> – логическая операция, в результате которой из одного или нескольких данных суждений получается (выводится) новое суждение.</a:t>
            </a:r>
          </a:p>
          <a:p>
            <a:pPr algn="just">
              <a:lnSpc>
                <a:spcPct val="110000"/>
              </a:lnSpc>
            </a:pPr>
            <a:endParaRPr lang="ru-RU" dirty="0" smtClean="0"/>
          </a:p>
          <a:p>
            <a:pPr algn="just">
              <a:lnSpc>
                <a:spcPct val="110000"/>
              </a:lnSpc>
              <a:buFontTx/>
              <a:buChar char="•"/>
            </a:pPr>
            <a:r>
              <a:rPr lang="ru-RU" b="1" dirty="0" smtClean="0">
                <a:solidFill>
                  <a:srgbClr val="FFFF00"/>
                </a:solidFill>
              </a:rPr>
              <a:t>Логическое выражение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smtClean="0"/>
              <a:t>– запись или устное утверждение, в которое, наряду с постоянными, обязательно входят переменные величины (объекты). В зависимости от значений этих переменных логическое выражение может принимать одно из двух возможных значений: ИСТИНА или ЛОЖЬ.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Логические законы</a:t>
            </a:r>
            <a:endParaRPr lang="en-US" dirty="0"/>
          </a:p>
        </p:txBody>
      </p:sp>
      <p:sp>
        <p:nvSpPr>
          <p:cNvPr id="20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7124700" y="152400"/>
            <a:ext cx="2019300" cy="307975"/>
          </a:xfrm>
        </p:spPr>
        <p:txBody>
          <a:bodyPr/>
          <a:lstStyle/>
          <a:p>
            <a:r>
              <a:rPr lang="en-US" dirty="0" smtClean="0"/>
              <a:t>DVS films – Saratov - 2012</a:t>
            </a:r>
            <a:endParaRPr lang="en-US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-32" y="1248812"/>
            <a:ext cx="8929718" cy="23945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  <a:buFontTx/>
              <a:buChar char="•"/>
            </a:pPr>
            <a:r>
              <a:rPr lang="ru-RU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Закон противоречия </a:t>
            </a:r>
            <a:r>
              <a:rPr lang="ru-RU" sz="20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— «не противоречь сам себе».</a:t>
            </a:r>
            <a:r>
              <a:rPr lang="ru-RU" sz="2000" dirty="0" smtClean="0"/>
              <a:t> </a:t>
            </a:r>
            <a:r>
              <a:rPr lang="ru-RU" dirty="0" smtClean="0"/>
              <a:t>Два несовместимых суждения не могут быть одновременно истинными</a:t>
            </a:r>
            <a:r>
              <a:rPr lang="ru-RU" sz="2000" dirty="0" smtClean="0"/>
              <a:t>. </a:t>
            </a:r>
          </a:p>
          <a:p>
            <a:pPr algn="just">
              <a:lnSpc>
                <a:spcPct val="110000"/>
              </a:lnSpc>
              <a:buFontTx/>
              <a:buChar char="•"/>
            </a:pPr>
            <a:r>
              <a:rPr lang="ru-RU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Закон исключенного третьего </a:t>
            </a:r>
            <a:r>
              <a:rPr lang="ru-RU" sz="20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— «А или </a:t>
            </a:r>
            <a:r>
              <a:rPr lang="ru-RU" sz="2000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не-А</a:t>
            </a:r>
            <a:r>
              <a:rPr lang="ru-RU" sz="20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истинно, третьего не дано».</a:t>
            </a:r>
            <a:r>
              <a:rPr lang="ru-RU" sz="2000" dirty="0" smtClean="0"/>
              <a:t> </a:t>
            </a:r>
            <a:r>
              <a:rPr lang="ru-RU" dirty="0" smtClean="0"/>
              <a:t>Два противоположных суждения не могут быть одновременно ложными (либо истинными), одно из них необходимо истинно (либо ложно).</a:t>
            </a:r>
          </a:p>
          <a:p>
            <a:pPr algn="just">
              <a:lnSpc>
                <a:spcPct val="110000"/>
              </a:lnSpc>
              <a:buFontTx/>
              <a:buChar char="•"/>
            </a:pPr>
            <a:r>
              <a:rPr lang="ru-RU" sz="20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Зако́н</a:t>
            </a:r>
            <a:r>
              <a:rPr lang="ru-RU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0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то́ждества</a:t>
            </a:r>
            <a:r>
              <a:rPr lang="ru-RU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0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—«Если А, то А, или А ≡ А». </a:t>
            </a:r>
            <a:r>
              <a:rPr lang="ru-RU" dirty="0" smtClean="0"/>
              <a:t>Предмет суждения должен оставаться тождественным самому себе в этом суждении.</a:t>
            </a:r>
            <a:r>
              <a:rPr lang="ru-RU" sz="2000" dirty="0" smtClean="0"/>
              <a:t> </a:t>
            </a:r>
            <a:endParaRPr lang="ru-RU" sz="2000" dirty="0"/>
          </a:p>
        </p:txBody>
      </p:sp>
      <p:sp>
        <p:nvSpPr>
          <p:cNvPr id="6" name="AutoShape 9"/>
          <p:cNvSpPr>
            <a:spLocks noChangeArrowheads="1"/>
          </p:cNvSpPr>
          <p:nvPr/>
        </p:nvSpPr>
        <p:spPr bwMode="auto">
          <a:xfrm>
            <a:off x="642910" y="3857628"/>
            <a:ext cx="7848600" cy="1905000"/>
          </a:xfrm>
          <a:prstGeom prst="wedgeRectCallout">
            <a:avLst>
              <a:gd name="adj1" fmla="val -43870"/>
              <a:gd name="adj2" fmla="val 63583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/>
            <a:r>
              <a:rPr lang="ru-RU" b="1" dirty="0">
                <a:solidFill>
                  <a:srgbClr val="603D16"/>
                </a:solidFill>
              </a:rPr>
              <a:t>Простой категорический </a:t>
            </a:r>
            <a:r>
              <a:rPr lang="ru-RU" b="1" dirty="0" err="1">
                <a:solidFill>
                  <a:srgbClr val="603D16"/>
                </a:solidFill>
              </a:rPr>
              <a:t>силлоги́зм</a:t>
            </a:r>
            <a:r>
              <a:rPr lang="ru-RU" b="1" dirty="0">
                <a:solidFill>
                  <a:srgbClr val="603D16"/>
                </a:solidFill>
              </a:rPr>
              <a:t> </a:t>
            </a:r>
            <a:r>
              <a:rPr lang="ru-RU" dirty="0">
                <a:solidFill>
                  <a:srgbClr val="603D16"/>
                </a:solidFill>
              </a:rPr>
              <a:t>(греч. </a:t>
            </a:r>
            <a:r>
              <a:rPr lang="ru-RU" dirty="0" err="1">
                <a:solidFill>
                  <a:srgbClr val="603D16"/>
                </a:solidFill>
              </a:rPr>
              <a:t>συλλογισμός</a:t>
            </a:r>
            <a:r>
              <a:rPr lang="ru-RU" dirty="0">
                <a:solidFill>
                  <a:srgbClr val="603D16"/>
                </a:solidFill>
              </a:rPr>
              <a:t>) — рассуждение, состоящее из трёх простых атрибутивных высказываний: </a:t>
            </a:r>
            <a:r>
              <a:rPr lang="ru-RU" b="1" dirty="0">
                <a:solidFill>
                  <a:srgbClr val="603D16"/>
                </a:solidFill>
              </a:rPr>
              <a:t>двух посылок</a:t>
            </a:r>
            <a:r>
              <a:rPr lang="ru-RU" dirty="0">
                <a:solidFill>
                  <a:srgbClr val="603D16"/>
                </a:solidFill>
              </a:rPr>
              <a:t> и одного </a:t>
            </a:r>
            <a:r>
              <a:rPr lang="ru-RU" b="1" dirty="0">
                <a:solidFill>
                  <a:srgbClr val="603D16"/>
                </a:solidFill>
              </a:rPr>
              <a:t>заключения</a:t>
            </a:r>
            <a:r>
              <a:rPr lang="ru-RU" dirty="0">
                <a:solidFill>
                  <a:srgbClr val="603D16"/>
                </a:solidFill>
              </a:rPr>
              <a:t>. </a:t>
            </a:r>
          </a:p>
          <a:p>
            <a:pPr algn="just"/>
            <a:r>
              <a:rPr lang="ru-RU" dirty="0">
                <a:solidFill>
                  <a:srgbClr val="603D16"/>
                </a:solidFill>
              </a:rPr>
              <a:t>Посылки силлогизма разделяются на </a:t>
            </a:r>
            <a:r>
              <a:rPr lang="ru-RU" dirty="0" err="1">
                <a:solidFill>
                  <a:srgbClr val="603D16"/>
                </a:solidFill>
              </a:rPr>
              <a:t>бо́льшую</a:t>
            </a:r>
            <a:r>
              <a:rPr lang="ru-RU" dirty="0">
                <a:solidFill>
                  <a:srgbClr val="603D16"/>
                </a:solidFill>
              </a:rPr>
              <a:t> (которая содержит предикат заключения) и меньшую (которая содержит субъект заключения).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33400"/>
            <a:ext cx="9001156" cy="457200"/>
          </a:xfrm>
        </p:spPr>
        <p:txBody>
          <a:bodyPr/>
          <a:lstStyle/>
          <a:p>
            <a:r>
              <a:rPr lang="ru-RU" sz="3600" dirty="0" smtClean="0"/>
              <a:t>Простой категорический силлогизм</a:t>
            </a:r>
            <a:endParaRPr lang="en-US" sz="3600" dirty="0"/>
          </a:p>
        </p:txBody>
      </p:sp>
      <p:sp>
        <p:nvSpPr>
          <p:cNvPr id="1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7124700" y="152400"/>
            <a:ext cx="2019300" cy="307975"/>
          </a:xfrm>
        </p:spPr>
        <p:txBody>
          <a:bodyPr/>
          <a:lstStyle/>
          <a:p>
            <a:r>
              <a:rPr lang="en-US" dirty="0" smtClean="0"/>
              <a:t>DVS films – Saratov - 2012</a:t>
            </a:r>
            <a:endParaRPr lang="en-US" dirty="0"/>
          </a:p>
        </p:txBody>
      </p:sp>
      <p:sp>
        <p:nvSpPr>
          <p:cNvPr id="16" name="Rectangle 9"/>
          <p:cNvSpPr>
            <a:spLocks noChangeArrowheads="1"/>
          </p:cNvSpPr>
          <p:nvPr/>
        </p:nvSpPr>
        <p:spPr bwMode="auto">
          <a:xfrm>
            <a:off x="785786" y="3571876"/>
            <a:ext cx="2895600" cy="11430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Всякий человек смертен </a:t>
            </a:r>
          </a:p>
          <a:p>
            <a:pPr algn="ctr"/>
            <a:r>
              <a:rPr lang="ru-RU" sz="2000" b="1" u="sng" dirty="0" err="1">
                <a:solidFill>
                  <a:srgbClr val="C00000"/>
                </a:solidFill>
              </a:rPr>
              <a:t>бо́льшая</a:t>
            </a:r>
            <a:r>
              <a:rPr lang="ru-RU" sz="2000" b="1" u="sng" dirty="0">
                <a:solidFill>
                  <a:srgbClr val="C00000"/>
                </a:solidFill>
              </a:rPr>
              <a:t> посылка</a:t>
            </a:r>
          </a:p>
        </p:txBody>
      </p:sp>
      <p:sp>
        <p:nvSpPr>
          <p:cNvPr id="17" name="AutoShape 10"/>
          <p:cNvSpPr>
            <a:spLocks noChangeArrowheads="1"/>
          </p:cNvSpPr>
          <p:nvPr/>
        </p:nvSpPr>
        <p:spPr bwMode="auto">
          <a:xfrm>
            <a:off x="500034" y="4929198"/>
            <a:ext cx="3500462" cy="1500198"/>
          </a:xfrm>
          <a:prstGeom prst="diamond">
            <a:avLst/>
          </a:prstGeom>
          <a:solidFill>
            <a:srgbClr val="F7D96D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Сократ — человек </a:t>
            </a:r>
          </a:p>
          <a:p>
            <a:pPr algn="ctr"/>
            <a:r>
              <a:rPr lang="ru-RU" sz="2000" b="1" u="sng" dirty="0">
                <a:solidFill>
                  <a:srgbClr val="C00000"/>
                </a:solidFill>
              </a:rPr>
              <a:t>меньшая посылка</a:t>
            </a:r>
          </a:p>
        </p:txBody>
      </p:sp>
      <p:grpSp>
        <p:nvGrpSpPr>
          <p:cNvPr id="20" name="Группа 19"/>
          <p:cNvGrpSpPr/>
          <p:nvPr/>
        </p:nvGrpSpPr>
        <p:grpSpPr>
          <a:xfrm>
            <a:off x="4257684" y="3929066"/>
            <a:ext cx="4343400" cy="1905000"/>
            <a:chOff x="4257684" y="1785926"/>
            <a:chExt cx="4343400" cy="1905000"/>
          </a:xfrm>
        </p:grpSpPr>
        <p:sp>
          <p:nvSpPr>
            <p:cNvPr id="18" name="AutoShape 11"/>
            <p:cNvSpPr>
              <a:spLocks noChangeArrowheads="1"/>
            </p:cNvSpPr>
            <p:nvPr/>
          </p:nvSpPr>
          <p:spPr bwMode="auto">
            <a:xfrm>
              <a:off x="4257684" y="2243126"/>
              <a:ext cx="1143000" cy="990600"/>
            </a:xfrm>
            <a:prstGeom prst="rightArrow">
              <a:avLst>
                <a:gd name="adj1" fmla="val 50000"/>
                <a:gd name="adj2" fmla="val 28846"/>
              </a:avLst>
            </a:prstGeom>
            <a:solidFill>
              <a:srgbClr val="FF0000"/>
            </a:solidFill>
            <a:ln w="9525" algn="ctr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9" name="AutoShape 12"/>
            <p:cNvSpPr>
              <a:spLocks noChangeArrowheads="1"/>
            </p:cNvSpPr>
            <p:nvPr/>
          </p:nvSpPr>
          <p:spPr bwMode="auto">
            <a:xfrm>
              <a:off x="5857884" y="1785926"/>
              <a:ext cx="2743200" cy="1905000"/>
            </a:xfrm>
            <a:prstGeom prst="hexagon">
              <a:avLst>
                <a:gd name="adj" fmla="val 36000"/>
                <a:gd name="vf" fmla="val 115470"/>
              </a:avLst>
            </a:prstGeom>
            <a:gradFill rotWithShape="1">
              <a:gsLst>
                <a:gs pos="0">
                  <a:srgbClr val="F7D96D"/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ru-RU" b="1" dirty="0">
                  <a:solidFill>
                    <a:srgbClr val="C00000"/>
                  </a:solidFill>
                </a:rPr>
                <a:t>Сократ смертен </a:t>
              </a:r>
            </a:p>
            <a:p>
              <a:pPr algn="ctr"/>
              <a:r>
                <a:rPr lang="ru-RU" sz="2000" b="1" u="sng" dirty="0">
                  <a:solidFill>
                    <a:srgbClr val="C00000"/>
                  </a:solidFill>
                </a:rPr>
                <a:t>заключение</a:t>
              </a:r>
            </a:p>
          </p:txBody>
        </p:sp>
      </p:grpSp>
      <p:sp>
        <p:nvSpPr>
          <p:cNvPr id="23" name="Rectangle 7"/>
          <p:cNvSpPr>
            <a:spLocks noChangeArrowheads="1"/>
          </p:cNvSpPr>
          <p:nvPr/>
        </p:nvSpPr>
        <p:spPr bwMode="auto">
          <a:xfrm>
            <a:off x="0" y="1347132"/>
            <a:ext cx="9001156" cy="193899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l"/>
            <a:r>
              <a:rPr lang="ru-RU" sz="2000" b="1" dirty="0"/>
              <a:t>В силлогизм входит три термина:</a:t>
            </a:r>
          </a:p>
          <a:p>
            <a:pPr algn="l"/>
            <a:r>
              <a:rPr lang="ru-RU" sz="2000" b="1" dirty="0">
                <a:solidFill>
                  <a:srgbClr val="FFFF00"/>
                </a:solidFill>
              </a:rPr>
              <a:t>S — меньший термин:</a:t>
            </a:r>
            <a:r>
              <a:rPr lang="ru-RU" sz="2000" dirty="0">
                <a:solidFill>
                  <a:srgbClr val="FFFF00"/>
                </a:solidFill>
              </a:rPr>
              <a:t> </a:t>
            </a:r>
            <a:r>
              <a:rPr lang="ru-RU" sz="2000" dirty="0"/>
              <a:t>субъект заключения (входит также в меньшую посылку);</a:t>
            </a:r>
          </a:p>
          <a:p>
            <a:pPr algn="l"/>
            <a:r>
              <a:rPr lang="ru-RU" sz="2000" b="1" dirty="0">
                <a:solidFill>
                  <a:srgbClr val="FFFF00"/>
                </a:solidFill>
              </a:rPr>
              <a:t>P — больший термин:</a:t>
            </a:r>
            <a:r>
              <a:rPr lang="ru-RU" sz="2000" dirty="0">
                <a:solidFill>
                  <a:srgbClr val="FFFF00"/>
                </a:solidFill>
              </a:rPr>
              <a:t> </a:t>
            </a:r>
            <a:r>
              <a:rPr lang="ru-RU" sz="2000" dirty="0"/>
              <a:t>предикат заключения (входит также в большую посылку);</a:t>
            </a:r>
          </a:p>
          <a:p>
            <a:pPr algn="l"/>
            <a:r>
              <a:rPr lang="ru-RU" sz="2000" b="1" dirty="0">
                <a:solidFill>
                  <a:srgbClr val="FFFF00"/>
                </a:solidFill>
              </a:rPr>
              <a:t>M — средний термин:</a:t>
            </a:r>
            <a:r>
              <a:rPr lang="ru-RU" sz="2000" dirty="0">
                <a:solidFill>
                  <a:srgbClr val="FFFF00"/>
                </a:solidFill>
              </a:rPr>
              <a:t> </a:t>
            </a:r>
            <a:r>
              <a:rPr lang="ru-RU" sz="2000" dirty="0"/>
              <a:t>входит в обе посылки, но не входит в заключение.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 animBg="1"/>
      <p:bldP spid="17" grpId="0" build="p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Аналогия</a:t>
            </a:r>
            <a:endParaRPr lang="en-US" dirty="0"/>
          </a:p>
        </p:txBody>
      </p:sp>
      <p:sp>
        <p:nvSpPr>
          <p:cNvPr id="26" name="Rectangle 5"/>
          <p:cNvSpPr>
            <a:spLocks noChangeArrowheads="1"/>
          </p:cNvSpPr>
          <p:nvPr/>
        </p:nvSpPr>
        <p:spPr bwMode="auto">
          <a:xfrm>
            <a:off x="381000" y="1117596"/>
            <a:ext cx="8305800" cy="17399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/>
            <a:r>
              <a:rPr lang="ru-RU" b="1" dirty="0" err="1"/>
              <a:t>Анало́гия</a:t>
            </a:r>
            <a:r>
              <a:rPr lang="ru-RU" dirty="0"/>
              <a:t> (</a:t>
            </a:r>
            <a:r>
              <a:rPr lang="ru-RU" dirty="0" err="1"/>
              <a:t>др.-греч</a:t>
            </a:r>
            <a:r>
              <a:rPr lang="ru-RU" dirty="0"/>
              <a:t>. </a:t>
            </a:r>
            <a:r>
              <a:rPr lang="ru-RU" dirty="0" err="1"/>
              <a:t>ἀναλογἰα </a:t>
            </a:r>
            <a:r>
              <a:rPr lang="ru-RU" dirty="0"/>
              <a:t>— соответствие, сходство) — подобие, равенство отношений; сходство предметов (явлений, процессов) в каких-либо свойствах, а также </a:t>
            </a:r>
            <a:r>
              <a:rPr lang="ru-RU" b="1" dirty="0"/>
              <a:t>познание путём сравнения</a:t>
            </a:r>
            <a:r>
              <a:rPr lang="ru-RU" dirty="0"/>
              <a:t>. </a:t>
            </a:r>
          </a:p>
          <a:p>
            <a:pPr algn="just"/>
            <a:r>
              <a:rPr lang="ru-RU" dirty="0"/>
              <a:t>Между сравниваемыми вещами должно иметься как различие, так и подобие; то, что является основой сравнения, должно быть более знакомым, чем то, что подлежит сравнению. </a:t>
            </a:r>
          </a:p>
        </p:txBody>
      </p:sp>
      <p:sp>
        <p:nvSpPr>
          <p:cNvPr id="27" name="AutoShape 9"/>
          <p:cNvSpPr>
            <a:spLocks noChangeArrowheads="1"/>
          </p:cNvSpPr>
          <p:nvPr/>
        </p:nvSpPr>
        <p:spPr bwMode="auto">
          <a:xfrm>
            <a:off x="838200" y="3124200"/>
            <a:ext cx="1600200" cy="1600200"/>
          </a:xfrm>
          <a:prstGeom prst="cube">
            <a:avLst>
              <a:gd name="adj" fmla="val 25000"/>
            </a:avLst>
          </a:prstGeom>
          <a:solidFill>
            <a:srgbClr val="95CFD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 sz="2000" b="1"/>
              <a:t>1</a:t>
            </a:r>
          </a:p>
        </p:txBody>
      </p:sp>
      <p:sp>
        <p:nvSpPr>
          <p:cNvPr id="28" name="AutoShape 10"/>
          <p:cNvSpPr>
            <a:spLocks noChangeArrowheads="1"/>
          </p:cNvSpPr>
          <p:nvPr/>
        </p:nvSpPr>
        <p:spPr bwMode="auto">
          <a:xfrm>
            <a:off x="2667000" y="3124200"/>
            <a:ext cx="1600200" cy="1600200"/>
          </a:xfrm>
          <a:prstGeom prst="cube">
            <a:avLst>
              <a:gd name="adj" fmla="val 2430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 sz="2000" b="1"/>
              <a:t>2</a:t>
            </a:r>
          </a:p>
        </p:txBody>
      </p:sp>
      <p:sp>
        <p:nvSpPr>
          <p:cNvPr id="29" name="AutoShape 12"/>
          <p:cNvSpPr>
            <a:spLocks noChangeArrowheads="1"/>
          </p:cNvSpPr>
          <p:nvPr/>
        </p:nvSpPr>
        <p:spPr bwMode="auto">
          <a:xfrm>
            <a:off x="381000" y="4929198"/>
            <a:ext cx="8534400" cy="1676400"/>
          </a:xfrm>
          <a:prstGeom prst="roundRect">
            <a:avLst>
              <a:gd name="adj" fmla="val 16667"/>
            </a:avLst>
          </a:prstGeom>
          <a:solidFill>
            <a:srgbClr val="F4DFAA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just"/>
            <a:r>
              <a:rPr lang="ru-RU" b="1" dirty="0">
                <a:solidFill>
                  <a:schemeClr val="bg1"/>
                </a:solidFill>
              </a:rPr>
              <a:t>Модель аналогии</a:t>
            </a:r>
            <a:r>
              <a:rPr lang="ru-RU" dirty="0">
                <a:solidFill>
                  <a:schemeClr val="bg1"/>
                </a:solidFill>
              </a:rPr>
              <a:t> (лат. </a:t>
            </a:r>
            <a:r>
              <a:rPr lang="ru-RU" dirty="0" err="1">
                <a:solidFill>
                  <a:schemeClr val="bg1"/>
                </a:solidFill>
              </a:rPr>
              <a:t>modus</a:t>
            </a:r>
            <a:r>
              <a:rPr lang="ru-RU" dirty="0">
                <a:solidFill>
                  <a:schemeClr val="bg1"/>
                </a:solidFill>
              </a:rPr>
              <a:t> — образец, копия, образ) — предметная,</a:t>
            </a:r>
          </a:p>
          <a:p>
            <a:pPr algn="just"/>
            <a:r>
              <a:rPr lang="ru-RU" dirty="0">
                <a:solidFill>
                  <a:schemeClr val="bg1"/>
                </a:solidFill>
              </a:rPr>
              <a:t>математическая или абстрактная система, имитирующая или отображающая</a:t>
            </a:r>
          </a:p>
          <a:p>
            <a:pPr algn="just"/>
            <a:r>
              <a:rPr lang="ru-RU" dirty="0">
                <a:solidFill>
                  <a:schemeClr val="bg1"/>
                </a:solidFill>
              </a:rPr>
              <a:t>принципы внутренней организации, функционирования, особенностей </a:t>
            </a:r>
          </a:p>
          <a:p>
            <a:pPr algn="just"/>
            <a:r>
              <a:rPr lang="ru-RU" dirty="0">
                <a:solidFill>
                  <a:schemeClr val="bg1"/>
                </a:solidFill>
              </a:rPr>
              <a:t>исследуемого объекта (оригинала), непосредственное изучение, которого, </a:t>
            </a:r>
          </a:p>
          <a:p>
            <a:pPr algn="just"/>
            <a:r>
              <a:rPr lang="ru-RU" dirty="0">
                <a:solidFill>
                  <a:schemeClr val="bg1"/>
                </a:solidFill>
              </a:rPr>
              <a:t>по разным причинам, невозможно или усложнено. </a:t>
            </a:r>
          </a:p>
        </p:txBody>
      </p:sp>
      <p:sp>
        <p:nvSpPr>
          <p:cNvPr id="30" name="AutoShape 14"/>
          <p:cNvSpPr>
            <a:spLocks noChangeArrowheads="1"/>
          </p:cNvSpPr>
          <p:nvPr/>
        </p:nvSpPr>
        <p:spPr bwMode="auto">
          <a:xfrm>
            <a:off x="4343400" y="2819400"/>
            <a:ext cx="4572000" cy="2057400"/>
          </a:xfrm>
          <a:prstGeom prst="leftArrowCallout">
            <a:avLst>
              <a:gd name="adj1" fmla="val 29722"/>
              <a:gd name="adj2" fmla="val 26389"/>
              <a:gd name="adj3" fmla="val 19794"/>
              <a:gd name="adj4" fmla="val 84755"/>
            </a:avLst>
          </a:prstGeom>
          <a:solidFill>
            <a:srgbClr val="FAE8A8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pPr algn="just"/>
            <a:r>
              <a:rPr lang="ru-RU" b="1" dirty="0">
                <a:solidFill>
                  <a:schemeClr val="bg1"/>
                </a:solidFill>
              </a:rPr>
              <a:t>Пример: </a:t>
            </a:r>
            <a:r>
              <a:rPr lang="ru-RU" dirty="0">
                <a:solidFill>
                  <a:schemeClr val="bg1"/>
                </a:solidFill>
              </a:rPr>
              <a:t>Два куба. </a:t>
            </a:r>
          </a:p>
          <a:p>
            <a:pPr algn="just"/>
            <a:r>
              <a:rPr lang="ru-RU" dirty="0">
                <a:solidFill>
                  <a:schemeClr val="bg1"/>
                </a:solidFill>
              </a:rPr>
              <a:t>Одинаковая величина и форма –</a:t>
            </a:r>
          </a:p>
          <a:p>
            <a:pPr algn="just"/>
            <a:r>
              <a:rPr lang="ru-RU" b="1" dirty="0">
                <a:solidFill>
                  <a:schemeClr val="bg1"/>
                </a:solidFill>
              </a:rPr>
              <a:t>основа сравнения</a:t>
            </a:r>
            <a:r>
              <a:rPr lang="ru-RU" dirty="0">
                <a:solidFill>
                  <a:schemeClr val="bg1"/>
                </a:solidFill>
              </a:rPr>
              <a:t>, наиболее </a:t>
            </a:r>
          </a:p>
          <a:p>
            <a:pPr algn="just"/>
            <a:r>
              <a:rPr lang="ru-RU" dirty="0">
                <a:solidFill>
                  <a:schemeClr val="bg1"/>
                </a:solidFill>
              </a:rPr>
              <a:t>явный общий признак.</a:t>
            </a:r>
          </a:p>
          <a:p>
            <a:pPr algn="just"/>
            <a:r>
              <a:rPr lang="ru-RU" b="1" dirty="0">
                <a:solidFill>
                  <a:schemeClr val="bg1"/>
                </a:solidFill>
              </a:rPr>
              <a:t>Сравниваемые признаки </a:t>
            </a:r>
          </a:p>
          <a:p>
            <a:pPr algn="just"/>
            <a:r>
              <a:rPr lang="ru-RU" b="1" dirty="0">
                <a:solidFill>
                  <a:schemeClr val="bg1"/>
                </a:solidFill>
              </a:rPr>
              <a:t>предметов</a:t>
            </a:r>
            <a:r>
              <a:rPr lang="ru-RU" dirty="0">
                <a:solidFill>
                  <a:schemeClr val="bg1"/>
                </a:solidFill>
              </a:rPr>
              <a:t> – различные между</a:t>
            </a:r>
          </a:p>
          <a:p>
            <a:pPr algn="just"/>
            <a:r>
              <a:rPr lang="ru-RU" dirty="0">
                <a:solidFill>
                  <a:schemeClr val="bg1"/>
                </a:solidFill>
              </a:rPr>
              <a:t>собой оттенки одного цвета.</a:t>
            </a:r>
          </a:p>
        </p:txBody>
      </p:sp>
      <p:sp>
        <p:nvSpPr>
          <p:cNvPr id="31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7124700" y="152400"/>
            <a:ext cx="2019300" cy="307975"/>
          </a:xfrm>
        </p:spPr>
        <p:txBody>
          <a:bodyPr/>
          <a:lstStyle/>
          <a:p>
            <a:r>
              <a:rPr lang="en-US" dirty="0" smtClean="0"/>
              <a:t>DVS films – Saratov - 2012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Доказательство</a:t>
            </a:r>
            <a:endParaRPr lang="en-US" dirty="0"/>
          </a:p>
        </p:txBody>
      </p:sp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285721" y="2170117"/>
            <a:ext cx="4071965" cy="374871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lnSpc>
                <a:spcPct val="110000"/>
              </a:lnSpc>
            </a:pPr>
            <a:r>
              <a:rPr lang="ru-RU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Структура доказательства:</a:t>
            </a:r>
          </a:p>
          <a:p>
            <a:pPr algn="just">
              <a:lnSpc>
                <a:spcPct val="110000"/>
              </a:lnSpc>
            </a:pPr>
            <a: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Тезис</a:t>
            </a:r>
            <a:r>
              <a:rPr lang="ru-RU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dirty="0"/>
              <a:t>— утверждение, истинность которого надо доказать</a:t>
            </a:r>
          </a:p>
          <a:p>
            <a:pPr algn="just">
              <a:lnSpc>
                <a:spcPct val="110000"/>
              </a:lnSpc>
            </a:pPr>
            <a: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Аргументы и факты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/>
              <a:t>— это те истинные суждения, которыми пользуются при доказательстве тезиса</a:t>
            </a:r>
          </a:p>
          <a:p>
            <a:pPr algn="just">
              <a:lnSpc>
                <a:spcPct val="110000"/>
              </a:lnSpc>
            </a:pPr>
            <a: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Демонстрация</a:t>
            </a:r>
            <a:r>
              <a:rPr lang="ru-RU" dirty="0"/>
              <a:t> (форма доказательства) — способ обоснованной логической связи между утверждаемым тезисом и аргументами</a:t>
            </a:r>
          </a:p>
        </p:txBody>
      </p:sp>
      <p:sp>
        <p:nvSpPr>
          <p:cNvPr id="14" name="Rectangle 7"/>
          <p:cNvSpPr>
            <a:spLocks noChangeArrowheads="1"/>
          </p:cNvSpPr>
          <p:nvPr/>
        </p:nvSpPr>
        <p:spPr bwMode="auto">
          <a:xfrm>
            <a:off x="285720" y="1217604"/>
            <a:ext cx="8229600" cy="996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Доказательство</a:t>
            </a:r>
            <a:r>
              <a:rPr lang="ru-RU" dirty="0"/>
              <a:t> — это совокупность логических приемов обоснования истинности какого-либо суждения с помощью других истинных и связанных с ним суждений. </a:t>
            </a:r>
          </a:p>
        </p:txBody>
      </p:sp>
      <p:graphicFrame>
        <p:nvGraphicFramePr>
          <p:cNvPr id="16" name="Схема 15"/>
          <p:cNvGraphicFramePr/>
          <p:nvPr/>
        </p:nvGraphicFramePr>
        <p:xfrm>
          <a:off x="4500562" y="2571744"/>
          <a:ext cx="4857784" cy="2667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7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7124700" y="152400"/>
            <a:ext cx="2019300" cy="307975"/>
          </a:xfrm>
        </p:spPr>
        <p:txBody>
          <a:bodyPr/>
          <a:lstStyle/>
          <a:p>
            <a:r>
              <a:rPr lang="en-US" dirty="0" smtClean="0"/>
              <a:t>DVS films – Saratov - 2012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Высказывания</a:t>
            </a:r>
            <a:endParaRPr lang="en-US" sz="2400" dirty="0"/>
          </a:p>
        </p:txBody>
      </p:sp>
      <p:sp>
        <p:nvSpPr>
          <p:cNvPr id="29" name="Rectangle 5"/>
          <p:cNvSpPr>
            <a:spLocks noChangeArrowheads="1"/>
          </p:cNvSpPr>
          <p:nvPr/>
        </p:nvSpPr>
        <p:spPr bwMode="auto">
          <a:xfrm>
            <a:off x="457200" y="1143000"/>
            <a:ext cx="8305800" cy="11906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/>
            <a:r>
              <a:rPr lang="ru-RU" b="1" dirty="0">
                <a:solidFill>
                  <a:srgbClr val="FFFF00"/>
                </a:solidFill>
              </a:rPr>
              <a:t>Высказыванием</a:t>
            </a:r>
            <a:r>
              <a:rPr lang="ru-RU" dirty="0"/>
              <a:t> является повествовательное предложение, которое формализует некоторое выражение мысли. </a:t>
            </a:r>
          </a:p>
          <a:p>
            <a:pPr algn="just"/>
            <a:r>
              <a:rPr lang="ru-RU" dirty="0"/>
              <a:t>Это утверждение, которому всегда можно поставить в соответствие одно из двух логических значений: истина или ложь.</a:t>
            </a:r>
          </a:p>
        </p:txBody>
      </p:sp>
      <p:sp>
        <p:nvSpPr>
          <p:cNvPr id="30" name="Rectangle 6"/>
          <p:cNvSpPr>
            <a:spLocks noChangeArrowheads="1"/>
          </p:cNvSpPr>
          <p:nvPr/>
        </p:nvSpPr>
        <p:spPr bwMode="auto">
          <a:xfrm>
            <a:off x="457200" y="2286000"/>
            <a:ext cx="5257800" cy="17399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/>
            <a:r>
              <a:rPr lang="ru-RU" b="1" dirty="0" err="1">
                <a:solidFill>
                  <a:srgbClr val="FFFF00"/>
                </a:solidFill>
              </a:rPr>
              <a:t>Высказывательной</a:t>
            </a:r>
            <a:r>
              <a:rPr lang="ru-RU" b="1" dirty="0">
                <a:solidFill>
                  <a:srgbClr val="FFFF00"/>
                </a:solidFill>
              </a:rPr>
              <a:t> формой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/>
              <a:t>называется логическое высказывание, в котором один из объектов заменён переменной. </a:t>
            </a:r>
          </a:p>
          <a:p>
            <a:pPr algn="just"/>
            <a:r>
              <a:rPr lang="ru-RU" dirty="0"/>
              <a:t>При подстановке вместо переменной какого-либо значения </a:t>
            </a:r>
            <a:r>
              <a:rPr lang="ru-RU" dirty="0" err="1"/>
              <a:t>высказывательная</a:t>
            </a:r>
            <a:r>
              <a:rPr lang="ru-RU" dirty="0"/>
              <a:t> форма превращается в высказывание. </a:t>
            </a:r>
          </a:p>
        </p:txBody>
      </p:sp>
      <p:sp>
        <p:nvSpPr>
          <p:cNvPr id="31" name="AutoShape 8"/>
          <p:cNvSpPr>
            <a:spLocks noChangeArrowheads="1"/>
          </p:cNvSpPr>
          <p:nvPr/>
        </p:nvSpPr>
        <p:spPr bwMode="auto">
          <a:xfrm>
            <a:off x="5791200" y="2286000"/>
            <a:ext cx="3124200" cy="1524000"/>
          </a:xfrm>
          <a:prstGeom prst="wedgeRoundRectCallout">
            <a:avLst>
              <a:gd name="adj1" fmla="val -38417"/>
              <a:gd name="adj2" fmla="val 65000"/>
              <a:gd name="adj3" fmla="val 16667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ru-RU" b="1" dirty="0">
                <a:solidFill>
                  <a:schemeClr val="bg1"/>
                </a:solidFill>
              </a:rPr>
              <a:t>Пример:</a:t>
            </a:r>
            <a:r>
              <a:rPr lang="ru-RU" dirty="0">
                <a:solidFill>
                  <a:schemeClr val="bg1"/>
                </a:solidFill>
              </a:rPr>
              <a:t> </a:t>
            </a:r>
          </a:p>
          <a:p>
            <a:pPr algn="l"/>
            <a:r>
              <a:rPr lang="ru-RU" dirty="0">
                <a:solidFill>
                  <a:schemeClr val="bg1"/>
                </a:solidFill>
              </a:rPr>
              <a:t>A(</a:t>
            </a:r>
            <a:r>
              <a:rPr lang="ru-RU" dirty="0" err="1">
                <a:solidFill>
                  <a:schemeClr val="bg1"/>
                </a:solidFill>
              </a:rPr>
              <a:t>x</a:t>
            </a:r>
            <a:r>
              <a:rPr lang="ru-RU" dirty="0">
                <a:solidFill>
                  <a:schemeClr val="bg1"/>
                </a:solidFill>
              </a:rPr>
              <a:t>) = «В городе </a:t>
            </a:r>
            <a:r>
              <a:rPr lang="ru-RU" dirty="0" err="1">
                <a:solidFill>
                  <a:schemeClr val="bg1"/>
                </a:solidFill>
              </a:rPr>
              <a:t>x</a:t>
            </a:r>
            <a:r>
              <a:rPr lang="ru-RU" dirty="0">
                <a:solidFill>
                  <a:schemeClr val="bg1"/>
                </a:solidFill>
              </a:rPr>
              <a:t> идет дождь.» </a:t>
            </a:r>
          </a:p>
          <a:p>
            <a:pPr algn="l"/>
            <a:r>
              <a:rPr lang="ru-RU" dirty="0">
                <a:solidFill>
                  <a:schemeClr val="bg1"/>
                </a:solidFill>
              </a:rPr>
              <a:t>A — </a:t>
            </a:r>
            <a:r>
              <a:rPr lang="ru-RU" dirty="0" err="1">
                <a:solidFill>
                  <a:schemeClr val="bg1"/>
                </a:solidFill>
              </a:rPr>
              <a:t>высказывательная</a:t>
            </a:r>
            <a:r>
              <a:rPr lang="ru-RU" dirty="0">
                <a:solidFill>
                  <a:schemeClr val="bg1"/>
                </a:solidFill>
              </a:rPr>
              <a:t> форма, </a:t>
            </a:r>
            <a:r>
              <a:rPr lang="ru-RU" dirty="0" err="1">
                <a:solidFill>
                  <a:schemeClr val="bg1"/>
                </a:solidFill>
              </a:rPr>
              <a:t>x</a:t>
            </a:r>
            <a:r>
              <a:rPr lang="ru-RU" dirty="0">
                <a:solidFill>
                  <a:schemeClr val="bg1"/>
                </a:solidFill>
              </a:rPr>
              <a:t> — объект.</a:t>
            </a:r>
          </a:p>
        </p:txBody>
      </p:sp>
      <p:graphicFrame>
        <p:nvGraphicFramePr>
          <p:cNvPr id="34" name="Схема 33"/>
          <p:cNvGraphicFramePr/>
          <p:nvPr/>
        </p:nvGraphicFramePr>
        <p:xfrm>
          <a:off x="285720" y="4429132"/>
          <a:ext cx="5486400" cy="182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3" name="AutoShape 18"/>
          <p:cNvSpPr>
            <a:spLocks noChangeArrowheads="1"/>
          </p:cNvSpPr>
          <p:nvPr/>
        </p:nvSpPr>
        <p:spPr bwMode="auto">
          <a:xfrm rot="20929693">
            <a:off x="4825025" y="4336947"/>
            <a:ext cx="3429024" cy="2209800"/>
          </a:xfrm>
          <a:prstGeom prst="leftArrow">
            <a:avLst>
              <a:gd name="adj1" fmla="val 72417"/>
              <a:gd name="adj2" fmla="val 36137"/>
            </a:avLst>
          </a:prstGeom>
          <a:gradFill rotWithShape="1">
            <a:gsLst>
              <a:gs pos="0">
                <a:srgbClr val="F7D96D">
                  <a:gamma/>
                  <a:shade val="46275"/>
                  <a:invGamma/>
                  <a:alpha val="0"/>
                </a:srgbClr>
              </a:gs>
              <a:gs pos="100000">
                <a:srgbClr val="F7D96D"/>
              </a:gs>
            </a:gsLst>
            <a:lin ang="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 dirty="0">
                <a:solidFill>
                  <a:schemeClr val="bg1"/>
                </a:solidFill>
              </a:rPr>
              <a:t>образованны из простых </a:t>
            </a:r>
          </a:p>
          <a:p>
            <a:r>
              <a:rPr lang="ru-RU" dirty="0">
                <a:solidFill>
                  <a:schemeClr val="bg1"/>
                </a:solidFill>
              </a:rPr>
              <a:t>высказываний с </a:t>
            </a:r>
          </a:p>
          <a:p>
            <a:r>
              <a:rPr lang="ru-RU" dirty="0">
                <a:solidFill>
                  <a:schemeClr val="bg1"/>
                </a:solidFill>
              </a:rPr>
              <a:t>помощью логических </a:t>
            </a:r>
          </a:p>
          <a:p>
            <a:r>
              <a:rPr lang="ru-RU" dirty="0">
                <a:solidFill>
                  <a:schemeClr val="bg1"/>
                </a:solidFill>
              </a:rPr>
              <a:t>связок (операций).</a:t>
            </a:r>
          </a:p>
        </p:txBody>
      </p:sp>
      <p:sp>
        <p:nvSpPr>
          <p:cNvPr id="3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7124700" y="152400"/>
            <a:ext cx="2019300" cy="307975"/>
          </a:xfrm>
        </p:spPr>
        <p:txBody>
          <a:bodyPr/>
          <a:lstStyle/>
          <a:p>
            <a:r>
              <a:rPr lang="en-US" dirty="0" smtClean="0"/>
              <a:t>DVS films – Saratov - 2012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Логические операции</a:t>
            </a:r>
            <a:endParaRPr lang="en-US" dirty="0"/>
          </a:p>
        </p:txBody>
      </p:sp>
      <p:sp>
        <p:nvSpPr>
          <p:cNvPr id="31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7124700" y="152400"/>
            <a:ext cx="2019300" cy="307975"/>
          </a:xfrm>
        </p:spPr>
        <p:txBody>
          <a:bodyPr/>
          <a:lstStyle/>
          <a:p>
            <a:r>
              <a:rPr lang="en-US" dirty="0" smtClean="0"/>
              <a:t>DVS films – Saratov - 2012</a:t>
            </a:r>
            <a:endParaRPr lang="en-US" dirty="0"/>
          </a:p>
        </p:txBody>
      </p:sp>
      <p:sp>
        <p:nvSpPr>
          <p:cNvPr id="32" name="Rectangle 6"/>
          <p:cNvSpPr>
            <a:spLocks noChangeArrowheads="1"/>
          </p:cNvSpPr>
          <p:nvPr/>
        </p:nvSpPr>
        <p:spPr bwMode="auto">
          <a:xfrm>
            <a:off x="381000" y="4267200"/>
            <a:ext cx="5867400" cy="17430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120000"/>
              </a:lnSpc>
            </a:pPr>
            <a:r>
              <a:rPr lang="ru-RU" b="1"/>
              <a:t>Конъюнкция</a:t>
            </a:r>
            <a:r>
              <a:rPr lang="ru-RU"/>
              <a:t> двух логических высказываний — логическое высказывание, истинное только тогда, когда они одновременно истинны.</a:t>
            </a:r>
          </a:p>
          <a:p>
            <a:pPr algn="just">
              <a:lnSpc>
                <a:spcPct val="120000"/>
              </a:lnSpc>
            </a:pPr>
            <a:r>
              <a:rPr lang="ru-RU"/>
              <a:t>Конъюнкция определяет соединение двух логических выражений с помощью союза И.</a:t>
            </a:r>
          </a:p>
        </p:txBody>
      </p:sp>
      <p:sp>
        <p:nvSpPr>
          <p:cNvPr id="33" name="Rectangle 7"/>
          <p:cNvSpPr>
            <a:spLocks noChangeArrowheads="1"/>
          </p:cNvSpPr>
          <p:nvPr/>
        </p:nvSpPr>
        <p:spPr bwMode="auto">
          <a:xfrm>
            <a:off x="914400" y="1371600"/>
            <a:ext cx="7394575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000" b="1" u="sng"/>
              <a:t>Основные операции над логическими высказываниями:</a:t>
            </a:r>
          </a:p>
        </p:txBody>
      </p:sp>
      <p:graphicFrame>
        <p:nvGraphicFramePr>
          <p:cNvPr id="34" name="Group 89"/>
          <p:cNvGraphicFramePr>
            <a:graphicFrameLocks noGrp="1"/>
          </p:cNvGraphicFramePr>
          <p:nvPr/>
        </p:nvGraphicFramePr>
        <p:xfrm>
          <a:off x="6477000" y="4267200"/>
          <a:ext cx="1905000" cy="1676400"/>
        </p:xfrm>
        <a:graphic>
          <a:graphicData uri="http://schemas.openxmlformats.org/drawingml/2006/table">
            <a:tbl>
              <a:tblPr/>
              <a:tblGrid>
                <a:gridCol w="635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5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5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32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5" name="Rectangle 60"/>
          <p:cNvSpPr>
            <a:spLocks noChangeArrowheads="1"/>
          </p:cNvSpPr>
          <p:nvPr/>
        </p:nvSpPr>
        <p:spPr bwMode="auto">
          <a:xfrm>
            <a:off x="381000" y="2057400"/>
            <a:ext cx="5867400" cy="17430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120000"/>
              </a:lnSpc>
            </a:pPr>
            <a:r>
              <a:rPr lang="ru-RU" b="1"/>
              <a:t>Дизъюнкция</a:t>
            </a:r>
            <a:r>
              <a:rPr lang="ru-RU"/>
              <a:t> двух логических высказываний — логическое высказывание, истинное только тогда, когда хотя бы одно из них истинно.</a:t>
            </a:r>
          </a:p>
          <a:p>
            <a:pPr algn="just">
              <a:lnSpc>
                <a:spcPct val="120000"/>
              </a:lnSpc>
            </a:pPr>
            <a:r>
              <a:rPr lang="ru-RU"/>
              <a:t>Дизъюнкция определяет соединение двух логических выражений с помощью союза ИЛИ</a:t>
            </a:r>
          </a:p>
        </p:txBody>
      </p:sp>
      <p:graphicFrame>
        <p:nvGraphicFramePr>
          <p:cNvPr id="36" name="Group 61"/>
          <p:cNvGraphicFramePr>
            <a:graphicFrameLocks noGrp="1"/>
          </p:cNvGraphicFramePr>
          <p:nvPr/>
        </p:nvGraphicFramePr>
        <p:xfrm>
          <a:off x="6477000" y="2133600"/>
          <a:ext cx="1905000" cy="1676400"/>
        </p:xfrm>
        <a:graphic>
          <a:graphicData uri="http://schemas.openxmlformats.org/drawingml/2006/table">
            <a:tbl>
              <a:tblPr/>
              <a:tblGrid>
                <a:gridCol w="635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5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5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14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4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2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4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4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Логические операции</a:t>
            </a:r>
            <a:endParaRPr lang="en-US" dirty="0"/>
          </a:p>
        </p:txBody>
      </p:sp>
      <p:sp>
        <p:nvSpPr>
          <p:cNvPr id="31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7124700" y="152400"/>
            <a:ext cx="2019300" cy="307975"/>
          </a:xfrm>
        </p:spPr>
        <p:txBody>
          <a:bodyPr/>
          <a:lstStyle/>
          <a:p>
            <a:r>
              <a:rPr lang="en-US" dirty="0" smtClean="0"/>
              <a:t>DVS films – Saratov - 2012</a:t>
            </a:r>
            <a:endParaRPr lang="en-US" dirty="0"/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381000" y="4800600"/>
            <a:ext cx="6248400" cy="11906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/>
            <a:r>
              <a:rPr lang="ru-RU" b="1" dirty="0">
                <a:solidFill>
                  <a:srgbClr val="FFFF00"/>
                </a:solidFill>
              </a:rPr>
              <a:t>Равносильность (эквивалентность)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/>
              <a:t>двух логических высказываний — логическое высказывание, истинное только тогда, когда они одновременно истинны или ложны.</a:t>
            </a:r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381000" y="3035307"/>
            <a:ext cx="6248400" cy="14652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/>
            <a:r>
              <a:rPr lang="ru-RU" b="1" dirty="0">
                <a:solidFill>
                  <a:srgbClr val="FFFF00"/>
                </a:solidFill>
              </a:rPr>
              <a:t>Импликация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/>
              <a:t>двух логических высказываний A и B — логическое высказывание, ложное только тогда, когда B ложно, а A истинно.</a:t>
            </a:r>
          </a:p>
          <a:p>
            <a:pPr algn="just"/>
            <a:r>
              <a:rPr lang="ru-RU" dirty="0"/>
              <a:t>Обозначается символом  "следовательно"  и  выражается словами ЕСЛИ … , ТО …</a:t>
            </a:r>
          </a:p>
        </p:txBody>
      </p:sp>
      <p:graphicFrame>
        <p:nvGraphicFramePr>
          <p:cNvPr id="11" name="Group 98"/>
          <p:cNvGraphicFramePr>
            <a:graphicFrameLocks noGrp="1"/>
          </p:cNvGraphicFramePr>
          <p:nvPr/>
        </p:nvGraphicFramePr>
        <p:xfrm>
          <a:off x="6781800" y="2786058"/>
          <a:ext cx="1905000" cy="1676400"/>
        </p:xfrm>
        <a:graphic>
          <a:graphicData uri="http://schemas.openxmlformats.org/drawingml/2006/table">
            <a:tbl>
              <a:tblPr/>
              <a:tblGrid>
                <a:gridCol w="635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5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5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30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2" name="Group 99"/>
          <p:cNvGraphicFramePr>
            <a:graphicFrameLocks noGrp="1"/>
          </p:cNvGraphicFramePr>
          <p:nvPr/>
        </p:nvGraphicFramePr>
        <p:xfrm>
          <a:off x="6781800" y="4572008"/>
          <a:ext cx="1905000" cy="1676400"/>
        </p:xfrm>
        <a:graphic>
          <a:graphicData uri="http://schemas.openxmlformats.org/drawingml/2006/table">
            <a:tbl>
              <a:tblPr/>
              <a:tblGrid>
                <a:gridCol w="635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5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5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89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9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9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89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89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3" name="Rectangle 128"/>
          <p:cNvSpPr>
            <a:spLocks noChangeArrowheads="1"/>
          </p:cNvSpPr>
          <p:nvPr/>
        </p:nvSpPr>
        <p:spPr bwMode="auto">
          <a:xfrm>
            <a:off x="381000" y="1117596"/>
            <a:ext cx="6248400" cy="17399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/>
            <a:r>
              <a:rPr lang="ru-RU" b="1" dirty="0">
                <a:solidFill>
                  <a:srgbClr val="FFFF00"/>
                </a:solidFill>
              </a:rPr>
              <a:t>Отрицание логического высказывания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/>
              <a:t>— логическое высказывание, принимающее значение «истинно», если исходное высказывание ложно, и наоборот.</a:t>
            </a:r>
          </a:p>
          <a:p>
            <a:pPr algn="just"/>
            <a:r>
              <a:rPr lang="ru-RU" dirty="0"/>
              <a:t>Данная операция означает, что к исходному логическому выражению добавляется частица НЕ или слова НЕВЕРНО, ЧТО.</a:t>
            </a:r>
          </a:p>
        </p:txBody>
      </p:sp>
      <p:graphicFrame>
        <p:nvGraphicFramePr>
          <p:cNvPr id="14" name="Group 143"/>
          <p:cNvGraphicFramePr>
            <a:graphicFrameLocks noGrp="1"/>
          </p:cNvGraphicFramePr>
          <p:nvPr/>
        </p:nvGraphicFramePr>
        <p:xfrm>
          <a:off x="6781800" y="1292219"/>
          <a:ext cx="1905000" cy="1422401"/>
        </p:xfrm>
        <a:graphic>
          <a:graphicData uri="http://schemas.openxmlformats.org/drawingml/2006/table">
            <a:tbl>
              <a:tblPr/>
              <a:tblGrid>
                <a:gridCol w="952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52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746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неА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30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46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www.themegallery.com</a:t>
            </a:r>
          </a:p>
        </p:txBody>
      </p:sp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33400"/>
            <a:ext cx="8620156" cy="457200"/>
          </a:xfrm>
        </p:spPr>
        <p:txBody>
          <a:bodyPr/>
          <a:lstStyle/>
          <a:p>
            <a:r>
              <a:rPr lang="ru-RU" dirty="0" smtClean="0"/>
              <a:t>Операции над высказываниями</a:t>
            </a:r>
            <a:endParaRPr lang="en-US" dirty="0"/>
          </a:p>
        </p:txBody>
      </p:sp>
      <p:grpSp>
        <p:nvGrpSpPr>
          <p:cNvPr id="10" name="Группа 9"/>
          <p:cNvGrpSpPr/>
          <p:nvPr/>
        </p:nvGrpSpPr>
        <p:grpSpPr>
          <a:xfrm>
            <a:off x="0" y="1505538"/>
            <a:ext cx="7286644" cy="923330"/>
            <a:chOff x="0" y="1214422"/>
            <a:chExt cx="7286644" cy="923330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925531" y="1500174"/>
              <a:ext cx="6361113" cy="43815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9" name="Прямоугольник 8"/>
            <p:cNvSpPr/>
            <p:nvPr/>
          </p:nvSpPr>
          <p:spPr>
            <a:xfrm>
              <a:off x="0" y="1214422"/>
              <a:ext cx="928662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5400" b="1" cap="none" spc="0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1.</a:t>
              </a:r>
              <a:endParaRPr lang="ru-RU" sz="54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</p:grp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2357430"/>
            <a:ext cx="2476500" cy="457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3" name="TextBox 12"/>
          <p:cNvSpPr txBox="1"/>
          <p:nvPr/>
        </p:nvSpPr>
        <p:spPr>
          <a:xfrm>
            <a:off x="3071802" y="1214422"/>
            <a:ext cx="1888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РАЗМИНКА</a:t>
            </a:r>
            <a:endParaRPr lang="ru-RU" sz="2400" b="1" dirty="0"/>
          </a:p>
        </p:txBody>
      </p:sp>
      <p:grpSp>
        <p:nvGrpSpPr>
          <p:cNvPr id="16" name="Группа 15"/>
          <p:cNvGrpSpPr/>
          <p:nvPr/>
        </p:nvGrpSpPr>
        <p:grpSpPr>
          <a:xfrm>
            <a:off x="-32" y="2934298"/>
            <a:ext cx="8613781" cy="923330"/>
            <a:chOff x="-32" y="2934298"/>
            <a:chExt cx="8613781" cy="923330"/>
          </a:xfrm>
        </p:grpSpPr>
        <p:pic>
          <p:nvPicPr>
            <p:cNvPr id="4100" name="Picture 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928662" y="3214686"/>
              <a:ext cx="7685087" cy="447675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15" name="Прямоугольник 14"/>
            <p:cNvSpPr/>
            <p:nvPr/>
          </p:nvSpPr>
          <p:spPr>
            <a:xfrm>
              <a:off x="-32" y="2934298"/>
              <a:ext cx="928694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5400" b="1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2.</a:t>
              </a:r>
              <a:endParaRPr lang="ru-RU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</p:grp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28662" y="3786190"/>
            <a:ext cx="3362325" cy="4667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pSp>
        <p:nvGrpSpPr>
          <p:cNvPr id="23" name="Группа 22"/>
          <p:cNvGrpSpPr/>
          <p:nvPr/>
        </p:nvGrpSpPr>
        <p:grpSpPr>
          <a:xfrm>
            <a:off x="-32" y="4577372"/>
            <a:ext cx="4148144" cy="923330"/>
            <a:chOff x="-32" y="4577372"/>
            <a:chExt cx="4148144" cy="923330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-32" y="4577372"/>
              <a:ext cx="928694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5400" b="1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3.</a:t>
              </a:r>
              <a:endParaRPr lang="ru-RU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pic>
          <p:nvPicPr>
            <p:cNvPr id="4102" name="Picture 6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928662" y="4786322"/>
              <a:ext cx="3219450" cy="485775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</p:grp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214810" y="4429132"/>
            <a:ext cx="4786378" cy="13206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142976" y="6072206"/>
            <a:ext cx="6389687" cy="3143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Rectangle 5"/>
          <p:cNvSpPr>
            <a:spLocks noGrp="1" noChangeArrowheads="1"/>
          </p:cNvSpPr>
          <p:nvPr>
            <p:ph type="title"/>
          </p:nvPr>
        </p:nvSpPr>
        <p:spPr>
          <a:xfrm>
            <a:off x="95248" y="533400"/>
            <a:ext cx="8977346" cy="457200"/>
          </a:xfrm>
        </p:spPr>
        <p:txBody>
          <a:bodyPr/>
          <a:lstStyle/>
          <a:p>
            <a:r>
              <a:rPr lang="ru-RU" dirty="0" smtClean="0"/>
              <a:t>Понятие логики </a:t>
            </a:r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7124700" y="152400"/>
            <a:ext cx="2019300" cy="307975"/>
          </a:xfrm>
        </p:spPr>
        <p:txBody>
          <a:bodyPr/>
          <a:lstStyle/>
          <a:p>
            <a:r>
              <a:rPr lang="en-US" dirty="0" smtClean="0"/>
              <a:t>DVS films – Saratov - 2012</a:t>
            </a:r>
            <a:endParaRPr lang="en-US" dirty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28596" y="1214422"/>
            <a:ext cx="83058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110000"/>
              </a:lnSpc>
            </a:pPr>
            <a:r>
              <a:rPr lang="ru-RU" sz="2000" b="1" dirty="0"/>
              <a:t>Логика</a:t>
            </a:r>
            <a:r>
              <a:rPr lang="ru-RU" sz="2000" dirty="0"/>
              <a:t> (</a:t>
            </a:r>
            <a:r>
              <a:rPr lang="ru-RU" sz="2000" dirty="0" err="1"/>
              <a:t>др.-греч</a:t>
            </a:r>
            <a:r>
              <a:rPr lang="ru-RU" sz="2000" dirty="0"/>
              <a:t>. </a:t>
            </a:r>
            <a:r>
              <a:rPr lang="ru-RU" sz="2000" dirty="0" err="1"/>
              <a:t>λογική </a:t>
            </a:r>
            <a:r>
              <a:rPr lang="ru-RU" sz="2000" dirty="0"/>
              <a:t>— «наука о правильном мышлении», «искусство рассуждения» от </a:t>
            </a:r>
            <a:r>
              <a:rPr lang="ru-RU" sz="2000" dirty="0" err="1"/>
              <a:t>λόγος </a:t>
            </a:r>
            <a:r>
              <a:rPr lang="ru-RU" sz="2000" dirty="0"/>
              <a:t>— «речь» ) — наука о формах, методах и законах интеллектуальной познавательной деятельности, формализуемых с помощью логического языка.</a:t>
            </a:r>
          </a:p>
        </p:txBody>
      </p:sp>
      <p:graphicFrame>
        <p:nvGraphicFramePr>
          <p:cNvPr id="8" name="Схема 7"/>
          <p:cNvGraphicFramePr/>
          <p:nvPr/>
        </p:nvGraphicFramePr>
        <p:xfrm>
          <a:off x="785786" y="2857496"/>
          <a:ext cx="7429552" cy="32861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7" name="Таблица 46"/>
          <p:cNvGraphicFramePr>
            <a:graphicFrameLocks noGrp="1"/>
          </p:cNvGraphicFramePr>
          <p:nvPr/>
        </p:nvGraphicFramePr>
        <p:xfrm>
          <a:off x="500034" y="3929066"/>
          <a:ext cx="2214578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07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08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30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не 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9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www.themegallery.com</a:t>
            </a:r>
          </a:p>
        </p:txBody>
      </p:sp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33400"/>
            <a:ext cx="8620156" cy="457200"/>
          </a:xfrm>
        </p:spPr>
        <p:txBody>
          <a:bodyPr/>
          <a:lstStyle/>
          <a:p>
            <a:r>
              <a:rPr lang="ru-RU" dirty="0" smtClean="0"/>
              <a:t>Операции над высказываниями</a:t>
            </a:r>
            <a:endParaRPr lang="en-US" dirty="0"/>
          </a:p>
        </p:txBody>
      </p:sp>
      <p:grpSp>
        <p:nvGrpSpPr>
          <p:cNvPr id="44" name="Группа 43"/>
          <p:cNvGrpSpPr/>
          <p:nvPr/>
        </p:nvGrpSpPr>
        <p:grpSpPr>
          <a:xfrm>
            <a:off x="401616" y="2714620"/>
            <a:ext cx="8242350" cy="1601797"/>
            <a:chOff x="428596" y="1428736"/>
            <a:chExt cx="8242350" cy="1601797"/>
          </a:xfrm>
          <a:noFill/>
        </p:grpSpPr>
        <p:sp>
          <p:nvSpPr>
            <p:cNvPr id="40" name="TextBox 39"/>
            <p:cNvSpPr txBox="1"/>
            <p:nvPr/>
          </p:nvSpPr>
          <p:spPr>
            <a:xfrm>
              <a:off x="428596" y="1571612"/>
              <a:ext cx="2861361" cy="369332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ru-RU" dirty="0" smtClean="0"/>
                <a:t>Показать, что операция  </a:t>
              </a:r>
              <a:endParaRPr lang="ru-RU" dirty="0"/>
            </a:p>
          </p:txBody>
        </p:sp>
        <p:graphicFrame>
          <p:nvGraphicFramePr>
            <p:cNvPr id="41" name="Объект 40"/>
            <p:cNvGraphicFramePr>
              <a:graphicFrameLocks noChangeAspect="1"/>
            </p:cNvGraphicFramePr>
            <p:nvPr/>
          </p:nvGraphicFramePr>
          <p:xfrm>
            <a:off x="3071802" y="1470012"/>
            <a:ext cx="1027317" cy="5302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5" name="Формула" r:id="rId3" imgW="393480" imgH="203040" progId="Equation.3">
                    <p:embed/>
                  </p:oleObj>
                </mc:Choice>
                <mc:Fallback>
                  <p:oleObj name="Формула" r:id="rId3" imgW="393480" imgH="203040" progId="Equation.3">
                    <p:embed/>
                    <p:pic>
                      <p:nvPicPr>
                        <p:cNvPr id="0" name="Picture 2" descr="Пергамент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71802" y="1470012"/>
                          <a:ext cx="1027317" cy="530228"/>
                        </a:xfrm>
                        <a:prstGeom prst="rect">
                          <a:avLst/>
                        </a:prstGeom>
                        <a:blipFill dpi="0" rotWithShape="0">
                          <a:blip r:embed="rId5"/>
                          <a:srcRect/>
                          <a:tile tx="0" ty="0" sx="100000" sy="100000" flip="none" algn="tl"/>
                        </a:blipFill>
                        <a:ln w="2857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2" name="TextBox 41"/>
            <p:cNvSpPr txBox="1"/>
            <p:nvPr/>
          </p:nvSpPr>
          <p:spPr>
            <a:xfrm>
              <a:off x="4143372" y="1571612"/>
              <a:ext cx="3591368" cy="369332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ru-RU" dirty="0" smtClean="0"/>
                <a:t>есть тождественно истинная,  а</a:t>
              </a:r>
              <a:endParaRPr lang="ru-RU" dirty="0"/>
            </a:p>
          </p:txBody>
        </p:sp>
        <p:graphicFrame>
          <p:nvGraphicFramePr>
            <p:cNvPr id="1027" name="Object 3" descr="Пергамент"/>
            <p:cNvGraphicFramePr>
              <a:graphicFrameLocks noChangeAspect="1"/>
            </p:cNvGraphicFramePr>
            <p:nvPr/>
          </p:nvGraphicFramePr>
          <p:xfrm>
            <a:off x="7643834" y="1428736"/>
            <a:ext cx="1027112" cy="5302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6" name="Формула" r:id="rId6" imgW="393480" imgH="203040" progId="Equation.3">
                    <p:embed/>
                  </p:oleObj>
                </mc:Choice>
                <mc:Fallback>
                  <p:oleObj name="Формула" r:id="rId6" imgW="393480" imgH="203040" progId="Equation.3">
                    <p:embed/>
                    <p:pic>
                      <p:nvPicPr>
                        <p:cNvPr id="0" name="Picture 3" descr="Пергамент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643834" y="1428736"/>
                          <a:ext cx="1027112" cy="530225"/>
                        </a:xfrm>
                        <a:prstGeom prst="rect">
                          <a:avLst/>
                        </a:prstGeom>
                        <a:blipFill dpi="0" rotWithShape="0">
                          <a:blip r:embed="rId5"/>
                          <a:srcRect/>
                          <a:tile tx="0" ty="0" sx="100000" sy="100000" flip="none" algn="tl"/>
                        </a:blipFill>
                        <a:ln w="2857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3" name="TextBox 42"/>
            <p:cNvSpPr txBox="1"/>
            <p:nvPr/>
          </p:nvSpPr>
          <p:spPr>
            <a:xfrm>
              <a:off x="526498" y="2000240"/>
              <a:ext cx="2680862" cy="369332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ru-RU" dirty="0" smtClean="0"/>
                <a:t>- тождественная ложь. </a:t>
              </a:r>
              <a:endParaRPr lang="ru-RU" dirty="0"/>
            </a:p>
          </p:txBody>
        </p:sp>
        <p:graphicFrame>
          <p:nvGraphicFramePr>
            <p:cNvPr id="49" name="Объект 48"/>
            <p:cNvGraphicFramePr>
              <a:graphicFrameLocks noChangeAspect="1"/>
            </p:cNvGraphicFramePr>
            <p:nvPr/>
          </p:nvGraphicFramePr>
          <p:xfrm>
            <a:off x="1741460" y="2661821"/>
            <a:ext cx="714379" cy="3687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7" name="Формула" r:id="rId8" imgW="393480" imgH="203040" progId="Equation.3">
                    <p:embed/>
                  </p:oleObj>
                </mc:Choice>
                <mc:Fallback>
                  <p:oleObj name="Формула" r:id="rId8" imgW="393480" imgH="203040" progId="Equation.3">
                    <p:embed/>
                    <p:pic>
                      <p:nvPicPr>
                        <p:cNvPr id="0" name="Object 2" descr="Пергамент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41460" y="2661821"/>
                          <a:ext cx="714379" cy="368712"/>
                        </a:xfrm>
                        <a:prstGeom prst="rect">
                          <a:avLst/>
                        </a:prstGeom>
                        <a:blipFill dpi="0" rotWithShape="0">
                          <a:blip r:embed="rId5"/>
                          <a:srcRect/>
                          <a:tile tx="0" ty="0" sx="100000" sy="100000" flip="none" algn="tl"/>
                        </a:blipFill>
                        <a:ln w="28575">
                          <a:solidFill>
                            <a:srgbClr val="EAEAEA"/>
                          </a:solidFill>
                          <a:miter lim="800000"/>
                          <a:headEnd/>
                          <a:tailEnd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5" name="TextBox 44"/>
          <p:cNvSpPr txBox="1"/>
          <p:nvPr/>
        </p:nvSpPr>
        <p:spPr>
          <a:xfrm>
            <a:off x="428596" y="1571612"/>
            <a:ext cx="84296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Формула является </a:t>
            </a:r>
            <a:r>
              <a:rPr lang="ru-RU" i="1" dirty="0" smtClean="0"/>
              <a:t>тождественно истинной (тождественно ложной) </a:t>
            </a:r>
            <a:r>
              <a:rPr lang="ru-RU" dirty="0" smtClean="0"/>
              <a:t>, если она истинна (ложна) при любых значениях входящих в неё переменных.</a:t>
            </a:r>
          </a:p>
          <a:p>
            <a:endParaRPr lang="ru-RU" dirty="0"/>
          </a:p>
        </p:txBody>
      </p:sp>
      <p:sp>
        <p:nvSpPr>
          <p:cNvPr id="46" name="TextBox 45"/>
          <p:cNvSpPr txBox="1"/>
          <p:nvPr/>
        </p:nvSpPr>
        <p:spPr>
          <a:xfrm>
            <a:off x="13909" y="2416726"/>
            <a:ext cx="1343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Задача 1.1</a:t>
            </a:r>
            <a:endParaRPr lang="ru-RU" dirty="0"/>
          </a:p>
        </p:txBody>
      </p:sp>
      <p:graphicFrame>
        <p:nvGraphicFramePr>
          <p:cNvPr id="50" name="Таблица 49"/>
          <p:cNvGraphicFramePr>
            <a:graphicFrameLocks noGrp="1"/>
          </p:cNvGraphicFramePr>
          <p:nvPr/>
        </p:nvGraphicFramePr>
        <p:xfrm>
          <a:off x="6429388" y="3857628"/>
          <a:ext cx="2214578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07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08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30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не 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51" name="Объект 50"/>
          <p:cNvGraphicFramePr>
            <a:graphicFrameLocks noChangeAspect="1"/>
          </p:cNvGraphicFramePr>
          <p:nvPr/>
        </p:nvGraphicFramePr>
        <p:xfrm>
          <a:off x="7715272" y="3857628"/>
          <a:ext cx="714379" cy="368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Формула" r:id="rId9" imgW="393480" imgH="203040" progId="Equation.3">
                  <p:embed/>
                </p:oleObj>
              </mc:Choice>
              <mc:Fallback>
                <p:oleObj name="Формула" r:id="rId9" imgW="393480" imgH="203040" progId="Equation.3">
                  <p:embed/>
                  <p:pic>
                    <p:nvPicPr>
                      <p:cNvPr id="0" name="Picture 6" descr="Пергамент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15272" y="3857628"/>
                        <a:ext cx="714379" cy="368712"/>
                      </a:xfrm>
                      <a:prstGeom prst="rect">
                        <a:avLst/>
                      </a:prstGeom>
                      <a:blipFill dpi="0" rotWithShape="0">
                        <a:blip r:embed="rId5"/>
                        <a:srcRect/>
                        <a:tile tx="0" ty="0" sx="100000" sy="100000" flip="none" algn="tl"/>
                      </a:blipFill>
                      <a:ln w="28575">
                        <a:solidFill>
                          <a:srgbClr val="EAEAEA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www.themegallery.com</a:t>
            </a:r>
          </a:p>
        </p:txBody>
      </p:sp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33400"/>
            <a:ext cx="8620156" cy="457200"/>
          </a:xfrm>
        </p:spPr>
        <p:txBody>
          <a:bodyPr/>
          <a:lstStyle/>
          <a:p>
            <a:r>
              <a:rPr lang="ru-RU" dirty="0" smtClean="0"/>
              <a:t>Операции над высказываниями</a:t>
            </a:r>
            <a:endParaRPr lang="en-US" dirty="0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>
            <a:lum contrast="10000"/>
          </a:blip>
          <a:srcRect/>
          <a:stretch>
            <a:fillRect/>
          </a:stretch>
        </p:blipFill>
        <p:spPr bwMode="auto">
          <a:xfrm>
            <a:off x="142844" y="1357298"/>
            <a:ext cx="8858313" cy="14659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aphicFrame>
        <p:nvGraphicFramePr>
          <p:cNvPr id="20" name="Таблица 19"/>
          <p:cNvGraphicFramePr>
            <a:graphicFrameLocks noGrp="1"/>
          </p:cNvGraphicFramePr>
          <p:nvPr/>
        </p:nvGraphicFramePr>
        <p:xfrm>
          <a:off x="5429256" y="3357562"/>
          <a:ext cx="3429023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00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15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00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000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5730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А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В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⌐А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⌐В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⌐В→⌐А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22" name="Таблица 21"/>
          <p:cNvGraphicFramePr>
            <a:graphicFrameLocks noGrp="1"/>
          </p:cNvGraphicFramePr>
          <p:nvPr/>
        </p:nvGraphicFramePr>
        <p:xfrm>
          <a:off x="285720" y="3432188"/>
          <a:ext cx="2000264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00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00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601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А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В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А → В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33400"/>
            <a:ext cx="8620156" cy="457200"/>
          </a:xfrm>
        </p:spPr>
        <p:txBody>
          <a:bodyPr/>
          <a:lstStyle/>
          <a:p>
            <a:r>
              <a:rPr lang="ru-RU" dirty="0" smtClean="0"/>
              <a:t>Операции над высказываниями</a:t>
            </a:r>
            <a:endParaRPr lang="en-US" dirty="0"/>
          </a:p>
        </p:txBody>
      </p:sp>
      <p:graphicFrame>
        <p:nvGraphicFramePr>
          <p:cNvPr id="20" name="Таблица 19"/>
          <p:cNvGraphicFramePr>
            <a:graphicFrameLocks noGrp="1"/>
          </p:cNvGraphicFramePr>
          <p:nvPr/>
        </p:nvGraphicFramePr>
        <p:xfrm>
          <a:off x="3143240" y="3357562"/>
          <a:ext cx="5000659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92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34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61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8581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8594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А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В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А→В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В→А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(А→В)и(В→А)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22" name="Таблица 21"/>
          <p:cNvGraphicFramePr>
            <a:graphicFrameLocks noGrp="1"/>
          </p:cNvGraphicFramePr>
          <p:nvPr/>
        </p:nvGraphicFramePr>
        <p:xfrm>
          <a:off x="642910" y="3357562"/>
          <a:ext cx="2000264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00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00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601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А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В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А ≈ В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lum contrast="10000"/>
          </a:blip>
          <a:srcRect/>
          <a:stretch>
            <a:fillRect/>
          </a:stretch>
        </p:blipFill>
        <p:spPr bwMode="auto">
          <a:xfrm>
            <a:off x="214282" y="1500174"/>
            <a:ext cx="8786874" cy="10515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7124700" y="152400"/>
            <a:ext cx="2019300" cy="307975"/>
          </a:xfrm>
        </p:spPr>
        <p:txBody>
          <a:bodyPr/>
          <a:lstStyle/>
          <a:p>
            <a:r>
              <a:rPr lang="en-US" dirty="0" smtClean="0"/>
              <a:t>DVS films – Saratov - 2012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33400"/>
            <a:ext cx="8620156" cy="457200"/>
          </a:xfrm>
        </p:spPr>
        <p:txBody>
          <a:bodyPr/>
          <a:lstStyle/>
          <a:p>
            <a:r>
              <a:rPr lang="ru-RU" dirty="0" smtClean="0"/>
              <a:t>Операции над высказываниями</a:t>
            </a:r>
            <a:endParaRPr lang="en-US" dirty="0"/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357298"/>
            <a:ext cx="8858280" cy="8883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pSp>
        <p:nvGrpSpPr>
          <p:cNvPr id="12" name="Группа 11"/>
          <p:cNvGrpSpPr/>
          <p:nvPr/>
        </p:nvGrpSpPr>
        <p:grpSpPr>
          <a:xfrm>
            <a:off x="2422265" y="2435362"/>
            <a:ext cx="3045074" cy="1344334"/>
            <a:chOff x="2422265" y="2435362"/>
            <a:chExt cx="3045074" cy="1344334"/>
          </a:xfrm>
        </p:grpSpPr>
        <p:pic>
          <p:nvPicPr>
            <p:cNvPr id="44036" name="Picture 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000364" y="2500306"/>
              <a:ext cx="2466975" cy="1228725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10" name="TextBox 9"/>
            <p:cNvSpPr txBox="1"/>
            <p:nvPr/>
          </p:nvSpPr>
          <p:spPr>
            <a:xfrm>
              <a:off x="2430280" y="2435362"/>
              <a:ext cx="64152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 smtClean="0"/>
                <a:t>a)</a:t>
              </a:r>
              <a:endParaRPr lang="ru-RU" sz="4000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422265" y="3071810"/>
              <a:ext cx="649537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4000" dirty="0" smtClean="0"/>
                <a:t>б)</a:t>
              </a:r>
              <a:endParaRPr lang="ru-RU" sz="4000" dirty="0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214282" y="3988362"/>
            <a:ext cx="18156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i="1" dirty="0" smtClean="0"/>
              <a:t>Решение:</a:t>
            </a:r>
            <a:endParaRPr lang="ru-RU" sz="2800" i="1" dirty="0"/>
          </a:p>
        </p:txBody>
      </p:sp>
      <p:sp>
        <p:nvSpPr>
          <p:cNvPr id="14" name="TextBox 13"/>
          <p:cNvSpPr txBox="1"/>
          <p:nvPr/>
        </p:nvSpPr>
        <p:spPr>
          <a:xfrm>
            <a:off x="428596" y="4786322"/>
            <a:ext cx="42594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а)   А=1, В = 0</a:t>
            </a:r>
            <a:r>
              <a:rPr lang="en-US" dirty="0" smtClean="0"/>
              <a:t>.</a:t>
            </a:r>
            <a:r>
              <a:rPr lang="ru-RU" dirty="0" smtClean="0"/>
              <a:t>     1 ↔ ┐0 = 1 ↔ 1 = 1</a:t>
            </a:r>
            <a:r>
              <a:rPr lang="en-US" dirty="0" smtClean="0"/>
              <a:t>;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428596" y="5214950"/>
            <a:ext cx="44646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б)   А=1, В = 0</a:t>
            </a:r>
            <a:r>
              <a:rPr lang="en-US" dirty="0" smtClean="0"/>
              <a:t>.</a:t>
            </a:r>
            <a:r>
              <a:rPr lang="ru-RU" dirty="0" smtClean="0"/>
              <a:t>     ┐0  ↔ ┐1 = 1 ↔ 0 = 0</a:t>
            </a:r>
            <a:r>
              <a:rPr lang="en-US" dirty="0" smtClean="0"/>
              <a:t>;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7124700" y="152400"/>
            <a:ext cx="2019300" cy="307975"/>
          </a:xfrm>
        </p:spPr>
        <p:txBody>
          <a:bodyPr/>
          <a:lstStyle/>
          <a:p>
            <a:r>
              <a:rPr lang="en-US" dirty="0" smtClean="0"/>
              <a:t>DVS films – Saratov - 2012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allAtOnce"/>
      <p:bldP spid="15" grpId="0" build="allAtOnce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33400"/>
            <a:ext cx="8620156" cy="457200"/>
          </a:xfrm>
        </p:spPr>
        <p:txBody>
          <a:bodyPr/>
          <a:lstStyle/>
          <a:p>
            <a:r>
              <a:rPr lang="ru-RU" dirty="0" smtClean="0"/>
              <a:t>Операции над высказываниями</a:t>
            </a:r>
            <a:endParaRPr lang="en-US" dirty="0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7124700" y="152400"/>
            <a:ext cx="2019300" cy="307975"/>
          </a:xfrm>
        </p:spPr>
        <p:txBody>
          <a:bodyPr/>
          <a:lstStyle/>
          <a:p>
            <a:r>
              <a:rPr lang="en-US" dirty="0" smtClean="0"/>
              <a:t>DVS films – Saratov - 2012</a:t>
            </a:r>
            <a:endParaRPr lang="en-US" dirty="0"/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357298"/>
            <a:ext cx="8858313" cy="9832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71736" y="2857496"/>
            <a:ext cx="3925330" cy="6429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214282" y="4714884"/>
            <a:ext cx="864399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  Если треугольник равнобедренный и  неравносторонний, то неверно, что он неравнобедренный. </a:t>
            </a:r>
            <a:endParaRPr lang="ru-RU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214282" y="3988362"/>
            <a:ext cx="18156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i="1" dirty="0" smtClean="0"/>
              <a:t>Решение:</a:t>
            </a:r>
            <a:endParaRPr lang="ru-RU" sz="2800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allAtOnce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33400"/>
            <a:ext cx="8620156" cy="457200"/>
          </a:xfrm>
        </p:spPr>
        <p:txBody>
          <a:bodyPr/>
          <a:lstStyle/>
          <a:p>
            <a:r>
              <a:rPr lang="ru-RU" dirty="0" smtClean="0"/>
              <a:t>Операции над высказываниями</a:t>
            </a:r>
            <a:endParaRPr lang="en-US" dirty="0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7124700" y="152400"/>
            <a:ext cx="2019300" cy="307975"/>
          </a:xfrm>
        </p:spPr>
        <p:txBody>
          <a:bodyPr/>
          <a:lstStyle/>
          <a:p>
            <a:r>
              <a:rPr lang="en-US" dirty="0" smtClean="0"/>
              <a:t>DVS films – Saratov - 2012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14282" y="3988362"/>
            <a:ext cx="18156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i="1" dirty="0" smtClean="0"/>
              <a:t>Решение:</a:t>
            </a:r>
            <a:endParaRPr lang="ru-RU" sz="2800" i="1" dirty="0"/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357298"/>
            <a:ext cx="8858312" cy="12270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64" y="3071810"/>
            <a:ext cx="2457450" cy="3714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642910" y="4774180"/>
            <a:ext cx="82153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Это число либо целое и простое, либо  положительное и делящееся на 3.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33400"/>
            <a:ext cx="8620156" cy="457200"/>
          </a:xfrm>
        </p:spPr>
        <p:txBody>
          <a:bodyPr/>
          <a:lstStyle/>
          <a:p>
            <a:r>
              <a:rPr lang="ru-RU" dirty="0" smtClean="0"/>
              <a:t>Операции над высказываниями</a:t>
            </a:r>
            <a:endParaRPr lang="en-US" dirty="0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7124700" y="152400"/>
            <a:ext cx="2019300" cy="307975"/>
          </a:xfrm>
        </p:spPr>
        <p:txBody>
          <a:bodyPr/>
          <a:lstStyle/>
          <a:p>
            <a:r>
              <a:rPr lang="en-US" dirty="0" smtClean="0"/>
              <a:t>DVS films – Saratov - 2012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14282" y="3500438"/>
            <a:ext cx="18156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i="1" dirty="0" smtClean="0"/>
              <a:t>Решение:</a:t>
            </a:r>
            <a:endParaRPr lang="ru-RU" sz="2800" i="1" dirty="0"/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285860"/>
            <a:ext cx="8858313" cy="9560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142844" y="2357430"/>
            <a:ext cx="871543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dirty="0" smtClean="0"/>
              <a:t>Если в треугольнике любая его медиана не является  высотой и биссектрисой, то этот треугольник не равнобедренный и не равносторонний. </a:t>
            </a:r>
            <a:endParaRPr lang="ru-RU" sz="22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85720" y="4000504"/>
            <a:ext cx="85725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А: «В треугольнике некоторая его медиана является высотой»; </a:t>
            </a:r>
          </a:p>
          <a:p>
            <a:r>
              <a:rPr lang="ru-RU" dirty="0" smtClean="0"/>
              <a:t>В: «В треугольнике некоторая его медиана является  биссектрисой»; </a:t>
            </a:r>
          </a:p>
          <a:p>
            <a:r>
              <a:rPr lang="ru-RU" dirty="0" smtClean="0"/>
              <a:t>С: «Этот треугольник равнобедренный»; </a:t>
            </a:r>
          </a:p>
          <a:p>
            <a:r>
              <a:rPr lang="ru-RU" dirty="0" smtClean="0"/>
              <a:t>D: «Этот треугольник равносторонний». </a:t>
            </a:r>
            <a:endParaRPr lang="ru-RU" dirty="0"/>
          </a:p>
        </p:txBody>
      </p:sp>
      <p:pic>
        <p:nvPicPr>
          <p:cNvPr id="4710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14612" y="5286388"/>
            <a:ext cx="3514725" cy="4000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7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33400"/>
            <a:ext cx="8620156" cy="457200"/>
          </a:xfrm>
        </p:spPr>
        <p:txBody>
          <a:bodyPr/>
          <a:lstStyle/>
          <a:p>
            <a:r>
              <a:rPr lang="ru-RU" dirty="0" smtClean="0"/>
              <a:t>Операции над высказываниями</a:t>
            </a:r>
            <a:endParaRPr lang="en-US" dirty="0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7124700" y="152400"/>
            <a:ext cx="2019300" cy="307975"/>
          </a:xfrm>
        </p:spPr>
        <p:txBody>
          <a:bodyPr/>
          <a:lstStyle/>
          <a:p>
            <a:r>
              <a:rPr lang="en-US" dirty="0" smtClean="0"/>
              <a:t>DVS films – Saratov - 2012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42844" y="3214686"/>
            <a:ext cx="18156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i="1" dirty="0" smtClean="0"/>
              <a:t>Решение:</a:t>
            </a:r>
            <a:endParaRPr lang="ru-RU" sz="2800" i="1" dirty="0"/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357298"/>
            <a:ext cx="8715436" cy="6743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813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7554" y="2357430"/>
            <a:ext cx="1797101" cy="9858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142844" y="3714752"/>
            <a:ext cx="87154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а) По определению дизъюнкция двух  высказываний истинна тогда и только тогда, когда по меньшей мере одно из этих высказываний истинно. Следовательно, высказывание A </a:t>
            </a:r>
            <a:r>
              <a:rPr lang="ru-RU" dirty="0" err="1" smtClean="0"/>
              <a:t>v</a:t>
            </a:r>
            <a:r>
              <a:rPr lang="ru-RU" dirty="0" smtClean="0"/>
              <a:t> 1 истинно, независимо от логического значения высказывания А. 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2716032" y="2221048"/>
            <a:ext cx="6415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a)</a:t>
            </a:r>
            <a:endParaRPr lang="ru-RU" sz="4000" dirty="0"/>
          </a:p>
        </p:txBody>
      </p:sp>
      <p:sp>
        <p:nvSpPr>
          <p:cNvPr id="10" name="TextBox 9"/>
          <p:cNvSpPr txBox="1"/>
          <p:nvPr/>
        </p:nvSpPr>
        <p:spPr>
          <a:xfrm>
            <a:off x="2714612" y="2714620"/>
            <a:ext cx="6495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/>
              <a:t>б)</a:t>
            </a:r>
            <a:endParaRPr lang="ru-RU" sz="40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42844" y="4857760"/>
            <a:ext cx="871543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б) Ясно, что высказывания А и ┐А имеют противоположные логические значения (т.е. О и 1 или 1 и 0). Поскольку  эквивалентность двух высказываний истинна тогда и только тогда, когда эти высказывания имеют одинаковые значения истинности, то  эквивалентность А↔┐А высказываний А и ┐A ложна, независимо от значения истинности высказывания А.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/>
      <p:bldP spid="12" grpId="0" build="allAtOnce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7124700" y="152400"/>
            <a:ext cx="2019300" cy="307975"/>
          </a:xfrm>
        </p:spPr>
        <p:txBody>
          <a:bodyPr/>
          <a:lstStyle/>
          <a:p>
            <a:r>
              <a:rPr lang="en-US" dirty="0" smtClean="0"/>
              <a:t>DVS films – Saratov - 2012</a:t>
            </a:r>
            <a:endParaRPr lang="en-US" dirty="0"/>
          </a:p>
        </p:txBody>
      </p:sp>
      <p:sp>
        <p:nvSpPr>
          <p:cNvPr id="2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Законы  логики</a:t>
            </a:r>
            <a:endParaRPr lang="en-US" dirty="0"/>
          </a:p>
        </p:txBody>
      </p:sp>
      <p:pic>
        <p:nvPicPr>
          <p:cNvPr id="51219" name="Picture 1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1285860"/>
            <a:ext cx="4431147" cy="49292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7124700" y="152400"/>
            <a:ext cx="2019300" cy="307975"/>
          </a:xfrm>
        </p:spPr>
        <p:txBody>
          <a:bodyPr/>
          <a:lstStyle/>
          <a:p>
            <a:r>
              <a:rPr lang="en-US" dirty="0" smtClean="0"/>
              <a:t>DVS films – Saratov - 2012</a:t>
            </a:r>
            <a:endParaRPr lang="en-US" dirty="0"/>
          </a:p>
        </p:txBody>
      </p:sp>
      <p:sp>
        <p:nvSpPr>
          <p:cNvPr id="2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Законы  логики</a:t>
            </a:r>
            <a:endParaRPr lang="en-US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285720" y="1285860"/>
            <a:ext cx="80724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Методы доказательства законов алгебры логики</a:t>
            </a:r>
            <a:endParaRPr lang="ru-RU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285752" y="157161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u="dbl" dirty="0" smtClean="0"/>
              <a:t>1 способ</a:t>
            </a:r>
            <a:r>
              <a:rPr lang="ru-RU" b="1" i="1" u="dbl" dirty="0" smtClean="0"/>
              <a:t>. </a:t>
            </a:r>
            <a:r>
              <a:rPr lang="ru-RU" b="1" i="1" dirty="0" smtClean="0"/>
              <a:t>Логические рассуждения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285720" y="1928802"/>
            <a:ext cx="86439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Докажем путем логических рассуждений первый закон поглощения: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51221" name="Picture 21" descr="C:\Program Files\Образовательные комплексы\Информатика, 10 кл\E4HOME_INFORM_10\data\res\DL_RES_CF812036-11EF-4372-AA03-6D69981C70A7\images\1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2428868"/>
            <a:ext cx="2248196" cy="3571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6" name="Прямоугольник 35"/>
          <p:cNvSpPr/>
          <p:nvPr/>
        </p:nvSpPr>
        <p:spPr>
          <a:xfrm>
            <a:off x="142844" y="2932885"/>
            <a:ext cx="885831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Покажем, что если правая часть данного выражения истинна, то и левая часть тоже истинна. Пусть правая часть истинна, то есть </a:t>
            </a:r>
            <a:r>
              <a:rPr lang="ru-RU" i="1" dirty="0" err="1" smtClean="0"/>
              <a:t>х</a:t>
            </a:r>
            <a:r>
              <a:rPr lang="ru-RU" dirty="0" smtClean="0"/>
              <a:t> = 1, тогда в левой части получаем дизъюнкцию, один из аргументов которой – истина. Тогда по определению дизъюнкции и вся левая часть истинна.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Покажем теперь, что если левая часть истинна, то и правая часть тоже истинна. Пусть левая часть истинна. Тогда по определению дизъюнкции истинна или формула </a:t>
            </a:r>
            <a:r>
              <a:rPr lang="ru-RU" i="1" dirty="0" err="1" smtClean="0"/>
              <a:t>x</a:t>
            </a:r>
            <a:r>
              <a:rPr lang="ru-RU" dirty="0" smtClean="0"/>
              <a:t>, или формула </a:t>
            </a:r>
            <a:r>
              <a:rPr lang="ru-RU" i="1" dirty="0" err="1" smtClean="0"/>
              <a:t>x</a:t>
            </a:r>
            <a:r>
              <a:rPr lang="ru-RU" dirty="0" smtClean="0"/>
              <a:t> &amp; </a:t>
            </a:r>
            <a:r>
              <a:rPr lang="ru-RU" i="1" dirty="0" err="1" smtClean="0"/>
              <a:t>y</a:t>
            </a:r>
            <a:r>
              <a:rPr lang="ru-RU" i="1" dirty="0" smtClean="0"/>
              <a:t>, </a:t>
            </a:r>
            <a:r>
              <a:rPr lang="ru-RU" dirty="0" smtClean="0"/>
              <a:t>или обе эти формулы одновременно. Если </a:t>
            </a:r>
            <a:r>
              <a:rPr lang="ru-RU" i="1" dirty="0" err="1" smtClean="0"/>
              <a:t>x</a:t>
            </a:r>
            <a:r>
              <a:rPr lang="ru-RU" dirty="0" smtClean="0"/>
              <a:t> ложна, тогда по определению конъюнкции </a:t>
            </a:r>
            <a:r>
              <a:rPr lang="ru-RU" i="1" dirty="0" err="1" smtClean="0"/>
              <a:t>x</a:t>
            </a:r>
            <a:r>
              <a:rPr lang="ru-RU" dirty="0" smtClean="0"/>
              <a:t> &amp; </a:t>
            </a:r>
            <a:r>
              <a:rPr lang="ru-RU" i="1" dirty="0" err="1" smtClean="0"/>
              <a:t>y</a:t>
            </a:r>
            <a:r>
              <a:rPr lang="ru-RU" dirty="0" smtClean="0"/>
              <a:t> тоже ложна. Значит, </a:t>
            </a:r>
            <a:r>
              <a:rPr lang="ru-RU" i="1" dirty="0" err="1" smtClean="0"/>
              <a:t>x</a:t>
            </a:r>
            <a:r>
              <a:rPr lang="ru-RU" dirty="0" smtClean="0"/>
              <a:t> может быть только истиной.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Rectangle 5"/>
          <p:cNvSpPr>
            <a:spLocks noGrp="1" noChangeArrowheads="1"/>
          </p:cNvSpPr>
          <p:nvPr>
            <p:ph type="title"/>
          </p:nvPr>
        </p:nvSpPr>
        <p:spPr>
          <a:xfrm>
            <a:off x="95248" y="533400"/>
            <a:ext cx="8977346" cy="457200"/>
          </a:xfrm>
        </p:spPr>
        <p:txBody>
          <a:bodyPr/>
          <a:lstStyle/>
          <a:p>
            <a:r>
              <a:rPr lang="ru-RU" dirty="0"/>
              <a:t>Основные этапы развития логики 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09600" y="1371600"/>
            <a:ext cx="7848600" cy="4953000"/>
          </a:xfrm>
        </p:spPr>
        <p:txBody>
          <a:bodyPr/>
          <a:lstStyle/>
          <a:p>
            <a:pPr>
              <a:lnSpc>
                <a:spcPct val="90000"/>
              </a:lnSpc>
              <a:buNone/>
            </a:pPr>
            <a:endParaRPr lang="en-US" sz="3200" b="1" dirty="0"/>
          </a:p>
          <a:p>
            <a:pPr lvl="1" algn="just">
              <a:lnSpc>
                <a:spcPct val="90000"/>
              </a:lnSpc>
            </a:pPr>
            <a:r>
              <a:rPr lang="ru-RU" sz="2800" dirty="0">
                <a:solidFill>
                  <a:schemeClr val="tx1"/>
                </a:solidFill>
                <a:latin typeface="+mn-lt"/>
              </a:rPr>
              <a:t>Логика как самостоятельная наука начала формироваться в Индии, Китае, Греции задолго до нашей эры</a:t>
            </a:r>
            <a:r>
              <a:rPr lang="ru-RU" sz="2800" dirty="0" smtClean="0">
                <a:solidFill>
                  <a:schemeClr val="tx1"/>
                </a:solidFill>
                <a:latin typeface="+mn-lt"/>
              </a:rPr>
              <a:t>.</a:t>
            </a:r>
          </a:p>
          <a:p>
            <a:pPr lvl="1">
              <a:lnSpc>
                <a:spcPct val="90000"/>
              </a:lnSpc>
            </a:pPr>
            <a:endParaRPr lang="ru-RU" sz="2800" dirty="0"/>
          </a:p>
          <a:p>
            <a:pPr lvl="1" algn="just">
              <a:lnSpc>
                <a:spcPct val="90000"/>
              </a:lnSpc>
            </a:pPr>
            <a:r>
              <a:rPr lang="ru-RU" sz="2800" dirty="0">
                <a:solidFill>
                  <a:schemeClr val="tx1"/>
                </a:solidFill>
                <a:latin typeface="+mn-lt"/>
              </a:rPr>
              <a:t>Наиболее обстоятельно теоретические проблемы логики были </a:t>
            </a:r>
            <a:r>
              <a:rPr lang="ru-RU" sz="2800" dirty="0" smtClean="0">
                <a:solidFill>
                  <a:schemeClr val="tx1"/>
                </a:solidFill>
                <a:latin typeface="+mn-lt"/>
              </a:rPr>
              <a:t>разработаны </a:t>
            </a:r>
            <a:r>
              <a:rPr lang="ru-RU" sz="2800" dirty="0">
                <a:solidFill>
                  <a:schemeClr val="tx1"/>
                </a:solidFill>
                <a:latin typeface="+mn-lt"/>
              </a:rPr>
              <a:t>и систематизированы в Древней Греции. </a:t>
            </a:r>
            <a:r>
              <a:rPr lang="ru-RU" sz="2800" dirty="0" smtClean="0">
                <a:solidFill>
                  <a:schemeClr val="tx1"/>
                </a:solidFill>
                <a:latin typeface="+mn-lt"/>
              </a:rPr>
              <a:t> </a:t>
            </a:r>
            <a:endParaRPr lang="en-US" sz="2800" dirty="0"/>
          </a:p>
          <a:p>
            <a:pPr lvl="1">
              <a:lnSpc>
                <a:spcPct val="90000"/>
              </a:lnSpc>
              <a:buFont typeface="Wingdings" pitchFamily="2" charset="2"/>
              <a:buNone/>
            </a:pPr>
            <a:endParaRPr lang="en-US" sz="2800" dirty="0"/>
          </a:p>
          <a:p>
            <a:pPr lvl="1">
              <a:lnSpc>
                <a:spcPct val="90000"/>
              </a:lnSpc>
              <a:buFont typeface="Wingdings" pitchFamily="2" charset="2"/>
              <a:buNone/>
            </a:pPr>
            <a:r>
              <a:rPr lang="en-US" sz="1400" b="1" dirty="0"/>
              <a:t> </a:t>
            </a:r>
            <a:endParaRPr lang="en-US" sz="1200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7124700" y="152400"/>
            <a:ext cx="2019300" cy="307975"/>
          </a:xfrm>
        </p:spPr>
        <p:txBody>
          <a:bodyPr/>
          <a:lstStyle/>
          <a:p>
            <a:r>
              <a:rPr lang="en-US" dirty="0" smtClean="0"/>
              <a:t>DVS films – Saratov - 2012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7124700" y="152400"/>
            <a:ext cx="2019300" cy="307975"/>
          </a:xfrm>
        </p:spPr>
        <p:txBody>
          <a:bodyPr/>
          <a:lstStyle/>
          <a:p>
            <a:r>
              <a:rPr lang="en-US" dirty="0" smtClean="0"/>
              <a:t>DVS films – Saratov - 2012</a:t>
            </a:r>
            <a:endParaRPr lang="en-US" dirty="0"/>
          </a:p>
        </p:txBody>
      </p:sp>
      <p:sp>
        <p:nvSpPr>
          <p:cNvPr id="2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Законы  логики</a:t>
            </a:r>
            <a:endParaRPr lang="en-US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285720" y="1285860"/>
            <a:ext cx="80724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Методы доказательства законов алгебры логики</a:t>
            </a:r>
            <a:endParaRPr lang="ru-RU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285752" y="1571612"/>
            <a:ext cx="650082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dbl" dirty="0" smtClean="0"/>
              <a:t>2 способ</a:t>
            </a:r>
            <a:r>
              <a:rPr lang="ru-RU" b="1" i="1" u="dbl" dirty="0" smtClean="0"/>
              <a:t>. </a:t>
            </a:r>
            <a:r>
              <a:rPr lang="ru-RU" b="1" i="1" dirty="0" smtClean="0"/>
              <a:t>Построение таблицы истинности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59393" name="Rectangle 1"/>
          <p:cNvSpPr>
            <a:spLocks noChangeArrowheads="1"/>
          </p:cNvSpPr>
          <p:nvPr/>
        </p:nvSpPr>
        <p:spPr bwMode="auto">
          <a:xfrm>
            <a:off x="357158" y="207167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Докажем первый закон де Моргана:  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59394" name="Picture 2" descr="C:\Program Files\Образовательные комплексы\Информатика, 10 кл\E4HOME_INFORM_10\data\res\DL_RES_CF812036-11EF-4372-AA03-6D69981C70A7\Images\7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124" y="1928802"/>
            <a:ext cx="1939031" cy="4286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93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290" y="2643182"/>
            <a:ext cx="5917448" cy="17859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2" name="Прямоугольник 11"/>
          <p:cNvSpPr/>
          <p:nvPr/>
        </p:nvSpPr>
        <p:spPr>
          <a:xfrm>
            <a:off x="142844" y="4714884"/>
            <a:ext cx="885831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Как видно из построенной таблицы, на одинаковых наборах значений переменных данные формулы принимают одинаковые значения, следовательно, по определению, они тождественны.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7124700" y="152400"/>
            <a:ext cx="2019300" cy="307975"/>
          </a:xfrm>
        </p:spPr>
        <p:txBody>
          <a:bodyPr/>
          <a:lstStyle/>
          <a:p>
            <a:r>
              <a:rPr lang="en-US" dirty="0" smtClean="0"/>
              <a:t>DVS films – Saratov - 2012</a:t>
            </a:r>
            <a:endParaRPr lang="en-US" dirty="0"/>
          </a:p>
        </p:txBody>
      </p:sp>
      <p:sp>
        <p:nvSpPr>
          <p:cNvPr id="2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Законы  логики</a:t>
            </a:r>
            <a:endParaRPr lang="en-US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285720" y="1285860"/>
            <a:ext cx="80724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Методы доказательства законов алгебры логики</a:t>
            </a:r>
            <a:endParaRPr lang="ru-RU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285752" y="1571612"/>
            <a:ext cx="650082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dbl" dirty="0" smtClean="0"/>
              <a:t>3способ</a:t>
            </a:r>
            <a:r>
              <a:rPr lang="ru-RU" b="1" i="1" u="dbl" dirty="0" smtClean="0"/>
              <a:t>. </a:t>
            </a:r>
            <a:r>
              <a:rPr lang="ru-RU" b="1" i="1" dirty="0" smtClean="0"/>
              <a:t>Тождественные преобразования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42844" y="2000240"/>
            <a:ext cx="878687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Докажем первый закон поглощения с помощью обратного применения законов поглощения единицы и дистрибутивности: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2786058"/>
            <a:ext cx="5951335" cy="4286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33400"/>
            <a:ext cx="8620156" cy="457200"/>
          </a:xfrm>
        </p:spPr>
        <p:txBody>
          <a:bodyPr/>
          <a:lstStyle/>
          <a:p>
            <a:r>
              <a:rPr lang="ru-RU" dirty="0" smtClean="0"/>
              <a:t> Законы  логики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1" y="1500174"/>
            <a:ext cx="8848755" cy="31410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7124700" y="152400"/>
            <a:ext cx="2019300" cy="307975"/>
          </a:xfrm>
        </p:spPr>
        <p:txBody>
          <a:bodyPr/>
          <a:lstStyle/>
          <a:p>
            <a:r>
              <a:rPr lang="en-US" dirty="0" smtClean="0"/>
              <a:t>DVS films – Saratov - 2012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Список литературы</a:t>
            </a:r>
            <a:endParaRPr lang="en-US" dirty="0"/>
          </a:p>
        </p:txBody>
      </p:sp>
      <p:sp>
        <p:nvSpPr>
          <p:cNvPr id="75779" name="AutoShape 3"/>
          <p:cNvSpPr>
            <a:spLocks noChangeArrowheads="1"/>
          </p:cNvSpPr>
          <p:nvPr/>
        </p:nvSpPr>
        <p:spPr bwMode="gray">
          <a:xfrm>
            <a:off x="5505440" y="1428736"/>
            <a:ext cx="2819400" cy="2895600"/>
          </a:xfrm>
          <a:prstGeom prst="chevron">
            <a:avLst>
              <a:gd name="adj" fmla="val 16468"/>
            </a:avLst>
          </a:prstGeom>
          <a:blipFill>
            <a:blip r:embed="rId2"/>
            <a:stretch>
              <a:fillRect/>
            </a:stretch>
          </a:blipFill>
          <a:ln w="38100">
            <a:solidFill>
              <a:srgbClr val="EAEAEA"/>
            </a:solidFill>
            <a:miter lim="800000"/>
            <a:headEnd/>
            <a:tailEnd/>
          </a:ln>
          <a:effectLst>
            <a:outerShdw dist="109250" dir="3267739" algn="ctr" rotWithShape="0">
              <a:srgbClr val="333333">
                <a:alpha val="50000"/>
              </a:srgbClr>
            </a:outerShdw>
          </a:effectLst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75780" name="AutoShape 4"/>
          <p:cNvSpPr>
            <a:spLocks noChangeArrowheads="1"/>
          </p:cNvSpPr>
          <p:nvPr/>
        </p:nvSpPr>
        <p:spPr bwMode="gray">
          <a:xfrm>
            <a:off x="3143240" y="1428736"/>
            <a:ext cx="2971800" cy="2895600"/>
          </a:xfrm>
          <a:prstGeom prst="chevron">
            <a:avLst>
              <a:gd name="adj" fmla="val 17842"/>
            </a:avLst>
          </a:prstGeom>
          <a:blipFill>
            <a:blip r:embed="rId3"/>
            <a:stretch>
              <a:fillRect/>
            </a:stretch>
          </a:blipFill>
          <a:ln w="38100">
            <a:solidFill>
              <a:srgbClr val="EAEAEA"/>
            </a:solidFill>
            <a:miter lim="800000"/>
            <a:headEnd/>
            <a:tailEnd/>
          </a:ln>
          <a:effectLst>
            <a:outerShdw dist="109250" dir="3267739" algn="ctr" rotWithShape="0">
              <a:srgbClr val="333333">
                <a:alpha val="50000"/>
              </a:srgbClr>
            </a:outerShdw>
          </a:effectLst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75781" name="AutoShape 5"/>
          <p:cNvSpPr>
            <a:spLocks noChangeArrowheads="1"/>
          </p:cNvSpPr>
          <p:nvPr/>
        </p:nvSpPr>
        <p:spPr bwMode="gray">
          <a:xfrm>
            <a:off x="642910" y="1428736"/>
            <a:ext cx="2971800" cy="2895600"/>
          </a:xfrm>
          <a:prstGeom prst="chevron">
            <a:avLst>
              <a:gd name="adj" fmla="val 17842"/>
            </a:avLst>
          </a:prstGeom>
          <a:blipFill>
            <a:blip r:embed="rId4"/>
            <a:stretch>
              <a:fillRect/>
            </a:stretch>
          </a:blipFill>
          <a:ln w="38100">
            <a:solidFill>
              <a:srgbClr val="EAEAEA"/>
            </a:solidFill>
            <a:miter lim="800000"/>
            <a:headEnd/>
            <a:tailEnd/>
          </a:ln>
          <a:effectLst>
            <a:outerShdw dist="109250" dir="3267739" algn="ctr" rotWithShape="0">
              <a:srgbClr val="333333">
                <a:alpha val="50000"/>
              </a:srgbClr>
            </a:outerShdw>
          </a:effectLst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85720" y="4572008"/>
            <a:ext cx="8429684" cy="81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ru-RU" dirty="0" smtClean="0"/>
              <a:t>Бочаров В. А., Маркин В. И. Основы логики: Учебник. — М.: ИНФРА-М, 2001.</a:t>
            </a:r>
          </a:p>
          <a:p>
            <a:pPr>
              <a:lnSpc>
                <a:spcPct val="130000"/>
              </a:lnSpc>
            </a:pPr>
            <a:r>
              <a:rPr lang="ru-RU" dirty="0" err="1" smtClean="0"/>
              <a:t>Гетманова</a:t>
            </a:r>
            <a:r>
              <a:rPr lang="ru-RU" dirty="0" smtClean="0"/>
              <a:t> А. Д. Учебник по логике. - М.: </a:t>
            </a:r>
            <a:r>
              <a:rPr lang="ru-RU" dirty="0" err="1" smtClean="0"/>
              <a:t>Владос</a:t>
            </a:r>
            <a:r>
              <a:rPr lang="ru-RU" dirty="0" smtClean="0"/>
              <a:t>, 1995.</a:t>
            </a:r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7124700" y="152400"/>
            <a:ext cx="2019300" cy="307975"/>
          </a:xfrm>
        </p:spPr>
        <p:txBody>
          <a:bodyPr/>
          <a:lstStyle/>
          <a:p>
            <a:r>
              <a:rPr lang="en-US" dirty="0" smtClean="0"/>
              <a:t>DVS films – Saratov - 2012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8" name="Rectangle 6"/>
          <p:cNvSpPr>
            <a:spLocks noGrp="1" noChangeArrowheads="1"/>
          </p:cNvSpPr>
          <p:nvPr>
            <p:ph type="subTitle" idx="1"/>
          </p:nvPr>
        </p:nvSpPr>
        <p:spPr bwMode="black">
          <a:xfrm>
            <a:off x="2667000" y="4572000"/>
            <a:ext cx="6078538" cy="482600"/>
          </a:xfrm>
        </p:spPr>
        <p:txBody>
          <a:bodyPr/>
          <a:lstStyle/>
          <a:p>
            <a:r>
              <a:rPr lang="en-US" dirty="0" smtClean="0"/>
              <a:t>dvscambodia@mail.ru</a:t>
            </a:r>
            <a:endParaRPr lang="en-US" dirty="0"/>
          </a:p>
        </p:txBody>
      </p:sp>
      <p:sp>
        <p:nvSpPr>
          <p:cNvPr id="28679" name="WordArt 7"/>
          <p:cNvSpPr>
            <a:spLocks noChangeArrowheads="1" noChangeShapeType="1" noTextEdit="1"/>
          </p:cNvSpPr>
          <p:nvPr/>
        </p:nvSpPr>
        <p:spPr bwMode="gray">
          <a:xfrm>
            <a:off x="2590800" y="3886200"/>
            <a:ext cx="4876800" cy="6096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en-US" sz="5400" b="1" kern="10" dirty="0">
                <a:ln w="2857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bg1"/>
                    </a:gs>
                    <a:gs pos="50000">
                      <a:schemeClr val="bg1">
                        <a:gamma/>
                        <a:tint val="85490"/>
                        <a:invGamma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</a:gradFill>
                <a:effectLst>
                  <a:outerShdw dist="89803" dir="2700000" algn="ctr" rotWithShape="0">
                    <a:schemeClr val="bg2">
                      <a:alpha val="50000"/>
                    </a:schemeClr>
                  </a:outerShdw>
                </a:effectLst>
                <a:latin typeface="Verdana"/>
              </a:rPr>
              <a:t>Thank You !</a:t>
            </a:r>
            <a:endParaRPr lang="ru-RU" sz="5400" b="1" kern="10" dirty="0">
              <a:ln w="28575">
                <a:solidFill>
                  <a:schemeClr val="tx1"/>
                </a:solidFill>
                <a:round/>
                <a:headEnd/>
                <a:tailEnd/>
              </a:ln>
              <a:gradFill rotWithShape="1">
                <a:gsLst>
                  <a:gs pos="0">
                    <a:schemeClr val="bg1"/>
                  </a:gs>
                  <a:gs pos="50000">
                    <a:schemeClr val="bg1">
                      <a:gamma/>
                      <a:tint val="85490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effectLst>
                <a:outerShdw dist="89803" dir="2700000" algn="ctr" rotWithShape="0">
                  <a:schemeClr val="bg2">
                    <a:alpha val="50000"/>
                  </a:schemeClr>
                </a:outerShdw>
              </a:effectLst>
              <a:latin typeface="Verdana"/>
            </a:endParaRPr>
          </a:p>
        </p:txBody>
      </p:sp>
      <p:sp>
        <p:nvSpPr>
          <p:cNvPr id="4" name="Нижний колонтитул 4"/>
          <p:cNvSpPr txBox="1">
            <a:spLocks/>
          </p:cNvSpPr>
          <p:nvPr/>
        </p:nvSpPr>
        <p:spPr>
          <a:xfrm>
            <a:off x="7124700" y="71414"/>
            <a:ext cx="2019300" cy="30797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DVS films – Saratov - 2012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Rectangle 5"/>
          <p:cNvSpPr>
            <a:spLocks noGrp="1" noChangeArrowheads="1"/>
          </p:cNvSpPr>
          <p:nvPr>
            <p:ph type="title"/>
          </p:nvPr>
        </p:nvSpPr>
        <p:spPr>
          <a:xfrm>
            <a:off x="95248" y="533400"/>
            <a:ext cx="8977346" cy="457200"/>
          </a:xfrm>
        </p:spPr>
        <p:txBody>
          <a:bodyPr/>
          <a:lstStyle/>
          <a:p>
            <a:r>
              <a:rPr lang="ru-RU" dirty="0"/>
              <a:t>Основные этапы развития логики </a:t>
            </a: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7124700" y="152400"/>
            <a:ext cx="2019300" cy="307975"/>
          </a:xfrm>
        </p:spPr>
        <p:txBody>
          <a:bodyPr/>
          <a:lstStyle/>
          <a:p>
            <a:r>
              <a:rPr lang="en-US" dirty="0" smtClean="0"/>
              <a:t>DVS films – Saratov - 2012</a:t>
            </a:r>
            <a:endParaRPr lang="en-US" dirty="0"/>
          </a:p>
        </p:txBody>
      </p:sp>
      <p:sp>
        <p:nvSpPr>
          <p:cNvPr id="7" name="AutoShape 54"/>
          <p:cNvSpPr>
            <a:spLocks noChangeArrowheads="1"/>
          </p:cNvSpPr>
          <p:nvPr/>
        </p:nvSpPr>
        <p:spPr bwMode="auto">
          <a:xfrm>
            <a:off x="1143000" y="1219200"/>
            <a:ext cx="1828800" cy="8382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Древняя Греция</a:t>
            </a:r>
          </a:p>
        </p:txBody>
      </p:sp>
      <p:sp>
        <p:nvSpPr>
          <p:cNvPr id="8" name="AutoShape 55"/>
          <p:cNvSpPr>
            <a:spLocks noChangeArrowheads="1"/>
          </p:cNvSpPr>
          <p:nvPr/>
        </p:nvSpPr>
        <p:spPr bwMode="auto">
          <a:xfrm>
            <a:off x="5943600" y="1219200"/>
            <a:ext cx="1828800" cy="838200"/>
          </a:xfrm>
          <a:prstGeom prst="roundRect">
            <a:avLst>
              <a:gd name="adj" fmla="val 16667"/>
            </a:avLst>
          </a:prstGeom>
          <a:solidFill>
            <a:srgbClr val="DEF1F2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Китай</a:t>
            </a:r>
          </a:p>
        </p:txBody>
      </p:sp>
      <p:sp>
        <p:nvSpPr>
          <p:cNvPr id="9" name="AutoShape 56"/>
          <p:cNvSpPr>
            <a:spLocks noChangeArrowheads="1"/>
          </p:cNvSpPr>
          <p:nvPr/>
        </p:nvSpPr>
        <p:spPr bwMode="auto">
          <a:xfrm>
            <a:off x="3581400" y="1219200"/>
            <a:ext cx="1828800" cy="838200"/>
          </a:xfrm>
          <a:prstGeom prst="roundRect">
            <a:avLst>
              <a:gd name="adj" fmla="val 16667"/>
            </a:avLst>
          </a:prstGeom>
          <a:solidFill>
            <a:srgbClr val="D3EBED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Индия</a:t>
            </a:r>
          </a:p>
        </p:txBody>
      </p:sp>
      <p:sp>
        <p:nvSpPr>
          <p:cNvPr id="10" name="AutoShape 58"/>
          <p:cNvSpPr>
            <a:spLocks noChangeArrowheads="1"/>
          </p:cNvSpPr>
          <p:nvPr/>
        </p:nvSpPr>
        <p:spPr bwMode="auto">
          <a:xfrm>
            <a:off x="762000" y="2133600"/>
            <a:ext cx="7543800" cy="304800"/>
          </a:xfrm>
          <a:prstGeom prst="flowChartTerminator">
            <a:avLst/>
          </a:prstGeom>
          <a:solidFill>
            <a:srgbClr val="F4DFAA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Начало истории логики</a:t>
            </a:r>
          </a:p>
        </p:txBody>
      </p:sp>
      <p:sp>
        <p:nvSpPr>
          <p:cNvPr id="11" name="AutoShape 60"/>
          <p:cNvSpPr>
            <a:spLocks noChangeArrowheads="1"/>
          </p:cNvSpPr>
          <p:nvPr/>
        </p:nvSpPr>
        <p:spPr bwMode="auto">
          <a:xfrm>
            <a:off x="762000" y="2590800"/>
            <a:ext cx="2438400" cy="1143000"/>
          </a:xfrm>
          <a:prstGeom prst="downArrowCallout">
            <a:avLst>
              <a:gd name="adj1" fmla="val 53333"/>
              <a:gd name="adj2" fmla="val 53333"/>
              <a:gd name="adj3" fmla="val 16667"/>
              <a:gd name="adj4" fmla="val 6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600" dirty="0">
                <a:solidFill>
                  <a:schemeClr val="bg1"/>
                </a:solidFill>
              </a:rPr>
              <a:t>«Органон» Аристотеля</a:t>
            </a:r>
          </a:p>
          <a:p>
            <a:pPr algn="ctr"/>
            <a:r>
              <a:rPr lang="ru-RU" sz="1600" dirty="0">
                <a:solidFill>
                  <a:schemeClr val="bg1"/>
                </a:solidFill>
              </a:rPr>
              <a:t> – первые труды по </a:t>
            </a:r>
          </a:p>
          <a:p>
            <a:pPr algn="ctr"/>
            <a:r>
              <a:rPr lang="ru-RU" sz="1600" dirty="0">
                <a:solidFill>
                  <a:schemeClr val="bg1"/>
                </a:solidFill>
              </a:rPr>
              <a:t>формальной логике</a:t>
            </a:r>
          </a:p>
        </p:txBody>
      </p:sp>
      <p:sp>
        <p:nvSpPr>
          <p:cNvPr id="12" name="Rectangle 63"/>
          <p:cNvSpPr>
            <a:spLocks noChangeArrowheads="1"/>
          </p:cNvSpPr>
          <p:nvPr/>
        </p:nvSpPr>
        <p:spPr bwMode="auto">
          <a:xfrm>
            <a:off x="381000" y="3810000"/>
            <a:ext cx="3200400" cy="838200"/>
          </a:xfrm>
          <a:prstGeom prst="rect">
            <a:avLst/>
          </a:prstGeom>
          <a:solidFill>
            <a:srgbClr val="F7D96D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Развитие и подъем </a:t>
            </a:r>
          </a:p>
          <a:p>
            <a:pPr algn="ctr"/>
            <a:r>
              <a:rPr lang="ru-RU" dirty="0">
                <a:solidFill>
                  <a:schemeClr val="bg1"/>
                </a:solidFill>
              </a:rPr>
              <a:t>средневековой </a:t>
            </a:r>
          </a:p>
          <a:p>
            <a:pPr algn="ctr"/>
            <a:r>
              <a:rPr lang="ru-RU" dirty="0">
                <a:solidFill>
                  <a:schemeClr val="bg1"/>
                </a:solidFill>
              </a:rPr>
              <a:t>европейской логики до </a:t>
            </a:r>
            <a:r>
              <a:rPr lang="en-US" dirty="0">
                <a:solidFill>
                  <a:schemeClr val="bg1"/>
                </a:solidFill>
              </a:rPr>
              <a:t>XIV </a:t>
            </a:r>
            <a:r>
              <a:rPr lang="ru-RU" dirty="0">
                <a:solidFill>
                  <a:schemeClr val="bg1"/>
                </a:solidFill>
              </a:rPr>
              <a:t>в</a:t>
            </a:r>
            <a:r>
              <a:rPr lang="ru-RU" dirty="0"/>
              <a:t>.</a:t>
            </a:r>
          </a:p>
        </p:txBody>
      </p:sp>
      <p:sp>
        <p:nvSpPr>
          <p:cNvPr id="13" name="Rectangle 64"/>
          <p:cNvSpPr>
            <a:spLocks noChangeArrowheads="1"/>
          </p:cNvSpPr>
          <p:nvPr/>
        </p:nvSpPr>
        <p:spPr bwMode="auto">
          <a:xfrm>
            <a:off x="3810000" y="2667000"/>
            <a:ext cx="3581400" cy="762000"/>
          </a:xfrm>
          <a:prstGeom prst="rect">
            <a:avLst/>
          </a:prstGeom>
          <a:solidFill>
            <a:srgbClr val="FAE8A8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Развитие логики Аристотеля </a:t>
            </a:r>
          </a:p>
          <a:p>
            <a:pPr algn="ctr"/>
            <a:r>
              <a:rPr lang="ru-RU" dirty="0">
                <a:solidFill>
                  <a:schemeClr val="bg1"/>
                </a:solidFill>
              </a:rPr>
              <a:t>исламскими логиками </a:t>
            </a:r>
          </a:p>
        </p:txBody>
      </p:sp>
      <p:sp>
        <p:nvSpPr>
          <p:cNvPr id="14" name="Line 65"/>
          <p:cNvSpPr>
            <a:spLocks noChangeShapeType="1"/>
          </p:cNvSpPr>
          <p:nvPr/>
        </p:nvSpPr>
        <p:spPr bwMode="auto">
          <a:xfrm>
            <a:off x="3200400" y="30480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5" name="AutoShape 67"/>
          <p:cNvSpPr>
            <a:spLocks noChangeArrowheads="1"/>
          </p:cNvSpPr>
          <p:nvPr/>
        </p:nvSpPr>
        <p:spPr bwMode="auto">
          <a:xfrm>
            <a:off x="3962400" y="3581400"/>
            <a:ext cx="2514600" cy="1219200"/>
          </a:xfrm>
          <a:prstGeom prst="wedgeRoundRectCallout">
            <a:avLst>
              <a:gd name="adj1" fmla="val -68370"/>
              <a:gd name="adj2" fmla="val 41926"/>
              <a:gd name="adj3" fmla="val 16667"/>
            </a:avLst>
          </a:prstGeom>
          <a:gradFill rotWithShape="1">
            <a:gsLst>
              <a:gs pos="0">
                <a:srgbClr val="C3E5E7"/>
              </a:gs>
              <a:gs pos="100000">
                <a:srgbClr val="C3E5E7">
                  <a:gamma/>
                  <a:tint val="0"/>
                  <a:invGamma/>
                  <a:alpha val="0"/>
                </a:srgbClr>
              </a:gs>
            </a:gsLst>
            <a:lin ang="27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ru-RU" sz="1400" b="1" dirty="0">
                <a:solidFill>
                  <a:schemeClr val="bg1"/>
                </a:solidFill>
              </a:rPr>
              <a:t>Схоластическая логика. Представители:</a:t>
            </a:r>
          </a:p>
          <a:p>
            <a:r>
              <a:rPr lang="ru-RU" sz="1400" b="1" dirty="0">
                <a:solidFill>
                  <a:schemeClr val="bg1"/>
                </a:solidFill>
              </a:rPr>
              <a:t>Уильям Оккама, </a:t>
            </a:r>
          </a:p>
          <a:p>
            <a:r>
              <a:rPr lang="ru-RU" sz="1400" b="1" dirty="0">
                <a:solidFill>
                  <a:schemeClr val="bg1"/>
                </a:solidFill>
              </a:rPr>
              <a:t>Альберт Саксонский и </a:t>
            </a:r>
            <a:r>
              <a:rPr lang="ru-RU" sz="1400" b="1" dirty="0" err="1">
                <a:solidFill>
                  <a:schemeClr val="bg1"/>
                </a:solidFill>
              </a:rPr>
              <a:t>Уолтер</a:t>
            </a:r>
            <a:r>
              <a:rPr lang="ru-RU" sz="1400" b="1" dirty="0">
                <a:solidFill>
                  <a:schemeClr val="bg1"/>
                </a:solidFill>
              </a:rPr>
              <a:t> </a:t>
            </a:r>
            <a:r>
              <a:rPr lang="ru-RU" sz="1400" b="1" dirty="0" err="1">
                <a:solidFill>
                  <a:schemeClr val="bg1"/>
                </a:solidFill>
              </a:rPr>
              <a:t>Берли</a:t>
            </a:r>
            <a:r>
              <a:rPr lang="ru-RU" sz="1400" b="1" dirty="0">
                <a:solidFill>
                  <a:schemeClr val="bg1"/>
                </a:solidFill>
              </a:rPr>
              <a:t>.</a:t>
            </a:r>
            <a:r>
              <a:rPr lang="ru-RU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6" name="Rectangle 69"/>
          <p:cNvSpPr>
            <a:spLocks noChangeArrowheads="1"/>
          </p:cNvSpPr>
          <p:nvPr/>
        </p:nvSpPr>
        <p:spPr bwMode="auto">
          <a:xfrm>
            <a:off x="381000" y="4953000"/>
            <a:ext cx="3200400" cy="1524000"/>
          </a:xfrm>
          <a:prstGeom prst="rect">
            <a:avLst/>
          </a:prstGeom>
          <a:solidFill>
            <a:srgbClr val="FBEFA7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 dirty="0">
                <a:solidFill>
                  <a:schemeClr val="bg1"/>
                </a:solidFill>
              </a:rPr>
              <a:t>Конец </a:t>
            </a:r>
            <a:r>
              <a:rPr lang="en-US" dirty="0">
                <a:solidFill>
                  <a:schemeClr val="bg1"/>
                </a:solidFill>
              </a:rPr>
              <a:t>XIX – </a:t>
            </a:r>
            <a:r>
              <a:rPr lang="ru-RU" dirty="0" err="1">
                <a:solidFill>
                  <a:schemeClr val="bg1"/>
                </a:solidFill>
              </a:rPr>
              <a:t>нач</a:t>
            </a:r>
            <a:r>
              <a:rPr lang="ru-RU" dirty="0">
                <a:solidFill>
                  <a:schemeClr val="bg1"/>
                </a:solidFill>
              </a:rPr>
              <a:t>.</a:t>
            </a:r>
            <a:r>
              <a:rPr lang="en-US" dirty="0">
                <a:solidFill>
                  <a:schemeClr val="bg1"/>
                </a:solidFill>
              </a:rPr>
              <a:t>XX</a:t>
            </a:r>
            <a:r>
              <a:rPr lang="ru-RU" dirty="0">
                <a:solidFill>
                  <a:schemeClr val="bg1"/>
                </a:solidFill>
              </a:rPr>
              <a:t> вв. – </a:t>
            </a:r>
          </a:p>
          <a:p>
            <a:r>
              <a:rPr lang="ru-RU" dirty="0">
                <a:solidFill>
                  <a:schemeClr val="bg1"/>
                </a:solidFill>
              </a:rPr>
              <a:t>заложены основы </a:t>
            </a:r>
          </a:p>
          <a:p>
            <a:r>
              <a:rPr lang="ru-RU" dirty="0">
                <a:solidFill>
                  <a:schemeClr val="bg1"/>
                </a:solidFill>
              </a:rPr>
              <a:t>математической </a:t>
            </a:r>
          </a:p>
          <a:p>
            <a:r>
              <a:rPr lang="ru-RU" dirty="0">
                <a:solidFill>
                  <a:schemeClr val="bg1"/>
                </a:solidFill>
              </a:rPr>
              <a:t>(символической) логики</a:t>
            </a:r>
          </a:p>
        </p:txBody>
      </p:sp>
      <p:sp>
        <p:nvSpPr>
          <p:cNvPr id="17" name="AutoShape 70"/>
          <p:cNvSpPr>
            <a:spLocks noChangeArrowheads="1"/>
          </p:cNvSpPr>
          <p:nvPr/>
        </p:nvSpPr>
        <p:spPr bwMode="auto">
          <a:xfrm>
            <a:off x="3733800" y="4929198"/>
            <a:ext cx="2743200" cy="1295400"/>
          </a:xfrm>
          <a:prstGeom prst="wedgeRoundRectCallout">
            <a:avLst>
              <a:gd name="adj1" fmla="val -60417"/>
              <a:gd name="adj2" fmla="val 68750"/>
              <a:gd name="adj3" fmla="val 16667"/>
            </a:avLst>
          </a:prstGeom>
          <a:gradFill rotWithShape="1">
            <a:gsLst>
              <a:gs pos="0">
                <a:srgbClr val="D3EBED"/>
              </a:gs>
              <a:gs pos="100000">
                <a:srgbClr val="D3EBED">
                  <a:gamma/>
                  <a:tint val="0"/>
                  <a:invGamma/>
                  <a:alpha val="0"/>
                </a:srgbClr>
              </a:gs>
            </a:gsLst>
            <a:lin ang="27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ru-RU" sz="1400" b="1" dirty="0" err="1">
                <a:solidFill>
                  <a:schemeClr val="bg1"/>
                </a:solidFill>
              </a:rPr>
              <a:t>Приминение</a:t>
            </a:r>
            <a:r>
              <a:rPr lang="ru-RU" sz="1400" b="1" dirty="0">
                <a:solidFill>
                  <a:schemeClr val="bg1"/>
                </a:solidFill>
              </a:rPr>
              <a:t> математических методов для обнаружения истинного значения выражений естественного языка</a:t>
            </a:r>
          </a:p>
        </p:txBody>
      </p:sp>
      <p:sp>
        <p:nvSpPr>
          <p:cNvPr id="18" name="AutoShape 71"/>
          <p:cNvSpPr>
            <a:spLocks noChangeArrowheads="1"/>
          </p:cNvSpPr>
          <p:nvPr/>
        </p:nvSpPr>
        <p:spPr bwMode="auto">
          <a:xfrm>
            <a:off x="6553200" y="3714752"/>
            <a:ext cx="2362200" cy="2286000"/>
          </a:xfrm>
          <a:prstGeom prst="leftArrowCallout">
            <a:avLst>
              <a:gd name="adj1" fmla="val 25000"/>
              <a:gd name="adj2" fmla="val 25000"/>
              <a:gd name="adj3" fmla="val 10907"/>
              <a:gd name="adj4" fmla="val 82708"/>
            </a:avLst>
          </a:prstGeom>
          <a:solidFill>
            <a:srgbClr val="F8ECC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dirty="0">
              <a:solidFill>
                <a:schemeClr val="bg1"/>
              </a:solidFill>
            </a:endParaRPr>
          </a:p>
          <a:p>
            <a:r>
              <a:rPr lang="ru-RU" dirty="0">
                <a:solidFill>
                  <a:schemeClr val="bg1"/>
                </a:solidFill>
              </a:rPr>
              <a:t>Дж. Буль, </a:t>
            </a:r>
          </a:p>
          <a:p>
            <a:r>
              <a:rPr lang="ru-RU" dirty="0">
                <a:solidFill>
                  <a:schemeClr val="bg1"/>
                </a:solidFill>
              </a:rPr>
              <a:t>О. де Морган, </a:t>
            </a:r>
          </a:p>
          <a:p>
            <a:r>
              <a:rPr lang="ru-RU" dirty="0">
                <a:solidFill>
                  <a:schemeClr val="bg1"/>
                </a:solidFill>
              </a:rPr>
              <a:t>Г. Фреге</a:t>
            </a:r>
            <a:r>
              <a:rPr lang="ru-RU" dirty="0" smtClean="0">
                <a:solidFill>
                  <a:schemeClr val="bg1"/>
                </a:solidFill>
              </a:rPr>
              <a:t>, Ч</a:t>
            </a:r>
            <a:r>
              <a:rPr lang="ru-RU" dirty="0">
                <a:solidFill>
                  <a:schemeClr val="bg1"/>
                </a:solidFill>
              </a:rPr>
              <a:t>. Пирс </a:t>
            </a:r>
          </a:p>
          <a:p>
            <a:r>
              <a:rPr lang="ru-RU" dirty="0">
                <a:solidFill>
                  <a:schemeClr val="bg1"/>
                </a:solidFill>
              </a:rPr>
              <a:t>Внесли огромный </a:t>
            </a:r>
          </a:p>
          <a:p>
            <a:r>
              <a:rPr lang="ru-RU" dirty="0">
                <a:solidFill>
                  <a:schemeClr val="bg1"/>
                </a:solidFill>
              </a:rPr>
              <a:t>вклад в развитие </a:t>
            </a:r>
          </a:p>
          <a:p>
            <a:r>
              <a:rPr lang="ru-RU" dirty="0">
                <a:solidFill>
                  <a:schemeClr val="bg1"/>
                </a:solidFill>
              </a:rPr>
              <a:t>символической </a:t>
            </a:r>
          </a:p>
          <a:p>
            <a:r>
              <a:rPr lang="ru-RU" dirty="0">
                <a:solidFill>
                  <a:schemeClr val="bg1"/>
                </a:solidFill>
              </a:rPr>
              <a:t>логики</a:t>
            </a:r>
          </a:p>
        </p:txBody>
      </p:sp>
      <p:sp>
        <p:nvSpPr>
          <p:cNvPr id="19" name="AutoShape 72"/>
          <p:cNvSpPr>
            <a:spLocks noChangeArrowheads="1"/>
          </p:cNvSpPr>
          <p:nvPr/>
        </p:nvSpPr>
        <p:spPr bwMode="auto">
          <a:xfrm>
            <a:off x="1752600" y="4648200"/>
            <a:ext cx="457200" cy="2286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7D96D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dirty="0" smtClean="0"/>
              <a:t>Древняя Греция</a:t>
            </a: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61443" name="AutoShape 3"/>
          <p:cNvSpPr>
            <a:spLocks noChangeArrowheads="1"/>
          </p:cNvSpPr>
          <p:nvPr/>
        </p:nvSpPr>
        <p:spPr bwMode="grayWhite">
          <a:xfrm>
            <a:off x="5562600" y="3352800"/>
            <a:ext cx="2286000" cy="2667000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381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ru-RU">
              <a:latin typeface="Verdana" pitchFamily="34" charset="0"/>
            </a:endParaRPr>
          </a:p>
        </p:txBody>
      </p:sp>
      <p:sp>
        <p:nvSpPr>
          <p:cNvPr id="61445" name="AutoShape 5"/>
          <p:cNvSpPr>
            <a:spLocks noChangeArrowheads="1"/>
          </p:cNvSpPr>
          <p:nvPr/>
        </p:nvSpPr>
        <p:spPr bwMode="grayWhite">
          <a:xfrm>
            <a:off x="1143000" y="3352800"/>
            <a:ext cx="2286000" cy="2667000"/>
          </a:xfrm>
          <a:prstGeom prst="roundRect">
            <a:avLst>
              <a:gd name="adj" fmla="val 16667"/>
            </a:avLst>
          </a:prstGeom>
          <a:blipFill>
            <a:blip r:embed="rId2"/>
            <a:stretch>
              <a:fillRect/>
            </a:stretch>
          </a:blipFill>
          <a:ln w="381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ru-RU">
              <a:latin typeface="Verdana" pitchFamily="34" charset="0"/>
            </a:endParaRPr>
          </a:p>
        </p:txBody>
      </p:sp>
      <p:sp>
        <p:nvSpPr>
          <p:cNvPr id="61447" name="AutoShape 7"/>
          <p:cNvSpPr>
            <a:spLocks noChangeAspect="1" noChangeArrowheads="1" noTextEdit="1"/>
          </p:cNvSpPr>
          <p:nvPr/>
        </p:nvSpPr>
        <p:spPr bwMode="gray">
          <a:xfrm>
            <a:off x="3222625" y="3252788"/>
            <a:ext cx="909638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448" name="Freeform 8"/>
          <p:cNvSpPr>
            <a:spLocks/>
          </p:cNvSpPr>
          <p:nvPr/>
        </p:nvSpPr>
        <p:spPr bwMode="gray">
          <a:xfrm>
            <a:off x="3222625" y="3255963"/>
            <a:ext cx="903288" cy="1241425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31765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449" name="AutoShape 9"/>
          <p:cNvSpPr>
            <a:spLocks noChangeAspect="1" noChangeArrowheads="1" noTextEdit="1"/>
          </p:cNvSpPr>
          <p:nvPr/>
        </p:nvSpPr>
        <p:spPr bwMode="gray">
          <a:xfrm flipH="1">
            <a:off x="4868863" y="3252788"/>
            <a:ext cx="909637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450" name="Freeform 10"/>
          <p:cNvSpPr>
            <a:spLocks/>
          </p:cNvSpPr>
          <p:nvPr/>
        </p:nvSpPr>
        <p:spPr bwMode="gray">
          <a:xfrm flipH="1">
            <a:off x="4875213" y="3255963"/>
            <a:ext cx="903287" cy="1241425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31765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61451" name="Group 11"/>
          <p:cNvGrpSpPr>
            <a:grpSpLocks/>
          </p:cNvGrpSpPr>
          <p:nvPr/>
        </p:nvGrpSpPr>
        <p:grpSpPr bwMode="auto">
          <a:xfrm>
            <a:off x="3048001" y="1628775"/>
            <a:ext cx="2998788" cy="1601788"/>
            <a:chOff x="1997" y="1314"/>
            <a:chExt cx="1889" cy="1009"/>
          </a:xfrm>
        </p:grpSpPr>
        <p:grpSp>
          <p:nvGrpSpPr>
            <p:cNvPr id="61452" name="Group 12"/>
            <p:cNvGrpSpPr>
              <a:grpSpLocks/>
            </p:cNvGrpSpPr>
            <p:nvPr/>
          </p:nvGrpSpPr>
          <p:grpSpPr bwMode="auto">
            <a:xfrm>
              <a:off x="1997" y="1404"/>
              <a:ext cx="1889" cy="919"/>
              <a:chOff x="1973" y="1027"/>
              <a:chExt cx="1926" cy="937"/>
            </a:xfrm>
          </p:grpSpPr>
          <p:sp>
            <p:nvSpPr>
              <p:cNvPr id="61453" name="Oval 13"/>
              <p:cNvSpPr>
                <a:spLocks noChangeArrowheads="1"/>
              </p:cNvSpPr>
              <p:nvPr/>
            </p:nvSpPr>
            <p:spPr bwMode="gray">
              <a:xfrm>
                <a:off x="1994" y="1057"/>
                <a:ext cx="1905" cy="90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hlink">
                      <a:gamma/>
                      <a:shade val="48627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1454" name="Oval 14"/>
              <p:cNvSpPr>
                <a:spLocks noChangeArrowheads="1"/>
              </p:cNvSpPr>
              <p:nvPr/>
            </p:nvSpPr>
            <p:spPr bwMode="gray">
              <a:xfrm>
                <a:off x="1973" y="1027"/>
                <a:ext cx="1905" cy="907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44314"/>
                      <a:invGamma/>
                    </a:schemeClr>
                  </a:gs>
                  <a:gs pos="100000">
                    <a:schemeClr val="hlink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61455" name="Oval 15"/>
            <p:cNvSpPr>
              <a:spLocks noChangeArrowheads="1"/>
            </p:cNvSpPr>
            <p:nvPr/>
          </p:nvSpPr>
          <p:spPr bwMode="gray">
            <a:xfrm>
              <a:off x="2086" y="1314"/>
              <a:ext cx="1691" cy="845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61456" name="Oval 16"/>
            <p:cNvSpPr>
              <a:spLocks noChangeArrowheads="1"/>
            </p:cNvSpPr>
            <p:nvPr/>
          </p:nvSpPr>
          <p:spPr bwMode="gray">
            <a:xfrm>
              <a:off x="2108" y="1319"/>
              <a:ext cx="1650" cy="82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34902"/>
                    <a:invGamma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61457" name="Oval 17"/>
            <p:cNvSpPr>
              <a:spLocks noChangeArrowheads="1"/>
            </p:cNvSpPr>
            <p:nvPr/>
          </p:nvSpPr>
          <p:spPr bwMode="gray">
            <a:xfrm>
              <a:off x="2125" y="1327"/>
              <a:ext cx="1570" cy="770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79216"/>
                    <a:invGamma/>
                  </a:schemeClr>
                </a:gs>
                <a:gs pos="100000">
                  <a:schemeClr val="accent1">
                    <a:alpha val="48000"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61458" name="Oval 18"/>
            <p:cNvSpPr>
              <a:spLocks noChangeArrowheads="1"/>
            </p:cNvSpPr>
            <p:nvPr/>
          </p:nvSpPr>
          <p:spPr bwMode="gray">
            <a:xfrm>
              <a:off x="2208" y="1344"/>
              <a:ext cx="1382" cy="62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</a:schemeClr>
                </a:gs>
                <a:gs pos="100000">
                  <a:schemeClr val="accent1">
                    <a:alpha val="38000"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</p:grpSp>
      <p:sp>
        <p:nvSpPr>
          <p:cNvPr id="61459" name="Text Box 19"/>
          <p:cNvSpPr txBox="1">
            <a:spLocks noChangeArrowheads="1"/>
          </p:cNvSpPr>
          <p:nvPr/>
        </p:nvSpPr>
        <p:spPr bwMode="auto">
          <a:xfrm>
            <a:off x="3689861" y="1828800"/>
            <a:ext cx="1860316" cy="67710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ru-RU" sz="2400" b="1" dirty="0" err="1" smtClean="0">
                <a:solidFill>
                  <a:srgbClr val="000000"/>
                </a:solidFill>
              </a:rPr>
              <a:t>Демокрит</a:t>
            </a:r>
            <a:endParaRPr lang="en-US" sz="2400" b="1" dirty="0" smtClean="0">
              <a:solidFill>
                <a:srgbClr val="000000"/>
              </a:solidFill>
            </a:endParaRPr>
          </a:p>
          <a:p>
            <a:pPr algn="ctr" eaLnBrk="0" hangingPunct="0"/>
            <a:r>
              <a:rPr lang="ru-RU" sz="1400" dirty="0">
                <a:solidFill>
                  <a:schemeClr val="bg1"/>
                </a:solidFill>
              </a:rPr>
              <a:t>(460-370 гг. до н. э.).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61460" name="Text Box 20"/>
          <p:cNvSpPr txBox="1">
            <a:spLocks noChangeArrowheads="1"/>
          </p:cNvSpPr>
          <p:nvPr/>
        </p:nvSpPr>
        <p:spPr bwMode="auto">
          <a:xfrm>
            <a:off x="5643570" y="3786190"/>
            <a:ext cx="2143140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1400" dirty="0" smtClean="0">
                <a:solidFill>
                  <a:schemeClr val="bg1"/>
                </a:solidFill>
              </a:rPr>
              <a:t>Он </a:t>
            </a:r>
            <a:r>
              <a:rPr lang="ru-RU" sz="1400" dirty="0">
                <a:solidFill>
                  <a:schemeClr val="bg1"/>
                </a:solidFill>
              </a:rPr>
              <a:t>- создатель системы логики, которая была отражена в специальном трактате «О логике, или Каноны</a:t>
            </a:r>
            <a:r>
              <a:rPr lang="ru-RU" sz="1400" dirty="0" smtClean="0">
                <a:solidFill>
                  <a:schemeClr val="bg1"/>
                </a:solidFill>
              </a:rPr>
              <a:t>»</a:t>
            </a:r>
            <a:r>
              <a:rPr lang="en-US" sz="1400" dirty="0" smtClean="0">
                <a:solidFill>
                  <a:srgbClr val="000000"/>
                </a:solidFill>
              </a:rPr>
              <a:t>.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2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7124700" y="152400"/>
            <a:ext cx="2019300" cy="307975"/>
          </a:xfrm>
        </p:spPr>
        <p:txBody>
          <a:bodyPr/>
          <a:lstStyle/>
          <a:p>
            <a:r>
              <a:rPr lang="en-US" dirty="0" smtClean="0"/>
              <a:t>DVS films – Saratov - 2012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dirty="0" smtClean="0"/>
              <a:t>Древняя Греция</a:t>
            </a: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61443" name="AutoShape 3"/>
          <p:cNvSpPr>
            <a:spLocks noChangeArrowheads="1"/>
          </p:cNvSpPr>
          <p:nvPr/>
        </p:nvSpPr>
        <p:spPr bwMode="grayWhite">
          <a:xfrm>
            <a:off x="5562600" y="3352800"/>
            <a:ext cx="2286000" cy="2667000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381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ru-RU">
              <a:latin typeface="Verdana" pitchFamily="34" charset="0"/>
            </a:endParaRPr>
          </a:p>
        </p:txBody>
      </p:sp>
      <p:sp>
        <p:nvSpPr>
          <p:cNvPr id="61445" name="AutoShape 5"/>
          <p:cNvSpPr>
            <a:spLocks noChangeArrowheads="1"/>
          </p:cNvSpPr>
          <p:nvPr/>
        </p:nvSpPr>
        <p:spPr bwMode="grayWhite">
          <a:xfrm>
            <a:off x="1143000" y="3352800"/>
            <a:ext cx="2286000" cy="2667000"/>
          </a:xfrm>
          <a:prstGeom prst="roundRect">
            <a:avLst>
              <a:gd name="adj" fmla="val 16667"/>
            </a:avLst>
          </a:prstGeom>
          <a:blipFill>
            <a:blip r:embed="rId2" cstate="print"/>
            <a:stretch>
              <a:fillRect/>
            </a:stretch>
          </a:blipFill>
          <a:ln w="381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ru-RU">
              <a:latin typeface="Verdana" pitchFamily="34" charset="0"/>
            </a:endParaRPr>
          </a:p>
        </p:txBody>
      </p:sp>
      <p:sp>
        <p:nvSpPr>
          <p:cNvPr id="61447" name="AutoShape 7"/>
          <p:cNvSpPr>
            <a:spLocks noChangeAspect="1" noChangeArrowheads="1" noTextEdit="1"/>
          </p:cNvSpPr>
          <p:nvPr/>
        </p:nvSpPr>
        <p:spPr bwMode="gray">
          <a:xfrm>
            <a:off x="3222625" y="3252788"/>
            <a:ext cx="909638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448" name="Freeform 8"/>
          <p:cNvSpPr>
            <a:spLocks/>
          </p:cNvSpPr>
          <p:nvPr/>
        </p:nvSpPr>
        <p:spPr bwMode="gray">
          <a:xfrm>
            <a:off x="3222625" y="3255963"/>
            <a:ext cx="903288" cy="1241425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31765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449" name="AutoShape 9"/>
          <p:cNvSpPr>
            <a:spLocks noChangeAspect="1" noChangeArrowheads="1" noTextEdit="1"/>
          </p:cNvSpPr>
          <p:nvPr/>
        </p:nvSpPr>
        <p:spPr bwMode="gray">
          <a:xfrm flipH="1">
            <a:off x="4868863" y="3252788"/>
            <a:ext cx="909637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450" name="Freeform 10"/>
          <p:cNvSpPr>
            <a:spLocks/>
          </p:cNvSpPr>
          <p:nvPr/>
        </p:nvSpPr>
        <p:spPr bwMode="gray">
          <a:xfrm flipH="1">
            <a:off x="4875213" y="3255963"/>
            <a:ext cx="903287" cy="1241425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31765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3048001" y="1628775"/>
            <a:ext cx="2998788" cy="1601788"/>
            <a:chOff x="1997" y="1314"/>
            <a:chExt cx="1889" cy="1009"/>
          </a:xfrm>
        </p:grpSpPr>
        <p:grpSp>
          <p:nvGrpSpPr>
            <p:cNvPr id="3" name="Group 12"/>
            <p:cNvGrpSpPr>
              <a:grpSpLocks/>
            </p:cNvGrpSpPr>
            <p:nvPr/>
          </p:nvGrpSpPr>
          <p:grpSpPr bwMode="auto">
            <a:xfrm>
              <a:off x="1997" y="1404"/>
              <a:ext cx="1889" cy="919"/>
              <a:chOff x="1973" y="1027"/>
              <a:chExt cx="1926" cy="937"/>
            </a:xfrm>
          </p:grpSpPr>
          <p:sp>
            <p:nvSpPr>
              <p:cNvPr id="61453" name="Oval 13"/>
              <p:cNvSpPr>
                <a:spLocks noChangeArrowheads="1"/>
              </p:cNvSpPr>
              <p:nvPr/>
            </p:nvSpPr>
            <p:spPr bwMode="gray">
              <a:xfrm>
                <a:off x="1994" y="1057"/>
                <a:ext cx="1905" cy="90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hlink">
                      <a:gamma/>
                      <a:shade val="48627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1454" name="Oval 14"/>
              <p:cNvSpPr>
                <a:spLocks noChangeArrowheads="1"/>
              </p:cNvSpPr>
              <p:nvPr/>
            </p:nvSpPr>
            <p:spPr bwMode="gray">
              <a:xfrm>
                <a:off x="1973" y="1027"/>
                <a:ext cx="1905" cy="907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44314"/>
                      <a:invGamma/>
                    </a:schemeClr>
                  </a:gs>
                  <a:gs pos="100000">
                    <a:schemeClr val="hlink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61455" name="Oval 15"/>
            <p:cNvSpPr>
              <a:spLocks noChangeArrowheads="1"/>
            </p:cNvSpPr>
            <p:nvPr/>
          </p:nvSpPr>
          <p:spPr bwMode="gray">
            <a:xfrm>
              <a:off x="2086" y="1314"/>
              <a:ext cx="1691" cy="845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61456" name="Oval 16"/>
            <p:cNvSpPr>
              <a:spLocks noChangeArrowheads="1"/>
            </p:cNvSpPr>
            <p:nvPr/>
          </p:nvSpPr>
          <p:spPr bwMode="gray">
            <a:xfrm>
              <a:off x="2108" y="1319"/>
              <a:ext cx="1650" cy="82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34902"/>
                    <a:invGamma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61457" name="Oval 17"/>
            <p:cNvSpPr>
              <a:spLocks noChangeArrowheads="1"/>
            </p:cNvSpPr>
            <p:nvPr/>
          </p:nvSpPr>
          <p:spPr bwMode="gray">
            <a:xfrm>
              <a:off x="2125" y="1327"/>
              <a:ext cx="1570" cy="770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79216"/>
                    <a:invGamma/>
                  </a:schemeClr>
                </a:gs>
                <a:gs pos="100000">
                  <a:schemeClr val="accent1">
                    <a:alpha val="48000"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61458" name="Oval 18"/>
            <p:cNvSpPr>
              <a:spLocks noChangeArrowheads="1"/>
            </p:cNvSpPr>
            <p:nvPr/>
          </p:nvSpPr>
          <p:spPr bwMode="gray">
            <a:xfrm>
              <a:off x="2208" y="1344"/>
              <a:ext cx="1382" cy="62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</a:schemeClr>
                </a:gs>
                <a:gs pos="100000">
                  <a:schemeClr val="accent1">
                    <a:alpha val="38000"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</p:grpSp>
      <p:sp>
        <p:nvSpPr>
          <p:cNvPr id="61459" name="Text Box 19"/>
          <p:cNvSpPr txBox="1">
            <a:spLocks noChangeArrowheads="1"/>
          </p:cNvSpPr>
          <p:nvPr/>
        </p:nvSpPr>
        <p:spPr bwMode="auto">
          <a:xfrm>
            <a:off x="3689861" y="1828800"/>
            <a:ext cx="1882271" cy="89255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2400" b="1" dirty="0" smtClean="0">
                <a:solidFill>
                  <a:schemeClr val="bg1">
                    <a:lumMod val="50000"/>
                  </a:schemeClr>
                </a:solidFill>
              </a:rPr>
              <a:t>Сократ</a:t>
            </a:r>
          </a:p>
          <a:p>
            <a:pPr algn="ctr" eaLnBrk="0" hangingPunct="0"/>
            <a:r>
              <a:rPr lang="ru-RU" sz="1400" dirty="0"/>
              <a:t>(около 470-399 гг. до н. э</a:t>
            </a:r>
            <a:r>
              <a:rPr lang="ru-RU" sz="1400" dirty="0" smtClean="0"/>
              <a:t>.)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61460" name="Text Box 20"/>
          <p:cNvSpPr txBox="1">
            <a:spLocks noChangeArrowheads="1"/>
          </p:cNvSpPr>
          <p:nvPr/>
        </p:nvSpPr>
        <p:spPr bwMode="auto">
          <a:xfrm>
            <a:off x="5643570" y="3571876"/>
            <a:ext cx="2143140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1400" dirty="0">
                <a:solidFill>
                  <a:schemeClr val="bg1">
                    <a:lumMod val="50000"/>
                  </a:schemeClr>
                </a:solidFill>
              </a:rPr>
              <a:t>Сократ, </a:t>
            </a:r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</a:rPr>
              <a:t>считал</a:t>
            </a:r>
            <a:r>
              <a:rPr lang="ru-RU" sz="1400" dirty="0">
                <a:solidFill>
                  <a:schemeClr val="bg1">
                    <a:lumMod val="50000"/>
                  </a:schemeClr>
                </a:solidFill>
              </a:rPr>
              <a:t>, что любой предмет может быть познан лишь в том случае,  если его можно свести к общему понятию. И судить о нем необходимо на основе этого понятия.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9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7124700" y="152400"/>
            <a:ext cx="2019300" cy="307975"/>
          </a:xfrm>
        </p:spPr>
        <p:txBody>
          <a:bodyPr/>
          <a:lstStyle/>
          <a:p>
            <a:r>
              <a:rPr lang="en-US" dirty="0" smtClean="0"/>
              <a:t>DVS films – Saratov - 2012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dirty="0" smtClean="0"/>
              <a:t>Древняя Греция</a:t>
            </a: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61443" name="AutoShape 3"/>
          <p:cNvSpPr>
            <a:spLocks noChangeArrowheads="1"/>
          </p:cNvSpPr>
          <p:nvPr/>
        </p:nvSpPr>
        <p:spPr bwMode="grayWhite">
          <a:xfrm>
            <a:off x="5562600" y="3352800"/>
            <a:ext cx="2286000" cy="2667000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381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ru-RU">
              <a:latin typeface="Verdana" pitchFamily="34" charset="0"/>
            </a:endParaRPr>
          </a:p>
        </p:txBody>
      </p:sp>
      <p:sp>
        <p:nvSpPr>
          <p:cNvPr id="61445" name="AutoShape 5"/>
          <p:cNvSpPr>
            <a:spLocks noChangeArrowheads="1"/>
          </p:cNvSpPr>
          <p:nvPr/>
        </p:nvSpPr>
        <p:spPr bwMode="grayWhite">
          <a:xfrm>
            <a:off x="1143000" y="3352800"/>
            <a:ext cx="2286000" cy="2667000"/>
          </a:xfrm>
          <a:prstGeom prst="roundRect">
            <a:avLst>
              <a:gd name="adj" fmla="val 16667"/>
            </a:avLst>
          </a:prstGeom>
          <a:blipFill>
            <a:blip r:embed="rId2" cstate="print"/>
            <a:stretch>
              <a:fillRect/>
            </a:stretch>
          </a:blipFill>
          <a:ln w="381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ru-RU">
              <a:latin typeface="Verdana" pitchFamily="34" charset="0"/>
            </a:endParaRPr>
          </a:p>
        </p:txBody>
      </p:sp>
      <p:sp>
        <p:nvSpPr>
          <p:cNvPr id="61447" name="AutoShape 7"/>
          <p:cNvSpPr>
            <a:spLocks noChangeAspect="1" noChangeArrowheads="1" noTextEdit="1"/>
          </p:cNvSpPr>
          <p:nvPr/>
        </p:nvSpPr>
        <p:spPr bwMode="gray">
          <a:xfrm>
            <a:off x="3222625" y="3252788"/>
            <a:ext cx="909638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448" name="Freeform 8"/>
          <p:cNvSpPr>
            <a:spLocks/>
          </p:cNvSpPr>
          <p:nvPr/>
        </p:nvSpPr>
        <p:spPr bwMode="gray">
          <a:xfrm>
            <a:off x="3222625" y="3255963"/>
            <a:ext cx="903288" cy="1241425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31765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449" name="AutoShape 9"/>
          <p:cNvSpPr>
            <a:spLocks noChangeAspect="1" noChangeArrowheads="1" noTextEdit="1"/>
          </p:cNvSpPr>
          <p:nvPr/>
        </p:nvSpPr>
        <p:spPr bwMode="gray">
          <a:xfrm flipH="1">
            <a:off x="4868863" y="3252788"/>
            <a:ext cx="909637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450" name="Freeform 10"/>
          <p:cNvSpPr>
            <a:spLocks/>
          </p:cNvSpPr>
          <p:nvPr/>
        </p:nvSpPr>
        <p:spPr bwMode="gray">
          <a:xfrm flipH="1">
            <a:off x="4875213" y="3255963"/>
            <a:ext cx="903287" cy="1241425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31765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3048001" y="1628775"/>
            <a:ext cx="2998788" cy="1601788"/>
            <a:chOff x="1997" y="1314"/>
            <a:chExt cx="1889" cy="1009"/>
          </a:xfrm>
        </p:grpSpPr>
        <p:grpSp>
          <p:nvGrpSpPr>
            <p:cNvPr id="3" name="Group 12"/>
            <p:cNvGrpSpPr>
              <a:grpSpLocks/>
            </p:cNvGrpSpPr>
            <p:nvPr/>
          </p:nvGrpSpPr>
          <p:grpSpPr bwMode="auto">
            <a:xfrm>
              <a:off x="1997" y="1404"/>
              <a:ext cx="1889" cy="919"/>
              <a:chOff x="1973" y="1027"/>
              <a:chExt cx="1926" cy="937"/>
            </a:xfrm>
          </p:grpSpPr>
          <p:sp>
            <p:nvSpPr>
              <p:cNvPr id="61453" name="Oval 13"/>
              <p:cNvSpPr>
                <a:spLocks noChangeArrowheads="1"/>
              </p:cNvSpPr>
              <p:nvPr/>
            </p:nvSpPr>
            <p:spPr bwMode="gray">
              <a:xfrm>
                <a:off x="1994" y="1057"/>
                <a:ext cx="1905" cy="90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hlink">
                      <a:gamma/>
                      <a:shade val="48627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1454" name="Oval 14"/>
              <p:cNvSpPr>
                <a:spLocks noChangeArrowheads="1"/>
              </p:cNvSpPr>
              <p:nvPr/>
            </p:nvSpPr>
            <p:spPr bwMode="gray">
              <a:xfrm>
                <a:off x="1973" y="1027"/>
                <a:ext cx="1905" cy="907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44314"/>
                      <a:invGamma/>
                    </a:schemeClr>
                  </a:gs>
                  <a:gs pos="100000">
                    <a:schemeClr val="hlink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61455" name="Oval 15"/>
            <p:cNvSpPr>
              <a:spLocks noChangeArrowheads="1"/>
            </p:cNvSpPr>
            <p:nvPr/>
          </p:nvSpPr>
          <p:spPr bwMode="gray">
            <a:xfrm>
              <a:off x="2086" y="1314"/>
              <a:ext cx="1691" cy="845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61456" name="Oval 16"/>
            <p:cNvSpPr>
              <a:spLocks noChangeArrowheads="1"/>
            </p:cNvSpPr>
            <p:nvPr/>
          </p:nvSpPr>
          <p:spPr bwMode="gray">
            <a:xfrm>
              <a:off x="2108" y="1319"/>
              <a:ext cx="1650" cy="82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34902"/>
                    <a:invGamma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61457" name="Oval 17"/>
            <p:cNvSpPr>
              <a:spLocks noChangeArrowheads="1"/>
            </p:cNvSpPr>
            <p:nvPr/>
          </p:nvSpPr>
          <p:spPr bwMode="gray">
            <a:xfrm>
              <a:off x="2125" y="1327"/>
              <a:ext cx="1570" cy="770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79216"/>
                    <a:invGamma/>
                  </a:schemeClr>
                </a:gs>
                <a:gs pos="100000">
                  <a:schemeClr val="accent1">
                    <a:alpha val="48000"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61458" name="Oval 18"/>
            <p:cNvSpPr>
              <a:spLocks noChangeArrowheads="1"/>
            </p:cNvSpPr>
            <p:nvPr/>
          </p:nvSpPr>
          <p:spPr bwMode="gray">
            <a:xfrm>
              <a:off x="2208" y="1344"/>
              <a:ext cx="1382" cy="62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</a:schemeClr>
                </a:gs>
                <a:gs pos="100000">
                  <a:schemeClr val="accent1">
                    <a:alpha val="38000"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</p:grpSp>
      <p:sp>
        <p:nvSpPr>
          <p:cNvPr id="61459" name="Text Box 19"/>
          <p:cNvSpPr txBox="1">
            <a:spLocks noChangeArrowheads="1"/>
          </p:cNvSpPr>
          <p:nvPr/>
        </p:nvSpPr>
        <p:spPr bwMode="auto">
          <a:xfrm>
            <a:off x="3689861" y="1828800"/>
            <a:ext cx="1882271" cy="67710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2400" b="1" dirty="0" smtClean="0">
                <a:solidFill>
                  <a:schemeClr val="bg1">
                    <a:lumMod val="50000"/>
                  </a:schemeClr>
                </a:solidFill>
              </a:rPr>
              <a:t>Платон</a:t>
            </a:r>
          </a:p>
          <a:p>
            <a:pPr algn="ctr" eaLnBrk="0" hangingPunct="0"/>
            <a:r>
              <a:rPr lang="ru-RU" sz="1400" dirty="0">
                <a:solidFill>
                  <a:schemeClr val="bg1">
                    <a:lumMod val="50000"/>
                  </a:schemeClr>
                </a:solidFill>
              </a:rPr>
              <a:t>(427-347 гг. до н. э.).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1460" name="Text Box 20"/>
          <p:cNvSpPr txBox="1">
            <a:spLocks noChangeArrowheads="1"/>
          </p:cNvSpPr>
          <p:nvPr/>
        </p:nvSpPr>
        <p:spPr bwMode="auto">
          <a:xfrm>
            <a:off x="5643570" y="3571876"/>
            <a:ext cx="2143140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1400" dirty="0">
                <a:solidFill>
                  <a:schemeClr val="bg1">
                    <a:lumMod val="50000"/>
                  </a:schemeClr>
                </a:solidFill>
              </a:rPr>
              <a:t>Излюбленным логическим приемом Платона была дихотомия, т.е. деление понятия А на В и </a:t>
            </a:r>
            <a:r>
              <a:rPr lang="ru-RU" sz="1400" dirty="0" err="1">
                <a:solidFill>
                  <a:schemeClr val="bg1">
                    <a:lumMod val="50000"/>
                  </a:schemeClr>
                </a:solidFill>
              </a:rPr>
              <a:t>не-В</a:t>
            </a:r>
            <a:r>
              <a:rPr lang="ru-RU" sz="1400" dirty="0">
                <a:solidFill>
                  <a:schemeClr val="bg1">
                    <a:lumMod val="50000"/>
                  </a:schemeClr>
                </a:solidFill>
              </a:rPr>
              <a:t> (например, преступления делятся на умышленные и неумышленные).</a:t>
            </a:r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</a:rPr>
              <a:t>.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9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7124700" y="152400"/>
            <a:ext cx="2019300" cy="307975"/>
          </a:xfrm>
        </p:spPr>
        <p:txBody>
          <a:bodyPr/>
          <a:lstStyle/>
          <a:p>
            <a:r>
              <a:rPr lang="en-US" dirty="0" smtClean="0"/>
              <a:t>DVS films – Saratov - 2012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dirty="0" smtClean="0"/>
              <a:t>Древняя Греция</a:t>
            </a: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61443" name="AutoShape 3"/>
          <p:cNvSpPr>
            <a:spLocks noChangeArrowheads="1"/>
          </p:cNvSpPr>
          <p:nvPr/>
        </p:nvSpPr>
        <p:spPr bwMode="grayWhite">
          <a:xfrm>
            <a:off x="5562600" y="3352800"/>
            <a:ext cx="2286000" cy="2667000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381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ru-RU">
              <a:latin typeface="Verdana" pitchFamily="34" charset="0"/>
            </a:endParaRPr>
          </a:p>
        </p:txBody>
      </p:sp>
      <p:sp>
        <p:nvSpPr>
          <p:cNvPr id="61445" name="AutoShape 5"/>
          <p:cNvSpPr>
            <a:spLocks noChangeArrowheads="1"/>
          </p:cNvSpPr>
          <p:nvPr/>
        </p:nvSpPr>
        <p:spPr bwMode="grayWhite">
          <a:xfrm>
            <a:off x="1143000" y="3352800"/>
            <a:ext cx="2286000" cy="2667000"/>
          </a:xfrm>
          <a:prstGeom prst="roundRect">
            <a:avLst>
              <a:gd name="adj" fmla="val 16667"/>
            </a:avLst>
          </a:prstGeom>
          <a:blipFill>
            <a:blip r:embed="rId2" cstate="print"/>
            <a:stretch>
              <a:fillRect/>
            </a:stretch>
          </a:blipFill>
          <a:ln w="381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ru-RU">
              <a:latin typeface="Verdana" pitchFamily="34" charset="0"/>
            </a:endParaRPr>
          </a:p>
        </p:txBody>
      </p:sp>
      <p:sp>
        <p:nvSpPr>
          <p:cNvPr id="61447" name="AutoShape 7"/>
          <p:cNvSpPr>
            <a:spLocks noChangeAspect="1" noChangeArrowheads="1" noTextEdit="1"/>
          </p:cNvSpPr>
          <p:nvPr/>
        </p:nvSpPr>
        <p:spPr bwMode="gray">
          <a:xfrm>
            <a:off x="3222625" y="3252788"/>
            <a:ext cx="909638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448" name="Freeform 8"/>
          <p:cNvSpPr>
            <a:spLocks/>
          </p:cNvSpPr>
          <p:nvPr/>
        </p:nvSpPr>
        <p:spPr bwMode="gray">
          <a:xfrm>
            <a:off x="3222625" y="3255963"/>
            <a:ext cx="903288" cy="1241425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31765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449" name="AutoShape 9"/>
          <p:cNvSpPr>
            <a:spLocks noChangeAspect="1" noChangeArrowheads="1" noTextEdit="1"/>
          </p:cNvSpPr>
          <p:nvPr/>
        </p:nvSpPr>
        <p:spPr bwMode="gray">
          <a:xfrm flipH="1">
            <a:off x="4868863" y="3252788"/>
            <a:ext cx="909637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450" name="Freeform 10"/>
          <p:cNvSpPr>
            <a:spLocks/>
          </p:cNvSpPr>
          <p:nvPr/>
        </p:nvSpPr>
        <p:spPr bwMode="gray">
          <a:xfrm flipH="1">
            <a:off x="4875213" y="3255963"/>
            <a:ext cx="903287" cy="1241425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31765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3048001" y="1628775"/>
            <a:ext cx="2998788" cy="1601788"/>
            <a:chOff x="1997" y="1314"/>
            <a:chExt cx="1889" cy="1009"/>
          </a:xfrm>
        </p:grpSpPr>
        <p:grpSp>
          <p:nvGrpSpPr>
            <p:cNvPr id="3" name="Group 12"/>
            <p:cNvGrpSpPr>
              <a:grpSpLocks/>
            </p:cNvGrpSpPr>
            <p:nvPr/>
          </p:nvGrpSpPr>
          <p:grpSpPr bwMode="auto">
            <a:xfrm>
              <a:off x="1997" y="1404"/>
              <a:ext cx="1889" cy="919"/>
              <a:chOff x="1973" y="1027"/>
              <a:chExt cx="1926" cy="937"/>
            </a:xfrm>
          </p:grpSpPr>
          <p:sp>
            <p:nvSpPr>
              <p:cNvPr id="61453" name="Oval 13"/>
              <p:cNvSpPr>
                <a:spLocks noChangeArrowheads="1"/>
              </p:cNvSpPr>
              <p:nvPr/>
            </p:nvSpPr>
            <p:spPr bwMode="gray">
              <a:xfrm>
                <a:off x="1994" y="1057"/>
                <a:ext cx="1905" cy="90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hlink">
                      <a:gamma/>
                      <a:shade val="48627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1454" name="Oval 14"/>
              <p:cNvSpPr>
                <a:spLocks noChangeArrowheads="1"/>
              </p:cNvSpPr>
              <p:nvPr/>
            </p:nvSpPr>
            <p:spPr bwMode="gray">
              <a:xfrm>
                <a:off x="1973" y="1027"/>
                <a:ext cx="1905" cy="907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44314"/>
                      <a:invGamma/>
                    </a:schemeClr>
                  </a:gs>
                  <a:gs pos="100000">
                    <a:schemeClr val="hlink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61455" name="Oval 15"/>
            <p:cNvSpPr>
              <a:spLocks noChangeArrowheads="1"/>
            </p:cNvSpPr>
            <p:nvPr/>
          </p:nvSpPr>
          <p:spPr bwMode="gray">
            <a:xfrm>
              <a:off x="2086" y="1314"/>
              <a:ext cx="1691" cy="845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61456" name="Oval 16"/>
            <p:cNvSpPr>
              <a:spLocks noChangeArrowheads="1"/>
            </p:cNvSpPr>
            <p:nvPr/>
          </p:nvSpPr>
          <p:spPr bwMode="gray">
            <a:xfrm>
              <a:off x="2108" y="1319"/>
              <a:ext cx="1650" cy="82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34902"/>
                    <a:invGamma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61457" name="Oval 17"/>
            <p:cNvSpPr>
              <a:spLocks noChangeArrowheads="1"/>
            </p:cNvSpPr>
            <p:nvPr/>
          </p:nvSpPr>
          <p:spPr bwMode="gray">
            <a:xfrm>
              <a:off x="2125" y="1327"/>
              <a:ext cx="1570" cy="770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79216"/>
                    <a:invGamma/>
                  </a:schemeClr>
                </a:gs>
                <a:gs pos="100000">
                  <a:schemeClr val="accent1">
                    <a:alpha val="48000"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61458" name="Oval 18"/>
            <p:cNvSpPr>
              <a:spLocks noChangeArrowheads="1"/>
            </p:cNvSpPr>
            <p:nvPr/>
          </p:nvSpPr>
          <p:spPr bwMode="gray">
            <a:xfrm>
              <a:off x="2208" y="1344"/>
              <a:ext cx="1382" cy="62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</a:schemeClr>
                </a:gs>
                <a:gs pos="100000">
                  <a:schemeClr val="accent1">
                    <a:alpha val="38000"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</p:grpSp>
      <p:sp>
        <p:nvSpPr>
          <p:cNvPr id="61459" name="Text Box 19"/>
          <p:cNvSpPr txBox="1">
            <a:spLocks noChangeArrowheads="1"/>
          </p:cNvSpPr>
          <p:nvPr/>
        </p:nvSpPr>
        <p:spPr bwMode="auto">
          <a:xfrm>
            <a:off x="3500431" y="1828800"/>
            <a:ext cx="2071702" cy="67710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2400" b="1" dirty="0" smtClean="0">
                <a:solidFill>
                  <a:schemeClr val="bg1">
                    <a:lumMod val="50000"/>
                  </a:schemeClr>
                </a:solidFill>
              </a:rPr>
              <a:t>Аристотель</a:t>
            </a:r>
          </a:p>
          <a:p>
            <a:pPr algn="ctr" eaLnBrk="0" hangingPunct="0"/>
            <a:r>
              <a:rPr lang="ru-RU" sz="1400" dirty="0">
                <a:solidFill>
                  <a:schemeClr val="bg1">
                    <a:lumMod val="50000"/>
                  </a:schemeClr>
                </a:solidFill>
              </a:rPr>
              <a:t>(384-322 гг. до н. э.).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1460" name="Text Box 20"/>
          <p:cNvSpPr txBox="1">
            <a:spLocks noChangeArrowheads="1"/>
          </p:cNvSpPr>
          <p:nvPr/>
        </p:nvSpPr>
        <p:spPr bwMode="auto">
          <a:xfrm>
            <a:off x="5572132" y="3357562"/>
            <a:ext cx="2357454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1400" dirty="0">
                <a:solidFill>
                  <a:schemeClr val="bg1">
                    <a:lumMod val="50000"/>
                  </a:schemeClr>
                </a:solidFill>
              </a:rPr>
              <a:t>О</a:t>
            </a:r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</a:rPr>
              <a:t>бнаружил</a:t>
            </a:r>
            <a:r>
              <a:rPr lang="ru-RU" sz="1400" dirty="0">
                <a:solidFill>
                  <a:schemeClr val="bg1">
                    <a:lumMod val="50000"/>
                  </a:schemeClr>
                </a:solidFill>
              </a:rPr>
              <a:t>, что знания, каков бы ни был их источник, </a:t>
            </a:r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</a:rPr>
              <a:t>выражаются </a:t>
            </a:r>
            <a:r>
              <a:rPr lang="ru-RU" sz="1400" dirty="0">
                <a:solidFill>
                  <a:schemeClr val="bg1">
                    <a:lumMod val="50000"/>
                  </a:schemeClr>
                </a:solidFill>
              </a:rPr>
              <a:t>в языке. Чтобы их исследовать, нужно рассмотреть формальную, то  есть логическую структуру предложений и основных типов понятий, которые выражают и формулируют знания.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9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7124700" y="152400"/>
            <a:ext cx="2019300" cy="307975"/>
          </a:xfrm>
        </p:spPr>
        <p:txBody>
          <a:bodyPr/>
          <a:lstStyle/>
          <a:p>
            <a:r>
              <a:rPr lang="en-US" dirty="0" smtClean="0"/>
              <a:t>DVS films – Saratov - 2012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142844" y="6006132"/>
            <a:ext cx="90011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/>
              <a:t>      Заслуга </a:t>
            </a:r>
            <a:r>
              <a:rPr lang="ru-RU" sz="1400" dirty="0"/>
              <a:t>Аристотеля </a:t>
            </a:r>
            <a:r>
              <a:rPr lang="ru-RU" sz="1400" dirty="0" smtClean="0"/>
              <a:t> в том</a:t>
            </a:r>
            <a:r>
              <a:rPr lang="ru-RU" sz="1400" dirty="0"/>
              <a:t>, что он открыл и сформулировал </a:t>
            </a:r>
            <a:r>
              <a:rPr lang="ru-RU" sz="1400" dirty="0" smtClean="0"/>
              <a:t>законы </a:t>
            </a:r>
            <a:r>
              <a:rPr lang="ru-RU" sz="1400" dirty="0"/>
              <a:t>правильного </a:t>
            </a:r>
            <a:r>
              <a:rPr lang="ru-RU" sz="1400" dirty="0" smtClean="0"/>
              <a:t>мышления: закон </a:t>
            </a:r>
            <a:r>
              <a:rPr lang="ru-RU" sz="1400" dirty="0"/>
              <a:t>тождества, закон </a:t>
            </a:r>
            <a:r>
              <a:rPr lang="ru-RU" sz="1400" dirty="0" err="1"/>
              <a:t>непротиворечия</a:t>
            </a:r>
            <a:r>
              <a:rPr lang="ru-RU" sz="1400" dirty="0"/>
              <a:t>, </a:t>
            </a:r>
            <a:r>
              <a:rPr lang="ru-RU" sz="1400" dirty="0" err="1"/>
              <a:t>закон</a:t>
            </a:r>
            <a:r>
              <a:rPr lang="ru-RU" sz="1400" dirty="0"/>
              <a:t> исключенного  третьего.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db2004222d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217tgp_cube_dar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17tgp_cube_dark 1">
        <a:dk1>
          <a:srgbClr val="B2B2B2"/>
        </a:dk1>
        <a:lt1>
          <a:srgbClr val="FFFFFF"/>
        </a:lt1>
        <a:dk2>
          <a:srgbClr val="0F3C7D"/>
        </a:dk2>
        <a:lt2>
          <a:srgbClr val="EAE2AA"/>
        </a:lt2>
        <a:accent1>
          <a:srgbClr val="45B7A1"/>
        </a:accent1>
        <a:accent2>
          <a:srgbClr val="2F7ADF"/>
        </a:accent2>
        <a:accent3>
          <a:srgbClr val="AAAFBF"/>
        </a:accent3>
        <a:accent4>
          <a:srgbClr val="DADADA"/>
        </a:accent4>
        <a:accent5>
          <a:srgbClr val="B0D8CD"/>
        </a:accent5>
        <a:accent6>
          <a:srgbClr val="2A6ECA"/>
        </a:accent6>
        <a:hlink>
          <a:srgbClr val="8A52C8"/>
        </a:hlink>
        <a:folHlink>
          <a:srgbClr val="DD873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17tgp_cube_dark 2">
        <a:dk1>
          <a:srgbClr val="969696"/>
        </a:dk1>
        <a:lt1>
          <a:srgbClr val="FFFFFF"/>
        </a:lt1>
        <a:dk2>
          <a:srgbClr val="3F1F53"/>
        </a:dk2>
        <a:lt2>
          <a:srgbClr val="ECEEA2"/>
        </a:lt2>
        <a:accent1>
          <a:srgbClr val="557FE7"/>
        </a:accent1>
        <a:accent2>
          <a:srgbClr val="84ACCA"/>
        </a:accent2>
        <a:accent3>
          <a:srgbClr val="AFABB3"/>
        </a:accent3>
        <a:accent4>
          <a:srgbClr val="DADADA"/>
        </a:accent4>
        <a:accent5>
          <a:srgbClr val="B4C0F1"/>
        </a:accent5>
        <a:accent6>
          <a:srgbClr val="779BB7"/>
        </a:accent6>
        <a:hlink>
          <a:srgbClr val="9351C9"/>
        </a:hlink>
        <a:folHlink>
          <a:srgbClr val="3EB2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17tgp_cube_dark 3">
        <a:dk1>
          <a:srgbClr val="969696"/>
        </a:dk1>
        <a:lt1>
          <a:srgbClr val="FFFFFF"/>
        </a:lt1>
        <a:dk2>
          <a:srgbClr val="005E5C"/>
        </a:dk2>
        <a:lt2>
          <a:srgbClr val="FFF5AB"/>
        </a:lt2>
        <a:accent1>
          <a:srgbClr val="238FD9"/>
        </a:accent1>
        <a:accent2>
          <a:srgbClr val="43A98E"/>
        </a:accent2>
        <a:accent3>
          <a:srgbClr val="AAB6B5"/>
        </a:accent3>
        <a:accent4>
          <a:srgbClr val="DADADA"/>
        </a:accent4>
        <a:accent5>
          <a:srgbClr val="ACC6E9"/>
        </a:accent5>
        <a:accent6>
          <a:srgbClr val="3C9980"/>
        </a:accent6>
        <a:hlink>
          <a:srgbClr val="D8A642"/>
        </a:hlink>
        <a:folHlink>
          <a:srgbClr val="B3703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cdb2004222d</Template>
  <TotalTime>455</TotalTime>
  <Words>2556</Words>
  <Application>Microsoft Office PowerPoint</Application>
  <PresentationFormat>Экран (4:3)</PresentationFormat>
  <Paragraphs>478</Paragraphs>
  <Slides>44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44</vt:i4>
      </vt:variant>
    </vt:vector>
  </HeadingPairs>
  <TitlesOfParts>
    <vt:vector size="49" baseType="lpstr">
      <vt:lpstr>Arial</vt:lpstr>
      <vt:lpstr>Verdana</vt:lpstr>
      <vt:lpstr>Wingdings</vt:lpstr>
      <vt:lpstr>cdb2004222d</vt:lpstr>
      <vt:lpstr>Формула</vt:lpstr>
      <vt:lpstr>МАТЕМАТИЧЕСКАЯ ЛОГИКА  И ТЕОРИЯ АЛГОРИТМОВ </vt:lpstr>
      <vt:lpstr>Содержание</vt:lpstr>
      <vt:lpstr>Понятие логики </vt:lpstr>
      <vt:lpstr>Основные этапы развития логики </vt:lpstr>
      <vt:lpstr>Основные этапы развития логики </vt:lpstr>
      <vt:lpstr>Древняя Греция</vt:lpstr>
      <vt:lpstr>Древняя Греция</vt:lpstr>
      <vt:lpstr>Древняя Греция</vt:lpstr>
      <vt:lpstr>Древняя Греция</vt:lpstr>
      <vt:lpstr>Презентация PowerPoint</vt:lpstr>
      <vt:lpstr>Логика в средневековье</vt:lpstr>
      <vt:lpstr>Арабоязычная логика </vt:lpstr>
      <vt:lpstr>Арабоязычная логика </vt:lpstr>
      <vt:lpstr>Эпоха Возрождения (XV-XVI вв.) </vt:lpstr>
      <vt:lpstr>Эпоха Возрождения (XV-XVI вв.) </vt:lpstr>
      <vt:lpstr>Немецкая классическая философия</vt:lpstr>
      <vt:lpstr>Немецкая классическая философия</vt:lpstr>
      <vt:lpstr>Российская школа логики</vt:lpstr>
      <vt:lpstr>Цели и задачи логики </vt:lpstr>
      <vt:lpstr> Формальная логика</vt:lpstr>
      <vt:lpstr> Основные понятия логики</vt:lpstr>
      <vt:lpstr>Логические законы</vt:lpstr>
      <vt:lpstr>Простой категорический силлогизм</vt:lpstr>
      <vt:lpstr>Аналогия</vt:lpstr>
      <vt:lpstr>Доказательство</vt:lpstr>
      <vt:lpstr>Высказывания</vt:lpstr>
      <vt:lpstr>Логические операции</vt:lpstr>
      <vt:lpstr>Логические операции</vt:lpstr>
      <vt:lpstr>Операции над высказываниями</vt:lpstr>
      <vt:lpstr>Операции над высказываниями</vt:lpstr>
      <vt:lpstr>Операции над высказываниями</vt:lpstr>
      <vt:lpstr>Операции над высказываниями</vt:lpstr>
      <vt:lpstr>Операции над высказываниями</vt:lpstr>
      <vt:lpstr>Операции над высказываниями</vt:lpstr>
      <vt:lpstr>Операции над высказываниями</vt:lpstr>
      <vt:lpstr>Операции над высказываниями</vt:lpstr>
      <vt:lpstr>Операции над высказываниями</vt:lpstr>
      <vt:lpstr> Законы  логики</vt:lpstr>
      <vt:lpstr> Законы  логики</vt:lpstr>
      <vt:lpstr> Законы  логики</vt:lpstr>
      <vt:lpstr> Законы  логики</vt:lpstr>
      <vt:lpstr> Законы  логики</vt:lpstr>
      <vt:lpstr>Список литературы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МАТЕМАТИЧЕСКАЯ ЛОГИКА  И ТЕОРИЯ АЛГОРИТМОВ </dc:title>
  <dc:creator>Admin</dc:creator>
  <cp:lastModifiedBy>DVS</cp:lastModifiedBy>
  <cp:revision>57</cp:revision>
  <dcterms:created xsi:type="dcterms:W3CDTF">2012-01-06T19:46:49Z</dcterms:created>
  <dcterms:modified xsi:type="dcterms:W3CDTF">2020-02-23T05:18:23Z</dcterms:modified>
</cp:coreProperties>
</file>